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Default Extension="wav" ContentType="audio/wav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9"/>
  </p:notesMasterIdLst>
  <p:sldIdLst>
    <p:sldId id="256" r:id="rId2"/>
    <p:sldId id="257" r:id="rId3"/>
    <p:sldId id="283" r:id="rId4"/>
    <p:sldId id="259" r:id="rId5"/>
    <p:sldId id="286" r:id="rId6"/>
    <p:sldId id="288" r:id="rId7"/>
    <p:sldId id="322" r:id="rId8"/>
    <p:sldId id="337" r:id="rId9"/>
    <p:sldId id="290" r:id="rId10"/>
    <p:sldId id="349" r:id="rId11"/>
    <p:sldId id="289" r:id="rId12"/>
    <p:sldId id="292" r:id="rId13"/>
    <p:sldId id="293" r:id="rId14"/>
    <p:sldId id="285" r:id="rId15"/>
    <p:sldId id="261" r:id="rId16"/>
    <p:sldId id="272" r:id="rId17"/>
    <p:sldId id="347" r:id="rId18"/>
    <p:sldId id="296" r:id="rId19"/>
    <p:sldId id="297" r:id="rId20"/>
    <p:sldId id="298" r:id="rId21"/>
    <p:sldId id="333" r:id="rId22"/>
    <p:sldId id="325" r:id="rId23"/>
    <p:sldId id="326" r:id="rId24"/>
    <p:sldId id="327" r:id="rId25"/>
    <p:sldId id="328" r:id="rId26"/>
    <p:sldId id="301" r:id="rId27"/>
    <p:sldId id="302" r:id="rId28"/>
    <p:sldId id="303" r:id="rId29"/>
    <p:sldId id="306" r:id="rId30"/>
    <p:sldId id="307" r:id="rId31"/>
    <p:sldId id="308" r:id="rId32"/>
    <p:sldId id="310" r:id="rId33"/>
    <p:sldId id="311" r:id="rId34"/>
    <p:sldId id="312" r:id="rId35"/>
    <p:sldId id="329" r:id="rId36"/>
    <p:sldId id="343" r:id="rId37"/>
    <p:sldId id="344" r:id="rId38"/>
    <p:sldId id="345" r:id="rId39"/>
    <p:sldId id="330" r:id="rId40"/>
    <p:sldId id="331" r:id="rId41"/>
    <p:sldId id="332" r:id="rId42"/>
    <p:sldId id="316" r:id="rId43"/>
    <p:sldId id="317" r:id="rId44"/>
    <p:sldId id="318" r:id="rId45"/>
    <p:sldId id="278" r:id="rId46"/>
    <p:sldId id="319" r:id="rId47"/>
    <p:sldId id="320" r:id="rId48"/>
    <p:sldId id="339" r:id="rId49"/>
    <p:sldId id="336" r:id="rId50"/>
    <p:sldId id="334" r:id="rId51"/>
    <p:sldId id="335" r:id="rId52"/>
    <p:sldId id="340" r:id="rId53"/>
    <p:sldId id="341" r:id="rId54"/>
    <p:sldId id="342" r:id="rId55"/>
    <p:sldId id="348" r:id="rId56"/>
    <p:sldId id="346" r:id="rId57"/>
    <p:sldId id="258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26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Work%20Documents\2010\1.3GHz\TE1CAT0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TE1CAT002 - Q vs E</a:t>
            </a:r>
          </a:p>
          <a:p>
            <a:pPr>
              <a:defRPr lang="en-US"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2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Test on 3/3/2010</a:t>
            </a:r>
          </a:p>
        </c:rich>
      </c:tx>
      <c:layout>
        <c:manualLayout>
          <c:xMode val="edge"/>
          <c:yMode val="edge"/>
          <c:x val="0.38594820832653881"/>
          <c:y val="2.8960817717206294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399429758665087"/>
          <c:y val="0.17035775127768313"/>
          <c:w val="0.67661244502133822"/>
          <c:h val="0.6592844974446378"/>
        </c:manualLayout>
      </c:layout>
      <c:scatterChart>
        <c:scatterStyle val="lineMarker"/>
        <c:ser>
          <c:idx val="11"/>
          <c:order val="0"/>
          <c:tx>
            <c:strRef>
              <c:f>'Chart and data'!$A$1</c:f>
              <c:strCache>
                <c:ptCount val="1"/>
                <c:pt idx="0">
                  <c:v>3/5/2010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0080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'Chart and data'!$A$3:$A$59</c:f>
              <c:numCache>
                <c:formatCode>0.00E+00</c:formatCode>
                <c:ptCount val="57"/>
                <c:pt idx="0">
                  <c:v>3.3298545399999977</c:v>
                </c:pt>
                <c:pt idx="1">
                  <c:v>3.32073946</c:v>
                </c:pt>
                <c:pt idx="2">
                  <c:v>3.31722055</c:v>
                </c:pt>
                <c:pt idx="3">
                  <c:v>3.2934003700000001</c:v>
                </c:pt>
                <c:pt idx="4">
                  <c:v>3.2966103699999998</c:v>
                </c:pt>
                <c:pt idx="5">
                  <c:v>2.6808645100000001</c:v>
                </c:pt>
                <c:pt idx="6">
                  <c:v>2.22543311</c:v>
                </c:pt>
                <c:pt idx="7">
                  <c:v>1.9796412899999916</c:v>
                </c:pt>
                <c:pt idx="8">
                  <c:v>1.7139203799999954</c:v>
                </c:pt>
                <c:pt idx="9">
                  <c:v>1.43030722</c:v>
                </c:pt>
                <c:pt idx="10">
                  <c:v>1.18492745</c:v>
                </c:pt>
                <c:pt idx="11">
                  <c:v>1.0594870000000001</c:v>
                </c:pt>
                <c:pt idx="12">
                  <c:v>0.82247315099999996</c:v>
                </c:pt>
                <c:pt idx="13">
                  <c:v>2.85732031</c:v>
                </c:pt>
                <c:pt idx="14">
                  <c:v>3.1264021599999987</c:v>
                </c:pt>
                <c:pt idx="15">
                  <c:v>3.3572291799999987</c:v>
                </c:pt>
                <c:pt idx="16">
                  <c:v>3.5966763799999977</c:v>
                </c:pt>
                <c:pt idx="17">
                  <c:v>3.9535016700000001</c:v>
                </c:pt>
                <c:pt idx="18">
                  <c:v>4.2377226400000003</c:v>
                </c:pt>
                <c:pt idx="19">
                  <c:v>4.5367016900000134</c:v>
                </c:pt>
                <c:pt idx="20">
                  <c:v>4.9673729399999855</c:v>
                </c:pt>
                <c:pt idx="21">
                  <c:v>5.1909808899999543</c:v>
                </c:pt>
                <c:pt idx="22">
                  <c:v>5.5431908599999691</c:v>
                </c:pt>
                <c:pt idx="23">
                  <c:v>6.0560039899999998</c:v>
                </c:pt>
                <c:pt idx="24">
                  <c:v>6.4807355499999755</c:v>
                </c:pt>
                <c:pt idx="25">
                  <c:v>6.9195613900000321</c:v>
                </c:pt>
                <c:pt idx="26">
                  <c:v>7.3532583999999996</c:v>
                </c:pt>
                <c:pt idx="27">
                  <c:v>7.6269503299999579</c:v>
                </c:pt>
                <c:pt idx="28">
                  <c:v>7.9437643199999997</c:v>
                </c:pt>
                <c:pt idx="29">
                  <c:v>8.2997475100000067</c:v>
                </c:pt>
                <c:pt idx="30">
                  <c:v>8.4635110100000048</c:v>
                </c:pt>
                <c:pt idx="31">
                  <c:v>9.1387168699999997</c:v>
                </c:pt>
                <c:pt idx="32">
                  <c:v>8.9255531300000008</c:v>
                </c:pt>
                <c:pt idx="33">
                  <c:v>8.7566851300000028</c:v>
                </c:pt>
                <c:pt idx="34">
                  <c:v>9.2322283199999973</c:v>
                </c:pt>
                <c:pt idx="35">
                  <c:v>9.6227041800000013</c:v>
                </c:pt>
                <c:pt idx="36">
                  <c:v>10.0178455</c:v>
                </c:pt>
                <c:pt idx="37">
                  <c:v>10.3743908</c:v>
                </c:pt>
                <c:pt idx="38">
                  <c:v>10.984875000000001</c:v>
                </c:pt>
                <c:pt idx="39">
                  <c:v>11.631062099999999</c:v>
                </c:pt>
                <c:pt idx="40">
                  <c:v>12.0923658</c:v>
                </c:pt>
                <c:pt idx="41">
                  <c:v>12.7855279</c:v>
                </c:pt>
                <c:pt idx="42">
                  <c:v>13.244103999999998</c:v>
                </c:pt>
                <c:pt idx="43">
                  <c:v>13.877061100000001</c:v>
                </c:pt>
                <c:pt idx="44">
                  <c:v>14.331020799999999</c:v>
                </c:pt>
                <c:pt idx="45">
                  <c:v>15.018213399999997</c:v>
                </c:pt>
                <c:pt idx="46">
                  <c:v>15.741213899999995</c:v>
                </c:pt>
                <c:pt idx="47">
                  <c:v>16.446034099999878</c:v>
                </c:pt>
                <c:pt idx="48">
                  <c:v>17.254276900000001</c:v>
                </c:pt>
                <c:pt idx="49">
                  <c:v>17.991795499999988</c:v>
                </c:pt>
                <c:pt idx="50">
                  <c:v>18.351627700000005</c:v>
                </c:pt>
                <c:pt idx="51">
                  <c:v>19.043035700000001</c:v>
                </c:pt>
                <c:pt idx="52">
                  <c:v>19.803149599999859</c:v>
                </c:pt>
                <c:pt idx="53">
                  <c:v>20.222639999999771</c:v>
                </c:pt>
                <c:pt idx="54">
                  <c:v>20.770319599999851</c:v>
                </c:pt>
                <c:pt idx="55">
                  <c:v>20.965282299999771</c:v>
                </c:pt>
                <c:pt idx="56">
                  <c:v>20.958699399999837</c:v>
                </c:pt>
              </c:numCache>
            </c:numRef>
          </c:xVal>
          <c:yVal>
            <c:numRef>
              <c:f>'Chart and data'!$B$3:$B$59</c:f>
              <c:numCache>
                <c:formatCode>0.00E+00</c:formatCode>
                <c:ptCount val="57"/>
                <c:pt idx="0">
                  <c:v>22588471300</c:v>
                </c:pt>
                <c:pt idx="1">
                  <c:v>22221321000</c:v>
                </c:pt>
                <c:pt idx="2">
                  <c:v>22193801800</c:v>
                </c:pt>
                <c:pt idx="3">
                  <c:v>22059495100</c:v>
                </c:pt>
                <c:pt idx="4">
                  <c:v>22044941400</c:v>
                </c:pt>
                <c:pt idx="5">
                  <c:v>21826628300</c:v>
                </c:pt>
                <c:pt idx="6">
                  <c:v>21423125300</c:v>
                </c:pt>
                <c:pt idx="7">
                  <c:v>20877407100</c:v>
                </c:pt>
                <c:pt idx="8">
                  <c:v>20390957700</c:v>
                </c:pt>
                <c:pt idx="9">
                  <c:v>19961358900</c:v>
                </c:pt>
                <c:pt idx="10">
                  <c:v>19322018200</c:v>
                </c:pt>
                <c:pt idx="11">
                  <c:v>19125223300</c:v>
                </c:pt>
                <c:pt idx="12">
                  <c:v>18416831000</c:v>
                </c:pt>
                <c:pt idx="13">
                  <c:v>21851640300</c:v>
                </c:pt>
                <c:pt idx="14">
                  <c:v>21763314200</c:v>
                </c:pt>
                <c:pt idx="15">
                  <c:v>21978042700</c:v>
                </c:pt>
                <c:pt idx="16">
                  <c:v>22183194700</c:v>
                </c:pt>
                <c:pt idx="17">
                  <c:v>22313824200</c:v>
                </c:pt>
                <c:pt idx="18">
                  <c:v>22380982700</c:v>
                </c:pt>
                <c:pt idx="19">
                  <c:v>22328730700</c:v>
                </c:pt>
                <c:pt idx="20">
                  <c:v>21992540400</c:v>
                </c:pt>
                <c:pt idx="21">
                  <c:v>21889430300</c:v>
                </c:pt>
                <c:pt idx="22">
                  <c:v>21613414700</c:v>
                </c:pt>
                <c:pt idx="23">
                  <c:v>21549160700</c:v>
                </c:pt>
                <c:pt idx="24">
                  <c:v>21341193000</c:v>
                </c:pt>
                <c:pt idx="25">
                  <c:v>21016965800</c:v>
                </c:pt>
                <c:pt idx="26">
                  <c:v>20676400100</c:v>
                </c:pt>
                <c:pt idx="27">
                  <c:v>20474348900</c:v>
                </c:pt>
                <c:pt idx="28">
                  <c:v>20197745800</c:v>
                </c:pt>
                <c:pt idx="29">
                  <c:v>19835934600</c:v>
                </c:pt>
                <c:pt idx="30">
                  <c:v>19669915200</c:v>
                </c:pt>
                <c:pt idx="31">
                  <c:v>19130695800</c:v>
                </c:pt>
                <c:pt idx="32">
                  <c:v>19295146500</c:v>
                </c:pt>
                <c:pt idx="33">
                  <c:v>19496755900</c:v>
                </c:pt>
                <c:pt idx="34">
                  <c:v>18952369200</c:v>
                </c:pt>
                <c:pt idx="35">
                  <c:v>18783670400</c:v>
                </c:pt>
                <c:pt idx="36">
                  <c:v>18562038600</c:v>
                </c:pt>
                <c:pt idx="37">
                  <c:v>18280187200</c:v>
                </c:pt>
                <c:pt idx="38">
                  <c:v>17806980200</c:v>
                </c:pt>
                <c:pt idx="39">
                  <c:v>17373696500</c:v>
                </c:pt>
                <c:pt idx="40">
                  <c:v>17083260800</c:v>
                </c:pt>
                <c:pt idx="41">
                  <c:v>16575924100</c:v>
                </c:pt>
                <c:pt idx="42">
                  <c:v>16313630200</c:v>
                </c:pt>
                <c:pt idx="43">
                  <c:v>15989460600</c:v>
                </c:pt>
                <c:pt idx="44">
                  <c:v>15974665500</c:v>
                </c:pt>
                <c:pt idx="45">
                  <c:v>15609544800</c:v>
                </c:pt>
                <c:pt idx="46">
                  <c:v>15341115800</c:v>
                </c:pt>
                <c:pt idx="47">
                  <c:v>15039974800</c:v>
                </c:pt>
                <c:pt idx="48">
                  <c:v>14792838700</c:v>
                </c:pt>
                <c:pt idx="49">
                  <c:v>14551236500</c:v>
                </c:pt>
                <c:pt idx="50">
                  <c:v>14432294200</c:v>
                </c:pt>
                <c:pt idx="51">
                  <c:v>14252400700</c:v>
                </c:pt>
                <c:pt idx="52">
                  <c:v>14082934300</c:v>
                </c:pt>
                <c:pt idx="53">
                  <c:v>13826686300</c:v>
                </c:pt>
                <c:pt idx="54">
                  <c:v>13722342300</c:v>
                </c:pt>
                <c:pt idx="55">
                  <c:v>12944487000</c:v>
                </c:pt>
                <c:pt idx="56">
                  <c:v>13003201900</c:v>
                </c:pt>
              </c:numCache>
            </c:numRef>
          </c:yVal>
        </c:ser>
        <c:axId val="64219392"/>
        <c:axId val="64332928"/>
      </c:scatterChart>
      <c:scatterChart>
        <c:scatterStyle val="lineMarker"/>
        <c:ser>
          <c:idx val="0"/>
          <c:order val="1"/>
          <c:tx>
            <c:v>3/5/2010 Rad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'Chart and data'!$A$3:$A$66</c:f>
              <c:numCache>
                <c:formatCode>0.00E+00</c:formatCode>
                <c:ptCount val="64"/>
                <c:pt idx="0">
                  <c:v>3.3298545399999977</c:v>
                </c:pt>
                <c:pt idx="1">
                  <c:v>3.32073946</c:v>
                </c:pt>
                <c:pt idx="2">
                  <c:v>3.31722055</c:v>
                </c:pt>
                <c:pt idx="3">
                  <c:v>3.2934003700000001</c:v>
                </c:pt>
                <c:pt idx="4">
                  <c:v>3.2966103699999998</c:v>
                </c:pt>
                <c:pt idx="5">
                  <c:v>2.6808645100000001</c:v>
                </c:pt>
                <c:pt idx="6">
                  <c:v>2.22543311</c:v>
                </c:pt>
                <c:pt idx="7">
                  <c:v>1.9796412899999916</c:v>
                </c:pt>
                <c:pt idx="8">
                  <c:v>1.7139203799999954</c:v>
                </c:pt>
                <c:pt idx="9">
                  <c:v>1.43030722</c:v>
                </c:pt>
                <c:pt idx="10">
                  <c:v>1.18492745</c:v>
                </c:pt>
                <c:pt idx="11">
                  <c:v>1.0594870000000001</c:v>
                </c:pt>
                <c:pt idx="12">
                  <c:v>0.82247315099999996</c:v>
                </c:pt>
                <c:pt idx="13">
                  <c:v>2.85732031</c:v>
                </c:pt>
                <c:pt idx="14">
                  <c:v>3.1264021599999987</c:v>
                </c:pt>
                <c:pt idx="15">
                  <c:v>3.3572291799999987</c:v>
                </c:pt>
                <c:pt idx="16">
                  <c:v>3.5966763799999977</c:v>
                </c:pt>
                <c:pt idx="17">
                  <c:v>3.9535016700000001</c:v>
                </c:pt>
                <c:pt idx="18">
                  <c:v>4.2377226400000003</c:v>
                </c:pt>
                <c:pt idx="19">
                  <c:v>4.5367016900000134</c:v>
                </c:pt>
                <c:pt idx="20">
                  <c:v>4.9673729399999855</c:v>
                </c:pt>
                <c:pt idx="21">
                  <c:v>5.1909808899999543</c:v>
                </c:pt>
                <c:pt idx="22">
                  <c:v>5.5431908599999691</c:v>
                </c:pt>
                <c:pt idx="23">
                  <c:v>6.0560039899999998</c:v>
                </c:pt>
                <c:pt idx="24">
                  <c:v>6.4807355499999755</c:v>
                </c:pt>
                <c:pt idx="25">
                  <c:v>6.9195613900000321</c:v>
                </c:pt>
                <c:pt idx="26">
                  <c:v>7.3532583999999996</c:v>
                </c:pt>
                <c:pt idx="27">
                  <c:v>7.6269503299999579</c:v>
                </c:pt>
                <c:pt idx="28">
                  <c:v>7.9437643199999997</c:v>
                </c:pt>
                <c:pt idx="29">
                  <c:v>8.2997475100000067</c:v>
                </c:pt>
                <c:pt idx="30">
                  <c:v>8.4635110100000048</c:v>
                </c:pt>
                <c:pt idx="31">
                  <c:v>9.1387168699999997</c:v>
                </c:pt>
                <c:pt idx="32">
                  <c:v>8.9255531300000008</c:v>
                </c:pt>
                <c:pt idx="33">
                  <c:v>8.7566851300000028</c:v>
                </c:pt>
                <c:pt idx="34">
                  <c:v>9.2322283199999973</c:v>
                </c:pt>
                <c:pt idx="35">
                  <c:v>9.6227041800000013</c:v>
                </c:pt>
                <c:pt idx="36">
                  <c:v>10.0178455</c:v>
                </c:pt>
                <c:pt idx="37">
                  <c:v>10.3743908</c:v>
                </c:pt>
                <c:pt idx="38">
                  <c:v>10.984875000000001</c:v>
                </c:pt>
                <c:pt idx="39">
                  <c:v>11.631062099999999</c:v>
                </c:pt>
                <c:pt idx="40">
                  <c:v>12.0923658</c:v>
                </c:pt>
                <c:pt idx="41">
                  <c:v>12.7855279</c:v>
                </c:pt>
                <c:pt idx="42">
                  <c:v>13.244103999999998</c:v>
                </c:pt>
                <c:pt idx="43">
                  <c:v>13.877061100000001</c:v>
                </c:pt>
                <c:pt idx="44">
                  <c:v>14.331020799999999</c:v>
                </c:pt>
                <c:pt idx="45">
                  <c:v>15.018213399999997</c:v>
                </c:pt>
                <c:pt idx="46">
                  <c:v>15.741213899999995</c:v>
                </c:pt>
                <c:pt idx="47">
                  <c:v>16.446034099999878</c:v>
                </c:pt>
                <c:pt idx="48">
                  <c:v>17.254276900000001</c:v>
                </c:pt>
                <c:pt idx="49">
                  <c:v>17.991795499999988</c:v>
                </c:pt>
                <c:pt idx="50">
                  <c:v>18.351627700000005</c:v>
                </c:pt>
                <c:pt idx="51">
                  <c:v>19.043035700000001</c:v>
                </c:pt>
                <c:pt idx="52">
                  <c:v>19.803149599999859</c:v>
                </c:pt>
                <c:pt idx="53">
                  <c:v>20.222639999999771</c:v>
                </c:pt>
                <c:pt idx="54">
                  <c:v>20.770319599999851</c:v>
                </c:pt>
                <c:pt idx="55">
                  <c:v>20.965282299999771</c:v>
                </c:pt>
                <c:pt idx="56">
                  <c:v>20.958699399999837</c:v>
                </c:pt>
                <c:pt idx="57">
                  <c:v>18.731563000000001</c:v>
                </c:pt>
                <c:pt idx="58">
                  <c:v>20.5486851</c:v>
                </c:pt>
                <c:pt idx="59">
                  <c:v>20.956125400000001</c:v>
                </c:pt>
                <c:pt idx="60">
                  <c:v>0.54251553799999996</c:v>
                </c:pt>
                <c:pt idx="61">
                  <c:v>20.756465700000035</c:v>
                </c:pt>
                <c:pt idx="62">
                  <c:v>20.983598499999989</c:v>
                </c:pt>
                <c:pt idx="63">
                  <c:v>0.54617613200000004</c:v>
                </c:pt>
              </c:numCache>
            </c:numRef>
          </c:xVal>
          <c:yVal>
            <c:numRef>
              <c:f>'Chart and data'!$C$3:$C$66</c:f>
              <c:numCache>
                <c:formatCode>0.00E+00</c:formatCode>
                <c:ptCount val="64"/>
                <c:pt idx="0">
                  <c:v>1.1809536200000113E-2</c:v>
                </c:pt>
                <c:pt idx="1">
                  <c:v>1.1942809600000191E-2</c:v>
                </c:pt>
                <c:pt idx="2">
                  <c:v>1.0145557200000106E-2</c:v>
                </c:pt>
                <c:pt idx="3">
                  <c:v>7.2671748299999945E-3</c:v>
                </c:pt>
                <c:pt idx="4">
                  <c:v>1.1508947800000001E-4</c:v>
                </c:pt>
                <c:pt idx="5">
                  <c:v>1.1800704400000122E-2</c:v>
                </c:pt>
                <c:pt idx="6">
                  <c:v>1.17390663E-2</c:v>
                </c:pt>
                <c:pt idx="7">
                  <c:v>1.1081930100000003E-2</c:v>
                </c:pt>
                <c:pt idx="8">
                  <c:v>1.0571728700000076E-2</c:v>
                </c:pt>
                <c:pt idx="9">
                  <c:v>1.6543111800000187E-4</c:v>
                </c:pt>
                <c:pt idx="10">
                  <c:v>1.579329520000013E-4</c:v>
                </c:pt>
                <c:pt idx="11">
                  <c:v>1.7642474800000227E-4</c:v>
                </c:pt>
                <c:pt idx="12">
                  <c:v>1.22596591E-2</c:v>
                </c:pt>
                <c:pt idx="13">
                  <c:v>1.0958263499999996E-2</c:v>
                </c:pt>
                <c:pt idx="14">
                  <c:v>1.1521546500000021E-2</c:v>
                </c:pt>
                <c:pt idx="15">
                  <c:v>1.3316594100000088E-4</c:v>
                </c:pt>
                <c:pt idx="16">
                  <c:v>1.138445390000007E-2</c:v>
                </c:pt>
                <c:pt idx="17">
                  <c:v>1.100756370000008E-2</c:v>
                </c:pt>
                <c:pt idx="18">
                  <c:v>1.0383604700000043E-2</c:v>
                </c:pt>
                <c:pt idx="19">
                  <c:v>1.0039848300000001E-2</c:v>
                </c:pt>
                <c:pt idx="20">
                  <c:v>1.12742681E-2</c:v>
                </c:pt>
                <c:pt idx="21">
                  <c:v>1.1282706000000057E-2</c:v>
                </c:pt>
                <c:pt idx="22">
                  <c:v>1.06351911E-2</c:v>
                </c:pt>
                <c:pt idx="23">
                  <c:v>1.07552117E-2</c:v>
                </c:pt>
                <c:pt idx="24">
                  <c:v>1.07793779E-2</c:v>
                </c:pt>
                <c:pt idx="25">
                  <c:v>9.809681560000099E-3</c:v>
                </c:pt>
                <c:pt idx="26">
                  <c:v>1.2519180600000021E-2</c:v>
                </c:pt>
                <c:pt idx="27">
                  <c:v>1.3182408600000124E-2</c:v>
                </c:pt>
                <c:pt idx="28">
                  <c:v>1.2268834400000001E-2</c:v>
                </c:pt>
                <c:pt idx="29">
                  <c:v>1.1889320700000103E-2</c:v>
                </c:pt>
                <c:pt idx="30">
                  <c:v>1.2050510400000001E-2</c:v>
                </c:pt>
                <c:pt idx="31">
                  <c:v>1.1190236099999999E-2</c:v>
                </c:pt>
                <c:pt idx="32">
                  <c:v>9.8759551400000745E-3</c:v>
                </c:pt>
                <c:pt idx="33">
                  <c:v>1.0360325800000089E-2</c:v>
                </c:pt>
                <c:pt idx="34">
                  <c:v>1.06351911E-2</c:v>
                </c:pt>
                <c:pt idx="35">
                  <c:v>1.01303881E-2</c:v>
                </c:pt>
                <c:pt idx="36">
                  <c:v>1.1173505000000106E-2</c:v>
                </c:pt>
                <c:pt idx="37">
                  <c:v>1.0747168400000041E-2</c:v>
                </c:pt>
                <c:pt idx="38">
                  <c:v>9.9575645300001309E-3</c:v>
                </c:pt>
                <c:pt idx="39">
                  <c:v>1.3560189200000207E-3</c:v>
                </c:pt>
                <c:pt idx="40">
                  <c:v>2.2633655700000341E-4</c:v>
                </c:pt>
                <c:pt idx="41">
                  <c:v>1.0991105700000099E-2</c:v>
                </c:pt>
                <c:pt idx="42">
                  <c:v>1.100756370000008E-2</c:v>
                </c:pt>
                <c:pt idx="43">
                  <c:v>9.9055536100001226E-3</c:v>
                </c:pt>
                <c:pt idx="44">
                  <c:v>1.0508645E-2</c:v>
                </c:pt>
                <c:pt idx="45">
                  <c:v>1.0344835600000119E-2</c:v>
                </c:pt>
                <c:pt idx="46">
                  <c:v>1.1299600599999999E-2</c:v>
                </c:pt>
                <c:pt idx="47">
                  <c:v>1.0183579500000118E-2</c:v>
                </c:pt>
                <c:pt idx="48">
                  <c:v>1.8857171100000199E-4</c:v>
                </c:pt>
                <c:pt idx="49">
                  <c:v>1.0275415499999999E-2</c:v>
                </c:pt>
                <c:pt idx="50">
                  <c:v>1.7841573900000216E-4</c:v>
                </c:pt>
                <c:pt idx="51">
                  <c:v>1.1190236099999999E-2</c:v>
                </c:pt>
                <c:pt idx="52">
                  <c:v>1.0360325800000089E-2</c:v>
                </c:pt>
                <c:pt idx="53">
                  <c:v>1.13419479E-2</c:v>
                </c:pt>
                <c:pt idx="54">
                  <c:v>1.0024837200000074E-2</c:v>
                </c:pt>
                <c:pt idx="55">
                  <c:v>2.5993403600000134E-4</c:v>
                </c:pt>
                <c:pt idx="56">
                  <c:v>1.5145296000000001E-4</c:v>
                </c:pt>
                <c:pt idx="57">
                  <c:v>1.4720791700000135E-4</c:v>
                </c:pt>
                <c:pt idx="58">
                  <c:v>9.9203860900000784E-3</c:v>
                </c:pt>
                <c:pt idx="59">
                  <c:v>9.5418635700000067E-3</c:v>
                </c:pt>
                <c:pt idx="60">
                  <c:v>9.7292841800000005E-3</c:v>
                </c:pt>
                <c:pt idx="61">
                  <c:v>1.10119924E-4</c:v>
                </c:pt>
                <c:pt idx="62">
                  <c:v>1.0375839300000061E-2</c:v>
                </c:pt>
                <c:pt idx="63">
                  <c:v>8.8938862200001259E-3</c:v>
                </c:pt>
              </c:numCache>
            </c:numRef>
          </c:yVal>
        </c:ser>
        <c:axId val="65791488"/>
        <c:axId val="65793408"/>
      </c:scatterChart>
      <c:valAx>
        <c:axId val="64219392"/>
        <c:scaling>
          <c:orientation val="minMax"/>
          <c:max val="45"/>
          <c:min val="0"/>
        </c:scaling>
        <c:axPos val="b"/>
        <c:majorGridlines>
          <c:spPr>
            <a:ln w="3175">
              <a:solidFill>
                <a:srgbClr val="969696"/>
              </a:solidFill>
              <a:prstDash val="solid"/>
            </a:ln>
          </c:spPr>
        </c:majorGridlines>
        <c:minorGridlines>
          <c:spPr>
            <a:ln w="3175">
              <a:solidFill>
                <a:srgbClr val="C0C0C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lang="en-US"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Eacc [MV/m]</a:t>
                </a:r>
              </a:p>
            </c:rich>
          </c:tx>
          <c:layout>
            <c:manualLayout>
              <c:xMode val="edge"/>
              <c:yMode val="edge"/>
              <c:x val="0.43407142632236839"/>
              <c:y val="0.91993185689949553"/>
            </c:manualLayout>
          </c:layout>
          <c:spPr>
            <a:noFill/>
            <a:ln w="25400">
              <a:noFill/>
            </a:ln>
          </c:spPr>
        </c:title>
        <c:numFmt formatCode="0" sourceLinked="0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7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4332928"/>
        <c:crosses val="autoZero"/>
        <c:crossBetween val="midCat"/>
        <c:majorUnit val="10"/>
      </c:valAx>
      <c:valAx>
        <c:axId val="64332928"/>
        <c:scaling>
          <c:logBase val="10"/>
          <c:orientation val="minMax"/>
          <c:min val="100000000"/>
        </c:scaling>
        <c:axPos val="l"/>
        <c:majorGridlines>
          <c:spPr>
            <a:ln w="3175">
              <a:solidFill>
                <a:srgbClr val="969696"/>
              </a:solidFill>
              <a:prstDash val="solid"/>
            </a:ln>
          </c:spPr>
        </c:majorGridlines>
        <c:minorGridlines>
          <c:spPr>
            <a:ln w="3175">
              <a:solidFill>
                <a:srgbClr val="C0C0C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lang="en-US" sz="15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5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Q</a:t>
                </a: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0</a:t>
                </a:r>
              </a:p>
            </c:rich>
          </c:tx>
          <c:layout>
            <c:manualLayout>
              <c:xMode val="edge"/>
              <c:yMode val="edge"/>
              <c:x val="1.4436965398748327E-2"/>
              <c:y val="0.47529812606473593"/>
            </c:manualLayout>
          </c:layout>
          <c:spPr>
            <a:noFill/>
            <a:ln w="25400">
              <a:noFill/>
            </a:ln>
          </c:spPr>
        </c:title>
        <c:numFmt formatCode="0.0E+00" sourceLinked="0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7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4219392"/>
        <c:crosses val="autoZero"/>
        <c:crossBetween val="midCat"/>
      </c:valAx>
      <c:valAx>
        <c:axId val="65791488"/>
        <c:scaling>
          <c:orientation val="minMax"/>
        </c:scaling>
        <c:delete val="1"/>
        <c:axPos val="b"/>
        <c:numFmt formatCode="0.00E+00" sourceLinked="1"/>
        <c:tickLblPos val="none"/>
        <c:crossAx val="65793408"/>
        <c:crosses val="autoZero"/>
        <c:crossBetween val="midCat"/>
      </c:valAx>
      <c:valAx>
        <c:axId val="65793408"/>
        <c:scaling>
          <c:logBase val="10"/>
          <c:orientation val="minMax"/>
          <c:max val="100"/>
          <c:min val="1.0000000000000064E-2"/>
        </c:scaling>
        <c:axPos val="r"/>
        <c:title>
          <c:tx>
            <c:rich>
              <a:bodyPr/>
              <a:lstStyle/>
              <a:p>
                <a:pPr>
                  <a:defRPr lang="en-US" sz="15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Radiation [mR/h]</a:t>
                </a:r>
              </a:p>
            </c:rich>
          </c:tx>
          <c:layout>
            <c:manualLayout>
              <c:xMode val="edge"/>
              <c:yMode val="edge"/>
              <c:x val="0.95138789469498164"/>
              <c:y val="0.3427402005077233"/>
            </c:manualLayout>
          </c:layout>
          <c:spPr>
            <a:noFill/>
            <a:ln w="25400">
              <a:noFill/>
            </a:ln>
          </c:spPr>
        </c:title>
        <c:numFmt formatCode="0.0E+00" sourceLinked="0"/>
        <c:maj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7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5791488"/>
        <c:crosses val="max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7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518B4CB-626A-4834-BB2D-3DB5F413A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2127C-DE5C-4241-B1E7-6447DA84901E}" type="slidenum">
              <a:rPr lang="en-US" smtClean="0">
                <a:latin typeface="Arial" charset="0"/>
              </a:rPr>
              <a:pPr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 lIns="91431" tIns="45716" rIns="91431" bIns="45716"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eaLnBrk="0" hangingPunct="0"/>
            <a:fld id="{E8680C16-7587-48E8-B6E2-2A0F5E686D9B}" type="slidenum">
              <a:rPr lang="en-US" sz="1300">
                <a:latin typeface="Times" pitchFamily="18" charset="0"/>
              </a:rPr>
              <a:pPr algn="r" eaLnBrk="0" hangingPunct="0"/>
              <a:t>11</a:t>
            </a:fld>
            <a:endParaRPr lang="en-US" sz="13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 lIns="91431" tIns="45716" rIns="91431" bIns="45716"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eaLnBrk="0" hangingPunct="0"/>
            <a:fld id="{8C30B41E-2F97-4414-B464-2B143D9F2406}" type="slidenum">
              <a:rPr lang="en-US" sz="1300">
                <a:latin typeface="Times" pitchFamily="18" charset="0"/>
              </a:rPr>
              <a:pPr algn="r" eaLnBrk="0" hangingPunct="0"/>
              <a:t>12</a:t>
            </a:fld>
            <a:endParaRPr lang="en-US" sz="13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 lIns="91431" tIns="45716" rIns="91431" bIns="45716"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eaLnBrk="0" hangingPunct="0"/>
            <a:fld id="{BAA1E650-817D-476E-850D-CF494F357EDC}" type="slidenum">
              <a:rPr lang="en-US" sz="1300">
                <a:latin typeface="Times" pitchFamily="18" charset="0"/>
              </a:rPr>
              <a:pPr algn="r" eaLnBrk="0" hangingPunct="0"/>
              <a:t>13</a:t>
            </a:fld>
            <a:endParaRPr lang="en-US" sz="13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DC919-6F61-47CF-82B2-1285E9A026E3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26C83EF-9C5C-42C5-8B42-EA5B48A2D7F1}" type="slidenum">
              <a:rPr lang="en-US" sz="1200">
                <a:ea typeface="MS PGothic"/>
                <a:cs typeface="MS PGothic"/>
              </a:rPr>
              <a:pPr algn="r"/>
              <a:t>15</a:t>
            </a:fld>
            <a:endParaRPr lang="en-US" sz="120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960C0-F558-4AA0-AEDA-90814E4AD197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0E8A2-7010-4C56-977C-1075642ACF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896938"/>
            <a:fld id="{F21C33E7-62C0-453A-A5F5-145191697C03}" type="slidenum">
              <a:rPr lang="en-US" sz="1200">
                <a:latin typeface="Calibri" pitchFamily="34" charset="0"/>
              </a:rPr>
              <a:pPr algn="r" defTabSz="896938"/>
              <a:t>18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208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896938"/>
            <a:fld id="{1649BB91-96D2-4BD3-AD4F-ECFD56EFFB93}" type="slidenum">
              <a:rPr lang="en-US" sz="1200"/>
              <a:pPr algn="r" defTabSz="896938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7FEC7C-ECCD-468C-96E6-198786D4D736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ln/>
        </p:spPr>
      </p:sp>
      <p:sp>
        <p:nvSpPr>
          <p:cNvPr id="19865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ln/>
        </p:spPr>
      </p:sp>
      <p:sp>
        <p:nvSpPr>
          <p:cNvPr id="2017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ln/>
        </p:spPr>
      </p:sp>
      <p:sp>
        <p:nvSpPr>
          <p:cNvPr id="2037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ln/>
        </p:spPr>
      </p:sp>
      <p:sp>
        <p:nvSpPr>
          <p:cNvPr id="2058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882C9C0-9C97-424B-AEF9-E5EA088B9CCB}" type="slidenum">
              <a:rPr lang="en-US" sz="1200">
                <a:cs typeface="Arial" charset="0"/>
              </a:rPr>
              <a:pPr algn="r"/>
              <a:t>26</a:t>
            </a:fld>
            <a:endParaRPr lang="en-US" sz="1200">
              <a:cs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35" tIns="45718" rIns="91435" bIns="45718"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N" smtClean="0">
              <a:latin typeface="Arial" charset="0"/>
            </a:endParaRPr>
          </a:p>
        </p:txBody>
      </p:sp>
      <p:sp>
        <p:nvSpPr>
          <p:cNvPr id="2078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EA4F6FC-C199-4F1F-86C8-F88AA99EB595}" type="slidenum">
              <a:rPr lang="en-IN" sz="1200"/>
              <a:pPr algn="r"/>
              <a:t>35</a:t>
            </a:fld>
            <a:endParaRPr lang="en-IN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1E765F-0F52-4685-8F82-004D7C326790}" type="slidenum">
              <a:rPr lang="en-US" sz="1200"/>
              <a:pPr algn="r"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N" smtClean="0">
              <a:latin typeface="Arial" charset="0"/>
            </a:endParaRPr>
          </a:p>
        </p:txBody>
      </p:sp>
      <p:sp>
        <p:nvSpPr>
          <p:cNvPr id="214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671FAC-3CBA-4A83-8DA1-983E96EE9422}" type="slidenum">
              <a:rPr lang="en-US" sz="1200"/>
              <a:pPr algn="r"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0DE7A-6589-40F2-8FCE-094789DF785E}" type="slidenum">
              <a:rPr lang="en-US" smtClean="0">
                <a:latin typeface="Arial" charset="0"/>
              </a:rPr>
              <a:pPr/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0D98687-A3BC-401F-A7A1-D95A328BF5A3}" type="slidenum">
              <a:rPr lang="en-US" sz="1200">
                <a:ea typeface="MS PGothic"/>
                <a:cs typeface="MS PGothic"/>
              </a:rPr>
              <a:pPr algn="r"/>
              <a:t>4</a:t>
            </a:fld>
            <a:endParaRPr lang="en-US" sz="120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N" smtClean="0">
              <a:latin typeface="Arial" charset="0"/>
            </a:endParaRPr>
          </a:p>
        </p:txBody>
      </p:sp>
      <p:sp>
        <p:nvSpPr>
          <p:cNvPr id="2160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8DB184-D5EB-49EC-90F5-22B1AA4A9910}" type="slidenum">
              <a:rPr lang="en-IN" sz="1200"/>
              <a:pPr algn="r"/>
              <a:t>41</a:t>
            </a:fld>
            <a:endParaRPr lang="en-IN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24325-FC39-471A-8A52-37692B3FAB34}" type="slidenum">
              <a:rPr lang="en-US" smtClean="0">
                <a:latin typeface="Arial" charset="0"/>
              </a:rPr>
              <a:pPr/>
              <a:t>45</a:t>
            </a:fld>
            <a:endParaRPr lang="en-US" smtClean="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 lIns="91431" tIns="45716" rIns="91431" bIns="45716"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eaLnBrk="0" hangingPunct="0"/>
            <a:fld id="{D160A9C8-F6B8-4A32-8DF8-465EB3E62B60}" type="slidenum">
              <a:rPr lang="en-US" sz="1300">
                <a:latin typeface="Times" pitchFamily="18" charset="0"/>
              </a:rPr>
              <a:pPr algn="r" eaLnBrk="0" hangingPunct="0"/>
              <a:t>5</a:t>
            </a:fld>
            <a:endParaRPr lang="en-US" sz="13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1EE5C7-4E6C-4A55-96E2-A4103195ED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70A73-C724-442A-A4ED-FDC4E2DC247D}" type="slidenum">
              <a:rPr lang="en-US" smtClean="0">
                <a:latin typeface="Arial" charset="0"/>
              </a:rPr>
              <a:pPr/>
              <a:t>57</a:t>
            </a:fld>
            <a:endParaRPr lang="en-US" smtClean="0">
              <a:latin typeface="Arial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</p:spPr>
        <p:txBody>
          <a:bodyPr lIns="91431" tIns="45716" rIns="91431" bIns="45716"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eaLnBrk="0" hangingPunct="0"/>
            <a:fld id="{4650365E-766B-400D-B564-FC7C8AB1A16B}" type="slidenum">
              <a:rPr lang="en-US" sz="1300">
                <a:latin typeface="Times" pitchFamily="18" charset="0"/>
              </a:rPr>
              <a:pPr algn="r" eaLnBrk="0" hangingPunct="0"/>
              <a:t>6</a:t>
            </a:fld>
            <a:endParaRPr lang="en-US" sz="13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eaLnBrk="0" hangingPunct="0"/>
            <a:fld id="{D2506A35-A86C-49F7-BDD2-37E2B5D55F57}" type="slidenum">
              <a:rPr lang="en-US" sz="1300">
                <a:latin typeface="Times" pitchFamily="18" charset="0"/>
              </a:rPr>
              <a:pPr algn="r" eaLnBrk="0" hangingPunct="0"/>
              <a:t>9</a:t>
            </a:fld>
            <a:endParaRPr lang="en-US" sz="1300">
              <a:latin typeface="Times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7625" y="877888"/>
            <a:ext cx="4221163" cy="3165475"/>
          </a:xfrm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3450" cy="3514725"/>
          </a:xfrm>
          <a:noFill/>
          <a:ln/>
        </p:spPr>
        <p:txBody>
          <a:bodyPr wrap="none" lIns="91431" tIns="45716" rIns="91431" bIns="45716" anchor="ctr"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ermi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4550" y="0"/>
            <a:ext cx="679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D645A-3514-46A1-A93D-5DB1B70E1FA2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77492-D502-402C-808D-2B749EABC00C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0"/>
            <a:ext cx="215265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30555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F498F-401A-4643-B66F-3BFAE1308595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914400"/>
            <a:ext cx="8610600" cy="5562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4F986-3F6A-481D-AB17-52D473965594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2291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914400"/>
            <a:ext cx="4229100" cy="5562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752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629400"/>
            <a:ext cx="3657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FADFB-AED6-4F0E-B260-236B4B904F44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534E8-2067-4F80-A43C-3691249AB3E3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438C-64FB-485F-BBF2-45148D794BDC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036C-FD18-4376-AC3A-0A0ADD26574A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2617-BC68-453F-B47D-1876D7528AD4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CB7C6-9BD5-45B0-9897-EDE8B07B58F0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7A431-8937-43F0-8AB2-B133844F5105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1C454-923D-4449-8D7E-82794CB9FE2C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AD8D-C943-49AD-8448-B433AFD6D2B1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228600" y="762000"/>
            <a:ext cx="8153400" cy="76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1027" name="Picture 10" descr="Fermi 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-228600"/>
            <a:ext cx="914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5626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752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7000" y="6629400"/>
            <a:ext cx="3657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1261BD3C-888E-426B-94EE-626322DEDEF7}" type="slidenum">
              <a:rPr lang="en-US"/>
              <a:pPr>
                <a:defRPr/>
              </a:pPr>
              <a:t>‹#›</a:t>
            </a:fld>
            <a:endParaRPr lang="en-US">
              <a:latin typeface="Times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464550" y="0"/>
            <a:ext cx="679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75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37861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66800"/>
            <a:ext cx="8305800" cy="2209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Indian Institutions and Fermilab Collaboration: 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Road We Travel Together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4343400"/>
            <a:ext cx="6400800" cy="1752600"/>
          </a:xfrm>
          <a:ln>
            <a:noFill/>
          </a:ln>
        </p:spPr>
        <p:txBody>
          <a:bodyPr/>
          <a:lstStyle/>
          <a:p>
            <a:r>
              <a:rPr lang="en-US" sz="2400" smtClean="0"/>
              <a:t>Shekhar Mishra</a:t>
            </a:r>
          </a:p>
          <a:p>
            <a:r>
              <a:rPr lang="en-US" sz="2000" smtClean="0"/>
              <a:t>Project-X,</a:t>
            </a:r>
          </a:p>
          <a:p>
            <a:r>
              <a:rPr lang="en-US" sz="1800" smtClean="0"/>
              <a:t>International Collaboration Coordinator</a:t>
            </a:r>
          </a:p>
          <a:p>
            <a:r>
              <a:rPr lang="en-US" sz="1800" smtClean="0"/>
              <a:t>Fermilab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VECC: Nuclear Physics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14400"/>
            <a:ext cx="4800600" cy="2438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Superconducting Cyclotron</a:t>
            </a:r>
          </a:p>
          <a:p>
            <a:r>
              <a:rPr lang="en-US" dirty="0" smtClean="0"/>
              <a:t>Radioactive Ion Beam </a:t>
            </a:r>
            <a:r>
              <a:rPr lang="en-US" dirty="0" err="1" smtClean="0"/>
              <a:t>Facilty</a:t>
            </a:r>
            <a:endParaRPr lang="en-US" dirty="0" smtClean="0"/>
          </a:p>
          <a:p>
            <a:r>
              <a:rPr lang="en-US" dirty="0" smtClean="0"/>
              <a:t>R&amp;D on Superconducting RF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Strength</a:t>
            </a:r>
          </a:p>
          <a:p>
            <a:pPr lvl="1"/>
            <a:r>
              <a:rPr lang="en-US" dirty="0" smtClean="0"/>
              <a:t>Cryogenic</a:t>
            </a:r>
          </a:p>
          <a:p>
            <a:pPr lvl="1"/>
            <a:r>
              <a:rPr lang="en-US" dirty="0" smtClean="0"/>
              <a:t>Mechanical Engineering</a:t>
            </a:r>
          </a:p>
          <a:p>
            <a:pPr lvl="1"/>
            <a:r>
              <a:rPr lang="en-US" dirty="0" smtClean="0"/>
              <a:t>RF Power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524000"/>
            <a:ext cx="3429000" cy="45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448050"/>
            <a:ext cx="45466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RRCAT: Indus-II</a:t>
            </a:r>
          </a:p>
        </p:txBody>
      </p:sp>
      <p:pic>
        <p:nvPicPr>
          <p:cNvPr id="102403" name="Picture 3" descr="indus-2 012"/>
          <p:cNvPicPr>
            <a:picLocks noChangeAspect="1" noChangeArrowheads="1"/>
          </p:cNvPicPr>
          <p:nvPr/>
        </p:nvPicPr>
        <p:blipFill>
          <a:blip r:embed="rId3">
            <a:lum bright="18000" contrast="36000"/>
          </a:blip>
          <a:srcRect/>
          <a:stretch>
            <a:fillRect/>
          </a:stretch>
        </p:blipFill>
        <p:spPr bwMode="auto">
          <a:xfrm>
            <a:off x="381000" y="838200"/>
            <a:ext cx="35052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 descr="RF-cavities-indus-2"/>
          <p:cNvPicPr>
            <a:picLocks noChangeAspect="1" noChangeArrowheads="1"/>
          </p:cNvPicPr>
          <p:nvPr/>
        </p:nvPicPr>
        <p:blipFill>
          <a:blip r:embed="rId4">
            <a:lum bright="18000" contrast="48000"/>
          </a:blip>
          <a:srcRect/>
          <a:stretch>
            <a:fillRect/>
          </a:stretch>
        </p:blipFill>
        <p:spPr bwMode="auto">
          <a:xfrm>
            <a:off x="5029200" y="8382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8100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6" descr="indus-2 010"/>
          <p:cNvPicPr>
            <a:picLocks noChangeAspect="1" noChangeArrowheads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5029200" y="3810000"/>
            <a:ext cx="3581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0" y="34290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cs typeface="Arial" charset="0"/>
              </a:rPr>
              <a:t>Indus-2 Ring in the Tunnel</a:t>
            </a:r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4876800" y="33528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RF Cavities installed in Indus-2 Ring</a:t>
            </a:r>
            <a:endParaRPr lang="en-US" sz="1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381000" y="6491288"/>
            <a:ext cx="4343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1800">
                <a:solidFill>
                  <a:srgbClr val="FF0000"/>
                </a:solidFill>
                <a:cs typeface="Arial" charset="0"/>
              </a:rPr>
              <a:t>Long Straight Section LS-6 Assembly</a:t>
            </a: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4876800" y="6477000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>
                <a:solidFill>
                  <a:srgbClr val="FF0000"/>
                </a:solidFill>
                <a:cs typeface="Arial" charset="0"/>
              </a:rPr>
              <a:t>Transport Line-3 Joining on to Indus-2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1400"/>
            <a:ext cx="89344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India: LHC Accelerator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28194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83820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8382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0" y="3048000"/>
            <a:ext cx="304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7080 Nos. Magnet Positioning System Jacks</a:t>
            </a:r>
            <a:r>
              <a:rPr lang="en-US" sz="1800" b="1"/>
              <a:t>  </a:t>
            </a:r>
            <a:endParaRPr lang="en-US" sz="1800"/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3124200" y="2971800"/>
            <a:ext cx="2667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chemeClr val="accent2"/>
                </a:solidFill>
              </a:rPr>
              <a:t>MCS (1146 Units)  &amp; </a:t>
            </a:r>
          </a:p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</a:rPr>
              <a:t>MCDO (616 Units)</a:t>
            </a: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6172200" y="3048000"/>
            <a:ext cx="29718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</a:rPr>
              <a:t>Magnetic measurements teams- ~100 Man-years</a:t>
            </a:r>
          </a:p>
        </p:txBody>
      </p:sp>
      <p:pic>
        <p:nvPicPr>
          <p:cNvPr id="10855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814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5" name="Text Box 11"/>
          <p:cNvSpPr txBox="1">
            <a:spLocks noChangeArrowheads="1"/>
          </p:cNvSpPr>
          <p:nvPr/>
        </p:nvSpPr>
        <p:spPr bwMode="auto">
          <a:xfrm>
            <a:off x="0" y="6216650"/>
            <a:ext cx="3276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5500 Nos. Quench Heater Power supplies( QHPS)   	</a:t>
            </a:r>
          </a:p>
        </p:txBody>
      </p:sp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3429000" y="6216650"/>
            <a:ext cx="1981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1435 Nos.  Local Protection Units</a:t>
            </a:r>
            <a:r>
              <a:rPr lang="en-US" sz="1600"/>
              <a:t>  </a:t>
            </a:r>
          </a:p>
        </p:txBody>
      </p:sp>
      <p:sp>
        <p:nvSpPr>
          <p:cNvPr id="108557" name="Rectangle 13"/>
          <p:cNvSpPr>
            <a:spLocks noChangeArrowheads="1"/>
          </p:cNvSpPr>
          <p:nvPr/>
        </p:nvSpPr>
        <p:spPr bwMode="auto">
          <a:xfrm>
            <a:off x="5486400" y="6216650"/>
            <a:ext cx="3886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 </a:t>
            </a:r>
            <a:r>
              <a:rPr lang="en-US" sz="1600">
                <a:solidFill>
                  <a:schemeClr val="accent2"/>
                </a:solidFill>
              </a:rPr>
              <a:t>A part of  DAE’s contributions  installed in LHC Tunnel  at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Nuclear Power Reactor</a:t>
            </a:r>
          </a:p>
        </p:txBody>
      </p:sp>
      <p:pic>
        <p:nvPicPr>
          <p:cNvPr id="1105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253523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990600"/>
            <a:ext cx="2573338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066800"/>
            <a:ext cx="2514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276600"/>
            <a:ext cx="1847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3276600"/>
            <a:ext cx="1847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0800" y="3276600"/>
            <a:ext cx="1847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" y="38100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5" name="Rounded Rectangle 12"/>
          <p:cNvSpPr>
            <a:spLocks noChangeArrowheads="1"/>
          </p:cNvSpPr>
          <p:nvPr/>
        </p:nvSpPr>
        <p:spPr bwMode="auto">
          <a:xfrm>
            <a:off x="4648200" y="4419600"/>
            <a:ext cx="4038600" cy="1600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/>
              <a:t>CD-3 to CD-4 in Five yrs.</a:t>
            </a:r>
          </a:p>
          <a:p>
            <a:pPr eaLnBrk="0" hangingPunct="0"/>
            <a:endParaRPr lang="en-US"/>
          </a:p>
          <a:p>
            <a:pPr eaLnBrk="0" hangingPunct="0"/>
            <a:r>
              <a:rPr lang="en-US"/>
              <a:t>Indo-US Nuclear Treaty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42179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It takes a lot of time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038600" y="838200"/>
            <a:ext cx="5105400" cy="6019800"/>
          </a:xfrm>
          <a:ln/>
        </p:spPr>
        <p:txBody>
          <a:bodyPr/>
          <a:lstStyle/>
          <a:p>
            <a:r>
              <a:rPr lang="en-US" sz="2000" smtClean="0"/>
              <a:t>Summer 2006 to Jan 2008:</a:t>
            </a:r>
          </a:p>
          <a:p>
            <a:pPr lvl="1"/>
            <a:r>
              <a:rPr lang="en-US" sz="1800" smtClean="0"/>
              <a:t>Initial Interaction and visit by Indian</a:t>
            </a:r>
          </a:p>
          <a:p>
            <a:pPr lvl="1"/>
            <a:r>
              <a:rPr lang="en-US" sz="1800" smtClean="0"/>
              <a:t>ILC R&amp;D funding</a:t>
            </a:r>
          </a:p>
          <a:p>
            <a:pPr lvl="1"/>
            <a:r>
              <a:rPr lang="en-US" sz="1800" smtClean="0"/>
              <a:t>Project-X </a:t>
            </a:r>
          </a:p>
          <a:p>
            <a:r>
              <a:rPr lang="en-US" sz="2000" smtClean="0"/>
              <a:t>Jan 2008 to Jan 2009, it took one year and several trips to get the Addendum MOU III signed.</a:t>
            </a:r>
          </a:p>
          <a:p>
            <a:pPr lvl="1"/>
            <a:r>
              <a:rPr lang="en-US" sz="1800" smtClean="0"/>
              <a:t>Fermilab</a:t>
            </a:r>
          </a:p>
          <a:p>
            <a:pPr lvl="1"/>
            <a:r>
              <a:rPr lang="en-US" sz="1800" smtClean="0"/>
              <a:t>Indian Laboratories</a:t>
            </a:r>
          </a:p>
          <a:p>
            <a:pPr lvl="1"/>
            <a:r>
              <a:rPr lang="en-US" sz="1800" smtClean="0"/>
              <a:t>DOE &amp; DAE</a:t>
            </a:r>
          </a:p>
          <a:p>
            <a:pPr lvl="1"/>
            <a:r>
              <a:rPr lang="en-US" sz="1800" smtClean="0"/>
              <a:t>Management structure</a:t>
            </a:r>
          </a:p>
          <a:p>
            <a:pPr lvl="1"/>
            <a:r>
              <a:rPr lang="en-US" sz="1800" smtClean="0"/>
              <a:t>Funding</a:t>
            </a:r>
          </a:p>
          <a:p>
            <a:pPr lvl="2"/>
            <a:r>
              <a:rPr lang="en-US" sz="1600" smtClean="0"/>
              <a:t>No $ leaving boundaries</a:t>
            </a:r>
          </a:p>
          <a:p>
            <a:pPr lvl="1"/>
            <a:r>
              <a:rPr lang="en-US" sz="1800" smtClean="0"/>
              <a:t>Laws and Lawyers</a:t>
            </a:r>
          </a:p>
          <a:p>
            <a:pPr lvl="2"/>
            <a:r>
              <a:rPr lang="en-US" sz="1600" smtClean="0"/>
              <a:t>Export Controls</a:t>
            </a:r>
          </a:p>
          <a:p>
            <a:pPr lvl="2"/>
            <a:r>
              <a:rPr lang="en-US" sz="1600" smtClean="0"/>
              <a:t>IPR</a:t>
            </a:r>
          </a:p>
          <a:p>
            <a:pPr lvl="2"/>
            <a:r>
              <a:rPr lang="en-US" sz="1600" smtClean="0"/>
              <a:t>Sensitive Country</a:t>
            </a:r>
          </a:p>
          <a:p>
            <a:pPr lvl="1"/>
            <a:r>
              <a:rPr lang="en-US" sz="1800" smtClean="0"/>
              <a:t>US Industries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Developing US Collaboration With India</a:t>
            </a:r>
          </a:p>
        </p:txBody>
      </p:sp>
      <p:pic>
        <p:nvPicPr>
          <p:cNvPr id="23554" name="Picture 4" descr="Kalam-Shekhar-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3048000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Director-Indus-I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685800"/>
            <a:ext cx="28289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Directors-Kal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6858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3" descr="C:\Documents and Settings\mishra\Desktop\ALCPG07\Shekhar-Kakodkar-Vinod-MO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743200"/>
            <a:ext cx="29718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4906446"/>
            <a:ext cx="2819400" cy="195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 descr="10-0169-21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880147"/>
            <a:ext cx="2971800" cy="1977853"/>
          </a:xfrm>
          <a:prstGeom prst="rect">
            <a:avLst/>
          </a:prstGeom>
          <a:noFill/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4953000"/>
            <a:ext cx="286374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2819400"/>
            <a:ext cx="2667000" cy="21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F:\My Pictures\IIFC\D200 Oct 20 2009\DSC_107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0" y="2819400"/>
            <a:ext cx="2971800" cy="1993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Jan 2009: Addendum MOU III </a:t>
            </a:r>
          </a:p>
        </p:txBody>
      </p:sp>
      <p:sp>
        <p:nvSpPr>
          <p:cNvPr id="29700" name="Content Placeholder 9"/>
          <p:cNvSpPr>
            <a:spLocks noGrp="1"/>
          </p:cNvSpPr>
          <p:nvPr>
            <p:ph type="body" sz="half" idx="4294967295"/>
          </p:nvPr>
        </p:nvSpPr>
        <p:spPr>
          <a:xfrm>
            <a:off x="0" y="990600"/>
            <a:ext cx="4572000" cy="2971800"/>
          </a:xfrm>
          <a:ln>
            <a:noFill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Initial two Fermilab and SLAC Addendums were focused on ILC Cavity and RF Power.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Addendum III includes All SRF aspects of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High Intensity Proton Accelerator.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SRF infrastructure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Personnel exchange and Training of manpower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Indian Industries involvement 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14400"/>
            <a:ext cx="4572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 descr="P21002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14775"/>
            <a:ext cx="4572000" cy="2943225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219200"/>
            <a:ext cx="384048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7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562600"/>
          </a:xfrm>
        </p:spPr>
        <p:txBody>
          <a:bodyPr/>
          <a:lstStyle/>
          <a:p>
            <a:r>
              <a:rPr lang="en-US" dirty="0" smtClean="0"/>
              <a:t>On Jan 9, 2006, US (Fermilab, SLAC, </a:t>
            </a:r>
            <a:r>
              <a:rPr lang="en-US" dirty="0" err="1" smtClean="0"/>
              <a:t>Jlab</a:t>
            </a:r>
            <a:r>
              <a:rPr lang="en-US" dirty="0" smtClean="0"/>
              <a:t>, Cornell) and Indian Institutions (BARC, RRCAT, VECC, IUAC, DU) signed an MOU to collaborate on Accelerator and High Energy Physics</a:t>
            </a:r>
          </a:p>
          <a:p>
            <a:pPr>
              <a:buFontTx/>
              <a:buNone/>
            </a:pPr>
            <a:endParaRPr lang="en-US" sz="600" dirty="0" smtClean="0"/>
          </a:p>
          <a:p>
            <a:r>
              <a:rPr lang="en-US" dirty="0" smtClean="0"/>
              <a:t>We are collaborating under four addendums to the MOU (http://iifc.fnal.gov)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dirty="0" smtClean="0"/>
              <a:t>Fermilab, RRCAT, BARC, IUAC and VECC Collaboration on ILC Main </a:t>
            </a:r>
            <a:r>
              <a:rPr lang="en-US" dirty="0" err="1" smtClean="0"/>
              <a:t>Linac</a:t>
            </a:r>
            <a:r>
              <a:rPr lang="en-US" dirty="0" smtClean="0"/>
              <a:t> SRF Accelerator Technology R&amp;D 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dirty="0" smtClean="0"/>
              <a:t>SLAC, RRCAT, BARC, IUAC and VECC Collaboration on ILC RF Power Sources and Beam Dump Design R&amp;D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dirty="0" smtClean="0">
                <a:solidFill>
                  <a:srgbClr val="009900"/>
                </a:solidFill>
              </a:rPr>
              <a:t>Fermilab and Indian Accelerator Laboratories Collaboration on High Intensity Proton Accelerator and SRF Infrastructure Development </a:t>
            </a:r>
            <a:r>
              <a:rPr lang="en-US" b="1" dirty="0" smtClean="0">
                <a:solidFill>
                  <a:srgbClr val="009900"/>
                </a:solidFill>
              </a:rPr>
              <a:t>(Phase I)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dirty="0" smtClean="0"/>
              <a:t>US and Indian Institutions Collaboration on Neutrino Physics, Related Experiments and Detector Development.</a:t>
            </a:r>
          </a:p>
        </p:txBody>
      </p:sp>
      <p:sp>
        <p:nvSpPr>
          <p:cNvPr id="2457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fld id="{913B6ED8-80BF-40A2-B49D-A63B450B24FB}" type="slidenum">
              <a:rPr lang="en-US" smtClean="0"/>
              <a:pPr fontAlgn="base">
                <a:spcAft>
                  <a:spcPct val="0"/>
                </a:spcAft>
              </a:pPr>
              <a:t>17</a:t>
            </a:fld>
            <a:endParaRPr lang="en-US" smtClean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rgbClr val="009900"/>
                </a:solidFill>
              </a:rPr>
              <a:t>MOU: US and Indian Laboratories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685800"/>
          </a:xfrm>
        </p:spPr>
        <p:txBody>
          <a:bodyPr/>
          <a:lstStyle/>
          <a:p>
            <a:r>
              <a:rPr lang="en-US" smtClean="0">
                <a:solidFill>
                  <a:srgbClr val="009900"/>
                </a:solidFill>
              </a:rPr>
              <a:t>Fermilab Next 10 yrs Strategy</a:t>
            </a:r>
          </a:p>
        </p:txBody>
      </p:sp>
      <p:sp>
        <p:nvSpPr>
          <p:cNvPr id="116740" name="Slide Number Placeholder 2"/>
          <p:cNvSpPr txBox="1">
            <a:spLocks noGrp="1"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C2A34439-2318-4401-9034-59325C92DFA7}" type="slidenum">
              <a:rPr lang="en-US" sz="1200">
                <a:solidFill>
                  <a:srgbClr val="FFFFFF"/>
                </a:solidFill>
              </a:rPr>
              <a:pPr/>
              <a:t>18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167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14400"/>
            <a:ext cx="66246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371600"/>
            <a:ext cx="14382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4" name="Content Placeholder 4"/>
          <p:cNvSpPr>
            <a:spLocks noGrp="1"/>
          </p:cNvSpPr>
          <p:nvPr>
            <p:ph type="body" idx="1"/>
          </p:nvPr>
        </p:nvSpPr>
        <p:spPr>
          <a:xfrm>
            <a:off x="304800" y="4572000"/>
            <a:ext cx="8610600" cy="2057400"/>
          </a:xfrm>
          <a:ln/>
        </p:spPr>
        <p:txBody>
          <a:bodyPr/>
          <a:lstStyle/>
          <a:p>
            <a:r>
              <a:rPr lang="en-US" smtClean="0"/>
              <a:t>A multi-MW Proton Source, Project-X, is the main part of Fermilab’s strategy for future development of the accelerator complex.</a:t>
            </a:r>
          </a:p>
          <a:p>
            <a:pPr lvl="1"/>
            <a:r>
              <a:rPr lang="en-US" smtClean="0"/>
              <a:t>Project-X is designed to provide flexibility in evolving Fermilab program in response to research results from the 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9900"/>
                </a:solidFill>
              </a:rPr>
              <a:t>Indian Next 10-15 yrs Strategy</a:t>
            </a:r>
          </a:p>
        </p:txBody>
      </p:sp>
      <p:sp>
        <p:nvSpPr>
          <p:cNvPr id="119813" name="Slide Number Placeholder 3"/>
          <p:cNvSpPr txBox="1">
            <a:spLocks noGrp="1"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872D5F57-1FF6-4DE9-9BFC-FF8012B055FB}" type="slidenum">
              <a:rPr lang="en-US" sz="1200">
                <a:solidFill>
                  <a:srgbClr val="FFFFFF"/>
                </a:solidFill>
              </a:rPr>
              <a:pPr/>
              <a:t>19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1981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914400"/>
            <a:ext cx="54102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6" name="Content Placeholder 7"/>
          <p:cNvSpPr>
            <a:spLocks noGrp="1"/>
          </p:cNvSpPr>
          <p:nvPr>
            <p:ph type="body" idx="1"/>
          </p:nvPr>
        </p:nvSpPr>
        <p:spPr>
          <a:xfrm>
            <a:off x="304800" y="4648200"/>
            <a:ext cx="8610600" cy="1905000"/>
          </a:xfrm>
          <a:ln/>
        </p:spPr>
        <p:txBody>
          <a:bodyPr/>
          <a:lstStyle/>
          <a:p>
            <a:r>
              <a:rPr lang="en-US" smtClean="0"/>
              <a:t>A multi-MW Proton Source is one of part of 3rd stage</a:t>
            </a:r>
          </a:p>
          <a:p>
            <a:pPr lvl="1"/>
            <a:r>
              <a:rPr lang="en-US" smtClean="0"/>
              <a:t>Multi MW CW beam at 1-2 GeV (similar to Fermilab Project-X) could be the accelerator technology demonstration project corresponding to 10s of MW electrical power if applied to a suitable Accelerator Driven Subcritical Reactor.</a:t>
            </a:r>
            <a:r>
              <a:rPr lang="en-US" sz="2400" smtClean="0">
                <a:solidFill>
                  <a:schemeClr val="tx1"/>
                </a:solidFill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Thoughts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114800"/>
            <a:ext cx="8839200" cy="2590800"/>
          </a:xfrm>
          <a:noFill/>
          <a:ln>
            <a:noFill/>
          </a:ln>
        </p:spPr>
        <p:txBody>
          <a:bodyPr/>
          <a:lstStyle/>
          <a:p>
            <a:r>
              <a:rPr lang="en-US" smtClean="0"/>
              <a:t>Till 2003, Indian Science Program was foreign to me.</a:t>
            </a:r>
          </a:p>
          <a:p>
            <a:pPr lvl="1"/>
            <a:r>
              <a:rPr lang="en-US" smtClean="0"/>
              <a:t>Indian economy was growing very fast. India had established collaboration in many areas with US (NIH, NASA, IT Industries)</a:t>
            </a:r>
          </a:p>
          <a:p>
            <a:pPr lvl="1"/>
            <a:r>
              <a:rPr lang="en-US" smtClean="0"/>
              <a:t>I made it a mission to extend Indian physics collaboration in US</a:t>
            </a:r>
          </a:p>
          <a:p>
            <a:pPr lvl="2"/>
            <a:r>
              <a:rPr lang="en-US" smtClean="0"/>
              <a:t>It started with my initial role in International Linear Collider</a:t>
            </a:r>
          </a:p>
          <a:p>
            <a:pPr lvl="1"/>
            <a:r>
              <a:rPr lang="en-US" smtClean="0"/>
              <a:t>Today this collaboration with India has taken a magnitude that I myself had not contemplated</a:t>
            </a:r>
          </a:p>
        </p:txBody>
      </p:sp>
      <p:pic>
        <p:nvPicPr>
          <p:cNvPr id="17410" name="Picture 11" descr="Ro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914400"/>
            <a:ext cx="46482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9900"/>
                </a:solidFill>
              </a:rPr>
              <a:t>Phase I: R&amp;D Indian Institutions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66800"/>
            <a:ext cx="8458200" cy="2667000"/>
          </a:xfrm>
          <a:ln/>
        </p:spPr>
        <p:txBody>
          <a:bodyPr/>
          <a:lstStyle/>
          <a:p>
            <a:r>
              <a:rPr lang="en-US" sz="2400" smtClean="0"/>
              <a:t>Fermilab is developing HIPA (Project-X) as a national project with International participation.</a:t>
            </a:r>
          </a:p>
          <a:p>
            <a:pPr lvl="1"/>
            <a:r>
              <a:rPr lang="en-US" sz="2000" smtClean="0"/>
              <a:t>Indian DAE laboratories are 1st international partner.</a:t>
            </a:r>
          </a:p>
          <a:p>
            <a:r>
              <a:rPr lang="en-US" sz="2400" smtClean="0"/>
              <a:t>Indian Accelerator Program for Nuclear Energy and Fermilab High Intensity Proton Accelerator program are aligned in design.</a:t>
            </a:r>
          </a:p>
        </p:txBody>
      </p:sp>
      <p:sp>
        <p:nvSpPr>
          <p:cNvPr id="122891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4114800"/>
            <a:ext cx="7543800" cy="1600200"/>
          </a:xfrm>
          <a:ln/>
        </p:spPr>
        <p:txBody>
          <a:bodyPr/>
          <a:lstStyle/>
          <a:p>
            <a:endParaRPr lang="en-US" sz="2000" smtClean="0"/>
          </a:p>
        </p:txBody>
      </p:sp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2895600" y="6096000"/>
            <a:ext cx="3886200" cy="457200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800"/>
              <a:t>Indian Institution</a:t>
            </a:r>
          </a:p>
        </p:txBody>
      </p:sp>
      <p:pic>
        <p:nvPicPr>
          <p:cNvPr id="1228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114800"/>
            <a:ext cx="75469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2886" name="Straight Arrow Connector 10"/>
          <p:cNvCxnSpPr>
            <a:cxnSpLocks noChangeShapeType="1"/>
          </p:cNvCxnSpPr>
          <p:nvPr/>
        </p:nvCxnSpPr>
        <p:spPr bwMode="auto">
          <a:xfrm rot="16200000" flipV="1">
            <a:off x="2514600" y="5181600"/>
            <a:ext cx="1371600" cy="4572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122887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5562600" y="5105400"/>
            <a:ext cx="1371600" cy="6096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122888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4800600" y="5181600"/>
            <a:ext cx="1371600" cy="4572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Phase 1: Deliverable 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10600" cy="5562600"/>
          </a:xfrm>
          <a:ln/>
        </p:spPr>
        <p:txBody>
          <a:bodyPr/>
          <a:lstStyle/>
          <a:p>
            <a:r>
              <a:rPr lang="en-US" smtClean="0"/>
              <a:t>SSR1 Cavity</a:t>
            </a:r>
          </a:p>
          <a:p>
            <a:pPr>
              <a:buFontTx/>
              <a:buNone/>
            </a:pPr>
            <a:endParaRPr lang="en-US" sz="1000" smtClean="0"/>
          </a:p>
          <a:p>
            <a:r>
              <a:rPr lang="en-US" smtClean="0"/>
              <a:t>650 MHz, </a:t>
            </a:r>
            <a:r>
              <a:rPr lang="en-US" smtClean="0">
                <a:latin typeface="Symbol" pitchFamily="18" charset="2"/>
              </a:rPr>
              <a:t>b </a:t>
            </a:r>
            <a:r>
              <a:rPr lang="en-US" smtClean="0"/>
              <a:t>= 0.9 cavity design, prototype and fabrication</a:t>
            </a:r>
          </a:p>
          <a:p>
            <a:pPr>
              <a:buFontTx/>
              <a:buNone/>
            </a:pPr>
            <a:endParaRPr lang="en-US" sz="1000" smtClean="0"/>
          </a:p>
          <a:p>
            <a:r>
              <a:rPr lang="en-US" smtClean="0"/>
              <a:t>650 MHz Cryomodule design</a:t>
            </a:r>
          </a:p>
          <a:p>
            <a:pPr lvl="1"/>
            <a:r>
              <a:rPr lang="en-US" smtClean="0"/>
              <a:t>He Vessel</a:t>
            </a:r>
          </a:p>
          <a:p>
            <a:pPr lvl="1"/>
            <a:r>
              <a:rPr lang="en-US" smtClean="0"/>
              <a:t>Blade Tuner</a:t>
            </a:r>
          </a:p>
          <a:p>
            <a:pPr lvl="1">
              <a:buFontTx/>
              <a:buNone/>
            </a:pPr>
            <a:endParaRPr lang="en-US" sz="1000" smtClean="0"/>
          </a:p>
          <a:p>
            <a:r>
              <a:rPr lang="en-US" smtClean="0"/>
              <a:t>SRF Infrastructure</a:t>
            </a:r>
          </a:p>
          <a:p>
            <a:pPr lvl="1"/>
            <a:r>
              <a:rPr lang="en-US" smtClean="0"/>
              <a:t>Vertical Test Stand design</a:t>
            </a:r>
          </a:p>
          <a:p>
            <a:pPr lvl="1"/>
            <a:r>
              <a:rPr lang="en-US" smtClean="0"/>
              <a:t>Horizontal Test Stand design and cryostat</a:t>
            </a:r>
          </a:p>
          <a:p>
            <a:pPr lvl="1"/>
            <a:r>
              <a:rPr lang="en-US" smtClean="0"/>
              <a:t>Cryomodule Test Stand design and cryostat</a:t>
            </a:r>
          </a:p>
          <a:p>
            <a:endParaRPr lang="en-US" smtClean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0" tIns="352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mtClean="0"/>
              <a:t>IUAC: Fabrication of SSR1</a:t>
            </a:r>
          </a:p>
        </p:txBody>
      </p:sp>
      <p:sp>
        <p:nvSpPr>
          <p:cNvPr id="1976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685800"/>
          </a:xfrm>
          <a:ln/>
        </p:spPr>
        <p:txBody>
          <a:bodyPr/>
          <a:lstStyle/>
          <a:p>
            <a:r>
              <a:rPr lang="en-US" smtClean="0"/>
              <a:t>Two SSR1 cavities are under fabrication at IUAC</a:t>
            </a:r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676400"/>
            <a:ext cx="5462588" cy="4564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1219200" y="6172200"/>
            <a:ext cx="7050088" cy="420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US" sz="2200">
                <a:solidFill>
                  <a:srgbClr val="000000"/>
                </a:solidFill>
                <a:cs typeface="Lucida Sans Unicode" pitchFamily="34" charset="0"/>
              </a:rPr>
              <a:t>Major components of SSR1 – </a:t>
            </a:r>
            <a:r>
              <a:rPr lang="en-US" sz="2200" b="1">
                <a:solidFill>
                  <a:srgbClr val="000000"/>
                </a:solidFill>
                <a:latin typeface="Symbol" pitchFamily="18" charset="2"/>
                <a:cs typeface="Lucida Sans Unicode" pitchFamily="34" charset="0"/>
              </a:rPr>
              <a:t></a:t>
            </a:r>
            <a:r>
              <a:rPr lang="en-US" sz="2200">
                <a:solidFill>
                  <a:srgbClr val="000000"/>
                </a:solidFill>
                <a:cs typeface="Lucida Sans Unicode" pitchFamily="34" charset="0"/>
              </a:rPr>
              <a:t> = 0.22, f = 325 MHz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3813"/>
            <a:ext cx="7469188" cy="636587"/>
          </a:xfrm>
          <a:ln/>
        </p:spPr>
        <p:txBody>
          <a:bodyPr lIns="0" tIns="352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mtClean="0"/>
              <a:t>Spoke – Forming &amp; EBW</a:t>
            </a: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" y="1658938"/>
            <a:ext cx="4213225" cy="1658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4775" y="1244600"/>
            <a:ext cx="3052763" cy="2281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07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4775" y="4148138"/>
            <a:ext cx="3208338" cy="2405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07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50975" y="3732213"/>
            <a:ext cx="2182813" cy="290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0711" name="AutoShape 7"/>
          <p:cNvSpPr>
            <a:spLocks noChangeArrowheads="1"/>
          </p:cNvSpPr>
          <p:nvPr/>
        </p:nvSpPr>
        <p:spPr bwMode="auto">
          <a:xfrm>
            <a:off x="4768850" y="2489200"/>
            <a:ext cx="207963" cy="206375"/>
          </a:xfrm>
          <a:prstGeom prst="rightArrow">
            <a:avLst>
              <a:gd name="adj1" fmla="val 50000"/>
              <a:gd name="adj2" fmla="val 25192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0712" name="AutoShape 8"/>
          <p:cNvSpPr>
            <a:spLocks noChangeArrowheads="1"/>
          </p:cNvSpPr>
          <p:nvPr/>
        </p:nvSpPr>
        <p:spPr bwMode="auto">
          <a:xfrm>
            <a:off x="6635750" y="3732213"/>
            <a:ext cx="206375" cy="207962"/>
          </a:xfrm>
          <a:prstGeom prst="downArrow">
            <a:avLst>
              <a:gd name="adj1" fmla="val 50000"/>
              <a:gd name="adj2" fmla="val 25192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0713" name="AutoShape 9"/>
          <p:cNvSpPr>
            <a:spLocks noChangeArrowheads="1"/>
          </p:cNvSpPr>
          <p:nvPr/>
        </p:nvSpPr>
        <p:spPr bwMode="auto">
          <a:xfrm>
            <a:off x="4146550" y="5184775"/>
            <a:ext cx="830263" cy="206375"/>
          </a:xfrm>
          <a:prstGeom prst="leftArrow">
            <a:avLst>
              <a:gd name="adj1" fmla="val 50000"/>
              <a:gd name="adj2" fmla="val 10057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858000" cy="554038"/>
          </a:xfrm>
          <a:ln/>
        </p:spPr>
        <p:txBody>
          <a:bodyPr lIns="0" tIns="352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smtClean="0"/>
              <a:t>Shell – Rolling &amp; EBW</a:t>
            </a:r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638" y="1244600"/>
            <a:ext cx="3317875" cy="2487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5488" y="1244600"/>
            <a:ext cx="1866900" cy="2487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27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3188" y="4148138"/>
            <a:ext cx="3317875" cy="2487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27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6638" y="4148138"/>
            <a:ext cx="3317875" cy="2487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2759" name="AutoShape 7"/>
          <p:cNvSpPr>
            <a:spLocks noChangeArrowheads="1"/>
          </p:cNvSpPr>
          <p:nvPr/>
        </p:nvSpPr>
        <p:spPr bwMode="auto">
          <a:xfrm>
            <a:off x="4562475" y="5391150"/>
            <a:ext cx="414338" cy="207963"/>
          </a:xfrm>
          <a:prstGeom prst="leftArrow">
            <a:avLst>
              <a:gd name="adj1" fmla="val 50000"/>
              <a:gd name="adj2" fmla="val 49809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760" name="AutoShape 8"/>
          <p:cNvSpPr>
            <a:spLocks noChangeArrowheads="1"/>
          </p:cNvSpPr>
          <p:nvPr/>
        </p:nvSpPr>
        <p:spPr bwMode="auto">
          <a:xfrm>
            <a:off x="4562475" y="2281238"/>
            <a:ext cx="1036638" cy="207962"/>
          </a:xfrm>
          <a:prstGeom prst="rightArrow">
            <a:avLst>
              <a:gd name="adj1" fmla="val 50000"/>
              <a:gd name="adj2" fmla="val 124619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761" name="AutoShape 9"/>
          <p:cNvSpPr>
            <a:spLocks noChangeArrowheads="1"/>
          </p:cNvSpPr>
          <p:nvPr/>
        </p:nvSpPr>
        <p:spPr bwMode="auto">
          <a:xfrm>
            <a:off x="6635750" y="3732213"/>
            <a:ext cx="206375" cy="415925"/>
          </a:xfrm>
          <a:prstGeom prst="downArrow">
            <a:avLst>
              <a:gd name="adj1" fmla="val 50000"/>
              <a:gd name="adj2" fmla="val 50385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3813"/>
            <a:ext cx="7469188" cy="636587"/>
          </a:xfrm>
          <a:ln/>
        </p:spPr>
        <p:txBody>
          <a:bodyPr lIns="0" tIns="35203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mtClean="0"/>
              <a:t>End Wall - Forming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14400"/>
            <a:ext cx="3635375" cy="273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914400"/>
            <a:ext cx="3484563" cy="2617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733800"/>
            <a:ext cx="3498850" cy="2627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657600"/>
            <a:ext cx="3508375" cy="262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381000" y="6324600"/>
            <a:ext cx="43434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6168" rIns="90000" bIns="45000"/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>
                <a:solidFill>
                  <a:srgbClr val="000000"/>
                </a:solidFill>
                <a:cs typeface="Lucida Sans Unicode" pitchFamily="34" charset="0"/>
              </a:rPr>
              <a:t>Niobium Coupler Port pullout</a:t>
            </a: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4648200" y="6324600"/>
            <a:ext cx="41148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6168" rIns="90000" bIns="45000"/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>
                <a:solidFill>
                  <a:srgbClr val="000000"/>
                </a:solidFill>
                <a:cs typeface="Lucida Sans Unicode" pitchFamily="34" charset="0"/>
              </a:rPr>
              <a:t>Power Coupler Port - Tubes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10600" cy="457200"/>
          </a:xfrm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000" smtClean="0"/>
              <a:t>Developed forming tooling &amp; process for 1.3 GHz SCRF cavity.</a:t>
            </a:r>
            <a:endParaRPr lang="en-US" sz="3200" smtClean="0"/>
          </a:p>
        </p:txBody>
      </p:sp>
      <p:pic>
        <p:nvPicPr>
          <p:cNvPr id="131076" name="Picture 5" descr="DSC01170_co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11" descr="DSC02243-rotated"/>
          <p:cNvPicPr>
            <a:picLocks noChangeAspect="1" noChangeArrowheads="1"/>
          </p:cNvPicPr>
          <p:nvPr/>
        </p:nvPicPr>
        <p:blipFill>
          <a:blip r:embed="rId4"/>
          <a:srcRect l="-1766"/>
          <a:stretch>
            <a:fillRect/>
          </a:stretch>
        </p:blipFill>
        <p:spPr bwMode="auto">
          <a:xfrm>
            <a:off x="3048000" y="41148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8" name="Text Box 12"/>
          <p:cNvSpPr txBox="1">
            <a:spLocks noChangeArrowheads="1"/>
          </p:cNvSpPr>
          <p:nvPr/>
        </p:nvSpPr>
        <p:spPr bwMode="auto">
          <a:xfrm>
            <a:off x="2971800" y="62484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cs typeface="Arial" charset="0"/>
              </a:rPr>
              <a:t>    Formed Niobium Half cell</a:t>
            </a:r>
          </a:p>
        </p:txBody>
      </p:sp>
      <p:pic>
        <p:nvPicPr>
          <p:cNvPr id="131079" name="Picture 8" descr="DSC018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114800"/>
            <a:ext cx="27178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31" descr="DSC012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524000"/>
            <a:ext cx="2514600" cy="2187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1081" name="Text Box 12"/>
          <p:cNvSpPr txBox="1">
            <a:spLocks noChangeArrowheads="1"/>
          </p:cNvSpPr>
          <p:nvPr/>
        </p:nvSpPr>
        <p:spPr bwMode="auto">
          <a:xfrm>
            <a:off x="3657600" y="3733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cs typeface="Arial" charset="0"/>
              </a:rPr>
              <a:t>Inspection</a:t>
            </a:r>
          </a:p>
        </p:txBody>
      </p:sp>
      <p:sp>
        <p:nvSpPr>
          <p:cNvPr id="131082" name="Text Box 12"/>
          <p:cNvSpPr txBox="1">
            <a:spLocks noChangeArrowheads="1"/>
          </p:cNvSpPr>
          <p:nvPr/>
        </p:nvSpPr>
        <p:spPr bwMode="auto">
          <a:xfrm>
            <a:off x="685800" y="3581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cs typeface="Arial" charset="0"/>
              </a:rPr>
              <a:t>Forming</a:t>
            </a:r>
          </a:p>
        </p:txBody>
      </p:sp>
      <p:sp>
        <p:nvSpPr>
          <p:cNvPr id="131083" name="Text Box 12"/>
          <p:cNvSpPr txBox="1">
            <a:spLocks noChangeArrowheads="1"/>
          </p:cNvSpPr>
          <p:nvPr/>
        </p:nvSpPr>
        <p:spPr bwMode="auto">
          <a:xfrm>
            <a:off x="381000" y="63246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cs typeface="Arial" charset="0"/>
              </a:rPr>
              <a:t>Machining</a:t>
            </a:r>
          </a:p>
        </p:txBody>
      </p:sp>
      <p:grpSp>
        <p:nvGrpSpPr>
          <p:cNvPr id="131084" name="Group 12"/>
          <p:cNvGrpSpPr>
            <a:grpSpLocks/>
          </p:cNvGrpSpPr>
          <p:nvPr/>
        </p:nvGrpSpPr>
        <p:grpSpPr bwMode="auto">
          <a:xfrm>
            <a:off x="6324600" y="1828800"/>
            <a:ext cx="2305050" cy="4724400"/>
            <a:chOff x="6400800" y="1143000"/>
            <a:chExt cx="2457450" cy="5410200"/>
          </a:xfrm>
        </p:grpSpPr>
        <p:pic>
          <p:nvPicPr>
            <p:cNvPr id="131085" name="Picture 6" descr="120 T-Press-01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00800" y="1143000"/>
              <a:ext cx="2457450" cy="520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086" name="Picture 6" descr="press-cavity-02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858000" y="5486400"/>
              <a:ext cx="1492141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248400" y="1447800"/>
            <a:ext cx="2895600" cy="533400"/>
          </a:xfrm>
          <a:prstGeom prst="rect">
            <a:avLst/>
          </a:prstGeom>
        </p:spPr>
        <p:txBody>
          <a:bodyPr lIns="92075" tIns="46038" rIns="92075" bIns="46038"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+mj-ea"/>
                <a:cs typeface="+mj-cs"/>
              </a:rPr>
              <a:t>120 T - HYDRAULIC PRESS</a:t>
            </a:r>
          </a:p>
        </p:txBody>
      </p:sp>
      <p:sp>
        <p:nvSpPr>
          <p:cNvPr id="131088" name="Rectangle 16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467600" cy="762000"/>
          </a:xfrm>
        </p:spPr>
        <p:txBody>
          <a:bodyPr/>
          <a:lstStyle/>
          <a:p>
            <a:r>
              <a:rPr lang="en-US" sz="2800" smtClean="0"/>
              <a:t>Elliptical Cavity: </a:t>
            </a:r>
            <a:br>
              <a:rPr lang="en-US" sz="2800" smtClean="0"/>
            </a:br>
            <a:r>
              <a:rPr lang="en-US" sz="2800" smtClean="0"/>
              <a:t>Forming and Machining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ChangeArrowheads="1"/>
          </p:cNvSpPr>
          <p:nvPr/>
        </p:nvSpPr>
        <p:spPr bwMode="auto">
          <a:xfrm>
            <a:off x="381000" y="3352800"/>
            <a:ext cx="3657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FF"/>
                </a:solidFill>
                <a:cs typeface="Arial" charset="0"/>
              </a:rPr>
              <a:t>This compact &amp; dedicated  machine it is suitable for clean room application required for the rolling Niobium sheet.</a:t>
            </a:r>
          </a:p>
        </p:txBody>
      </p:sp>
      <p:pic>
        <p:nvPicPr>
          <p:cNvPr id="133123" name="Picture 5" descr="DSCN24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44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6" descr="DSCN24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267200"/>
            <a:ext cx="34623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10" descr="Slide14"/>
          <p:cNvPicPr>
            <a:picLocks noChangeAspect="1" noChangeArrowheads="1"/>
          </p:cNvPicPr>
          <p:nvPr/>
        </p:nvPicPr>
        <p:blipFill>
          <a:blip r:embed="rId5">
            <a:lum bright="18000"/>
          </a:blip>
          <a:srcRect/>
          <a:stretch>
            <a:fillRect/>
          </a:stretch>
        </p:blipFill>
        <p:spPr bwMode="auto">
          <a:xfrm>
            <a:off x="4953000" y="990600"/>
            <a:ext cx="2971800" cy="22288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33127" name="Rectangle 8"/>
          <p:cNvSpPr>
            <a:spLocks noChangeArrowheads="1"/>
          </p:cNvSpPr>
          <p:nvPr/>
        </p:nvSpPr>
        <p:spPr bwMode="auto">
          <a:xfrm>
            <a:off x="5486400" y="3352800"/>
            <a:ext cx="202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FF"/>
                </a:solidFill>
                <a:cs typeface="Arial" charset="0"/>
              </a:rPr>
              <a:t>Beam pipe welding</a:t>
            </a:r>
          </a:p>
        </p:txBody>
      </p:sp>
      <p:pic>
        <p:nvPicPr>
          <p:cNvPr id="133128" name="Picture 18" descr="Slide13"/>
          <p:cNvPicPr>
            <a:picLocks noChangeAspect="1" noChangeArrowheads="1"/>
          </p:cNvPicPr>
          <p:nvPr/>
        </p:nvPicPr>
        <p:blipFill>
          <a:blip r:embed="rId6">
            <a:lum bright="6000"/>
          </a:blip>
          <a:srcRect/>
          <a:stretch>
            <a:fillRect/>
          </a:stretch>
        </p:blipFill>
        <p:spPr bwMode="auto">
          <a:xfrm>
            <a:off x="4953000" y="3810000"/>
            <a:ext cx="3124200" cy="2343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33129" name="Rectangle 8"/>
          <p:cNvSpPr>
            <a:spLocks noChangeArrowheads="1"/>
          </p:cNvSpPr>
          <p:nvPr/>
        </p:nvSpPr>
        <p:spPr bwMode="auto">
          <a:xfrm>
            <a:off x="5410200" y="6172200"/>
            <a:ext cx="2284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FF"/>
                </a:solidFill>
                <a:cs typeface="Arial" charset="0"/>
              </a:rPr>
              <a:t>Beam pipe machining</a:t>
            </a:r>
          </a:p>
        </p:txBody>
      </p:sp>
      <p:sp>
        <p:nvSpPr>
          <p:cNvPr id="133134" name="Text Box 8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Manufacturing of Beam Pipe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8"/>
          <p:cNvSpPr>
            <a:spLocks noChangeArrowheads="1"/>
          </p:cNvSpPr>
          <p:nvPr/>
        </p:nvSpPr>
        <p:spPr bwMode="auto">
          <a:xfrm>
            <a:off x="2971800" y="3048000"/>
            <a:ext cx="2971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FF"/>
                </a:solidFill>
                <a:cs typeface="Arial" charset="0"/>
              </a:rPr>
              <a:t>Cleaning and assembly of pipe-Flange</a:t>
            </a:r>
          </a:p>
        </p:txBody>
      </p:sp>
      <p:pic>
        <p:nvPicPr>
          <p:cNvPr id="135171" name="Picture 12" descr="Slide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914400"/>
            <a:ext cx="3048000" cy="228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35172" name="Picture 13" descr="Slide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066800"/>
            <a:ext cx="2667000" cy="2000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35173" name="Rectangle 8"/>
          <p:cNvSpPr>
            <a:spLocks noChangeArrowheads="1"/>
          </p:cNvSpPr>
          <p:nvPr/>
        </p:nvSpPr>
        <p:spPr bwMode="auto">
          <a:xfrm>
            <a:off x="6400800" y="3276600"/>
            <a:ext cx="2228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FF"/>
                </a:solidFill>
                <a:cs typeface="Arial" charset="0"/>
              </a:rPr>
              <a:t>Pipe-Flange welding</a:t>
            </a:r>
          </a:p>
        </p:txBody>
      </p:sp>
      <p:pic>
        <p:nvPicPr>
          <p:cNvPr id="135174" name="Picture 6" descr="Slide4"/>
          <p:cNvPicPr>
            <a:picLocks noChangeAspect="1" noChangeArrowheads="1"/>
          </p:cNvPicPr>
          <p:nvPr/>
        </p:nvPicPr>
        <p:blipFill>
          <a:blip r:embed="rId5">
            <a:lum bright="6000" contrast="18000"/>
          </a:blip>
          <a:srcRect/>
          <a:stretch>
            <a:fillRect/>
          </a:stretch>
        </p:blipFill>
        <p:spPr bwMode="auto">
          <a:xfrm>
            <a:off x="0" y="914400"/>
            <a:ext cx="2971800" cy="22288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35175" name="Rectangle 8"/>
          <p:cNvSpPr>
            <a:spLocks noChangeArrowheads="1"/>
          </p:cNvSpPr>
          <p:nvPr/>
        </p:nvSpPr>
        <p:spPr bwMode="auto">
          <a:xfrm>
            <a:off x="533400" y="3276600"/>
            <a:ext cx="1822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FF"/>
                </a:solidFill>
                <a:cs typeface="Arial" charset="0"/>
              </a:rPr>
              <a:t>Pre weld Etching</a:t>
            </a:r>
          </a:p>
        </p:txBody>
      </p:sp>
      <p:sp>
        <p:nvSpPr>
          <p:cNvPr id="135178" name="Text Box 8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b="0" smtClean="0"/>
              <a:t>Welding of  Components</a:t>
            </a:r>
          </a:p>
        </p:txBody>
      </p:sp>
      <p:pic>
        <p:nvPicPr>
          <p:cNvPr id="135179" name="Picture 27" descr="C:\Documents and Settings\Manish\Desktop\new 240909presnetation\Slide7.JPG"/>
          <p:cNvPicPr>
            <a:picLocks noChangeAspect="1" noChangeArrowheads="1"/>
          </p:cNvPicPr>
          <p:nvPr/>
        </p:nvPicPr>
        <p:blipFill>
          <a:blip r:embed="rId6">
            <a:lum bright="18000"/>
          </a:blip>
          <a:srcRect/>
          <a:stretch>
            <a:fillRect/>
          </a:stretch>
        </p:blipFill>
        <p:spPr bwMode="auto">
          <a:xfrm>
            <a:off x="304800" y="3657600"/>
            <a:ext cx="3403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0" name="Picture 29" descr="C:\Documents and Settings\Manish\Desktop\new 240909presnetation\Slide8.JPG"/>
          <p:cNvPicPr>
            <a:picLocks noChangeAspect="1" noChangeArrowheads="1"/>
          </p:cNvPicPr>
          <p:nvPr/>
        </p:nvPicPr>
        <p:blipFill>
          <a:blip r:embed="rId7">
            <a:lum bright="30000"/>
          </a:blip>
          <a:srcRect/>
          <a:stretch>
            <a:fillRect/>
          </a:stretch>
        </p:blipFill>
        <p:spPr bwMode="auto">
          <a:xfrm>
            <a:off x="4724400" y="37338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81" name="Rectangle 10"/>
          <p:cNvSpPr>
            <a:spLocks noChangeArrowheads="1"/>
          </p:cNvSpPr>
          <p:nvPr/>
        </p:nvSpPr>
        <p:spPr bwMode="auto">
          <a:xfrm>
            <a:off x="152400" y="6248400"/>
            <a:ext cx="4114800" cy="350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700" b="1">
                <a:solidFill>
                  <a:srgbClr val="0000FF"/>
                </a:solidFill>
                <a:cs typeface="Arial" charset="0"/>
              </a:rPr>
              <a:t>Outside Iris welding Half cell assly</a:t>
            </a:r>
          </a:p>
        </p:txBody>
      </p:sp>
      <p:sp>
        <p:nvSpPr>
          <p:cNvPr id="135182" name="Rectangle 10"/>
          <p:cNvSpPr>
            <a:spLocks noChangeArrowheads="1"/>
          </p:cNvSpPr>
          <p:nvPr/>
        </p:nvSpPr>
        <p:spPr bwMode="auto">
          <a:xfrm>
            <a:off x="4800600" y="6248400"/>
            <a:ext cx="3657600" cy="320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500" b="1">
                <a:solidFill>
                  <a:srgbClr val="0000FF"/>
                </a:solidFill>
                <a:cs typeface="Arial" charset="0"/>
              </a:rPr>
              <a:t>Inside Iris welding Half cell assly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DSCN2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429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5" descr="DSCN24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4290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TextBox 10"/>
          <p:cNvSpPr txBox="1">
            <a:spLocks noChangeArrowheads="1"/>
          </p:cNvSpPr>
          <p:nvPr/>
        </p:nvSpPr>
        <p:spPr bwMode="auto">
          <a:xfrm>
            <a:off x="533400" y="568325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0000FF"/>
                </a:solidFill>
                <a:cs typeface="Arial" charset="0"/>
              </a:rPr>
              <a:t>Equator trimming </a:t>
            </a:r>
          </a:p>
        </p:txBody>
      </p:sp>
      <p:sp>
        <p:nvSpPr>
          <p:cNvPr id="141317" name="TextBox 10"/>
          <p:cNvSpPr txBox="1">
            <a:spLocks noChangeArrowheads="1"/>
          </p:cNvSpPr>
          <p:nvPr/>
        </p:nvSpPr>
        <p:spPr bwMode="auto">
          <a:xfrm>
            <a:off x="3505200" y="57150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solidFill>
                  <a:srgbClr val="0000FF"/>
                </a:solidFill>
                <a:cs typeface="Arial" charset="0"/>
              </a:rPr>
              <a:t>Frequency Measurement</a:t>
            </a:r>
          </a:p>
        </p:txBody>
      </p:sp>
      <p:sp>
        <p:nvSpPr>
          <p:cNvPr id="141318" name="TextBox 10"/>
          <p:cNvSpPr txBox="1">
            <a:spLocks noChangeArrowheads="1"/>
          </p:cNvSpPr>
          <p:nvPr/>
        </p:nvSpPr>
        <p:spPr bwMode="auto">
          <a:xfrm>
            <a:off x="5867400" y="56388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0000FF"/>
                </a:solidFill>
                <a:cs typeface="Arial" charset="0"/>
              </a:rPr>
              <a:t>Mechanical inspection </a:t>
            </a:r>
          </a:p>
        </p:txBody>
      </p:sp>
      <p:pic>
        <p:nvPicPr>
          <p:cNvPr id="141319" name="Picture 9" descr="dumm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429000"/>
            <a:ext cx="1947863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236" name="Group 44"/>
          <p:cNvGraphicFramePr>
            <a:graphicFrameLocks noGrp="1"/>
          </p:cNvGraphicFramePr>
          <p:nvPr/>
        </p:nvGraphicFramePr>
        <p:xfrm>
          <a:off x="381000" y="1143000"/>
          <a:ext cx="8305800" cy="1752601"/>
        </p:xfrm>
        <a:graphic>
          <a:graphicData uri="http://schemas.openxmlformats.org/drawingml/2006/table">
            <a:tbl>
              <a:tblPr/>
              <a:tblGrid>
                <a:gridCol w="1196975"/>
                <a:gridCol w="1238250"/>
                <a:gridCol w="1374775"/>
                <a:gridCol w="1311275"/>
                <a:gridCol w="1685925"/>
                <a:gridCol w="1498600"/>
              </a:tblGrid>
              <a:tr h="777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Half cell assembly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Before  length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Before Frequency (MHz)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After length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After frequency (MHz)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Sensitivity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MHz/mm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 -132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1286.5080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1289.7635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AL-133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198.82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1288.6623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197.92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1293.3215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1352" name="Title 2"/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762000"/>
          </a:xfrm>
          <a:noFill/>
          <a:ln/>
        </p:spPr>
        <p:txBody>
          <a:bodyPr/>
          <a:lstStyle/>
          <a:p>
            <a:pPr eaLnBrk="1" hangingPunct="1"/>
            <a:r>
              <a:rPr lang="en-US" sz="2800" b="0" smtClean="0"/>
              <a:t>Trimming , frequency and mechanical measurements</a:t>
            </a:r>
            <a:r>
              <a:rPr lang="en-US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rgbClr val="009900"/>
                </a:solidFill>
              </a:rPr>
              <a:t>Vision of Nuclear India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124200" y="990600"/>
            <a:ext cx="6019800" cy="2590800"/>
          </a:xfrm>
          <a:noFill/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smtClean="0"/>
              <a:t>	</a:t>
            </a:r>
            <a:r>
              <a:rPr lang="en-US" smtClean="0"/>
              <a:t>“The introduction of </a:t>
            </a:r>
            <a:r>
              <a:rPr lang="en-US" smtClean="0">
                <a:solidFill>
                  <a:srgbClr val="FF3300"/>
                </a:solidFill>
              </a:rPr>
              <a:t>atomic energy</a:t>
            </a:r>
            <a:r>
              <a:rPr lang="en-US" smtClean="0"/>
              <a:t> in India in the early 1950s was </a:t>
            </a:r>
            <a:r>
              <a:rPr lang="en-US" smtClean="0">
                <a:solidFill>
                  <a:srgbClr val="FF3300"/>
                </a:solidFill>
              </a:rPr>
              <a:t>not</a:t>
            </a:r>
            <a:r>
              <a:rPr lang="en-US" smtClean="0"/>
              <a:t> purely for the sake of introducing </a:t>
            </a:r>
            <a:r>
              <a:rPr lang="en-US" smtClean="0">
                <a:solidFill>
                  <a:srgbClr val="FF3300"/>
                </a:solidFill>
              </a:rPr>
              <a:t>atomic power</a:t>
            </a:r>
            <a:r>
              <a:rPr lang="en-US" smtClean="0"/>
              <a:t>, but essentially for the introduction of </a:t>
            </a:r>
            <a:r>
              <a:rPr lang="en-US" smtClean="0">
                <a:solidFill>
                  <a:srgbClr val="FF3300"/>
                </a:solidFill>
              </a:rPr>
              <a:t>new technologies dependent on basic sciences</a:t>
            </a:r>
            <a:r>
              <a:rPr lang="en-US" smtClean="0"/>
              <a:t> generated within” Bhabha to Ramanna</a:t>
            </a:r>
          </a:p>
        </p:txBody>
      </p:sp>
      <p:pic>
        <p:nvPicPr>
          <p:cNvPr id="80900" name="Picture 4" descr="Bhab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3200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7" descr="Wheel of Progres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519488"/>
            <a:ext cx="579120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6" descr="DSC025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34290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4" name="TextBox 9"/>
          <p:cNvSpPr txBox="1">
            <a:spLocks noChangeArrowheads="1"/>
          </p:cNvSpPr>
          <p:nvPr/>
        </p:nvSpPr>
        <p:spPr bwMode="auto">
          <a:xfrm>
            <a:off x="0" y="3581400"/>
            <a:ext cx="434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Setting inside IUAC EBW Chamber</a:t>
            </a:r>
          </a:p>
        </p:txBody>
      </p:sp>
      <p:pic>
        <p:nvPicPr>
          <p:cNvPr id="143365" name="Picture 10" descr="DSCN2491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5029200" y="914400"/>
            <a:ext cx="34623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6" name="TextBox 9"/>
          <p:cNvSpPr txBox="1">
            <a:spLocks noChangeArrowheads="1"/>
          </p:cNvSpPr>
          <p:nvPr/>
        </p:nvSpPr>
        <p:spPr bwMode="auto">
          <a:xfrm>
            <a:off x="457200" y="64008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Mechanical inspection</a:t>
            </a:r>
          </a:p>
        </p:txBody>
      </p:sp>
      <p:pic>
        <p:nvPicPr>
          <p:cNvPr id="143367" name="Picture 12" descr="DSCN24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4114800"/>
            <a:ext cx="30686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8" name="TextBox 9"/>
          <p:cNvSpPr txBox="1">
            <a:spLocks noChangeArrowheads="1"/>
          </p:cNvSpPr>
          <p:nvPr/>
        </p:nvSpPr>
        <p:spPr bwMode="auto">
          <a:xfrm>
            <a:off x="4953000" y="3505200"/>
            <a:ext cx="365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cs typeface="Arial" charset="0"/>
              </a:rPr>
              <a:t>Frequency measurement</a:t>
            </a:r>
          </a:p>
        </p:txBody>
      </p:sp>
      <p:sp>
        <p:nvSpPr>
          <p:cNvPr id="14336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Equator Welding</a:t>
            </a:r>
          </a:p>
        </p:txBody>
      </p:sp>
      <p:sp>
        <p:nvSpPr>
          <p:cNvPr id="143370" name="Text Box 10"/>
          <p:cNvSpPr txBox="1">
            <a:spLocks noChangeArrowheads="1"/>
          </p:cNvSpPr>
          <p:nvPr/>
        </p:nvSpPr>
        <p:spPr bwMode="auto">
          <a:xfrm>
            <a:off x="4038600" y="4191000"/>
            <a:ext cx="4724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This work was carried out by RRCAT in collaboration with Fermilab and IUAC.</a:t>
            </a:r>
          </a:p>
          <a:p>
            <a:pPr>
              <a:spcBef>
                <a:spcPct val="50000"/>
              </a:spcBef>
            </a:pPr>
            <a:r>
              <a:rPr lang="en-US"/>
              <a:t>Significant input was provided by DESY and US Company AES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228600" y="3505200"/>
            <a:ext cx="815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cs typeface="Arial" charset="0"/>
              </a:rPr>
              <a:t>Leak testing  at 300 K and 77 K, </a:t>
            </a:r>
          </a:p>
          <a:p>
            <a:pPr algn="ctr" eaLnBrk="0" hangingPunct="0"/>
            <a:r>
              <a:rPr lang="en-US" sz="2000" b="1">
                <a:cs typeface="Arial" charset="0"/>
              </a:rPr>
              <a:t>Qualified for leak rate of  1 x 10 </a:t>
            </a:r>
            <a:r>
              <a:rPr lang="en-US" sz="2000" b="1" baseline="30000">
                <a:cs typeface="Arial" charset="0"/>
              </a:rPr>
              <a:t>-10</a:t>
            </a:r>
            <a:r>
              <a:rPr lang="en-US" sz="2000" b="1">
                <a:cs typeface="Arial" charset="0"/>
              </a:rPr>
              <a:t> mbar.l/sec 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0" y="0"/>
            <a:ext cx="6858000" cy="685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50000"/>
              </a:lnSpc>
              <a:defRPr/>
            </a:pP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cs typeface="Arial" charset="0"/>
            </a:endParaRPr>
          </a:p>
          <a:p>
            <a:pPr>
              <a:lnSpc>
                <a:spcPct val="50000"/>
              </a:lnSpc>
              <a:defRPr/>
            </a:pPr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cs typeface="Arial" charset="0"/>
              </a:rPr>
              <a:t>Leak testing (Stage wise + Final)</a:t>
            </a:r>
          </a:p>
          <a:p>
            <a:pPr>
              <a:lnSpc>
                <a:spcPct val="50000"/>
              </a:lnSpc>
              <a:defRPr/>
            </a:pPr>
            <a:endParaRPr lang="en-US" sz="32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  <p:sp>
        <p:nvSpPr>
          <p:cNvPr id="145412" name="TextBox 9"/>
          <p:cNvSpPr txBox="1">
            <a:spLocks noChangeArrowheads="1"/>
          </p:cNvSpPr>
          <p:nvPr/>
        </p:nvSpPr>
        <p:spPr bwMode="auto">
          <a:xfrm>
            <a:off x="228600" y="31242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Leak testing of Niobium half cell </a:t>
            </a:r>
          </a:p>
        </p:txBody>
      </p:sp>
      <p:sp>
        <p:nvSpPr>
          <p:cNvPr id="145413" name="Rectangle 10"/>
          <p:cNvSpPr>
            <a:spLocks noChangeArrowheads="1"/>
          </p:cNvSpPr>
          <p:nvPr/>
        </p:nvSpPr>
        <p:spPr bwMode="auto">
          <a:xfrm>
            <a:off x="4419600" y="3124200"/>
            <a:ext cx="396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cs typeface="Arial" charset="0"/>
              </a:rPr>
              <a:t>Leak testing of Single cell cavity</a:t>
            </a:r>
          </a:p>
        </p:txBody>
      </p:sp>
      <p:pic>
        <p:nvPicPr>
          <p:cNvPr id="145414" name="Picture 8" descr="C:\Documents and Settings\Manish\Desktop\new 240909presnetation\Slide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38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8" descr="DSCN2518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4572000" y="838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6" name="Picture 2" descr="F:\CJQL\pen back_up\photo with pdg\DSCN27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4191000"/>
            <a:ext cx="3276600" cy="2457450"/>
          </a:xfrm>
          <a:prstGeom prst="rect">
            <a:avLst/>
          </a:prstGeom>
          <a:noFill/>
          <a:ln w="19050">
            <a:miter lim="800000"/>
            <a:headEnd/>
            <a:tailEnd/>
          </a:ln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1719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Placeholder 4"/>
          <p:cNvSpPr>
            <a:spLocks/>
          </p:cNvSpPr>
          <p:nvPr/>
        </p:nvSpPr>
        <p:spPr bwMode="auto">
          <a:xfrm>
            <a:off x="228600" y="3048000"/>
            <a:ext cx="4267200" cy="32766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20000"/>
              </a:spcBef>
            </a:pPr>
            <a:r>
              <a:rPr lang="en-US" sz="2200" b="1">
                <a:cs typeface="Arial" charset="0"/>
              </a:rPr>
              <a:t>The frequency measurement data match well between RRCAT &amp; FNAL measurement. </a:t>
            </a:r>
          </a:p>
          <a:p>
            <a:pPr>
              <a:spcBef>
                <a:spcPct val="20000"/>
              </a:spcBef>
            </a:pPr>
            <a:r>
              <a:rPr lang="en-US" sz="2200" b="1">
                <a:cs typeface="Arial" charset="0"/>
              </a:rPr>
              <a:t>A basic shift in frequency can be attributed to difference in measurement temperature. </a:t>
            </a:r>
          </a:p>
          <a:p>
            <a:pPr>
              <a:spcBef>
                <a:spcPct val="20000"/>
              </a:spcBef>
            </a:pPr>
            <a:r>
              <a:rPr lang="en-US" sz="2200" b="1">
                <a:cs typeface="Arial" charset="0"/>
              </a:rPr>
              <a:t>The offset between two cavities is very close {~ 13 KHz}.</a:t>
            </a:r>
          </a:p>
        </p:txBody>
      </p:sp>
      <p:sp>
        <p:nvSpPr>
          <p:cNvPr id="149507" name="Rectangle 7"/>
          <p:cNvSpPr>
            <a:spLocks noChangeArrowheads="1"/>
          </p:cNvSpPr>
          <p:nvPr/>
        </p:nvSpPr>
        <p:spPr bwMode="auto">
          <a:xfrm>
            <a:off x="228600" y="914400"/>
            <a:ext cx="86868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002060"/>
                </a:solidFill>
                <a:cs typeface="Arial" charset="0"/>
              </a:rPr>
              <a:t> </a:t>
            </a:r>
            <a:r>
              <a:rPr lang="en-US" sz="1600" b="1">
                <a:solidFill>
                  <a:srgbClr val="002060"/>
                </a:solidFill>
                <a:cs typeface="Arial" charset="0"/>
              </a:rPr>
              <a:t>Frequency        TE1CAT001         TE1CAT002   </a:t>
            </a:r>
            <a:br>
              <a:rPr lang="en-US" sz="1600" b="1">
                <a:solidFill>
                  <a:srgbClr val="002060"/>
                </a:solidFill>
                <a:cs typeface="Arial" charset="0"/>
              </a:rPr>
            </a:br>
            <a:r>
              <a:rPr lang="en-US" sz="1600" b="1">
                <a:solidFill>
                  <a:srgbClr val="002060"/>
                </a:solidFill>
                <a:cs typeface="Arial" charset="0"/>
              </a:rPr>
              <a:t> FNAL (23 C)        1297.031             1296.793          dF= -238 KHz ( between two cavities)</a:t>
            </a:r>
          </a:p>
          <a:p>
            <a:pPr eaLnBrk="0" hangingPunct="0"/>
            <a:r>
              <a:rPr lang="en-US" sz="1600" b="1">
                <a:solidFill>
                  <a:srgbClr val="002060"/>
                </a:solidFill>
                <a:cs typeface="Arial" charset="0"/>
              </a:rPr>
              <a:t>RRCAT (27 C)      1296.926             1296.675          dF = -251 KHz ( between two cavities)</a:t>
            </a:r>
            <a:br>
              <a:rPr lang="en-US" sz="1600" b="1">
                <a:solidFill>
                  <a:srgbClr val="002060"/>
                </a:solidFill>
                <a:cs typeface="Arial" charset="0"/>
              </a:rPr>
            </a:br>
            <a:endParaRPr lang="en-US" sz="1600" b="1">
              <a:solidFill>
                <a:srgbClr val="002060"/>
              </a:solidFill>
              <a:cs typeface="Arial" charset="0"/>
            </a:endParaRPr>
          </a:p>
          <a:p>
            <a:pPr eaLnBrk="0" hangingPunct="0"/>
            <a:r>
              <a:rPr lang="en-US" sz="1600" b="1">
                <a:solidFill>
                  <a:srgbClr val="002060"/>
                </a:solidFill>
                <a:cs typeface="Arial" charset="0"/>
              </a:rPr>
              <a:t>'Q' factor </a:t>
            </a:r>
            <a:br>
              <a:rPr lang="en-US" sz="1600" b="1">
                <a:solidFill>
                  <a:srgbClr val="002060"/>
                </a:solidFill>
                <a:cs typeface="Arial" charset="0"/>
              </a:rPr>
            </a:br>
            <a:r>
              <a:rPr lang="en-US" sz="1600" b="1">
                <a:solidFill>
                  <a:srgbClr val="002060"/>
                </a:solidFill>
                <a:cs typeface="Arial" charset="0"/>
              </a:rPr>
              <a:t>  FNAL (23 C)       9960.53                9917.766</a:t>
            </a:r>
          </a:p>
          <a:p>
            <a:pPr eaLnBrk="0" hangingPunct="0"/>
            <a:r>
              <a:rPr lang="en-US" sz="1600" b="1">
                <a:solidFill>
                  <a:srgbClr val="002060"/>
                </a:solidFill>
                <a:cs typeface="Arial" charset="0"/>
              </a:rPr>
              <a:t>RRCAT (27 C)      9076                     9328</a:t>
            </a:r>
          </a:p>
        </p:txBody>
      </p:sp>
      <p:pic>
        <p:nvPicPr>
          <p:cNvPr id="149509" name="Picture 6" descr="C:\Users\Avinash\Desktop\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971800"/>
            <a:ext cx="42164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11" name="Title 1"/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0" smtClean="0"/>
              <a:t>RF measurement ( at FNAL)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3" descr="C:\Users\Avinash\Desktop\DSC032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733800"/>
            <a:ext cx="3048000" cy="228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51555" name="Picture 3" descr="C:\Users\Avinash\Desktop\DSC032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590800"/>
            <a:ext cx="2381250" cy="3581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51556" name="Picture 2" descr="C:\Users\Avinash\Desktop\DSC031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3550" y="990600"/>
            <a:ext cx="3048000" cy="228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0" name="Text Placeholder 16"/>
          <p:cNvSpPr txBox="1">
            <a:spLocks/>
          </p:cNvSpPr>
          <p:nvPr/>
        </p:nvSpPr>
        <p:spPr bwMode="auto">
          <a:xfrm>
            <a:off x="5486400" y="3352800"/>
            <a:ext cx="3429000" cy="334963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400" b="1" kern="0" dirty="0">
                <a:latin typeface="+mn-lt"/>
                <a:cs typeface="Arial" charset="0"/>
              </a:rPr>
              <a:t>Connecting to VTS inside clean room</a:t>
            </a:r>
          </a:p>
        </p:txBody>
      </p:sp>
      <p:sp>
        <p:nvSpPr>
          <p:cNvPr id="11" name="Text Placeholder 16"/>
          <p:cNvSpPr txBox="1">
            <a:spLocks/>
          </p:cNvSpPr>
          <p:nvPr/>
        </p:nvSpPr>
        <p:spPr bwMode="auto">
          <a:xfrm>
            <a:off x="5486400" y="6065838"/>
            <a:ext cx="3200400" cy="334962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600" b="1" kern="0" dirty="0">
                <a:latin typeface="+mn-lt"/>
                <a:cs typeface="Arial" charset="0"/>
              </a:rPr>
              <a:t>Lowering in to Dewar</a:t>
            </a:r>
          </a:p>
        </p:txBody>
      </p:sp>
      <p:sp>
        <p:nvSpPr>
          <p:cNvPr id="12" name="Text Placeholder 16"/>
          <p:cNvSpPr txBox="1">
            <a:spLocks/>
          </p:cNvSpPr>
          <p:nvPr/>
        </p:nvSpPr>
        <p:spPr bwMode="auto">
          <a:xfrm>
            <a:off x="685800" y="6248400"/>
            <a:ext cx="3127375" cy="3810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600" b="1" kern="0" dirty="0">
                <a:latin typeface="+mn-lt"/>
                <a:cs typeface="Arial" charset="0"/>
              </a:rPr>
              <a:t>Mounted on the VTS</a:t>
            </a:r>
          </a:p>
        </p:txBody>
      </p:sp>
      <p:sp>
        <p:nvSpPr>
          <p:cNvPr id="151564" name="Title 2"/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3200" b="0" smtClean="0"/>
              <a:t>Cavity assembly in to VTS (FNAL)</a:t>
            </a:r>
          </a:p>
        </p:txBody>
      </p:sp>
      <p:sp>
        <p:nvSpPr>
          <p:cNvPr id="15156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5105400" cy="1295400"/>
          </a:xfrm>
          <a:ln/>
        </p:spPr>
        <p:txBody>
          <a:bodyPr/>
          <a:lstStyle/>
          <a:p>
            <a:r>
              <a:rPr lang="en-US" smtClean="0"/>
              <a:t>The cavity was processed at ANL using the standard procedure and baked at Jlab.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5784499" y="842868"/>
          <a:ext cx="3355265" cy="3417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Content Placeholder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3276600" cy="3505200"/>
          </a:xfrm>
          <a:prstGeom prst="rect">
            <a:avLst/>
          </a:prstGeom>
          <a:noFill/>
          <a:ln w="19050">
            <a:miter lim="800000"/>
            <a:headEnd/>
            <a:tailEnd/>
          </a:ln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304800" y="4648200"/>
            <a:ext cx="8458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The equator weld is a suspect. Welding procedure.</a:t>
            </a:r>
          </a:p>
          <a:p>
            <a:pPr>
              <a:spcBef>
                <a:spcPct val="50000"/>
              </a:spcBef>
            </a:pPr>
            <a:r>
              <a:rPr lang="en-US" sz="2000"/>
              <a:t>These cavities have been barrel polished at Fermilab and awaits further processing and testing.</a:t>
            </a:r>
          </a:p>
          <a:p>
            <a:pPr>
              <a:spcBef>
                <a:spcPct val="50000"/>
              </a:spcBef>
            </a:pPr>
            <a:r>
              <a:rPr lang="en-US" sz="2000"/>
              <a:t>RRCAT in collaboration with IUAC will fabricate 2, 7 cell, 1300 MHz cavities to validate their procedure and infrastructure.</a:t>
            </a: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3352800" y="1981200"/>
            <a:ext cx="24384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No Field Emission</a:t>
            </a:r>
          </a:p>
          <a:p>
            <a:pPr>
              <a:spcBef>
                <a:spcPct val="50000"/>
              </a:spcBef>
            </a:pPr>
            <a:r>
              <a:rPr lang="en-US" sz="2000"/>
              <a:t>Quench at Equator</a:t>
            </a:r>
          </a:p>
        </p:txBody>
      </p:sp>
      <p:sp>
        <p:nvSpPr>
          <p:cNvPr id="5" name="Title 2"/>
          <p:cNvSpPr txBox="1">
            <a:spLocks noGrp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1-cell Cavity 2 K VTS test result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Content Placeholder 3" descr="TCPC 6 Aug 009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066800"/>
            <a:ext cx="3733800" cy="4978400"/>
          </a:xfrm>
        </p:spPr>
      </p:pic>
      <p:sp>
        <p:nvSpPr>
          <p:cNvPr id="6" name="Text Placeholder 5"/>
          <p:cNvSpPr txBox="1">
            <a:spLocks noGrp="1" noChangeArrowheads="1"/>
          </p:cNvSpPr>
          <p:nvPr>
            <p:ph type="body" idx="1"/>
          </p:nvPr>
        </p:nvSpPr>
        <p:spPr>
          <a:xfrm>
            <a:off x="4114800" y="1371600"/>
            <a:ext cx="4876800" cy="4724400"/>
          </a:xfrm>
          <a:noFill/>
          <a:ln>
            <a:noFill/>
          </a:ln>
        </p:spPr>
        <p:txBody>
          <a:bodyPr/>
          <a:lstStyle/>
          <a:p>
            <a:r>
              <a:rPr lang="en-US" b="0" dirty="0" smtClean="0"/>
              <a:t>High RRR End Group under machining from a Single Billet .</a:t>
            </a:r>
          </a:p>
          <a:p>
            <a:pPr>
              <a:buFontTx/>
              <a:buNone/>
            </a:pPr>
            <a:endParaRPr lang="en-US" sz="1600" b="0" dirty="0" smtClean="0"/>
          </a:p>
          <a:p>
            <a:r>
              <a:rPr lang="en-US" b="0" dirty="0" smtClean="0"/>
              <a:t>The Three Major suggestions that have been incorporated are</a:t>
            </a:r>
          </a:p>
          <a:p>
            <a:pPr lvl="1"/>
            <a:r>
              <a:rPr lang="en-US" b="0" dirty="0" smtClean="0"/>
              <a:t>All flanges will be </a:t>
            </a:r>
            <a:r>
              <a:rPr lang="en-US" b="0" dirty="0" err="1" smtClean="0"/>
              <a:t>NbTi</a:t>
            </a:r>
            <a:r>
              <a:rPr lang="en-US" b="0" dirty="0" smtClean="0"/>
              <a:t> and not </a:t>
            </a:r>
            <a:r>
              <a:rPr lang="en-US" b="0" dirty="0" err="1" smtClean="0"/>
              <a:t>NbTi</a:t>
            </a:r>
            <a:r>
              <a:rPr lang="en-US" b="0" dirty="0" smtClean="0"/>
              <a:t> ring embedded in </a:t>
            </a:r>
            <a:r>
              <a:rPr lang="en-US" b="0" dirty="0" err="1" smtClean="0"/>
              <a:t>Nb</a:t>
            </a:r>
            <a:r>
              <a:rPr lang="en-US" b="0" dirty="0" smtClean="0"/>
              <a:t> flange .</a:t>
            </a:r>
          </a:p>
          <a:p>
            <a:pPr lvl="1"/>
            <a:r>
              <a:rPr lang="en-US" b="0" dirty="0" smtClean="0"/>
              <a:t>HOM port length kept same but location of joint changed.</a:t>
            </a:r>
          </a:p>
          <a:p>
            <a:pPr lvl="1"/>
            <a:r>
              <a:rPr lang="en-US" b="0" dirty="0" smtClean="0"/>
              <a:t>Some minor modifications on flange thickness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en-US" sz="1800" b="0" dirty="0" smtClean="0">
              <a:latin typeface="Calibri" pitchFamily="34" charset="0"/>
            </a:endParaRPr>
          </a:p>
        </p:txBody>
      </p:sp>
      <p:sp>
        <p:nvSpPr>
          <p:cNvPr id="3076" name="TextBox 6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0" dirty="0" smtClean="0"/>
              <a:t>END Group R&amp;D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650 MHz Cavity Design</a:t>
            </a:r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DEBF4372-1CDC-4A5B-BAB2-E909FF478A62}" type="slidenum">
              <a:rPr lang="en-US" sz="1400"/>
              <a:pPr algn="r" eaLnBrk="0" hangingPunct="0">
                <a:defRPr/>
              </a:pPr>
              <a:t>36</a:t>
            </a:fld>
            <a:endParaRPr lang="en-US" sz="1400">
              <a:latin typeface="Times" pitchFamily="18" charset="0"/>
            </a:endParaRPr>
          </a:p>
        </p:txBody>
      </p:sp>
      <p:grpSp>
        <p:nvGrpSpPr>
          <p:cNvPr id="248836" name="Group 169"/>
          <p:cNvGrpSpPr>
            <a:grpSpLocks noGrp="1"/>
          </p:cNvGrpSpPr>
          <p:nvPr>
            <p:ph idx="4294967295"/>
          </p:nvPr>
        </p:nvGrpSpPr>
        <p:grpSpPr bwMode="auto">
          <a:xfrm>
            <a:off x="685800" y="1547813"/>
            <a:ext cx="7543800" cy="5310187"/>
            <a:chOff x="186" y="-21"/>
            <a:chExt cx="4678" cy="4415"/>
          </a:xfrm>
        </p:grpSpPr>
        <p:pic>
          <p:nvPicPr>
            <p:cNvPr id="24883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4" y="240"/>
              <a:ext cx="4320" cy="2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8838" name="Rectangle 37"/>
            <p:cNvSpPr>
              <a:spLocks noChangeArrowheads="1"/>
            </p:cNvSpPr>
            <p:nvPr/>
          </p:nvSpPr>
          <p:spPr bwMode="auto">
            <a:xfrm>
              <a:off x="1152" y="3781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7.02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48839" name="Rectangle 36"/>
            <p:cNvSpPr>
              <a:spLocks noChangeArrowheads="1"/>
            </p:cNvSpPr>
            <p:nvPr/>
          </p:nvSpPr>
          <p:spPr bwMode="auto">
            <a:xfrm>
              <a:off x="912" y="3781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</a:t>
              </a:r>
            </a:p>
          </p:txBody>
        </p:sp>
        <p:sp>
          <p:nvSpPr>
            <p:cNvPr id="248840" name="Rectangle 35"/>
            <p:cNvSpPr>
              <a:spLocks noChangeArrowheads="1"/>
            </p:cNvSpPr>
            <p:nvPr/>
          </p:nvSpPr>
          <p:spPr bwMode="auto">
            <a:xfrm>
              <a:off x="1137" y="3570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39.5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41" name="Rectangle 34"/>
            <p:cNvSpPr>
              <a:spLocks noChangeArrowheads="1"/>
            </p:cNvSpPr>
            <p:nvPr/>
          </p:nvSpPr>
          <p:spPr bwMode="auto">
            <a:xfrm>
              <a:off x="912" y="3570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b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42" name="Rectangle 33"/>
            <p:cNvSpPr>
              <a:spLocks noChangeArrowheads="1"/>
            </p:cNvSpPr>
            <p:nvPr/>
          </p:nvSpPr>
          <p:spPr bwMode="auto">
            <a:xfrm>
              <a:off x="1152" y="3359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20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43" name="Rectangle 32"/>
            <p:cNvSpPr>
              <a:spLocks noChangeArrowheads="1"/>
            </p:cNvSpPr>
            <p:nvPr/>
          </p:nvSpPr>
          <p:spPr bwMode="auto">
            <a:xfrm>
              <a:off x="912" y="3359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a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44" name="Rectangle 31"/>
            <p:cNvSpPr>
              <a:spLocks noChangeArrowheads="1"/>
            </p:cNvSpPr>
            <p:nvPr/>
          </p:nvSpPr>
          <p:spPr bwMode="auto">
            <a:xfrm>
              <a:off x="1152" y="3148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84.5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45" name="Rectangle 30"/>
            <p:cNvSpPr>
              <a:spLocks noChangeArrowheads="1"/>
            </p:cNvSpPr>
            <p:nvPr/>
          </p:nvSpPr>
          <p:spPr bwMode="auto">
            <a:xfrm>
              <a:off x="912" y="3148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B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46" name="Rectangle 29"/>
            <p:cNvSpPr>
              <a:spLocks noChangeArrowheads="1"/>
            </p:cNvSpPr>
            <p:nvPr/>
          </p:nvSpPr>
          <p:spPr bwMode="auto">
            <a:xfrm>
              <a:off x="1152" y="2937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82.5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47" name="Rectangle 28"/>
            <p:cNvSpPr>
              <a:spLocks noChangeArrowheads="1"/>
            </p:cNvSpPr>
            <p:nvPr/>
          </p:nvSpPr>
          <p:spPr bwMode="auto">
            <a:xfrm>
              <a:off x="912" y="2937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A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48" name="Rectangle 27"/>
            <p:cNvSpPr>
              <a:spLocks noChangeArrowheads="1"/>
            </p:cNvSpPr>
            <p:nvPr/>
          </p:nvSpPr>
          <p:spPr bwMode="auto">
            <a:xfrm>
              <a:off x="1152" y="2726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106.974		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49" name="Rectangle 26"/>
            <p:cNvSpPr>
              <a:spLocks noChangeArrowheads="1"/>
            </p:cNvSpPr>
            <p:nvPr/>
          </p:nvSpPr>
          <p:spPr bwMode="auto">
            <a:xfrm>
              <a:off x="912" y="2726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L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50" name="Rectangle 25"/>
            <p:cNvSpPr>
              <a:spLocks noChangeArrowheads="1"/>
            </p:cNvSpPr>
            <p:nvPr/>
          </p:nvSpPr>
          <p:spPr bwMode="auto">
            <a:xfrm>
              <a:off x="1152" y="2515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200.277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51" name="Rectangle 24"/>
            <p:cNvSpPr>
              <a:spLocks noChangeArrowheads="1"/>
            </p:cNvSpPr>
            <p:nvPr/>
          </p:nvSpPr>
          <p:spPr bwMode="auto">
            <a:xfrm>
              <a:off x="912" y="2515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R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52" name="Rectangle 23"/>
            <p:cNvSpPr>
              <a:spLocks noChangeArrowheads="1"/>
            </p:cNvSpPr>
            <p:nvPr/>
          </p:nvSpPr>
          <p:spPr bwMode="auto">
            <a:xfrm>
              <a:off x="1152" y="2304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50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53" name="Rectangle 22"/>
            <p:cNvSpPr>
              <a:spLocks noChangeArrowheads="1"/>
            </p:cNvSpPr>
            <p:nvPr/>
          </p:nvSpPr>
          <p:spPr bwMode="auto">
            <a:xfrm>
              <a:off x="912" y="2304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r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54" name="Line 38"/>
            <p:cNvSpPr>
              <a:spLocks noChangeShapeType="1"/>
            </p:cNvSpPr>
            <p:nvPr/>
          </p:nvSpPr>
          <p:spPr bwMode="auto">
            <a:xfrm>
              <a:off x="912" y="2304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55" name="Line 39"/>
            <p:cNvSpPr>
              <a:spLocks noChangeShapeType="1"/>
            </p:cNvSpPr>
            <p:nvPr/>
          </p:nvSpPr>
          <p:spPr bwMode="auto">
            <a:xfrm>
              <a:off x="912" y="3992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56" name="Line 40"/>
            <p:cNvSpPr>
              <a:spLocks noChangeShapeType="1"/>
            </p:cNvSpPr>
            <p:nvPr/>
          </p:nvSpPr>
          <p:spPr bwMode="auto">
            <a:xfrm>
              <a:off x="912" y="2304"/>
              <a:ext cx="0" cy="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57" name="Line 41"/>
            <p:cNvSpPr>
              <a:spLocks noChangeShapeType="1"/>
            </p:cNvSpPr>
            <p:nvPr/>
          </p:nvSpPr>
          <p:spPr bwMode="auto">
            <a:xfrm>
              <a:off x="1680" y="2304"/>
              <a:ext cx="0" cy="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58" name="Line 44"/>
            <p:cNvSpPr>
              <a:spLocks noChangeShapeType="1"/>
            </p:cNvSpPr>
            <p:nvPr/>
          </p:nvSpPr>
          <p:spPr bwMode="auto">
            <a:xfrm>
              <a:off x="912" y="2515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59" name="Line 46"/>
            <p:cNvSpPr>
              <a:spLocks noChangeShapeType="1"/>
            </p:cNvSpPr>
            <p:nvPr/>
          </p:nvSpPr>
          <p:spPr bwMode="auto">
            <a:xfrm>
              <a:off x="1152" y="2304"/>
              <a:ext cx="0" cy="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60" name="Line 50"/>
            <p:cNvSpPr>
              <a:spLocks noChangeShapeType="1"/>
            </p:cNvSpPr>
            <p:nvPr/>
          </p:nvSpPr>
          <p:spPr bwMode="auto">
            <a:xfrm>
              <a:off x="912" y="2726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61" name="Line 58"/>
            <p:cNvSpPr>
              <a:spLocks noChangeShapeType="1"/>
            </p:cNvSpPr>
            <p:nvPr/>
          </p:nvSpPr>
          <p:spPr bwMode="auto">
            <a:xfrm>
              <a:off x="912" y="2937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62" name="Line 66"/>
            <p:cNvSpPr>
              <a:spLocks noChangeShapeType="1"/>
            </p:cNvSpPr>
            <p:nvPr/>
          </p:nvSpPr>
          <p:spPr bwMode="auto">
            <a:xfrm>
              <a:off x="912" y="3148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63" name="Line 74"/>
            <p:cNvSpPr>
              <a:spLocks noChangeShapeType="1"/>
            </p:cNvSpPr>
            <p:nvPr/>
          </p:nvSpPr>
          <p:spPr bwMode="auto">
            <a:xfrm>
              <a:off x="912" y="3359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64" name="Line 82"/>
            <p:cNvSpPr>
              <a:spLocks noChangeShapeType="1"/>
            </p:cNvSpPr>
            <p:nvPr/>
          </p:nvSpPr>
          <p:spPr bwMode="auto">
            <a:xfrm>
              <a:off x="912" y="3570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65" name="Line 90"/>
            <p:cNvSpPr>
              <a:spLocks noChangeShapeType="1"/>
            </p:cNvSpPr>
            <p:nvPr/>
          </p:nvSpPr>
          <p:spPr bwMode="auto">
            <a:xfrm>
              <a:off x="912" y="3781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66" name="Rectangle 109"/>
            <p:cNvSpPr>
              <a:spLocks noChangeArrowheads="1"/>
            </p:cNvSpPr>
            <p:nvPr/>
          </p:nvSpPr>
          <p:spPr bwMode="auto">
            <a:xfrm>
              <a:off x="2640" y="3781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5.2</a:t>
              </a:r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</a:t>
              </a:r>
            </a:p>
          </p:txBody>
        </p:sp>
        <p:sp>
          <p:nvSpPr>
            <p:cNvPr id="248867" name="Rectangle 110"/>
            <p:cNvSpPr>
              <a:spLocks noChangeArrowheads="1"/>
            </p:cNvSpPr>
            <p:nvPr/>
          </p:nvSpPr>
          <p:spPr bwMode="auto">
            <a:xfrm>
              <a:off x="2400" y="3781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</a:t>
              </a:r>
            </a:p>
          </p:txBody>
        </p:sp>
        <p:sp>
          <p:nvSpPr>
            <p:cNvPr id="248868" name="Rectangle 111"/>
            <p:cNvSpPr>
              <a:spLocks noChangeArrowheads="1"/>
            </p:cNvSpPr>
            <p:nvPr/>
          </p:nvSpPr>
          <p:spPr bwMode="auto">
            <a:xfrm>
              <a:off x="2640" y="3570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38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69" name="Rectangle 112"/>
            <p:cNvSpPr>
              <a:spLocks noChangeArrowheads="1"/>
            </p:cNvSpPr>
            <p:nvPr/>
          </p:nvSpPr>
          <p:spPr bwMode="auto">
            <a:xfrm>
              <a:off x="2400" y="3570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b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0" name="Rectangle 113"/>
            <p:cNvSpPr>
              <a:spLocks noChangeArrowheads="1"/>
            </p:cNvSpPr>
            <p:nvPr/>
          </p:nvSpPr>
          <p:spPr bwMode="auto">
            <a:xfrm>
              <a:off x="2640" y="3359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18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1" name="Rectangle 114"/>
            <p:cNvSpPr>
              <a:spLocks noChangeArrowheads="1"/>
            </p:cNvSpPr>
            <p:nvPr/>
          </p:nvSpPr>
          <p:spPr bwMode="auto">
            <a:xfrm>
              <a:off x="2400" y="3359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a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2" name="Rectangle 115"/>
            <p:cNvSpPr>
              <a:spLocks noChangeArrowheads="1"/>
            </p:cNvSpPr>
            <p:nvPr/>
          </p:nvSpPr>
          <p:spPr bwMode="auto">
            <a:xfrm>
              <a:off x="2640" y="3148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84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3" name="Rectangle 116"/>
            <p:cNvSpPr>
              <a:spLocks noChangeArrowheads="1"/>
            </p:cNvSpPr>
            <p:nvPr/>
          </p:nvSpPr>
          <p:spPr bwMode="auto">
            <a:xfrm>
              <a:off x="2400" y="3148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B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4" name="Rectangle 117"/>
            <p:cNvSpPr>
              <a:spLocks noChangeArrowheads="1"/>
            </p:cNvSpPr>
            <p:nvPr/>
          </p:nvSpPr>
          <p:spPr bwMode="auto">
            <a:xfrm>
              <a:off x="2640" y="2937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82.5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5" name="Rectangle 118"/>
            <p:cNvSpPr>
              <a:spLocks noChangeArrowheads="1"/>
            </p:cNvSpPr>
            <p:nvPr/>
          </p:nvSpPr>
          <p:spPr bwMode="auto">
            <a:xfrm>
              <a:off x="2400" y="2937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A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6" name="Rectangle 119"/>
            <p:cNvSpPr>
              <a:spLocks noChangeArrowheads="1"/>
            </p:cNvSpPr>
            <p:nvPr/>
          </p:nvSpPr>
          <p:spPr bwMode="auto">
            <a:xfrm>
              <a:off x="2640" y="2726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103.75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7" name="Rectangle 120"/>
            <p:cNvSpPr>
              <a:spLocks noChangeArrowheads="1"/>
            </p:cNvSpPr>
            <p:nvPr/>
          </p:nvSpPr>
          <p:spPr bwMode="auto">
            <a:xfrm>
              <a:off x="2400" y="2726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L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8" name="Rectangle 121"/>
            <p:cNvSpPr>
              <a:spLocks noChangeArrowheads="1"/>
            </p:cNvSpPr>
            <p:nvPr/>
          </p:nvSpPr>
          <p:spPr bwMode="auto">
            <a:xfrm>
              <a:off x="2640" y="2515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200.277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79" name="Rectangle 122"/>
            <p:cNvSpPr>
              <a:spLocks noChangeArrowheads="1"/>
            </p:cNvSpPr>
            <p:nvPr/>
          </p:nvSpPr>
          <p:spPr bwMode="auto">
            <a:xfrm>
              <a:off x="2400" y="2515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R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80" name="Rectangle 123"/>
            <p:cNvSpPr>
              <a:spLocks noChangeArrowheads="1"/>
            </p:cNvSpPr>
            <p:nvPr/>
          </p:nvSpPr>
          <p:spPr bwMode="auto">
            <a:xfrm>
              <a:off x="2640" y="2304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50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81" name="Rectangle 124"/>
            <p:cNvSpPr>
              <a:spLocks noChangeArrowheads="1"/>
            </p:cNvSpPr>
            <p:nvPr/>
          </p:nvSpPr>
          <p:spPr bwMode="auto">
            <a:xfrm>
              <a:off x="2400" y="2304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r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82" name="Line 125"/>
            <p:cNvSpPr>
              <a:spLocks noChangeShapeType="1"/>
            </p:cNvSpPr>
            <p:nvPr/>
          </p:nvSpPr>
          <p:spPr bwMode="auto">
            <a:xfrm>
              <a:off x="2400" y="2304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83" name="Line 126"/>
            <p:cNvSpPr>
              <a:spLocks noChangeShapeType="1"/>
            </p:cNvSpPr>
            <p:nvPr/>
          </p:nvSpPr>
          <p:spPr bwMode="auto">
            <a:xfrm>
              <a:off x="2400" y="3992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84" name="Line 127"/>
            <p:cNvSpPr>
              <a:spLocks noChangeShapeType="1"/>
            </p:cNvSpPr>
            <p:nvPr/>
          </p:nvSpPr>
          <p:spPr bwMode="auto">
            <a:xfrm>
              <a:off x="2400" y="2304"/>
              <a:ext cx="0" cy="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85" name="Line 128"/>
            <p:cNvSpPr>
              <a:spLocks noChangeShapeType="1"/>
            </p:cNvSpPr>
            <p:nvPr/>
          </p:nvSpPr>
          <p:spPr bwMode="auto">
            <a:xfrm>
              <a:off x="3168" y="2304"/>
              <a:ext cx="0" cy="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86" name="Line 129"/>
            <p:cNvSpPr>
              <a:spLocks noChangeShapeType="1"/>
            </p:cNvSpPr>
            <p:nvPr/>
          </p:nvSpPr>
          <p:spPr bwMode="auto">
            <a:xfrm>
              <a:off x="2400" y="2515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87" name="Line 130"/>
            <p:cNvSpPr>
              <a:spLocks noChangeShapeType="1"/>
            </p:cNvSpPr>
            <p:nvPr/>
          </p:nvSpPr>
          <p:spPr bwMode="auto">
            <a:xfrm>
              <a:off x="2640" y="2304"/>
              <a:ext cx="0" cy="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88" name="Line 131"/>
            <p:cNvSpPr>
              <a:spLocks noChangeShapeType="1"/>
            </p:cNvSpPr>
            <p:nvPr/>
          </p:nvSpPr>
          <p:spPr bwMode="auto">
            <a:xfrm>
              <a:off x="2400" y="2726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89" name="Line 132"/>
            <p:cNvSpPr>
              <a:spLocks noChangeShapeType="1"/>
            </p:cNvSpPr>
            <p:nvPr/>
          </p:nvSpPr>
          <p:spPr bwMode="auto">
            <a:xfrm>
              <a:off x="2400" y="2937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90" name="Line 133"/>
            <p:cNvSpPr>
              <a:spLocks noChangeShapeType="1"/>
            </p:cNvSpPr>
            <p:nvPr/>
          </p:nvSpPr>
          <p:spPr bwMode="auto">
            <a:xfrm>
              <a:off x="2400" y="3148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91" name="Line 134"/>
            <p:cNvSpPr>
              <a:spLocks noChangeShapeType="1"/>
            </p:cNvSpPr>
            <p:nvPr/>
          </p:nvSpPr>
          <p:spPr bwMode="auto">
            <a:xfrm>
              <a:off x="2400" y="3359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92" name="Line 135"/>
            <p:cNvSpPr>
              <a:spLocks noChangeShapeType="1"/>
            </p:cNvSpPr>
            <p:nvPr/>
          </p:nvSpPr>
          <p:spPr bwMode="auto">
            <a:xfrm>
              <a:off x="2400" y="3570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93" name="Line 136"/>
            <p:cNvSpPr>
              <a:spLocks noChangeShapeType="1"/>
            </p:cNvSpPr>
            <p:nvPr/>
          </p:nvSpPr>
          <p:spPr bwMode="auto">
            <a:xfrm>
              <a:off x="2400" y="3781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94" name="Rectangle 138"/>
            <p:cNvSpPr>
              <a:spLocks noChangeArrowheads="1"/>
            </p:cNvSpPr>
            <p:nvPr/>
          </p:nvSpPr>
          <p:spPr bwMode="auto">
            <a:xfrm>
              <a:off x="4080" y="3781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7.02</a:t>
              </a:r>
              <a:endParaRPr lang="en-US" sz="1600" b="1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48895" name="Rectangle 139"/>
            <p:cNvSpPr>
              <a:spLocks noChangeArrowheads="1"/>
            </p:cNvSpPr>
            <p:nvPr/>
          </p:nvSpPr>
          <p:spPr bwMode="auto">
            <a:xfrm>
              <a:off x="3840" y="3781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  <a:sym typeface="Symbol" pitchFamily="18" charset="2"/>
                </a:rPr>
                <a:t></a:t>
              </a:r>
            </a:p>
          </p:txBody>
        </p:sp>
        <p:sp>
          <p:nvSpPr>
            <p:cNvPr id="248896" name="Rectangle 140"/>
            <p:cNvSpPr>
              <a:spLocks noChangeArrowheads="1"/>
            </p:cNvSpPr>
            <p:nvPr/>
          </p:nvSpPr>
          <p:spPr bwMode="auto">
            <a:xfrm>
              <a:off x="4080" y="3570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39.5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97" name="Rectangle 141"/>
            <p:cNvSpPr>
              <a:spLocks noChangeArrowheads="1"/>
            </p:cNvSpPr>
            <p:nvPr/>
          </p:nvSpPr>
          <p:spPr bwMode="auto">
            <a:xfrm>
              <a:off x="3840" y="3570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b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98" name="Rectangle 142"/>
            <p:cNvSpPr>
              <a:spLocks noChangeArrowheads="1"/>
            </p:cNvSpPr>
            <p:nvPr/>
          </p:nvSpPr>
          <p:spPr bwMode="auto">
            <a:xfrm>
              <a:off x="4080" y="3359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20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899" name="Rectangle 143"/>
            <p:cNvSpPr>
              <a:spLocks noChangeArrowheads="1"/>
            </p:cNvSpPr>
            <p:nvPr/>
          </p:nvSpPr>
          <p:spPr bwMode="auto">
            <a:xfrm>
              <a:off x="3840" y="3359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a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0" name="Rectangle 144"/>
            <p:cNvSpPr>
              <a:spLocks noChangeArrowheads="1"/>
            </p:cNvSpPr>
            <p:nvPr/>
          </p:nvSpPr>
          <p:spPr bwMode="auto">
            <a:xfrm>
              <a:off x="4080" y="3148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84.5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1" name="Rectangle 145"/>
            <p:cNvSpPr>
              <a:spLocks noChangeArrowheads="1"/>
            </p:cNvSpPr>
            <p:nvPr/>
          </p:nvSpPr>
          <p:spPr bwMode="auto">
            <a:xfrm>
              <a:off x="3840" y="3148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B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2" name="Rectangle 146"/>
            <p:cNvSpPr>
              <a:spLocks noChangeArrowheads="1"/>
            </p:cNvSpPr>
            <p:nvPr/>
          </p:nvSpPr>
          <p:spPr bwMode="auto">
            <a:xfrm>
              <a:off x="4080" y="2937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82.5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3" name="Rectangle 147"/>
            <p:cNvSpPr>
              <a:spLocks noChangeArrowheads="1"/>
            </p:cNvSpPr>
            <p:nvPr/>
          </p:nvSpPr>
          <p:spPr bwMode="auto">
            <a:xfrm>
              <a:off x="3840" y="2937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A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4" name="Rectangle 148"/>
            <p:cNvSpPr>
              <a:spLocks noChangeArrowheads="1"/>
            </p:cNvSpPr>
            <p:nvPr/>
          </p:nvSpPr>
          <p:spPr bwMode="auto">
            <a:xfrm>
              <a:off x="4080" y="2726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106.974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5" name="Rectangle 149"/>
            <p:cNvSpPr>
              <a:spLocks noChangeArrowheads="1"/>
            </p:cNvSpPr>
            <p:nvPr/>
          </p:nvSpPr>
          <p:spPr bwMode="auto">
            <a:xfrm>
              <a:off x="3840" y="2726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L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6" name="Rectangle 150"/>
            <p:cNvSpPr>
              <a:spLocks noChangeArrowheads="1"/>
            </p:cNvSpPr>
            <p:nvPr/>
          </p:nvSpPr>
          <p:spPr bwMode="auto">
            <a:xfrm>
              <a:off x="4080" y="2515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200.277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7" name="Rectangle 151"/>
            <p:cNvSpPr>
              <a:spLocks noChangeArrowheads="1"/>
            </p:cNvSpPr>
            <p:nvPr/>
          </p:nvSpPr>
          <p:spPr bwMode="auto">
            <a:xfrm>
              <a:off x="3840" y="2515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R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8" name="Rectangle 152"/>
            <p:cNvSpPr>
              <a:spLocks noChangeArrowheads="1"/>
            </p:cNvSpPr>
            <p:nvPr/>
          </p:nvSpPr>
          <p:spPr bwMode="auto">
            <a:xfrm>
              <a:off x="4080" y="2304"/>
              <a:ext cx="52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50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09" name="Rectangle 153"/>
            <p:cNvSpPr>
              <a:spLocks noChangeArrowheads="1"/>
            </p:cNvSpPr>
            <p:nvPr/>
          </p:nvSpPr>
          <p:spPr bwMode="auto">
            <a:xfrm>
              <a:off x="3840" y="2304"/>
              <a:ext cx="24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r</a:t>
              </a:r>
              <a:endParaRPr lang="en-US" sz="1600" b="1">
                <a:solidFill>
                  <a:srgbClr val="0000FF"/>
                </a:solidFill>
                <a:ea typeface="MS Mincho" pitchFamily="49" charset="-128"/>
                <a:cs typeface="Times New Roman" pitchFamily="18" charset="0"/>
              </a:endParaRPr>
            </a:p>
          </p:txBody>
        </p:sp>
        <p:sp>
          <p:nvSpPr>
            <p:cNvPr id="248910" name="Line 154"/>
            <p:cNvSpPr>
              <a:spLocks noChangeShapeType="1"/>
            </p:cNvSpPr>
            <p:nvPr/>
          </p:nvSpPr>
          <p:spPr bwMode="auto">
            <a:xfrm>
              <a:off x="3840" y="2304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1" name="Line 155"/>
            <p:cNvSpPr>
              <a:spLocks noChangeShapeType="1"/>
            </p:cNvSpPr>
            <p:nvPr/>
          </p:nvSpPr>
          <p:spPr bwMode="auto">
            <a:xfrm>
              <a:off x="3840" y="3992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2" name="Line 156"/>
            <p:cNvSpPr>
              <a:spLocks noChangeShapeType="1"/>
            </p:cNvSpPr>
            <p:nvPr/>
          </p:nvSpPr>
          <p:spPr bwMode="auto">
            <a:xfrm>
              <a:off x="3840" y="2304"/>
              <a:ext cx="0" cy="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3" name="Line 157"/>
            <p:cNvSpPr>
              <a:spLocks noChangeShapeType="1"/>
            </p:cNvSpPr>
            <p:nvPr/>
          </p:nvSpPr>
          <p:spPr bwMode="auto">
            <a:xfrm>
              <a:off x="4608" y="2304"/>
              <a:ext cx="0" cy="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4" name="Line 158"/>
            <p:cNvSpPr>
              <a:spLocks noChangeShapeType="1"/>
            </p:cNvSpPr>
            <p:nvPr/>
          </p:nvSpPr>
          <p:spPr bwMode="auto">
            <a:xfrm>
              <a:off x="3840" y="2515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5" name="Line 159"/>
            <p:cNvSpPr>
              <a:spLocks noChangeShapeType="1"/>
            </p:cNvSpPr>
            <p:nvPr/>
          </p:nvSpPr>
          <p:spPr bwMode="auto">
            <a:xfrm>
              <a:off x="4080" y="2304"/>
              <a:ext cx="0" cy="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6" name="Line 160"/>
            <p:cNvSpPr>
              <a:spLocks noChangeShapeType="1"/>
            </p:cNvSpPr>
            <p:nvPr/>
          </p:nvSpPr>
          <p:spPr bwMode="auto">
            <a:xfrm>
              <a:off x="3840" y="2726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7" name="Line 161"/>
            <p:cNvSpPr>
              <a:spLocks noChangeShapeType="1"/>
            </p:cNvSpPr>
            <p:nvPr/>
          </p:nvSpPr>
          <p:spPr bwMode="auto">
            <a:xfrm>
              <a:off x="3840" y="2937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8" name="Line 162"/>
            <p:cNvSpPr>
              <a:spLocks noChangeShapeType="1"/>
            </p:cNvSpPr>
            <p:nvPr/>
          </p:nvSpPr>
          <p:spPr bwMode="auto">
            <a:xfrm>
              <a:off x="3840" y="3148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19" name="Line 163"/>
            <p:cNvSpPr>
              <a:spLocks noChangeShapeType="1"/>
            </p:cNvSpPr>
            <p:nvPr/>
          </p:nvSpPr>
          <p:spPr bwMode="auto">
            <a:xfrm>
              <a:off x="3840" y="3359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20" name="Line 164"/>
            <p:cNvSpPr>
              <a:spLocks noChangeShapeType="1"/>
            </p:cNvSpPr>
            <p:nvPr/>
          </p:nvSpPr>
          <p:spPr bwMode="auto">
            <a:xfrm>
              <a:off x="3840" y="3570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21" name="Line 165"/>
            <p:cNvSpPr>
              <a:spLocks noChangeShapeType="1"/>
            </p:cNvSpPr>
            <p:nvPr/>
          </p:nvSpPr>
          <p:spPr bwMode="auto">
            <a:xfrm>
              <a:off x="3840" y="3781"/>
              <a:ext cx="768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22" name="Text Box 166"/>
            <p:cNvSpPr txBox="1">
              <a:spLocks noChangeArrowheads="1"/>
            </p:cNvSpPr>
            <p:nvPr/>
          </p:nvSpPr>
          <p:spPr bwMode="auto">
            <a:xfrm>
              <a:off x="186" y="-21"/>
              <a:ext cx="448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cs typeface="Arial" charset="0"/>
                </a:rPr>
                <a:t>          </a:t>
              </a:r>
              <a:r>
                <a:rPr lang="en-US" sz="1800">
                  <a:solidFill>
                    <a:srgbClr val="0000FF"/>
                  </a:solidFill>
                  <a:cs typeface="Arial" charset="0"/>
                </a:rPr>
                <a:t>Left cell                         Regular cell                   Right cell</a:t>
              </a:r>
            </a:p>
          </p:txBody>
        </p:sp>
        <p:sp>
          <p:nvSpPr>
            <p:cNvPr id="248923" name="Text Box 168"/>
            <p:cNvSpPr txBox="1">
              <a:spLocks noChangeArrowheads="1"/>
            </p:cNvSpPr>
            <p:nvPr/>
          </p:nvSpPr>
          <p:spPr bwMode="auto">
            <a:xfrm>
              <a:off x="1574" y="4089"/>
              <a:ext cx="1737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00FF"/>
                  </a:solidFill>
                  <a:cs typeface="Arial" charset="0"/>
                </a:rPr>
                <a:t>All dimensions are in mm.</a:t>
              </a:r>
            </a:p>
          </p:txBody>
        </p:sp>
      </p:grpSp>
      <p:sp>
        <p:nvSpPr>
          <p:cNvPr id="248926" name="Rectangle 94"/>
          <p:cNvSpPr>
            <a:spLocks noChangeArrowheads="1"/>
          </p:cNvSpPr>
          <p:nvPr/>
        </p:nvSpPr>
        <p:spPr bwMode="auto">
          <a:xfrm>
            <a:off x="304800" y="914400"/>
            <a:ext cx="8610600" cy="7620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b="1"/>
              <a:t>Fermilab, DU, RRCAT and </a:t>
            </a:r>
            <a:r>
              <a:rPr lang="en-US" sz="2000" b="1">
                <a:solidFill>
                  <a:schemeClr val="accent2"/>
                </a:solidFill>
              </a:rPr>
              <a:t>VECC</a:t>
            </a:r>
            <a:r>
              <a:rPr lang="en-US" sz="2000" b="1"/>
              <a:t> are collaborating on 650 MHz elliptical cavity design.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650 MHz, 1-cell development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914400"/>
          </a:xfrm>
          <a:ln/>
        </p:spPr>
        <p:txBody>
          <a:bodyPr/>
          <a:lstStyle/>
          <a:p>
            <a:r>
              <a:rPr lang="en-US" smtClean="0"/>
              <a:t>Calculation of Mechanical Deformation for beta 0.90 single cell cavity</a:t>
            </a:r>
          </a:p>
        </p:txBody>
      </p:sp>
      <p:pic>
        <p:nvPicPr>
          <p:cNvPr id="2519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514600"/>
            <a:ext cx="4040188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514600"/>
            <a:ext cx="40401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10" name="Title 1"/>
          <p:cNvSpPr>
            <a:spLocks/>
          </p:cNvSpPr>
          <p:nvPr/>
        </p:nvSpPr>
        <p:spPr bwMode="auto">
          <a:xfrm>
            <a:off x="1295400" y="2057400"/>
            <a:ext cx="22098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1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Both ends fixed </a:t>
            </a:r>
          </a:p>
        </p:txBody>
      </p:sp>
      <p:sp>
        <p:nvSpPr>
          <p:cNvPr id="251911" name="Text Placeholder 2"/>
          <p:cNvSpPr>
            <a:spLocks/>
          </p:cNvSpPr>
          <p:nvPr/>
        </p:nvSpPr>
        <p:spPr bwMode="auto">
          <a:xfrm>
            <a:off x="457200" y="5562600"/>
            <a:ext cx="4040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</a:pPr>
            <a:r>
              <a:rPr lang="en-US" sz="1900">
                <a:latin typeface="Times New Roman" pitchFamily="18" charset="0"/>
                <a:cs typeface="Times New Roman" pitchFamily="18" charset="0"/>
              </a:rPr>
              <a:t> Applied Pressure= 2 Bar </a:t>
            </a:r>
          </a:p>
        </p:txBody>
      </p:sp>
      <p:sp>
        <p:nvSpPr>
          <p:cNvPr id="251912" name="TextBox 7"/>
          <p:cNvSpPr txBox="1">
            <a:spLocks noChangeArrowheads="1"/>
          </p:cNvSpPr>
          <p:nvPr/>
        </p:nvSpPr>
        <p:spPr bwMode="auto">
          <a:xfrm>
            <a:off x="1143000" y="5867400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Max stress = 33.4 MPa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Max Displacement= 85.5 um </a:t>
            </a:r>
          </a:p>
        </p:txBody>
      </p:sp>
      <p:sp>
        <p:nvSpPr>
          <p:cNvPr id="251913" name="Title 1"/>
          <p:cNvSpPr>
            <a:spLocks/>
          </p:cNvSpPr>
          <p:nvPr/>
        </p:nvSpPr>
        <p:spPr bwMode="auto">
          <a:xfrm>
            <a:off x="5638800" y="2057400"/>
            <a:ext cx="2590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1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One end open </a:t>
            </a:r>
          </a:p>
        </p:txBody>
      </p:sp>
      <p:sp>
        <p:nvSpPr>
          <p:cNvPr id="251914" name="Text Placeholder 2"/>
          <p:cNvSpPr>
            <a:spLocks/>
          </p:cNvSpPr>
          <p:nvPr/>
        </p:nvSpPr>
        <p:spPr bwMode="auto">
          <a:xfrm>
            <a:off x="5105400" y="5562600"/>
            <a:ext cx="36591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spcBef>
                <a:spcPct val="20000"/>
              </a:spcBef>
            </a:pPr>
            <a:r>
              <a:rPr lang="en-US" sz="1900" b="1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900">
                <a:latin typeface="Times New Roman" pitchFamily="18" charset="0"/>
                <a:cs typeface="Times New Roman" pitchFamily="18" charset="0"/>
              </a:rPr>
              <a:t>Applied Pressure =2 bar </a:t>
            </a:r>
          </a:p>
        </p:txBody>
      </p:sp>
      <p:sp>
        <p:nvSpPr>
          <p:cNvPr id="251915" name="TextBox 7"/>
          <p:cNvSpPr txBox="1">
            <a:spLocks noChangeArrowheads="1"/>
          </p:cNvSpPr>
          <p:nvPr/>
        </p:nvSpPr>
        <p:spPr bwMode="auto">
          <a:xfrm>
            <a:off x="5410200" y="5943600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Max stress = 75.4 MPa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Max Displacement= 0.942 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650 MHz, </a:t>
            </a:r>
            <a:r>
              <a:rPr lang="en-US" smtClean="0">
                <a:latin typeface="Symbol" pitchFamily="18" charset="2"/>
              </a:rPr>
              <a:t>b</a:t>
            </a:r>
            <a:r>
              <a:rPr lang="en-US" smtClean="0"/>
              <a:t> = 0.6 cavity design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2057400"/>
          </a:xfrm>
          <a:ln/>
        </p:spPr>
        <p:txBody>
          <a:bodyPr/>
          <a:lstStyle/>
          <a:p>
            <a:r>
              <a:rPr lang="en-US" smtClean="0"/>
              <a:t>VECC has been working on 704 MHz, b = 0.6 cavity design, prototype and testing.</a:t>
            </a:r>
          </a:p>
          <a:p>
            <a:r>
              <a:rPr lang="en-US" smtClean="0"/>
              <a:t>Recently under IIFC discussions VECC have decided to switch their frequency to 650 MHz</a:t>
            </a:r>
          </a:p>
          <a:p>
            <a:pPr lvl="1"/>
            <a:r>
              <a:rPr lang="en-US" smtClean="0"/>
              <a:t>Despite having significant infrastructure for 704 MHz</a:t>
            </a:r>
          </a:p>
        </p:txBody>
      </p:sp>
      <p:pic>
        <p:nvPicPr>
          <p:cNvPr id="254562" name="Picture 6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82913"/>
            <a:ext cx="9144000" cy="387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Box 2"/>
          <p:cNvSpPr txBox="1">
            <a:spLocks noChangeArrowheads="1"/>
          </p:cNvSpPr>
          <p:nvPr/>
        </p:nvSpPr>
        <p:spPr bwMode="auto">
          <a:xfrm>
            <a:off x="6096000" y="7620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/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0" y="3352800"/>
            <a:ext cx="2590800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</a:rPr>
              <a:t>Option A- Single Pipe support</a:t>
            </a:r>
          </a:p>
        </p:txBody>
      </p:sp>
      <p:pic>
        <p:nvPicPr>
          <p:cNvPr id="2099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2362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3375" y="3810000"/>
            <a:ext cx="24606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6725" y="685800"/>
            <a:ext cx="23272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334000" y="6273800"/>
            <a:ext cx="3810000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</a:rPr>
              <a:t>Option D- Rectangular Duct support with interception flange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87648" y="3276600"/>
            <a:ext cx="2472412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Option B- Support on two pipes</a:t>
            </a:r>
            <a:endParaRPr lang="en-US" sz="160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0993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86200"/>
            <a:ext cx="2454275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6519862"/>
            <a:ext cx="3697288" cy="338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</a:rPr>
              <a:t>Option C- Rectangular Duct support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8400" y="1295400"/>
            <a:ext cx="4267200" cy="14157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0000"/>
                </a:solidFill>
              </a:rPr>
              <a:t>Possible Options &amp; their evaluation </a:t>
            </a:r>
          </a:p>
          <a:p>
            <a:pPr>
              <a:defRPr/>
            </a:pPr>
            <a:endParaRPr lang="en-US" sz="1800" b="1" dirty="0">
              <a:solidFill>
                <a:srgbClr val="00B0F0"/>
              </a:solidFill>
            </a:endParaRPr>
          </a:p>
          <a:p>
            <a:pPr>
              <a:defRPr/>
            </a:pPr>
            <a:r>
              <a:rPr lang="en-US" sz="1800" b="1" dirty="0">
                <a:solidFill>
                  <a:srgbClr val="FF0000"/>
                </a:solidFill>
              </a:rPr>
              <a:t>Goal </a:t>
            </a:r>
            <a:r>
              <a:rPr lang="en-US" sz="1800" dirty="0"/>
              <a:t>:</a:t>
            </a:r>
            <a:r>
              <a:rPr lang="en-US" sz="1600" b="1" dirty="0">
                <a:solidFill>
                  <a:srgbClr val="00B050"/>
                </a:solidFill>
              </a:rPr>
              <a:t>Use Popular T4CM Cryomodule design for </a:t>
            </a:r>
            <a:r>
              <a:rPr lang="en-US" sz="1600" b="1" dirty="0" err="1">
                <a:solidFill>
                  <a:srgbClr val="00B050"/>
                </a:solidFill>
              </a:rPr>
              <a:t>Fermilab</a:t>
            </a:r>
            <a:r>
              <a:rPr lang="en-US" sz="1600" b="1" dirty="0">
                <a:solidFill>
                  <a:srgbClr val="00B050"/>
                </a:solidFill>
              </a:rPr>
              <a:t> Project X</a:t>
            </a:r>
          </a:p>
          <a:p>
            <a:pPr>
              <a:defRPr/>
            </a:pPr>
            <a:r>
              <a:rPr lang="en-US" sz="1600" dirty="0"/>
              <a:t>-(Although cavity size is up by a  factor of 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67000" y="3352800"/>
            <a:ext cx="3886200" cy="27392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</a:rPr>
              <a:t>Evaluation Based on</a:t>
            </a:r>
            <a:r>
              <a:rPr lang="en-US" sz="1800" b="1" dirty="0" smtClean="0">
                <a:solidFill>
                  <a:srgbClr val="0000FF"/>
                </a:solidFill>
              </a:rPr>
              <a:t>:</a:t>
            </a:r>
            <a:endParaRPr lang="en-US" sz="1800" b="1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00B050"/>
                </a:solidFill>
              </a:rPr>
              <a:t>Static heat </a:t>
            </a:r>
            <a:r>
              <a:rPr lang="en-US" sz="1800" b="1" dirty="0" smtClean="0">
                <a:solidFill>
                  <a:srgbClr val="00B050"/>
                </a:solidFill>
              </a:rPr>
              <a:t>leaks (approx)</a:t>
            </a:r>
          </a:p>
          <a:p>
            <a:pPr>
              <a:defRPr/>
            </a:pPr>
            <a:endParaRPr lang="en-US" sz="1050" b="1" dirty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FF0000"/>
                </a:solidFill>
              </a:rPr>
              <a:t>Pressure drop in HGR pipe</a:t>
            </a:r>
          </a:p>
          <a:p>
            <a:pPr>
              <a:defRPr/>
            </a:pPr>
            <a:endParaRPr lang="en-US" sz="1100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Stiffness </a:t>
            </a:r>
            <a:r>
              <a:rPr lang="en-US" sz="1800" b="1" dirty="0">
                <a:solidFill>
                  <a:srgbClr val="C00000"/>
                </a:solidFill>
              </a:rPr>
              <a:t>of the system (approx)</a:t>
            </a:r>
          </a:p>
          <a:p>
            <a:pPr>
              <a:defRPr/>
            </a:pPr>
            <a:endParaRPr lang="en-US" sz="1050" b="1" dirty="0" smtClean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00B0F0"/>
                </a:solidFill>
              </a:rPr>
              <a:t>Availability </a:t>
            </a:r>
            <a:r>
              <a:rPr lang="en-US" sz="1800" b="1" dirty="0">
                <a:solidFill>
                  <a:srgbClr val="00B0F0"/>
                </a:solidFill>
              </a:rPr>
              <a:t>of pipes</a:t>
            </a:r>
          </a:p>
          <a:p>
            <a:pPr>
              <a:defRPr/>
            </a:pPr>
            <a:endParaRPr lang="en-US" sz="11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General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Mech. Engineering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issues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9947" name="TextBox 6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800" smtClean="0"/>
              <a:t>Internal Configuration of Cryomodule </a:t>
            </a:r>
            <a:br>
              <a:rPr lang="en-US" sz="2800" smtClean="0"/>
            </a:br>
            <a:r>
              <a:rPr lang="en-US" sz="2800" smtClean="0"/>
              <a:t>for 650 MHz Cavity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How did this new effort start ?</a:t>
            </a:r>
          </a:p>
        </p:txBody>
      </p:sp>
      <p:sp>
        <p:nvSpPr>
          <p:cNvPr id="19466" name="Content Placeholder 4"/>
          <p:cNvSpPr>
            <a:spLocks noGrp="1"/>
          </p:cNvSpPr>
          <p:nvPr>
            <p:ph type="body" idx="4294967295"/>
          </p:nvPr>
        </p:nvSpPr>
        <p:spPr>
          <a:xfrm>
            <a:off x="152400" y="914400"/>
            <a:ext cx="8763000" cy="5791200"/>
          </a:xfrm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0" dirty="0" smtClean="0"/>
              <a:t>Physicists from Indian Institutions have been collaborating at Fermilab since 1986.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000" b="0" dirty="0" smtClean="0"/>
          </a:p>
          <a:p>
            <a:pPr>
              <a:lnSpc>
                <a:spcPct val="80000"/>
              </a:lnSpc>
            </a:pPr>
            <a:r>
              <a:rPr lang="en-US" sz="2000" b="0" dirty="0" smtClean="0"/>
              <a:t>In 2002, LHC expected start and </a:t>
            </a:r>
            <a:r>
              <a:rPr lang="en-US" sz="2000" b="0" smtClean="0"/>
              <a:t>ILC were </a:t>
            </a:r>
            <a:r>
              <a:rPr lang="en-US" sz="2000" b="0" dirty="0" smtClean="0"/>
              <a:t>the talk of the town. </a:t>
            </a:r>
          </a:p>
          <a:p>
            <a:pPr>
              <a:lnSpc>
                <a:spcPct val="80000"/>
              </a:lnSpc>
              <a:buNone/>
            </a:pPr>
            <a:endParaRPr lang="en-US" sz="900" b="0" dirty="0" smtClean="0"/>
          </a:p>
          <a:p>
            <a:pPr>
              <a:lnSpc>
                <a:spcPct val="80000"/>
              </a:lnSpc>
            </a:pPr>
            <a:r>
              <a:rPr lang="en-US" sz="2000" b="0" dirty="0" smtClean="0"/>
              <a:t>India HEP was thinking of packing its bag from Fermilab and moving to CERN  </a:t>
            </a:r>
          </a:p>
          <a:p>
            <a:pPr lvl="1">
              <a:lnSpc>
                <a:spcPct val="80000"/>
              </a:lnSpc>
            </a:pPr>
            <a:r>
              <a:rPr lang="en-US" sz="1800" b="0" dirty="0" smtClean="0"/>
              <a:t>D0 </a:t>
            </a:r>
            <a:r>
              <a:rPr lang="en-US" sz="1800" b="0" dirty="0" smtClean="0">
                <a:sym typeface="Wingdings" pitchFamily="2" charset="2"/>
              </a:rPr>
              <a:t> CMS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900" b="0" dirty="0" smtClean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2000" b="0" dirty="0" smtClean="0">
                <a:sym typeface="Wingdings" pitchFamily="2" charset="2"/>
              </a:rPr>
              <a:t>In Fall of 2002, with the help of Indian scientists collaborating at Fermilab, I met with Prof. V. S. Ramamurthy, Secretary, Department of Science and Technology (NSF) and Dr. Anil </a:t>
            </a:r>
            <a:r>
              <a:rPr lang="en-US" sz="2000" b="0" dirty="0" err="1" smtClean="0">
                <a:sym typeface="Wingdings" pitchFamily="2" charset="2"/>
              </a:rPr>
              <a:t>Kakodkar</a:t>
            </a:r>
            <a:r>
              <a:rPr lang="en-US" sz="2000" b="0" dirty="0" smtClean="0">
                <a:sym typeface="Wingdings" pitchFamily="2" charset="2"/>
              </a:rPr>
              <a:t>. Secretary, Department of Atomic Energy (DOE).</a:t>
            </a:r>
          </a:p>
          <a:p>
            <a:pPr lvl="1">
              <a:lnSpc>
                <a:spcPct val="80000"/>
              </a:lnSpc>
            </a:pPr>
            <a:r>
              <a:rPr lang="en-US" sz="1800" b="0" dirty="0" smtClean="0">
                <a:sym typeface="Wingdings" pitchFamily="2" charset="2"/>
              </a:rPr>
              <a:t>Message I got: “Get our scientists excited about the science and show that there are mutual benefits to both sides.”</a:t>
            </a:r>
          </a:p>
          <a:p>
            <a:pPr lvl="1">
              <a:lnSpc>
                <a:spcPct val="80000"/>
              </a:lnSpc>
            </a:pPr>
            <a:r>
              <a:rPr lang="en-US" sz="1800" b="0" dirty="0" smtClean="0">
                <a:sym typeface="Wingdings" pitchFamily="2" charset="2"/>
              </a:rPr>
              <a:t>A working group was formed to develop this collaboration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900" b="0" dirty="0" smtClean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2000" b="0" dirty="0" smtClean="0">
                <a:sym typeface="Wingdings" pitchFamily="2" charset="2"/>
              </a:rPr>
              <a:t>Since that meeting, We have been to India several times </a:t>
            </a:r>
          </a:p>
          <a:p>
            <a:pPr lvl="1">
              <a:lnSpc>
                <a:spcPct val="80000"/>
              </a:lnSpc>
            </a:pPr>
            <a:r>
              <a:rPr lang="en-US" sz="1800" b="0" dirty="0" smtClean="0">
                <a:sym typeface="Wingdings" pitchFamily="2" charset="2"/>
              </a:rPr>
              <a:t>First just to talk about Indian program, understand what Indian scientists want </a:t>
            </a:r>
          </a:p>
          <a:p>
            <a:pPr lvl="1">
              <a:lnSpc>
                <a:spcPct val="80000"/>
              </a:lnSpc>
            </a:pPr>
            <a:r>
              <a:rPr lang="en-US" sz="1800" b="0" dirty="0" smtClean="0">
                <a:sym typeface="Wingdings" pitchFamily="2" charset="2"/>
              </a:rPr>
              <a:t>Understand how we can work together.</a:t>
            </a:r>
          </a:p>
          <a:p>
            <a:pPr lvl="1">
              <a:lnSpc>
                <a:spcPct val="80000"/>
              </a:lnSpc>
            </a:pPr>
            <a:r>
              <a:rPr lang="en-US" sz="1800" b="0" dirty="0" smtClean="0">
                <a:sym typeface="Wingdings" pitchFamily="2" charset="2"/>
              </a:rPr>
              <a:t>Work with Indian scientists in developing a accelerator R&amp;D program</a:t>
            </a:r>
          </a:p>
          <a:p>
            <a:pPr lvl="1">
              <a:lnSpc>
                <a:spcPct val="80000"/>
              </a:lnSpc>
            </a:pPr>
            <a:r>
              <a:rPr lang="en-US" sz="1800" b="0" dirty="0" smtClean="0">
                <a:sym typeface="Wingdings" pitchFamily="2" charset="2"/>
              </a:rPr>
              <a:t>Today we have one MOU and four Addendums in Accelerator and Neutrino</a:t>
            </a:r>
          </a:p>
          <a:p>
            <a:pPr lvl="1">
              <a:lnSpc>
                <a:spcPct val="80000"/>
              </a:lnSpc>
            </a:pPr>
            <a:r>
              <a:rPr lang="en-US" sz="1800" b="0" dirty="0" smtClean="0">
                <a:sym typeface="Wingdings" pitchFamily="2" charset="2"/>
              </a:rPr>
              <a:t>We are discussing significant “In-Kind” contribution from India for Project-X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r>
              <a:rPr lang="en-US" sz="2400" b="0" smtClean="0">
                <a:solidFill>
                  <a:srgbClr val="0000FF"/>
                </a:solidFill>
              </a:rPr>
              <a:t>Option Chosen for Detailed Analysis</a:t>
            </a:r>
          </a:p>
        </p:txBody>
      </p:sp>
      <p:pic>
        <p:nvPicPr>
          <p:cNvPr id="212995" name="Content Placeholder 3">
            <a:hlinkClick r:id="" action="ppaction://noaction">
              <a:snd r:embed="rId3" name="arrow.wav"/>
            </a:hlinkClick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28600" y="838200"/>
            <a:ext cx="3581400" cy="4138613"/>
          </a:xfrm>
        </p:spPr>
      </p:pic>
      <p:sp>
        <p:nvSpPr>
          <p:cNvPr id="5" name="Rectangle 4"/>
          <p:cNvSpPr/>
          <p:nvPr/>
        </p:nvSpPr>
        <p:spPr>
          <a:xfrm>
            <a:off x="4343400" y="1066800"/>
            <a:ext cx="4572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</a:rPr>
              <a:t>Option E- 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</a:rPr>
              <a:t>Vacuum Vessel with </a:t>
            </a:r>
            <a:r>
              <a:rPr lang="en-US" sz="2000" b="1" dirty="0" err="1">
                <a:solidFill>
                  <a:srgbClr val="FF0000"/>
                </a:solidFill>
              </a:rPr>
              <a:t>Dia</a:t>
            </a:r>
            <a:r>
              <a:rPr lang="en-US" sz="2000" b="1" dirty="0">
                <a:solidFill>
                  <a:srgbClr val="FF0000"/>
                </a:solidFill>
              </a:rPr>
              <a:t> 46inches.</a:t>
            </a:r>
          </a:p>
          <a:p>
            <a:pPr>
              <a:defRPr/>
            </a:pPr>
            <a:endParaRPr lang="en-US" sz="1600" b="1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00FF"/>
                </a:solidFill>
              </a:rPr>
              <a:t>Retaining essential features of T4CM design.</a:t>
            </a:r>
          </a:p>
          <a:p>
            <a:pPr>
              <a:buFont typeface="Wingdings" pitchFamily="2" charset="2"/>
              <a:buChar char="ü"/>
              <a:defRPr/>
            </a:pPr>
            <a:endParaRPr lang="en-US" sz="1600" b="1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00FF"/>
                </a:solidFill>
              </a:rPr>
              <a:t> But incorporating Value Engineering Changes.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6" name="Picture 5" descr="650-CM-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876800"/>
            <a:ext cx="9144000" cy="19812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0" y="3505200"/>
            <a:ext cx="204152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</a:rPr>
              <a:t>The Cross section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9400" y="4343400"/>
            <a:ext cx="1487908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</a:rPr>
              <a:t>The 3-D Model </a:t>
            </a:r>
          </a:p>
        </p:txBody>
      </p:sp>
      <p:sp>
        <p:nvSpPr>
          <p:cNvPr id="10" name="Rectangle 9"/>
          <p:cNvSpPr/>
          <p:nvPr/>
        </p:nvSpPr>
        <p:spPr>
          <a:xfrm rot="120000">
            <a:off x="1223801" y="5770143"/>
            <a:ext cx="3197632" cy="338554"/>
          </a:xfrm>
          <a:prstGeom prst="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</a:rPr>
              <a:t>RRCAT-FNAL    CRYOMODULE</a:t>
            </a:r>
          </a:p>
        </p:txBody>
      </p:sp>
      <p:pic>
        <p:nvPicPr>
          <p:cNvPr id="9" name="Picture 8" descr="650-CM-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87680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 rot="120000">
            <a:off x="919334" y="5846871"/>
            <a:ext cx="3196214" cy="338554"/>
          </a:xfrm>
          <a:prstGeom prst="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</a:rPr>
              <a:t>RRCAT-FNAL    CRYOMODULE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57800" y="4343400"/>
            <a:ext cx="3549650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</a:rPr>
              <a:t>The 3-D Model (Under designing)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3" descr="1CRYOMODULE ASSY CM-0.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0"/>
            <a:ext cx="7391400" cy="6556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The Final Model –External View</a:t>
            </a:r>
            <a:r>
              <a:rPr lang="en-US" sz="1800"/>
              <a:t> </a:t>
            </a:r>
          </a:p>
          <a:p>
            <a:endParaRPr lang="en-IN" sz="500"/>
          </a:p>
        </p:txBody>
      </p:sp>
      <p:pic>
        <p:nvPicPr>
          <p:cNvPr id="4" name="Picture 1" descr="2CRYOMODULE ASSY CM-0.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7800"/>
            <a:ext cx="8991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0"/>
            <a:ext cx="7467600" cy="8239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The 80K Thermal Shield</a:t>
            </a:r>
          </a:p>
          <a:p>
            <a:endParaRPr lang="en-US" sz="1600"/>
          </a:p>
        </p:txBody>
      </p:sp>
      <p:pic>
        <p:nvPicPr>
          <p:cNvPr id="6" name="Picture 1" descr="3CRYOMODULE ASSY CM-0.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600200"/>
            <a:ext cx="876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0"/>
            <a:ext cx="7467600" cy="8842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The 5K Thermal Shield </a:t>
            </a:r>
          </a:p>
          <a:p>
            <a:pPr>
              <a:defRPr/>
            </a:pPr>
            <a:r>
              <a:rPr lang="en-US" sz="2000" dirty="0"/>
              <a:t>(only Upper segment)</a:t>
            </a:r>
            <a:endParaRPr lang="en-IN" sz="1800" dirty="0"/>
          </a:p>
        </p:txBody>
      </p:sp>
      <p:pic>
        <p:nvPicPr>
          <p:cNvPr id="8" name="Picture 1" descr="4CRYOMODULE ASSY CM-0.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600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4400" y="0"/>
            <a:ext cx="7467600" cy="9445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Cavity Support System</a:t>
            </a:r>
          </a:p>
          <a:p>
            <a:pPr>
              <a:defRPr/>
            </a:pPr>
            <a:r>
              <a:rPr lang="en-US" dirty="0"/>
              <a:t>(With Cavity of 650MHz)</a:t>
            </a:r>
            <a:endParaRPr lang="en-IN" sz="1800" dirty="0"/>
          </a:p>
        </p:txBody>
      </p:sp>
      <p:pic>
        <p:nvPicPr>
          <p:cNvPr id="10" name="Picture 2" descr="5CRYOMODULE ASSY CM-0.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6002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14400" y="0"/>
            <a:ext cx="7543800" cy="10064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3200" dirty="0"/>
              <a:t>The 650MHz cavity with helium Vessel</a:t>
            </a:r>
          </a:p>
          <a:p>
            <a:pPr>
              <a:defRPr/>
            </a:pPr>
            <a:endParaRPr lang="en-IN" sz="1800" dirty="0"/>
          </a:p>
        </p:txBody>
      </p:sp>
      <p:pic>
        <p:nvPicPr>
          <p:cNvPr id="12" name="Picture 1" descr="6CRYOMODULE ASSY CM-0.8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14400" y="0"/>
            <a:ext cx="7543800" cy="8842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The 650MHz cavity</a:t>
            </a:r>
            <a:endParaRPr lang="en-IN" sz="2800" dirty="0"/>
          </a:p>
          <a:p>
            <a:pPr>
              <a:defRPr/>
            </a:pPr>
            <a:endParaRPr lang="en-US" sz="2000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6" descr="DSC003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914400"/>
            <a:ext cx="3733800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8" descr="DSC0029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810000"/>
            <a:ext cx="38354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RRCAT: SRF Infrastructure</a:t>
            </a:r>
          </a:p>
        </p:txBody>
      </p:sp>
      <p:sp>
        <p:nvSpPr>
          <p:cNvPr id="161800" name="TextBox 7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4419600" cy="5562600"/>
          </a:xfrm>
          <a:noFill/>
          <a:ln>
            <a:noFill/>
          </a:ln>
        </p:spPr>
        <p:txBody>
          <a:bodyPr/>
          <a:lstStyle/>
          <a:p>
            <a:pPr marL="282575" lvl="1" indent="-282575">
              <a:lnSpc>
                <a:spcPct val="90000"/>
              </a:lnSpc>
            </a:pPr>
            <a:r>
              <a:rPr lang="en-US" b="0" smtClean="0"/>
              <a:t>Similar to ANL design bench for electro-polishing of SCRF cavity has been developed, it can process up to nine cell cavity. The stand is capable of :</a:t>
            </a:r>
          </a:p>
          <a:p>
            <a:pPr marL="739775" lvl="2" indent="-282575">
              <a:lnSpc>
                <a:spcPct val="90000"/>
              </a:lnSpc>
            </a:pPr>
            <a:r>
              <a:rPr lang="en-US" b="0" smtClean="0"/>
              <a:t>Rotating the cavity at 2-10 rpm.</a:t>
            </a:r>
          </a:p>
          <a:p>
            <a:pPr marL="739775" lvl="2" indent="-282575">
              <a:lnSpc>
                <a:spcPct val="90000"/>
              </a:lnSpc>
            </a:pPr>
            <a:r>
              <a:rPr lang="en-US" b="0" smtClean="0"/>
              <a:t>Holding the cavity in horizontal position during processing  &amp; in vertical position during draining/ rinsing and for loading the cathode</a:t>
            </a:r>
          </a:p>
          <a:p>
            <a:pPr marL="739775" lvl="2" indent="-282575">
              <a:lnSpc>
                <a:spcPct val="90000"/>
              </a:lnSpc>
            </a:pPr>
            <a:r>
              <a:rPr lang="en-US" b="0" smtClean="0"/>
              <a:t>Slip ring with 4 carbon brushes to connect power supply. </a:t>
            </a:r>
          </a:p>
          <a:p>
            <a:pPr marL="739775" lvl="2" indent="-282575">
              <a:lnSpc>
                <a:spcPct val="90000"/>
              </a:lnSpc>
            </a:pPr>
            <a:r>
              <a:rPr lang="en-US" b="0" smtClean="0"/>
              <a:t>The flow circuit has been tested with water.</a:t>
            </a:r>
          </a:p>
          <a:p>
            <a:pPr marL="739775" lvl="2" indent="-282575">
              <a:lnSpc>
                <a:spcPct val="90000"/>
              </a:lnSpc>
            </a:pPr>
            <a:r>
              <a:rPr lang="en-US" b="0" smtClean="0"/>
              <a:t>Acid pumps, valves &amp; plumbing have been procured.</a:t>
            </a:r>
          </a:p>
          <a:p>
            <a:pPr marL="739775" lvl="2" indent="-282575">
              <a:lnSpc>
                <a:spcPct val="90000"/>
              </a:lnSpc>
            </a:pPr>
            <a:r>
              <a:rPr lang="en-US" b="0" smtClean="0"/>
              <a:t>25V – 1000A DC Power supply has been procured.</a:t>
            </a:r>
            <a:endParaRPr lang="en-US" b="0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Content Placeholder 5" descr="DSC00410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447800"/>
            <a:ext cx="3394075" cy="4525963"/>
          </a:xfrm>
        </p:spPr>
      </p:pic>
      <p:pic>
        <p:nvPicPr>
          <p:cNvPr id="163844" name="Picture 6" descr="DSC0041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9812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5" name="TextBox 5"/>
          <p:cNvSpPr txBox="1">
            <a:spLocks noChangeArrowheads="1"/>
          </p:cNvSpPr>
          <p:nvPr/>
        </p:nvSpPr>
        <p:spPr bwMode="auto">
          <a:xfrm>
            <a:off x="5029200" y="16002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cs typeface="Arial" charset="0"/>
              </a:rPr>
              <a:t>Ultra Pure Water Plant</a:t>
            </a:r>
          </a:p>
        </p:txBody>
      </p:sp>
      <p:sp>
        <p:nvSpPr>
          <p:cNvPr id="163846" name="TextBox 6"/>
          <p:cNvSpPr txBox="1">
            <a:spLocks noChangeArrowheads="1"/>
          </p:cNvSpPr>
          <p:nvPr/>
        </p:nvSpPr>
        <p:spPr bwMode="auto">
          <a:xfrm>
            <a:off x="228600" y="6019800"/>
            <a:ext cx="358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cs typeface="Arial" charset="0"/>
              </a:rPr>
              <a:t>High Pressure Rinsing Set up in Clean enclosure (Class 100)</a:t>
            </a:r>
          </a:p>
        </p:txBody>
      </p:sp>
      <p:sp>
        <p:nvSpPr>
          <p:cNvPr id="1638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RRCAT: SRF Infrastructure</a:t>
            </a:r>
          </a:p>
        </p:txBody>
      </p:sp>
      <p:pic>
        <p:nvPicPr>
          <p:cNvPr id="2" name="Title 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762000"/>
            <a:ext cx="66786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4" descr="DSC003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990600"/>
            <a:ext cx="28956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5" descr="db104+111f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914400"/>
            <a:ext cx="30480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6" descr="Cu cup HMC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657600"/>
            <a:ext cx="31242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4" name="TextBox 9"/>
          <p:cNvSpPr txBox="1">
            <a:spLocks noChangeArrowheads="1"/>
          </p:cNvSpPr>
          <p:nvPr/>
        </p:nvSpPr>
        <p:spPr bwMode="auto">
          <a:xfrm>
            <a:off x="4876800" y="6396038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cs typeface="Arial" charset="0"/>
              </a:rPr>
              <a:t>RF FREQUENCY  PEAKS OF SINGLE CELL CAVITY</a:t>
            </a:r>
          </a:p>
        </p:txBody>
      </p:sp>
      <p:sp>
        <p:nvSpPr>
          <p:cNvPr id="165895" name="TextBox 10"/>
          <p:cNvSpPr txBox="1">
            <a:spLocks noChangeArrowheads="1"/>
          </p:cNvSpPr>
          <p:nvPr/>
        </p:nvSpPr>
        <p:spPr bwMode="auto">
          <a:xfrm>
            <a:off x="4572000" y="3429000"/>
            <a:ext cx="3581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cs typeface="Arial" charset="0"/>
              </a:rPr>
              <a:t>RF FREQUENCY  PEAKS OF DUMB-BELL</a:t>
            </a:r>
          </a:p>
        </p:txBody>
      </p:sp>
      <p:sp>
        <p:nvSpPr>
          <p:cNvPr id="165896" name="TextBox 11"/>
          <p:cNvSpPr txBox="1">
            <a:spLocks noChangeArrowheads="1"/>
          </p:cNvSpPr>
          <p:nvPr/>
        </p:nvSpPr>
        <p:spPr bwMode="auto">
          <a:xfrm>
            <a:off x="685800" y="35052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cs typeface="Arial" charset="0"/>
              </a:rPr>
              <a:t>PNEUMATICALLY OPERATED RF FREQUENCY  MEASUREMENT SETUP</a:t>
            </a:r>
          </a:p>
        </p:txBody>
      </p:sp>
      <p:pic>
        <p:nvPicPr>
          <p:cNvPr id="165897" name="Picture 6" descr="DSC0040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40005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8" name="TextBox 13"/>
          <p:cNvSpPr txBox="1">
            <a:spLocks noChangeArrowheads="1"/>
          </p:cNvSpPr>
          <p:nvPr/>
        </p:nvSpPr>
        <p:spPr bwMode="auto">
          <a:xfrm>
            <a:off x="533400" y="62484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cs typeface="Arial" charset="0"/>
              </a:rPr>
              <a:t>RF MEASUREMENT SET UP FOR FREQUENCY  AND FIELD  DISTRIBUTION</a:t>
            </a:r>
          </a:p>
        </p:txBody>
      </p:sp>
      <p:sp>
        <p:nvSpPr>
          <p:cNvPr id="16589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RRCAT: Cavity RF Measurement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Indigenous Development of Nb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066800"/>
            <a:ext cx="4572000" cy="243840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dirty="0">
                <a:solidFill>
                  <a:srgbClr val="008000"/>
                </a:solidFill>
                <a:latin typeface="+mn-lt"/>
              </a:rPr>
              <a:t>NFC, Hyderabad (materials development)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 RRCAT, Indore ( electrical and superconducting properties, elemental analysis)</a:t>
            </a:r>
          </a:p>
        </p:txBody>
      </p:sp>
      <p:pic>
        <p:nvPicPr>
          <p:cNvPr id="41987" name="Picture 159" descr="LAYOUT rr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914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0357" name="Group 5"/>
          <p:cNvGraphicFramePr>
            <a:graphicFrameLocks noGrp="1"/>
          </p:cNvGraphicFramePr>
          <p:nvPr/>
        </p:nvGraphicFramePr>
        <p:xfrm>
          <a:off x="838200" y="3581400"/>
          <a:ext cx="7540625" cy="2910841"/>
        </p:xfrm>
        <a:graphic>
          <a:graphicData uri="http://schemas.openxmlformats.org/drawingml/2006/table">
            <a:tbl>
              <a:tblPr/>
              <a:tblGrid>
                <a:gridCol w="679450"/>
                <a:gridCol w="838200"/>
                <a:gridCol w="2600325"/>
                <a:gridCol w="3422650"/>
              </a:tblGrid>
              <a:tr h="304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SUMMARY &amp; COMPARISION OF TEST RESULTS</a:t>
                      </a:r>
                      <a:endParaRPr kumimoji="0" lang="en-I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S.No.</a:t>
                      </a:r>
                      <a:endParaRPr kumimoji="0" lang="en-I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Source</a:t>
                      </a:r>
                      <a:endParaRPr kumimoji="0" lang="en-I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Sample ID</a:t>
                      </a:r>
                      <a:endParaRPr kumimoji="0" lang="en-I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RRCAT RRR</a:t>
                      </a:r>
                      <a:endParaRPr kumimoji="0" lang="en-I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Results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I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I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Measurement results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en-I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NFC</a:t>
                      </a:r>
                      <a:endParaRPr kumimoji="0" lang="en-I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Nb/NFC/I80Nb III/U/B</a:t>
                      </a:r>
                      <a:endParaRPr kumimoji="0" lang="en-I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96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( 20.03.09)</a:t>
                      </a:r>
                      <a:endParaRPr kumimoji="0" lang="en-I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I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I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NFC</a:t>
                      </a:r>
                      <a:endParaRPr kumimoji="0" lang="en-I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Nb/NFC/IU1/Ti clad expt</a:t>
                      </a:r>
                      <a:endParaRPr kumimoji="0" lang="en-I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98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( 06.04.09)</a:t>
                      </a:r>
                      <a:endParaRPr kumimoji="0" lang="en-I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42020" name="Oval 134"/>
          <p:cNvSpPr>
            <a:spLocks noChangeArrowheads="1"/>
          </p:cNvSpPr>
          <p:nvPr/>
        </p:nvSpPr>
        <p:spPr bwMode="auto">
          <a:xfrm>
            <a:off x="5943600" y="5334000"/>
            <a:ext cx="1524000" cy="457200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42021" name="Oval 135"/>
          <p:cNvSpPr>
            <a:spLocks noChangeArrowheads="1"/>
          </p:cNvSpPr>
          <p:nvPr/>
        </p:nvSpPr>
        <p:spPr bwMode="auto">
          <a:xfrm>
            <a:off x="5943600" y="6096000"/>
            <a:ext cx="1524000" cy="533400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066800"/>
            <a:ext cx="4191000" cy="3330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600" b="1" u="sng">
                <a:cs typeface="Arial" charset="0"/>
              </a:rPr>
              <a:t>Cavity Processing Building</a:t>
            </a:r>
            <a:r>
              <a:rPr lang="en-US" sz="1600">
                <a:cs typeface="Arial" charset="0"/>
              </a:rPr>
              <a:t> (Expected to be ready by mid of 2011)</a:t>
            </a:r>
          </a:p>
          <a:p>
            <a:pPr>
              <a:buFont typeface="Arial" charset="0"/>
              <a:buChar char="•"/>
            </a:pPr>
            <a:r>
              <a:rPr lang="en-US" sz="1600">
                <a:cs typeface="Arial" charset="0"/>
              </a:rPr>
              <a:t> The building will house clean rooms, Electron Beam welding machine. High Vacuum Annealing Furnace, Electro-polishing setup, Centrifugal barrel polishing machine etc.</a:t>
            </a:r>
          </a:p>
          <a:p>
            <a:endParaRPr lang="en-US" sz="1000">
              <a:cs typeface="Arial" charset="0"/>
            </a:endParaRPr>
          </a:p>
          <a:p>
            <a:endParaRPr lang="en-US" sz="1000">
              <a:cs typeface="Arial" charset="0"/>
            </a:endParaRPr>
          </a:p>
          <a:p>
            <a:r>
              <a:rPr lang="en-US" sz="1600" b="1" u="sng">
                <a:cs typeface="Arial" charset="0"/>
              </a:rPr>
              <a:t>SCRF Lab Building (</a:t>
            </a:r>
            <a:r>
              <a:rPr lang="en-US" sz="1600">
                <a:cs typeface="Arial" charset="0"/>
              </a:rPr>
              <a:t>Expected to be ready by mid of 2011)</a:t>
            </a:r>
          </a:p>
          <a:p>
            <a:pPr>
              <a:buFont typeface="Arial" charset="0"/>
              <a:buChar char="•"/>
            </a:pPr>
            <a:r>
              <a:rPr lang="en-US" sz="1600">
                <a:cs typeface="Arial" charset="0"/>
              </a:rPr>
              <a:t> The building will house Cavity forming facility, machining facilities, CMM, SIMS, material testing facility etc</a:t>
            </a:r>
            <a:endParaRPr lang="en-US" sz="1600" b="1" u="sng">
              <a:cs typeface="Arial" charset="0"/>
            </a:endParaRPr>
          </a:p>
        </p:txBody>
      </p:sp>
      <p:pic>
        <p:nvPicPr>
          <p:cNvPr id="167939" name="Picture 5" descr="SCRF-el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95400"/>
            <a:ext cx="4343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6"/>
          <p:cNvSpPr>
            <a:spLocks noGrp="1"/>
          </p:cNvSpPr>
          <p:nvPr>
            <p:ph type="title" idx="4294967295"/>
          </p:nvPr>
        </p:nvSpPr>
        <p:spPr>
          <a:xfrm>
            <a:off x="1264039" y="3175"/>
            <a:ext cx="7036382" cy="841248"/>
          </a:xfrm>
          <a:noFill/>
          <a:ln/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800" kern="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for SCRF Cavity Development</a:t>
            </a:r>
            <a:endParaRPr lang="en-US" sz="2800" kern="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381000" y="4572000"/>
            <a:ext cx="85344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Fermilab has shared infrastructure information with RRCAT.</a:t>
            </a:r>
          </a:p>
          <a:p>
            <a:pPr>
              <a:spcBef>
                <a:spcPct val="50000"/>
              </a:spcBef>
            </a:pPr>
            <a:r>
              <a:rPr lang="en-US"/>
              <a:t>Bid for Electron Beam Welder with specifications similar to AES is out.</a:t>
            </a:r>
          </a:p>
          <a:p>
            <a:pPr>
              <a:spcBef>
                <a:spcPct val="50000"/>
              </a:spcBef>
            </a:pPr>
            <a:r>
              <a:rPr lang="en-US"/>
              <a:t>AES has agreed to collaborate with RRCAT on some of these development.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8" name="Group 5"/>
          <p:cNvGrpSpPr>
            <a:grpSpLocks/>
          </p:cNvGrpSpPr>
          <p:nvPr/>
        </p:nvGrpSpPr>
        <p:grpSpPr bwMode="auto">
          <a:xfrm>
            <a:off x="5791200" y="4114800"/>
            <a:ext cx="2971800" cy="2332038"/>
            <a:chOff x="327" y="1181"/>
            <a:chExt cx="6696" cy="4616"/>
          </a:xfrm>
        </p:grpSpPr>
        <p:grpSp>
          <p:nvGrpSpPr>
            <p:cNvPr id="169989" name="Group 6"/>
            <p:cNvGrpSpPr>
              <a:grpSpLocks/>
            </p:cNvGrpSpPr>
            <p:nvPr/>
          </p:nvGrpSpPr>
          <p:grpSpPr bwMode="auto">
            <a:xfrm>
              <a:off x="327" y="1181"/>
              <a:ext cx="6696" cy="4616"/>
              <a:chOff x="216" y="2398"/>
              <a:chExt cx="6809" cy="4694"/>
            </a:xfrm>
          </p:grpSpPr>
          <p:pic>
            <p:nvPicPr>
              <p:cNvPr id="169990" name="Picture 3" descr="VTS-12.bmp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09" y="2398"/>
                <a:ext cx="1727" cy="4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9991" name="Picture 4" descr="VTS-13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36" y="2398"/>
                <a:ext cx="1489" cy="4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9992" name="Picture 1" descr="VTS-10.bmp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16" y="2398"/>
                <a:ext cx="1869" cy="4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9993" name="Picture 2" descr="VTS-11.bmp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010" y="2398"/>
                <a:ext cx="1799" cy="4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9994" name="Text Box 11"/>
            <p:cNvSpPr txBox="1">
              <a:spLocks noChangeArrowheads="1"/>
            </p:cNvSpPr>
            <p:nvPr/>
          </p:nvSpPr>
          <p:spPr bwMode="auto">
            <a:xfrm>
              <a:off x="657" y="5484"/>
              <a:ext cx="133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500" b="1">
                  <a:latin typeface="Calibri" pitchFamily="34" charset="0"/>
                  <a:cs typeface="Arial" charset="0"/>
                </a:rPr>
                <a:t>     VACUUM VESSEL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169995" name="Text Box 12"/>
            <p:cNvSpPr txBox="1">
              <a:spLocks noChangeArrowheads="1"/>
            </p:cNvSpPr>
            <p:nvPr/>
          </p:nvSpPr>
          <p:spPr bwMode="auto">
            <a:xfrm>
              <a:off x="4005" y="5437"/>
              <a:ext cx="133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500" b="1">
                  <a:latin typeface="Calibri" pitchFamily="34" charset="0"/>
                  <a:cs typeface="Arial" charset="0"/>
                </a:rPr>
                <a:t>LIQUID HELIUM VESSEL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169996" name="Text Box 13"/>
            <p:cNvSpPr txBox="1">
              <a:spLocks noChangeArrowheads="1"/>
            </p:cNvSpPr>
            <p:nvPr/>
          </p:nvSpPr>
          <p:spPr bwMode="auto">
            <a:xfrm>
              <a:off x="2501" y="5441"/>
              <a:ext cx="97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500" b="1">
                  <a:latin typeface="Calibri" pitchFamily="34" charset="0"/>
                  <a:cs typeface="Arial" charset="0"/>
                </a:rPr>
                <a:t>80K SHIELD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169997" name="Text Box 14"/>
            <p:cNvSpPr txBox="1">
              <a:spLocks noChangeArrowheads="1"/>
            </p:cNvSpPr>
            <p:nvPr/>
          </p:nvSpPr>
          <p:spPr bwMode="auto">
            <a:xfrm>
              <a:off x="5735" y="5345"/>
              <a:ext cx="1120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500" b="1">
                  <a:latin typeface="Calibri" pitchFamily="34" charset="0"/>
                  <a:cs typeface="Arial" charset="0"/>
                </a:rPr>
                <a:t>2K MAGNETIC SHIELD</a:t>
              </a:r>
              <a:endParaRPr lang="en-US" sz="1800">
                <a:cs typeface="Arial" charset="0"/>
              </a:endParaRPr>
            </a:p>
          </p:txBody>
        </p:sp>
      </p:grpSp>
      <p:sp>
        <p:nvSpPr>
          <p:cNvPr id="169998" name="Text Box 15"/>
          <p:cNvSpPr txBox="1">
            <a:spLocks noChangeArrowheads="1"/>
          </p:cNvSpPr>
          <p:nvPr/>
        </p:nvSpPr>
        <p:spPr bwMode="auto">
          <a:xfrm>
            <a:off x="5562600" y="6446838"/>
            <a:ext cx="3429000" cy="258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1100" b="1">
                <a:latin typeface="Calibri" pitchFamily="34" charset="0"/>
                <a:cs typeface="Arial" charset="0"/>
              </a:rPr>
              <a:t>3-D MODELS OF VTS-2 VESSELS</a:t>
            </a:r>
            <a:endParaRPr lang="en-US" sz="1800">
              <a:cs typeface="Arial" charset="0"/>
            </a:endParaRPr>
          </a:p>
        </p:txBody>
      </p:sp>
      <p:sp>
        <p:nvSpPr>
          <p:cNvPr id="169999" name="Text Box 16"/>
          <p:cNvSpPr txBox="1">
            <a:spLocks noChangeArrowheads="1"/>
          </p:cNvSpPr>
          <p:nvPr/>
        </p:nvSpPr>
        <p:spPr bwMode="auto">
          <a:xfrm>
            <a:off x="6019800" y="3733800"/>
            <a:ext cx="22860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1100" b="1">
                <a:latin typeface="Calibri" pitchFamily="34" charset="0"/>
                <a:cs typeface="Arial" charset="0"/>
              </a:rPr>
              <a:t>VTS-2 TOP PLATE – CRYOGENIC &amp; VACUUM INSERTS</a:t>
            </a:r>
            <a:endParaRPr lang="en-US" sz="1800">
              <a:cs typeface="Arial" charset="0"/>
            </a:endParaRPr>
          </a:p>
        </p:txBody>
      </p:sp>
      <p:sp>
        <p:nvSpPr>
          <p:cNvPr id="170005" name="Content Placeholder 2"/>
          <p:cNvSpPr>
            <a:spLocks/>
          </p:cNvSpPr>
          <p:nvPr/>
        </p:nvSpPr>
        <p:spPr bwMode="auto">
          <a:xfrm>
            <a:off x="152400" y="914400"/>
            <a:ext cx="899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b="1"/>
              <a:t>Indian Institutions have provided engineering resources to design an upgraded Vertical Test Stand for Fermilab.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>
                <a:solidFill>
                  <a:srgbClr val="000099"/>
                </a:solidFill>
              </a:rPr>
              <a:t>It is being fabricated by a US vendor 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US" sz="2000" b="1">
                <a:solidFill>
                  <a:srgbClr val="000099"/>
                </a:solidFill>
              </a:rPr>
              <a:t>using ARRA funds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>
                <a:solidFill>
                  <a:srgbClr val="000099"/>
                </a:solidFill>
              </a:rPr>
              <a:t>RRCAT also purchased one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8600" y="3124200"/>
            <a:ext cx="5181600" cy="3581400"/>
          </a:xfrm>
          <a:prstGeom prst="rect">
            <a:avLst/>
          </a:prstGeom>
          <a:solidFill>
            <a:srgbClr val="FDE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b="1"/>
              <a:t> RRCAT has carried out design of the following:</a:t>
            </a:r>
            <a:endParaRPr lang="en-US" sz="1600"/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rgbClr val="000099"/>
                </a:solidFill>
              </a:rPr>
              <a:t> Liquid Helium Vessel Shell</a:t>
            </a:r>
            <a:endParaRPr lang="en-US" sz="1600">
              <a:solidFill>
                <a:srgbClr val="000099"/>
              </a:solidFill>
            </a:endParaRPr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rgbClr val="000099"/>
                </a:solidFill>
              </a:rPr>
              <a:t> Liquid Helium Vessel Top Flange </a:t>
            </a:r>
            <a:endParaRPr lang="en-US" sz="1600">
              <a:solidFill>
                <a:srgbClr val="000099"/>
              </a:solidFill>
            </a:endParaRPr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rgbClr val="000099"/>
                </a:solidFill>
              </a:rPr>
              <a:t> Vacuum Vessel Shell</a:t>
            </a:r>
            <a:endParaRPr lang="en-US" sz="1600">
              <a:solidFill>
                <a:srgbClr val="000099"/>
              </a:solidFill>
            </a:endParaRPr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rgbClr val="000099"/>
                </a:solidFill>
              </a:rPr>
              <a:t> Vacuum Vessel Flange</a:t>
            </a:r>
            <a:endParaRPr lang="en-US" sz="1600">
              <a:solidFill>
                <a:srgbClr val="000099"/>
              </a:solidFill>
            </a:endParaRPr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rgbClr val="000099"/>
                </a:solidFill>
              </a:rPr>
              <a:t> Top Insert Plate</a:t>
            </a:r>
            <a:endParaRPr lang="en-US" sz="1600">
              <a:solidFill>
                <a:srgbClr val="000099"/>
              </a:solidFill>
            </a:endParaRP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b="1">
              <a:solidFill>
                <a:srgbClr val="378614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b="1"/>
              <a:t> RRCAT has also verified the design of following by Analysis </a:t>
            </a:r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rgbClr val="000099"/>
                </a:solidFill>
              </a:rPr>
              <a:t> Assembly of LHe Vessel Top Flange, Weld Rim</a:t>
            </a:r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rgbClr val="000099"/>
                </a:solidFill>
              </a:rPr>
              <a:t> Top Insert Plate</a:t>
            </a:r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rgbClr val="000099"/>
                </a:solidFill>
              </a:rPr>
              <a:t> Assembly of Vacuum Vessel Flange, LHe Vessel     Flange,  Top Plate, Support Pads</a:t>
            </a:r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rgbClr val="000099"/>
                </a:solidFill>
              </a:rPr>
              <a:t> Magnetic Shield design – 300K &amp; 2K </a:t>
            </a:r>
          </a:p>
          <a:p>
            <a:pPr marL="0" lvl="1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70009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Vertical Test Stand Design</a:t>
            </a:r>
          </a:p>
        </p:txBody>
      </p:sp>
      <p:pic>
        <p:nvPicPr>
          <p:cNvPr id="170000" name="Picture 0" descr="VTS-01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1828800"/>
            <a:ext cx="32877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5181600"/>
            <a:ext cx="3429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A 3-D model of the HTS-2 being designed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35526" name="Picture 6" descr="HTS with cavit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4267200"/>
            <a:ext cx="46561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b="0" smtClean="0"/>
              <a:t>Horizontal Test Stand (HTS-2)</a:t>
            </a:r>
          </a:p>
        </p:txBody>
      </p:sp>
      <p:sp>
        <p:nvSpPr>
          <p:cNvPr id="235529" name="Content Placeholder 2"/>
          <p:cNvSpPr>
            <a:spLocks/>
          </p:cNvSpPr>
          <p:nvPr/>
        </p:nvSpPr>
        <p:spPr bwMode="auto">
          <a:xfrm>
            <a:off x="228600" y="990600"/>
            <a:ext cx="838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b="1" dirty="0"/>
              <a:t>Fermilab has fabricated and is operating the first US Horizontal Test Stand for 1.3 GHz elliptical cavities.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b="1" dirty="0"/>
              <a:t>Indian collaboration is designing an upgraded Horizontal Test Stand for </a:t>
            </a:r>
            <a:r>
              <a:rPr lang="en-US" b="1" dirty="0" smtClean="0"/>
              <a:t>Fermilab and RRCAT.</a:t>
            </a:r>
            <a:endParaRPr lang="en-US" b="1" dirty="0"/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rgbClr val="000099"/>
                </a:solidFill>
              </a:rPr>
              <a:t>Test a combination of two cavities and/or magnet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rgbClr val="000099"/>
                </a:solidFill>
              </a:rPr>
              <a:t>650 MHz and 1300 MHz cavities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rgbClr val="000099"/>
                </a:solidFill>
              </a:rPr>
              <a:t>CW or pulse mode testing of </a:t>
            </a:r>
            <a:r>
              <a:rPr lang="en-US" sz="2000" b="1" dirty="0" smtClean="0">
                <a:solidFill>
                  <a:srgbClr val="000099"/>
                </a:solidFill>
              </a:rPr>
              <a:t>cavities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solidFill>
                  <a:srgbClr val="000099"/>
                </a:solidFill>
              </a:rPr>
              <a:t>Incorporating modifications based on operational experience of HTS-1</a:t>
            </a:r>
            <a:endParaRPr lang="en-US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Phase II: Discussions 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10600" cy="5562600"/>
          </a:xfrm>
          <a:ln/>
        </p:spPr>
        <p:txBody>
          <a:bodyPr/>
          <a:lstStyle/>
          <a:p>
            <a:r>
              <a:rPr lang="en-US" dirty="0" smtClean="0"/>
              <a:t>The Phase II of this collaboration is under discussion. It is expected to expand the collaboration to all non SRF areas of Project-X</a:t>
            </a:r>
          </a:p>
          <a:p>
            <a:pPr lvl="1"/>
            <a:r>
              <a:rPr lang="en-US" dirty="0" smtClean="0"/>
              <a:t>But it would be tied to the Phase III (construction of Project-X at Fermilab)</a:t>
            </a:r>
          </a:p>
          <a:p>
            <a:pPr lvl="1">
              <a:buFontTx/>
              <a:buNone/>
            </a:pPr>
            <a:endParaRPr lang="en-US" sz="1200" dirty="0" smtClean="0"/>
          </a:p>
          <a:p>
            <a:r>
              <a:rPr lang="en-US" dirty="0" smtClean="0"/>
              <a:t>Elements of Phase II: (Very Preliminary)</a:t>
            </a:r>
          </a:p>
          <a:p>
            <a:pPr lvl="1"/>
            <a:r>
              <a:rPr lang="en-US" dirty="0" smtClean="0"/>
              <a:t>Front End: Source and RFQ</a:t>
            </a:r>
          </a:p>
          <a:p>
            <a:pPr>
              <a:buFontTx/>
              <a:buNone/>
            </a:pPr>
            <a:endParaRPr lang="en-US" sz="1000" dirty="0" smtClean="0"/>
          </a:p>
          <a:p>
            <a:pPr lvl="1"/>
            <a:r>
              <a:rPr lang="en-US" dirty="0" smtClean="0"/>
              <a:t>325 MHz RF Power</a:t>
            </a:r>
          </a:p>
          <a:p>
            <a:pPr>
              <a:buFontTx/>
              <a:buNone/>
            </a:pPr>
            <a:endParaRPr lang="en-US" sz="1000" dirty="0" smtClean="0"/>
          </a:p>
          <a:p>
            <a:pPr lvl="1"/>
            <a:r>
              <a:rPr lang="en-US" dirty="0" smtClean="0"/>
              <a:t>Instrumentations and Controls</a:t>
            </a:r>
          </a:p>
          <a:p>
            <a:pPr>
              <a:buFontTx/>
              <a:buNone/>
            </a:pPr>
            <a:endParaRPr lang="en-US" sz="1000" dirty="0" smtClean="0"/>
          </a:p>
          <a:p>
            <a:pPr lvl="1"/>
            <a:r>
              <a:rPr lang="en-US" dirty="0" smtClean="0"/>
              <a:t>Superconducting Magnet</a:t>
            </a:r>
          </a:p>
          <a:p>
            <a:pPr lvl="1">
              <a:buNone/>
            </a:pPr>
            <a:endParaRPr lang="en-US" sz="1000" dirty="0" smtClean="0"/>
          </a:p>
          <a:p>
            <a:pPr lvl="1"/>
            <a:r>
              <a:rPr lang="en-US" dirty="0" smtClean="0"/>
              <a:t>Cryogenics</a:t>
            </a:r>
          </a:p>
          <a:p>
            <a:endParaRPr lang="en-US" dirty="0" smtClean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5" name="Picture 9" descr="Nuclear Map In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4284663" cy="5280025"/>
          </a:xfrm>
          <a:prstGeom prst="rect">
            <a:avLst/>
          </a:prstGeom>
          <a:noFill/>
        </p:spPr>
      </p:pic>
      <p:sp>
        <p:nvSpPr>
          <p:cNvPr id="96258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Indian DAE</a:t>
            </a:r>
          </a:p>
        </p:txBody>
      </p:sp>
      <p:pic>
        <p:nvPicPr>
          <p:cNvPr id="9626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8463" y="1143000"/>
            <a:ext cx="4935537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6" name="Line 10"/>
          <p:cNvSpPr>
            <a:spLocks noChangeShapeType="1"/>
          </p:cNvSpPr>
          <p:nvPr/>
        </p:nvSpPr>
        <p:spPr bwMode="auto">
          <a:xfrm flipH="1">
            <a:off x="9906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267" name="Line 11"/>
          <p:cNvSpPr>
            <a:spLocks noChangeShapeType="1"/>
          </p:cNvSpPr>
          <p:nvPr/>
        </p:nvSpPr>
        <p:spPr bwMode="auto">
          <a:xfrm flipH="1">
            <a:off x="1828800" y="3962400"/>
            <a:ext cx="2514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268" name="Line 12"/>
          <p:cNvSpPr>
            <a:spLocks noChangeShapeType="1"/>
          </p:cNvSpPr>
          <p:nvPr/>
        </p:nvSpPr>
        <p:spPr bwMode="auto">
          <a:xfrm flipH="1" flipV="1">
            <a:off x="1447800" y="3429000"/>
            <a:ext cx="2895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269" name="Line 13"/>
          <p:cNvSpPr>
            <a:spLocks noChangeShapeType="1"/>
          </p:cNvSpPr>
          <p:nvPr/>
        </p:nvSpPr>
        <p:spPr bwMode="auto">
          <a:xfrm flipH="1" flipV="1">
            <a:off x="2971800" y="3429000"/>
            <a:ext cx="1371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270" name="Line 14"/>
          <p:cNvSpPr>
            <a:spLocks noChangeShapeType="1"/>
          </p:cNvSpPr>
          <p:nvPr/>
        </p:nvSpPr>
        <p:spPr bwMode="auto">
          <a:xfrm flipH="1" flipV="1">
            <a:off x="990600" y="3733800"/>
            <a:ext cx="5105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/>
          <a:srcRect l="6645" t="4469" r="19742" b="15147"/>
          <a:stretch>
            <a:fillRect/>
          </a:stretch>
        </p:blipFill>
        <p:spPr bwMode="auto">
          <a:xfrm>
            <a:off x="4343400" y="838200"/>
            <a:ext cx="4343400" cy="2854325"/>
          </a:xfrm>
          <a:prstGeom prst="rect">
            <a:avLst/>
          </a:prstGeom>
          <a:noFill/>
        </p:spPr>
      </p:pic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5257800" y="3505200"/>
            <a:ext cx="272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Times New Roman" pitchFamily="18" charset="0"/>
              </a:rPr>
              <a:t>Schematic of the ECR Ion Source</a:t>
            </a:r>
          </a:p>
        </p:txBody>
      </p:sp>
      <p:pic>
        <p:nvPicPr>
          <p:cNvPr id="224260" name="Picture 4" descr="ionsource 317"/>
          <p:cNvPicPr>
            <a:picLocks noChangeAspect="1" noChangeArrowheads="1"/>
          </p:cNvPicPr>
          <p:nvPr/>
        </p:nvPicPr>
        <p:blipFill>
          <a:blip r:embed="rId4">
            <a:lum bright="46000" contrast="38000"/>
          </a:blip>
          <a:srcRect/>
          <a:stretch>
            <a:fillRect/>
          </a:stretch>
        </p:blipFill>
        <p:spPr bwMode="auto">
          <a:xfrm>
            <a:off x="685800" y="3733800"/>
            <a:ext cx="3581400" cy="2686050"/>
          </a:xfrm>
          <a:prstGeom prst="rect">
            <a:avLst/>
          </a:prstGeom>
          <a:noFill/>
        </p:spPr>
      </p:pic>
      <p:pic>
        <p:nvPicPr>
          <p:cNvPr id="224261" name="Picture 5" descr="ionsource 315"/>
          <p:cNvPicPr>
            <a:picLocks noChangeAspect="1" noChangeArrowheads="1"/>
          </p:cNvPicPr>
          <p:nvPr/>
        </p:nvPicPr>
        <p:blipFill>
          <a:blip r:embed="rId5" cstate="print">
            <a:lum bright="30000" contrast="14000"/>
          </a:blip>
          <a:srcRect/>
          <a:stretch>
            <a:fillRect/>
          </a:stretch>
        </p:blipFill>
        <p:spPr bwMode="auto">
          <a:xfrm>
            <a:off x="4800600" y="3810000"/>
            <a:ext cx="3429000" cy="2573338"/>
          </a:xfrm>
          <a:prstGeom prst="rect">
            <a:avLst/>
          </a:prstGeom>
          <a:noFill/>
        </p:spPr>
      </p:pic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685800" y="6461125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  <a:latin typeface="Times New Roman" pitchFamily="18" charset="0"/>
              </a:rPr>
              <a:t>Ion source with 3 electrode extraction system made  &amp; Testing is in progress</a:t>
            </a:r>
          </a:p>
        </p:txBody>
      </p:sp>
      <p:sp>
        <p:nvSpPr>
          <p:cNvPr id="224263" name="Text Box 7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BARC: ECR Ion Source</a:t>
            </a:r>
          </a:p>
        </p:txBody>
      </p:sp>
      <p:sp>
        <p:nvSpPr>
          <p:cNvPr id="2242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3962400" cy="2667000"/>
          </a:xfrm>
          <a:ln/>
        </p:spPr>
        <p:txBody>
          <a:bodyPr/>
          <a:lstStyle/>
          <a:p>
            <a:r>
              <a:rPr lang="en-US" b="0" smtClean="0">
                <a:solidFill>
                  <a:schemeClr val="accent2"/>
                </a:solidFill>
              </a:rPr>
              <a:t>Five electrodes</a:t>
            </a:r>
          </a:p>
          <a:p>
            <a:r>
              <a:rPr lang="en-US" b="0" smtClean="0">
                <a:solidFill>
                  <a:schemeClr val="accent2"/>
                </a:solidFill>
              </a:rPr>
              <a:t>2.45 GHz</a:t>
            </a:r>
          </a:p>
          <a:p>
            <a:r>
              <a:rPr lang="en-US" b="0" smtClean="0">
                <a:solidFill>
                  <a:schemeClr val="accent2"/>
                </a:solidFill>
              </a:rPr>
              <a:t>50 keV</a:t>
            </a:r>
          </a:p>
          <a:p>
            <a:r>
              <a:rPr lang="en-US" b="0" smtClean="0">
                <a:solidFill>
                  <a:schemeClr val="accent2"/>
                </a:solidFill>
              </a:rPr>
              <a:t>50 mA</a:t>
            </a:r>
          </a:p>
          <a:p>
            <a:r>
              <a:rPr lang="en-US" b="0" smtClean="0">
                <a:solidFill>
                  <a:schemeClr val="accent2"/>
                </a:solidFill>
              </a:rPr>
              <a:t>0.02 </a:t>
            </a:r>
            <a:r>
              <a:rPr lang="en-US" b="0" smtClean="0">
                <a:solidFill>
                  <a:schemeClr val="accent2"/>
                </a:solidFill>
                <a:sym typeface="Symbol" pitchFamily="18" charset="2"/>
              </a:rPr>
              <a:t> cm-mrad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06" name="Group 2"/>
          <p:cNvGraphicFramePr>
            <a:graphicFrameLocks noGrp="1"/>
          </p:cNvGraphicFramePr>
          <p:nvPr/>
        </p:nvGraphicFramePr>
        <p:xfrm>
          <a:off x="304800" y="1371600"/>
          <a:ext cx="5059363" cy="4532314"/>
        </p:xfrm>
        <a:graphic>
          <a:graphicData uri="http://schemas.openxmlformats.org/drawingml/2006/table">
            <a:tbl>
              <a:tblPr/>
              <a:tblGrid>
                <a:gridCol w="2794000"/>
                <a:gridCol w="2265363"/>
              </a:tblGrid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Frequency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352.21 MHz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Energy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 keV/ 3 MeV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Input current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 mA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Vane voltage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 kV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Avg. Aperture R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3.63-4.53 mm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Length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 m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Total RF power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 kW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Transmission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98%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6335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838200"/>
            <a:ext cx="3379788" cy="2447925"/>
          </a:xfrm>
          <a:prstGeom prst="rect">
            <a:avLst/>
          </a:prstGeom>
          <a:noFill/>
        </p:spPr>
      </p:pic>
      <p:sp>
        <p:nvSpPr>
          <p:cNvPr id="226336" name="Text Box 32"/>
          <p:cNvSpPr txBox="1">
            <a:spLocks noChangeArrowheads="1"/>
          </p:cNvSpPr>
          <p:nvPr/>
        </p:nvSpPr>
        <p:spPr bwMode="auto">
          <a:xfrm>
            <a:off x="381000" y="914400"/>
            <a:ext cx="4824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1. Bunching 2. Focusing 3. Acceleration</a:t>
            </a:r>
          </a:p>
        </p:txBody>
      </p:sp>
      <p:sp>
        <p:nvSpPr>
          <p:cNvPr id="226337" name="Text Box 33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RFQ Parameters</a:t>
            </a:r>
          </a:p>
        </p:txBody>
      </p:sp>
      <p:sp>
        <p:nvSpPr>
          <p:cNvPr id="226338" name="Rectangle 34"/>
          <p:cNvSpPr>
            <a:spLocks noGrp="1" noChangeArrowheads="1"/>
          </p:cNvSpPr>
          <p:nvPr>
            <p:ph type="body" idx="1"/>
          </p:nvPr>
        </p:nvSpPr>
        <p:spPr>
          <a:xfrm>
            <a:off x="304800" y="6019800"/>
            <a:ext cx="8610600" cy="609600"/>
          </a:xfrm>
          <a:ln/>
        </p:spPr>
        <p:txBody>
          <a:bodyPr/>
          <a:lstStyle/>
          <a:p>
            <a:r>
              <a:rPr lang="en-US" smtClean="0"/>
              <a:t>Design of a 325 MHz RFQ has started</a:t>
            </a:r>
          </a:p>
        </p:txBody>
      </p:sp>
      <p:pic>
        <p:nvPicPr>
          <p:cNvPr id="226339" name="Picture 35" descr="DSCN13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352800"/>
            <a:ext cx="3328988" cy="24971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4953000" cy="1828800"/>
          </a:xfrm>
          <a:ln>
            <a:solidFill>
              <a:srgbClr val="FF0000"/>
            </a:solidFill>
          </a:ln>
        </p:spPr>
        <p:txBody>
          <a:bodyPr/>
          <a:lstStyle/>
          <a:p>
            <a:pPr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 smtClean="0"/>
              <a:t>Total Power Gain : 20 dB</a:t>
            </a:r>
          </a:p>
          <a:p>
            <a:pPr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 smtClean="0"/>
              <a:t>3dB Band width   : 10 MHz</a:t>
            </a:r>
          </a:p>
          <a:p>
            <a:pPr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 smtClean="0"/>
              <a:t>No. of modules : 4 plus 1 drive module</a:t>
            </a:r>
          </a:p>
          <a:p>
            <a:pPr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 smtClean="0"/>
              <a:t>Efficiency : 50%</a:t>
            </a:r>
          </a:p>
          <a:p>
            <a:pPr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 smtClean="0"/>
              <a:t>Devices LR301, DMD1029</a:t>
            </a:r>
          </a:p>
          <a:p>
            <a:pPr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 smtClean="0"/>
              <a:t>VSWR of each Module &amp; Total amplifier : &lt;1.2</a:t>
            </a:r>
          </a:p>
          <a:p>
            <a:endParaRPr lang="en-US" sz="1600" smtClean="0"/>
          </a:p>
          <a:p>
            <a:pPr>
              <a:buFontTx/>
              <a:buNone/>
            </a:pPr>
            <a:endParaRPr lang="en-US" sz="1200" smtClean="0"/>
          </a:p>
        </p:txBody>
      </p:sp>
      <p:pic>
        <p:nvPicPr>
          <p:cNvPr id="237572" name="Picture 4" descr="IMG_15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838200"/>
            <a:ext cx="3048000" cy="1905000"/>
          </a:xfrm>
          <a:prstGeom prst="rect">
            <a:avLst/>
          </a:prstGeom>
          <a:noFill/>
        </p:spPr>
      </p:pic>
      <p:pic>
        <p:nvPicPr>
          <p:cNvPr id="237573" name="Picture 5" descr="IMG_16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819400"/>
            <a:ext cx="3048000" cy="1905000"/>
          </a:xfrm>
          <a:prstGeom prst="rect">
            <a:avLst/>
          </a:prstGeom>
          <a:noFill/>
        </p:spPr>
      </p:pic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228600" y="2819400"/>
            <a:ext cx="4953000" cy="1981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>
                <a:latin typeface="Times New Roman" pitchFamily="18" charset="0"/>
              </a:rPr>
              <a:t>Wilkinson designed based power combiners /splitters at 2KW (1:8) and 1KW (1:4) power levels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>
                <a:latin typeface="Times New Roman" pitchFamily="18" charset="0"/>
              </a:rPr>
              <a:t>At 1KW, with transmission loss of &lt; 7%.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>
                <a:latin typeface="Times New Roman" pitchFamily="18" charset="0"/>
              </a:rPr>
              <a:t>Return Loss :&gt; 20dB at combining port and  &gt;13 dB at dividing ports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>
                <a:latin typeface="Times New Roman" pitchFamily="18" charset="0"/>
              </a:rPr>
              <a:t>Isolation &gt;28 dB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CC6600"/>
              </a:buClr>
              <a:buFont typeface="Wingdings" pitchFamily="2" charset="2"/>
              <a:buChar char="Ø"/>
            </a:pPr>
            <a:r>
              <a:rPr lang="en-US" sz="1600">
                <a:latin typeface="Times New Roman" pitchFamily="18" charset="0"/>
              </a:rPr>
              <a:t>8 modules test set-up for 2.5 kW is underway</a:t>
            </a:r>
          </a:p>
        </p:txBody>
      </p:sp>
      <p:pic>
        <p:nvPicPr>
          <p:cNvPr id="237575" name="Picture 7" descr="IMG_15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4800600"/>
            <a:ext cx="3048000" cy="1828800"/>
          </a:xfrm>
          <a:prstGeom prst="rect">
            <a:avLst/>
          </a:prstGeom>
          <a:noFill/>
        </p:spPr>
      </p:pic>
      <p:pic>
        <p:nvPicPr>
          <p:cNvPr id="237576" name="Picture 8" descr="IMG_15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4876800"/>
            <a:ext cx="3200400" cy="1752600"/>
          </a:xfrm>
          <a:prstGeom prst="rect">
            <a:avLst/>
          </a:prstGeom>
          <a:noFill/>
        </p:spPr>
      </p:pic>
      <p:sp>
        <p:nvSpPr>
          <p:cNvPr id="237577" name="Text Box 9"/>
          <p:cNvSpPr txBox="1">
            <a:spLocks noChangeArrowheads="1"/>
          </p:cNvSpPr>
          <p:nvPr/>
        </p:nvSpPr>
        <p:spPr bwMode="auto">
          <a:xfrm>
            <a:off x="6324600" y="4267200"/>
            <a:ext cx="1593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Single RF module</a:t>
            </a:r>
          </a:p>
        </p:txBody>
      </p:sp>
      <p:sp>
        <p:nvSpPr>
          <p:cNvPr id="237578" name="Text Box 10"/>
          <p:cNvSpPr txBox="1">
            <a:spLocks noChangeArrowheads="1"/>
          </p:cNvSpPr>
          <p:nvPr/>
        </p:nvSpPr>
        <p:spPr bwMode="auto">
          <a:xfrm>
            <a:off x="5486400" y="2362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RF amplifier set up</a:t>
            </a:r>
          </a:p>
        </p:txBody>
      </p:sp>
      <p:sp>
        <p:nvSpPr>
          <p:cNvPr id="237579" name="Text Box 11"/>
          <p:cNvSpPr txBox="1">
            <a:spLocks noChangeArrowheads="1"/>
          </p:cNvSpPr>
          <p:nvPr/>
        </p:nvSpPr>
        <p:spPr bwMode="auto">
          <a:xfrm>
            <a:off x="2819400" y="60960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1:8, 2 kW power combiner</a:t>
            </a:r>
          </a:p>
        </p:txBody>
      </p:sp>
      <p:sp>
        <p:nvSpPr>
          <p:cNvPr id="237580" name="Rectangle 12"/>
          <p:cNvSpPr>
            <a:spLocks noChangeArrowheads="1"/>
          </p:cNvSpPr>
          <p:nvPr/>
        </p:nvSpPr>
        <p:spPr bwMode="auto">
          <a:xfrm>
            <a:off x="6172200" y="6248400"/>
            <a:ext cx="1916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1:4, 1 kW power combiner</a:t>
            </a:r>
          </a:p>
        </p:txBody>
      </p:sp>
      <p:sp>
        <p:nvSpPr>
          <p:cNvPr id="237583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2800" smtClean="0"/>
              <a:t>BARC: 350 MHz, 700 W </a:t>
            </a:r>
            <a:br>
              <a:rPr lang="en-US" sz="2800" smtClean="0"/>
            </a:br>
            <a:r>
              <a:rPr lang="en-US" sz="2800" smtClean="0"/>
              <a:t>Solid-state Amplifier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4" descr="H:\60 kW system\60kW_Picture\TH 393\results\DSC008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895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9619" name="Picture 3" descr="P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1524000"/>
            <a:ext cx="28194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6248400" y="2438400"/>
            <a:ext cx="2743200" cy="180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/>
            <a:r>
              <a:rPr lang="en-US" sz="140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CW mode results:</a:t>
            </a:r>
          </a:p>
          <a:p>
            <a:pPr marL="266700" indent="-266700">
              <a:buFontTx/>
              <a:buChar char="•"/>
            </a:pPr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Frequency: 350 MHz</a:t>
            </a:r>
          </a:p>
          <a:p>
            <a:pPr marL="266700" indent="-266700">
              <a:buFontTx/>
              <a:buChar char="•"/>
            </a:pPr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Power: 2000 </a:t>
            </a:r>
            <a:r>
              <a:rPr lang="en-US" sz="1600" baseline="30000">
                <a:solidFill>
                  <a:srgbClr val="0000CC"/>
                </a:solidFill>
                <a:latin typeface="Times New Roman" pitchFamily="18" charset="0"/>
              </a:rPr>
              <a:t>+</a:t>
            </a:r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Watt (CW)</a:t>
            </a:r>
          </a:p>
          <a:p>
            <a:pPr marL="266700" indent="-266700">
              <a:buFontTx/>
              <a:buChar char="•"/>
            </a:pPr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Gain:   15 dB</a:t>
            </a:r>
          </a:p>
          <a:p>
            <a:pPr marL="266700" indent="-266700">
              <a:buFontTx/>
              <a:buChar char="•"/>
            </a:pPr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Efficiency:  56 %</a:t>
            </a:r>
          </a:p>
          <a:p>
            <a:pPr marL="266700" indent="-266700">
              <a:buFontTx/>
              <a:buChar char="•"/>
            </a:pPr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Class A</a:t>
            </a:r>
          </a:p>
          <a:p>
            <a:pPr marL="266700" indent="-266700">
              <a:buFontTx/>
              <a:buChar char="•"/>
            </a:pPr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Device: TH 393</a:t>
            </a:r>
          </a:p>
        </p:txBody>
      </p:sp>
      <p:pic>
        <p:nvPicPr>
          <p:cNvPr id="239622" name="Picture 6" descr="po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4495800"/>
            <a:ext cx="29718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0" y="4495800"/>
            <a:ext cx="2638425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Tahoma" pitchFamily="34" charset="0"/>
              </a:rPr>
              <a:t>    The amplifier has been tested in pulse mode also.          </a:t>
            </a:r>
          </a:p>
          <a:p>
            <a:pPr marL="266700" indent="-266700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      Pulsed Mode Results:</a:t>
            </a:r>
          </a:p>
          <a:p>
            <a:pPr marL="266700" indent="-266700">
              <a:spcBef>
                <a:spcPct val="50000"/>
              </a:spcBef>
            </a:pPr>
            <a:endParaRPr lang="en-US" sz="800" b="1">
              <a:solidFill>
                <a:srgbClr val="000000"/>
              </a:solidFill>
              <a:latin typeface="Times New Roman" pitchFamily="18" charset="0"/>
            </a:endParaRPr>
          </a:p>
          <a:p>
            <a:pPr marL="266700" indent="-266700">
              <a:buFontTx/>
              <a:buAutoNum type="arabicPeriod"/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Center frequency: 350 MHz</a:t>
            </a:r>
          </a:p>
          <a:p>
            <a:pPr marL="266700" indent="-266700">
              <a:buFontTx/>
              <a:buAutoNum type="arabicPeriod"/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Pulse width:1 mS</a:t>
            </a:r>
          </a:p>
          <a:p>
            <a:pPr marL="266700" indent="-266700">
              <a:buFontTx/>
              <a:buAutoNum type="arabicPeriod"/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Pulse repetition rate: 100 Hz</a:t>
            </a:r>
          </a:p>
          <a:p>
            <a:pPr marL="266700" indent="-266700">
              <a:buFontTx/>
              <a:buAutoNum type="arabicPeriod"/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Pulse power (pk):4 kW</a:t>
            </a:r>
          </a:p>
        </p:txBody>
      </p:sp>
      <p:pic>
        <p:nvPicPr>
          <p:cNvPr id="239624" name="Picture 8" descr="po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4495800"/>
            <a:ext cx="2765425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9625" name="Text Box 9"/>
          <p:cNvSpPr txBox="1">
            <a:spLocks noChangeArrowheads="1"/>
          </p:cNvSpPr>
          <p:nvPr/>
        </p:nvSpPr>
        <p:spPr bwMode="auto">
          <a:xfrm>
            <a:off x="1828800" y="1524000"/>
            <a:ext cx="1295400" cy="4572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Tahoma" pitchFamily="34" charset="0"/>
              </a:rPr>
              <a:t>Tetrode and its cavity</a:t>
            </a:r>
          </a:p>
        </p:txBody>
      </p:sp>
      <p:sp>
        <p:nvSpPr>
          <p:cNvPr id="239626" name="Text Box 10"/>
          <p:cNvSpPr txBox="1">
            <a:spLocks noChangeArrowheads="1"/>
          </p:cNvSpPr>
          <p:nvPr/>
        </p:nvSpPr>
        <p:spPr bwMode="auto">
          <a:xfrm>
            <a:off x="1828800" y="2819400"/>
            <a:ext cx="914400" cy="822325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Tahoma" pitchFamily="34" charset="0"/>
              </a:rPr>
              <a:t>DC Bias supplies and input RF driver</a:t>
            </a:r>
          </a:p>
        </p:txBody>
      </p:sp>
      <p:sp>
        <p:nvSpPr>
          <p:cNvPr id="239627" name="Text Box 11"/>
          <p:cNvSpPr txBox="1">
            <a:spLocks noChangeArrowheads="1"/>
          </p:cNvSpPr>
          <p:nvPr/>
        </p:nvSpPr>
        <p:spPr bwMode="auto">
          <a:xfrm>
            <a:off x="3352800" y="838200"/>
            <a:ext cx="55626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 A new RF driver for 60 kW RF system has been developed based on 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 tetrode TH 393. Efforts are being made to test it at 3</a:t>
            </a:r>
            <a:r>
              <a:rPr lang="en-US" sz="1600" baseline="30000">
                <a:latin typeface="Times New Roman" pitchFamily="18" charset="0"/>
              </a:rPr>
              <a:t>+ </a:t>
            </a:r>
            <a:r>
              <a:rPr lang="en-US" sz="1400">
                <a:latin typeface="Times New Roman" pitchFamily="18" charset="0"/>
              </a:rPr>
              <a:t>kW (CW) level. </a:t>
            </a:r>
          </a:p>
        </p:txBody>
      </p:sp>
      <p:sp>
        <p:nvSpPr>
          <p:cNvPr id="239628" name="Line 12"/>
          <p:cNvSpPr>
            <a:spLocks noChangeShapeType="1"/>
          </p:cNvSpPr>
          <p:nvPr/>
        </p:nvSpPr>
        <p:spPr bwMode="auto">
          <a:xfrm flipH="1">
            <a:off x="1447800" y="32004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9629" name="Line 13"/>
          <p:cNvSpPr>
            <a:spLocks noChangeShapeType="1"/>
          </p:cNvSpPr>
          <p:nvPr/>
        </p:nvSpPr>
        <p:spPr bwMode="auto">
          <a:xfrm flipH="1" flipV="1">
            <a:off x="1447800" y="2895600"/>
            <a:ext cx="3048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9630" name="Text Box 14"/>
          <p:cNvSpPr txBox="1">
            <a:spLocks noChangeArrowheads="1"/>
          </p:cNvSpPr>
          <p:nvPr/>
        </p:nvSpPr>
        <p:spPr bwMode="auto">
          <a:xfrm>
            <a:off x="3429000" y="4419600"/>
            <a:ext cx="1714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FF"/>
                </a:solidFill>
                <a:latin typeface="Tahoma" pitchFamily="34" charset="0"/>
              </a:rPr>
              <a:t>Single</a:t>
            </a:r>
            <a:r>
              <a:rPr lang="en-US" sz="1200">
                <a:latin typeface="Tahoma" pitchFamily="34" charset="0"/>
              </a:rPr>
              <a:t> </a:t>
            </a:r>
            <a:r>
              <a:rPr lang="en-US" sz="1200">
                <a:solidFill>
                  <a:srgbClr val="FFFFFF"/>
                </a:solidFill>
                <a:latin typeface="Tahoma" pitchFamily="34" charset="0"/>
              </a:rPr>
              <a:t>pulse details</a:t>
            </a:r>
          </a:p>
        </p:txBody>
      </p:sp>
      <p:sp>
        <p:nvSpPr>
          <p:cNvPr id="239631" name="Text Box 15"/>
          <p:cNvSpPr txBox="1">
            <a:spLocks noChangeArrowheads="1"/>
          </p:cNvSpPr>
          <p:nvPr/>
        </p:nvSpPr>
        <p:spPr bwMode="auto">
          <a:xfrm>
            <a:off x="6172200" y="441960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FF"/>
                </a:solidFill>
                <a:latin typeface="Tahoma" pitchFamily="34" charset="0"/>
              </a:rPr>
              <a:t>Series of pulses / pulse train </a:t>
            </a:r>
          </a:p>
        </p:txBody>
      </p:sp>
      <p:sp>
        <p:nvSpPr>
          <p:cNvPr id="239632" name="Line 16"/>
          <p:cNvSpPr>
            <a:spLocks noChangeShapeType="1"/>
          </p:cNvSpPr>
          <p:nvPr/>
        </p:nvSpPr>
        <p:spPr bwMode="auto">
          <a:xfrm>
            <a:off x="2057400" y="4800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9633" name="Line 17"/>
          <p:cNvSpPr>
            <a:spLocks noChangeShapeType="1"/>
          </p:cNvSpPr>
          <p:nvPr/>
        </p:nvSpPr>
        <p:spPr bwMode="auto">
          <a:xfrm>
            <a:off x="2057400" y="4800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9634" name="Line 18"/>
          <p:cNvSpPr>
            <a:spLocks noChangeShapeType="1"/>
          </p:cNvSpPr>
          <p:nvPr/>
        </p:nvSpPr>
        <p:spPr bwMode="auto">
          <a:xfrm flipH="1">
            <a:off x="1447800" y="16764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9639" name="Text Box 23"/>
          <p:cNvSpPr txBox="1"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2400" b="0" smtClean="0"/>
              <a:t>New RF Driver: 350 MHz, 2.5 kW (CW and pulse mode) for 60 kW RF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16"/>
          <p:cNvSpPr>
            <a:spLocks noChangeArrowheads="1"/>
          </p:cNvSpPr>
          <p:nvPr/>
        </p:nvSpPr>
        <p:spPr bwMode="auto">
          <a:xfrm>
            <a:off x="228600" y="914400"/>
            <a:ext cx="8534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spcBef>
                <a:spcPct val="50000"/>
              </a:spcBef>
            </a:pPr>
            <a:r>
              <a:rPr lang="en-US" sz="1400" b="1">
                <a:solidFill>
                  <a:srgbClr val="000099"/>
                </a:solidFill>
                <a:latin typeface="Tahoma" pitchFamily="34" charset="0"/>
              </a:rPr>
              <a:t>   </a:t>
            </a:r>
            <a:r>
              <a:rPr lang="en-US" sz="1600" b="1">
                <a:latin typeface="Times New Roman" pitchFamily="18" charset="0"/>
              </a:rPr>
              <a:t> For 400 KeV (D</a:t>
            </a:r>
            <a:r>
              <a:rPr lang="en-US" sz="1600" b="1" baseline="30000">
                <a:latin typeface="Times New Roman" pitchFamily="18" charset="0"/>
              </a:rPr>
              <a:t>+</a:t>
            </a:r>
            <a:r>
              <a:rPr lang="en-US" sz="1600" b="1">
                <a:latin typeface="Times New Roman" pitchFamily="18" charset="0"/>
              </a:rPr>
              <a:t> ) radio frequency quadrupole (RFQ) accelerator based Neutron Generator (pilot ADS project), the RF system has been tested upto  14 kW and efforts are in progress for 60 kW testing. </a:t>
            </a:r>
          </a:p>
        </p:txBody>
      </p:sp>
      <p:pic>
        <p:nvPicPr>
          <p:cNvPr id="2416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981200"/>
            <a:ext cx="381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68" name="Picture 4" descr="IMG_14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981200"/>
            <a:ext cx="3505200" cy="4267200"/>
          </a:xfrm>
          <a:prstGeom prst="rect">
            <a:avLst/>
          </a:prstGeom>
          <a:noFill/>
        </p:spPr>
      </p:pic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5105400" y="6248400"/>
            <a:ext cx="3124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RF system set up (14 kW @ 350 MHz)</a:t>
            </a: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1143000" y="3276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41671" name="Text Box 7"/>
          <p:cNvSpPr txBox="1">
            <a:spLocks noChangeArrowheads="1"/>
          </p:cNvSpPr>
          <p:nvPr/>
        </p:nvSpPr>
        <p:spPr bwMode="auto">
          <a:xfrm>
            <a:off x="914400" y="5867400"/>
            <a:ext cx="3505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RF Power waveform on spectrum Analyzer</a:t>
            </a:r>
          </a:p>
        </p:txBody>
      </p:sp>
      <p:sp>
        <p:nvSpPr>
          <p:cNvPr id="24167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chemeClr val="accent2"/>
                </a:solidFill>
              </a:rPr>
              <a:t>350 MHz,  60 kW RF system for deuterium  400 KeV RFQ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5334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Indian institutions have been collaborating on Fermilab based High Energy Physics experiments since 1986.</a:t>
            </a:r>
          </a:p>
          <a:p>
            <a:pPr lvl="1"/>
            <a:r>
              <a:rPr lang="en-US" dirty="0" smtClean="0"/>
              <a:t>Several students have received PhD from Indian universities while working on Fermilab experiments.</a:t>
            </a:r>
          </a:p>
          <a:p>
            <a:r>
              <a:rPr lang="en-US" dirty="0" smtClean="0"/>
              <a:t>Recently we have established a Neutrino Physics collaboration with India (Addendum IV)</a:t>
            </a:r>
          </a:p>
          <a:p>
            <a:pPr lvl="1"/>
            <a:r>
              <a:rPr lang="en-US" dirty="0" smtClean="0"/>
              <a:t>Indian Institutions have joined MINOS, MIPP and LBNE</a:t>
            </a:r>
          </a:p>
          <a:p>
            <a:pPr lvl="1"/>
            <a:r>
              <a:rPr lang="en-US" dirty="0" smtClean="0"/>
              <a:t>Students and faculties are contributing to the analysis</a:t>
            </a:r>
          </a:p>
          <a:p>
            <a:pPr lvl="2"/>
            <a:r>
              <a:rPr lang="en-US" sz="1800" dirty="0" smtClean="0"/>
              <a:t>Several PhD thesis</a:t>
            </a:r>
          </a:p>
          <a:p>
            <a:pPr lvl="1"/>
            <a:r>
              <a:rPr lang="en-US" dirty="0" smtClean="0"/>
              <a:t>Faculty and engineering staff are getting involved in design of future experiments. </a:t>
            </a:r>
          </a:p>
          <a:p>
            <a:r>
              <a:rPr lang="en-US" dirty="0" smtClean="0"/>
              <a:t>On the request of Indian DAE/DST</a:t>
            </a:r>
          </a:p>
          <a:p>
            <a:pPr lvl="1"/>
            <a:r>
              <a:rPr lang="en-US" dirty="0" smtClean="0"/>
              <a:t>We are holding a joint interaction meeting in Jan 2011 to discuss collaboration on all aspect of Project-X Physics</a:t>
            </a:r>
          </a:p>
          <a:p>
            <a:pPr lvl="1"/>
            <a:r>
              <a:rPr lang="en-US" dirty="0" smtClean="0"/>
              <a:t>Tie Accelerator contribution to physics participation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009900"/>
                </a:solidFill>
              </a:rPr>
              <a:t>Collaboration on High Energy 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Next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1295400"/>
          </a:xfrm>
          <a:ln/>
        </p:spPr>
        <p:txBody>
          <a:bodyPr/>
          <a:lstStyle/>
          <a:p>
            <a:r>
              <a:rPr lang="en-US" smtClean="0"/>
              <a:t>The magnitude of the Phase III is very large and the regulations are very complicated.</a:t>
            </a:r>
          </a:p>
          <a:p>
            <a:pPr lvl="1"/>
            <a:r>
              <a:rPr lang="en-US" smtClean="0"/>
              <a:t>DOE and DAE are negotiating this</a:t>
            </a:r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286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7029" name="Oval 5"/>
          <p:cNvSpPr>
            <a:spLocks noChangeArrowheads="1"/>
          </p:cNvSpPr>
          <p:nvPr/>
        </p:nvSpPr>
        <p:spPr bwMode="auto">
          <a:xfrm>
            <a:off x="228600" y="2286000"/>
            <a:ext cx="2057400" cy="914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We are the </a:t>
            </a:r>
          </a:p>
          <a:p>
            <a:pPr algn="ctr"/>
            <a:r>
              <a:rPr lang="en-US" dirty="0" smtClean="0"/>
              <a:t>US we …</a:t>
            </a:r>
            <a:endParaRPr lang="en-US" dirty="0"/>
          </a:p>
        </p:txBody>
      </p:sp>
      <p:sp>
        <p:nvSpPr>
          <p:cNvPr id="257030" name="Oval 6"/>
          <p:cNvSpPr>
            <a:spLocks noChangeArrowheads="1"/>
          </p:cNvSpPr>
          <p:nvPr/>
        </p:nvSpPr>
        <p:spPr bwMode="auto">
          <a:xfrm>
            <a:off x="6858000" y="2362200"/>
            <a:ext cx="2286000" cy="914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Will you follow</a:t>
            </a:r>
          </a:p>
          <a:p>
            <a:pPr algn="ctr"/>
            <a:r>
              <a:rPr lang="en-US"/>
              <a:t> through</a:t>
            </a:r>
          </a:p>
        </p:txBody>
      </p:sp>
      <p:sp>
        <p:nvSpPr>
          <p:cNvPr id="257031" name="Oval 7"/>
          <p:cNvSpPr>
            <a:spLocks noChangeArrowheads="1"/>
          </p:cNvSpPr>
          <p:nvPr/>
        </p:nvSpPr>
        <p:spPr bwMode="auto">
          <a:xfrm>
            <a:off x="0" y="4572000"/>
            <a:ext cx="2362200" cy="11430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Non-</a:t>
            </a:r>
          </a:p>
          <a:p>
            <a:pPr algn="ctr"/>
            <a:r>
              <a:rPr lang="en-US"/>
              <a:t>precertification</a:t>
            </a:r>
          </a:p>
        </p:txBody>
      </p:sp>
      <p:sp>
        <p:nvSpPr>
          <p:cNvPr id="257032" name="Oval 8"/>
          <p:cNvSpPr>
            <a:spLocks noChangeArrowheads="1"/>
          </p:cNvSpPr>
          <p:nvPr/>
        </p:nvSpPr>
        <p:spPr bwMode="auto">
          <a:xfrm>
            <a:off x="152400" y="5791200"/>
            <a:ext cx="2057400" cy="10668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Inspection</a:t>
            </a:r>
          </a:p>
        </p:txBody>
      </p:sp>
      <p:sp>
        <p:nvSpPr>
          <p:cNvPr id="257033" name="Oval 9"/>
          <p:cNvSpPr>
            <a:spLocks noChangeArrowheads="1"/>
          </p:cNvSpPr>
          <p:nvPr/>
        </p:nvSpPr>
        <p:spPr bwMode="auto">
          <a:xfrm>
            <a:off x="6858000" y="4495800"/>
            <a:ext cx="2286000" cy="9906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Our records</a:t>
            </a:r>
          </a:p>
          <a:p>
            <a:pPr algn="ctr"/>
            <a:r>
              <a:rPr lang="en-US"/>
              <a:t>are clean</a:t>
            </a:r>
          </a:p>
        </p:txBody>
      </p:sp>
      <p:sp>
        <p:nvSpPr>
          <p:cNvPr id="257034" name="Oval 10"/>
          <p:cNvSpPr>
            <a:spLocks noChangeArrowheads="1"/>
          </p:cNvSpPr>
          <p:nvPr/>
        </p:nvSpPr>
        <p:spPr bwMode="auto">
          <a:xfrm>
            <a:off x="6858000" y="5562600"/>
            <a:ext cx="2286000" cy="11430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Strategic </a:t>
            </a:r>
          </a:p>
          <a:p>
            <a:pPr algn="ctr"/>
            <a:r>
              <a:rPr lang="en-US"/>
              <a:t>R&amp;D center</a:t>
            </a:r>
          </a:p>
        </p:txBody>
      </p:sp>
      <p:sp>
        <p:nvSpPr>
          <p:cNvPr id="257035" name="Oval 11"/>
          <p:cNvSpPr>
            <a:spLocks noChangeArrowheads="1"/>
          </p:cNvSpPr>
          <p:nvPr/>
        </p:nvSpPr>
        <p:spPr bwMode="auto">
          <a:xfrm>
            <a:off x="152400" y="3276600"/>
            <a:ext cx="2286000" cy="11430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Critical </a:t>
            </a:r>
          </a:p>
          <a:p>
            <a:pPr algn="ctr"/>
            <a:r>
              <a:rPr lang="en-US" dirty="0"/>
              <a:t>Technology</a:t>
            </a:r>
          </a:p>
        </p:txBody>
      </p:sp>
      <p:sp>
        <p:nvSpPr>
          <p:cNvPr id="257036" name="Oval 12"/>
          <p:cNvSpPr>
            <a:spLocks noChangeArrowheads="1"/>
          </p:cNvSpPr>
          <p:nvPr/>
        </p:nvSpPr>
        <p:spPr bwMode="auto">
          <a:xfrm>
            <a:off x="6858000" y="3505200"/>
            <a:ext cx="2286000" cy="914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CERN/DESY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3505200" y="5334000"/>
            <a:ext cx="2133600" cy="1524000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Making a Bridge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7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5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9" grpId="0" animBg="1"/>
      <p:bldP spid="257030" grpId="0" animBg="1"/>
      <p:bldP spid="257031" grpId="0" animBg="1"/>
      <p:bldP spid="257032" grpId="0" animBg="1"/>
      <p:bldP spid="257033" grpId="0" animBg="1"/>
      <p:bldP spid="257034" grpId="0" animBg="1"/>
      <p:bldP spid="257035" grpId="0" animBg="1"/>
      <p:bldP spid="257036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Wind of Change</a:t>
            </a:r>
          </a:p>
        </p:txBody>
      </p:sp>
      <p:pic>
        <p:nvPicPr>
          <p:cNvPr id="77826" name="Picture 5" descr="Wind of Chan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 smtClean="0"/>
              <a:t>BARC-TIFR</a:t>
            </a:r>
            <a:r>
              <a:rPr lang="en-US" dirty="0" smtClean="0"/>
              <a:t> Heavy Ion Accelerator</a:t>
            </a:r>
            <a:endParaRPr lang="en-US" dirty="0"/>
          </a:p>
        </p:txBody>
      </p:sp>
      <p:grpSp>
        <p:nvGrpSpPr>
          <p:cNvPr id="100358" name="Group 2"/>
          <p:cNvGrpSpPr>
            <a:grpSpLocks/>
          </p:cNvGrpSpPr>
          <p:nvPr/>
        </p:nvGrpSpPr>
        <p:grpSpPr bwMode="auto">
          <a:xfrm>
            <a:off x="0" y="1219200"/>
            <a:ext cx="5029200" cy="5105400"/>
            <a:chOff x="975" y="144"/>
            <a:chExt cx="4397" cy="4176"/>
          </a:xfrm>
        </p:grpSpPr>
        <p:pic>
          <p:nvPicPr>
            <p:cNvPr id="100359" name="Picture 3" descr="pel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" y="144"/>
              <a:ext cx="3962" cy="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60" name="Text Box 4"/>
            <p:cNvSpPr txBox="1">
              <a:spLocks noChangeArrowheads="1"/>
            </p:cNvSpPr>
            <p:nvPr/>
          </p:nvSpPr>
          <p:spPr bwMode="auto">
            <a:xfrm>
              <a:off x="975" y="1026"/>
              <a:ext cx="1316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r>
                <a:rPr lang="en-US" sz="1600" b="1" i="1">
                  <a:solidFill>
                    <a:srgbClr val="008000"/>
                  </a:solidFill>
                  <a:latin typeface="Comic Sans MS" pitchFamily="66" charset="0"/>
                  <a:cs typeface="Arial" charset="0"/>
                </a:rPr>
                <a:t>Accelerator layout</a:t>
              </a:r>
              <a:endParaRPr lang="en-US" sz="1200" b="1">
                <a:solidFill>
                  <a:srgbClr val="008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0361" name="Text Box 5"/>
            <p:cNvSpPr txBox="1">
              <a:spLocks noChangeArrowheads="1"/>
            </p:cNvSpPr>
            <p:nvPr/>
          </p:nvSpPr>
          <p:spPr bwMode="auto">
            <a:xfrm>
              <a:off x="3198" y="2886"/>
              <a:ext cx="188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82800" anchor="ctr" anchorCtr="1"/>
            <a:lstStyle/>
            <a:p>
              <a:r>
                <a:rPr lang="en-US" sz="1400" b="1" i="1">
                  <a:solidFill>
                    <a:schemeClr val="accent2"/>
                  </a:solidFill>
                  <a:latin typeface="Comic Sans MS" pitchFamily="66" charset="0"/>
                  <a:cs typeface="Arial" charset="0"/>
                </a:rPr>
                <a:t>Superconducting LINAC Booster</a:t>
              </a:r>
            </a:p>
          </p:txBody>
        </p:sp>
        <p:sp>
          <p:nvSpPr>
            <p:cNvPr id="100362" name="Text Box 6"/>
            <p:cNvSpPr txBox="1">
              <a:spLocks noChangeArrowheads="1"/>
            </p:cNvSpPr>
            <p:nvPr/>
          </p:nvSpPr>
          <p:spPr bwMode="auto">
            <a:xfrm>
              <a:off x="1111" y="1842"/>
              <a:ext cx="747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r>
                <a:rPr lang="en-US" sz="1400" b="1" i="1">
                  <a:solidFill>
                    <a:schemeClr val="accent2"/>
                  </a:solidFill>
                  <a:latin typeface="Comic Sans MS" pitchFamily="66" charset="0"/>
                  <a:cs typeface="Arial" charset="0"/>
                </a:rPr>
                <a:t>Pelletron</a:t>
              </a:r>
            </a:p>
          </p:txBody>
        </p:sp>
        <p:sp>
          <p:nvSpPr>
            <p:cNvPr id="100363" name="Text Box 7"/>
            <p:cNvSpPr txBox="1">
              <a:spLocks noChangeArrowheads="1"/>
            </p:cNvSpPr>
            <p:nvPr/>
          </p:nvSpPr>
          <p:spPr bwMode="auto">
            <a:xfrm>
              <a:off x="1066" y="2931"/>
              <a:ext cx="822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r>
                <a:rPr lang="en-US" sz="1400" b="1" i="1">
                  <a:solidFill>
                    <a:schemeClr val="accent2"/>
                  </a:solidFill>
                  <a:latin typeface="Comic Sans MS" pitchFamily="66" charset="0"/>
                  <a:cs typeface="Arial" charset="0"/>
                </a:rPr>
                <a:t>Beam hall</a:t>
              </a:r>
            </a:p>
          </p:txBody>
        </p:sp>
        <p:sp>
          <p:nvSpPr>
            <p:cNvPr id="100364" name="Text Box 8"/>
            <p:cNvSpPr txBox="1">
              <a:spLocks noChangeArrowheads="1"/>
            </p:cNvSpPr>
            <p:nvPr/>
          </p:nvSpPr>
          <p:spPr bwMode="auto">
            <a:xfrm>
              <a:off x="3600" y="3648"/>
              <a:ext cx="82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 anchor="ctr" anchorCtr="1"/>
            <a:lstStyle/>
            <a:p>
              <a:pPr>
                <a:spcAft>
                  <a:spcPts val="400"/>
                </a:spcAft>
              </a:pPr>
              <a:r>
                <a:rPr lang="en-US" sz="100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Helium Refrigerator</a:t>
              </a:r>
            </a:p>
          </p:txBody>
        </p:sp>
        <p:sp>
          <p:nvSpPr>
            <p:cNvPr id="100365" name="Text Box 9" descr="White marble"/>
            <p:cNvSpPr txBox="1">
              <a:spLocks noChangeArrowheads="1"/>
            </p:cNvSpPr>
            <p:nvPr/>
          </p:nvSpPr>
          <p:spPr bwMode="auto">
            <a:xfrm>
              <a:off x="3379" y="3113"/>
              <a:ext cx="98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en-US" sz="100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Superbuncher + 3 Modules</a:t>
              </a:r>
              <a:endParaRPr lang="en-GB" sz="1000">
                <a:solidFill>
                  <a:srgbClr val="0000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0366" name="Text Box 10" descr="White marble"/>
            <p:cNvSpPr txBox="1">
              <a:spLocks noChangeArrowheads="1"/>
            </p:cNvSpPr>
            <p:nvPr/>
          </p:nvSpPr>
          <p:spPr bwMode="auto">
            <a:xfrm rot="5400000">
              <a:off x="4725" y="3819"/>
              <a:ext cx="49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en-US" sz="1000">
                  <a:solidFill>
                    <a:schemeClr val="hlink"/>
                  </a:solidFill>
                  <a:latin typeface="Times New Roman" pitchFamily="18" charset="0"/>
                  <a:cs typeface="Arial" charset="0"/>
                </a:rPr>
                <a:t>4 Modules</a:t>
              </a:r>
              <a:endParaRPr lang="en-GB" sz="1000">
                <a:solidFill>
                  <a:schemeClr val="hlink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0367" name="Text Box 11"/>
            <p:cNvSpPr txBox="1">
              <a:spLocks noChangeArrowheads="1"/>
            </p:cNvSpPr>
            <p:nvPr/>
          </p:nvSpPr>
          <p:spPr bwMode="auto">
            <a:xfrm>
              <a:off x="4604" y="4128"/>
              <a:ext cx="76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 anchor="ctr" anchorCtr="1"/>
            <a:lstStyle/>
            <a:p>
              <a:r>
                <a:rPr lang="en-US" sz="1200" b="1" i="1">
                  <a:solidFill>
                    <a:srgbClr val="EF1111"/>
                  </a:solidFill>
                  <a:latin typeface="Times New Roman" pitchFamily="18" charset="0"/>
                  <a:cs typeface="Arial" charset="0"/>
                </a:rPr>
                <a:t>to new beam hall</a:t>
              </a:r>
            </a:p>
          </p:txBody>
        </p:sp>
        <p:sp>
          <p:nvSpPr>
            <p:cNvPr id="100368" name="Text Box 12"/>
            <p:cNvSpPr txBox="1">
              <a:spLocks noChangeArrowheads="1"/>
            </p:cNvSpPr>
            <p:nvPr/>
          </p:nvSpPr>
          <p:spPr bwMode="auto">
            <a:xfrm>
              <a:off x="2381" y="3203"/>
              <a:ext cx="1161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 anchor="ctr" anchorCtr="1"/>
            <a:lstStyle/>
            <a:p>
              <a:r>
                <a:rPr lang="en-US" sz="1000" b="1">
                  <a:solidFill>
                    <a:srgbClr val="EF1111"/>
                  </a:solidFill>
                  <a:latin typeface="Times New Roman" pitchFamily="18" charset="0"/>
                  <a:cs typeface="Arial" charset="0"/>
                </a:rPr>
                <a:t>Analyzing                     magnet</a:t>
              </a:r>
            </a:p>
          </p:txBody>
        </p:sp>
        <p:sp>
          <p:nvSpPr>
            <p:cNvPr id="100369" name="WordArt 13" descr="White marble"/>
            <p:cNvSpPr>
              <a:spLocks noChangeArrowheads="1" noChangeShapeType="1" noTextEdit="1"/>
            </p:cNvSpPr>
            <p:nvPr/>
          </p:nvSpPr>
          <p:spPr bwMode="auto">
            <a:xfrm>
              <a:off x="1728" y="3838"/>
              <a:ext cx="2303" cy="3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9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kern="10">
                  <a:ln w="9525">
                    <a:round/>
                    <a:headEnd/>
                    <a:tailEnd/>
                  </a:ln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atin typeface="Arial Narrow"/>
                </a:rPr>
                <a:t>BARC - TIFR</a:t>
              </a:r>
            </a:p>
            <a:p>
              <a:pPr algn="ctr"/>
              <a:r>
                <a:rPr lang="en-US" kern="10">
                  <a:ln w="9525">
                    <a:round/>
                    <a:headEnd/>
                    <a:tailEnd/>
                  </a:ln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atin typeface="Arial Narrow"/>
                </a:rPr>
                <a:t>Heavy Ion  Accelerator Facility</a:t>
              </a:r>
            </a:p>
          </p:txBody>
        </p:sp>
      </p:grpSp>
      <p:pic>
        <p:nvPicPr>
          <p:cNvPr id="100370" name="Picture 2" descr="CRYOIM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066800"/>
            <a:ext cx="2290763" cy="342265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00371" name="Picture 4" descr="poster3"/>
          <p:cNvPicPr>
            <a:picLocks noChangeAspect="1" noChangeArrowheads="1"/>
          </p:cNvPicPr>
          <p:nvPr/>
        </p:nvPicPr>
        <p:blipFill>
          <a:blip r:embed="rId6">
            <a:lum bright="20000" contrast="2000"/>
          </a:blip>
          <a:srcRect/>
          <a:stretch>
            <a:fillRect/>
          </a:stretch>
        </p:blipFill>
        <p:spPr bwMode="auto">
          <a:xfrm>
            <a:off x="5867400" y="3962400"/>
            <a:ext cx="30765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2" name="Picture 2" descr="SPLOOP"/>
          <p:cNvPicPr>
            <a:picLocks noChangeAspect="1" noChangeArrowheads="1"/>
          </p:cNvPicPr>
          <p:nvPr/>
        </p:nvPicPr>
        <p:blipFill>
          <a:blip r:embed="rId7"/>
          <a:srcRect l="21767" t="-34" r="6561" b="3008"/>
          <a:stretch>
            <a:fillRect/>
          </a:stretch>
        </p:blipFill>
        <p:spPr bwMode="auto">
          <a:xfrm>
            <a:off x="6324600" y="1143000"/>
            <a:ext cx="2605088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68263" y="1524000"/>
            <a:ext cx="4046537" cy="1219200"/>
          </a:xfrm>
          <a:prstGeom prst="rect">
            <a:avLst/>
          </a:prstGeom>
          <a:solidFill>
            <a:srgbClr val="CCFFCC"/>
          </a:solidFill>
          <a:ln w="25400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grpSp>
        <p:nvGrpSpPr>
          <p:cNvPr id="186371" name="Group 3"/>
          <p:cNvGrpSpPr>
            <a:grpSpLocks/>
          </p:cNvGrpSpPr>
          <p:nvPr/>
        </p:nvGrpSpPr>
        <p:grpSpPr bwMode="auto">
          <a:xfrm>
            <a:off x="179388" y="838200"/>
            <a:ext cx="8964612" cy="5481638"/>
            <a:chOff x="51" y="624"/>
            <a:chExt cx="5783" cy="3499"/>
          </a:xfrm>
        </p:grpSpPr>
        <p:sp>
          <p:nvSpPr>
            <p:cNvPr id="186372" name="Rectangle 4"/>
            <p:cNvSpPr>
              <a:spLocks noChangeArrowheads="1"/>
            </p:cNvSpPr>
            <p:nvPr/>
          </p:nvSpPr>
          <p:spPr bwMode="auto">
            <a:xfrm>
              <a:off x="51" y="1248"/>
              <a:ext cx="739" cy="450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33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Proton IS</a:t>
              </a:r>
            </a:p>
            <a:p>
              <a:pPr algn="ctr"/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50 keV</a:t>
              </a:r>
            </a:p>
          </p:txBody>
        </p:sp>
        <p:sp>
          <p:nvSpPr>
            <p:cNvPr id="186373" name="Rectangle 5"/>
            <p:cNvSpPr>
              <a:spLocks noChangeArrowheads="1"/>
            </p:cNvSpPr>
            <p:nvPr/>
          </p:nvSpPr>
          <p:spPr bwMode="auto">
            <a:xfrm>
              <a:off x="1070" y="1248"/>
              <a:ext cx="510" cy="43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33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RFQ</a:t>
              </a:r>
            </a:p>
            <a:p>
              <a:pPr algn="ctr"/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3 MeV</a:t>
              </a:r>
            </a:p>
          </p:txBody>
        </p:sp>
        <p:sp>
          <p:nvSpPr>
            <p:cNvPr id="186374" name="Rectangle 6"/>
            <p:cNvSpPr>
              <a:spLocks noChangeArrowheads="1"/>
            </p:cNvSpPr>
            <p:nvPr/>
          </p:nvSpPr>
          <p:spPr bwMode="auto">
            <a:xfrm>
              <a:off x="1835" y="1248"/>
              <a:ext cx="612" cy="43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33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DTL</a:t>
              </a:r>
            </a:p>
            <a:p>
              <a:pPr algn="ctr"/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20 MeV</a:t>
              </a:r>
            </a:p>
          </p:txBody>
        </p:sp>
        <p:sp>
          <p:nvSpPr>
            <p:cNvPr id="186375" name="Line 7"/>
            <p:cNvSpPr>
              <a:spLocks noChangeShapeType="1"/>
            </p:cNvSpPr>
            <p:nvPr/>
          </p:nvSpPr>
          <p:spPr bwMode="auto">
            <a:xfrm>
              <a:off x="804" y="1477"/>
              <a:ext cx="260" cy="0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6376" name="Line 8"/>
            <p:cNvSpPr>
              <a:spLocks noChangeShapeType="1"/>
            </p:cNvSpPr>
            <p:nvPr/>
          </p:nvSpPr>
          <p:spPr bwMode="auto">
            <a:xfrm>
              <a:off x="1580" y="1488"/>
              <a:ext cx="261" cy="0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6377" name="Rectangle 9"/>
            <p:cNvSpPr>
              <a:spLocks noChangeArrowheads="1"/>
            </p:cNvSpPr>
            <p:nvPr/>
          </p:nvSpPr>
          <p:spPr bwMode="auto">
            <a:xfrm>
              <a:off x="2702" y="816"/>
              <a:ext cx="713" cy="43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33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DTL/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CCDTL</a:t>
              </a:r>
            </a:p>
          </p:txBody>
        </p:sp>
        <p:sp>
          <p:nvSpPr>
            <p:cNvPr id="186378" name="Rectangle 10"/>
            <p:cNvSpPr>
              <a:spLocks noChangeArrowheads="1"/>
            </p:cNvSpPr>
            <p:nvPr/>
          </p:nvSpPr>
          <p:spPr bwMode="auto">
            <a:xfrm>
              <a:off x="2702" y="1680"/>
              <a:ext cx="764" cy="43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33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Super-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rgbClr val="800000"/>
                  </a:solidFill>
                  <a:latin typeface="Times New Roman" pitchFamily="18" charset="0"/>
                </a:rPr>
                <a:t>conducting</a:t>
              </a:r>
            </a:p>
          </p:txBody>
        </p:sp>
        <p:sp>
          <p:nvSpPr>
            <p:cNvPr id="186379" name="Line 11"/>
            <p:cNvSpPr>
              <a:spLocks noChangeShapeType="1"/>
            </p:cNvSpPr>
            <p:nvPr/>
          </p:nvSpPr>
          <p:spPr bwMode="auto">
            <a:xfrm flipV="1">
              <a:off x="2447" y="960"/>
              <a:ext cx="255" cy="480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6380" name="Line 12"/>
            <p:cNvSpPr>
              <a:spLocks noChangeShapeType="1"/>
            </p:cNvSpPr>
            <p:nvPr/>
          </p:nvSpPr>
          <p:spPr bwMode="auto">
            <a:xfrm>
              <a:off x="2447" y="1440"/>
              <a:ext cx="255" cy="480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6381" name="Line 13"/>
            <p:cNvSpPr>
              <a:spLocks noChangeShapeType="1"/>
            </p:cNvSpPr>
            <p:nvPr/>
          </p:nvSpPr>
          <p:spPr bwMode="auto">
            <a:xfrm>
              <a:off x="3415" y="1008"/>
              <a:ext cx="306" cy="0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6382" name="Line 14"/>
            <p:cNvSpPr>
              <a:spLocks noChangeShapeType="1"/>
            </p:cNvSpPr>
            <p:nvPr/>
          </p:nvSpPr>
          <p:spPr bwMode="auto">
            <a:xfrm>
              <a:off x="3466" y="1894"/>
              <a:ext cx="255" cy="0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6383" name="Line 15"/>
            <p:cNvSpPr>
              <a:spLocks noChangeShapeType="1"/>
            </p:cNvSpPr>
            <p:nvPr/>
          </p:nvSpPr>
          <p:spPr bwMode="auto">
            <a:xfrm>
              <a:off x="3721" y="999"/>
              <a:ext cx="0" cy="912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6384" name="Text Box 16"/>
            <p:cNvSpPr txBox="1">
              <a:spLocks noChangeArrowheads="1"/>
            </p:cNvSpPr>
            <p:nvPr/>
          </p:nvSpPr>
          <p:spPr bwMode="auto">
            <a:xfrm>
              <a:off x="4384" y="960"/>
              <a:ext cx="662" cy="1036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3399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solidFill>
                  <a:srgbClr val="800000"/>
                </a:solidFill>
                <a:latin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800000"/>
                  </a:solidFill>
                  <a:latin typeface="Times New Roman" pitchFamily="18" charset="0"/>
                </a:rPr>
                <a:t>SC Linac</a:t>
              </a:r>
            </a:p>
            <a:p>
              <a:pPr algn="ctr">
                <a:spcBef>
                  <a:spcPct val="50000"/>
                </a:spcBef>
              </a:pPr>
              <a:endParaRPr lang="en-US" sz="2000" b="1">
                <a:solidFill>
                  <a:srgbClr val="800000"/>
                </a:solidFill>
                <a:latin typeface="Times New Roman" pitchFamily="18" charset="0"/>
              </a:endParaRPr>
            </a:p>
          </p:txBody>
        </p:sp>
        <p:pic>
          <p:nvPicPr>
            <p:cNvPr id="186385" name="Picture 17"/>
            <p:cNvPicPr>
              <a:picLocks noChangeAspect="1" noChangeArrowheads="1"/>
            </p:cNvPicPr>
            <p:nvPr/>
          </p:nvPicPr>
          <p:blipFill>
            <a:blip r:embed="rId4"/>
            <a:srcRect b="7152"/>
            <a:stretch>
              <a:fillRect/>
            </a:stretch>
          </p:blipFill>
          <p:spPr bwMode="auto">
            <a:xfrm>
              <a:off x="3589" y="2053"/>
              <a:ext cx="2245" cy="2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6386" name="Text Box 18"/>
            <p:cNvSpPr txBox="1">
              <a:spLocks noChangeArrowheads="1"/>
            </p:cNvSpPr>
            <p:nvPr/>
          </p:nvSpPr>
          <p:spPr bwMode="auto">
            <a:xfrm>
              <a:off x="4741" y="1942"/>
              <a:ext cx="6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800000"/>
                  </a:solidFill>
                  <a:latin typeface="Times New Roman" pitchFamily="18" charset="0"/>
                </a:rPr>
                <a:t>1 GeV</a:t>
              </a:r>
            </a:p>
          </p:txBody>
        </p:sp>
        <p:sp>
          <p:nvSpPr>
            <p:cNvPr id="186387" name="Text Box 19"/>
            <p:cNvSpPr txBox="1">
              <a:spLocks noChangeArrowheads="1"/>
            </p:cNvSpPr>
            <p:nvPr/>
          </p:nvSpPr>
          <p:spPr bwMode="auto">
            <a:xfrm>
              <a:off x="3670" y="1238"/>
              <a:ext cx="73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800000"/>
                  </a:solidFill>
                  <a:latin typeface="Times New Roman" pitchFamily="18" charset="0"/>
                </a:rPr>
                <a:t>100 MeV</a:t>
              </a:r>
            </a:p>
          </p:txBody>
        </p:sp>
        <p:sp>
          <p:nvSpPr>
            <p:cNvPr id="186388" name="Line 20"/>
            <p:cNvSpPr>
              <a:spLocks noChangeShapeType="1"/>
            </p:cNvSpPr>
            <p:nvPr/>
          </p:nvSpPr>
          <p:spPr bwMode="auto">
            <a:xfrm>
              <a:off x="3721" y="1440"/>
              <a:ext cx="663" cy="0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6389" name="Text Box 21"/>
            <p:cNvSpPr txBox="1">
              <a:spLocks noChangeArrowheads="1"/>
            </p:cNvSpPr>
            <p:nvPr/>
          </p:nvSpPr>
          <p:spPr bwMode="auto">
            <a:xfrm>
              <a:off x="2498" y="624"/>
              <a:ext cx="113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800000"/>
                  </a:solidFill>
                  <a:latin typeface="Times New Roman" pitchFamily="18" charset="0"/>
                </a:rPr>
                <a:t>Normal Conducting</a:t>
              </a:r>
            </a:p>
          </p:txBody>
        </p:sp>
        <p:sp>
          <p:nvSpPr>
            <p:cNvPr id="186390" name="Text Box 22"/>
            <p:cNvSpPr txBox="1">
              <a:spLocks noChangeArrowheads="1"/>
            </p:cNvSpPr>
            <p:nvPr/>
          </p:nvSpPr>
          <p:spPr bwMode="auto">
            <a:xfrm>
              <a:off x="51" y="864"/>
              <a:ext cx="2463" cy="22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3399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700" b="1">
                  <a:solidFill>
                    <a:srgbClr val="CC0066"/>
                  </a:solidFill>
                  <a:latin typeface="Times New Roman" pitchFamily="18" charset="0"/>
                </a:rPr>
                <a:t>High current injector 20 MeV, </a:t>
              </a:r>
              <a:r>
                <a:rPr lang="en-US" sz="1700" b="1">
                  <a:solidFill>
                    <a:srgbClr val="CC0066"/>
                  </a:solidFill>
                  <a:latin typeface="Times New Roman" pitchFamily="18" charset="0"/>
                  <a:sym typeface="Symbol" pitchFamily="18" charset="2"/>
                </a:rPr>
                <a:t> 30 mA</a:t>
              </a:r>
              <a:endParaRPr lang="en-US" sz="1700" b="1">
                <a:solidFill>
                  <a:srgbClr val="CC0066"/>
                </a:solidFill>
                <a:latin typeface="Times New Roman" pitchFamily="18" charset="0"/>
              </a:endParaRPr>
            </a:p>
          </p:txBody>
        </p:sp>
        <p:sp>
          <p:nvSpPr>
            <p:cNvPr id="186391" name="Line 23"/>
            <p:cNvSpPr>
              <a:spLocks noChangeShapeType="1"/>
            </p:cNvSpPr>
            <p:nvPr/>
          </p:nvSpPr>
          <p:spPr bwMode="auto">
            <a:xfrm>
              <a:off x="4715" y="1990"/>
              <a:ext cx="0" cy="624"/>
            </a:xfrm>
            <a:prstGeom prst="line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86392" name="Text Box 24"/>
          <p:cNvSpPr txBox="1">
            <a:spLocks noChangeArrowheads="1"/>
          </p:cNvSpPr>
          <p:nvPr/>
        </p:nvSpPr>
        <p:spPr bwMode="auto">
          <a:xfrm>
            <a:off x="6248400" y="3824288"/>
            <a:ext cx="914400" cy="595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 sz="3300">
              <a:latin typeface="Times New Roman" pitchFamily="18" charset="0"/>
            </a:endParaRPr>
          </a:p>
        </p:txBody>
      </p:sp>
      <p:sp>
        <p:nvSpPr>
          <p:cNvPr id="186393" name="Text Box 25"/>
          <p:cNvSpPr txBox="1">
            <a:spLocks noChangeArrowheads="1"/>
          </p:cNvSpPr>
          <p:nvPr/>
        </p:nvSpPr>
        <p:spPr bwMode="auto">
          <a:xfrm>
            <a:off x="6030913" y="4724400"/>
            <a:ext cx="685800" cy="595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 sz="3300">
              <a:latin typeface="Times New Roman" pitchFamily="18" charset="0"/>
            </a:endParaRPr>
          </a:p>
        </p:txBody>
      </p:sp>
      <p:sp>
        <p:nvSpPr>
          <p:cNvPr id="186395" name="AutoShape 27"/>
          <p:cNvSpPr>
            <a:spLocks noChangeArrowheads="1"/>
          </p:cNvSpPr>
          <p:nvPr/>
        </p:nvSpPr>
        <p:spPr bwMode="auto">
          <a:xfrm>
            <a:off x="1981200" y="2819400"/>
            <a:ext cx="152400" cy="228600"/>
          </a:xfrm>
          <a:prstGeom prst="downArrow">
            <a:avLst>
              <a:gd name="adj1" fmla="val 50000"/>
              <a:gd name="adj2" fmla="val 37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86396" name="Text Box 28"/>
          <p:cNvSpPr txBox="1">
            <a:spLocks noChangeArrowheads="1"/>
          </p:cNvSpPr>
          <p:nvPr/>
        </p:nvSpPr>
        <p:spPr bwMode="auto">
          <a:xfrm>
            <a:off x="0" y="2971800"/>
            <a:ext cx="4311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Design completed and fabrication is in progress</a:t>
            </a:r>
          </a:p>
        </p:txBody>
      </p:sp>
      <p:pic>
        <p:nvPicPr>
          <p:cNvPr id="186397" name="Picture 29"/>
          <p:cNvPicPr>
            <a:picLocks noChangeAspect="1" noChangeArrowheads="1"/>
          </p:cNvPicPr>
          <p:nvPr/>
        </p:nvPicPr>
        <p:blipFill>
          <a:blip r:embed="rId5"/>
          <a:srcRect l="2086" t="10925" r="19333" b="11111"/>
          <a:stretch>
            <a:fillRect/>
          </a:stretch>
        </p:blipFill>
        <p:spPr bwMode="auto">
          <a:xfrm>
            <a:off x="69850" y="5407025"/>
            <a:ext cx="1981200" cy="1476375"/>
          </a:xfrm>
          <a:prstGeom prst="rect">
            <a:avLst/>
          </a:prstGeom>
          <a:noFill/>
        </p:spPr>
      </p:pic>
      <p:pic>
        <p:nvPicPr>
          <p:cNvPr id="186398" name="Picture 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8538" y="5375275"/>
            <a:ext cx="1944687" cy="1482725"/>
          </a:xfrm>
          <a:prstGeom prst="rect">
            <a:avLst/>
          </a:prstGeom>
          <a:noFill/>
        </p:spPr>
      </p:pic>
      <p:sp>
        <p:nvSpPr>
          <p:cNvPr id="186399" name="Text Box 31"/>
          <p:cNvSpPr txBox="1">
            <a:spLocks noChangeArrowheads="1"/>
          </p:cNvSpPr>
          <p:nvPr/>
        </p:nvSpPr>
        <p:spPr bwMode="auto">
          <a:xfrm>
            <a:off x="228600" y="3284538"/>
            <a:ext cx="1430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ECR Ion Source</a:t>
            </a:r>
          </a:p>
        </p:txBody>
      </p:sp>
      <p:sp>
        <p:nvSpPr>
          <p:cNvPr id="186400" name="Text Box 32"/>
          <p:cNvSpPr txBox="1">
            <a:spLocks noChangeArrowheads="1"/>
          </p:cNvSpPr>
          <p:nvPr/>
        </p:nvSpPr>
        <p:spPr bwMode="auto">
          <a:xfrm>
            <a:off x="2860675" y="3284538"/>
            <a:ext cx="55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RFQ</a:t>
            </a:r>
          </a:p>
        </p:txBody>
      </p:sp>
      <p:sp>
        <p:nvSpPr>
          <p:cNvPr id="186401" name="Text Box 33"/>
          <p:cNvSpPr txBox="1">
            <a:spLocks noChangeArrowheads="1"/>
          </p:cNvSpPr>
          <p:nvPr/>
        </p:nvSpPr>
        <p:spPr bwMode="auto">
          <a:xfrm>
            <a:off x="4724400" y="3200400"/>
            <a:ext cx="550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DTL</a:t>
            </a:r>
          </a:p>
        </p:txBody>
      </p:sp>
      <p:sp>
        <p:nvSpPr>
          <p:cNvPr id="186402" name="Text Box 34"/>
          <p:cNvSpPr txBox="1">
            <a:spLocks noChangeArrowheads="1"/>
          </p:cNvSpPr>
          <p:nvPr/>
        </p:nvSpPr>
        <p:spPr bwMode="auto">
          <a:xfrm>
            <a:off x="279400" y="5105400"/>
            <a:ext cx="167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Beginning/End Cell</a:t>
            </a:r>
          </a:p>
        </p:txBody>
      </p:sp>
      <p:sp>
        <p:nvSpPr>
          <p:cNvPr id="186403" name="Text Box 35"/>
          <p:cNvSpPr txBox="1">
            <a:spLocks noChangeArrowheads="1"/>
          </p:cNvSpPr>
          <p:nvPr/>
        </p:nvSpPr>
        <p:spPr bwMode="auto">
          <a:xfrm>
            <a:off x="2505075" y="5105400"/>
            <a:ext cx="1235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Coupling Cell</a:t>
            </a:r>
          </a:p>
        </p:txBody>
      </p:sp>
      <p:pic>
        <p:nvPicPr>
          <p:cNvPr id="186404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538" y="5383213"/>
            <a:ext cx="1447800" cy="1358900"/>
          </a:xfrm>
          <a:prstGeom prst="rect">
            <a:avLst/>
          </a:prstGeom>
          <a:noFill/>
        </p:spPr>
      </p:pic>
      <p:sp>
        <p:nvSpPr>
          <p:cNvPr id="186405" name="Text Box 37"/>
          <p:cNvSpPr txBox="1">
            <a:spLocks noChangeArrowheads="1"/>
          </p:cNvSpPr>
          <p:nvPr/>
        </p:nvSpPr>
        <p:spPr bwMode="auto">
          <a:xfrm>
            <a:off x="4327525" y="5105400"/>
            <a:ext cx="1693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Times New Roman" pitchFamily="18" charset="0"/>
              </a:rPr>
              <a:t>Elliptical SC Cavity</a:t>
            </a:r>
          </a:p>
        </p:txBody>
      </p:sp>
      <p:pic>
        <p:nvPicPr>
          <p:cNvPr id="186406" name="Picture 38" descr="ionsource 315"/>
          <p:cNvPicPr>
            <a:picLocks noChangeAspect="1" noChangeArrowheads="1"/>
          </p:cNvPicPr>
          <p:nvPr/>
        </p:nvPicPr>
        <p:blipFill>
          <a:blip r:embed="rId8" cstate="print">
            <a:lum bright="30000" contrast="14000"/>
          </a:blip>
          <a:srcRect/>
          <a:stretch>
            <a:fillRect/>
          </a:stretch>
        </p:blipFill>
        <p:spPr bwMode="auto">
          <a:xfrm>
            <a:off x="71438" y="3644900"/>
            <a:ext cx="1979612" cy="1485900"/>
          </a:xfrm>
          <a:prstGeom prst="rect">
            <a:avLst/>
          </a:prstGeom>
          <a:noFill/>
        </p:spPr>
      </p:pic>
      <p:graphicFrame>
        <p:nvGraphicFramePr>
          <p:cNvPr id="186407" name="Object 39"/>
          <p:cNvGraphicFramePr>
            <a:graphicFrameLocks noChangeAspect="1"/>
          </p:cNvGraphicFramePr>
          <p:nvPr/>
        </p:nvGraphicFramePr>
        <p:xfrm>
          <a:off x="2233613" y="3644900"/>
          <a:ext cx="2051050" cy="1522413"/>
        </p:xfrm>
        <a:graphic>
          <a:graphicData uri="http://schemas.openxmlformats.org/presentationml/2006/ole">
            <p:oleObj spid="_x0000_s186407" name="Photo Editor Photo" r:id="rId9" imgW="7059010" imgH="5001323" progId="">
              <p:embed/>
            </p:oleObj>
          </a:graphicData>
        </a:graphic>
      </p:graphicFrame>
      <p:sp>
        <p:nvSpPr>
          <p:cNvPr id="186408" name="Oval 40"/>
          <p:cNvSpPr>
            <a:spLocks noChangeArrowheads="1"/>
          </p:cNvSpPr>
          <p:nvPr/>
        </p:nvSpPr>
        <p:spPr bwMode="auto">
          <a:xfrm>
            <a:off x="5991225" y="657225"/>
            <a:ext cx="2959100" cy="2819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6409" name="Text Box 41"/>
          <p:cNvSpPr txBox="1">
            <a:spLocks noChangeArrowheads="1"/>
          </p:cNvSpPr>
          <p:nvPr/>
        </p:nvSpPr>
        <p:spPr bwMode="auto">
          <a:xfrm>
            <a:off x="1720850" y="2516188"/>
            <a:ext cx="844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Times New Roman" pitchFamily="18" charset="0"/>
              </a:rPr>
              <a:t>Phase 1</a:t>
            </a:r>
          </a:p>
        </p:txBody>
      </p:sp>
      <p:sp>
        <p:nvSpPr>
          <p:cNvPr id="186410" name="Text Box 42"/>
          <p:cNvSpPr txBox="1">
            <a:spLocks noChangeArrowheads="1"/>
          </p:cNvSpPr>
          <p:nvPr/>
        </p:nvSpPr>
        <p:spPr bwMode="auto">
          <a:xfrm>
            <a:off x="4500563" y="1816100"/>
            <a:ext cx="901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Phase II</a:t>
            </a:r>
          </a:p>
        </p:txBody>
      </p:sp>
      <p:sp>
        <p:nvSpPr>
          <p:cNvPr id="186411" name="Text Box 43"/>
          <p:cNvSpPr txBox="1">
            <a:spLocks noChangeArrowheads="1"/>
          </p:cNvSpPr>
          <p:nvPr/>
        </p:nvSpPr>
        <p:spPr bwMode="auto">
          <a:xfrm>
            <a:off x="7038975" y="836613"/>
            <a:ext cx="981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993300"/>
                </a:solidFill>
                <a:latin typeface="Times New Roman" pitchFamily="18" charset="0"/>
              </a:rPr>
              <a:t>Phase III</a:t>
            </a:r>
          </a:p>
        </p:txBody>
      </p:sp>
      <p:pic>
        <p:nvPicPr>
          <p:cNvPr id="186412" name="Picture 44" descr="DSCN228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19600" y="3505200"/>
            <a:ext cx="1655763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414" name="AutoShape 46"/>
          <p:cNvSpPr>
            <a:spLocks noGrp="1" noChangeArrowheads="1"/>
          </p:cNvSpPr>
          <p:nvPr>
            <p:ph type="title"/>
          </p:nvPr>
        </p:nvSpPr>
        <p:spPr>
          <a:prstGeom prst="roundRect">
            <a:avLst>
              <a:gd name="adj" fmla="val 50000"/>
            </a:avLst>
          </a:prstGeom>
          <a:noFill/>
          <a:ln/>
        </p:spPr>
        <p:txBody>
          <a:bodyPr/>
          <a:lstStyle/>
          <a:p>
            <a:pPr eaLnBrk="1" hangingPunct="1"/>
            <a:r>
              <a:rPr lang="en-US" sz="3200" smtClean="0"/>
              <a:t>Accelerator Development for ADS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IUAC: Pelletron and SRF Linac</a:t>
            </a:r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94013"/>
            <a:ext cx="6019800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04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371600"/>
            <a:ext cx="40386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7" name="Line 7"/>
          <p:cNvSpPr>
            <a:spLocks noChangeShapeType="1"/>
          </p:cNvSpPr>
          <p:nvPr/>
        </p:nvSpPr>
        <p:spPr bwMode="auto">
          <a:xfrm flipH="1">
            <a:off x="2514600" y="3429000"/>
            <a:ext cx="2743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3040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914400"/>
            <a:ext cx="28194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9" name="Text Box 9"/>
          <p:cNvSpPr txBox="1">
            <a:spLocks noChangeArrowheads="1"/>
          </p:cNvSpPr>
          <p:nvPr/>
        </p:nvSpPr>
        <p:spPr bwMode="auto">
          <a:xfrm>
            <a:off x="5943600" y="5029200"/>
            <a:ext cx="320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Upgrade to ECR based High Current Injector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IUAC: SRF Infrastructure</a:t>
            </a: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762000" y="3197225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Fume hood</a:t>
            </a:r>
          </a:p>
        </p:txBody>
      </p:sp>
      <p:pic>
        <p:nvPicPr>
          <p:cNvPr id="10445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3124200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6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3810000"/>
            <a:ext cx="199866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6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914400"/>
            <a:ext cx="311150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62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914400"/>
            <a:ext cx="226695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63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3657600"/>
            <a:ext cx="211772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64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3581400"/>
            <a:ext cx="2286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465" name="Text Box 17"/>
          <p:cNvSpPr txBox="1">
            <a:spLocks noChangeArrowheads="1"/>
          </p:cNvSpPr>
          <p:nvPr/>
        </p:nvSpPr>
        <p:spPr bwMode="auto">
          <a:xfrm>
            <a:off x="457200" y="6248400"/>
            <a:ext cx="220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Surface Preparation</a:t>
            </a:r>
          </a:p>
        </p:txBody>
      </p:sp>
      <p:sp>
        <p:nvSpPr>
          <p:cNvPr id="104466" name="Text Box 18"/>
          <p:cNvSpPr txBox="1">
            <a:spLocks noChangeArrowheads="1"/>
          </p:cNvSpPr>
          <p:nvPr/>
        </p:nvSpPr>
        <p:spPr bwMode="auto">
          <a:xfrm>
            <a:off x="3505200" y="64008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High Pressure Rinse</a:t>
            </a:r>
          </a:p>
        </p:txBody>
      </p:sp>
      <p:sp>
        <p:nvSpPr>
          <p:cNvPr id="104467" name="Text Box 19"/>
          <p:cNvSpPr txBox="1">
            <a:spLocks noChangeArrowheads="1"/>
          </p:cNvSpPr>
          <p:nvPr/>
        </p:nvSpPr>
        <p:spPr bwMode="auto">
          <a:xfrm>
            <a:off x="6781800" y="6400800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Vertical Test Stand</a:t>
            </a:r>
          </a:p>
        </p:txBody>
      </p:sp>
      <p:sp>
        <p:nvSpPr>
          <p:cNvPr id="104468" name="Text Box 20"/>
          <p:cNvSpPr txBox="1">
            <a:spLocks noChangeArrowheads="1"/>
          </p:cNvSpPr>
          <p:nvPr/>
        </p:nvSpPr>
        <p:spPr bwMode="auto">
          <a:xfrm>
            <a:off x="7239000" y="34290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Oven</a:t>
            </a:r>
          </a:p>
        </p:txBody>
      </p:sp>
      <p:sp>
        <p:nvSpPr>
          <p:cNvPr id="104469" name="Text Box 21"/>
          <p:cNvSpPr txBox="1">
            <a:spLocks noChangeArrowheads="1"/>
          </p:cNvSpPr>
          <p:nvPr/>
        </p:nvSpPr>
        <p:spPr bwMode="auto">
          <a:xfrm>
            <a:off x="3733800" y="32766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Electron Beam Welding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ILC Cavity and Cryomodule">
  <a:themeElements>
    <a:clrScheme name="">
      <a:dk1>
        <a:srgbClr val="000000"/>
      </a:dk1>
      <a:lt1>
        <a:srgbClr val="FFFFF7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ILC Cavity and Cryomodule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ILC Cavity and Cryomodu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ILC Cavity and Cryomodu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5730</TotalTime>
  <Words>3016</Words>
  <Application>Microsoft Office PowerPoint</Application>
  <PresentationFormat>On-screen Show (4:3)</PresentationFormat>
  <Paragraphs>580</Paragraphs>
  <Slides>57</Slides>
  <Notes>56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7_ILC Cavity and Cryomodule</vt:lpstr>
      <vt:lpstr>Photo Editor Photo</vt:lpstr>
      <vt:lpstr>Indian Institutions and Fermilab Collaboration:  A Road We Travel Together</vt:lpstr>
      <vt:lpstr>Thoughts</vt:lpstr>
      <vt:lpstr>Vision of Nuclear India</vt:lpstr>
      <vt:lpstr>How did this new effort start ?</vt:lpstr>
      <vt:lpstr>Indian DAE</vt:lpstr>
      <vt:lpstr>BARC-TIFR Heavy Ion Accelerator</vt:lpstr>
      <vt:lpstr>Accelerator Development for ADS</vt:lpstr>
      <vt:lpstr>IUAC: Pelletron and SRF Linac</vt:lpstr>
      <vt:lpstr>IUAC: SRF Infrastructure</vt:lpstr>
      <vt:lpstr>VECC: Nuclear Physics</vt:lpstr>
      <vt:lpstr>RRCAT: Indus-II</vt:lpstr>
      <vt:lpstr>India: LHC Accelerator</vt:lpstr>
      <vt:lpstr>Nuclear Power Reactor</vt:lpstr>
      <vt:lpstr>It takes a lot of time</vt:lpstr>
      <vt:lpstr>Developing US Collaboration With India</vt:lpstr>
      <vt:lpstr>Jan 2009: Addendum MOU III </vt:lpstr>
      <vt:lpstr>MOU: US and Indian Laboratories</vt:lpstr>
      <vt:lpstr>Fermilab Next 10 yrs Strategy</vt:lpstr>
      <vt:lpstr>Indian Next 10-15 yrs Strategy</vt:lpstr>
      <vt:lpstr>Phase I: R&amp;D Indian Institutions</vt:lpstr>
      <vt:lpstr>Phase 1: Deliverable </vt:lpstr>
      <vt:lpstr>IUAC: Fabrication of SSR1</vt:lpstr>
      <vt:lpstr>Spoke – Forming &amp; EBW</vt:lpstr>
      <vt:lpstr>Shell – Rolling &amp; EBW</vt:lpstr>
      <vt:lpstr>End Wall - Forming</vt:lpstr>
      <vt:lpstr>Elliptical Cavity:  Forming and Machining</vt:lpstr>
      <vt:lpstr>Manufacturing of Beam Pipe</vt:lpstr>
      <vt:lpstr>Welding of  Components</vt:lpstr>
      <vt:lpstr>Trimming , frequency and mechanical measurements </vt:lpstr>
      <vt:lpstr>Equator Welding</vt:lpstr>
      <vt:lpstr>Slide 31</vt:lpstr>
      <vt:lpstr>RF measurement ( at FNAL)</vt:lpstr>
      <vt:lpstr>Cavity assembly in to VTS (FNAL)</vt:lpstr>
      <vt:lpstr>1-cell Cavity 2 K VTS test result</vt:lpstr>
      <vt:lpstr>END Group R&amp;D</vt:lpstr>
      <vt:lpstr>650 MHz Cavity Design</vt:lpstr>
      <vt:lpstr>650 MHz, 1-cell development</vt:lpstr>
      <vt:lpstr>650 MHz, b = 0.6 cavity design</vt:lpstr>
      <vt:lpstr>Internal Configuration of Cryomodule  for 650 MHz Cavity</vt:lpstr>
      <vt:lpstr>Option Chosen for Detailed Analysis</vt:lpstr>
      <vt:lpstr>Slide 41</vt:lpstr>
      <vt:lpstr>RRCAT: SRF Infrastructure</vt:lpstr>
      <vt:lpstr>RRCAT: SRF Infrastructure</vt:lpstr>
      <vt:lpstr>RRCAT: Cavity RF Measurement </vt:lpstr>
      <vt:lpstr>Indigenous Development of Nb</vt:lpstr>
      <vt:lpstr>Building for SCRF Cavity Development</vt:lpstr>
      <vt:lpstr>Vertical Test Stand Design</vt:lpstr>
      <vt:lpstr>Horizontal Test Stand (HTS-2)</vt:lpstr>
      <vt:lpstr>Phase II: Discussions </vt:lpstr>
      <vt:lpstr>BARC: ECR Ion Source</vt:lpstr>
      <vt:lpstr>RFQ Parameters</vt:lpstr>
      <vt:lpstr>BARC: 350 MHz, 700 W  Solid-state Amplifier</vt:lpstr>
      <vt:lpstr>New RF Driver: 350 MHz, 2.5 kW (CW and pulse mode) for 60 kW RF system</vt:lpstr>
      <vt:lpstr>350 MHz,  60 kW RF system for deuterium  400 KeV RFQ</vt:lpstr>
      <vt:lpstr>Collaboration on High Energy Physics</vt:lpstr>
      <vt:lpstr>What Next</vt:lpstr>
      <vt:lpstr>Wind of Change</vt:lpstr>
    </vt:vector>
  </TitlesOfParts>
  <Company>Mishra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US-Indian Institutions Collaboration on Neutrino Physics</dc:title>
  <dc:creator>Shekhar Mishra</dc:creator>
  <cp:lastModifiedBy>Shekhar Mishra</cp:lastModifiedBy>
  <cp:revision>60</cp:revision>
  <dcterms:created xsi:type="dcterms:W3CDTF">2009-06-28T14:51:30Z</dcterms:created>
  <dcterms:modified xsi:type="dcterms:W3CDTF">2010-09-03T00:35:24Z</dcterms:modified>
</cp:coreProperties>
</file>