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88" r:id="rId2"/>
    <p:sldMasterId id="2147483664" r:id="rId3"/>
    <p:sldMasterId id="2147483700" r:id="rId4"/>
    <p:sldMasterId id="2147483713" r:id="rId5"/>
    <p:sldMasterId id="2147483725" r:id="rId6"/>
    <p:sldMasterId id="2147483737" r:id="rId7"/>
    <p:sldMasterId id="2147483747" r:id="rId8"/>
    <p:sldMasterId id="2147483759" r:id="rId9"/>
    <p:sldMasterId id="2147483771" r:id="rId10"/>
  </p:sldMasterIdLst>
  <p:notesMasterIdLst>
    <p:notesMasterId r:id="rId50"/>
  </p:notesMasterIdLst>
  <p:sldIdLst>
    <p:sldId id="256" r:id="rId11"/>
    <p:sldId id="276" r:id="rId12"/>
    <p:sldId id="267" r:id="rId13"/>
    <p:sldId id="287" r:id="rId14"/>
    <p:sldId id="265" r:id="rId15"/>
    <p:sldId id="296" r:id="rId16"/>
    <p:sldId id="295" r:id="rId17"/>
    <p:sldId id="266" r:id="rId18"/>
    <p:sldId id="292" r:id="rId19"/>
    <p:sldId id="293" r:id="rId20"/>
    <p:sldId id="291" r:id="rId21"/>
    <p:sldId id="294" r:id="rId22"/>
    <p:sldId id="260" r:id="rId23"/>
    <p:sldId id="261" r:id="rId24"/>
    <p:sldId id="288" r:id="rId25"/>
    <p:sldId id="277" r:id="rId26"/>
    <p:sldId id="278" r:id="rId27"/>
    <p:sldId id="289" r:id="rId28"/>
    <p:sldId id="279" r:id="rId29"/>
    <p:sldId id="280" r:id="rId30"/>
    <p:sldId id="290" r:id="rId31"/>
    <p:sldId id="285" r:id="rId32"/>
    <p:sldId id="258" r:id="rId33"/>
    <p:sldId id="259" r:id="rId34"/>
    <p:sldId id="281" r:id="rId35"/>
    <p:sldId id="306" r:id="rId36"/>
    <p:sldId id="282" r:id="rId37"/>
    <p:sldId id="297" r:id="rId38"/>
    <p:sldId id="303" r:id="rId39"/>
    <p:sldId id="304" r:id="rId40"/>
    <p:sldId id="273" r:id="rId41"/>
    <p:sldId id="274" r:id="rId42"/>
    <p:sldId id="299" r:id="rId43"/>
    <p:sldId id="272" r:id="rId44"/>
    <p:sldId id="300" r:id="rId45"/>
    <p:sldId id="301" r:id="rId46"/>
    <p:sldId id="302" r:id="rId47"/>
    <p:sldId id="271" r:id="rId48"/>
    <p:sldId id="30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2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4CDC0-9AAA-5040-8DB3-AFFA9EE62FC2}" type="datetimeFigureOut">
              <a:rPr lang="en-US" smtClean="0"/>
              <a:t>09/05/2011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9B13B-CF69-2046-BA6D-EA07582E61B7}" type="slidenum">
              <a:rPr lang="en-US" smtClean="0"/>
              <a:t>‹#›</a:t>
            </a:fld>
            <a:endParaRPr lang="en-US"/>
          </a:p>
        </p:txBody>
      </p:sp>
    </p:spTree>
    <p:extLst>
      <p:ext uri="{BB962C8B-B14F-4D97-AF65-F5344CB8AC3E}">
        <p14:creationId xmlns:p14="http://schemas.microsoft.com/office/powerpoint/2010/main" val="50704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143000" y="685800"/>
            <a:ext cx="4572000" cy="3429000"/>
          </a:xfrm>
          <a:ln/>
        </p:spPr>
      </p:sp>
      <p:sp>
        <p:nvSpPr>
          <p:cNvPr id="78850" name="Rectangle 3"/>
          <p:cNvSpPr>
            <a:spLocks noGrp="1" noChangeArrowheads="1"/>
          </p:cNvSpPr>
          <p:nvPr>
            <p:ph type="body" idx="1"/>
          </p:nvPr>
        </p:nvSpPr>
        <p:spPr>
          <a:xfrm>
            <a:off x="685480" y="4342450"/>
            <a:ext cx="5487041" cy="41158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atin typeface="Corisande" charset="0"/>
              </a:rPr>
              <a:t>The Science and Technology Facilities Council is an independent, non-departmental public body of the Department for Business, Innovation and Skills (DBIS). </a:t>
            </a:r>
          </a:p>
          <a:p>
            <a:endParaRPr lang="en-US">
              <a:latin typeface="Corisande" charset="0"/>
            </a:endParaRPr>
          </a:p>
          <a:p>
            <a:r>
              <a:rPr lang="en-GB">
                <a:latin typeface="Corisande" charset="0"/>
              </a:rPr>
              <a:t>T</a:t>
            </a:r>
            <a:r>
              <a:rPr lang="en-US">
                <a:latin typeface="Corisande" charset="0"/>
              </a:rPr>
              <a:t>he majority of our funding is public money from DBIS, allocated through the Comprehensive Spending Review.</a:t>
            </a:r>
          </a:p>
          <a:p>
            <a:endParaRPr lang="en-US">
              <a:latin typeface="Corisande" charset="0"/>
            </a:endParaRPr>
          </a:p>
          <a:p>
            <a:r>
              <a:rPr lang="en-US">
                <a:latin typeface="Corisande" charset="0"/>
              </a:rPr>
              <a:t>STFC also receives a capital allocation from government for investment in infrastructure or assets.</a:t>
            </a:r>
          </a:p>
          <a:p>
            <a:endParaRPr lang="en-US">
              <a:latin typeface="Corisande" charset="0"/>
            </a:endParaRPr>
          </a:p>
          <a:p>
            <a:r>
              <a:rPr lang="en-US">
                <a:latin typeface="Corisande" charset="0"/>
              </a:rPr>
              <a:t>STFC receives additional funding from a variety of other sources, including the other Research Councils, the European Space Agency, the European Commission and industry.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pPr eaLnBrk="1" hangingPunct="1"/>
            <a:r>
              <a:rPr lang="en-GB">
                <a:latin typeface="Corisande" pitchFamily="2" charset="0"/>
              </a:rPr>
              <a:t>Our vision is to maximise the impact of our knowledge, skills, facilities and resources for the benefit of the UK and its people.</a:t>
            </a:r>
          </a:p>
          <a:p>
            <a:pPr eaLnBrk="1" hangingPunct="1">
              <a:buFontTx/>
              <a:buChar char="•"/>
            </a:pPr>
            <a:r>
              <a:rPr lang="en-GB">
                <a:latin typeface="Corisande" pitchFamily="2" charset="0"/>
              </a:rPr>
              <a:t> Our highest priority in particle physics is to exploit the Large Hadron Collider (LHC) at CERN. The LHC will reveal how nature operates at the energy scales where our current standard model of particle physics breaks down and will transform our understanding of the fundamental rules of the universe.</a:t>
            </a:r>
          </a:p>
          <a:p>
            <a:pPr eaLnBrk="1" hangingPunct="1">
              <a:buFontTx/>
              <a:buChar char="•"/>
            </a:pPr>
            <a:r>
              <a:rPr lang="en-GB">
                <a:latin typeface="Corisande" pitchFamily="2" charset="0"/>
              </a:rPr>
              <a:t> Our highest priority in ground-based astronomy is to exploit our membership of the European Southern Observatory which gives access to the world-leading Very Large Telescope, the new ALMA millimetre astronomy array, and to carry out R&amp;D towards the next generation European Extremely Large Telescope and the UK-led Square Kilometre Array radio telescope project.</a:t>
            </a:r>
          </a:p>
          <a:p>
            <a:pPr eaLnBrk="1" hangingPunct="1">
              <a:buFontTx/>
              <a:buChar char="•"/>
            </a:pPr>
            <a:r>
              <a:rPr lang="en-GB">
                <a:latin typeface="Corisande" pitchFamily="2" charset="0"/>
              </a:rPr>
              <a:t> Our highest priority in space-based astronomy is to exploit the new observatories such as Herschel, Planck, GAIA and James Webb Space Telescope, and to lay the technical groundwork for future cutting edge missions in the ESA Cosmic Visions programme.</a:t>
            </a:r>
          </a:p>
          <a:p>
            <a:pPr eaLnBrk="1" hangingPunct="1">
              <a:buFontTx/>
              <a:buChar char="•"/>
            </a:pPr>
            <a:r>
              <a:rPr lang="en-GB">
                <a:latin typeface="Corisande" pitchFamily="2" charset="0"/>
              </a:rPr>
              <a:t> Our highest priority in nuclear physics is to participate in the Facility for Antiproton and Ion Research, the new European Laboratory being constructed in Darmstadt, Germany that will offer an array of new experimental tools for nuclear research.</a:t>
            </a:r>
          </a:p>
          <a:p>
            <a:pPr eaLnBrk="1" hangingPunct="1"/>
            <a:endParaRPr lang="en-GB">
              <a:latin typeface="Corisande" pitchFamily="2" charset="0"/>
            </a:endParaRPr>
          </a:p>
          <a:p>
            <a:pPr eaLnBrk="1" hangingPunct="1"/>
            <a:endParaRPr lang="en-GB">
              <a:latin typeface="Corisande" pitchFamily="2" charset="0"/>
            </a:endParaRPr>
          </a:p>
          <a:p>
            <a:pPr eaLnBrk="1" hangingPunct="1"/>
            <a:endParaRPr lang="en-US">
              <a:latin typeface="Corisande"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a:lstStyle/>
          <a:p>
            <a:pPr eaLnBrk="1" hangingPunct="1"/>
            <a:r>
              <a:rPr lang="en-US">
                <a:latin typeface="Corisande" pitchFamily="2" charset="0"/>
              </a:rPr>
              <a:t>We are a science-driven organisation, making it possible for a broad range of scientists to do the highest quality research tackling some of the most fundamental scientific questions.</a:t>
            </a:r>
          </a:p>
          <a:p>
            <a:pPr eaLnBrk="1" hangingPunct="1"/>
            <a:endParaRPr lang="en-US">
              <a:latin typeface="Corisande" pitchFamily="2" charset="0"/>
            </a:endParaRPr>
          </a:p>
          <a:p>
            <a:pPr eaLnBrk="1" hangingPunct="1"/>
            <a:r>
              <a:rPr lang="en-US">
                <a:latin typeface="Corisande" pitchFamily="2" charset="0"/>
              </a:rPr>
              <a:t>We provide access to world-class facilities in the UK including</a:t>
            </a:r>
          </a:p>
          <a:p>
            <a:pPr eaLnBrk="1" hangingPunct="1">
              <a:buFontTx/>
              <a:buChar char="•"/>
            </a:pPr>
            <a:r>
              <a:rPr lang="en-US">
                <a:latin typeface="Corisande" pitchFamily="2" charset="0"/>
              </a:rPr>
              <a:t> Neutron and Muon Sources</a:t>
            </a:r>
          </a:p>
          <a:p>
            <a:pPr eaLnBrk="1" hangingPunct="1">
              <a:buFontTx/>
              <a:buChar char="•"/>
            </a:pPr>
            <a:r>
              <a:rPr lang="en-US">
                <a:latin typeface="Corisande" pitchFamily="2" charset="0"/>
              </a:rPr>
              <a:t> Lasers</a:t>
            </a:r>
          </a:p>
          <a:p>
            <a:pPr eaLnBrk="1" hangingPunct="1">
              <a:buFontTx/>
              <a:buChar char="•"/>
            </a:pPr>
            <a:r>
              <a:rPr lang="en-GB">
                <a:latin typeface="Corisande" pitchFamily="2" charset="0"/>
              </a:rPr>
              <a:t> Computational Science and Engineering</a:t>
            </a:r>
          </a:p>
          <a:p>
            <a:pPr eaLnBrk="1" hangingPunct="1">
              <a:buFontTx/>
              <a:buChar char="•"/>
            </a:pPr>
            <a:r>
              <a:rPr lang="en-GB">
                <a:latin typeface="Corisande" pitchFamily="2" charset="0"/>
              </a:rPr>
              <a:t> Atmospheric, Astronomy and Space Science</a:t>
            </a:r>
          </a:p>
          <a:p>
            <a:pPr eaLnBrk="1" hangingPunct="1">
              <a:buFontTx/>
              <a:buChar char="•"/>
            </a:pPr>
            <a:r>
              <a:rPr lang="en-GB">
                <a:latin typeface="Corisande" pitchFamily="2" charset="0"/>
              </a:rPr>
              <a:t> Synchrotron light sources and free electron lasers</a:t>
            </a:r>
          </a:p>
          <a:p>
            <a:pPr eaLnBrk="1" hangingPunct="1">
              <a:buFontTx/>
              <a:buChar char="•"/>
            </a:pPr>
            <a:r>
              <a:rPr lang="en-GB">
                <a:latin typeface="Corisande" pitchFamily="2" charset="0"/>
              </a:rPr>
              <a:t> Materials Analysis</a:t>
            </a:r>
            <a:endParaRPr lang="en-US">
              <a:latin typeface="Corisande" pitchFamily="2" charset="0"/>
            </a:endParaRPr>
          </a:p>
          <a:p>
            <a:pPr eaLnBrk="1" hangingPunct="1"/>
            <a:endParaRPr lang="en-US">
              <a:latin typeface="Corisande"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GB" smtClean="0">
              <a:latin typeface="Lucida Grande"/>
              <a:ea typeface="ヒラギノ角ゴ Pro W3"/>
              <a:cs typeface="Arial" pitchFamily="34" charset="0"/>
            </a:endParaRPr>
          </a:p>
        </p:txBody>
      </p:sp>
      <p:sp>
        <p:nvSpPr>
          <p:cNvPr id="37892" name="Slide Number Placeholder 3"/>
          <p:cNvSpPr>
            <a:spLocks noGrp="1"/>
          </p:cNvSpPr>
          <p:nvPr>
            <p:ph type="sldNum" sz="quarter" idx="5"/>
          </p:nvPr>
        </p:nvSpPr>
        <p:spPr>
          <a:noFill/>
        </p:spPr>
        <p:txBody>
          <a:bodyPr/>
          <a:lstStyle/>
          <a:p>
            <a:fld id="{825AF6C3-8DDB-4309-8651-32BB0EC341E4}" type="slidenum">
              <a:rPr lang="en-US"/>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Lucida Grande"/>
              <a:ea typeface="ヒラギノ角ゴ Pro W3"/>
              <a:cs typeface="Arial" pitchFamily="34" charset="0"/>
            </a:endParaRPr>
          </a:p>
        </p:txBody>
      </p:sp>
      <p:sp>
        <p:nvSpPr>
          <p:cNvPr id="38916" name="Slide Number Placeholder 3"/>
          <p:cNvSpPr>
            <a:spLocks noGrp="1"/>
          </p:cNvSpPr>
          <p:nvPr>
            <p:ph type="sldNum" sz="quarter" idx="5"/>
          </p:nvPr>
        </p:nvSpPr>
        <p:spPr>
          <a:noFill/>
        </p:spPr>
        <p:txBody>
          <a:bodyPr/>
          <a:lstStyle/>
          <a:p>
            <a:fld id="{F0A7EC3D-CF3C-462C-B40E-417DA01F9A32}" type="slidenum">
              <a:rPr lang="en-US"/>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xfrm>
            <a:off x="549275" y="4343400"/>
            <a:ext cx="5975350" cy="4114800"/>
          </a:xfrm>
          <a:noFill/>
          <a:ln/>
        </p:spPr>
        <p:txBody>
          <a:bodyPr/>
          <a:lstStyle/>
          <a:p>
            <a:pPr eaLnBrk="1" hangingPunct="1">
              <a:spcBef>
                <a:spcPct val="0"/>
              </a:spcBef>
            </a:pPr>
            <a:r>
              <a:rPr lang="en-GB" dirty="0" smtClean="0">
                <a:latin typeface="Calibri" pitchFamily="34" charset="0"/>
                <a:ea typeface="ヒラギノ角ゴ Pro W3"/>
                <a:cs typeface="Arial" charset="0"/>
              </a:rPr>
              <a:t>This is for a year earlier diagram produced by institute of fiscal studies for guardian each year shows where </a:t>
            </a:r>
            <a:r>
              <a:rPr lang="en-GB" dirty="0" err="1" smtClean="0">
                <a:latin typeface="Calibri" pitchFamily="34" charset="0"/>
                <a:ea typeface="ヒラギノ角ゴ Pro W3"/>
                <a:cs typeface="Arial" charset="0"/>
              </a:rPr>
              <a:t>govt</a:t>
            </a:r>
            <a:r>
              <a:rPr lang="en-GB" dirty="0" smtClean="0">
                <a:latin typeface="Calibri" pitchFamily="34" charset="0"/>
                <a:ea typeface="ヒラギノ角ゴ Pro W3"/>
                <a:cs typeface="Arial" charset="0"/>
              </a:rPr>
              <a:t> spending goes </a:t>
            </a:r>
          </a:p>
          <a:p>
            <a:pPr eaLnBrk="1" hangingPunct="1">
              <a:spcBef>
                <a:spcPct val="0"/>
              </a:spcBef>
            </a:pPr>
            <a:endParaRPr lang="en-GB" dirty="0" smtClean="0">
              <a:latin typeface="Calibri" pitchFamily="34" charset="0"/>
              <a:ea typeface="ヒラギノ角ゴ Pro W3"/>
              <a:cs typeface="Arial" charset="0"/>
            </a:endParaRPr>
          </a:p>
          <a:p>
            <a:pPr eaLnBrk="1" hangingPunct="1">
              <a:spcBef>
                <a:spcPct val="0"/>
              </a:spcBef>
            </a:pPr>
            <a:r>
              <a:rPr lang="en-GB" dirty="0" smtClean="0">
                <a:latin typeface="Calibri" pitchFamily="34" charset="0"/>
                <a:ea typeface="ヒラギノ角ゴ Pro W3"/>
                <a:cs typeface="Arial" charset="0"/>
              </a:rPr>
              <a:t>Interesting that only a year earlier the interest on national debt (red circle due west of centre) was half that shown on previous slide - that is because of the orange circle (NE east of centre), the cash used to bail out the banks </a:t>
            </a:r>
          </a:p>
          <a:p>
            <a:pPr eaLnBrk="1" hangingPunct="1">
              <a:spcBef>
                <a:spcPct val="0"/>
              </a:spcBef>
            </a:pPr>
            <a:endParaRPr lang="en-GB" dirty="0" smtClean="0">
              <a:latin typeface="Calibri" pitchFamily="34" charset="0"/>
              <a:ea typeface="ヒラギノ角ゴ Pro W3"/>
              <a:cs typeface="Arial" charset="0"/>
            </a:endParaRPr>
          </a:p>
          <a:p>
            <a:pPr eaLnBrk="1" hangingPunct="1">
              <a:spcBef>
                <a:spcPct val="0"/>
              </a:spcBef>
            </a:pPr>
            <a:r>
              <a:rPr lang="en-GB" dirty="0" smtClean="0">
                <a:latin typeface="Calibri" pitchFamily="34" charset="0"/>
                <a:ea typeface="ヒラギノ角ゴ Pro W3"/>
                <a:cs typeface="Arial" charset="0"/>
              </a:rPr>
              <a:t>BIS is orange-yellow circle NNE of centre – quite small, RCs are fourth satellite clockwise from base – not big</a:t>
            </a:r>
          </a:p>
          <a:p>
            <a:pPr eaLnBrk="1" hangingPunct="1">
              <a:spcBef>
                <a:spcPct val="0"/>
              </a:spcBef>
            </a:pPr>
            <a:r>
              <a:rPr lang="en-GB" dirty="0" smtClean="0">
                <a:latin typeface="Calibri" pitchFamily="34" charset="0"/>
                <a:ea typeface="ヒラギノ角ゴ Pro W3"/>
                <a:cs typeface="Arial" charset="0"/>
              </a:rPr>
              <a:t>STFC not shown on here – but if it was we are about the size of the first circle (clockwise from base) which is the same size as the smallest satellite of </a:t>
            </a:r>
            <a:r>
              <a:rPr lang="en-GB" dirty="0" err="1" smtClean="0">
                <a:latin typeface="Calibri" pitchFamily="34" charset="0"/>
                <a:ea typeface="ヒラギノ角ゴ Pro W3"/>
                <a:cs typeface="Arial" charset="0"/>
              </a:rPr>
              <a:t>Dept</a:t>
            </a:r>
            <a:r>
              <a:rPr lang="en-GB" dirty="0" smtClean="0">
                <a:latin typeface="Calibri" pitchFamily="34" charset="0"/>
                <a:ea typeface="ヒラギノ角ゴ Pro W3"/>
                <a:cs typeface="Arial" charset="0"/>
              </a:rPr>
              <a:t> for work and pensions (yellow-green circle NNE of centre) which is the amount the </a:t>
            </a:r>
            <a:r>
              <a:rPr lang="en-GB" dirty="0" err="1" smtClean="0">
                <a:latin typeface="Calibri" pitchFamily="34" charset="0"/>
                <a:ea typeface="ヒラギノ角ゴ Pro W3"/>
                <a:cs typeface="Arial" charset="0"/>
              </a:rPr>
              <a:t>govt</a:t>
            </a:r>
            <a:r>
              <a:rPr lang="en-GB" dirty="0" smtClean="0">
                <a:latin typeface="Calibri" pitchFamily="34" charset="0"/>
                <a:ea typeface="ヒラギノ角ゴ Pro W3"/>
                <a:cs typeface="Arial" charset="0"/>
              </a:rPr>
              <a:t> spends on free TV licences for the over 75s </a:t>
            </a:r>
          </a:p>
          <a:p>
            <a:pPr eaLnBrk="1" hangingPunct="1">
              <a:spcBef>
                <a:spcPct val="0"/>
              </a:spcBef>
            </a:pPr>
            <a:endParaRPr lang="en-GB" dirty="0" smtClean="0">
              <a:latin typeface="Calibri" pitchFamily="34" charset="0"/>
              <a:ea typeface="ヒラギノ角ゴ Pro W3"/>
              <a:cs typeface="Arial" charset="0"/>
            </a:endParaRPr>
          </a:p>
          <a:p>
            <a:pPr eaLnBrk="1" hangingPunct="1">
              <a:spcBef>
                <a:spcPct val="0"/>
              </a:spcBef>
            </a:pPr>
            <a:r>
              <a:rPr lang="en-GB" dirty="0" smtClean="0">
                <a:latin typeface="Calibri" pitchFamily="34" charset="0"/>
                <a:ea typeface="ヒラギノ角ゴ Pro W3"/>
                <a:cs typeface="Arial" charset="0"/>
              </a:rPr>
              <a:t>Message is we are very small beer – both financially and in terms of political headache</a:t>
            </a:r>
          </a:p>
          <a:p>
            <a:pPr eaLnBrk="1" hangingPunct="1">
              <a:spcBef>
                <a:spcPct val="0"/>
              </a:spcBef>
            </a:pPr>
            <a:r>
              <a:rPr lang="en-GB" dirty="0" smtClean="0">
                <a:latin typeface="Calibri" pitchFamily="34" charset="0"/>
                <a:ea typeface="ヒラギノ角ゴ Pro W3"/>
                <a:cs typeface="Arial" charset="0"/>
              </a:rPr>
              <a:t>But silver lining we are irrelevant in producing savings </a:t>
            </a:r>
          </a:p>
          <a:p>
            <a:pPr eaLnBrk="1" hangingPunct="1">
              <a:spcBef>
                <a:spcPct val="0"/>
              </a:spcBef>
            </a:pPr>
            <a:r>
              <a:rPr lang="en-GB" dirty="0" smtClean="0">
                <a:latin typeface="Calibri" pitchFamily="34" charset="0"/>
                <a:ea typeface="ヒラギノ角ゴ Pro W3"/>
                <a:cs typeface="Arial" charset="0"/>
              </a:rPr>
              <a:t>So if we can demonstrate our importance in rebalancing the economy</a:t>
            </a:r>
          </a:p>
          <a:p>
            <a:pPr eaLnBrk="1" hangingPunct="1">
              <a:spcBef>
                <a:spcPct val="0"/>
              </a:spcBef>
              <a:buFontTx/>
              <a:buChar char="-"/>
            </a:pPr>
            <a:r>
              <a:rPr lang="en-GB" dirty="0" smtClean="0">
                <a:latin typeface="Calibri" pitchFamily="34" charset="0"/>
                <a:ea typeface="ヒラギノ角ゴ Pro W3"/>
                <a:cs typeface="Arial" charset="0"/>
              </a:rPr>
              <a:t>Delivering impact skills, jobs, inward investment </a:t>
            </a:r>
            <a:r>
              <a:rPr lang="en-GB" dirty="0" err="1" smtClean="0">
                <a:latin typeface="Calibri" pitchFamily="34" charset="0"/>
                <a:ea typeface="ヒラギノ角ゴ Pro W3"/>
                <a:cs typeface="Arial" charset="0"/>
              </a:rPr>
              <a:t>etc</a:t>
            </a:r>
            <a:r>
              <a:rPr lang="en-GB" dirty="0" smtClean="0">
                <a:latin typeface="Calibri" pitchFamily="34" charset="0"/>
                <a:ea typeface="ヒラギノ角ゴ Pro W3"/>
                <a:cs typeface="Arial" charset="0"/>
              </a:rPr>
              <a:t> </a:t>
            </a:r>
          </a:p>
          <a:p>
            <a:pPr eaLnBrk="1" hangingPunct="1">
              <a:spcBef>
                <a:spcPct val="0"/>
              </a:spcBef>
              <a:buFontTx/>
              <a:buChar char="-"/>
            </a:pPr>
            <a:r>
              <a:rPr lang="en-GB" dirty="0" smtClean="0">
                <a:latin typeface="Calibri" pitchFamily="34" charset="0"/>
                <a:ea typeface="ヒラギノ角ゴ Pro W3"/>
                <a:cs typeface="Arial" charset="0"/>
              </a:rPr>
              <a:t>It is not too hard for them to give us a more generous settlement</a:t>
            </a:r>
          </a:p>
          <a:p>
            <a:pPr eaLnBrk="1" hangingPunct="1">
              <a:spcBef>
                <a:spcPct val="0"/>
              </a:spcBef>
              <a:buFontTx/>
              <a:buChar char="-"/>
            </a:pPr>
            <a:endParaRPr lang="en-GB" dirty="0" smtClean="0">
              <a:latin typeface="Calibri" pitchFamily="34" charset="0"/>
              <a:ea typeface="ヒラギノ角ゴ Pro W3"/>
              <a:cs typeface="Arial" charset="0"/>
            </a:endParaRPr>
          </a:p>
          <a:p>
            <a:pPr eaLnBrk="1" hangingPunct="1">
              <a:spcBef>
                <a:spcPct val="0"/>
              </a:spcBef>
              <a:buFontTx/>
              <a:buChar char="-"/>
            </a:pPr>
            <a:r>
              <a:rPr lang="en-GB" dirty="0" smtClean="0">
                <a:latin typeface="Calibri" pitchFamily="34" charset="0"/>
                <a:ea typeface="ヒラギノ角ゴ Pro W3"/>
                <a:cs typeface="Arial" charset="0"/>
              </a:rPr>
              <a:t>Big but we are not the only ones saying that </a:t>
            </a:r>
          </a:p>
          <a:p>
            <a:pPr eaLnBrk="1" hangingPunct="1">
              <a:spcBef>
                <a:spcPct val="0"/>
              </a:spcBef>
            </a:pPr>
            <a:endParaRPr lang="en-GB" dirty="0" smtClean="0">
              <a:latin typeface="Calibri" pitchFamily="34" charset="0"/>
              <a:ea typeface="ヒラギノ角ゴ Pro W3"/>
              <a:cs typeface="Arial" charset="0"/>
            </a:endParaRPr>
          </a:p>
        </p:txBody>
      </p:sp>
      <p:sp>
        <p:nvSpPr>
          <p:cNvPr id="123907" name="Slide Number Placeholder 3"/>
          <p:cNvSpPr>
            <a:spLocks noGrp="1"/>
          </p:cNvSpPr>
          <p:nvPr>
            <p:ph type="sldNum" sz="quarter" idx="5"/>
          </p:nvPr>
        </p:nvSpPr>
        <p:spPr>
          <a:noFill/>
        </p:spPr>
        <p:txBody>
          <a:bodyPr/>
          <a:lstStyle/>
          <a:p>
            <a:fld id="{674123C1-EB41-40CD-BEB6-9030516B02CD}" type="slidenum">
              <a:rPr lang="en-US" smtClean="0">
                <a:solidFill>
                  <a:srgbClr val="000000"/>
                </a:solidFill>
              </a:rPr>
              <a:pPr/>
              <a:t>24</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9B13B-CF69-2046-BA6D-EA07582E61B7}" type="slidenum">
              <a:rPr lang="en-US" smtClean="0"/>
              <a:t>27</a:t>
            </a:fld>
            <a:endParaRPr lang="en-US"/>
          </a:p>
        </p:txBody>
      </p:sp>
    </p:spTree>
    <p:extLst>
      <p:ext uri="{BB962C8B-B14F-4D97-AF65-F5344CB8AC3E}">
        <p14:creationId xmlns:p14="http://schemas.microsoft.com/office/powerpoint/2010/main" val="182032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9B13B-CF69-2046-BA6D-EA07582E61B7}" type="slidenum">
              <a:rPr lang="en-US" smtClean="0"/>
              <a:t>29</a:t>
            </a:fld>
            <a:endParaRPr lang="en-US"/>
          </a:p>
        </p:txBody>
      </p:sp>
    </p:spTree>
    <p:extLst>
      <p:ext uri="{BB962C8B-B14F-4D97-AF65-F5344CB8AC3E}">
        <p14:creationId xmlns:p14="http://schemas.microsoft.com/office/powerpoint/2010/main" val="7679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118550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36839204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462483B-3492-D647-AF02-AD756DF5F7EA}" type="datetimeFigureOut">
              <a:rPr lang="en-US"/>
              <a:pPr>
                <a:defRPr/>
              </a:pPr>
              <a:t>11/05/2011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F7622F0-D802-B94C-9B4B-E735041E87C6}" type="slidenum">
              <a:rPr lang="en-US"/>
              <a:pPr>
                <a:defRPr/>
              </a:pPr>
              <a:t>‹#›</a:t>
            </a:fld>
            <a:endParaRPr lang="en-US"/>
          </a:p>
        </p:txBody>
      </p:sp>
    </p:spTree>
    <p:extLst>
      <p:ext uri="{BB962C8B-B14F-4D97-AF65-F5344CB8AC3E}">
        <p14:creationId xmlns:p14="http://schemas.microsoft.com/office/powerpoint/2010/main" val="41785887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5019200-62D0-0D49-ACBE-EB7671C11E02}" type="datetimeFigureOut">
              <a:rPr lang="en-US"/>
              <a:pPr>
                <a:defRPr/>
              </a:pPr>
              <a:t>11/05/2011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542E6BE-D56D-7E4F-B166-ABD3CBF4CE3B}" type="slidenum">
              <a:rPr lang="en-US"/>
              <a:pPr>
                <a:defRPr/>
              </a:pPr>
              <a:t>‹#›</a:t>
            </a:fld>
            <a:endParaRPr lang="en-US"/>
          </a:p>
        </p:txBody>
      </p:sp>
    </p:spTree>
    <p:extLst>
      <p:ext uri="{BB962C8B-B14F-4D97-AF65-F5344CB8AC3E}">
        <p14:creationId xmlns:p14="http://schemas.microsoft.com/office/powerpoint/2010/main" val="33471997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13929F7-3564-8849-A292-3A4CC317912B}" type="datetimeFigureOut">
              <a:rPr lang="en-US"/>
              <a:pPr>
                <a:defRPr/>
              </a:pPr>
              <a:t>11/05/2011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3609EEA-ED00-B648-9F70-3281AFB5DF88}" type="slidenum">
              <a:rPr lang="en-US"/>
              <a:pPr>
                <a:defRPr/>
              </a:pPr>
              <a:t>‹#›</a:t>
            </a:fld>
            <a:endParaRPr lang="en-US"/>
          </a:p>
        </p:txBody>
      </p:sp>
    </p:spTree>
    <p:extLst>
      <p:ext uri="{BB962C8B-B14F-4D97-AF65-F5344CB8AC3E}">
        <p14:creationId xmlns:p14="http://schemas.microsoft.com/office/powerpoint/2010/main" val="1141013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042E6B18-911B-3843-8BB0-70B8F853CB71}" type="datetimeFigureOut">
              <a:rPr lang="en-US"/>
              <a:pPr>
                <a:defRPr/>
              </a:pPr>
              <a:t>11/05/2011</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1F61137-E567-9F45-981F-EFA741418B83}" type="slidenum">
              <a:rPr lang="en-US"/>
              <a:pPr>
                <a:defRPr/>
              </a:pPr>
              <a:t>‹#›</a:t>
            </a:fld>
            <a:endParaRPr lang="en-US"/>
          </a:p>
        </p:txBody>
      </p:sp>
    </p:spTree>
    <p:extLst>
      <p:ext uri="{BB962C8B-B14F-4D97-AF65-F5344CB8AC3E}">
        <p14:creationId xmlns:p14="http://schemas.microsoft.com/office/powerpoint/2010/main" val="5901370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57EE363D-42E8-1447-8F1A-3A1BDCE7A58E}" type="datetimeFigureOut">
              <a:rPr lang="en-US"/>
              <a:pPr>
                <a:defRPr/>
              </a:pPr>
              <a:t>11/05/2011</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E53DC79-2D42-8341-BD35-E7FB803D6BFC}" type="slidenum">
              <a:rPr lang="en-US"/>
              <a:pPr>
                <a:defRPr/>
              </a:pPr>
              <a:t>‹#›</a:t>
            </a:fld>
            <a:endParaRPr lang="en-US"/>
          </a:p>
        </p:txBody>
      </p:sp>
    </p:spTree>
    <p:extLst>
      <p:ext uri="{BB962C8B-B14F-4D97-AF65-F5344CB8AC3E}">
        <p14:creationId xmlns:p14="http://schemas.microsoft.com/office/powerpoint/2010/main" val="2541345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5E2F16F1-81FB-504D-871E-BCDBAF5E260A}" type="datetimeFigureOut">
              <a:rPr lang="en-US"/>
              <a:pPr>
                <a:defRPr/>
              </a:pPr>
              <a:t>11/05/2011</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97C25BB-3358-D040-8C15-16A7071BC286}" type="slidenum">
              <a:rPr lang="en-US"/>
              <a:pPr>
                <a:defRPr/>
              </a:pPr>
              <a:t>‹#›</a:t>
            </a:fld>
            <a:endParaRPr lang="en-US"/>
          </a:p>
        </p:txBody>
      </p:sp>
    </p:spTree>
    <p:extLst>
      <p:ext uri="{BB962C8B-B14F-4D97-AF65-F5344CB8AC3E}">
        <p14:creationId xmlns:p14="http://schemas.microsoft.com/office/powerpoint/2010/main" val="384665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3512A803-5CAC-4A47-A848-8459A8AD1E54}" type="datetimeFigureOut">
              <a:rPr lang="en-US"/>
              <a:pPr>
                <a:defRPr/>
              </a:pPr>
              <a:t>11/05/2011</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34A7AB0-36B7-2B49-805B-9279E7813948}" type="slidenum">
              <a:rPr lang="en-US"/>
              <a:pPr>
                <a:defRPr/>
              </a:pPr>
              <a:t>‹#›</a:t>
            </a:fld>
            <a:endParaRPr lang="en-US"/>
          </a:p>
        </p:txBody>
      </p:sp>
    </p:spTree>
    <p:extLst>
      <p:ext uri="{BB962C8B-B14F-4D97-AF65-F5344CB8AC3E}">
        <p14:creationId xmlns:p14="http://schemas.microsoft.com/office/powerpoint/2010/main" val="11930401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C7ED1BA-2C51-A949-BD3E-071120C1E062}" type="datetimeFigureOut">
              <a:rPr lang="en-US"/>
              <a:pPr>
                <a:defRPr/>
              </a:pPr>
              <a:t>11/05/2011</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5A8B91-3A9B-8A40-916C-8E3E3086FA32}" type="slidenum">
              <a:rPr lang="en-US"/>
              <a:pPr>
                <a:defRPr/>
              </a:pPr>
              <a:t>‹#›</a:t>
            </a:fld>
            <a:endParaRPr lang="en-US"/>
          </a:p>
        </p:txBody>
      </p:sp>
    </p:spTree>
    <p:extLst>
      <p:ext uri="{BB962C8B-B14F-4D97-AF65-F5344CB8AC3E}">
        <p14:creationId xmlns:p14="http://schemas.microsoft.com/office/powerpoint/2010/main" val="2460178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EAC5365-4423-6645-AFB2-246154E488EA}" type="datetimeFigureOut">
              <a:rPr lang="en-US"/>
              <a:pPr>
                <a:defRPr/>
              </a:pPr>
              <a:t>11/05/2011</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153B38-12E1-1242-AC81-E95C1295A6E8}" type="slidenum">
              <a:rPr lang="en-US"/>
              <a:pPr>
                <a:defRPr/>
              </a:pPr>
              <a:t>‹#›</a:t>
            </a:fld>
            <a:endParaRPr lang="en-US"/>
          </a:p>
        </p:txBody>
      </p:sp>
    </p:spTree>
    <p:extLst>
      <p:ext uri="{BB962C8B-B14F-4D97-AF65-F5344CB8AC3E}">
        <p14:creationId xmlns:p14="http://schemas.microsoft.com/office/powerpoint/2010/main" val="38588942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8CC3D376-C1FD-954E-9166-30918AC4726B}" type="datetimeFigureOut">
              <a:rPr lang="en-US"/>
              <a:pPr>
                <a:defRPr/>
              </a:pPr>
              <a:t>11/05/2011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C637690-600C-8644-9A9C-E5983F20360B}" type="slidenum">
              <a:rPr lang="en-US"/>
              <a:pPr>
                <a:defRPr/>
              </a:pPr>
              <a:t>‹#›</a:t>
            </a:fld>
            <a:endParaRPr lang="en-US"/>
          </a:p>
        </p:txBody>
      </p:sp>
    </p:spTree>
    <p:extLst>
      <p:ext uri="{BB962C8B-B14F-4D97-AF65-F5344CB8AC3E}">
        <p14:creationId xmlns:p14="http://schemas.microsoft.com/office/powerpoint/2010/main" val="189520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16657777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0F4F7A37-6D91-EA4B-AFCE-9087D7AC9BFD}" type="datetimeFigureOut">
              <a:rPr lang="en-US"/>
              <a:pPr>
                <a:defRPr/>
              </a:pPr>
              <a:t>11/05/2011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2F1E45-0F62-2B4F-9B11-098E67838B4F}" type="slidenum">
              <a:rPr lang="en-US"/>
              <a:pPr>
                <a:defRPr/>
              </a:pPr>
              <a:t>‹#›</a:t>
            </a:fld>
            <a:endParaRPr lang="en-US"/>
          </a:p>
        </p:txBody>
      </p:sp>
    </p:spTree>
    <p:extLst>
      <p:ext uri="{BB962C8B-B14F-4D97-AF65-F5344CB8AC3E}">
        <p14:creationId xmlns:p14="http://schemas.microsoft.com/office/powerpoint/2010/main" val="255215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3974774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4016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178992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00AB3D9-2356-EF44-84B1-2C11AD877F64}"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20085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00AB3D9-2356-EF44-84B1-2C11AD877F64}" type="datetimeFigureOut">
              <a:rPr lang="en-US" smtClean="0"/>
              <a:t>11/05/2011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271420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00AB3D9-2356-EF44-84B1-2C11AD877F64}" type="datetimeFigureOut">
              <a:rPr lang="en-US" smtClean="0"/>
              <a:t>11/05/2011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3310141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AB3D9-2356-EF44-84B1-2C11AD877F64}" type="datetimeFigureOut">
              <a:rPr lang="en-US" smtClean="0"/>
              <a:t>11/05/2011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116105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00AB3D9-2356-EF44-84B1-2C11AD877F64}"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89269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1107598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00AB3D9-2356-EF44-84B1-2C11AD877F64}"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1815152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451962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365050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341438"/>
            <a:ext cx="8229600" cy="863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2349500"/>
            <a:ext cx="40386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2349500"/>
            <a:ext cx="4038600" cy="195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4457700"/>
            <a:ext cx="4038600" cy="1957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6097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4B6DF08-742B-FC4E-9CAD-930A365080AD}"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337466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4B6DF08-742B-FC4E-9CAD-930A365080AD}"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3041220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4B6DF08-742B-FC4E-9CAD-930A365080AD}"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41880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4B6DF08-742B-FC4E-9CAD-930A365080AD}"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3068446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4B6DF08-742B-FC4E-9CAD-930A365080AD}" type="datetimeFigureOut">
              <a:rPr lang="en-US" smtClean="0"/>
              <a:t>11/05/2011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924330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4B6DF08-742B-FC4E-9CAD-930A365080AD}" type="datetimeFigureOut">
              <a:rPr lang="en-US" smtClean="0"/>
              <a:t>11/05/2011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133049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00AB3D9-2356-EF44-84B1-2C11AD877F64}"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2347762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6DF08-742B-FC4E-9CAD-930A365080AD}" type="datetimeFigureOut">
              <a:rPr lang="en-US" smtClean="0"/>
              <a:t>11/05/2011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3349030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4B6DF08-742B-FC4E-9CAD-930A365080AD}"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36492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4B6DF08-742B-FC4E-9CAD-930A365080AD}"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4086901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4B6DF08-742B-FC4E-9CAD-930A365080AD}"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2895227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4B6DF08-742B-FC4E-9CAD-930A365080AD}" type="datetimeFigureOut">
              <a:rPr lang="en-US" smtClean="0"/>
              <a:t>11/05/2011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876E2-B7A9-B94E-816E-313DE737DBF8}" type="slidenum">
              <a:rPr lang="en-US" smtClean="0"/>
              <a:t>‹#›</a:t>
            </a:fld>
            <a:endParaRPr lang="en-US"/>
          </a:p>
        </p:txBody>
      </p:sp>
    </p:spTree>
    <p:extLst>
      <p:ext uri="{BB962C8B-B14F-4D97-AF65-F5344CB8AC3E}">
        <p14:creationId xmlns:p14="http://schemas.microsoft.com/office/powerpoint/2010/main" val="4183519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638042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2184985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2892477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1020096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258278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00AB3D9-2356-EF44-84B1-2C11AD877F64}"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2377139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3136386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421133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4277090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3197306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2677464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3375"/>
            <a:ext cx="1943100" cy="57626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333375"/>
            <a:ext cx="5676900" cy="57626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ln/>
        </p:spPr>
        <p:txBody>
          <a:bodyPr/>
          <a:lstStyle>
            <a:lvl1pPr>
              <a:defRPr/>
            </a:lvl1pPr>
          </a:lstStyle>
          <a:p>
            <a:fld id="{32928FCA-4FA3-644E-BC60-332F724AD4A4}" type="datetimeFigureOut">
              <a:rPr lang="en-US" smtClean="0"/>
              <a:t>09/05/2011</a:t>
            </a:fld>
            <a:endParaRPr lang="en-US"/>
          </a:p>
        </p:txBody>
      </p:sp>
    </p:spTree>
    <p:extLst>
      <p:ext uri="{BB962C8B-B14F-4D97-AF65-F5344CB8AC3E}">
        <p14:creationId xmlns:p14="http://schemas.microsoft.com/office/powerpoint/2010/main" val="2676189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341438"/>
            <a:ext cx="8229600" cy="863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2349500"/>
            <a:ext cx="40386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2349500"/>
            <a:ext cx="4038600" cy="195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4457700"/>
            <a:ext cx="4038600" cy="1957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6097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9CDC942-4C65-DC48-853A-8A3B09BB1482}" type="slidenum">
              <a:rPr lang="en-US"/>
              <a:pPr>
                <a:defRPr/>
              </a:pPr>
              <a:t>‹#›</a:t>
            </a:fld>
            <a:endParaRPr lang="en-US"/>
          </a:p>
        </p:txBody>
      </p:sp>
    </p:spTree>
    <p:extLst>
      <p:ext uri="{BB962C8B-B14F-4D97-AF65-F5344CB8AC3E}">
        <p14:creationId xmlns:p14="http://schemas.microsoft.com/office/powerpoint/2010/main" val="661334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05B3D87-73EF-3745-B7DE-E31E73320AAE}" type="slidenum">
              <a:rPr lang="en-US"/>
              <a:pPr>
                <a:defRPr/>
              </a:pPr>
              <a:t>‹#›</a:t>
            </a:fld>
            <a:endParaRPr lang="en-US"/>
          </a:p>
        </p:txBody>
      </p:sp>
    </p:spTree>
    <p:extLst>
      <p:ext uri="{BB962C8B-B14F-4D97-AF65-F5344CB8AC3E}">
        <p14:creationId xmlns:p14="http://schemas.microsoft.com/office/powerpoint/2010/main" val="3750545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2D3FDB3-1CA5-2E44-8259-D1CD3979B7F1}" type="slidenum">
              <a:rPr lang="en-US"/>
              <a:pPr>
                <a:defRPr/>
              </a:pPr>
              <a:t>‹#›</a:t>
            </a:fld>
            <a:endParaRPr lang="en-US"/>
          </a:p>
        </p:txBody>
      </p:sp>
    </p:spTree>
    <p:extLst>
      <p:ext uri="{BB962C8B-B14F-4D97-AF65-F5344CB8AC3E}">
        <p14:creationId xmlns:p14="http://schemas.microsoft.com/office/powerpoint/2010/main" val="335254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00AB3D9-2356-EF44-84B1-2C11AD877F64}" type="datetimeFigureOut">
              <a:rPr lang="en-US" smtClean="0"/>
              <a:t>11/05/2011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2193657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4213" y="1484313"/>
            <a:ext cx="38100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6613" y="1484313"/>
            <a:ext cx="38100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D4D91C9-0CF2-504E-8E9C-C0481D9A70EC}" type="slidenum">
              <a:rPr lang="en-US"/>
              <a:pPr>
                <a:defRPr/>
              </a:pPr>
              <a:t>‹#›</a:t>
            </a:fld>
            <a:endParaRPr lang="en-US"/>
          </a:p>
        </p:txBody>
      </p:sp>
    </p:spTree>
    <p:extLst>
      <p:ext uri="{BB962C8B-B14F-4D97-AF65-F5344CB8AC3E}">
        <p14:creationId xmlns:p14="http://schemas.microsoft.com/office/powerpoint/2010/main" val="286993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A74C7CA-9661-B641-A975-CAC96963E24B}" type="slidenum">
              <a:rPr lang="en-US"/>
              <a:pPr>
                <a:defRPr/>
              </a:pPr>
              <a:t>‹#›</a:t>
            </a:fld>
            <a:endParaRPr lang="en-US"/>
          </a:p>
        </p:txBody>
      </p:sp>
    </p:spTree>
    <p:extLst>
      <p:ext uri="{BB962C8B-B14F-4D97-AF65-F5344CB8AC3E}">
        <p14:creationId xmlns:p14="http://schemas.microsoft.com/office/powerpoint/2010/main" val="480544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A5C4D9C-388D-3F40-86CD-11A681F2FA52}" type="slidenum">
              <a:rPr lang="en-US"/>
              <a:pPr>
                <a:defRPr/>
              </a:pPr>
              <a:t>‹#›</a:t>
            </a:fld>
            <a:endParaRPr lang="en-US"/>
          </a:p>
        </p:txBody>
      </p:sp>
    </p:spTree>
    <p:extLst>
      <p:ext uri="{BB962C8B-B14F-4D97-AF65-F5344CB8AC3E}">
        <p14:creationId xmlns:p14="http://schemas.microsoft.com/office/powerpoint/2010/main" val="1166859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8E3D8B4-2B93-1B47-B37B-F3CAD2AA82B9}" type="slidenum">
              <a:rPr lang="en-US"/>
              <a:pPr>
                <a:defRPr/>
              </a:pPr>
              <a:t>‹#›</a:t>
            </a:fld>
            <a:endParaRPr lang="en-US"/>
          </a:p>
        </p:txBody>
      </p:sp>
    </p:spTree>
    <p:extLst>
      <p:ext uri="{BB962C8B-B14F-4D97-AF65-F5344CB8AC3E}">
        <p14:creationId xmlns:p14="http://schemas.microsoft.com/office/powerpoint/2010/main" val="4234316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AC6BA91-73A2-7349-B349-1BBD1B11979E}" type="slidenum">
              <a:rPr lang="en-US"/>
              <a:pPr>
                <a:defRPr/>
              </a:pPr>
              <a:t>‹#›</a:t>
            </a:fld>
            <a:endParaRPr lang="en-US"/>
          </a:p>
        </p:txBody>
      </p:sp>
    </p:spTree>
    <p:extLst>
      <p:ext uri="{BB962C8B-B14F-4D97-AF65-F5344CB8AC3E}">
        <p14:creationId xmlns:p14="http://schemas.microsoft.com/office/powerpoint/2010/main" val="2941667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EBDFACF-4274-234B-957C-DF14D5F6C32D}" type="slidenum">
              <a:rPr lang="en-US"/>
              <a:pPr>
                <a:defRPr/>
              </a:pPr>
              <a:t>‹#›</a:t>
            </a:fld>
            <a:endParaRPr lang="en-US"/>
          </a:p>
        </p:txBody>
      </p:sp>
    </p:spTree>
    <p:extLst>
      <p:ext uri="{BB962C8B-B14F-4D97-AF65-F5344CB8AC3E}">
        <p14:creationId xmlns:p14="http://schemas.microsoft.com/office/powerpoint/2010/main" val="2148664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86A2E2B-146F-9341-9F28-0C9BB7BD5491}" type="slidenum">
              <a:rPr lang="en-US"/>
              <a:pPr>
                <a:defRPr/>
              </a:pPr>
              <a:t>‹#›</a:t>
            </a:fld>
            <a:endParaRPr lang="en-US"/>
          </a:p>
        </p:txBody>
      </p:sp>
    </p:spTree>
    <p:extLst>
      <p:ext uri="{BB962C8B-B14F-4D97-AF65-F5344CB8AC3E}">
        <p14:creationId xmlns:p14="http://schemas.microsoft.com/office/powerpoint/2010/main" val="3848329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33388"/>
            <a:ext cx="2114550" cy="5948362"/>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4213" y="433388"/>
            <a:ext cx="6192837" cy="594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89BDFF5-5FB7-6D43-8DC6-62B315A8107C}" type="slidenum">
              <a:rPr lang="en-US"/>
              <a:pPr>
                <a:defRPr/>
              </a:pPr>
              <a:t>‹#›</a:t>
            </a:fld>
            <a:endParaRPr lang="en-US"/>
          </a:p>
        </p:txBody>
      </p:sp>
    </p:spTree>
    <p:extLst>
      <p:ext uri="{BB962C8B-B14F-4D97-AF65-F5344CB8AC3E}">
        <p14:creationId xmlns:p14="http://schemas.microsoft.com/office/powerpoint/2010/main" val="1991656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3538658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5855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00AB3D9-2356-EF44-84B1-2C11AD877F64}" type="datetimeFigureOut">
              <a:rPr lang="en-US" smtClean="0"/>
              <a:t>11/05/2011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7579180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230385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984671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145183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848357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33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7388190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097433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674639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33375"/>
            <a:ext cx="2286000" cy="57626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0" y="333375"/>
            <a:ext cx="6705600" cy="57626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616047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0"/>
            <a:ext cx="7772400" cy="1470025"/>
          </a:xfrm>
        </p:spPr>
        <p:txBody>
          <a:bodyPr/>
          <a:lstStyle/>
          <a:p>
            <a:r>
              <a:rPr lang="en-GB"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a:xfrm>
            <a:off x="0" y="6400800"/>
            <a:ext cx="1905000" cy="457200"/>
          </a:xfrm>
        </p:spPr>
        <p:txBody>
          <a:bodyPr/>
          <a:lstStyle>
            <a:lvl1pPr eaLnBrk="1" hangingPunct="1">
              <a:defRPr>
                <a:latin typeface="Lucida Grande" charset="0"/>
                <a:ea typeface="ヒラギノ角ゴ Pro W3" charset="0"/>
                <a:cs typeface="ヒラギノ角ゴ Pro W3" charset="0"/>
              </a:defRPr>
            </a:lvl1pPr>
          </a:lstStyle>
          <a:p>
            <a:pPr>
              <a:defRPr/>
            </a:pPr>
            <a:fld id="{16C63A79-114E-8542-8D20-AC3BC7C2914B}" type="datetimeFigureOut">
              <a:rPr lang="en-US"/>
              <a:pPr>
                <a:defRPr/>
              </a:pPr>
              <a:t>11/05/2011</a:t>
            </a:fld>
            <a:endParaRPr lang="en-US"/>
          </a:p>
        </p:txBody>
      </p:sp>
    </p:spTree>
    <p:extLst>
      <p:ext uri="{BB962C8B-B14F-4D97-AF65-F5344CB8AC3E}">
        <p14:creationId xmlns:p14="http://schemas.microsoft.com/office/powerpoint/2010/main" val="55329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AB3D9-2356-EF44-84B1-2C11AD877F64}" type="datetimeFigureOut">
              <a:rPr lang="en-US" smtClean="0"/>
              <a:t>11/05/2011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885380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25000"/>
                  </a:schemeClr>
                </a:solidFill>
                <a:latin typeface="Calibri" pitchFamily="34" charset="0"/>
              </a:defRPr>
            </a:lvl1pPr>
          </a:lstStyle>
          <a:p>
            <a:r>
              <a:rPr lang="en-GB"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26591459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0" y="6400800"/>
            <a:ext cx="1905000" cy="457200"/>
          </a:xfrm>
        </p:spPr>
        <p:txBody>
          <a:bodyPr/>
          <a:lstStyle>
            <a:lvl1pPr eaLnBrk="1" hangingPunct="1">
              <a:defRPr>
                <a:latin typeface="Lucida Grande" charset="0"/>
                <a:ea typeface="ヒラギノ角ゴ Pro W3" charset="0"/>
                <a:cs typeface="ヒラギノ角ゴ Pro W3" charset="0"/>
              </a:defRPr>
            </a:lvl1pPr>
          </a:lstStyle>
          <a:p>
            <a:pPr>
              <a:defRPr/>
            </a:pPr>
            <a:fld id="{72C8C0AB-82D6-D241-B30C-4FDD0460AAC1}" type="datetimeFigureOut">
              <a:rPr lang="en-US"/>
              <a:pPr>
                <a:defRPr/>
              </a:pPr>
              <a:t>11/05/2011</a:t>
            </a:fld>
            <a:endParaRPr lang="en-US"/>
          </a:p>
        </p:txBody>
      </p:sp>
    </p:spTree>
    <p:extLst>
      <p:ext uri="{BB962C8B-B14F-4D97-AF65-F5344CB8AC3E}">
        <p14:creationId xmlns:p14="http://schemas.microsoft.com/office/powerpoint/2010/main" val="41378122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0" y="6400800"/>
            <a:ext cx="1905000" cy="457200"/>
          </a:xfrm>
        </p:spPr>
        <p:txBody>
          <a:bodyPr/>
          <a:lstStyle>
            <a:lvl1pPr eaLnBrk="1" hangingPunct="1">
              <a:defRPr>
                <a:latin typeface="Lucida Grande" charset="0"/>
                <a:ea typeface="ヒラギノ角ゴ Pro W3" charset="0"/>
                <a:cs typeface="ヒラギノ角ゴ Pro W3" charset="0"/>
              </a:defRPr>
            </a:lvl1pPr>
          </a:lstStyle>
          <a:p>
            <a:pPr>
              <a:defRPr/>
            </a:pPr>
            <a:fld id="{C75DBF07-0891-D044-925B-60C40B6C4C29}" type="datetimeFigureOut">
              <a:rPr lang="en-US"/>
              <a:pPr>
                <a:defRPr/>
              </a:pPr>
              <a:t>11/05/2011</a:t>
            </a:fld>
            <a:endParaRPr lang="en-US"/>
          </a:p>
        </p:txBody>
      </p:sp>
    </p:spTree>
    <p:extLst>
      <p:ext uri="{BB962C8B-B14F-4D97-AF65-F5344CB8AC3E}">
        <p14:creationId xmlns:p14="http://schemas.microsoft.com/office/powerpoint/2010/main" val="20967140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0" y="6400800"/>
            <a:ext cx="1905000" cy="457200"/>
          </a:xfrm>
        </p:spPr>
        <p:txBody>
          <a:bodyPr/>
          <a:lstStyle>
            <a:lvl1pPr eaLnBrk="1" hangingPunct="1">
              <a:defRPr>
                <a:latin typeface="Lucida Grande" charset="0"/>
                <a:ea typeface="ヒラギノ角ゴ Pro W3" charset="0"/>
                <a:cs typeface="ヒラギノ角ゴ Pro W3" charset="0"/>
              </a:defRPr>
            </a:lvl1pPr>
          </a:lstStyle>
          <a:p>
            <a:pPr>
              <a:defRPr/>
            </a:pPr>
            <a:fld id="{FDBCD755-07F4-D141-BC3A-CC7963697041}" type="datetimeFigureOut">
              <a:rPr lang="en-US"/>
              <a:pPr>
                <a:defRPr/>
              </a:pPr>
              <a:t>11/05/2011</a:t>
            </a:fld>
            <a:endParaRPr lang="en-US"/>
          </a:p>
        </p:txBody>
      </p:sp>
    </p:spTree>
    <p:extLst>
      <p:ext uri="{BB962C8B-B14F-4D97-AF65-F5344CB8AC3E}">
        <p14:creationId xmlns:p14="http://schemas.microsoft.com/office/powerpoint/2010/main" val="1969446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0" y="6400800"/>
            <a:ext cx="1905000" cy="457200"/>
          </a:xfrm>
        </p:spPr>
        <p:txBody>
          <a:bodyPr/>
          <a:lstStyle>
            <a:lvl1pPr eaLnBrk="1" hangingPunct="1">
              <a:defRPr>
                <a:latin typeface="Lucida Grande" charset="0"/>
                <a:ea typeface="ヒラギノ角ゴ Pro W3" charset="0"/>
                <a:cs typeface="ヒラギノ角ゴ Pro W3" charset="0"/>
              </a:defRPr>
            </a:lvl1pPr>
          </a:lstStyle>
          <a:p>
            <a:pPr>
              <a:defRPr/>
            </a:pPr>
            <a:fld id="{CEFC0A09-6C04-774F-970B-1AD0F3593566}" type="datetimeFigureOut">
              <a:rPr lang="en-US"/>
              <a:pPr>
                <a:defRPr/>
              </a:pPr>
              <a:t>11/05/2011</a:t>
            </a:fld>
            <a:endParaRPr lang="en-US"/>
          </a:p>
        </p:txBody>
      </p:sp>
    </p:spTree>
    <p:extLst>
      <p:ext uri="{BB962C8B-B14F-4D97-AF65-F5344CB8AC3E}">
        <p14:creationId xmlns:p14="http://schemas.microsoft.com/office/powerpoint/2010/main" val="2222696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00800"/>
            <a:ext cx="1905000" cy="457200"/>
          </a:xfrm>
        </p:spPr>
        <p:txBody>
          <a:bodyPr/>
          <a:lstStyle>
            <a:lvl1pPr eaLnBrk="1" hangingPunct="1">
              <a:defRPr>
                <a:latin typeface="Lucida Grande" charset="0"/>
                <a:ea typeface="ヒラギノ角ゴ Pro W3" charset="0"/>
                <a:cs typeface="ヒラギノ角ゴ Pro W3" charset="0"/>
              </a:defRPr>
            </a:lvl1pPr>
          </a:lstStyle>
          <a:p>
            <a:pPr>
              <a:defRPr/>
            </a:pPr>
            <a:fld id="{551F8336-B045-2643-ABDA-4CC9AD0D357F}" type="datetimeFigureOut">
              <a:rPr lang="en-US"/>
              <a:pPr>
                <a:defRPr/>
              </a:pPr>
              <a:t>11/05/2011</a:t>
            </a:fld>
            <a:endParaRPr lang="en-US"/>
          </a:p>
        </p:txBody>
      </p:sp>
    </p:spTree>
    <p:extLst>
      <p:ext uri="{BB962C8B-B14F-4D97-AF65-F5344CB8AC3E}">
        <p14:creationId xmlns:p14="http://schemas.microsoft.com/office/powerpoint/2010/main" val="399254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0" y="6400800"/>
            <a:ext cx="1905000" cy="457200"/>
          </a:xfrm>
        </p:spPr>
        <p:txBody>
          <a:bodyPr/>
          <a:lstStyle>
            <a:lvl1pPr eaLnBrk="1" hangingPunct="1">
              <a:defRPr>
                <a:latin typeface="Lucida Grande" charset="0"/>
                <a:ea typeface="ヒラギノ角ゴ Pro W3" charset="0"/>
                <a:cs typeface="ヒラギノ角ゴ Pro W3" charset="0"/>
              </a:defRPr>
            </a:lvl1pPr>
          </a:lstStyle>
          <a:p>
            <a:pPr>
              <a:defRPr/>
            </a:pPr>
            <a:fld id="{5B2167CB-5996-3C40-9CC7-3CE6A1B8D83B}" type="datetimeFigureOut">
              <a:rPr lang="en-US"/>
              <a:pPr>
                <a:defRPr/>
              </a:pPr>
              <a:t>11/05/2011</a:t>
            </a:fld>
            <a:endParaRPr lang="en-US"/>
          </a:p>
        </p:txBody>
      </p:sp>
    </p:spTree>
    <p:extLst>
      <p:ext uri="{BB962C8B-B14F-4D97-AF65-F5344CB8AC3E}">
        <p14:creationId xmlns:p14="http://schemas.microsoft.com/office/powerpoint/2010/main" val="1489405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0" y="6400800"/>
            <a:ext cx="1905000" cy="457200"/>
          </a:xfrm>
        </p:spPr>
        <p:txBody>
          <a:bodyPr/>
          <a:lstStyle>
            <a:lvl1pPr eaLnBrk="1" hangingPunct="1">
              <a:defRPr>
                <a:latin typeface="Lucida Grande" charset="0"/>
                <a:ea typeface="ヒラギノ角ゴ Pro W3" charset="0"/>
                <a:cs typeface="ヒラギノ角ゴ Pro W3" charset="0"/>
              </a:defRPr>
            </a:lvl1pPr>
          </a:lstStyle>
          <a:p>
            <a:pPr>
              <a:defRPr/>
            </a:pPr>
            <a:fld id="{8BE2F31B-CD46-5E4C-9A6A-18BC72952988}" type="datetimeFigureOut">
              <a:rPr lang="en-US"/>
              <a:pPr>
                <a:defRPr/>
              </a:pPr>
              <a:t>11/05/2011</a:t>
            </a:fld>
            <a:endParaRPr lang="en-US"/>
          </a:p>
        </p:txBody>
      </p:sp>
    </p:spTree>
    <p:extLst>
      <p:ext uri="{BB962C8B-B14F-4D97-AF65-F5344CB8AC3E}">
        <p14:creationId xmlns:p14="http://schemas.microsoft.com/office/powerpoint/2010/main" val="136276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6B036A7-74FD-2E47-94D4-983294E870C6}" type="slidenum">
              <a:rPr lang="en-US"/>
              <a:pPr>
                <a:defRPr/>
              </a:pPr>
              <a:t>‹#›</a:t>
            </a:fld>
            <a:endParaRPr lang="en-US"/>
          </a:p>
        </p:txBody>
      </p:sp>
    </p:spTree>
    <p:extLst>
      <p:ext uri="{BB962C8B-B14F-4D97-AF65-F5344CB8AC3E}">
        <p14:creationId xmlns:p14="http://schemas.microsoft.com/office/powerpoint/2010/main" val="32577432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A48F768-F5F0-9148-AE3A-B7FF15D2F279}" type="slidenum">
              <a:rPr lang="en-US"/>
              <a:pPr>
                <a:defRPr/>
              </a:pPr>
              <a:t>‹#›</a:t>
            </a:fld>
            <a:endParaRPr lang="en-US"/>
          </a:p>
        </p:txBody>
      </p:sp>
    </p:spTree>
    <p:extLst>
      <p:ext uri="{BB962C8B-B14F-4D97-AF65-F5344CB8AC3E}">
        <p14:creationId xmlns:p14="http://schemas.microsoft.com/office/powerpoint/2010/main" val="231485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00AB3D9-2356-EF44-84B1-2C11AD877F64}"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100868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2285F8E-CCF4-DA4C-8FE0-52BD38F88F43}" type="slidenum">
              <a:rPr lang="en-US"/>
              <a:pPr>
                <a:defRPr/>
              </a:pPr>
              <a:t>‹#›</a:t>
            </a:fld>
            <a:endParaRPr lang="en-US"/>
          </a:p>
        </p:txBody>
      </p:sp>
    </p:spTree>
    <p:extLst>
      <p:ext uri="{BB962C8B-B14F-4D97-AF65-F5344CB8AC3E}">
        <p14:creationId xmlns:p14="http://schemas.microsoft.com/office/powerpoint/2010/main" val="11023879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4213" y="1484313"/>
            <a:ext cx="38100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6613" y="1484313"/>
            <a:ext cx="38100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2583968-F8B0-3041-88EF-EFB3DA004DAF}" type="slidenum">
              <a:rPr lang="en-US"/>
              <a:pPr>
                <a:defRPr/>
              </a:pPr>
              <a:t>‹#›</a:t>
            </a:fld>
            <a:endParaRPr lang="en-US"/>
          </a:p>
        </p:txBody>
      </p:sp>
    </p:spTree>
    <p:extLst>
      <p:ext uri="{BB962C8B-B14F-4D97-AF65-F5344CB8AC3E}">
        <p14:creationId xmlns:p14="http://schemas.microsoft.com/office/powerpoint/2010/main" val="18670770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02BD742-671E-2B44-BC23-FC37B0912C7A}" type="slidenum">
              <a:rPr lang="en-US"/>
              <a:pPr>
                <a:defRPr/>
              </a:pPr>
              <a:t>‹#›</a:t>
            </a:fld>
            <a:endParaRPr lang="en-US"/>
          </a:p>
        </p:txBody>
      </p:sp>
    </p:spTree>
    <p:extLst>
      <p:ext uri="{BB962C8B-B14F-4D97-AF65-F5344CB8AC3E}">
        <p14:creationId xmlns:p14="http://schemas.microsoft.com/office/powerpoint/2010/main" val="1572588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3A2A1F0-D16A-8F42-8472-7C49DEFE816E}" type="slidenum">
              <a:rPr lang="en-US"/>
              <a:pPr>
                <a:defRPr/>
              </a:pPr>
              <a:t>‹#›</a:t>
            </a:fld>
            <a:endParaRPr lang="en-US"/>
          </a:p>
        </p:txBody>
      </p:sp>
    </p:spTree>
    <p:extLst>
      <p:ext uri="{BB962C8B-B14F-4D97-AF65-F5344CB8AC3E}">
        <p14:creationId xmlns:p14="http://schemas.microsoft.com/office/powerpoint/2010/main" val="640940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AC6A418B-EDE6-204D-8C00-A1F0BCC6F2DC}" type="slidenum">
              <a:rPr lang="en-US"/>
              <a:pPr>
                <a:defRPr/>
              </a:pPr>
              <a:t>‹#›</a:t>
            </a:fld>
            <a:endParaRPr lang="en-US"/>
          </a:p>
        </p:txBody>
      </p:sp>
    </p:spTree>
    <p:extLst>
      <p:ext uri="{BB962C8B-B14F-4D97-AF65-F5344CB8AC3E}">
        <p14:creationId xmlns:p14="http://schemas.microsoft.com/office/powerpoint/2010/main" val="20665846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6FBF138-FB9F-DA4B-AEAC-02EF80E6B5B4}" type="slidenum">
              <a:rPr lang="en-US"/>
              <a:pPr>
                <a:defRPr/>
              </a:pPr>
              <a:t>‹#›</a:t>
            </a:fld>
            <a:endParaRPr lang="en-US"/>
          </a:p>
        </p:txBody>
      </p:sp>
    </p:spTree>
    <p:extLst>
      <p:ext uri="{BB962C8B-B14F-4D97-AF65-F5344CB8AC3E}">
        <p14:creationId xmlns:p14="http://schemas.microsoft.com/office/powerpoint/2010/main" val="27895650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2053566-E0F0-CD40-9BA4-DA95D0C2CBB8}" type="slidenum">
              <a:rPr lang="en-US"/>
              <a:pPr>
                <a:defRPr/>
              </a:pPr>
              <a:t>‹#›</a:t>
            </a:fld>
            <a:endParaRPr lang="en-US"/>
          </a:p>
        </p:txBody>
      </p:sp>
    </p:spTree>
    <p:extLst>
      <p:ext uri="{BB962C8B-B14F-4D97-AF65-F5344CB8AC3E}">
        <p14:creationId xmlns:p14="http://schemas.microsoft.com/office/powerpoint/2010/main" val="37782228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5760047-640B-DD4D-9F38-8627312940C1}" type="slidenum">
              <a:rPr lang="en-US"/>
              <a:pPr>
                <a:defRPr/>
              </a:pPr>
              <a:t>‹#›</a:t>
            </a:fld>
            <a:endParaRPr lang="en-US"/>
          </a:p>
        </p:txBody>
      </p:sp>
    </p:spTree>
    <p:extLst>
      <p:ext uri="{BB962C8B-B14F-4D97-AF65-F5344CB8AC3E}">
        <p14:creationId xmlns:p14="http://schemas.microsoft.com/office/powerpoint/2010/main" val="15750963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33388"/>
            <a:ext cx="2114550" cy="5948362"/>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4213" y="433388"/>
            <a:ext cx="6192837" cy="594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F49434E-8D15-E448-9144-AAFEF3C61907}" type="slidenum">
              <a:rPr lang="en-US"/>
              <a:pPr>
                <a:defRPr/>
              </a:pPr>
              <a:t>‹#›</a:t>
            </a:fld>
            <a:endParaRPr lang="en-US"/>
          </a:p>
        </p:txBody>
      </p:sp>
    </p:spTree>
    <p:extLst>
      <p:ext uri="{BB962C8B-B14F-4D97-AF65-F5344CB8AC3E}">
        <p14:creationId xmlns:p14="http://schemas.microsoft.com/office/powerpoint/2010/main" val="24088509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9C28B61-C795-4548-95CF-AD7FD0E9153B}" type="slidenum">
              <a:rPr lang="en-US"/>
              <a:pPr>
                <a:defRPr/>
              </a:pPr>
              <a:t>‹#›</a:t>
            </a:fld>
            <a:endParaRPr lang="en-US"/>
          </a:p>
        </p:txBody>
      </p:sp>
    </p:spTree>
    <p:extLst>
      <p:ext uri="{BB962C8B-B14F-4D97-AF65-F5344CB8AC3E}">
        <p14:creationId xmlns:p14="http://schemas.microsoft.com/office/powerpoint/2010/main" val="188456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00AB3D9-2356-EF44-84B1-2C11AD877F64}" type="datetimeFigureOut">
              <a:rPr lang="en-US" smtClean="0"/>
              <a:t>11/05/2011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95A0-AB4F-7449-9713-209707012E43}" type="slidenum">
              <a:rPr lang="en-US" smtClean="0"/>
              <a:t>‹#›</a:t>
            </a:fld>
            <a:endParaRPr lang="en-US"/>
          </a:p>
        </p:txBody>
      </p:sp>
    </p:spTree>
    <p:extLst>
      <p:ext uri="{BB962C8B-B14F-4D97-AF65-F5344CB8AC3E}">
        <p14:creationId xmlns:p14="http://schemas.microsoft.com/office/powerpoint/2010/main" val="18258833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08E6EA7-4F6E-114E-84D7-A61F1E2D501E}" type="slidenum">
              <a:rPr lang="en-US"/>
              <a:pPr>
                <a:defRPr/>
              </a:pPr>
              <a:t>‹#›</a:t>
            </a:fld>
            <a:endParaRPr lang="en-US"/>
          </a:p>
        </p:txBody>
      </p:sp>
    </p:spTree>
    <p:extLst>
      <p:ext uri="{BB962C8B-B14F-4D97-AF65-F5344CB8AC3E}">
        <p14:creationId xmlns:p14="http://schemas.microsoft.com/office/powerpoint/2010/main" val="6644392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8721AD3-C0C0-8E40-B0AB-E5C3B9A09B91}" type="slidenum">
              <a:rPr lang="en-US"/>
              <a:pPr>
                <a:defRPr/>
              </a:pPr>
              <a:t>‹#›</a:t>
            </a:fld>
            <a:endParaRPr lang="en-US"/>
          </a:p>
        </p:txBody>
      </p:sp>
    </p:spTree>
    <p:extLst>
      <p:ext uri="{BB962C8B-B14F-4D97-AF65-F5344CB8AC3E}">
        <p14:creationId xmlns:p14="http://schemas.microsoft.com/office/powerpoint/2010/main" val="3523556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4213" y="1484313"/>
            <a:ext cx="38100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6613" y="1484313"/>
            <a:ext cx="38100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98FD449-C402-034E-BA4E-07D7FF61F8D3}" type="slidenum">
              <a:rPr lang="en-US"/>
              <a:pPr>
                <a:defRPr/>
              </a:pPr>
              <a:t>‹#›</a:t>
            </a:fld>
            <a:endParaRPr lang="en-US"/>
          </a:p>
        </p:txBody>
      </p:sp>
    </p:spTree>
    <p:extLst>
      <p:ext uri="{BB962C8B-B14F-4D97-AF65-F5344CB8AC3E}">
        <p14:creationId xmlns:p14="http://schemas.microsoft.com/office/powerpoint/2010/main" val="28612747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B58FCC8-C95E-3540-ABAB-D8D2BF7A7749}" type="slidenum">
              <a:rPr lang="en-US"/>
              <a:pPr>
                <a:defRPr/>
              </a:pPr>
              <a:t>‹#›</a:t>
            </a:fld>
            <a:endParaRPr lang="en-US"/>
          </a:p>
        </p:txBody>
      </p:sp>
    </p:spTree>
    <p:extLst>
      <p:ext uri="{BB962C8B-B14F-4D97-AF65-F5344CB8AC3E}">
        <p14:creationId xmlns:p14="http://schemas.microsoft.com/office/powerpoint/2010/main" val="172531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6C416830-4D0E-BF47-A518-8BDDF065C881}" type="slidenum">
              <a:rPr lang="en-US"/>
              <a:pPr>
                <a:defRPr/>
              </a:pPr>
              <a:t>‹#›</a:t>
            </a:fld>
            <a:endParaRPr lang="en-US"/>
          </a:p>
        </p:txBody>
      </p:sp>
    </p:spTree>
    <p:extLst>
      <p:ext uri="{BB962C8B-B14F-4D97-AF65-F5344CB8AC3E}">
        <p14:creationId xmlns:p14="http://schemas.microsoft.com/office/powerpoint/2010/main" val="17034409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3F7A53C-FD83-5948-B33A-CB7A4C64F0A3}" type="slidenum">
              <a:rPr lang="en-US"/>
              <a:pPr>
                <a:defRPr/>
              </a:pPr>
              <a:t>‹#›</a:t>
            </a:fld>
            <a:endParaRPr lang="en-US"/>
          </a:p>
        </p:txBody>
      </p:sp>
    </p:spTree>
    <p:extLst>
      <p:ext uri="{BB962C8B-B14F-4D97-AF65-F5344CB8AC3E}">
        <p14:creationId xmlns:p14="http://schemas.microsoft.com/office/powerpoint/2010/main" val="117641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88A2369-8C18-584E-8074-D4FC2C5188E2}" type="slidenum">
              <a:rPr lang="en-US"/>
              <a:pPr>
                <a:defRPr/>
              </a:pPr>
              <a:t>‹#›</a:t>
            </a:fld>
            <a:endParaRPr lang="en-US"/>
          </a:p>
        </p:txBody>
      </p:sp>
    </p:spTree>
    <p:extLst>
      <p:ext uri="{BB962C8B-B14F-4D97-AF65-F5344CB8AC3E}">
        <p14:creationId xmlns:p14="http://schemas.microsoft.com/office/powerpoint/2010/main" val="31042902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671F593-B810-B74D-96C4-8FD045EB1B9A}" type="slidenum">
              <a:rPr lang="en-US"/>
              <a:pPr>
                <a:defRPr/>
              </a:pPr>
              <a:t>‹#›</a:t>
            </a:fld>
            <a:endParaRPr lang="en-US"/>
          </a:p>
        </p:txBody>
      </p:sp>
    </p:spTree>
    <p:extLst>
      <p:ext uri="{BB962C8B-B14F-4D97-AF65-F5344CB8AC3E}">
        <p14:creationId xmlns:p14="http://schemas.microsoft.com/office/powerpoint/2010/main" val="32553663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3E8F6FA-FF55-D440-A40F-C4CBCB1F2823}" type="slidenum">
              <a:rPr lang="en-US"/>
              <a:pPr>
                <a:defRPr/>
              </a:pPr>
              <a:t>‹#›</a:t>
            </a:fld>
            <a:endParaRPr lang="en-US"/>
          </a:p>
        </p:txBody>
      </p:sp>
    </p:spTree>
    <p:extLst>
      <p:ext uri="{BB962C8B-B14F-4D97-AF65-F5344CB8AC3E}">
        <p14:creationId xmlns:p14="http://schemas.microsoft.com/office/powerpoint/2010/main" val="3531695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33388"/>
            <a:ext cx="2114550" cy="5948362"/>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4213" y="433388"/>
            <a:ext cx="6192837" cy="594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John Womersley</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9FC53C0-FD77-5C47-AD71-37BBC27C12C5}" type="slidenum">
              <a:rPr lang="en-US"/>
              <a:pPr>
                <a:defRPr/>
              </a:pPr>
              <a:t>‹#›</a:t>
            </a:fld>
            <a:endParaRPr lang="en-US"/>
          </a:p>
        </p:txBody>
      </p:sp>
    </p:spTree>
    <p:extLst>
      <p:ext uri="{BB962C8B-B14F-4D97-AF65-F5344CB8AC3E}">
        <p14:creationId xmlns:p14="http://schemas.microsoft.com/office/powerpoint/2010/main" val="2260851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1.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theme" Target="../theme/theme7.xml"/><Relationship Id="rId11" Type="http://schemas.openxmlformats.org/officeDocument/2006/relationships/image" Target="../media/image1.jpeg"/><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AB3D9-2356-EF44-84B1-2C11AD877F64}" type="datetimeFigureOut">
              <a:rPr lang="en-US" smtClean="0"/>
              <a:t>11/05/2011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B95A0-AB4F-7449-9713-209707012E43}" type="slidenum">
              <a:rPr lang="en-US" smtClean="0"/>
              <a:t>‹#›</a:t>
            </a:fld>
            <a:endParaRPr lang="en-US"/>
          </a:p>
        </p:txBody>
      </p:sp>
    </p:spTree>
    <p:extLst>
      <p:ext uri="{BB962C8B-B14F-4D97-AF65-F5344CB8AC3E}">
        <p14:creationId xmlns:p14="http://schemas.microsoft.com/office/powerpoint/2010/main" val="118413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pic>
        <p:nvPicPr>
          <p:cNvPr id="60418" name="Picture 2" descr="stfclarge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bwMode="auto">
          <a:xfrm>
            <a:off x="2411413" y="1062038"/>
            <a:ext cx="6275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60420" name="Rectangle 4"/>
          <p:cNvSpPr>
            <a:spLocks noGrp="1" noChangeArrowheads="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926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Lucida Sans" charset="0"/>
              </a:defRPr>
            </a:lvl1pPr>
          </a:lstStyle>
          <a:p>
            <a:pPr>
              <a:defRPr/>
            </a:pPr>
            <a:fld id="{E154F0B0-34B7-9648-8A25-2BAE864CFCDC}" type="datetimeFigureOut">
              <a:rPr lang="en-US"/>
              <a:pPr>
                <a:defRPr/>
              </a:pPr>
              <a:t>11/05/2011</a:t>
            </a:fld>
            <a:endParaRPr lang="en-US"/>
          </a:p>
        </p:txBody>
      </p:sp>
      <p:sp>
        <p:nvSpPr>
          <p:cNvPr id="13927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Lucida Sans"/>
                <a:ea typeface="ヒラギノ角ゴ Pro W3" pitchFamily="48" charset="-128"/>
                <a:cs typeface="+mn-cs"/>
              </a:defRPr>
            </a:lvl1pPr>
          </a:lstStyle>
          <a:p>
            <a:pPr>
              <a:defRPr/>
            </a:pPr>
            <a:endParaRPr lang="en-US"/>
          </a:p>
        </p:txBody>
      </p:sp>
      <p:sp>
        <p:nvSpPr>
          <p:cNvPr id="13927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Lucida Sans" charset="0"/>
              </a:defRPr>
            </a:lvl1pPr>
          </a:lstStyle>
          <a:p>
            <a:pPr>
              <a:defRPr/>
            </a:pPr>
            <a:fld id="{A136F4A1-1BCE-8749-B196-D0532961CF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2"/>
          </a:solidFill>
          <a:latin typeface="Lucida Sans"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Lucida Sans"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Lucida Sans"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Lucida Sans"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Lucida Sans" pitchFamily="34" charset="0"/>
        </a:defRPr>
      </a:lvl6pPr>
      <a:lvl7pPr marL="914400" algn="ctr" rtl="0" eaLnBrk="1" fontAlgn="base" hangingPunct="1">
        <a:spcBef>
          <a:spcPct val="0"/>
        </a:spcBef>
        <a:spcAft>
          <a:spcPct val="0"/>
        </a:spcAft>
        <a:defRPr sz="4400">
          <a:solidFill>
            <a:schemeClr val="tx2"/>
          </a:solidFill>
          <a:latin typeface="Lucida Sans" pitchFamily="34" charset="0"/>
        </a:defRPr>
      </a:lvl7pPr>
      <a:lvl8pPr marL="1371600" algn="ctr" rtl="0" eaLnBrk="1" fontAlgn="base" hangingPunct="1">
        <a:spcBef>
          <a:spcPct val="0"/>
        </a:spcBef>
        <a:spcAft>
          <a:spcPct val="0"/>
        </a:spcAft>
        <a:defRPr sz="4400">
          <a:solidFill>
            <a:schemeClr val="tx2"/>
          </a:solidFill>
          <a:latin typeface="Lucida Sans" pitchFamily="34" charset="0"/>
        </a:defRPr>
      </a:lvl8pPr>
      <a:lvl9pPr marL="1828800" algn="ctr" rtl="0" eaLnBrk="1" fontAlgn="base" hangingPunct="1">
        <a:spcBef>
          <a:spcPct val="0"/>
        </a:spcBef>
        <a:spcAft>
          <a:spcPct val="0"/>
        </a:spcAft>
        <a:defRPr sz="4400">
          <a:solidFill>
            <a:schemeClr val="tx2"/>
          </a:solidFill>
          <a:latin typeface="Lucida San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AB3D9-2356-EF44-84B1-2C11AD877F64}" type="datetimeFigureOut">
              <a:rPr lang="en-US" smtClean="0"/>
              <a:t>11/05/2011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B95A0-AB4F-7449-9713-209707012E43}" type="slidenum">
              <a:rPr lang="en-US" smtClean="0"/>
              <a:t>‹#›</a:t>
            </a:fld>
            <a:endParaRPr lang="en-US"/>
          </a:p>
        </p:txBody>
      </p:sp>
    </p:spTree>
    <p:extLst>
      <p:ext uri="{BB962C8B-B14F-4D97-AF65-F5344CB8AC3E}">
        <p14:creationId xmlns:p14="http://schemas.microsoft.com/office/powerpoint/2010/main" val="2334939015"/>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8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6DF08-742B-FC4E-9CAD-930A365080AD}" type="datetimeFigureOut">
              <a:rPr lang="en-US" smtClean="0"/>
              <a:t>11/05/2011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876E2-B7A9-B94E-816E-313DE737DBF8}" type="slidenum">
              <a:rPr lang="en-US" smtClean="0"/>
              <a:t>‹#›</a:t>
            </a:fld>
            <a:endParaRPr lang="en-US"/>
          </a:p>
        </p:txBody>
      </p:sp>
    </p:spTree>
    <p:extLst>
      <p:ext uri="{BB962C8B-B14F-4D97-AF65-F5344CB8AC3E}">
        <p14:creationId xmlns:p14="http://schemas.microsoft.com/office/powerpoint/2010/main" val="28603937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pic>
        <p:nvPicPr>
          <p:cNvPr id="1026" name="Picture 19" descr="SCI41098_PPT_Templates_bottom_STF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333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1028"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2"/>
          </p:nvPr>
        </p:nvSpPr>
        <p:spPr bwMode="auto">
          <a:xfrm>
            <a:off x="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fld id="{32928FCA-4FA3-644E-BC60-332F724AD4A4}" type="datetimeFigureOut">
              <a:rPr lang="en-US" smtClean="0"/>
              <a:t>09/05/2011</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Grande"/>
          <a:ea typeface="ヒラギノ角ゴ Pro W3"/>
          <a:cs typeface="ヒラギノ角ゴ Pro W3"/>
        </a:defRPr>
      </a:lvl2pPr>
      <a:lvl3pPr algn="ctr" rtl="0" eaLnBrk="1" fontAlgn="base" hangingPunct="1">
        <a:spcBef>
          <a:spcPct val="0"/>
        </a:spcBef>
        <a:spcAft>
          <a:spcPct val="0"/>
        </a:spcAft>
        <a:defRPr sz="4400">
          <a:solidFill>
            <a:schemeClr val="tx2"/>
          </a:solidFill>
          <a:latin typeface="Lucida Grande"/>
          <a:ea typeface="ヒラギノ角ゴ Pro W3"/>
          <a:cs typeface="ヒラギノ角ゴ Pro W3"/>
        </a:defRPr>
      </a:lvl3pPr>
      <a:lvl4pPr algn="ctr" rtl="0" eaLnBrk="1" fontAlgn="base" hangingPunct="1">
        <a:spcBef>
          <a:spcPct val="0"/>
        </a:spcBef>
        <a:spcAft>
          <a:spcPct val="0"/>
        </a:spcAft>
        <a:defRPr sz="4400">
          <a:solidFill>
            <a:schemeClr val="tx2"/>
          </a:solidFill>
          <a:latin typeface="Lucida Grande"/>
          <a:ea typeface="ヒラギノ角ゴ Pro W3"/>
          <a:cs typeface="ヒラギノ角ゴ Pro W3"/>
        </a:defRPr>
      </a:lvl4pPr>
      <a:lvl5pPr algn="ctr" rtl="0" eaLnBrk="1" fontAlgn="base" hangingPunct="1">
        <a:spcBef>
          <a:spcPct val="0"/>
        </a:spcBef>
        <a:spcAft>
          <a:spcPct val="0"/>
        </a:spcAft>
        <a:defRPr sz="4400">
          <a:solidFill>
            <a:schemeClr val="tx2"/>
          </a:solidFill>
          <a:latin typeface="Lucida Grande"/>
          <a:ea typeface="ヒラギノ角ゴ Pro W3"/>
          <a:cs typeface="ヒラギノ角ゴ Pro W3"/>
        </a:defRPr>
      </a:lvl5pPr>
      <a:lvl6pPr marL="457200" algn="ctr" rtl="0" eaLnBrk="1" fontAlgn="base" hangingPunct="1">
        <a:spcBef>
          <a:spcPct val="0"/>
        </a:spcBef>
        <a:spcAft>
          <a:spcPct val="0"/>
        </a:spcAft>
        <a:defRPr sz="4400">
          <a:solidFill>
            <a:schemeClr val="tx2"/>
          </a:solidFill>
          <a:latin typeface="Lucida Grande"/>
          <a:ea typeface="ヒラギノ角ゴ Pro W3"/>
          <a:cs typeface="ヒラギノ角ゴ Pro W3"/>
        </a:defRPr>
      </a:lvl6pPr>
      <a:lvl7pPr marL="914400" algn="ctr" rtl="0" eaLnBrk="1" fontAlgn="base" hangingPunct="1">
        <a:spcBef>
          <a:spcPct val="0"/>
        </a:spcBef>
        <a:spcAft>
          <a:spcPct val="0"/>
        </a:spcAft>
        <a:defRPr sz="4400">
          <a:solidFill>
            <a:schemeClr val="tx2"/>
          </a:solidFill>
          <a:latin typeface="Lucida Grande"/>
          <a:ea typeface="ヒラギノ角ゴ Pro W3"/>
          <a:cs typeface="ヒラギノ角ゴ Pro W3"/>
        </a:defRPr>
      </a:lvl7pPr>
      <a:lvl8pPr marL="1371600" algn="ctr" rtl="0" eaLnBrk="1" fontAlgn="base" hangingPunct="1">
        <a:spcBef>
          <a:spcPct val="0"/>
        </a:spcBef>
        <a:spcAft>
          <a:spcPct val="0"/>
        </a:spcAft>
        <a:defRPr sz="4400">
          <a:solidFill>
            <a:schemeClr val="tx2"/>
          </a:solidFill>
          <a:latin typeface="Lucida Grande"/>
          <a:ea typeface="ヒラギノ角ゴ Pro W3"/>
          <a:cs typeface="ヒラギノ角ゴ Pro W3"/>
        </a:defRPr>
      </a:lvl8pPr>
      <a:lvl9pPr marL="1828800" algn="ctr" rtl="0" eaLnBrk="1" fontAlgn="base" hangingPunct="1">
        <a:spcBef>
          <a:spcPct val="0"/>
        </a:spcBef>
        <a:spcAft>
          <a:spcPct val="0"/>
        </a:spcAft>
        <a:defRPr sz="4400">
          <a:solidFill>
            <a:schemeClr val="tx2"/>
          </a:solidFill>
          <a:latin typeface="Lucida Grande"/>
          <a:ea typeface="ヒラギノ角ゴ Pro W3"/>
          <a:cs typeface="ヒラギノ角ゴ Pro W3"/>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684213" y="1484313"/>
            <a:ext cx="77724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28" name="Rectangle 4"/>
          <p:cNvSpPr>
            <a:spLocks noGrp="1" noChangeArrowheads="1"/>
          </p:cNvSpPr>
          <p:nvPr>
            <p:ph type="dt" sz="half" idx="2"/>
          </p:nvPr>
        </p:nvSpPr>
        <p:spPr bwMode="auto">
          <a:xfrm>
            <a:off x="685800" y="6453188"/>
            <a:ext cx="1905000"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900" b="0">
                <a:solidFill>
                  <a:srgbClr val="000000"/>
                </a:solidFill>
                <a:latin typeface="+mn-lt"/>
                <a:ea typeface="+mn-ea"/>
                <a:cs typeface="+mn-cs"/>
              </a:defRPr>
            </a:lvl1pPr>
          </a:lstStyle>
          <a:p>
            <a:pPr>
              <a:defRPr/>
            </a:pPr>
            <a:r>
              <a:rPr lang="en-GB"/>
              <a:t>John Womersley</a:t>
            </a:r>
            <a:endParaRPr lang="en-US"/>
          </a:p>
        </p:txBody>
      </p:sp>
      <p:sp>
        <p:nvSpPr>
          <p:cNvPr id="1030" name="Rectangle 6"/>
          <p:cNvSpPr>
            <a:spLocks noGrp="1" noChangeArrowheads="1"/>
          </p:cNvSpPr>
          <p:nvPr>
            <p:ph type="sldNum" sz="quarter" idx="4"/>
          </p:nvPr>
        </p:nvSpPr>
        <p:spPr bwMode="auto">
          <a:xfrm>
            <a:off x="6553200" y="6453188"/>
            <a:ext cx="1905000"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latin typeface="Lucida Sans" charset="0"/>
              </a:defRPr>
            </a:lvl1pPr>
          </a:lstStyle>
          <a:p>
            <a:pPr>
              <a:defRPr/>
            </a:pPr>
            <a:fld id="{863452DA-A03F-1242-A318-E0F83DB3FEE7}" type="slidenum">
              <a:rPr lang="en-US"/>
              <a:pPr>
                <a:defRPr/>
              </a:pPr>
              <a:t>‹#›</a:t>
            </a:fld>
            <a:endParaRPr lang="en-US"/>
          </a:p>
        </p:txBody>
      </p:sp>
      <p:pic>
        <p:nvPicPr>
          <p:cNvPr id="13317" name="Picture 11" descr="SCI_PPT_templ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372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2"/>
          <p:cNvSpPr>
            <a:spLocks noGrp="1" noChangeArrowheads="1"/>
          </p:cNvSpPr>
          <p:nvPr>
            <p:ph type="title"/>
          </p:nvPr>
        </p:nvSpPr>
        <p:spPr bwMode="auto">
          <a:xfrm>
            <a:off x="2771775" y="433388"/>
            <a:ext cx="63722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p:txStyles>
    <p:titleStyle>
      <a:lvl1pPr algn="ctr" rtl="0" eaLnBrk="1" fontAlgn="base" hangingPunct="1">
        <a:spcBef>
          <a:spcPct val="0"/>
        </a:spcBef>
        <a:spcAft>
          <a:spcPct val="0"/>
        </a:spcAft>
        <a:defRPr sz="3200">
          <a:solidFill>
            <a:srgbClr val="009999"/>
          </a:solidFill>
          <a:latin typeface="+mj-lt"/>
          <a:ea typeface="+mj-ea"/>
          <a:cs typeface="+mj-cs"/>
        </a:defRPr>
      </a:lvl1pPr>
      <a:lvl2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2pPr>
      <a:lvl3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3pPr>
      <a:lvl4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4pPr>
      <a:lvl5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5pPr>
      <a:lvl6pPr marL="4572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6pPr>
      <a:lvl7pPr marL="9144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7pPr>
      <a:lvl8pPr marL="13716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8pPr>
      <a:lvl9pPr marL="18288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9pPr>
    </p:titleStyle>
    <p:bodyStyle>
      <a:lvl1pPr marL="342900" indent="-342900" algn="l" rtl="0" eaLnBrk="1" fontAlgn="base" hangingPunct="1">
        <a:spcBef>
          <a:spcPct val="20000"/>
        </a:spcBef>
        <a:spcAft>
          <a:spcPct val="0"/>
        </a:spcAft>
        <a:buFont typeface="Wingdings"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rgbClr val="009999"/>
          </a:solidFill>
          <a:latin typeface="+mn-lt"/>
          <a:ea typeface="+mn-ea"/>
          <a:cs typeface="+mn-cs"/>
        </a:defRPr>
      </a:lvl2pPr>
      <a:lvl3pPr marL="11430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3pPr>
      <a:lvl4pPr marL="16002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4pPr>
      <a:lvl5pPr marL="20574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5pPr>
      <a:lvl6pPr marL="25146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pic>
        <p:nvPicPr>
          <p:cNvPr id="25602" name="Picture 19" descr="SCI41098_PPT_Templates_bottom_STF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25604"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ctr" rtl="0" eaLnBrk="1" fontAlgn="base" hangingPunct="1">
        <a:spcBef>
          <a:spcPct val="0"/>
        </a:spcBef>
        <a:spcAft>
          <a:spcPct val="0"/>
        </a:spcAft>
        <a:defRPr sz="4400" b="1">
          <a:solidFill>
            <a:srgbClr val="002060"/>
          </a:solidFill>
          <a:latin typeface="+mj-lt"/>
          <a:ea typeface="+mj-ea"/>
          <a:cs typeface="+mj-cs"/>
        </a:defRPr>
      </a:lvl1pPr>
      <a:lvl2pPr algn="ctr" rtl="0" eaLnBrk="1" fontAlgn="base" hangingPunct="1">
        <a:spcBef>
          <a:spcPct val="0"/>
        </a:spcBef>
        <a:spcAft>
          <a:spcPct val="0"/>
        </a:spcAft>
        <a:defRPr sz="4400" b="1">
          <a:solidFill>
            <a:srgbClr val="002060"/>
          </a:solidFill>
          <a:latin typeface="Arial" pitchFamily="34" charset="0"/>
          <a:ea typeface="ヒラギノ角ゴ Pro W3"/>
          <a:cs typeface="Arial" pitchFamily="34" charset="0"/>
        </a:defRPr>
      </a:lvl2pPr>
      <a:lvl3pPr algn="ctr" rtl="0" eaLnBrk="1" fontAlgn="base" hangingPunct="1">
        <a:spcBef>
          <a:spcPct val="0"/>
        </a:spcBef>
        <a:spcAft>
          <a:spcPct val="0"/>
        </a:spcAft>
        <a:defRPr sz="4400" b="1">
          <a:solidFill>
            <a:srgbClr val="002060"/>
          </a:solidFill>
          <a:latin typeface="Arial" pitchFamily="34" charset="0"/>
          <a:ea typeface="ヒラギノ角ゴ Pro W3"/>
          <a:cs typeface="Arial" pitchFamily="34" charset="0"/>
        </a:defRPr>
      </a:lvl3pPr>
      <a:lvl4pPr algn="ctr" rtl="0" eaLnBrk="1" fontAlgn="base" hangingPunct="1">
        <a:spcBef>
          <a:spcPct val="0"/>
        </a:spcBef>
        <a:spcAft>
          <a:spcPct val="0"/>
        </a:spcAft>
        <a:defRPr sz="4400" b="1">
          <a:solidFill>
            <a:srgbClr val="002060"/>
          </a:solidFill>
          <a:latin typeface="Arial" pitchFamily="34" charset="0"/>
          <a:ea typeface="ヒラギノ角ゴ Pro W3"/>
          <a:cs typeface="Arial" pitchFamily="34" charset="0"/>
        </a:defRPr>
      </a:lvl4pPr>
      <a:lvl5pPr algn="ctr" rtl="0" eaLnBrk="1" fontAlgn="base" hangingPunct="1">
        <a:spcBef>
          <a:spcPct val="0"/>
        </a:spcBef>
        <a:spcAft>
          <a:spcPct val="0"/>
        </a:spcAft>
        <a:defRPr sz="4400" b="1">
          <a:solidFill>
            <a:srgbClr val="002060"/>
          </a:solidFill>
          <a:latin typeface="Arial" pitchFamily="34" charset="0"/>
          <a:ea typeface="ヒラギノ角ゴ Pro W3"/>
          <a:cs typeface="Arial" pitchFamily="34" charset="0"/>
        </a:defRPr>
      </a:lvl5pPr>
      <a:lvl6pPr marL="457200" algn="ctr" rtl="0" eaLnBrk="1" fontAlgn="base" hangingPunct="1">
        <a:spcBef>
          <a:spcPct val="0"/>
        </a:spcBef>
        <a:spcAft>
          <a:spcPct val="0"/>
        </a:spcAft>
        <a:defRPr sz="4400" b="1">
          <a:solidFill>
            <a:srgbClr val="002060"/>
          </a:solidFill>
          <a:latin typeface="Arial" pitchFamily="34" charset="0"/>
          <a:ea typeface="ヒラギノ角ゴ Pro W3"/>
          <a:cs typeface="Arial" pitchFamily="34" charset="0"/>
        </a:defRPr>
      </a:lvl6pPr>
      <a:lvl7pPr marL="914400" algn="ctr" rtl="0" eaLnBrk="1" fontAlgn="base" hangingPunct="1">
        <a:spcBef>
          <a:spcPct val="0"/>
        </a:spcBef>
        <a:spcAft>
          <a:spcPct val="0"/>
        </a:spcAft>
        <a:defRPr sz="4400" b="1">
          <a:solidFill>
            <a:srgbClr val="002060"/>
          </a:solidFill>
          <a:latin typeface="Arial" pitchFamily="34" charset="0"/>
          <a:ea typeface="ヒラギノ角ゴ Pro W3"/>
          <a:cs typeface="Arial" pitchFamily="34" charset="0"/>
        </a:defRPr>
      </a:lvl7pPr>
      <a:lvl8pPr marL="1371600" algn="ctr" rtl="0" eaLnBrk="1" fontAlgn="base" hangingPunct="1">
        <a:spcBef>
          <a:spcPct val="0"/>
        </a:spcBef>
        <a:spcAft>
          <a:spcPct val="0"/>
        </a:spcAft>
        <a:defRPr sz="4400" b="1">
          <a:solidFill>
            <a:srgbClr val="002060"/>
          </a:solidFill>
          <a:latin typeface="Arial" pitchFamily="34" charset="0"/>
          <a:ea typeface="ヒラギノ角ゴ Pro W3"/>
          <a:cs typeface="Arial" pitchFamily="34" charset="0"/>
        </a:defRPr>
      </a:lvl8pPr>
      <a:lvl9pPr marL="1828800" algn="ctr" rtl="0" eaLnBrk="1" fontAlgn="base" hangingPunct="1">
        <a:spcBef>
          <a:spcPct val="0"/>
        </a:spcBef>
        <a:spcAft>
          <a:spcPct val="0"/>
        </a:spcAft>
        <a:defRPr sz="4400" b="1">
          <a:solidFill>
            <a:srgbClr val="002060"/>
          </a:solidFill>
          <a:latin typeface="Arial" pitchFamily="34" charset="0"/>
          <a:ea typeface="ヒラギノ角ゴ Pro W3"/>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3333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26627"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49983AA6-DEA6-144E-8A5B-F19E73471343}" type="slidenum">
              <a:rPr lang="en-US"/>
              <a:pPr>
                <a:defRPr/>
              </a:pPr>
              <a:t>‹#›</a:t>
            </a:fld>
            <a:endParaRPr lang="en-US"/>
          </a:p>
        </p:txBody>
      </p:sp>
      <p:pic>
        <p:nvPicPr>
          <p:cNvPr id="26631" name="Picture 19" descr="SCI41098_PPT_Templates_bottom_ST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txStyles>
    <p:titleStyle>
      <a:lvl1pPr algn="ctr" rtl="0" eaLnBrk="1" fontAlgn="base" hangingPunct="1">
        <a:spcBef>
          <a:spcPct val="0"/>
        </a:spcBef>
        <a:spcAft>
          <a:spcPct val="0"/>
        </a:spcAft>
        <a:defRPr sz="4400">
          <a:solidFill>
            <a:schemeClr val="tx2"/>
          </a:solidFill>
          <a:latin typeface="+mj-lt"/>
          <a:ea typeface="+mj-ea"/>
          <a:cs typeface="ヒラギノ角ゴ Pro W3"/>
        </a:defRPr>
      </a:lvl1pPr>
      <a:lvl2pPr algn="ctr" rtl="0" eaLnBrk="1" fontAlgn="base" hangingPunct="1">
        <a:spcBef>
          <a:spcPct val="0"/>
        </a:spcBef>
        <a:spcAft>
          <a:spcPct val="0"/>
        </a:spcAft>
        <a:defRPr sz="4400">
          <a:solidFill>
            <a:schemeClr val="tx2"/>
          </a:solidFill>
          <a:latin typeface="Lucida Grande" pitchFamily="84" charset="0"/>
          <a:ea typeface="ヒラギノ角ゴ Pro W3" pitchFamily="84" charset="-128"/>
          <a:cs typeface="ヒラギノ角ゴ Pro W3"/>
        </a:defRPr>
      </a:lvl2pPr>
      <a:lvl3pPr algn="ctr" rtl="0" eaLnBrk="1" fontAlgn="base" hangingPunct="1">
        <a:spcBef>
          <a:spcPct val="0"/>
        </a:spcBef>
        <a:spcAft>
          <a:spcPct val="0"/>
        </a:spcAft>
        <a:defRPr sz="4400">
          <a:solidFill>
            <a:schemeClr val="tx2"/>
          </a:solidFill>
          <a:latin typeface="Lucida Grande" pitchFamily="84" charset="0"/>
          <a:ea typeface="ヒラギノ角ゴ Pro W3" pitchFamily="84" charset="-128"/>
          <a:cs typeface="ヒラギノ角ゴ Pro W3"/>
        </a:defRPr>
      </a:lvl3pPr>
      <a:lvl4pPr algn="ctr" rtl="0" eaLnBrk="1" fontAlgn="base" hangingPunct="1">
        <a:spcBef>
          <a:spcPct val="0"/>
        </a:spcBef>
        <a:spcAft>
          <a:spcPct val="0"/>
        </a:spcAft>
        <a:defRPr sz="4400">
          <a:solidFill>
            <a:schemeClr val="tx2"/>
          </a:solidFill>
          <a:latin typeface="Lucida Grande" pitchFamily="84" charset="0"/>
          <a:ea typeface="ヒラギノ角ゴ Pro W3" pitchFamily="84" charset="-128"/>
          <a:cs typeface="ヒラギノ角ゴ Pro W3"/>
        </a:defRPr>
      </a:lvl4pPr>
      <a:lvl5pPr algn="ctr" rtl="0" eaLnBrk="1" fontAlgn="base" hangingPunct="1">
        <a:spcBef>
          <a:spcPct val="0"/>
        </a:spcBef>
        <a:spcAft>
          <a:spcPct val="0"/>
        </a:spcAft>
        <a:defRPr sz="4400">
          <a:solidFill>
            <a:schemeClr val="tx2"/>
          </a:solidFill>
          <a:latin typeface="Lucida Grande" pitchFamily="84" charset="0"/>
          <a:ea typeface="ヒラギノ角ゴ Pro W3" pitchFamily="84" charset="-128"/>
          <a:cs typeface="ヒラギノ角ゴ Pro W3"/>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400">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bwMode="auto">
          <a:xfrm>
            <a:off x="684213" y="1484313"/>
            <a:ext cx="77724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28" name="Rectangle 4"/>
          <p:cNvSpPr>
            <a:spLocks noGrp="1" noChangeArrowheads="1"/>
          </p:cNvSpPr>
          <p:nvPr>
            <p:ph type="dt" sz="half" idx="2"/>
          </p:nvPr>
        </p:nvSpPr>
        <p:spPr bwMode="auto">
          <a:xfrm>
            <a:off x="685800" y="6453188"/>
            <a:ext cx="1905000"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900" b="0">
                <a:solidFill>
                  <a:srgbClr val="000000"/>
                </a:solidFill>
                <a:latin typeface="Lucida Sans"/>
                <a:ea typeface="ヒラギノ角ゴ Pro W3"/>
                <a:cs typeface="ヒラギノ角ゴ Pro W3"/>
              </a:defRPr>
            </a:lvl1pPr>
          </a:lstStyle>
          <a:p>
            <a:pPr>
              <a:defRPr/>
            </a:pPr>
            <a:r>
              <a:rPr lang="en-GB"/>
              <a:t>John Womersley</a:t>
            </a:r>
            <a:endParaRPr lang="en-US"/>
          </a:p>
        </p:txBody>
      </p:sp>
      <p:sp>
        <p:nvSpPr>
          <p:cNvPr id="1030" name="Rectangle 6"/>
          <p:cNvSpPr>
            <a:spLocks noGrp="1" noChangeArrowheads="1"/>
          </p:cNvSpPr>
          <p:nvPr>
            <p:ph type="sldNum" sz="quarter" idx="4"/>
          </p:nvPr>
        </p:nvSpPr>
        <p:spPr bwMode="auto">
          <a:xfrm>
            <a:off x="6553200" y="6453188"/>
            <a:ext cx="1905000"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b="0">
                <a:solidFill>
                  <a:srgbClr val="000000"/>
                </a:solidFill>
                <a:latin typeface="Lucida Sans"/>
                <a:ea typeface="ヒラギノ角ゴ Pro W3"/>
                <a:cs typeface="ヒラギノ角ゴ Pro W3"/>
              </a:defRPr>
            </a:lvl1pPr>
          </a:lstStyle>
          <a:p>
            <a:pPr>
              <a:defRPr/>
            </a:pPr>
            <a:fld id="{8BE22493-627B-6B4D-A919-44282463206E}" type="slidenum">
              <a:rPr lang="en-US"/>
              <a:pPr>
                <a:defRPr/>
              </a:pPr>
              <a:t>‹#›</a:t>
            </a:fld>
            <a:endParaRPr lang="en-US"/>
          </a:p>
        </p:txBody>
      </p:sp>
      <p:pic>
        <p:nvPicPr>
          <p:cNvPr id="35845" name="Picture 11" descr="SCI_PPT_templ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372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2"/>
          <p:cNvSpPr>
            <a:spLocks noGrp="1" noChangeArrowheads="1"/>
          </p:cNvSpPr>
          <p:nvPr>
            <p:ph type="title"/>
          </p:nvPr>
        </p:nvSpPr>
        <p:spPr bwMode="auto">
          <a:xfrm>
            <a:off x="2771775" y="433388"/>
            <a:ext cx="63722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p:txStyles>
    <p:titleStyle>
      <a:lvl1pPr algn="ctr" rtl="0" eaLnBrk="1" fontAlgn="base" hangingPunct="1">
        <a:spcBef>
          <a:spcPct val="0"/>
        </a:spcBef>
        <a:spcAft>
          <a:spcPct val="0"/>
        </a:spcAft>
        <a:defRPr sz="3200">
          <a:solidFill>
            <a:srgbClr val="009999"/>
          </a:solidFill>
          <a:latin typeface="+mj-lt"/>
          <a:ea typeface="+mj-ea"/>
          <a:cs typeface="+mj-cs"/>
        </a:defRPr>
      </a:lvl1pPr>
      <a:lvl2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2pPr>
      <a:lvl3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3pPr>
      <a:lvl4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4pPr>
      <a:lvl5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5pPr>
      <a:lvl6pPr marL="4572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6pPr>
      <a:lvl7pPr marL="9144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7pPr>
      <a:lvl8pPr marL="13716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8pPr>
      <a:lvl9pPr marL="18288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9pPr>
    </p:titleStyle>
    <p:bodyStyle>
      <a:lvl1pPr marL="342900" indent="-342900" algn="l" rtl="0" eaLnBrk="1" fontAlgn="base" hangingPunct="1">
        <a:spcBef>
          <a:spcPct val="20000"/>
        </a:spcBef>
        <a:spcAft>
          <a:spcPct val="0"/>
        </a:spcAft>
        <a:buFont typeface="Wingdings"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rgbClr val="009999"/>
          </a:solidFill>
          <a:latin typeface="+mn-lt"/>
          <a:ea typeface="+mn-ea"/>
          <a:cs typeface="+mn-cs"/>
        </a:defRPr>
      </a:lvl2pPr>
      <a:lvl3pPr marL="11430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3pPr>
      <a:lvl4pPr marL="16002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4pPr>
      <a:lvl5pPr marL="20574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5pPr>
      <a:lvl6pPr marL="25146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xfrm>
            <a:off x="684213" y="1484313"/>
            <a:ext cx="77724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28" name="Rectangle 4"/>
          <p:cNvSpPr>
            <a:spLocks noGrp="1" noChangeArrowheads="1"/>
          </p:cNvSpPr>
          <p:nvPr>
            <p:ph type="dt" sz="half" idx="2"/>
          </p:nvPr>
        </p:nvSpPr>
        <p:spPr bwMode="auto">
          <a:xfrm>
            <a:off x="685800" y="6453188"/>
            <a:ext cx="1905000"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900" b="0">
                <a:solidFill>
                  <a:srgbClr val="000000"/>
                </a:solidFill>
                <a:latin typeface="Lucida Sans"/>
                <a:ea typeface="ヒラギノ角ゴ Pro W3"/>
                <a:cs typeface="ヒラギノ角ゴ Pro W3"/>
              </a:defRPr>
            </a:lvl1pPr>
          </a:lstStyle>
          <a:p>
            <a:pPr>
              <a:defRPr/>
            </a:pPr>
            <a:r>
              <a:rPr lang="en-GB"/>
              <a:t>John Womersley</a:t>
            </a:r>
            <a:endParaRPr lang="en-US"/>
          </a:p>
        </p:txBody>
      </p:sp>
      <p:sp>
        <p:nvSpPr>
          <p:cNvPr id="1030" name="Rectangle 6"/>
          <p:cNvSpPr>
            <a:spLocks noGrp="1" noChangeArrowheads="1"/>
          </p:cNvSpPr>
          <p:nvPr>
            <p:ph type="sldNum" sz="quarter" idx="4"/>
          </p:nvPr>
        </p:nvSpPr>
        <p:spPr bwMode="auto">
          <a:xfrm>
            <a:off x="6553200" y="6453188"/>
            <a:ext cx="1905000"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latin typeface="Lucida Sans" charset="0"/>
              </a:defRPr>
            </a:lvl1pPr>
          </a:lstStyle>
          <a:p>
            <a:pPr>
              <a:defRPr/>
            </a:pPr>
            <a:fld id="{574B3E4E-3B67-F64C-969A-75EA7568EC21}" type="slidenum">
              <a:rPr lang="en-US"/>
              <a:pPr>
                <a:defRPr/>
              </a:pPr>
              <a:t>‹#›</a:t>
            </a:fld>
            <a:endParaRPr lang="en-US"/>
          </a:p>
        </p:txBody>
      </p:sp>
      <p:pic>
        <p:nvPicPr>
          <p:cNvPr id="48133" name="Picture 11" descr="SCI_PPT_templ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372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2"/>
          <p:cNvSpPr>
            <a:spLocks noGrp="1" noChangeArrowheads="1"/>
          </p:cNvSpPr>
          <p:nvPr>
            <p:ph type="title"/>
          </p:nvPr>
        </p:nvSpPr>
        <p:spPr bwMode="auto">
          <a:xfrm>
            <a:off x="2771775" y="433388"/>
            <a:ext cx="63722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ftr="0"/>
  <p:txStyles>
    <p:titleStyle>
      <a:lvl1pPr algn="ctr" rtl="0" eaLnBrk="1" fontAlgn="base" hangingPunct="1">
        <a:spcBef>
          <a:spcPct val="0"/>
        </a:spcBef>
        <a:spcAft>
          <a:spcPct val="0"/>
        </a:spcAft>
        <a:defRPr sz="3200">
          <a:solidFill>
            <a:srgbClr val="009999"/>
          </a:solidFill>
          <a:latin typeface="+mj-lt"/>
          <a:ea typeface="+mj-ea"/>
          <a:cs typeface="+mj-cs"/>
        </a:defRPr>
      </a:lvl1pPr>
      <a:lvl2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2pPr>
      <a:lvl3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3pPr>
      <a:lvl4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4pPr>
      <a:lvl5pPr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5pPr>
      <a:lvl6pPr marL="4572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6pPr>
      <a:lvl7pPr marL="9144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7pPr>
      <a:lvl8pPr marL="13716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8pPr>
      <a:lvl9pPr marL="1828800" algn="ctr" rtl="0" eaLnBrk="1" fontAlgn="base" hangingPunct="1">
        <a:spcBef>
          <a:spcPct val="0"/>
        </a:spcBef>
        <a:spcAft>
          <a:spcPct val="0"/>
        </a:spcAft>
        <a:defRPr sz="3200">
          <a:solidFill>
            <a:srgbClr val="009999"/>
          </a:solidFill>
          <a:latin typeface="Lucida Sans" pitchFamily="34" charset="0"/>
          <a:ea typeface="ヒラギノ角ゴ Pro W3"/>
          <a:cs typeface="ヒラギノ角ゴ Pro W3"/>
        </a:defRPr>
      </a:lvl9pPr>
    </p:titleStyle>
    <p:bodyStyle>
      <a:lvl1pPr marL="342900" indent="-342900" algn="l" rtl="0" eaLnBrk="1" fontAlgn="base" hangingPunct="1">
        <a:spcBef>
          <a:spcPct val="20000"/>
        </a:spcBef>
        <a:spcAft>
          <a:spcPct val="0"/>
        </a:spcAft>
        <a:buFont typeface="Wingdings"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rgbClr val="009999"/>
          </a:solidFill>
          <a:latin typeface="+mn-lt"/>
          <a:ea typeface="+mn-ea"/>
          <a:cs typeface="+mn-cs"/>
        </a:defRPr>
      </a:lvl2pPr>
      <a:lvl3pPr marL="11430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3pPr>
      <a:lvl4pPr marL="16002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4pPr>
      <a:lvl5pPr marL="2057400" indent="-228600" algn="l" rtl="0" eaLnBrk="1" fontAlgn="base" hangingPunct="1">
        <a:spcBef>
          <a:spcPct val="20000"/>
        </a:spcBef>
        <a:spcAft>
          <a:spcPct val="0"/>
        </a:spcAft>
        <a:buFont typeface="Symbol" charset="0"/>
        <a:buChar char="-"/>
        <a:defRPr sz="2000">
          <a:solidFill>
            <a:schemeClr val="bg2"/>
          </a:solidFill>
          <a:latin typeface="+mn-lt"/>
          <a:ea typeface="+mn-ea"/>
          <a:cs typeface="+mn-cs"/>
        </a:defRPr>
      </a:lvl5pPr>
      <a:lvl6pPr marL="25146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Font typeface="Symbol" pitchFamily="18" charset="2"/>
        <a:buChar char="-"/>
        <a:defRPr sz="20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2.png"/><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png"/><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png"/><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8.png"/><Relationship Id="rId3"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362" y="2186618"/>
            <a:ext cx="7772400" cy="1470025"/>
          </a:xfrm>
        </p:spPr>
        <p:txBody>
          <a:bodyPr>
            <a:noAutofit/>
          </a:bodyPr>
          <a:lstStyle/>
          <a:p>
            <a:r>
              <a:rPr lang="en-US" sz="3600" dirty="0"/>
              <a:t>Science Funding in the UK and the priorities for the Science and Technology Facilities </a:t>
            </a:r>
            <a:r>
              <a:rPr lang="en-US" sz="3600" dirty="0" smtClean="0"/>
              <a:t>Council</a:t>
            </a:r>
            <a:br>
              <a:rPr lang="en-US" sz="3600" dirty="0" smtClean="0"/>
            </a:br>
            <a:r>
              <a:rPr lang="en-US" sz="3600" dirty="0" smtClean="0"/>
              <a:t/>
            </a:r>
            <a:br>
              <a:rPr lang="en-US" sz="3600" dirty="0" smtClean="0"/>
            </a:br>
            <a:r>
              <a:rPr lang="en-US" sz="2800" dirty="0"/>
              <a:t/>
            </a:r>
            <a:br>
              <a:rPr lang="en-US" sz="2800" dirty="0"/>
            </a:br>
            <a:r>
              <a:rPr lang="en-US" sz="3600" dirty="0"/>
              <a:t/>
            </a:r>
            <a:br>
              <a:rPr lang="en-US" sz="3600" dirty="0"/>
            </a:br>
            <a:endParaRPr lang="en-US" sz="3600" dirty="0"/>
          </a:p>
        </p:txBody>
      </p:sp>
      <p:sp>
        <p:nvSpPr>
          <p:cNvPr id="3" name="Subtitle 2"/>
          <p:cNvSpPr>
            <a:spLocks noGrp="1"/>
          </p:cNvSpPr>
          <p:nvPr>
            <p:ph type="subTitle" idx="1"/>
          </p:nvPr>
        </p:nvSpPr>
        <p:spPr>
          <a:xfrm>
            <a:off x="1238907" y="3620790"/>
            <a:ext cx="6400800" cy="1752600"/>
          </a:xfrm>
        </p:spPr>
        <p:txBody>
          <a:bodyPr>
            <a:normAutofit lnSpcReduction="10000"/>
          </a:bodyPr>
          <a:lstStyle/>
          <a:p>
            <a:r>
              <a:rPr lang="en-US" sz="4000" dirty="0" smtClean="0"/>
              <a:t>Richard Wade</a:t>
            </a:r>
          </a:p>
          <a:p>
            <a:endParaRPr lang="en-US" sz="4000" dirty="0" smtClean="0"/>
          </a:p>
          <a:p>
            <a:r>
              <a:rPr lang="en-US" sz="2000" dirty="0" err="1"/>
              <a:t>Fermilab</a:t>
            </a:r>
            <a:r>
              <a:rPr lang="en-US" sz="2000" dirty="0"/>
              <a:t> May 2011</a:t>
            </a:r>
            <a:endParaRPr lang="en-US" sz="2000" dirty="0" smtClean="0"/>
          </a:p>
          <a:p>
            <a:endParaRPr lang="en-US" dirty="0"/>
          </a:p>
        </p:txBody>
      </p:sp>
    </p:spTree>
    <p:extLst>
      <p:ext uri="{BB962C8B-B14F-4D97-AF65-F5344CB8AC3E}">
        <p14:creationId xmlns:p14="http://schemas.microsoft.com/office/powerpoint/2010/main" val="19503078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 Pulsed Neutron Source</a:t>
            </a:r>
            <a:endParaRPr lang="en-US" dirty="0"/>
          </a:p>
        </p:txBody>
      </p:sp>
      <p:pic>
        <p:nvPicPr>
          <p:cNvPr id="4" name="Content Placeholder 3"/>
          <p:cNvPicPr>
            <a:picLocks noGrp="1" noChangeAspect="1"/>
          </p:cNvPicPr>
          <p:nvPr>
            <p:ph idx="1"/>
          </p:nvPr>
        </p:nvPicPr>
        <p:blipFill>
          <a:blip r:embed="rId2"/>
          <a:srcRect t="8584" b="8584"/>
          <a:stretch>
            <a:fillRect/>
          </a:stretch>
        </p:blipFill>
        <p:spPr/>
      </p:pic>
    </p:spTree>
    <p:extLst>
      <p:ext uri="{BB962C8B-B14F-4D97-AF65-F5344CB8AC3E}">
        <p14:creationId xmlns:p14="http://schemas.microsoft.com/office/powerpoint/2010/main" val="3155404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 High Flux Reactor</a:t>
            </a:r>
            <a:endParaRPr lang="en-US" dirty="0"/>
          </a:p>
        </p:txBody>
      </p:sp>
      <p:pic>
        <p:nvPicPr>
          <p:cNvPr id="4" name="Content Placeholder 3"/>
          <p:cNvPicPr>
            <a:picLocks noGrp="1" noChangeAspect="1"/>
          </p:cNvPicPr>
          <p:nvPr>
            <p:ph idx="1"/>
          </p:nvPr>
        </p:nvPicPr>
        <p:blipFill>
          <a:blip r:embed="rId2"/>
          <a:srcRect l="3243" r="3243"/>
          <a:stretch>
            <a:fillRect/>
          </a:stretch>
        </p:blipFill>
        <p:spPr/>
      </p:pic>
    </p:spTree>
    <p:extLst>
      <p:ext uri="{BB962C8B-B14F-4D97-AF65-F5344CB8AC3E}">
        <p14:creationId xmlns:p14="http://schemas.microsoft.com/office/powerpoint/2010/main" val="39439021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 and ESRF</a:t>
            </a:r>
            <a:endParaRPr lang="en-US" dirty="0"/>
          </a:p>
        </p:txBody>
      </p:sp>
      <p:pic>
        <p:nvPicPr>
          <p:cNvPr id="6" name="Content Placeholder 5"/>
          <p:cNvPicPr>
            <a:picLocks noGrp="1" noChangeAspect="1"/>
          </p:cNvPicPr>
          <p:nvPr>
            <p:ph idx="1"/>
          </p:nvPr>
        </p:nvPicPr>
        <p:blipFill>
          <a:blip r:embed="rId2"/>
          <a:srcRect l="823" r="823"/>
          <a:stretch>
            <a:fillRect/>
          </a:stretch>
        </p:blipFill>
        <p:spPr/>
      </p:pic>
    </p:spTree>
    <p:extLst>
      <p:ext uri="{BB962C8B-B14F-4D97-AF65-F5344CB8AC3E}">
        <p14:creationId xmlns:p14="http://schemas.microsoft.com/office/powerpoint/2010/main" val="39357712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SCI_PPT_templ"/>
          <p:cNvPicPr>
            <a:picLocks noChangeAspect="1" noChangeArrowheads="1"/>
          </p:cNvPicPr>
          <p:nvPr/>
        </p:nvPicPr>
        <p:blipFill>
          <a:blip r:embed="rId3" cstate="print"/>
          <a:srcRect/>
          <a:stretch>
            <a:fillRect/>
          </a:stretch>
        </p:blipFill>
        <p:spPr bwMode="auto">
          <a:xfrm>
            <a:off x="0" y="-138113"/>
            <a:ext cx="9145588" cy="1557338"/>
          </a:xfrm>
          <a:prstGeom prst="rect">
            <a:avLst/>
          </a:prstGeom>
          <a:noFill/>
          <a:ln w="9525">
            <a:noFill/>
            <a:miter lim="800000"/>
            <a:headEnd/>
            <a:tailEnd/>
          </a:ln>
        </p:spPr>
      </p:pic>
      <p:sp>
        <p:nvSpPr>
          <p:cNvPr id="2" name="Title 1"/>
          <p:cNvSpPr>
            <a:spLocks noGrp="1"/>
          </p:cNvSpPr>
          <p:nvPr>
            <p:ph type="title"/>
          </p:nvPr>
        </p:nvSpPr>
        <p:spPr>
          <a:xfrm>
            <a:off x="2632075" y="-179388"/>
            <a:ext cx="6511925" cy="863601"/>
          </a:xfrm>
        </p:spPr>
        <p:txBody>
          <a:bodyPr/>
          <a:lstStyle/>
          <a:p>
            <a:pPr>
              <a:defRPr/>
            </a:pPr>
            <a:r>
              <a:rPr lang="en-GB" sz="3600" b="1" dirty="0" smtClean="0">
                <a:solidFill>
                  <a:schemeClr val="bg1"/>
                </a:solidFill>
                <a:effectLst>
                  <a:outerShdw blurRad="38100" dist="38100" dir="2700000" algn="tl">
                    <a:srgbClr val="000000">
                      <a:alpha val="43137"/>
                    </a:srgbClr>
                  </a:outerShdw>
                </a:effectLst>
              </a:rPr>
              <a:t>Harwell Campus</a:t>
            </a:r>
            <a:endParaRPr lang="en-GB" sz="3600" b="1" dirty="0">
              <a:solidFill>
                <a:schemeClr val="bg1"/>
              </a:solidFill>
              <a:effectLst>
                <a:outerShdw blurRad="38100" dist="38100" dir="2700000" algn="tl">
                  <a:srgbClr val="000000">
                    <a:alpha val="43137"/>
                  </a:srgbClr>
                </a:outerShdw>
              </a:effectLst>
            </a:endParaRPr>
          </a:p>
        </p:txBody>
      </p:sp>
      <p:pic>
        <p:nvPicPr>
          <p:cNvPr id="28674" name="Picture 2" descr="C:\Users\msf16171\AppData\Local\Microsoft\Windows\Temporary Internet Files\Content.Outlook\PE96AZ71\09EC2165 Campus aerial view.jpg"/>
          <p:cNvPicPr>
            <a:picLocks noChangeAspect="1" noChangeArrowheads="1"/>
          </p:cNvPicPr>
          <p:nvPr/>
        </p:nvPicPr>
        <p:blipFill>
          <a:blip r:embed="rId4" cstate="print"/>
          <a:srcRect/>
          <a:stretch>
            <a:fillRect/>
          </a:stretch>
        </p:blipFill>
        <p:spPr bwMode="auto">
          <a:xfrm>
            <a:off x="642938" y="1373188"/>
            <a:ext cx="7929562" cy="5307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Box 6"/>
          <p:cNvSpPr txBox="1">
            <a:spLocks noChangeArrowheads="1"/>
          </p:cNvSpPr>
          <p:nvPr/>
        </p:nvSpPr>
        <p:spPr bwMode="auto">
          <a:xfrm>
            <a:off x="766737" y="1944820"/>
            <a:ext cx="2214578" cy="461665"/>
          </a:xfrm>
          <a:prstGeom prst="rect">
            <a:avLst/>
          </a:prstGeom>
          <a:solidFill>
            <a:schemeClr val="bg2">
              <a:lumMod val="20000"/>
              <a:lumOff val="80000"/>
              <a:alpha val="66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1200">
                <a:solidFill>
                  <a:srgbClr val="023B6A"/>
                </a:solidFill>
              </a:rPr>
              <a:t>World’s most powerful source of pulsed neutrons</a:t>
            </a:r>
            <a:endParaRPr lang="en-US" sz="1200">
              <a:solidFill>
                <a:srgbClr val="023B6A"/>
              </a:solidFill>
            </a:endParaRPr>
          </a:p>
        </p:txBody>
      </p:sp>
      <p:sp>
        <p:nvSpPr>
          <p:cNvPr id="15368" name="Rectangle 5"/>
          <p:cNvSpPr>
            <a:spLocks noChangeArrowheads="1"/>
          </p:cNvSpPr>
          <p:nvPr/>
        </p:nvSpPr>
        <p:spPr bwMode="auto">
          <a:xfrm>
            <a:off x="3143250" y="1444625"/>
            <a:ext cx="46038" cy="71438"/>
          </a:xfrm>
          <a:prstGeom prst="rect">
            <a:avLst/>
          </a:prstGeom>
          <a:noFill/>
          <a:ln w="9525" algn="ctr">
            <a:noFill/>
            <a:round/>
            <a:headEnd/>
            <a:tailEnd/>
          </a:ln>
        </p:spPr>
        <p:txBody>
          <a:bodyPr>
            <a:spAutoFit/>
          </a:bodyPr>
          <a:lstStyle/>
          <a:p>
            <a:pPr marL="355600" indent="266700">
              <a:lnSpc>
                <a:spcPct val="120000"/>
              </a:lnSpc>
              <a:buFontTx/>
              <a:buChar char="•"/>
            </a:pPr>
            <a:endParaRPr lang="en-US"/>
          </a:p>
        </p:txBody>
      </p:sp>
      <p:sp>
        <p:nvSpPr>
          <p:cNvPr id="15369" name="Rectangle 6"/>
          <p:cNvSpPr>
            <a:spLocks noChangeArrowheads="1"/>
          </p:cNvSpPr>
          <p:nvPr/>
        </p:nvSpPr>
        <p:spPr bwMode="auto">
          <a:xfrm>
            <a:off x="428625" y="1801813"/>
            <a:ext cx="1285875" cy="857250"/>
          </a:xfrm>
          <a:prstGeom prst="rect">
            <a:avLst/>
          </a:prstGeom>
          <a:noFill/>
          <a:ln w="9525" algn="ctr">
            <a:noFill/>
            <a:round/>
            <a:headEnd/>
            <a:tailEnd/>
          </a:ln>
        </p:spPr>
        <p:txBody>
          <a:bodyPr>
            <a:spAutoFit/>
          </a:bodyPr>
          <a:lstStyle/>
          <a:p>
            <a:pPr marL="355600" indent="266700">
              <a:lnSpc>
                <a:spcPct val="120000"/>
              </a:lnSpc>
              <a:buFontTx/>
              <a:buChar char="•"/>
            </a:pPr>
            <a:endParaRPr lang="en-US"/>
          </a:p>
        </p:txBody>
      </p:sp>
      <p:sp>
        <p:nvSpPr>
          <p:cNvPr id="9" name="Text Box 4"/>
          <p:cNvSpPr txBox="1">
            <a:spLocks noChangeArrowheads="1"/>
          </p:cNvSpPr>
          <p:nvPr/>
        </p:nvSpPr>
        <p:spPr bwMode="auto">
          <a:xfrm>
            <a:off x="6000760" y="4945216"/>
            <a:ext cx="2016125" cy="276225"/>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1200">
                <a:solidFill>
                  <a:srgbClr val="023B6A"/>
                </a:solidFill>
              </a:rPr>
              <a:t>Diamond Light Source</a:t>
            </a:r>
            <a:endParaRPr lang="en-US" sz="1200">
              <a:solidFill>
                <a:srgbClr val="023B6A"/>
              </a:solidFill>
            </a:endParaRPr>
          </a:p>
        </p:txBody>
      </p:sp>
      <p:sp>
        <p:nvSpPr>
          <p:cNvPr id="10" name="Text Box 10"/>
          <p:cNvSpPr txBox="1">
            <a:spLocks noChangeArrowheads="1"/>
          </p:cNvSpPr>
          <p:nvPr/>
        </p:nvSpPr>
        <p:spPr bwMode="auto">
          <a:xfrm>
            <a:off x="928662" y="4516588"/>
            <a:ext cx="1714511" cy="461665"/>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1200">
                <a:solidFill>
                  <a:srgbClr val="023B6A"/>
                </a:solidFill>
              </a:rPr>
              <a:t>Space Science &amp; Tech  Department</a:t>
            </a:r>
            <a:endParaRPr lang="en-US" sz="1200">
              <a:solidFill>
                <a:srgbClr val="023B6A"/>
              </a:solidFill>
            </a:endParaRPr>
          </a:p>
        </p:txBody>
      </p:sp>
      <p:sp>
        <p:nvSpPr>
          <p:cNvPr id="11" name="Text Box 8"/>
          <p:cNvSpPr txBox="1">
            <a:spLocks noChangeArrowheads="1"/>
          </p:cNvSpPr>
          <p:nvPr/>
        </p:nvSpPr>
        <p:spPr bwMode="auto">
          <a:xfrm>
            <a:off x="3857620" y="4302274"/>
            <a:ext cx="1295400" cy="457200"/>
          </a:xfrm>
          <a:prstGeom prst="rect">
            <a:avLst/>
          </a:prstGeom>
          <a:solidFill>
            <a:schemeClr val="bg2">
              <a:lumMod val="20000"/>
              <a:lumOff val="80000"/>
              <a:alpha val="83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1200">
                <a:solidFill>
                  <a:srgbClr val="023B6A"/>
                </a:solidFill>
              </a:rPr>
              <a:t>World’s most intense laser</a:t>
            </a:r>
            <a:endParaRPr lang="en-US" sz="1200">
              <a:solidFill>
                <a:srgbClr val="023B6A"/>
              </a:solidFill>
            </a:endParaRPr>
          </a:p>
        </p:txBody>
      </p:sp>
      <p:sp>
        <p:nvSpPr>
          <p:cNvPr id="12" name="Text Box 17"/>
          <p:cNvSpPr txBox="1">
            <a:spLocks noChangeArrowheads="1"/>
          </p:cNvSpPr>
          <p:nvPr/>
        </p:nvSpPr>
        <p:spPr bwMode="auto">
          <a:xfrm>
            <a:off x="5378591" y="2159999"/>
            <a:ext cx="1439863" cy="276999"/>
          </a:xfrm>
          <a:prstGeom prst="rect">
            <a:avLst/>
          </a:prstGeom>
          <a:solidFill>
            <a:schemeClr val="bg2">
              <a:lumMod val="20000"/>
              <a:lumOff val="80000"/>
              <a:alpha val="83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1200">
                <a:solidFill>
                  <a:srgbClr val="023B6A"/>
                </a:solidFill>
              </a:rPr>
              <a:t>ESA Centre</a:t>
            </a:r>
            <a:endParaRPr lang="en-US" sz="1200">
              <a:solidFill>
                <a:srgbClr val="023B6A"/>
              </a:solidFill>
            </a:endParaRPr>
          </a:p>
        </p:txBody>
      </p:sp>
      <p:cxnSp>
        <p:nvCxnSpPr>
          <p:cNvPr id="14" name="Straight Arrow Connector 13"/>
          <p:cNvCxnSpPr>
            <a:cxnSpLocks noChangeShapeType="1"/>
          </p:cNvCxnSpPr>
          <p:nvPr/>
        </p:nvCxnSpPr>
        <p:spPr bwMode="auto">
          <a:xfrm rot="5400000" flipH="1" flipV="1">
            <a:off x="1750219" y="3766344"/>
            <a:ext cx="785813" cy="714375"/>
          </a:xfrm>
          <a:prstGeom prst="straightConnector1">
            <a:avLst/>
          </a:prstGeom>
          <a:noFill/>
          <a:ln w="38100" algn="ctr">
            <a:solidFill>
              <a:srgbClr val="FF0000"/>
            </a:solidFill>
            <a:round/>
            <a:headEnd/>
            <a:tailEnd type="arrow" w="med" len="med"/>
          </a:ln>
        </p:spPr>
      </p:cxnSp>
      <p:cxnSp>
        <p:nvCxnSpPr>
          <p:cNvPr id="15" name="Straight Arrow Connector 14"/>
          <p:cNvCxnSpPr>
            <a:cxnSpLocks noChangeShapeType="1"/>
          </p:cNvCxnSpPr>
          <p:nvPr/>
        </p:nvCxnSpPr>
        <p:spPr bwMode="auto">
          <a:xfrm rot="16200000" flipV="1">
            <a:off x="3217069" y="3013869"/>
            <a:ext cx="857250" cy="1719262"/>
          </a:xfrm>
          <a:prstGeom prst="straightConnector1">
            <a:avLst/>
          </a:prstGeom>
          <a:noFill/>
          <a:ln w="38100" algn="ctr">
            <a:solidFill>
              <a:srgbClr val="FF0000"/>
            </a:solidFill>
            <a:round/>
            <a:headEnd/>
            <a:tailEnd type="arrow" w="med" len="med"/>
          </a:ln>
        </p:spPr>
      </p:cxnSp>
      <p:cxnSp>
        <p:nvCxnSpPr>
          <p:cNvPr id="17" name="Straight Arrow Connector 16"/>
          <p:cNvCxnSpPr>
            <a:cxnSpLocks noChangeShapeType="1"/>
          </p:cNvCxnSpPr>
          <p:nvPr/>
        </p:nvCxnSpPr>
        <p:spPr bwMode="auto">
          <a:xfrm rot="5400000">
            <a:off x="1330325" y="2733675"/>
            <a:ext cx="860425" cy="206375"/>
          </a:xfrm>
          <a:prstGeom prst="straightConnector1">
            <a:avLst/>
          </a:prstGeom>
          <a:noFill/>
          <a:ln w="38100" algn="ctr">
            <a:solidFill>
              <a:srgbClr val="FF0000"/>
            </a:solidFill>
            <a:round/>
            <a:headEnd/>
            <a:tailEnd type="arrow" w="med" len="med"/>
          </a:ln>
        </p:spPr>
      </p:cxnSp>
      <p:cxnSp>
        <p:nvCxnSpPr>
          <p:cNvPr id="20" name="Straight Arrow Connector 19"/>
          <p:cNvCxnSpPr>
            <a:cxnSpLocks noChangeShapeType="1"/>
          </p:cNvCxnSpPr>
          <p:nvPr/>
        </p:nvCxnSpPr>
        <p:spPr bwMode="auto">
          <a:xfrm rot="16200000" flipV="1">
            <a:off x="6111875" y="4048126"/>
            <a:ext cx="1000125" cy="793750"/>
          </a:xfrm>
          <a:prstGeom prst="straightConnector1">
            <a:avLst/>
          </a:prstGeom>
          <a:noFill/>
          <a:ln w="38100" algn="ctr">
            <a:solidFill>
              <a:srgbClr val="FF0000"/>
            </a:solidFill>
            <a:round/>
            <a:headEnd/>
            <a:tailEnd type="arrow" w="med" len="med"/>
          </a:ln>
        </p:spPr>
      </p:cxnSp>
      <p:cxnSp>
        <p:nvCxnSpPr>
          <p:cNvPr id="23" name="Straight Arrow Connector 22"/>
          <p:cNvCxnSpPr>
            <a:cxnSpLocks noChangeShapeType="1"/>
          </p:cNvCxnSpPr>
          <p:nvPr/>
        </p:nvCxnSpPr>
        <p:spPr bwMode="auto">
          <a:xfrm rot="5400000">
            <a:off x="5239544" y="2426494"/>
            <a:ext cx="849312" cy="869950"/>
          </a:xfrm>
          <a:prstGeom prst="straightConnector1">
            <a:avLst/>
          </a:prstGeom>
          <a:noFill/>
          <a:ln w="38100" algn="ctr">
            <a:solidFill>
              <a:srgbClr val="FF0000"/>
            </a:solidFill>
            <a:round/>
            <a:headEnd/>
            <a:tailEnd type="arrow" w="med" len="med"/>
          </a:ln>
        </p:spPr>
      </p:cxnSp>
      <p:sp>
        <p:nvSpPr>
          <p:cNvPr id="18" name="Text Box 17"/>
          <p:cNvSpPr txBox="1">
            <a:spLocks noChangeArrowheads="1"/>
          </p:cNvSpPr>
          <p:nvPr/>
        </p:nvSpPr>
        <p:spPr bwMode="auto">
          <a:xfrm>
            <a:off x="6647619" y="2736718"/>
            <a:ext cx="1439863" cy="276999"/>
          </a:xfrm>
          <a:prstGeom prst="rect">
            <a:avLst/>
          </a:prstGeom>
          <a:solidFill>
            <a:schemeClr val="bg2">
              <a:lumMod val="20000"/>
              <a:lumOff val="80000"/>
              <a:alpha val="83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1200">
                <a:solidFill>
                  <a:srgbClr val="023B6A"/>
                </a:solidFill>
              </a:rPr>
              <a:t>ISIC</a:t>
            </a:r>
            <a:endParaRPr lang="en-US" sz="1200">
              <a:solidFill>
                <a:srgbClr val="023B6A"/>
              </a:solidFill>
            </a:endParaRPr>
          </a:p>
        </p:txBody>
      </p:sp>
      <p:cxnSp>
        <p:nvCxnSpPr>
          <p:cNvPr id="19" name="Straight Arrow Connector 18"/>
          <p:cNvCxnSpPr>
            <a:cxnSpLocks noChangeShapeType="1"/>
          </p:cNvCxnSpPr>
          <p:nvPr/>
        </p:nvCxnSpPr>
        <p:spPr bwMode="auto">
          <a:xfrm rot="10800000" flipV="1">
            <a:off x="6143625" y="2874963"/>
            <a:ext cx="503238" cy="427037"/>
          </a:xfrm>
          <a:prstGeom prst="straightConnector1">
            <a:avLst/>
          </a:prstGeom>
          <a:noFill/>
          <a:ln w="38100" algn="ctr">
            <a:solidFill>
              <a:srgbClr val="FF0000"/>
            </a:solidFill>
            <a:round/>
            <a:headEnd/>
            <a:tailEnd type="arrow" w="med" len="med"/>
          </a:ln>
        </p:spPr>
      </p:cxnSp>
      <p:cxnSp>
        <p:nvCxnSpPr>
          <p:cNvPr id="24" name="Straight Arrow Connector 23"/>
          <p:cNvCxnSpPr>
            <a:cxnSpLocks noChangeShapeType="1"/>
          </p:cNvCxnSpPr>
          <p:nvPr/>
        </p:nvCxnSpPr>
        <p:spPr bwMode="auto">
          <a:xfrm rot="16200000" flipH="1">
            <a:off x="4049713" y="2486025"/>
            <a:ext cx="1149350" cy="104775"/>
          </a:xfrm>
          <a:prstGeom prst="straightConnector1">
            <a:avLst/>
          </a:prstGeom>
          <a:noFill/>
          <a:ln w="38100" algn="ctr">
            <a:solidFill>
              <a:srgbClr val="FF0000"/>
            </a:solidFill>
            <a:round/>
            <a:headEnd/>
            <a:tailEnd type="arrow" w="med" len="med"/>
          </a:ln>
        </p:spPr>
      </p:cxnSp>
      <p:cxnSp>
        <p:nvCxnSpPr>
          <p:cNvPr id="25" name="Straight Arrow Connector 24"/>
          <p:cNvCxnSpPr>
            <a:cxnSpLocks noChangeShapeType="1"/>
          </p:cNvCxnSpPr>
          <p:nvPr/>
        </p:nvCxnSpPr>
        <p:spPr bwMode="auto">
          <a:xfrm rot="16200000" flipH="1">
            <a:off x="2824956" y="2242344"/>
            <a:ext cx="922338" cy="152400"/>
          </a:xfrm>
          <a:prstGeom prst="straightConnector1">
            <a:avLst/>
          </a:prstGeom>
          <a:noFill/>
          <a:ln w="38100" algn="ctr">
            <a:solidFill>
              <a:srgbClr val="FF0000"/>
            </a:solidFill>
            <a:round/>
            <a:headEnd/>
            <a:tailEnd type="arrow" w="med" len="med"/>
          </a:ln>
        </p:spPr>
      </p:cxnSp>
      <p:sp>
        <p:nvSpPr>
          <p:cNvPr id="32" name="Text Box 17"/>
          <p:cNvSpPr txBox="1">
            <a:spLocks noChangeArrowheads="1"/>
          </p:cNvSpPr>
          <p:nvPr/>
        </p:nvSpPr>
        <p:spPr bwMode="auto">
          <a:xfrm>
            <a:off x="3765620" y="1502774"/>
            <a:ext cx="1612759" cy="461665"/>
          </a:xfrm>
          <a:prstGeom prst="rect">
            <a:avLst/>
          </a:prstGeom>
          <a:solidFill>
            <a:schemeClr val="bg2">
              <a:lumMod val="20000"/>
              <a:lumOff val="80000"/>
              <a:alpha val="83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1200">
                <a:solidFill>
                  <a:srgbClr val="023B6A"/>
                </a:solidFill>
              </a:rPr>
              <a:t>Health Protection Agency</a:t>
            </a:r>
            <a:endParaRPr lang="en-US" sz="1200">
              <a:solidFill>
                <a:srgbClr val="023B6A"/>
              </a:solidFill>
            </a:endParaRPr>
          </a:p>
        </p:txBody>
      </p:sp>
      <p:sp>
        <p:nvSpPr>
          <p:cNvPr id="35" name="Text Box 17"/>
          <p:cNvSpPr txBox="1">
            <a:spLocks noChangeArrowheads="1"/>
          </p:cNvSpPr>
          <p:nvPr/>
        </p:nvSpPr>
        <p:spPr bwMode="auto">
          <a:xfrm>
            <a:off x="1755845" y="1407524"/>
            <a:ext cx="1612759" cy="461665"/>
          </a:xfrm>
          <a:prstGeom prst="rect">
            <a:avLst/>
          </a:prstGeom>
          <a:solidFill>
            <a:schemeClr val="bg2">
              <a:lumMod val="20000"/>
              <a:lumOff val="80000"/>
              <a:alpha val="83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1200">
                <a:solidFill>
                  <a:srgbClr val="023B6A"/>
                </a:solidFill>
              </a:rPr>
              <a:t>Medical Research Council</a:t>
            </a:r>
            <a:endParaRPr lang="en-US" sz="1200">
              <a:solidFill>
                <a:srgbClr val="023B6A"/>
              </a:solidFill>
            </a:endParaRPr>
          </a:p>
        </p:txBody>
      </p:sp>
    </p:spTree>
    <p:extLst>
      <p:ext uri="{BB962C8B-B14F-4D97-AF65-F5344CB8AC3E}">
        <p14:creationId xmlns:p14="http://schemas.microsoft.com/office/powerpoint/2010/main" val="2762595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up)">
                                      <p:cBhvr>
                                        <p:cTn id="9" dur="500"/>
                                        <p:tgtEl>
                                          <p:spTgt spid="17"/>
                                        </p:tgtEl>
                                      </p:cBhvr>
                                    </p:animEffect>
                                  </p:childTnLst>
                                </p:cTn>
                              </p:par>
                              <p:par>
                                <p:cTn id="10" presetID="22" presetClass="entr" presetSubtype="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22" presetClass="entr" presetSubtype="1"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3000"/>
                            </p:stCondLst>
                            <p:childTnLst>
                              <p:par>
                                <p:cTn id="47" presetID="1"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22" presetClass="entr" presetSubtype="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up)">
                                      <p:cBhvr>
                                        <p:cTn id="51" dur="500"/>
                                        <p:tgtEl>
                                          <p:spTgt spid="25"/>
                                        </p:tgtEl>
                                      </p:cBhvr>
                                    </p:animEffect>
                                  </p:childTnLst>
                                </p:cTn>
                              </p:par>
                            </p:childTnLst>
                          </p:cTn>
                        </p:par>
                        <p:par>
                          <p:cTn id="52" fill="hold">
                            <p:stCondLst>
                              <p:cond delay="3500"/>
                            </p:stCondLst>
                            <p:childTnLst>
                              <p:par>
                                <p:cTn id="53" presetID="1"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2500313" y="142875"/>
            <a:ext cx="6837362" cy="576263"/>
          </a:xfrm>
        </p:spPr>
        <p:txBody>
          <a:bodyPr/>
          <a:lstStyle/>
          <a:p>
            <a:pPr>
              <a:defRPr/>
            </a:pPr>
            <a:r>
              <a:rPr lang="en-GB" sz="2000" b="1" dirty="0" err="1" smtClean="0">
                <a:solidFill>
                  <a:schemeClr val="bg1"/>
                </a:solidFill>
                <a:effectLst>
                  <a:outerShdw blurRad="38100" dist="38100" dir="2700000" algn="tl">
                    <a:srgbClr val="000000">
                      <a:alpha val="43137"/>
                    </a:srgbClr>
                  </a:outerShdw>
                </a:effectLst>
              </a:rPr>
              <a:t>Daresbury</a:t>
            </a:r>
            <a:r>
              <a:rPr lang="en-GB" sz="2000" b="1" dirty="0" smtClean="0">
                <a:solidFill>
                  <a:schemeClr val="bg1"/>
                </a:solidFill>
                <a:effectLst>
                  <a:outerShdw blurRad="38100" dist="38100" dir="2700000" algn="tl">
                    <a:srgbClr val="000000">
                      <a:alpha val="43137"/>
                    </a:srgbClr>
                  </a:outerShdw>
                </a:effectLst>
              </a:rPr>
              <a:t> Science and Innovation Campus</a:t>
            </a:r>
            <a:endParaRPr lang="en-GB" sz="2000" b="1" dirty="0">
              <a:solidFill>
                <a:schemeClr val="bg1"/>
              </a:solidFill>
              <a:effectLst>
                <a:outerShdw blurRad="38100" dist="38100" dir="2700000" algn="tl">
                  <a:srgbClr val="000000">
                    <a:alpha val="43137"/>
                  </a:srgbClr>
                </a:outerShdw>
              </a:effectLst>
            </a:endParaRPr>
          </a:p>
        </p:txBody>
      </p:sp>
      <p:pic>
        <p:nvPicPr>
          <p:cNvPr id="294922" name="Picture 10"/>
          <p:cNvPicPr>
            <a:picLocks noChangeAspect="1" noChangeArrowheads="1"/>
          </p:cNvPicPr>
          <p:nvPr/>
        </p:nvPicPr>
        <p:blipFill>
          <a:blip r:embed="rId3" cstate="print"/>
          <a:srcRect l="15135"/>
          <a:stretch>
            <a:fillRect/>
          </a:stretch>
        </p:blipFill>
        <p:spPr bwMode="auto">
          <a:xfrm>
            <a:off x="222422" y="1779365"/>
            <a:ext cx="8719627" cy="4734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4"/>
          <p:cNvSpPr txBox="1">
            <a:spLocks noChangeArrowheads="1"/>
          </p:cNvSpPr>
          <p:nvPr/>
        </p:nvSpPr>
        <p:spPr bwMode="auto">
          <a:xfrm>
            <a:off x="986958" y="2883751"/>
            <a:ext cx="857256" cy="369332"/>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a:solidFill>
                  <a:srgbClr val="002DBE"/>
                </a:solidFill>
              </a:rPr>
              <a:t>Accelerator Test Facility</a:t>
            </a:r>
            <a:endParaRPr lang="en-US" sz="900">
              <a:solidFill>
                <a:srgbClr val="002DBE"/>
              </a:solidFill>
            </a:endParaRPr>
          </a:p>
        </p:txBody>
      </p:sp>
      <p:cxnSp>
        <p:nvCxnSpPr>
          <p:cNvPr id="11" name="Straight Arrow Connector 10"/>
          <p:cNvCxnSpPr>
            <a:cxnSpLocks noChangeShapeType="1"/>
          </p:cNvCxnSpPr>
          <p:nvPr/>
        </p:nvCxnSpPr>
        <p:spPr bwMode="auto">
          <a:xfrm>
            <a:off x="1844675" y="3068638"/>
            <a:ext cx="642938" cy="244475"/>
          </a:xfrm>
          <a:prstGeom prst="straightConnector1">
            <a:avLst/>
          </a:prstGeom>
          <a:noFill/>
          <a:ln w="15875" algn="ctr">
            <a:solidFill>
              <a:srgbClr val="FF0000"/>
            </a:solidFill>
            <a:round/>
            <a:headEnd/>
            <a:tailEnd type="arrow" w="med" len="med"/>
          </a:ln>
        </p:spPr>
      </p:cxnSp>
      <p:sp>
        <p:nvSpPr>
          <p:cNvPr id="12" name="Text Box 4"/>
          <p:cNvSpPr txBox="1">
            <a:spLocks noChangeArrowheads="1"/>
          </p:cNvSpPr>
          <p:nvPr/>
        </p:nvSpPr>
        <p:spPr bwMode="auto">
          <a:xfrm>
            <a:off x="3653337" y="5318051"/>
            <a:ext cx="857256" cy="369332"/>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a:solidFill>
                  <a:srgbClr val="002DBE"/>
                </a:solidFill>
              </a:rPr>
              <a:t>Cockcroft Institute</a:t>
            </a:r>
            <a:endParaRPr lang="en-US" sz="900">
              <a:solidFill>
                <a:srgbClr val="002DBE"/>
              </a:solidFill>
            </a:endParaRPr>
          </a:p>
        </p:txBody>
      </p:sp>
      <p:cxnSp>
        <p:nvCxnSpPr>
          <p:cNvPr id="13" name="Straight Arrow Connector 12"/>
          <p:cNvCxnSpPr>
            <a:cxnSpLocks noChangeShapeType="1"/>
          </p:cNvCxnSpPr>
          <p:nvPr/>
        </p:nvCxnSpPr>
        <p:spPr bwMode="auto">
          <a:xfrm rot="5400000" flipH="1" flipV="1">
            <a:off x="3867151" y="4960937"/>
            <a:ext cx="571500" cy="142875"/>
          </a:xfrm>
          <a:prstGeom prst="straightConnector1">
            <a:avLst/>
          </a:prstGeom>
          <a:noFill/>
          <a:ln w="15875" algn="ctr">
            <a:solidFill>
              <a:srgbClr val="FF0000"/>
            </a:solidFill>
            <a:round/>
            <a:headEnd/>
            <a:tailEnd type="arrow" w="med" len="med"/>
          </a:ln>
        </p:spPr>
      </p:cxnSp>
      <p:sp>
        <p:nvSpPr>
          <p:cNvPr id="16" name="Text Box 4"/>
          <p:cNvSpPr txBox="1">
            <a:spLocks noChangeArrowheads="1"/>
          </p:cNvSpPr>
          <p:nvPr/>
        </p:nvSpPr>
        <p:spPr bwMode="auto">
          <a:xfrm>
            <a:off x="5555908" y="5438917"/>
            <a:ext cx="857256" cy="369332"/>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a:solidFill>
                  <a:srgbClr val="002DBE"/>
                </a:solidFill>
              </a:rPr>
              <a:t>Innovation Centre</a:t>
            </a:r>
            <a:endParaRPr lang="en-US" sz="900">
              <a:solidFill>
                <a:srgbClr val="002DBE"/>
              </a:solidFill>
            </a:endParaRPr>
          </a:p>
        </p:txBody>
      </p:sp>
      <p:cxnSp>
        <p:nvCxnSpPr>
          <p:cNvPr id="17" name="Straight Arrow Connector 16"/>
          <p:cNvCxnSpPr>
            <a:cxnSpLocks noChangeShapeType="1"/>
          </p:cNvCxnSpPr>
          <p:nvPr/>
        </p:nvCxnSpPr>
        <p:spPr bwMode="auto">
          <a:xfrm rot="5400000" flipH="1" flipV="1">
            <a:off x="5769769" y="5225257"/>
            <a:ext cx="428625" cy="1587"/>
          </a:xfrm>
          <a:prstGeom prst="straightConnector1">
            <a:avLst/>
          </a:prstGeom>
          <a:noFill/>
          <a:ln w="15875" algn="ctr">
            <a:solidFill>
              <a:srgbClr val="FF0000"/>
            </a:solidFill>
            <a:round/>
            <a:headEnd/>
            <a:tailEnd type="arrow" w="med" len="med"/>
          </a:ln>
        </p:spPr>
      </p:cxnSp>
      <p:sp>
        <p:nvSpPr>
          <p:cNvPr id="20" name="Text Box 4"/>
          <p:cNvSpPr txBox="1">
            <a:spLocks noChangeArrowheads="1"/>
          </p:cNvSpPr>
          <p:nvPr/>
        </p:nvSpPr>
        <p:spPr bwMode="auto">
          <a:xfrm>
            <a:off x="6965362" y="3159850"/>
            <a:ext cx="1000132" cy="507831"/>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a:solidFill>
                  <a:srgbClr val="002DBE"/>
                </a:solidFill>
              </a:rPr>
              <a:t>Computational Science &amp; Engineering</a:t>
            </a:r>
            <a:endParaRPr lang="en-US" sz="900">
              <a:solidFill>
                <a:srgbClr val="002DBE"/>
              </a:solidFill>
            </a:endParaRPr>
          </a:p>
        </p:txBody>
      </p:sp>
      <p:cxnSp>
        <p:nvCxnSpPr>
          <p:cNvPr id="21" name="Straight Arrow Connector 20"/>
          <p:cNvCxnSpPr>
            <a:cxnSpLocks noChangeShapeType="1"/>
          </p:cNvCxnSpPr>
          <p:nvPr/>
        </p:nvCxnSpPr>
        <p:spPr bwMode="auto">
          <a:xfrm rot="5400000">
            <a:off x="7184231" y="3591719"/>
            <a:ext cx="206375" cy="357188"/>
          </a:xfrm>
          <a:prstGeom prst="straightConnector1">
            <a:avLst/>
          </a:prstGeom>
          <a:noFill/>
          <a:ln w="15875" algn="ctr">
            <a:solidFill>
              <a:srgbClr val="FF0000"/>
            </a:solidFill>
            <a:round/>
            <a:headEnd/>
            <a:tailEnd type="arrow" w="med" len="med"/>
          </a:ln>
        </p:spPr>
      </p:cxnSp>
      <p:cxnSp>
        <p:nvCxnSpPr>
          <p:cNvPr id="25" name="Straight Arrow Connector 24"/>
          <p:cNvCxnSpPr>
            <a:cxnSpLocks noChangeShapeType="1"/>
          </p:cNvCxnSpPr>
          <p:nvPr/>
        </p:nvCxnSpPr>
        <p:spPr bwMode="auto">
          <a:xfrm>
            <a:off x="3557588" y="2374900"/>
            <a:ext cx="142875" cy="171450"/>
          </a:xfrm>
          <a:prstGeom prst="straightConnector1">
            <a:avLst/>
          </a:prstGeom>
          <a:noFill/>
          <a:ln w="15875" algn="ctr">
            <a:solidFill>
              <a:srgbClr val="FF0000"/>
            </a:solidFill>
            <a:round/>
            <a:headEnd/>
            <a:tailEnd type="arrow" w="med" len="med"/>
          </a:ln>
        </p:spPr>
      </p:cxnSp>
      <p:cxnSp>
        <p:nvCxnSpPr>
          <p:cNvPr id="28" name="Straight Arrow Connector 27"/>
          <p:cNvCxnSpPr>
            <a:cxnSpLocks noChangeShapeType="1"/>
          </p:cNvCxnSpPr>
          <p:nvPr/>
        </p:nvCxnSpPr>
        <p:spPr bwMode="auto">
          <a:xfrm rot="5400000">
            <a:off x="5068887" y="2393951"/>
            <a:ext cx="346075" cy="1143000"/>
          </a:xfrm>
          <a:prstGeom prst="straightConnector1">
            <a:avLst/>
          </a:prstGeom>
          <a:noFill/>
          <a:ln w="15875" algn="ctr">
            <a:solidFill>
              <a:srgbClr val="FF0000"/>
            </a:solidFill>
            <a:round/>
            <a:headEnd/>
            <a:tailEnd type="arrow" w="med" len="med"/>
          </a:ln>
        </p:spPr>
      </p:cxnSp>
      <p:sp>
        <p:nvSpPr>
          <p:cNvPr id="29" name="Text Box 4"/>
          <p:cNvSpPr txBox="1">
            <a:spLocks noChangeArrowheads="1"/>
          </p:cNvSpPr>
          <p:nvPr/>
        </p:nvSpPr>
        <p:spPr bwMode="auto">
          <a:xfrm>
            <a:off x="2699929" y="2260115"/>
            <a:ext cx="857256" cy="230832"/>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a:solidFill>
                  <a:srgbClr val="002DBE"/>
                </a:solidFill>
              </a:rPr>
              <a:t>SuperSTEM</a:t>
            </a:r>
            <a:endParaRPr lang="en-US" sz="900">
              <a:solidFill>
                <a:srgbClr val="002DBE"/>
              </a:solidFill>
            </a:endParaRPr>
          </a:p>
        </p:txBody>
      </p:sp>
      <p:sp>
        <p:nvSpPr>
          <p:cNvPr id="31" name="Text Box 4"/>
          <p:cNvSpPr txBox="1">
            <a:spLocks noChangeArrowheads="1"/>
          </p:cNvSpPr>
          <p:nvPr/>
        </p:nvSpPr>
        <p:spPr bwMode="auto">
          <a:xfrm>
            <a:off x="5384451" y="2423460"/>
            <a:ext cx="857256" cy="369332"/>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dirty="0">
                <a:solidFill>
                  <a:srgbClr val="002DBE"/>
                </a:solidFill>
              </a:rPr>
              <a:t>Security Futures Lab</a:t>
            </a:r>
            <a:endParaRPr lang="en-US" sz="900" dirty="0">
              <a:solidFill>
                <a:srgbClr val="002DBE"/>
              </a:solidFill>
            </a:endParaRPr>
          </a:p>
        </p:txBody>
      </p:sp>
      <p:sp>
        <p:nvSpPr>
          <p:cNvPr id="33" name="Text Box 4"/>
          <p:cNvSpPr txBox="1">
            <a:spLocks noChangeArrowheads="1"/>
          </p:cNvSpPr>
          <p:nvPr/>
        </p:nvSpPr>
        <p:spPr bwMode="auto">
          <a:xfrm>
            <a:off x="7229104" y="4423724"/>
            <a:ext cx="857256" cy="646331"/>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a:solidFill>
                  <a:srgbClr val="002DBE"/>
                </a:solidFill>
              </a:rPr>
              <a:t>Innovation Technology Access Centre</a:t>
            </a:r>
            <a:endParaRPr lang="en-US" sz="900">
              <a:solidFill>
                <a:srgbClr val="002DBE"/>
              </a:solidFill>
            </a:endParaRPr>
          </a:p>
        </p:txBody>
      </p:sp>
      <p:cxnSp>
        <p:nvCxnSpPr>
          <p:cNvPr id="34" name="Straight Arrow Connector 33"/>
          <p:cNvCxnSpPr>
            <a:cxnSpLocks noChangeShapeType="1"/>
          </p:cNvCxnSpPr>
          <p:nvPr/>
        </p:nvCxnSpPr>
        <p:spPr bwMode="auto">
          <a:xfrm rot="10800000">
            <a:off x="5657850" y="3638550"/>
            <a:ext cx="1571625" cy="1108075"/>
          </a:xfrm>
          <a:prstGeom prst="straightConnector1">
            <a:avLst/>
          </a:prstGeom>
          <a:noFill/>
          <a:ln w="15875" algn="ctr">
            <a:solidFill>
              <a:srgbClr val="FF0000"/>
            </a:solidFill>
            <a:round/>
            <a:headEnd/>
            <a:tailEnd type="arrow" w="med" len="med"/>
          </a:ln>
        </p:spPr>
      </p:cxnSp>
      <p:sp>
        <p:nvSpPr>
          <p:cNvPr id="38" name="Text Box 4"/>
          <p:cNvSpPr txBox="1">
            <a:spLocks noChangeArrowheads="1"/>
          </p:cNvSpPr>
          <p:nvPr/>
        </p:nvSpPr>
        <p:spPr bwMode="auto">
          <a:xfrm>
            <a:off x="1019784" y="4647691"/>
            <a:ext cx="1000132" cy="507831"/>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a:solidFill>
                  <a:srgbClr val="002DBE"/>
                </a:solidFill>
              </a:rPr>
              <a:t>Vanguard House (under construction)</a:t>
            </a:r>
            <a:endParaRPr lang="en-US" sz="900">
              <a:solidFill>
                <a:srgbClr val="002DBE"/>
              </a:solidFill>
            </a:endParaRPr>
          </a:p>
        </p:txBody>
      </p:sp>
      <p:cxnSp>
        <p:nvCxnSpPr>
          <p:cNvPr id="39" name="Straight Arrow Connector 38"/>
          <p:cNvCxnSpPr>
            <a:cxnSpLocks noChangeShapeType="1"/>
          </p:cNvCxnSpPr>
          <p:nvPr/>
        </p:nvCxnSpPr>
        <p:spPr bwMode="auto">
          <a:xfrm flipV="1">
            <a:off x="2019300" y="4791075"/>
            <a:ext cx="714375" cy="111125"/>
          </a:xfrm>
          <a:prstGeom prst="straightConnector1">
            <a:avLst/>
          </a:prstGeom>
          <a:noFill/>
          <a:ln w="15875" algn="ctr">
            <a:solidFill>
              <a:srgbClr val="FF0000"/>
            </a:solidFill>
            <a:round/>
            <a:headEnd/>
            <a:tailEnd type="arrow" w="med" len="med"/>
          </a:ln>
        </p:spPr>
      </p:cxnSp>
      <p:sp>
        <p:nvSpPr>
          <p:cNvPr id="42" name="Text Box 4"/>
          <p:cNvSpPr txBox="1">
            <a:spLocks noChangeArrowheads="1"/>
          </p:cNvSpPr>
          <p:nvPr/>
        </p:nvSpPr>
        <p:spPr bwMode="auto">
          <a:xfrm>
            <a:off x="695798" y="3566468"/>
            <a:ext cx="857256" cy="507831"/>
          </a:xfrm>
          <a:prstGeom prst="rect">
            <a:avLst/>
          </a:prstGeom>
          <a:solidFill>
            <a:schemeClr val="bg2">
              <a:lumMod val="20000"/>
              <a:lumOff val="80000"/>
              <a:alpha val="84000"/>
            </a:schemeClr>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GB" sz="900">
                <a:solidFill>
                  <a:srgbClr val="002DBE"/>
                </a:solidFill>
              </a:rPr>
              <a:t>Engineering Technology Centre</a:t>
            </a:r>
            <a:endParaRPr lang="en-US" sz="900">
              <a:solidFill>
                <a:srgbClr val="002DBE"/>
              </a:solidFill>
            </a:endParaRPr>
          </a:p>
        </p:txBody>
      </p:sp>
      <p:cxnSp>
        <p:nvCxnSpPr>
          <p:cNvPr id="43" name="Straight Arrow Connector 42"/>
          <p:cNvCxnSpPr>
            <a:cxnSpLocks noChangeShapeType="1"/>
          </p:cNvCxnSpPr>
          <p:nvPr/>
        </p:nvCxnSpPr>
        <p:spPr bwMode="auto">
          <a:xfrm flipV="1">
            <a:off x="1552575" y="3709988"/>
            <a:ext cx="642938" cy="111125"/>
          </a:xfrm>
          <a:prstGeom prst="straightConnector1">
            <a:avLst/>
          </a:prstGeom>
          <a:noFill/>
          <a:ln w="15875" algn="ctr">
            <a:solidFill>
              <a:srgbClr val="FF0000"/>
            </a:solidFill>
            <a:round/>
            <a:headEnd/>
            <a:tailEnd type="arrow" w="med" len="med"/>
          </a:ln>
        </p:spPr>
      </p:cxnSp>
      <p:pic>
        <p:nvPicPr>
          <p:cNvPr id="16424" name="Picture 9" descr="SCI_PPT_templ"/>
          <p:cNvPicPr>
            <a:picLocks noChangeAspect="1" noChangeArrowheads="1"/>
          </p:cNvPicPr>
          <p:nvPr/>
        </p:nvPicPr>
        <p:blipFill>
          <a:blip r:embed="rId4" cstate="print"/>
          <a:srcRect/>
          <a:stretch>
            <a:fillRect/>
          </a:stretch>
        </p:blipFill>
        <p:spPr bwMode="auto">
          <a:xfrm>
            <a:off x="0" y="-138113"/>
            <a:ext cx="9145588" cy="1557338"/>
          </a:xfrm>
          <a:prstGeom prst="rect">
            <a:avLst/>
          </a:prstGeom>
          <a:noFill/>
          <a:ln w="9525">
            <a:noFill/>
            <a:miter lim="800000"/>
            <a:headEnd/>
            <a:tailEnd/>
          </a:ln>
        </p:spPr>
      </p:pic>
      <p:sp>
        <p:nvSpPr>
          <p:cNvPr id="26" name="Rectangle 25"/>
          <p:cNvSpPr/>
          <p:nvPr/>
        </p:nvSpPr>
        <p:spPr>
          <a:xfrm>
            <a:off x="4025900" y="0"/>
            <a:ext cx="3943350" cy="584200"/>
          </a:xfrm>
          <a:prstGeom prst="rect">
            <a:avLst/>
          </a:prstGeom>
        </p:spPr>
        <p:txBody>
          <a:bodyPr wrap="none">
            <a:spAutoFit/>
          </a:bodyPr>
          <a:lstStyle/>
          <a:p>
            <a:r>
              <a:rPr lang="en-GB" sz="3200">
                <a:effectLst>
                  <a:outerShdw blurRad="38100" dist="38100" dir="2700000" algn="tl">
                    <a:srgbClr val="C0C0C0"/>
                  </a:outerShdw>
                </a:effectLst>
              </a:rPr>
              <a:t>Daresbury Campus</a:t>
            </a:r>
            <a:endParaRPr lang="en-US" sz="3200"/>
          </a:p>
        </p:txBody>
      </p:sp>
    </p:spTree>
    <p:extLst>
      <p:ext uri="{BB962C8B-B14F-4D97-AF65-F5344CB8AC3E}">
        <p14:creationId xmlns:p14="http://schemas.microsoft.com/office/powerpoint/2010/main" val="1513814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500"/>
                                        <p:tgtEl>
                                          <p:spTgt spid="11"/>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22" presetClass="entr" presetSubtype="2"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22" presetClass="entr" presetSubtype="2"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22" presetClass="entr" presetSubtype="2"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par>
                          <p:cTn id="46" fill="hold">
                            <p:stCondLst>
                              <p:cond delay="3500"/>
                            </p:stCondLst>
                            <p:childTnLst>
                              <p:par>
                                <p:cTn id="47" presetID="1"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22" presetClass="entr" presetSubtype="8"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par>
                                <p:cTn id="56" presetID="22" presetClass="entr" presetSubtype="8"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57338"/>
            <a:ext cx="7772400" cy="1143000"/>
          </a:xfrm>
        </p:spPr>
        <p:txBody>
          <a:bodyPr/>
          <a:lstStyle/>
          <a:p>
            <a:r>
              <a:rPr lang="en-US" dirty="0" smtClean="0"/>
              <a:t>Science Funding Landscape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404555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p:txBody>
          <a:bodyPr>
            <a:normAutofit fontScale="92500"/>
          </a:bodyPr>
          <a:lstStyle/>
          <a:p>
            <a:r>
              <a:rPr lang="en-US" dirty="0" smtClean="0"/>
              <a:t>The UK is a relatively small country with 60m population and 6</a:t>
            </a:r>
            <a:r>
              <a:rPr lang="en-US" baseline="30000" dirty="0" smtClean="0"/>
              <a:t>th</a:t>
            </a:r>
            <a:r>
              <a:rPr lang="en-US" dirty="0" smtClean="0"/>
              <a:t> biggest economy globally.</a:t>
            </a:r>
          </a:p>
          <a:p>
            <a:r>
              <a:rPr lang="en-US" dirty="0" smtClean="0"/>
              <a:t>But produces  around 9% of scientific papers and 14% of the most highly cited scientific publications.</a:t>
            </a:r>
          </a:p>
          <a:p>
            <a:r>
              <a:rPr lang="en-US" dirty="0" smtClean="0"/>
              <a:t>Ranked second to US in most scientific disciplines based on publications and citations.</a:t>
            </a:r>
          </a:p>
          <a:p>
            <a:r>
              <a:rPr lang="en-US" dirty="0" smtClean="0"/>
              <a:t>Has some of the best Universities in the world (3 in the top ten list of Universities in the world).</a:t>
            </a:r>
          </a:p>
          <a:p>
            <a:endParaRPr lang="en-US" dirty="0" smtClean="0"/>
          </a:p>
          <a:p>
            <a:endParaRPr lang="en-US" dirty="0"/>
          </a:p>
        </p:txBody>
      </p:sp>
    </p:spTree>
    <p:extLst>
      <p:ext uri="{BB962C8B-B14F-4D97-AF65-F5344CB8AC3E}">
        <p14:creationId xmlns:p14="http://schemas.microsoft.com/office/powerpoint/2010/main" val="4191114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Widely held perception that we are smart but fail to capitalize </a:t>
            </a:r>
          </a:p>
          <a:p>
            <a:r>
              <a:rPr lang="en-US" dirty="0" smtClean="0"/>
              <a:t>Collapse of traditional manufacturing </a:t>
            </a:r>
          </a:p>
          <a:p>
            <a:pPr lvl="1"/>
            <a:r>
              <a:rPr lang="en-US" dirty="0"/>
              <a:t>m</a:t>
            </a:r>
            <a:r>
              <a:rPr lang="en-US" dirty="0" smtClean="0"/>
              <a:t>anufacturing contributes just 18% of GDP </a:t>
            </a:r>
          </a:p>
          <a:p>
            <a:r>
              <a:rPr lang="en-US" dirty="0" smtClean="0"/>
              <a:t>Reliance on service industries (particularly banking and insurance)</a:t>
            </a:r>
          </a:p>
          <a:p>
            <a:r>
              <a:rPr lang="en-US" dirty="0" smtClean="0"/>
              <a:t>A feeling that if we could harness and exploit our ideas better then the economy would grow </a:t>
            </a:r>
            <a:endParaRPr lang="en-US" dirty="0"/>
          </a:p>
        </p:txBody>
      </p:sp>
    </p:spTree>
    <p:extLst>
      <p:ext uri="{BB962C8B-B14F-4D97-AF65-F5344CB8AC3E}">
        <p14:creationId xmlns:p14="http://schemas.microsoft.com/office/powerpoint/2010/main" val="2998042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What’s the evidence for this</a:t>
            </a:r>
            <a:endParaRPr lang="en-US" sz="3600" dirty="0"/>
          </a:p>
        </p:txBody>
      </p:sp>
      <p:sp>
        <p:nvSpPr>
          <p:cNvPr id="3" name="Content Placeholder 2"/>
          <p:cNvSpPr>
            <a:spLocks noGrp="1"/>
          </p:cNvSpPr>
          <p:nvPr>
            <p:ph idx="1"/>
          </p:nvPr>
        </p:nvSpPr>
        <p:spPr/>
        <p:txBody>
          <a:bodyPr>
            <a:noAutofit/>
          </a:bodyPr>
          <a:lstStyle/>
          <a:p>
            <a:r>
              <a:rPr lang="en-US" sz="2800" dirty="0" smtClean="0"/>
              <a:t>First thing to say is that the UK investment in research as a percentage of GDP is lower than our competitors (US, Japan, Germany and France for the </a:t>
            </a:r>
            <a:r>
              <a:rPr lang="en-US" sz="2400" dirty="0" smtClean="0"/>
              <a:t>purpose</a:t>
            </a:r>
            <a:r>
              <a:rPr lang="en-US" sz="2800" dirty="0" smtClean="0"/>
              <a:t> of this discussion)</a:t>
            </a:r>
          </a:p>
          <a:p>
            <a:r>
              <a:rPr lang="en-US" sz="2800" dirty="0" smtClean="0"/>
              <a:t>Despite this we are second to the US in terms of numbers of papers and citations</a:t>
            </a:r>
          </a:p>
          <a:p>
            <a:r>
              <a:rPr lang="en-US" sz="2800" dirty="0" smtClean="0"/>
              <a:t>And interestingly we top the list in terms of papers and citations per capita!</a:t>
            </a:r>
          </a:p>
          <a:p>
            <a:r>
              <a:rPr lang="en-US" sz="2800" dirty="0" smtClean="0"/>
              <a:t>But we are bottom of the list in terms of patents per capita.</a:t>
            </a:r>
            <a:endParaRPr lang="en-US" sz="2800" dirty="0"/>
          </a:p>
        </p:txBody>
      </p:sp>
      <p:sp>
        <p:nvSpPr>
          <p:cNvPr id="4" name="Footer Placeholder 3"/>
          <p:cNvSpPr>
            <a:spLocks noGrp="1"/>
          </p:cNvSpPr>
          <p:nvPr>
            <p:ph type="ftr" sz="quarter" idx="11"/>
          </p:nvPr>
        </p:nvSpPr>
        <p:spPr>
          <a:xfrm>
            <a:off x="0" y="6356350"/>
            <a:ext cx="6217636" cy="501650"/>
          </a:xfrm>
          <a:prstGeom prst="rect">
            <a:avLst/>
          </a:prstGeom>
        </p:spPr>
        <p:txBody>
          <a:bodyPr/>
          <a:lstStyle/>
          <a:p>
            <a:r>
              <a:rPr lang="pl-PL" sz="1200" dirty="0" smtClean="0"/>
              <a:t>http://</a:t>
            </a:r>
            <a:r>
              <a:rPr lang="pl-PL" sz="1200" dirty="0" err="1" smtClean="0"/>
              <a:t>www.ifm.eng.cam.ac.uk</a:t>
            </a:r>
            <a:r>
              <a:rPr lang="pl-PL" sz="1200" dirty="0" smtClean="0"/>
              <a:t>/</a:t>
            </a:r>
            <a:r>
              <a:rPr lang="pl-PL" sz="1200" dirty="0" err="1" smtClean="0"/>
              <a:t>cig</a:t>
            </a:r>
            <a:r>
              <a:rPr lang="pl-PL" sz="1200" dirty="0" smtClean="0"/>
              <a:t>/</a:t>
            </a:r>
            <a:r>
              <a:rPr lang="pl-PL" sz="1200" dirty="0" err="1" smtClean="0"/>
              <a:t>documents</a:t>
            </a:r>
            <a:r>
              <a:rPr lang="pl-PL" sz="1200" dirty="0" smtClean="0"/>
              <a:t>/</a:t>
            </a:r>
            <a:r>
              <a:rPr lang="pl-PL" sz="1200" dirty="0" err="1" smtClean="0"/>
              <a:t>Innovation_gap_FINAL.pdf</a:t>
            </a:r>
            <a:endParaRPr lang="en-US" sz="1200" dirty="0"/>
          </a:p>
        </p:txBody>
      </p:sp>
    </p:spTree>
    <p:extLst>
      <p:ext uri="{BB962C8B-B14F-4D97-AF65-F5344CB8AC3E}">
        <p14:creationId xmlns:p14="http://schemas.microsoft.com/office/powerpoint/2010/main" val="2945386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shortage of government initiatives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Realizing our Potential</a:t>
            </a:r>
          </a:p>
          <a:p>
            <a:r>
              <a:rPr lang="en-US" dirty="0" smtClean="0"/>
              <a:t>Technology Transfer (one way)</a:t>
            </a:r>
          </a:p>
          <a:p>
            <a:r>
              <a:rPr lang="en-US" dirty="0" smtClean="0"/>
              <a:t>Knowledge Exchange </a:t>
            </a:r>
            <a:r>
              <a:rPr lang="en-US" dirty="0"/>
              <a:t>(</a:t>
            </a:r>
            <a:r>
              <a:rPr lang="en-US" dirty="0" smtClean="0"/>
              <a:t>two way)</a:t>
            </a:r>
          </a:p>
          <a:p>
            <a:r>
              <a:rPr lang="en-US" dirty="0" smtClean="0"/>
              <a:t>Economic Impact</a:t>
            </a:r>
          </a:p>
          <a:p>
            <a:r>
              <a:rPr lang="en-US" dirty="0" smtClean="0"/>
              <a:t>Impact (societal and economic)</a:t>
            </a:r>
          </a:p>
          <a:p>
            <a:endParaRPr lang="en-US" dirty="0"/>
          </a:p>
          <a:p>
            <a:pPr marL="0" indent="0">
              <a:buNone/>
            </a:pPr>
            <a:r>
              <a:rPr lang="en-US" dirty="0" smtClean="0"/>
              <a:t>Note that these are not initiatives to put more money into science, they are ways of getting more out of the investment.</a:t>
            </a:r>
          </a:p>
          <a:p>
            <a:endParaRPr lang="en-US" dirty="0"/>
          </a:p>
        </p:txBody>
      </p:sp>
    </p:spTree>
    <p:extLst>
      <p:ext uri="{BB962C8B-B14F-4D97-AF65-F5344CB8AC3E}">
        <p14:creationId xmlns:p14="http://schemas.microsoft.com/office/powerpoint/2010/main" val="1372629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dirty="0"/>
          </a:p>
        </p:txBody>
      </p:sp>
      <p:sp>
        <p:nvSpPr>
          <p:cNvPr id="3" name="Content Placeholder 2"/>
          <p:cNvSpPr>
            <a:spLocks noGrp="1"/>
          </p:cNvSpPr>
          <p:nvPr>
            <p:ph idx="1"/>
          </p:nvPr>
        </p:nvSpPr>
        <p:spPr/>
        <p:txBody>
          <a:bodyPr/>
          <a:lstStyle/>
          <a:p>
            <a:r>
              <a:rPr lang="en-US" sz="2800" dirty="0" smtClean="0"/>
              <a:t>Science funding landscape in the UK</a:t>
            </a:r>
          </a:p>
          <a:p>
            <a:pPr lvl="1"/>
            <a:r>
              <a:rPr lang="en-US" sz="2400" dirty="0"/>
              <a:t>a</a:t>
            </a:r>
            <a:r>
              <a:rPr lang="en-US" sz="2400" dirty="0" smtClean="0"/>
              <a:t>nd where STFC fits in</a:t>
            </a:r>
          </a:p>
          <a:p>
            <a:r>
              <a:rPr lang="en-US" sz="2800" dirty="0" smtClean="0"/>
              <a:t>Role and activities of STFC</a:t>
            </a:r>
          </a:p>
          <a:p>
            <a:r>
              <a:rPr lang="en-US" sz="2800" dirty="0" smtClean="0"/>
              <a:t>Priorities for UK Science Priorities (including particle physics)</a:t>
            </a:r>
            <a:endParaRPr lang="en-US" sz="2800" dirty="0"/>
          </a:p>
        </p:txBody>
      </p:sp>
    </p:spTree>
    <p:extLst>
      <p:ext uri="{BB962C8B-B14F-4D97-AF65-F5344CB8AC3E}">
        <p14:creationId xmlns:p14="http://schemas.microsoft.com/office/powerpoint/2010/main" val="1030144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little history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1979 Margaret Thatcher</a:t>
            </a:r>
          </a:p>
          <a:p>
            <a:pPr lvl="1"/>
            <a:r>
              <a:rPr lang="en-US" dirty="0" smtClean="0"/>
              <a:t>1st woman Prime Minister</a:t>
            </a:r>
          </a:p>
          <a:p>
            <a:pPr lvl="1"/>
            <a:r>
              <a:rPr lang="en-US" dirty="0" smtClean="0"/>
              <a:t>1st Prime Minister with a degree in science!</a:t>
            </a:r>
          </a:p>
          <a:p>
            <a:pPr lvl="1"/>
            <a:r>
              <a:rPr lang="en-US" dirty="0" smtClean="0"/>
              <a:t>Only Prime Minister with a science degree	</a:t>
            </a:r>
            <a:endParaRPr lang="en-US" dirty="0"/>
          </a:p>
          <a:p>
            <a:r>
              <a:rPr lang="en-US" dirty="0" smtClean="0"/>
              <a:t>1997 Tony Blair</a:t>
            </a:r>
          </a:p>
          <a:p>
            <a:pPr lvl="1"/>
            <a:r>
              <a:rPr lang="en-US" dirty="0" smtClean="0"/>
              <a:t>Appoints David Sainsbury as Science Minister</a:t>
            </a:r>
          </a:p>
          <a:p>
            <a:pPr lvl="1"/>
            <a:r>
              <a:rPr lang="en-US" dirty="0" smtClean="0"/>
              <a:t>Gordon Brown Chancellor of the Exchequer</a:t>
            </a:r>
          </a:p>
          <a:p>
            <a:pPr lvl="1"/>
            <a:r>
              <a:rPr lang="en-US" dirty="0" smtClean="0"/>
              <a:t>None of them scientist but they get it.</a:t>
            </a:r>
          </a:p>
          <a:p>
            <a:pPr lvl="1"/>
            <a:r>
              <a:rPr lang="en-US" dirty="0" smtClean="0"/>
              <a:t>Pledge to double science spending!</a:t>
            </a:r>
          </a:p>
          <a:p>
            <a:pPr marL="457200" lvl="1" indent="0">
              <a:buNone/>
            </a:pPr>
            <a:r>
              <a:rPr lang="en-US" dirty="0"/>
              <a:t>	</a:t>
            </a:r>
            <a:endParaRPr lang="en-US" dirty="0" smtClean="0"/>
          </a:p>
          <a:p>
            <a:pPr marL="914400" lvl="2" indent="0">
              <a:buNone/>
            </a:pPr>
            <a:endParaRPr lang="en-US" dirty="0" smtClean="0"/>
          </a:p>
          <a:p>
            <a:pPr lvl="1"/>
            <a:endParaRPr lang="en-US" dirty="0"/>
          </a:p>
        </p:txBody>
      </p:sp>
    </p:spTree>
    <p:extLst>
      <p:ext uri="{BB962C8B-B14F-4D97-AF65-F5344CB8AC3E}">
        <p14:creationId xmlns:p14="http://schemas.microsoft.com/office/powerpoint/2010/main" val="2654982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9"/>
                                          </p:stCondLst>
                                        </p:cTn>
                                        <p:tgtEl>
                                          <p:spTgt spid="3">
                                            <p:txEl>
                                              <p:pRg st="1" end="1"/>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grpId="0" nodeType="afterEffect">
                                  <p:stCondLst>
                                    <p:cond delay="0"/>
                                  </p:stCondLst>
                                  <p:childTnLst>
                                    <p:set>
                                      <p:cBhvr>
                                        <p:cTn id="12" dur="1" fill="hold">
                                          <p:stCondLst>
                                            <p:cond delay="4999"/>
                                          </p:stCondLst>
                                        </p:cTn>
                                        <p:tgtEl>
                                          <p:spTgt spid="3">
                                            <p:txEl>
                                              <p:pRg st="2" end="2"/>
                                            </p:txEl>
                                          </p:spTgt>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grpId="0" nodeType="afterEffect">
                                  <p:stCondLst>
                                    <p:cond delay="0"/>
                                  </p:stCondLst>
                                  <p:childTnLst>
                                    <p:set>
                                      <p:cBhvr>
                                        <p:cTn id="15" dur="1" fill="hold">
                                          <p:stCondLst>
                                            <p:cond delay="4999"/>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4999"/>
                                          </p:stCondLst>
                                        </p:cTn>
                                        <p:tgtEl>
                                          <p:spTgt spid="3">
                                            <p:txEl>
                                              <p:pRg st="5" end="5"/>
                                            </p:txEl>
                                          </p:spTgt>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grpId="0" nodeType="afterEffect">
                                  <p:stCondLst>
                                    <p:cond delay="0"/>
                                  </p:stCondLst>
                                  <p:childTnLst>
                                    <p:set>
                                      <p:cBhvr>
                                        <p:cTn id="25" dur="1" fill="hold">
                                          <p:stCondLst>
                                            <p:cond delay="4999"/>
                                          </p:stCondLst>
                                        </p:cTn>
                                        <p:tgtEl>
                                          <p:spTgt spid="3">
                                            <p:txEl>
                                              <p:pRg st="6" end="6"/>
                                            </p:txEl>
                                          </p:spTgt>
                                        </p:tgtEl>
                                        <p:attrNameLst>
                                          <p:attrName>style.visibility</p:attrName>
                                        </p:attrNameLst>
                                      </p:cBhvr>
                                      <p:to>
                                        <p:strVal val="visible"/>
                                      </p:to>
                                    </p:set>
                                  </p:childTnLst>
                                </p:cTn>
                              </p:par>
                            </p:childTnLst>
                          </p:cTn>
                        </p:par>
                        <p:par>
                          <p:cTn id="26" fill="hold">
                            <p:stCondLst>
                              <p:cond delay="10000"/>
                            </p:stCondLst>
                            <p:childTnLst>
                              <p:par>
                                <p:cTn id="27" presetID="1" presetClass="entr" presetSubtype="0" fill="hold" grpId="0" nodeType="afterEffect">
                                  <p:stCondLst>
                                    <p:cond delay="0"/>
                                  </p:stCondLst>
                                  <p:childTnLst>
                                    <p:set>
                                      <p:cBhvr>
                                        <p:cTn id="28" dur="1" fill="hold">
                                          <p:stCondLst>
                                            <p:cond delay="4999"/>
                                          </p:stCondLst>
                                        </p:cTn>
                                        <p:tgtEl>
                                          <p:spTgt spid="3">
                                            <p:txEl>
                                              <p:pRg st="7" end="7"/>
                                            </p:txEl>
                                          </p:spTgt>
                                        </p:tgtEl>
                                        <p:attrNameLst>
                                          <p:attrName>style.visibility</p:attrName>
                                        </p:attrNameLst>
                                      </p:cBhvr>
                                      <p:to>
                                        <p:strVal val="visible"/>
                                      </p:to>
                                    </p:set>
                                  </p:childTnLst>
                                </p:cTn>
                              </p:par>
                            </p:childTnLst>
                          </p:cTn>
                        </p:par>
                        <p:par>
                          <p:cTn id="29" fill="hold">
                            <p:stCondLst>
                              <p:cond delay="15000"/>
                            </p:stCondLst>
                            <p:childTnLst>
                              <p:par>
                                <p:cTn id="30" presetID="1" presetClass="entr" presetSubtype="0" fill="hold" grpId="0" nodeType="afterEffect">
                                  <p:stCondLst>
                                    <p:cond delay="0"/>
                                  </p:stCondLst>
                                  <p:childTnLst>
                                    <p:set>
                                      <p:cBhvr>
                                        <p:cTn id="31" dur="1" fill="hold">
                                          <p:stCondLst>
                                            <p:cond delay="4999"/>
                                          </p:stCondLst>
                                        </p:cTn>
                                        <p:tgtEl>
                                          <p:spTgt spid="3">
                                            <p:txEl>
                                              <p:pRg st="8" end="8"/>
                                            </p:txEl>
                                          </p:spTgt>
                                        </p:tgtEl>
                                        <p:attrNameLst>
                                          <p:attrName>style.visibility</p:attrName>
                                        </p:attrNameLst>
                                      </p:cBhvr>
                                      <p:to>
                                        <p:strVal val="visible"/>
                                      </p:to>
                                    </p:set>
                                  </p:childTnLst>
                                </p:cTn>
                              </p:par>
                            </p:childTnLst>
                          </p:cTn>
                        </p:par>
                        <p:par>
                          <p:cTn id="32" fill="hold">
                            <p:stCondLst>
                              <p:cond delay="20000"/>
                            </p:stCondLst>
                            <p:childTnLst>
                              <p:par>
                                <p:cTn id="33" presetID="1" presetClass="entr" presetSubtype="0" fill="hold" grpId="0" nodeType="afterEffect">
                                  <p:stCondLst>
                                    <p:cond delay="0"/>
                                  </p:stCondLst>
                                  <p:childTnLst>
                                    <p:set>
                                      <p:cBhvr>
                                        <p:cTn id="34" dur="1" fill="hold">
                                          <p:stCondLst>
                                            <p:cond delay="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little history</a:t>
            </a:r>
            <a:endParaRPr lang="en-US" dirty="0"/>
          </a:p>
        </p:txBody>
      </p:sp>
      <p:sp>
        <p:nvSpPr>
          <p:cNvPr id="3" name="Content Placeholder 2"/>
          <p:cNvSpPr>
            <a:spLocks noGrp="1"/>
          </p:cNvSpPr>
          <p:nvPr>
            <p:ph idx="1"/>
          </p:nvPr>
        </p:nvSpPr>
        <p:spPr/>
        <p:txBody>
          <a:bodyPr>
            <a:normAutofit/>
          </a:bodyPr>
          <a:lstStyle/>
          <a:p>
            <a:pPr lvl="1">
              <a:buFont typeface="Arial"/>
              <a:buChar char="•"/>
            </a:pPr>
            <a:r>
              <a:rPr lang="en-US" dirty="0" smtClean="0"/>
              <a:t>In addition Gordon Brown was happy to borrow in order to fund capital projects</a:t>
            </a:r>
            <a:endParaRPr lang="en-US" dirty="0"/>
          </a:p>
          <a:p>
            <a:pPr lvl="1">
              <a:buFont typeface="Arial"/>
              <a:buChar char="•"/>
            </a:pPr>
            <a:r>
              <a:rPr lang="en-US" dirty="0" smtClean="0"/>
              <a:t>The scientific community were encouraged to think big. Projects would be funded by capital investment and the running costs would be affordable in the context of growing budgets.</a:t>
            </a:r>
            <a:r>
              <a:rPr lang="en-US" dirty="0"/>
              <a:t>	</a:t>
            </a:r>
            <a:endParaRPr lang="en-US" dirty="0" smtClean="0"/>
          </a:p>
          <a:p>
            <a:pPr marL="914400" lvl="2" indent="0">
              <a:buNone/>
            </a:pPr>
            <a:endParaRPr lang="en-US" dirty="0" smtClean="0"/>
          </a:p>
          <a:p>
            <a:pPr lvl="1"/>
            <a:endParaRPr lang="en-US" dirty="0"/>
          </a:p>
        </p:txBody>
      </p:sp>
    </p:spTree>
    <p:extLst>
      <p:ext uri="{BB962C8B-B14F-4D97-AF65-F5344CB8AC3E}">
        <p14:creationId xmlns:p14="http://schemas.microsoft.com/office/powerpoint/2010/main" val="646365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Spending in Real Terms</a:t>
            </a:r>
            <a:endParaRPr lang="en-US" dirty="0"/>
          </a:p>
        </p:txBody>
      </p:sp>
      <p:pic>
        <p:nvPicPr>
          <p:cNvPr id="4" name="Content Placeholder 3"/>
          <p:cNvPicPr>
            <a:picLocks noGrp="1" noChangeAspect="1"/>
          </p:cNvPicPr>
          <p:nvPr>
            <p:ph idx="1"/>
          </p:nvPr>
        </p:nvPicPr>
        <p:blipFill>
          <a:blip r:embed="rId2"/>
          <a:srcRect t="-410" b="-410"/>
          <a:stretch>
            <a:fillRect/>
          </a:stretch>
        </p:blipFill>
        <p:spPr>
          <a:xfrm>
            <a:off x="286594" y="1417638"/>
            <a:ext cx="8229600" cy="5090431"/>
          </a:xfrm>
        </p:spPr>
      </p:pic>
    </p:spTree>
    <p:extLst>
      <p:ext uri="{BB962C8B-B14F-4D97-AF65-F5344CB8AC3E}">
        <p14:creationId xmlns:p14="http://schemas.microsoft.com/office/powerpoint/2010/main" val="5346365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And then came the economic crisis</a:t>
            </a:r>
            <a:endParaRPr lang="en-US" sz="3200" dirty="0"/>
          </a:p>
        </p:txBody>
      </p:sp>
      <p:sp>
        <p:nvSpPr>
          <p:cNvPr id="3" name="Content Placeholder 2"/>
          <p:cNvSpPr>
            <a:spLocks noGrp="1"/>
          </p:cNvSpPr>
          <p:nvPr>
            <p:ph idx="1"/>
          </p:nvPr>
        </p:nvSpPr>
        <p:spPr/>
        <p:txBody>
          <a:bodyPr>
            <a:normAutofit/>
          </a:bodyPr>
          <a:lstStyle/>
          <a:p>
            <a:r>
              <a:rPr lang="en-US" sz="2400" dirty="0" smtClean="0"/>
              <a:t>Halts economic growth</a:t>
            </a:r>
          </a:p>
          <a:p>
            <a:r>
              <a:rPr lang="en-US" sz="2400" dirty="0" smtClean="0"/>
              <a:t>Bank bail-out adds to national debt</a:t>
            </a:r>
          </a:p>
          <a:p>
            <a:r>
              <a:rPr lang="en-US" sz="2400" dirty="0" smtClean="0"/>
              <a:t>Loss of confidence in and popularity of government</a:t>
            </a:r>
          </a:p>
          <a:p>
            <a:r>
              <a:rPr lang="en-US" sz="2400" dirty="0" smtClean="0"/>
              <a:t>May 2010 election results in coalition government</a:t>
            </a:r>
          </a:p>
          <a:p>
            <a:r>
              <a:rPr lang="en-US" sz="2400" dirty="0" smtClean="0"/>
              <a:t>Election fought on a platform of cuts and debt reduction</a:t>
            </a:r>
          </a:p>
          <a:p>
            <a:r>
              <a:rPr lang="en-US" sz="2400" dirty="0" smtClean="0"/>
              <a:t>But where would the cuts fall </a:t>
            </a:r>
          </a:p>
          <a:p>
            <a:endParaRPr lang="en-US" dirty="0" smtClean="0"/>
          </a:p>
          <a:p>
            <a:endParaRPr lang="en-US" dirty="0"/>
          </a:p>
        </p:txBody>
      </p:sp>
    </p:spTree>
    <p:extLst>
      <p:ext uri="{BB962C8B-B14F-4D97-AF65-F5344CB8AC3E}">
        <p14:creationId xmlns:p14="http://schemas.microsoft.com/office/powerpoint/2010/main" val="4216370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alpha val="14000"/>
          </a:schemeClr>
        </a:solidFill>
        <a:effectLst/>
      </p:bgPr>
    </p:bg>
    <p:spTree>
      <p:nvGrpSpPr>
        <p:cNvPr id="1" name=""/>
        <p:cNvGrpSpPr/>
        <p:nvPr/>
      </p:nvGrpSpPr>
      <p:grpSpPr>
        <a:xfrm>
          <a:off x="0" y="0"/>
          <a:ext cx="0" cy="0"/>
          <a:chOff x="0" y="0"/>
          <a:chExt cx="0" cy="0"/>
        </a:xfrm>
      </p:grpSpPr>
      <p:pic>
        <p:nvPicPr>
          <p:cNvPr id="122881" name="Picture 2" descr="Factfile UK public spending chart"/>
          <p:cNvPicPr>
            <a:picLocks noChangeAspect="1" noChangeArrowheads="1"/>
          </p:cNvPicPr>
          <p:nvPr/>
        </p:nvPicPr>
        <p:blipFill>
          <a:blip r:embed="rId3" cstate="print"/>
          <a:srcRect/>
          <a:stretch>
            <a:fillRect/>
          </a:stretch>
        </p:blipFill>
        <p:spPr bwMode="auto">
          <a:xfrm>
            <a:off x="0" y="992188"/>
            <a:ext cx="9144000" cy="5676900"/>
          </a:xfrm>
          <a:prstGeom prst="rect">
            <a:avLst/>
          </a:prstGeom>
          <a:noFill/>
          <a:ln w="9525">
            <a:noFill/>
            <a:miter lim="800000"/>
            <a:headEnd/>
            <a:tailEnd/>
          </a:ln>
        </p:spPr>
      </p:pic>
      <p:cxnSp>
        <p:nvCxnSpPr>
          <p:cNvPr id="5" name="Straight Arrow Connector 4"/>
          <p:cNvCxnSpPr/>
          <p:nvPr/>
        </p:nvCxnSpPr>
        <p:spPr>
          <a:xfrm rot="16200000" flipH="1">
            <a:off x="2267744" y="937419"/>
            <a:ext cx="792163" cy="35877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2883" name="TextBox 13"/>
          <p:cNvSpPr txBox="1">
            <a:spLocks noChangeArrowheads="1"/>
          </p:cNvSpPr>
          <p:nvPr/>
        </p:nvSpPr>
        <p:spPr bwMode="auto">
          <a:xfrm>
            <a:off x="1476375" y="360363"/>
            <a:ext cx="1833563" cy="366712"/>
          </a:xfrm>
          <a:prstGeom prst="rect">
            <a:avLst/>
          </a:prstGeom>
          <a:solidFill>
            <a:srgbClr val="FF0000"/>
          </a:solidFill>
          <a:ln w="9525">
            <a:noFill/>
            <a:miter lim="800000"/>
            <a:headEnd/>
            <a:tailEnd/>
          </a:ln>
        </p:spPr>
        <p:txBody>
          <a:bodyPr wrap="none">
            <a:spAutoFit/>
          </a:bodyPr>
          <a:lstStyle/>
          <a:p>
            <a:r>
              <a:rPr lang="en-GB" sz="1800">
                <a:solidFill>
                  <a:srgbClr val="FFFFFF"/>
                </a:solidFill>
                <a:latin typeface="Calibri" pitchFamily="34" charset="0"/>
              </a:rPr>
              <a:t>Research councils</a:t>
            </a:r>
          </a:p>
        </p:txBody>
      </p:sp>
      <p:sp>
        <p:nvSpPr>
          <p:cNvPr id="15" name="Rectangle 14"/>
          <p:cNvSpPr/>
          <p:nvPr/>
        </p:nvSpPr>
        <p:spPr>
          <a:xfrm>
            <a:off x="0" y="6284913"/>
            <a:ext cx="9144000" cy="54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cs typeface="ヒラギノ角ゴ Pro W3"/>
            </a:endParaRPr>
          </a:p>
        </p:txBody>
      </p:sp>
    </p:spTree>
    <p:extLst>
      <p:ext uri="{BB962C8B-B14F-4D97-AF65-F5344CB8AC3E}">
        <p14:creationId xmlns:p14="http://schemas.microsoft.com/office/powerpoint/2010/main" val="319008800"/>
      </p:ext>
    </p:extLst>
  </p:cSld>
  <p:clrMapOvr>
    <a:masterClrMapping/>
  </p:clrMapOvr>
  <p:transition xmlns:p14="http://schemas.microsoft.com/office/powerpoint/2010/main" advTm="147452"/>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To the edge of the cliff and back</a:t>
            </a:r>
            <a:endParaRPr lang="en-US" sz="3200" dirty="0"/>
          </a:p>
        </p:txBody>
      </p:sp>
      <p:sp>
        <p:nvSpPr>
          <p:cNvPr id="3" name="Content Placeholder 2"/>
          <p:cNvSpPr>
            <a:spLocks noGrp="1"/>
          </p:cNvSpPr>
          <p:nvPr>
            <p:ph idx="1"/>
          </p:nvPr>
        </p:nvSpPr>
        <p:spPr/>
        <p:txBody>
          <a:bodyPr>
            <a:normAutofit/>
          </a:bodyPr>
          <a:lstStyle/>
          <a:p>
            <a:r>
              <a:rPr lang="en-US" sz="2600" dirty="0" smtClean="0"/>
              <a:t>In preparation for a change of government the Treasury asks for “bleeding stumps” scenarios</a:t>
            </a:r>
          </a:p>
          <a:p>
            <a:r>
              <a:rPr lang="en-US" sz="2600" dirty="0" smtClean="0"/>
              <a:t>Modeling for 25% cut in resource and 50% in capital</a:t>
            </a:r>
          </a:p>
          <a:p>
            <a:r>
              <a:rPr lang="en-US" sz="2600" dirty="0" smtClean="0"/>
              <a:t>Forced to stare into the abyss</a:t>
            </a:r>
          </a:p>
          <a:p>
            <a:pPr lvl="1"/>
            <a:r>
              <a:rPr lang="en-US" sz="2200" dirty="0" smtClean="0"/>
              <a:t>At this level just not possible to continue business as usual (everything on the table for cuts)</a:t>
            </a:r>
          </a:p>
          <a:p>
            <a:pPr lvl="1"/>
            <a:r>
              <a:rPr lang="en-US" sz="2200" dirty="0" smtClean="0"/>
              <a:t>Cut in capital poses particular threat to CERN membership</a:t>
            </a:r>
          </a:p>
          <a:p>
            <a:pPr lvl="1"/>
            <a:endParaRPr lang="en-US" dirty="0"/>
          </a:p>
        </p:txBody>
      </p:sp>
    </p:spTree>
    <p:extLst>
      <p:ext uri="{BB962C8B-B14F-4D97-AF65-F5344CB8AC3E}">
        <p14:creationId xmlns:p14="http://schemas.microsoft.com/office/powerpoint/2010/main" val="2759765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 what</a:t>
            </a:r>
            <a:r>
              <a:rPr lang="en-US" dirty="0" smtClean="0"/>
              <a:t> </a:t>
            </a:r>
            <a:r>
              <a:rPr lang="en-US" sz="3600" dirty="0" smtClean="0"/>
              <a:t>happened?</a:t>
            </a:r>
            <a:endParaRPr lang="en-US" sz="3600" dirty="0"/>
          </a:p>
        </p:txBody>
      </p:sp>
      <p:sp>
        <p:nvSpPr>
          <p:cNvPr id="3" name="Content Placeholder 2"/>
          <p:cNvSpPr>
            <a:spLocks noGrp="1"/>
          </p:cNvSpPr>
          <p:nvPr>
            <p:ph idx="1"/>
          </p:nvPr>
        </p:nvSpPr>
        <p:spPr/>
        <p:txBody>
          <a:bodyPr/>
          <a:lstStyle/>
          <a:p>
            <a:r>
              <a:rPr lang="en-US" sz="2800" dirty="0" smtClean="0"/>
              <a:t>We made a strong case for the importance of science (both applied and more fundamental) to the economy. </a:t>
            </a:r>
          </a:p>
          <a:p>
            <a:r>
              <a:rPr lang="en-US" sz="2800" dirty="0" smtClean="0"/>
              <a:t>We also argued for the inspirational value of subjects like HEP and Astronomy (attracting students </a:t>
            </a:r>
            <a:r>
              <a:rPr lang="en-US" sz="2800" dirty="0" err="1" smtClean="0"/>
              <a:t>etc</a:t>
            </a:r>
            <a:r>
              <a:rPr lang="en-US" sz="2800" dirty="0" smtClean="0"/>
              <a:t>).</a:t>
            </a:r>
          </a:p>
          <a:p>
            <a:endParaRPr lang="en-US" dirty="0"/>
          </a:p>
        </p:txBody>
      </p:sp>
    </p:spTree>
    <p:extLst>
      <p:ext uri="{BB962C8B-B14F-4D97-AF65-F5344CB8AC3E}">
        <p14:creationId xmlns:p14="http://schemas.microsoft.com/office/powerpoint/2010/main" val="365188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 the </a:t>
            </a:r>
            <a:r>
              <a:rPr lang="en-US" sz="3200" dirty="0"/>
              <a:t>e</a:t>
            </a:r>
            <a:r>
              <a:rPr lang="en-US" sz="3200" dirty="0" smtClean="0"/>
              <a:t>nd </a:t>
            </a:r>
            <a:r>
              <a:rPr lang="en-US" sz="3200" dirty="0"/>
              <a:t>s</a:t>
            </a:r>
            <a:r>
              <a:rPr lang="en-US" sz="3200" dirty="0" smtClean="0"/>
              <a:t>cience did relatively well</a:t>
            </a:r>
            <a:endParaRPr lang="en-US" sz="3200" dirty="0"/>
          </a:p>
        </p:txBody>
      </p:sp>
      <p:sp>
        <p:nvSpPr>
          <p:cNvPr id="3" name="Content Placeholder 2"/>
          <p:cNvSpPr>
            <a:spLocks noGrp="1"/>
          </p:cNvSpPr>
          <p:nvPr>
            <p:ph idx="1"/>
          </p:nvPr>
        </p:nvSpPr>
        <p:spPr/>
        <p:txBody>
          <a:bodyPr>
            <a:noAutofit/>
          </a:bodyPr>
          <a:lstStyle/>
          <a:p>
            <a:r>
              <a:rPr lang="en-US" sz="2400" dirty="0" smtClean="0"/>
              <a:t>Despite 25% average cuts across government, science budget is protected and held flat</a:t>
            </a:r>
          </a:p>
          <a:p>
            <a:r>
              <a:rPr lang="en-US" sz="2400" dirty="0" smtClean="0"/>
              <a:t>Government buys the argument that membership of international organizations such as CERN cannot be subject to short term financial threats and fully funds</a:t>
            </a:r>
          </a:p>
          <a:p>
            <a:r>
              <a:rPr lang="en-US" sz="2400" dirty="0" smtClean="0"/>
              <a:t>National facilities top-sliced</a:t>
            </a:r>
          </a:p>
          <a:p>
            <a:r>
              <a:rPr lang="en-US" sz="2400" dirty="0" smtClean="0"/>
              <a:t>New emphasis on impact and economic growth</a:t>
            </a:r>
            <a:endParaRPr lang="en-US" sz="2400" dirty="0"/>
          </a:p>
        </p:txBody>
      </p:sp>
    </p:spTree>
    <p:extLst>
      <p:ext uri="{BB962C8B-B14F-4D97-AF65-F5344CB8AC3E}">
        <p14:creationId xmlns:p14="http://schemas.microsoft.com/office/powerpoint/2010/main" val="3574668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772"/>
            <a:ext cx="7772400" cy="1143000"/>
          </a:xfrm>
        </p:spPr>
        <p:txBody>
          <a:bodyPr/>
          <a:lstStyle/>
          <a:p>
            <a:r>
              <a:rPr lang="en-US" dirty="0" smtClean="0"/>
              <a:t>Priorities for the Future</a:t>
            </a:r>
            <a:endParaRPr lang="en-US" dirty="0"/>
          </a:p>
        </p:txBody>
      </p:sp>
      <p:pic>
        <p:nvPicPr>
          <p:cNvPr id="4" name="Content Placeholder 3"/>
          <p:cNvPicPr>
            <a:picLocks noGrp="1" noChangeAspect="1"/>
          </p:cNvPicPr>
          <p:nvPr>
            <p:ph idx="1"/>
          </p:nvPr>
        </p:nvPicPr>
        <p:blipFill>
          <a:blip r:embed="rId2"/>
          <a:srcRect t="19679" b="19679"/>
          <a:stretch>
            <a:fillRect/>
          </a:stretch>
        </p:blipFill>
        <p:spPr/>
      </p:pic>
    </p:spTree>
    <p:extLst>
      <p:ext uri="{BB962C8B-B14F-4D97-AF65-F5344CB8AC3E}">
        <p14:creationId xmlns:p14="http://schemas.microsoft.com/office/powerpoint/2010/main" val="207739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Greater Interaction with Industry</a:t>
            </a:r>
            <a:endParaRPr lang="en-US" sz="3200" dirty="0"/>
          </a:p>
        </p:txBody>
      </p:sp>
      <p:sp>
        <p:nvSpPr>
          <p:cNvPr id="3" name="Content Placeholder 2"/>
          <p:cNvSpPr>
            <a:spLocks noGrp="1"/>
          </p:cNvSpPr>
          <p:nvPr>
            <p:ph idx="1"/>
          </p:nvPr>
        </p:nvSpPr>
        <p:spPr/>
        <p:txBody>
          <a:bodyPr/>
          <a:lstStyle/>
          <a:p>
            <a:r>
              <a:rPr lang="en-US" sz="2400" dirty="0" smtClean="0"/>
              <a:t>Collaborative access to facilities</a:t>
            </a:r>
          </a:p>
          <a:p>
            <a:r>
              <a:rPr lang="en-US" sz="2400" dirty="0" smtClean="0"/>
              <a:t>Establishment of Science and Innovation Campuses at Harwell and </a:t>
            </a:r>
            <a:r>
              <a:rPr lang="en-US" sz="2400" dirty="0" err="1" smtClean="0"/>
              <a:t>Daresbury</a:t>
            </a:r>
            <a:endParaRPr lang="en-US" sz="2400" dirty="0"/>
          </a:p>
        </p:txBody>
      </p:sp>
      <p:pic>
        <p:nvPicPr>
          <p:cNvPr id="4" name="Picture 3"/>
          <p:cNvPicPr>
            <a:picLocks noChangeAspect="1"/>
          </p:cNvPicPr>
          <p:nvPr/>
        </p:nvPicPr>
        <p:blipFill>
          <a:blip r:embed="rId3"/>
          <a:stretch>
            <a:fillRect/>
          </a:stretch>
        </p:blipFill>
        <p:spPr>
          <a:xfrm>
            <a:off x="4707638" y="2987473"/>
            <a:ext cx="3505375" cy="2510301"/>
          </a:xfrm>
          <a:prstGeom prst="rect">
            <a:avLst/>
          </a:prstGeom>
        </p:spPr>
      </p:pic>
      <p:pic>
        <p:nvPicPr>
          <p:cNvPr id="5" name="Picture 4"/>
          <p:cNvPicPr>
            <a:picLocks noChangeAspect="1"/>
          </p:cNvPicPr>
          <p:nvPr/>
        </p:nvPicPr>
        <p:blipFill>
          <a:blip r:embed="rId4"/>
          <a:stretch>
            <a:fillRect/>
          </a:stretch>
        </p:blipFill>
        <p:spPr>
          <a:xfrm>
            <a:off x="132750" y="3152775"/>
            <a:ext cx="3987800" cy="3035300"/>
          </a:xfrm>
          <a:prstGeom prst="rect">
            <a:avLst/>
          </a:prstGeom>
        </p:spPr>
      </p:pic>
    </p:spTree>
    <p:extLst>
      <p:ext uri="{BB962C8B-B14F-4D97-AF65-F5344CB8AC3E}">
        <p14:creationId xmlns:p14="http://schemas.microsoft.com/office/powerpoint/2010/main" val="3175607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1999"/>
                                          </p:stCondLst>
                                        </p:cTn>
                                        <p:tgtEl>
                                          <p:spTgt spid="5"/>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1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14000"/>
          </a:schemeClr>
        </a:solidFill>
        <a:effectLst/>
      </p:bgPr>
    </p:bg>
    <p:spTree>
      <p:nvGrpSpPr>
        <p:cNvPr id="1" name=""/>
        <p:cNvGrpSpPr/>
        <p:nvPr/>
      </p:nvGrpSpPr>
      <p:grpSpPr>
        <a:xfrm>
          <a:off x="0" y="0"/>
          <a:ext cx="0" cy="0"/>
          <a:chOff x="0" y="0"/>
          <a:chExt cx="0" cy="0"/>
        </a:xfrm>
      </p:grpSpPr>
      <p:pic>
        <p:nvPicPr>
          <p:cNvPr id="77825" name="Picture 8" descr="http://www.carbonculture.net/uploads/organisation_logos/hm-treasury-logo-static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261938"/>
            <a:ext cx="20859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ext Box 2"/>
          <p:cNvSpPr txBox="1">
            <a:spLocks noChangeArrowheads="1"/>
          </p:cNvSpPr>
          <p:nvPr/>
        </p:nvSpPr>
        <p:spPr bwMode="auto">
          <a:xfrm>
            <a:off x="2339975" y="1414463"/>
            <a:ext cx="31321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Lucida Grande" charset="0"/>
                <a:ea typeface="ヒラギノ角ゴ Pro W3" charset="0"/>
                <a:cs typeface="ヒラギノ角ゴ Pro W3" charset="0"/>
              </a:defRPr>
            </a:lvl1pPr>
            <a:lvl2pPr marL="742950" indent="-285750" eaLnBrk="0" hangingPunct="0">
              <a:defRPr sz="2000">
                <a:solidFill>
                  <a:schemeClr val="tx1"/>
                </a:solidFill>
                <a:latin typeface="Lucida Grande" charset="0"/>
                <a:ea typeface="ヒラギノ角ゴ Pro W3" charset="0"/>
                <a:cs typeface="ヒラギノ角ゴ Pro W3" charset="0"/>
              </a:defRPr>
            </a:lvl2pPr>
            <a:lvl3pPr marL="1143000" indent="-228600" eaLnBrk="0" hangingPunct="0">
              <a:defRPr sz="2000">
                <a:solidFill>
                  <a:schemeClr val="tx1"/>
                </a:solidFill>
                <a:latin typeface="Lucida Grande" charset="0"/>
                <a:ea typeface="ヒラギノ角ゴ Pro W3" charset="0"/>
                <a:cs typeface="ヒラギノ角ゴ Pro W3" charset="0"/>
              </a:defRPr>
            </a:lvl3pPr>
            <a:lvl4pPr marL="1600200" indent="-228600" eaLnBrk="0" hangingPunct="0">
              <a:defRPr sz="2000">
                <a:solidFill>
                  <a:schemeClr val="tx1"/>
                </a:solidFill>
                <a:latin typeface="Lucida Grande" charset="0"/>
                <a:ea typeface="ヒラギノ角ゴ Pro W3" charset="0"/>
                <a:cs typeface="ヒラギノ角ゴ Pro W3" charset="0"/>
              </a:defRPr>
            </a:lvl4pPr>
            <a:lvl5pPr marL="2057400" indent="-228600" eaLnBrk="0" hangingPunct="0">
              <a:defRPr sz="20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Lucida Grande" charset="0"/>
                <a:ea typeface="ヒラギノ角ゴ Pro W3" charset="0"/>
                <a:cs typeface="ヒラギノ角ゴ Pro W3" charset="0"/>
              </a:defRPr>
            </a:lvl9pPr>
          </a:lstStyle>
          <a:p>
            <a:pPr algn="ctr" eaLnBrk="1" hangingPunct="1"/>
            <a:r>
              <a:rPr lang="en-GB" sz="2200" b="1" dirty="0">
                <a:solidFill>
                  <a:srgbClr val="000066"/>
                </a:solidFill>
                <a:latin typeface="Calibri" charset="0"/>
              </a:rPr>
              <a:t>HM Government &amp;</a:t>
            </a:r>
            <a:endParaRPr lang="en-US" sz="2200" b="1" dirty="0">
              <a:solidFill>
                <a:srgbClr val="000066"/>
              </a:solidFill>
              <a:latin typeface="Calibri" charset="0"/>
            </a:endParaRPr>
          </a:p>
        </p:txBody>
      </p:sp>
      <p:pic>
        <p:nvPicPr>
          <p:cNvPr id="77827" name="Picture 3" descr="dbis%20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565400"/>
            <a:ext cx="5851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Line 4"/>
          <p:cNvSpPr>
            <a:spLocks noChangeShapeType="1"/>
          </p:cNvSpPr>
          <p:nvPr/>
        </p:nvSpPr>
        <p:spPr bwMode="auto">
          <a:xfrm>
            <a:off x="4572000" y="1989138"/>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29" name="Line 5"/>
          <p:cNvSpPr>
            <a:spLocks noChangeShapeType="1"/>
          </p:cNvSpPr>
          <p:nvPr/>
        </p:nvSpPr>
        <p:spPr bwMode="auto">
          <a:xfrm>
            <a:off x="4572000" y="3405188"/>
            <a:ext cx="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7830" name="Picture 6" descr="logo_rc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275138"/>
            <a:ext cx="11588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ahrccolo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0" y="4487863"/>
            <a:ext cx="8556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8" descr="bbsrc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4763" y="4632325"/>
            <a:ext cx="13335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9" descr="esrc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3088" y="4486275"/>
            <a:ext cx="8858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10" descr="New EPSRC_logo_rg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413" y="4584700"/>
            <a:ext cx="9159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11" descr="mrc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5549900"/>
            <a:ext cx="1168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12" descr="NERC%20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38" y="5567363"/>
            <a:ext cx="142716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13" descr="stfc_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3088" y="5494338"/>
            <a:ext cx="2519362"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8" name="Line 14"/>
          <p:cNvSpPr>
            <a:spLocks noChangeShapeType="1"/>
          </p:cNvSpPr>
          <p:nvPr/>
        </p:nvSpPr>
        <p:spPr bwMode="auto">
          <a:xfrm>
            <a:off x="2339975" y="4270375"/>
            <a:ext cx="5832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9" name="Line 15"/>
          <p:cNvSpPr>
            <a:spLocks noChangeShapeType="1"/>
          </p:cNvSpPr>
          <p:nvPr/>
        </p:nvSpPr>
        <p:spPr bwMode="auto">
          <a:xfrm>
            <a:off x="2339975" y="6357938"/>
            <a:ext cx="58324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024025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Focus on Global Challenges</a:t>
            </a:r>
            <a:endParaRPr lang="en-US" sz="3200" dirty="0"/>
          </a:p>
        </p:txBody>
      </p:sp>
      <p:sp>
        <p:nvSpPr>
          <p:cNvPr id="3" name="Content Placeholder 2"/>
          <p:cNvSpPr>
            <a:spLocks noGrp="1"/>
          </p:cNvSpPr>
          <p:nvPr>
            <p:ph idx="1"/>
          </p:nvPr>
        </p:nvSpPr>
        <p:spPr/>
        <p:txBody>
          <a:bodyPr/>
          <a:lstStyle/>
          <a:p>
            <a:r>
              <a:rPr lang="en-US" sz="2400" dirty="0" smtClean="0"/>
              <a:t>Energy</a:t>
            </a:r>
          </a:p>
          <a:p>
            <a:r>
              <a:rPr lang="en-US" sz="2400" dirty="0" smtClean="0"/>
              <a:t>Climate change</a:t>
            </a:r>
          </a:p>
          <a:p>
            <a:r>
              <a:rPr lang="en-US" sz="2400" dirty="0" smtClean="0"/>
              <a:t>Security</a:t>
            </a:r>
          </a:p>
          <a:p>
            <a:r>
              <a:rPr lang="en-US" sz="2400" dirty="0" smtClean="0"/>
              <a:t>Health</a:t>
            </a:r>
            <a:endParaRPr lang="en-US" sz="2400" dirty="0"/>
          </a:p>
        </p:txBody>
      </p:sp>
      <p:pic>
        <p:nvPicPr>
          <p:cNvPr id="4" name="Picture 3"/>
          <p:cNvPicPr>
            <a:picLocks noChangeAspect="1"/>
          </p:cNvPicPr>
          <p:nvPr/>
        </p:nvPicPr>
        <p:blipFill>
          <a:blip r:embed="rId2"/>
          <a:stretch>
            <a:fillRect/>
          </a:stretch>
        </p:blipFill>
        <p:spPr>
          <a:xfrm>
            <a:off x="258431" y="3526158"/>
            <a:ext cx="3874021" cy="2576225"/>
          </a:xfrm>
          <a:prstGeom prst="rect">
            <a:avLst/>
          </a:prstGeom>
        </p:spPr>
      </p:pic>
      <p:pic>
        <p:nvPicPr>
          <p:cNvPr id="5" name="Picture 4"/>
          <p:cNvPicPr>
            <a:picLocks noChangeAspect="1"/>
          </p:cNvPicPr>
          <p:nvPr/>
        </p:nvPicPr>
        <p:blipFill>
          <a:blip r:embed="rId3"/>
          <a:stretch>
            <a:fillRect/>
          </a:stretch>
        </p:blipFill>
        <p:spPr>
          <a:xfrm>
            <a:off x="4978400" y="1773559"/>
            <a:ext cx="3019691" cy="3041733"/>
          </a:xfrm>
          <a:prstGeom prst="rect">
            <a:avLst/>
          </a:prstGeom>
        </p:spPr>
      </p:pic>
    </p:spTree>
    <p:extLst>
      <p:ext uri="{BB962C8B-B14F-4D97-AF65-F5344CB8AC3E}">
        <p14:creationId xmlns:p14="http://schemas.microsoft.com/office/powerpoint/2010/main" val="33708602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0" y="274638"/>
            <a:ext cx="8229600" cy="1143000"/>
          </a:xfrm>
        </p:spPr>
        <p:txBody>
          <a:bodyPr/>
          <a:lstStyle/>
          <a:p>
            <a:pPr eaLnBrk="1" hangingPunct="1"/>
            <a:r>
              <a:rPr lang="en-GB" dirty="0">
                <a:solidFill>
                  <a:srgbClr val="FFFFFF"/>
                </a:solidFill>
                <a:latin typeface="Calibri" charset="0"/>
                <a:ea typeface="ヒラギノ角ゴ Pro W3" charset="0"/>
                <a:cs typeface="ヒラギノ角ゴ Pro W3" charset="0"/>
              </a:rPr>
              <a:t>Diamond Light Source</a:t>
            </a:r>
          </a:p>
        </p:txBody>
      </p:sp>
      <p:sp>
        <p:nvSpPr>
          <p:cNvPr id="92163" name="Rectangle 3"/>
          <p:cNvSpPr>
            <a:spLocks noGrp="1" noChangeArrowheads="1"/>
          </p:cNvSpPr>
          <p:nvPr>
            <p:ph type="body" idx="4294967295"/>
          </p:nvPr>
        </p:nvSpPr>
        <p:spPr>
          <a:xfrm>
            <a:off x="0" y="1484313"/>
            <a:ext cx="8207375" cy="4897437"/>
          </a:xfrm>
        </p:spPr>
        <p:txBody>
          <a:bodyPr/>
          <a:lstStyle/>
          <a:p>
            <a:pPr eaLnBrk="1" hangingPunct="1"/>
            <a:r>
              <a:rPr lang="en-GB" sz="2400" dirty="0">
                <a:latin typeface="Calibri" charset="0"/>
                <a:ea typeface="ヒラギノ角ゴ Pro W3" charset="0"/>
                <a:cs typeface="ヒラギノ角ゴ Pro W3" charset="0"/>
              </a:rPr>
              <a:t>The largest scientific instrument built in the UK in &gt; 40 years. </a:t>
            </a:r>
          </a:p>
          <a:p>
            <a:pPr eaLnBrk="1" hangingPunct="1"/>
            <a:r>
              <a:rPr lang="en-GB" sz="2400" dirty="0" smtClean="0">
                <a:latin typeface="Calibri" charset="0"/>
                <a:ea typeface="ヒラギノ角ゴ Pro W3" charset="0"/>
                <a:cs typeface="ヒラギノ角ゴ Pro W3" charset="0"/>
              </a:rPr>
              <a:t>Funding announced for 10 new </a:t>
            </a:r>
            <a:r>
              <a:rPr lang="en-GB" sz="2400" dirty="0" err="1" smtClean="0">
                <a:latin typeface="Calibri" charset="0"/>
                <a:ea typeface="ヒラギノ角ゴ Pro W3" charset="0"/>
                <a:cs typeface="ヒラギノ角ゴ Pro W3" charset="0"/>
              </a:rPr>
              <a:t>beamlines</a:t>
            </a:r>
            <a:r>
              <a:rPr lang="en-GB" sz="2400" dirty="0" smtClean="0">
                <a:latin typeface="Calibri" charset="0"/>
                <a:ea typeface="ヒラギノ角ゴ Pro W3" charset="0"/>
                <a:cs typeface="ヒラギノ角ゴ Pro W3" charset="0"/>
              </a:rPr>
              <a:t> (~£100m) </a:t>
            </a:r>
            <a:endParaRPr lang="en-GB" sz="2400" dirty="0">
              <a:latin typeface="Calibri" charset="0"/>
              <a:ea typeface="ヒラギノ角ゴ Pro W3" charset="0"/>
              <a:cs typeface="ヒラギノ角ゴ Pro W3" charset="0"/>
            </a:endParaRPr>
          </a:p>
          <a:p>
            <a:pPr marL="0" indent="0" eaLnBrk="1" hangingPunct="1">
              <a:buNone/>
            </a:pPr>
            <a:endParaRPr lang="en-GB" sz="2400" dirty="0">
              <a:latin typeface="Calibri" charset="0"/>
              <a:ea typeface="ヒラギノ角ゴ Pro W3" charset="0"/>
              <a:cs typeface="ヒラギノ角ゴ Pro W3" charset="0"/>
            </a:endParaRPr>
          </a:p>
        </p:txBody>
      </p:sp>
      <p:pic>
        <p:nvPicPr>
          <p:cNvPr id="921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86" y="2523254"/>
            <a:ext cx="49657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7659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Date Placeholder 3"/>
          <p:cNvSpPr txBox="1">
            <a:spLocks noGrp="1"/>
          </p:cNvSpPr>
          <p:nvPr/>
        </p:nvSpPr>
        <p:spPr bwMode="auto">
          <a:xfrm>
            <a:off x="951186" y="5713832"/>
            <a:ext cx="2138675" cy="11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Lucida Grande" charset="0"/>
                <a:ea typeface="ヒラギノ角ゴ Pro W3" charset="0"/>
                <a:cs typeface="ヒラギノ角ゴ Pro W3" charset="0"/>
              </a:defRPr>
            </a:lvl1pPr>
            <a:lvl2pPr marL="742950" indent="-285750" eaLnBrk="0" hangingPunct="0">
              <a:defRPr sz="2000">
                <a:solidFill>
                  <a:schemeClr val="tx1"/>
                </a:solidFill>
                <a:latin typeface="Lucida Grande" charset="0"/>
                <a:ea typeface="ヒラギノ角ゴ Pro W3" charset="0"/>
                <a:cs typeface="ヒラギノ角ゴ Pro W3" charset="0"/>
              </a:defRPr>
            </a:lvl2pPr>
            <a:lvl3pPr marL="1143000" indent="-228600" eaLnBrk="0" hangingPunct="0">
              <a:defRPr sz="2000">
                <a:solidFill>
                  <a:schemeClr val="tx1"/>
                </a:solidFill>
                <a:latin typeface="Lucida Grande" charset="0"/>
                <a:ea typeface="ヒラギノ角ゴ Pro W3" charset="0"/>
                <a:cs typeface="ヒラギノ角ゴ Pro W3" charset="0"/>
              </a:defRPr>
            </a:lvl3pPr>
            <a:lvl4pPr marL="1600200" indent="-228600" eaLnBrk="0" hangingPunct="0">
              <a:defRPr sz="2000">
                <a:solidFill>
                  <a:schemeClr val="tx1"/>
                </a:solidFill>
                <a:latin typeface="Lucida Grande" charset="0"/>
                <a:ea typeface="ヒラギノ角ゴ Pro W3" charset="0"/>
                <a:cs typeface="ヒラギノ角ゴ Pro W3" charset="0"/>
              </a:defRPr>
            </a:lvl4pPr>
            <a:lvl5pPr marL="2057400" indent="-228600" eaLnBrk="0" hangingPunct="0">
              <a:defRPr sz="20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0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0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0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000">
                <a:solidFill>
                  <a:schemeClr val="tx1"/>
                </a:solidFill>
                <a:latin typeface="Lucida Grande" charset="0"/>
                <a:ea typeface="ヒラギノ角ゴ Pro W3" charset="0"/>
                <a:cs typeface="ヒラギノ角ゴ Pro W3" charset="0"/>
              </a:defRPr>
            </a:lvl9pPr>
          </a:lstStyle>
          <a:p>
            <a:endParaRPr lang="en-US" sz="900" dirty="0">
              <a:solidFill>
                <a:srgbClr val="000000"/>
              </a:solidFill>
              <a:latin typeface="Lucida Sans" charset="0"/>
            </a:endParaRPr>
          </a:p>
        </p:txBody>
      </p:sp>
      <p:sp>
        <p:nvSpPr>
          <p:cNvPr id="93186" name="Rectangle 2"/>
          <p:cNvSpPr>
            <a:spLocks noGrp="1" noChangeArrowheads="1"/>
          </p:cNvSpPr>
          <p:nvPr>
            <p:ph type="title" idx="4294967295"/>
          </p:nvPr>
        </p:nvSpPr>
        <p:spPr>
          <a:xfrm>
            <a:off x="0" y="0"/>
            <a:ext cx="8229600" cy="1143000"/>
          </a:xfrm>
        </p:spPr>
        <p:txBody>
          <a:bodyPr/>
          <a:lstStyle/>
          <a:p>
            <a:pPr eaLnBrk="1" hangingPunct="1"/>
            <a:r>
              <a:rPr lang="en-GB" dirty="0">
                <a:solidFill>
                  <a:srgbClr val="FFFFFF"/>
                </a:solidFill>
                <a:latin typeface="Calibri" charset="0"/>
                <a:ea typeface="ヒラギノ角ゴ Pro W3" charset="0"/>
                <a:cs typeface="ヒラギノ角ゴ Pro W3" charset="0"/>
              </a:rPr>
              <a:t>ISIS</a:t>
            </a:r>
          </a:p>
        </p:txBody>
      </p:sp>
      <p:sp>
        <p:nvSpPr>
          <p:cNvPr id="93187" name="Rectangle 3"/>
          <p:cNvSpPr>
            <a:spLocks noGrp="1" noChangeArrowheads="1"/>
          </p:cNvSpPr>
          <p:nvPr>
            <p:ph type="body" idx="4294967295"/>
          </p:nvPr>
        </p:nvSpPr>
        <p:spPr>
          <a:xfrm>
            <a:off x="0" y="1143000"/>
            <a:ext cx="8548688" cy="4897438"/>
          </a:xfrm>
        </p:spPr>
        <p:txBody>
          <a:bodyPr/>
          <a:lstStyle/>
          <a:p>
            <a:pPr eaLnBrk="1" hangingPunct="1"/>
            <a:r>
              <a:rPr lang="en-US" sz="2400" dirty="0">
                <a:latin typeface="Calibri" charset="0"/>
                <a:ea typeface="ヒラギノ角ゴ Pro W3" charset="0"/>
                <a:cs typeface="ヒラギノ角ゴ Pro W3" charset="0"/>
              </a:rPr>
              <a:t>ISIS is the world's most productive pulsed neutron spallation source. </a:t>
            </a:r>
            <a:endParaRPr lang="en-GB" sz="2400" dirty="0">
              <a:latin typeface="Calibri" charset="0"/>
              <a:ea typeface="ヒラギノ角ゴ Pro W3" charset="0"/>
              <a:cs typeface="ヒラギノ角ゴ Pro W3" charset="0"/>
            </a:endParaRPr>
          </a:p>
          <a:p>
            <a:pPr eaLnBrk="1" hangingPunct="1"/>
            <a:r>
              <a:rPr lang="en-GB" sz="2400" dirty="0">
                <a:latin typeface="Calibri" charset="0"/>
                <a:ea typeface="ヒラギノ角ゴ Pro W3" charset="0"/>
                <a:cs typeface="ヒラギノ角ゴ Pro W3" charset="0"/>
              </a:rPr>
              <a:t>Target Station 2 expands the science programme into soft matter, advanced materials and bio-</a:t>
            </a:r>
            <a:r>
              <a:rPr lang="en-GB" sz="2400" dirty="0" smtClean="0">
                <a:latin typeface="Calibri" charset="0"/>
                <a:ea typeface="ヒラギノ角ゴ Pro W3" charset="0"/>
                <a:cs typeface="ヒラギノ角ゴ Pro W3" charset="0"/>
              </a:rPr>
              <a:t>science</a:t>
            </a:r>
          </a:p>
          <a:p>
            <a:pPr eaLnBrk="1" hangingPunct="1"/>
            <a:r>
              <a:rPr lang="en-GB" sz="2400" dirty="0" smtClean="0">
                <a:latin typeface="Calibri" charset="0"/>
                <a:ea typeface="ヒラギノ角ゴ Pro W3" charset="0"/>
                <a:cs typeface="ヒラギノ角ゴ Pro W3" charset="0"/>
              </a:rPr>
              <a:t>£21m announced for new </a:t>
            </a:r>
            <a:r>
              <a:rPr lang="en-GB" sz="2400" dirty="0" err="1" smtClean="0">
                <a:latin typeface="Calibri" charset="0"/>
                <a:ea typeface="ヒラギノ角ゴ Pro W3" charset="0"/>
                <a:cs typeface="ヒラギノ角ゴ Pro W3" charset="0"/>
              </a:rPr>
              <a:t>beamlines</a:t>
            </a:r>
            <a:endParaRPr lang="en-GB" sz="2400" dirty="0">
              <a:latin typeface="Calibri" charset="0"/>
              <a:ea typeface="ヒラギノ角ゴ Pro W3" charset="0"/>
              <a:cs typeface="ヒラギノ角ゴ Pro W3" charset="0"/>
            </a:endParaRPr>
          </a:p>
        </p:txBody>
      </p:sp>
      <p:pic>
        <p:nvPicPr>
          <p:cNvPr id="93188" name="Picture 5" descr="08EC2338 ISIS TS2 build 1 M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53" y="3644900"/>
            <a:ext cx="4121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8865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GB" dirty="0">
                <a:solidFill>
                  <a:srgbClr val="FFFFFF"/>
                </a:solidFill>
                <a:latin typeface="Calibri" charset="0"/>
                <a:ea typeface="ヒラギノ角ゴ Pro W3" charset="0"/>
                <a:cs typeface="ヒラギノ角ゴ Pro W3" charset="0"/>
              </a:rPr>
              <a:t>International Subscriptions</a:t>
            </a:r>
          </a:p>
        </p:txBody>
      </p:sp>
      <p:sp>
        <p:nvSpPr>
          <p:cNvPr id="91138" name="Rectangle 3"/>
          <p:cNvSpPr>
            <a:spLocks noGrp="1" noChangeArrowheads="1"/>
          </p:cNvSpPr>
          <p:nvPr>
            <p:ph idx="1"/>
          </p:nvPr>
        </p:nvSpPr>
        <p:spPr/>
        <p:txBody>
          <a:bodyPr/>
          <a:lstStyle/>
          <a:p>
            <a:pPr eaLnBrk="1" hangingPunct="1"/>
            <a:r>
              <a:rPr lang="en-GB" sz="2400" dirty="0">
                <a:latin typeface="Calibri" charset="0"/>
                <a:ea typeface="ヒラギノ角ゴ Pro W3" charset="0"/>
                <a:cs typeface="Calibri" charset="0"/>
              </a:rPr>
              <a:t>International subscriptions are fully funded at the levels which have been agreed with our international partners.  </a:t>
            </a:r>
          </a:p>
          <a:p>
            <a:pPr eaLnBrk="1" hangingPunct="1"/>
            <a:r>
              <a:rPr lang="en-GB" sz="2400" dirty="0">
                <a:latin typeface="Calibri" charset="0"/>
                <a:ea typeface="ヒラギノ角ゴ Pro W3" charset="0"/>
                <a:cs typeface="Calibri" charset="0"/>
              </a:rPr>
              <a:t>A</a:t>
            </a:r>
            <a:r>
              <a:rPr lang="en-GB" sz="2400" dirty="0" smtClean="0">
                <a:latin typeface="Calibri" charset="0"/>
                <a:ea typeface="ヒラギノ角ゴ Pro W3" charset="0"/>
                <a:cs typeface="Calibri" charset="0"/>
              </a:rPr>
              <a:t> </a:t>
            </a:r>
            <a:r>
              <a:rPr lang="en-GB" sz="2400" dirty="0">
                <a:latin typeface="Calibri" charset="0"/>
                <a:ea typeface="ヒラギノ角ゴ Pro W3" charset="0"/>
                <a:cs typeface="Calibri" charset="0"/>
              </a:rPr>
              <a:t>planned reduction of ESRF exploitation from 14% to 10% is included. </a:t>
            </a:r>
          </a:p>
          <a:p>
            <a:pPr eaLnBrk="1" hangingPunct="1"/>
            <a:endParaRPr lang="en-GB" sz="2400" dirty="0">
              <a:latin typeface="Calibri" charset="0"/>
              <a:ea typeface="ヒラギノ角ゴ Pro W3" charset="0"/>
              <a:cs typeface="Calibri" charset="0"/>
            </a:endParaRPr>
          </a:p>
          <a:p>
            <a:pPr eaLnBrk="1" hangingPunct="1"/>
            <a:endParaRPr lang="en-GB" sz="2400" dirty="0">
              <a:latin typeface="Calibri" charset="0"/>
              <a:ea typeface="ヒラギノ角ゴ Pro W3" charset="0"/>
              <a:cs typeface="Calibri" charset="0"/>
            </a:endParaRPr>
          </a:p>
        </p:txBody>
      </p:sp>
      <p:pic>
        <p:nvPicPr>
          <p:cNvPr id="5" name="Picture 6" descr="K:\PPR\Intro Presentations\Corporate Presentation 2009\Images\For Ppt\0504028_01-A4-at-144-dpi.jpg"/>
          <p:cNvPicPr>
            <a:picLocks noChangeAspect="1" noChangeArrowheads="1"/>
          </p:cNvPicPr>
          <p:nvPr/>
        </p:nvPicPr>
        <p:blipFill>
          <a:blip r:embed="rId2" cstate="email"/>
          <a:srcRect/>
          <a:stretch>
            <a:fillRect/>
          </a:stretch>
        </p:blipFill>
        <p:spPr bwMode="auto">
          <a:xfrm>
            <a:off x="626390" y="3634400"/>
            <a:ext cx="3060054" cy="1749440"/>
          </a:xfrm>
          <a:prstGeom prst="rect">
            <a:avLst/>
          </a:prstGeom>
          <a:ln>
            <a:noFill/>
          </a:ln>
          <a:effectLst>
            <a:softEdge rad="112500"/>
          </a:effectLst>
        </p:spPr>
      </p:pic>
      <p:pic>
        <p:nvPicPr>
          <p:cNvPr id="6" name="Picture 18" descr="3612f1"/>
          <p:cNvPicPr>
            <a:picLocks noChangeAspect="1" noChangeArrowheads="1"/>
          </p:cNvPicPr>
          <p:nvPr/>
        </p:nvPicPr>
        <p:blipFill>
          <a:blip r:embed="rId3" cstate="print"/>
          <a:srcRect/>
          <a:stretch>
            <a:fillRect/>
          </a:stretch>
        </p:blipFill>
        <p:spPr bwMode="auto">
          <a:xfrm>
            <a:off x="6159500" y="4581525"/>
            <a:ext cx="2228850" cy="1593850"/>
          </a:xfrm>
          <a:prstGeom prst="rect">
            <a:avLst/>
          </a:prstGeom>
          <a:ln>
            <a:noFill/>
          </a:ln>
          <a:effectLst>
            <a:outerShdw blurRad="292100" dist="139700" dir="2700000" algn="tl" rotWithShape="0">
              <a:srgbClr val="333333">
                <a:alpha val="65000"/>
              </a:srgbClr>
            </a:outerShdw>
          </a:effectLst>
        </p:spPr>
      </p:pic>
      <p:pic>
        <p:nvPicPr>
          <p:cNvPr id="7" name="Picture 6" descr="VISTAARRAYphot-14a-00-hires.jpg"/>
          <p:cNvPicPr>
            <a:picLocks noChangeAspect="1"/>
          </p:cNvPicPr>
          <p:nvPr/>
        </p:nvPicPr>
        <p:blipFill>
          <a:blip r:embed="rId4" cstate="email"/>
          <a:srcRect/>
          <a:stretch>
            <a:fillRect/>
          </a:stretch>
        </p:blipFill>
        <p:spPr>
          <a:xfrm>
            <a:off x="3794741" y="3940385"/>
            <a:ext cx="2224163" cy="1789347"/>
          </a:xfrm>
          <a:prstGeom prst="rect">
            <a:avLst/>
          </a:prstGeom>
          <a:ln>
            <a:noFill/>
          </a:ln>
          <a:effectLst>
            <a:softEdge rad="112500"/>
          </a:effectLst>
        </p:spPr>
      </p:pic>
    </p:spTree>
    <p:extLst>
      <p:ext uri="{BB962C8B-B14F-4D97-AF65-F5344CB8AC3E}">
        <p14:creationId xmlns:p14="http://schemas.microsoft.com/office/powerpoint/2010/main" val="5199556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a:xfrm>
            <a:off x="0" y="274638"/>
            <a:ext cx="8229600" cy="1143000"/>
          </a:xfrm>
        </p:spPr>
        <p:txBody>
          <a:bodyPr/>
          <a:lstStyle/>
          <a:p>
            <a:pPr eaLnBrk="1" hangingPunct="1"/>
            <a:r>
              <a:rPr lang="en-GB" dirty="0">
                <a:solidFill>
                  <a:schemeClr val="tx1"/>
                </a:solidFill>
                <a:latin typeface="Calibri" charset="0"/>
                <a:ea typeface="ヒラギノ角ゴ Pro W3" charset="0"/>
                <a:cs typeface="ヒラギノ角ゴ Pro W3" charset="0"/>
              </a:rPr>
              <a:t>Astronomy and Cosmology</a:t>
            </a:r>
          </a:p>
        </p:txBody>
      </p:sp>
      <p:sp>
        <p:nvSpPr>
          <p:cNvPr id="104450" name="Rectangle 3"/>
          <p:cNvSpPr>
            <a:spLocks noGrp="1" noChangeArrowheads="1"/>
          </p:cNvSpPr>
          <p:nvPr>
            <p:ph type="body" idx="4294967295"/>
          </p:nvPr>
        </p:nvSpPr>
        <p:spPr>
          <a:xfrm>
            <a:off x="0" y="1341438"/>
            <a:ext cx="7772400" cy="5040312"/>
          </a:xfrm>
        </p:spPr>
        <p:txBody>
          <a:bodyPr/>
          <a:lstStyle/>
          <a:p>
            <a:r>
              <a:rPr lang="en-GB" sz="2400" dirty="0">
                <a:latin typeface="Calibri" charset="0"/>
                <a:ea typeface="ヒラギノ角ゴ Pro W3" charset="0"/>
                <a:cs typeface="ヒラギノ角ゴ Pro W3" charset="0"/>
              </a:rPr>
              <a:t>Our highest priorities in ground-based astronomy </a:t>
            </a:r>
            <a:r>
              <a:rPr lang="en-GB" sz="2400" dirty="0" smtClean="0">
                <a:latin typeface="Calibri" charset="0"/>
                <a:ea typeface="ヒラギノ角ゴ Pro W3" charset="0"/>
                <a:cs typeface="ヒラギノ角ゴ Pro W3" charset="0"/>
              </a:rPr>
              <a:t>are: </a:t>
            </a:r>
          </a:p>
          <a:p>
            <a:pPr lvl="1"/>
            <a:r>
              <a:rPr lang="en-GB" sz="2000" dirty="0" smtClean="0">
                <a:latin typeface="Calibri" charset="0"/>
                <a:ea typeface="ヒラギノ角ゴ Pro W3" charset="0"/>
                <a:cs typeface="ヒラギノ角ゴ Pro W3" charset="0"/>
              </a:rPr>
              <a:t>to </a:t>
            </a:r>
            <a:r>
              <a:rPr lang="en-GB" sz="2000" dirty="0">
                <a:latin typeface="Calibri" charset="0"/>
                <a:ea typeface="ヒラギノ角ゴ Pro W3" charset="0"/>
                <a:cs typeface="ヒラギノ角ゴ Pro W3" charset="0"/>
              </a:rPr>
              <a:t>exploit our membership of ESO, which gives access to the world-leading </a:t>
            </a:r>
            <a:r>
              <a:rPr lang="en-GB" sz="2000" dirty="0">
                <a:solidFill>
                  <a:srgbClr val="FFFFFF"/>
                </a:solidFill>
                <a:latin typeface="Calibri" charset="0"/>
                <a:ea typeface="ヒラギノ角ゴ Pro W3" charset="0"/>
                <a:cs typeface="ヒラギノ角ゴ Pro W3" charset="0"/>
              </a:rPr>
              <a:t>VLT telescopes and to the new ALMA millimetre astronomy array, and to carry out R&amp;D towards the next generation European Extremely Large Telescope (E-ELT) </a:t>
            </a:r>
            <a:r>
              <a:rPr lang="en-GB" sz="2000" dirty="0" smtClean="0">
                <a:solidFill>
                  <a:srgbClr val="FFFFFF"/>
                </a:solidFill>
                <a:latin typeface="Calibri" charset="0"/>
                <a:ea typeface="ヒラギノ角ゴ Pro W3" charset="0"/>
                <a:cs typeface="ヒラギノ角ゴ Pro W3" charset="0"/>
              </a:rPr>
              <a:t>and</a:t>
            </a:r>
          </a:p>
          <a:p>
            <a:pPr lvl="1"/>
            <a:r>
              <a:rPr lang="en-GB" sz="2000" dirty="0" smtClean="0">
                <a:solidFill>
                  <a:srgbClr val="FFFFFF"/>
                </a:solidFill>
                <a:latin typeface="Calibri" charset="0"/>
                <a:ea typeface="ヒラギノ角ゴ Pro W3" charset="0"/>
                <a:cs typeface="ヒラギノ角ゴ Pro W3" charset="0"/>
              </a:rPr>
              <a:t> </a:t>
            </a:r>
            <a:r>
              <a:rPr lang="en-GB" sz="2000" dirty="0">
                <a:solidFill>
                  <a:srgbClr val="FFFFFF"/>
                </a:solidFill>
                <a:latin typeface="Calibri" charset="0"/>
                <a:ea typeface="ヒラギノ角ゴ Pro W3" charset="0"/>
                <a:cs typeface="ヒラギノ角ゴ Pro W3" charset="0"/>
              </a:rPr>
              <a:t>the UK-led Square Kilometre Array (SKA) radio te</a:t>
            </a:r>
            <a:r>
              <a:rPr lang="en-GB" sz="2000" dirty="0">
                <a:latin typeface="Calibri" charset="0"/>
                <a:ea typeface="ヒラギノ角ゴ Pro W3" charset="0"/>
                <a:cs typeface="ヒラギノ角ゴ Pro W3" charset="0"/>
              </a:rPr>
              <a:t>lescope project.</a:t>
            </a:r>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044950"/>
            <a:ext cx="33845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062413"/>
            <a:ext cx="374332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8858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049"/>
            <a:ext cx="7772400" cy="1143000"/>
          </a:xfrm>
        </p:spPr>
        <p:txBody>
          <a:bodyPr/>
          <a:lstStyle/>
          <a:p>
            <a:r>
              <a:rPr lang="en-US" dirty="0" smtClean="0"/>
              <a:t>Particle Physics Priorities</a:t>
            </a:r>
            <a:endParaRPr lang="en-US" dirty="0"/>
          </a:p>
        </p:txBody>
      </p:sp>
      <p:sp>
        <p:nvSpPr>
          <p:cNvPr id="3" name="Content Placeholder 2"/>
          <p:cNvSpPr>
            <a:spLocks noGrp="1"/>
          </p:cNvSpPr>
          <p:nvPr>
            <p:ph idx="1"/>
          </p:nvPr>
        </p:nvSpPr>
        <p:spPr>
          <a:xfrm>
            <a:off x="211894" y="1272971"/>
            <a:ext cx="7772400" cy="4538662"/>
          </a:xfrm>
        </p:spPr>
        <p:txBody>
          <a:bodyPr/>
          <a:lstStyle/>
          <a:p>
            <a:r>
              <a:rPr lang="en-US" dirty="0" smtClean="0"/>
              <a:t>Energy Frontier</a:t>
            </a:r>
          </a:p>
          <a:p>
            <a:pPr lvl="1"/>
            <a:r>
              <a:rPr lang="en-US" dirty="0" smtClean="0"/>
              <a:t>Exploitation of LHC</a:t>
            </a:r>
          </a:p>
          <a:p>
            <a:pPr lvl="1"/>
            <a:r>
              <a:rPr lang="en-US" dirty="0" smtClean="0"/>
              <a:t>Upgrades to ALTAS and CMS detectors</a:t>
            </a:r>
          </a:p>
          <a:p>
            <a:pPr lvl="1"/>
            <a:r>
              <a:rPr lang="en-US" dirty="0" smtClean="0"/>
              <a:t>LHC luminosity upgrades</a:t>
            </a:r>
            <a:endParaRPr lang="en-US" dirty="0"/>
          </a:p>
        </p:txBody>
      </p:sp>
      <p:pic>
        <p:nvPicPr>
          <p:cNvPr id="4" name="Picture 3" descr="AccComplex07008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21654"/>
            <a:ext cx="2762606" cy="2497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562168" y="2981367"/>
            <a:ext cx="3327400" cy="2171700"/>
          </a:xfrm>
          <a:prstGeom prst="rect">
            <a:avLst/>
          </a:prstGeom>
        </p:spPr>
      </p:pic>
    </p:spTree>
    <p:extLst>
      <p:ext uri="{BB962C8B-B14F-4D97-AF65-F5344CB8AC3E}">
        <p14:creationId xmlns:p14="http://schemas.microsoft.com/office/powerpoint/2010/main" val="24741234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2953"/>
            <a:ext cx="7772400" cy="1143000"/>
          </a:xfrm>
        </p:spPr>
        <p:txBody>
          <a:bodyPr>
            <a:normAutofit fontScale="90000"/>
          </a:bodyPr>
          <a:lstStyle/>
          <a:p>
            <a:r>
              <a:rPr lang="en-US" sz="3600" dirty="0"/>
              <a:t>Neutrino mass and mixing</a:t>
            </a:r>
            <a:br>
              <a:rPr lang="en-US" sz="3600" dirty="0"/>
            </a:br>
            <a:endParaRPr lang="en-US" dirty="0"/>
          </a:p>
        </p:txBody>
      </p:sp>
      <p:sp>
        <p:nvSpPr>
          <p:cNvPr id="3" name="Content Placeholder 2"/>
          <p:cNvSpPr>
            <a:spLocks noGrp="1"/>
          </p:cNvSpPr>
          <p:nvPr>
            <p:ph idx="1"/>
          </p:nvPr>
        </p:nvSpPr>
        <p:spPr>
          <a:xfrm>
            <a:off x="458326" y="1202189"/>
            <a:ext cx="7772400" cy="4538662"/>
          </a:xfrm>
        </p:spPr>
        <p:txBody>
          <a:bodyPr/>
          <a:lstStyle/>
          <a:p>
            <a:pPr lvl="1"/>
            <a:r>
              <a:rPr lang="en-US" dirty="0" smtClean="0"/>
              <a:t>Minos</a:t>
            </a:r>
            <a:endParaRPr lang="en-US" dirty="0"/>
          </a:p>
          <a:p>
            <a:pPr lvl="1"/>
            <a:r>
              <a:rPr lang="en-US" dirty="0"/>
              <a:t>T2K</a:t>
            </a:r>
          </a:p>
          <a:p>
            <a:pPr lvl="1"/>
            <a:r>
              <a:rPr lang="en-US" dirty="0"/>
              <a:t>Super-</a:t>
            </a:r>
            <a:r>
              <a:rPr lang="en-US" dirty="0" err="1"/>
              <a:t>Nemo</a:t>
            </a:r>
            <a:r>
              <a:rPr lang="en-US" dirty="0"/>
              <a:t> </a:t>
            </a:r>
          </a:p>
          <a:p>
            <a:endParaRPr lang="en-US" dirty="0" smtClean="0"/>
          </a:p>
        </p:txBody>
      </p:sp>
      <p:pic>
        <p:nvPicPr>
          <p:cNvPr id="4" name="Picture 3"/>
          <p:cNvPicPr>
            <a:picLocks noChangeAspect="1"/>
          </p:cNvPicPr>
          <p:nvPr/>
        </p:nvPicPr>
        <p:blipFill>
          <a:blip r:embed="rId2"/>
          <a:stretch>
            <a:fillRect/>
          </a:stretch>
        </p:blipFill>
        <p:spPr>
          <a:xfrm>
            <a:off x="1008056" y="3471520"/>
            <a:ext cx="2893922" cy="2080707"/>
          </a:xfrm>
          <a:prstGeom prst="rect">
            <a:avLst/>
          </a:prstGeom>
        </p:spPr>
      </p:pic>
      <p:pic>
        <p:nvPicPr>
          <p:cNvPr id="5" name="Picture 4"/>
          <p:cNvPicPr>
            <a:picLocks noChangeAspect="1"/>
          </p:cNvPicPr>
          <p:nvPr/>
        </p:nvPicPr>
        <p:blipFill>
          <a:blip r:embed="rId3"/>
          <a:stretch>
            <a:fillRect/>
          </a:stretch>
        </p:blipFill>
        <p:spPr>
          <a:xfrm>
            <a:off x="4920142" y="3117312"/>
            <a:ext cx="2552335" cy="2552335"/>
          </a:xfrm>
          <a:prstGeom prst="rect">
            <a:avLst/>
          </a:prstGeom>
        </p:spPr>
      </p:pic>
    </p:spTree>
    <p:extLst>
      <p:ext uri="{BB962C8B-B14F-4D97-AF65-F5344CB8AC3E}">
        <p14:creationId xmlns:p14="http://schemas.microsoft.com/office/powerpoint/2010/main" val="26496719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8735"/>
            <a:ext cx="7772400" cy="907640"/>
          </a:xfrm>
        </p:spPr>
        <p:txBody>
          <a:bodyPr>
            <a:noAutofit/>
          </a:bodyPr>
          <a:lstStyle/>
          <a:p>
            <a:r>
              <a:rPr lang="en-US" sz="3200" dirty="0" err="1"/>
              <a:t>Muon</a:t>
            </a:r>
            <a:r>
              <a:rPr lang="en-US" sz="3200" dirty="0"/>
              <a:t> Collider and Neutrino factory</a:t>
            </a:r>
            <a:br>
              <a:rPr lang="en-US" sz="3200" dirty="0"/>
            </a:br>
            <a:endParaRPr lang="en-US" sz="3200" dirty="0"/>
          </a:p>
        </p:txBody>
      </p:sp>
      <p:sp>
        <p:nvSpPr>
          <p:cNvPr id="3" name="Content Placeholder 2"/>
          <p:cNvSpPr>
            <a:spLocks noGrp="1"/>
          </p:cNvSpPr>
          <p:nvPr>
            <p:ph idx="1"/>
          </p:nvPr>
        </p:nvSpPr>
        <p:spPr/>
        <p:txBody>
          <a:bodyPr/>
          <a:lstStyle/>
          <a:p>
            <a:pPr lvl="1"/>
            <a:r>
              <a:rPr lang="en-US" dirty="0" smtClean="0"/>
              <a:t>MICE</a:t>
            </a:r>
          </a:p>
          <a:p>
            <a:pPr lvl="2"/>
            <a:r>
              <a:rPr lang="en-US" dirty="0" smtClean="0"/>
              <a:t>Capital funding very tight</a:t>
            </a:r>
            <a:endParaRPr lang="en-US" dirty="0"/>
          </a:p>
          <a:p>
            <a:pPr lvl="1"/>
            <a:r>
              <a:rPr lang="en-US" dirty="0"/>
              <a:t>NF R&amp;</a:t>
            </a:r>
            <a:r>
              <a:rPr lang="en-US" dirty="0" smtClean="0"/>
              <a:t>D</a:t>
            </a:r>
          </a:p>
          <a:p>
            <a:pPr lvl="2"/>
            <a:r>
              <a:rPr lang="en-US" dirty="0" smtClean="0"/>
              <a:t>Unlikely to be able to grow activity</a:t>
            </a: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5209725" y="3684930"/>
            <a:ext cx="3477075" cy="2002423"/>
          </a:xfrm>
          <a:prstGeom prst="rect">
            <a:avLst/>
          </a:prstGeom>
        </p:spPr>
      </p:pic>
      <p:pic>
        <p:nvPicPr>
          <p:cNvPr id="6" name="Picture 5"/>
          <p:cNvPicPr>
            <a:picLocks noChangeAspect="1"/>
          </p:cNvPicPr>
          <p:nvPr/>
        </p:nvPicPr>
        <p:blipFill>
          <a:blip r:embed="rId3"/>
          <a:stretch>
            <a:fillRect/>
          </a:stretch>
        </p:blipFill>
        <p:spPr>
          <a:xfrm>
            <a:off x="685800" y="3537244"/>
            <a:ext cx="3264620" cy="2558756"/>
          </a:xfrm>
          <a:prstGeom prst="rect">
            <a:avLst/>
          </a:prstGeom>
        </p:spPr>
      </p:pic>
    </p:spTree>
    <p:extLst>
      <p:ext uri="{BB962C8B-B14F-4D97-AF65-F5344CB8AC3E}">
        <p14:creationId xmlns:p14="http://schemas.microsoft.com/office/powerpoint/2010/main" val="15006922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a:xfrm>
            <a:off x="1160498" y="135245"/>
            <a:ext cx="6372225" cy="908050"/>
          </a:xfrm>
        </p:spPr>
        <p:txBody>
          <a:bodyPr>
            <a:normAutofit/>
          </a:bodyPr>
          <a:lstStyle/>
          <a:p>
            <a:pPr eaLnBrk="1" hangingPunct="1"/>
            <a:r>
              <a:rPr lang="en-GB" sz="3200" dirty="0">
                <a:solidFill>
                  <a:srgbClr val="FFFFFF"/>
                </a:solidFill>
                <a:latin typeface="Calibri" charset="0"/>
                <a:ea typeface="ヒラギノ角ゴ Pro W3" charset="0"/>
                <a:cs typeface="ヒラギノ角ゴ Pro W3" charset="0"/>
              </a:rPr>
              <a:t>Accelerator R&amp;D</a:t>
            </a:r>
          </a:p>
        </p:txBody>
      </p:sp>
      <p:sp>
        <p:nvSpPr>
          <p:cNvPr id="105475" name="Rectangle 3"/>
          <p:cNvSpPr>
            <a:spLocks noGrp="1" noChangeArrowheads="1"/>
          </p:cNvSpPr>
          <p:nvPr>
            <p:ph type="body" idx="4294967295"/>
          </p:nvPr>
        </p:nvSpPr>
        <p:spPr>
          <a:xfrm>
            <a:off x="0" y="1592263"/>
            <a:ext cx="7772400" cy="5040312"/>
          </a:xfrm>
        </p:spPr>
        <p:txBody>
          <a:bodyPr/>
          <a:lstStyle/>
          <a:p>
            <a:pPr eaLnBrk="1" hangingPunct="1"/>
            <a:r>
              <a:rPr lang="en-GB" sz="2400" dirty="0" smtClean="0">
                <a:solidFill>
                  <a:srgbClr val="FFFFFF"/>
                </a:solidFill>
                <a:latin typeface="Calibri" charset="0"/>
                <a:ea typeface="ヒラギノ角ゴ Pro W3" charset="0"/>
                <a:cs typeface="ヒラギノ角ゴ Pro W3" charset="0"/>
              </a:rPr>
              <a:t>Funding via Cockcroft and John Adams Institutes and the </a:t>
            </a:r>
            <a:r>
              <a:rPr lang="en-GB" sz="2400" dirty="0" err="1" smtClean="0">
                <a:solidFill>
                  <a:srgbClr val="FFFFFF"/>
                </a:solidFill>
                <a:latin typeface="Calibri" charset="0"/>
                <a:ea typeface="ヒラギノ角ゴ Pro W3" charset="0"/>
                <a:cs typeface="ヒラギノ角ゴ Pro W3" charset="0"/>
              </a:rPr>
              <a:t>ASTec</a:t>
            </a:r>
            <a:r>
              <a:rPr lang="en-GB" sz="2400" dirty="0" smtClean="0">
                <a:solidFill>
                  <a:srgbClr val="FFFFFF"/>
                </a:solidFill>
                <a:latin typeface="Calibri" charset="0"/>
                <a:ea typeface="ヒラギノ角ゴ Pro W3" charset="0"/>
                <a:cs typeface="ヒラギノ角ゴ Pro W3" charset="0"/>
              </a:rPr>
              <a:t> Centre</a:t>
            </a:r>
          </a:p>
          <a:p>
            <a:pPr eaLnBrk="1" hangingPunct="1"/>
            <a:r>
              <a:rPr lang="en-GB" sz="2400" dirty="0" smtClean="0">
                <a:solidFill>
                  <a:srgbClr val="FFFFFF"/>
                </a:solidFill>
                <a:latin typeface="Calibri" charset="0"/>
                <a:ea typeface="ヒラギノ角ゴ Pro W3" charset="0"/>
                <a:cs typeface="ヒラギノ角ゴ Pro W3" charset="0"/>
              </a:rPr>
              <a:t>ALICE and EMMA (energy recovery </a:t>
            </a:r>
            <a:r>
              <a:rPr lang="en-GB" sz="2400" dirty="0" err="1" smtClean="0">
                <a:solidFill>
                  <a:srgbClr val="FFFFFF"/>
                </a:solidFill>
                <a:latin typeface="Calibri" charset="0"/>
                <a:ea typeface="ヒラギノ角ゴ Pro W3" charset="0"/>
                <a:cs typeface="ヒラギノ角ゴ Pro W3" charset="0"/>
              </a:rPr>
              <a:t>linac</a:t>
            </a:r>
            <a:r>
              <a:rPr lang="en-GB" sz="2400" dirty="0" smtClean="0">
                <a:solidFill>
                  <a:srgbClr val="FFFFFF"/>
                </a:solidFill>
                <a:latin typeface="Calibri" charset="0"/>
                <a:ea typeface="ヒラギノ角ゴ Pro W3" charset="0"/>
                <a:cs typeface="ヒラギノ角ゴ Pro W3" charset="0"/>
              </a:rPr>
              <a:t>, electron FFAG)</a:t>
            </a:r>
          </a:p>
          <a:p>
            <a:pPr eaLnBrk="1" hangingPunct="1"/>
            <a:r>
              <a:rPr lang="en-GB" sz="2400" dirty="0" smtClean="0">
                <a:solidFill>
                  <a:srgbClr val="FFFFFF"/>
                </a:solidFill>
                <a:latin typeface="Calibri" charset="0"/>
                <a:ea typeface="ヒラギノ角ゴ Pro W3" charset="0"/>
                <a:cs typeface="ヒラギノ角ゴ Pro W3" charset="0"/>
              </a:rPr>
              <a:t>Front End Test Stand for high power proton beams</a:t>
            </a:r>
          </a:p>
          <a:p>
            <a:pPr eaLnBrk="1" hangingPunct="1"/>
            <a:r>
              <a:rPr lang="en-GB" sz="2400" dirty="0" smtClean="0">
                <a:solidFill>
                  <a:srgbClr val="FFFFFF"/>
                </a:solidFill>
                <a:latin typeface="Calibri" charset="0"/>
                <a:ea typeface="ヒラギノ角ゴ Pro W3" charset="0"/>
                <a:cs typeface="ヒラギノ角ゴ Pro W3" charset="0"/>
              </a:rPr>
              <a:t>Targets </a:t>
            </a:r>
          </a:p>
          <a:p>
            <a:pPr eaLnBrk="1" hangingPunct="1"/>
            <a:r>
              <a:rPr lang="en-GB" sz="2400" dirty="0" smtClean="0">
                <a:solidFill>
                  <a:srgbClr val="FFFFFF"/>
                </a:solidFill>
                <a:latin typeface="Calibri" charset="0"/>
                <a:ea typeface="ヒラギノ角ゴ Pro W3" charset="0"/>
                <a:cs typeface="ヒラギノ角ゴ Pro W3" charset="0"/>
              </a:rPr>
              <a:t>Applications </a:t>
            </a:r>
            <a:endParaRPr lang="en-GB" sz="2400" dirty="0">
              <a:solidFill>
                <a:srgbClr val="FFFFFF"/>
              </a:solidFill>
              <a:latin typeface="Calibri" charset="0"/>
              <a:ea typeface="ヒラギノ角ゴ Pro W3" charset="0"/>
              <a:cs typeface="ヒラギノ角ゴ Pro W3" charset="0"/>
            </a:endParaRPr>
          </a:p>
        </p:txBody>
      </p:sp>
      <p:pic>
        <p:nvPicPr>
          <p:cNvPr id="1054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0672" y="4151312"/>
            <a:ext cx="746283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15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Inflation will eat into flat budgets so funding will be tight over the next four years.</a:t>
            </a:r>
          </a:p>
          <a:p>
            <a:r>
              <a:rPr lang="en-US" dirty="0" smtClean="0"/>
              <a:t>The science </a:t>
            </a:r>
            <a:r>
              <a:rPr lang="en-US" dirty="0" err="1" smtClean="0"/>
              <a:t>programme</a:t>
            </a:r>
            <a:r>
              <a:rPr lang="en-US" dirty="0" smtClean="0"/>
              <a:t> for Particle Physics and Astronomy is very narrow.</a:t>
            </a:r>
          </a:p>
          <a:p>
            <a:r>
              <a:rPr lang="en-US" dirty="0" smtClean="0"/>
              <a:t>Government will want to see evidence of impact.</a:t>
            </a:r>
          </a:p>
          <a:p>
            <a:r>
              <a:rPr lang="en-US" dirty="0" smtClean="0"/>
              <a:t>But the government has recognized the importance of science including fundamental science.</a:t>
            </a:r>
          </a:p>
          <a:p>
            <a:endParaRPr lang="en-US" dirty="0" smtClean="0"/>
          </a:p>
          <a:p>
            <a:endParaRPr lang="en-US" dirty="0"/>
          </a:p>
        </p:txBody>
      </p:sp>
    </p:spTree>
    <p:extLst>
      <p:ext uri="{BB962C8B-B14F-4D97-AF65-F5344CB8AC3E}">
        <p14:creationId xmlns:p14="http://schemas.microsoft.com/office/powerpoint/2010/main" val="2536426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STFC Remit</a:t>
            </a:r>
            <a:endParaRPr lang="en-US" sz="3600" dirty="0"/>
          </a:p>
        </p:txBody>
      </p:sp>
      <p:sp>
        <p:nvSpPr>
          <p:cNvPr id="3" name="Content Placeholder 2"/>
          <p:cNvSpPr>
            <a:spLocks noGrp="1"/>
          </p:cNvSpPr>
          <p:nvPr>
            <p:ph idx="1"/>
          </p:nvPr>
        </p:nvSpPr>
        <p:spPr/>
        <p:txBody>
          <a:bodyPr/>
          <a:lstStyle/>
          <a:p>
            <a:r>
              <a:rPr lang="en-US" dirty="0" smtClean="0"/>
              <a:t>Funding agency for research in Astronomy and Nuclear and Particle Physics</a:t>
            </a:r>
          </a:p>
          <a:p>
            <a:r>
              <a:rPr lang="en-US" dirty="0" smtClean="0"/>
              <a:t>Responsible for major international subscriptions (CERN, ESO, ILL, ESRF)</a:t>
            </a:r>
          </a:p>
          <a:p>
            <a:r>
              <a:rPr lang="en-US" dirty="0" smtClean="0"/>
              <a:t>Operator of National Laboratories at RAL and </a:t>
            </a:r>
            <a:r>
              <a:rPr lang="en-US" dirty="0" err="1"/>
              <a:t>D</a:t>
            </a:r>
            <a:r>
              <a:rPr lang="en-US" dirty="0" err="1" smtClean="0"/>
              <a:t>aresbury</a:t>
            </a:r>
            <a:r>
              <a:rPr lang="en-US" dirty="0" smtClean="0"/>
              <a:t> </a:t>
            </a:r>
            <a:endParaRPr lang="en-US" dirty="0"/>
          </a:p>
        </p:txBody>
      </p:sp>
    </p:spTree>
    <p:extLst>
      <p:ext uri="{BB962C8B-B14F-4D97-AF65-F5344CB8AC3E}">
        <p14:creationId xmlns:p14="http://schemas.microsoft.com/office/powerpoint/2010/main" val="64392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35735" y="323850"/>
            <a:ext cx="9144000" cy="647700"/>
          </a:xfrm>
          <a:prstGeom prst="rect">
            <a:avLst/>
          </a:prstGeom>
          <a:noFill/>
          <a:ln w="9525">
            <a:noFill/>
            <a:miter lim="800000"/>
            <a:headEnd/>
            <a:tailEnd/>
          </a:ln>
        </p:spPr>
        <p:txBody>
          <a:bodyPr>
            <a:prstTxWarp prst="textNoShape">
              <a:avLst/>
            </a:prstTxWarp>
          </a:bodyPr>
          <a:lstStyle/>
          <a:p>
            <a:pPr algn="ctr"/>
            <a:r>
              <a:rPr lang="en-GB" sz="2800" b="1" dirty="0">
                <a:solidFill>
                  <a:srgbClr val="FFFFFF"/>
                </a:solidFill>
              </a:rPr>
              <a:t>Understanding our Universe</a:t>
            </a:r>
            <a:br>
              <a:rPr lang="en-GB" sz="2800" b="1" dirty="0">
                <a:solidFill>
                  <a:srgbClr val="FFFFFF"/>
                </a:solidFill>
              </a:rPr>
            </a:br>
            <a:r>
              <a:rPr lang="en-GB" sz="2400" b="1" dirty="0" err="1">
                <a:solidFill>
                  <a:srgbClr val="FFFFFF"/>
                </a:solidFill>
              </a:rPr>
              <a:t>STFC’s</a:t>
            </a:r>
            <a:r>
              <a:rPr lang="en-GB" sz="2400" b="1" dirty="0">
                <a:solidFill>
                  <a:srgbClr val="FFFFFF"/>
                </a:solidFill>
              </a:rPr>
              <a:t> Science Programme</a:t>
            </a:r>
            <a:endParaRPr lang="en-US" sz="2400" b="1" dirty="0">
              <a:solidFill>
                <a:srgbClr val="FFFFFF"/>
              </a:solidFill>
            </a:endParaRPr>
          </a:p>
        </p:txBody>
      </p:sp>
      <p:sp>
        <p:nvSpPr>
          <p:cNvPr id="16387" name="Text Box 5"/>
          <p:cNvSpPr txBox="1">
            <a:spLocks noChangeArrowheads="1"/>
          </p:cNvSpPr>
          <p:nvPr/>
        </p:nvSpPr>
        <p:spPr bwMode="auto">
          <a:xfrm>
            <a:off x="2409939" y="1336514"/>
            <a:ext cx="6337300" cy="1169551"/>
          </a:xfrm>
          <a:prstGeom prst="rect">
            <a:avLst/>
          </a:prstGeom>
          <a:noFill/>
          <a:ln w="9525">
            <a:noFill/>
            <a:miter lim="800000"/>
            <a:headEnd/>
            <a:tailEnd/>
          </a:ln>
        </p:spPr>
        <p:txBody>
          <a:bodyPr>
            <a:prstTxWarp prst="textNoShape">
              <a:avLst/>
            </a:prstTxWarp>
            <a:spAutoFit/>
          </a:bodyPr>
          <a:lstStyle/>
          <a:p>
            <a:r>
              <a:rPr lang="en-GB" sz="1400" b="1" u="sng" dirty="0">
                <a:solidFill>
                  <a:srgbClr val="FFFFFF"/>
                </a:solidFill>
              </a:rPr>
              <a:t>Particle Physics</a:t>
            </a:r>
          </a:p>
          <a:p>
            <a:r>
              <a:rPr lang="en-GB" sz="1400" dirty="0">
                <a:solidFill>
                  <a:srgbClr val="FFFFFF"/>
                </a:solidFill>
              </a:rPr>
              <a:t>Revealing the structure and forces of nature</a:t>
            </a:r>
          </a:p>
          <a:p>
            <a:r>
              <a:rPr lang="en-GB" sz="1400" dirty="0">
                <a:solidFill>
                  <a:srgbClr val="FFFFFF"/>
                </a:solidFill>
              </a:rPr>
              <a:t> Large </a:t>
            </a:r>
            <a:r>
              <a:rPr lang="en-GB" sz="1400" dirty="0" err="1">
                <a:solidFill>
                  <a:srgbClr val="FFFFFF"/>
                </a:solidFill>
              </a:rPr>
              <a:t>Hadron</a:t>
            </a:r>
            <a:r>
              <a:rPr lang="en-GB" sz="1400" dirty="0">
                <a:solidFill>
                  <a:srgbClr val="FFFFFF"/>
                </a:solidFill>
              </a:rPr>
              <a:t> Collider (LHC), CERN</a:t>
            </a:r>
          </a:p>
          <a:p>
            <a:pPr lvl="2"/>
            <a:endParaRPr lang="en-GB" sz="1400" dirty="0">
              <a:solidFill>
                <a:srgbClr val="000066"/>
              </a:solidFill>
            </a:endParaRPr>
          </a:p>
          <a:p>
            <a:r>
              <a:rPr lang="en-GB" sz="1400" dirty="0">
                <a:solidFill>
                  <a:srgbClr val="000066"/>
                </a:solidFill>
              </a:rPr>
              <a:t> 	</a:t>
            </a:r>
            <a:endParaRPr lang="en-US" sz="1400" dirty="0">
              <a:solidFill>
                <a:srgbClr val="000066"/>
              </a:solidFill>
            </a:endParaRPr>
          </a:p>
        </p:txBody>
      </p:sp>
      <p:sp>
        <p:nvSpPr>
          <p:cNvPr id="16388" name="Text Box 6"/>
          <p:cNvSpPr txBox="1">
            <a:spLocks noChangeArrowheads="1"/>
          </p:cNvSpPr>
          <p:nvPr/>
        </p:nvSpPr>
        <p:spPr bwMode="auto">
          <a:xfrm>
            <a:off x="2468867" y="2229278"/>
            <a:ext cx="4681537" cy="1600438"/>
          </a:xfrm>
          <a:prstGeom prst="rect">
            <a:avLst/>
          </a:prstGeom>
          <a:noFill/>
          <a:ln w="9525">
            <a:noFill/>
            <a:miter lim="800000"/>
            <a:headEnd/>
            <a:tailEnd/>
          </a:ln>
        </p:spPr>
        <p:txBody>
          <a:bodyPr>
            <a:prstTxWarp prst="textNoShape">
              <a:avLst/>
            </a:prstTxWarp>
            <a:spAutoFit/>
          </a:bodyPr>
          <a:lstStyle/>
          <a:p>
            <a:r>
              <a:rPr lang="en-GB" sz="1400" b="1" u="sng" dirty="0">
                <a:solidFill>
                  <a:srgbClr val="FFFFFF"/>
                </a:solidFill>
              </a:rPr>
              <a:t>Ground based Astronomy</a:t>
            </a:r>
          </a:p>
          <a:p>
            <a:pPr>
              <a:buFontTx/>
              <a:buChar char="•"/>
            </a:pPr>
            <a:r>
              <a:rPr lang="en-GB" sz="1400" dirty="0">
                <a:solidFill>
                  <a:srgbClr val="FFFFFF"/>
                </a:solidFill>
              </a:rPr>
              <a:t> European Southern Observatory (ESO), Chile</a:t>
            </a:r>
          </a:p>
          <a:p>
            <a:pPr>
              <a:buFontTx/>
              <a:buChar char="•"/>
            </a:pPr>
            <a:r>
              <a:rPr lang="en-GB" sz="1400" dirty="0">
                <a:solidFill>
                  <a:srgbClr val="FFFFFF"/>
                </a:solidFill>
              </a:rPr>
              <a:t> Very Large Telescope (VLT) </a:t>
            </a:r>
          </a:p>
          <a:p>
            <a:pPr>
              <a:buFontTx/>
              <a:buChar char="•"/>
            </a:pPr>
            <a:r>
              <a:rPr lang="en-GB" sz="1400" dirty="0">
                <a:solidFill>
                  <a:srgbClr val="FFFFFF"/>
                </a:solidFill>
              </a:rPr>
              <a:t> Atacama Large </a:t>
            </a:r>
            <a:r>
              <a:rPr lang="en-GB" sz="1400" dirty="0" err="1">
                <a:solidFill>
                  <a:srgbClr val="FFFFFF"/>
                </a:solidFill>
              </a:rPr>
              <a:t>Millimeter</a:t>
            </a:r>
            <a:r>
              <a:rPr lang="en-GB" sz="1400" dirty="0">
                <a:solidFill>
                  <a:srgbClr val="FFFFFF"/>
                </a:solidFill>
              </a:rPr>
              <a:t> Array (ALMA)</a:t>
            </a:r>
          </a:p>
          <a:p>
            <a:pPr>
              <a:buFontTx/>
              <a:buChar char="•"/>
            </a:pPr>
            <a:r>
              <a:rPr lang="en-GB" sz="1400" dirty="0">
                <a:solidFill>
                  <a:srgbClr val="FFFFFF"/>
                </a:solidFill>
              </a:rPr>
              <a:t> European Extremely Large Telescope (E-ELT)</a:t>
            </a:r>
          </a:p>
          <a:p>
            <a:pPr lvl="2"/>
            <a:endParaRPr lang="en-GB" sz="1400" dirty="0">
              <a:solidFill>
                <a:srgbClr val="000066"/>
              </a:solidFill>
            </a:endParaRPr>
          </a:p>
          <a:p>
            <a:r>
              <a:rPr lang="en-GB" sz="1400" dirty="0">
                <a:solidFill>
                  <a:srgbClr val="000066"/>
                </a:solidFill>
              </a:rPr>
              <a:t> 	</a:t>
            </a:r>
            <a:endParaRPr lang="en-US" sz="1400" dirty="0">
              <a:solidFill>
                <a:srgbClr val="000066"/>
              </a:solidFill>
            </a:endParaRPr>
          </a:p>
        </p:txBody>
      </p:sp>
      <p:sp>
        <p:nvSpPr>
          <p:cNvPr id="16389" name="Text Box 7"/>
          <p:cNvSpPr txBox="1">
            <a:spLocks noChangeArrowheads="1"/>
          </p:cNvSpPr>
          <p:nvPr/>
        </p:nvSpPr>
        <p:spPr bwMode="auto">
          <a:xfrm>
            <a:off x="2468867" y="3864953"/>
            <a:ext cx="7019925" cy="738664"/>
          </a:xfrm>
          <a:prstGeom prst="rect">
            <a:avLst/>
          </a:prstGeom>
          <a:noFill/>
          <a:ln w="9525">
            <a:noFill/>
            <a:miter lim="800000"/>
            <a:headEnd/>
            <a:tailEnd/>
          </a:ln>
        </p:spPr>
        <p:txBody>
          <a:bodyPr>
            <a:prstTxWarp prst="textNoShape">
              <a:avLst/>
            </a:prstTxWarp>
            <a:spAutoFit/>
          </a:bodyPr>
          <a:lstStyle/>
          <a:p>
            <a:r>
              <a:rPr lang="en-GB" sz="1400" b="1" u="sng" dirty="0">
                <a:solidFill>
                  <a:srgbClr val="FFFFFF"/>
                </a:solidFill>
              </a:rPr>
              <a:t>Space based Astronomy</a:t>
            </a:r>
          </a:p>
          <a:p>
            <a:pPr>
              <a:buFontTx/>
              <a:buChar char="•"/>
            </a:pPr>
            <a:r>
              <a:rPr lang="en-GB" sz="1400" dirty="0">
                <a:solidFill>
                  <a:srgbClr val="FFFFFF"/>
                </a:solidFill>
              </a:rPr>
              <a:t> </a:t>
            </a:r>
            <a:r>
              <a:rPr lang="en-GB" sz="1400" dirty="0" smtClean="0">
                <a:solidFill>
                  <a:srgbClr val="FFFFFF"/>
                </a:solidFill>
              </a:rPr>
              <a:t>Funding for exploitation of space missions</a:t>
            </a:r>
          </a:p>
          <a:p>
            <a:pPr>
              <a:buFontTx/>
              <a:buChar char="•"/>
            </a:pPr>
            <a:r>
              <a:rPr lang="en-GB" sz="1400" dirty="0" smtClean="0">
                <a:solidFill>
                  <a:srgbClr val="FFFFFF"/>
                </a:solidFill>
              </a:rPr>
              <a:t> STFC Space Science Technology Department (RAL Space)</a:t>
            </a:r>
            <a:endParaRPr lang="en-GB" sz="1400" dirty="0" smtClean="0">
              <a:solidFill>
                <a:srgbClr val="FFFFFF"/>
              </a:solidFill>
            </a:endParaRPr>
          </a:p>
        </p:txBody>
      </p:sp>
      <p:sp>
        <p:nvSpPr>
          <p:cNvPr id="16390" name="Text Box 8"/>
          <p:cNvSpPr txBox="1">
            <a:spLocks noChangeArrowheads="1"/>
          </p:cNvSpPr>
          <p:nvPr/>
        </p:nvSpPr>
        <p:spPr bwMode="auto">
          <a:xfrm flipV="1">
            <a:off x="484807" y="4128725"/>
            <a:ext cx="292397" cy="954107"/>
          </a:xfrm>
          <a:prstGeom prst="rect">
            <a:avLst/>
          </a:prstGeom>
          <a:noFill/>
          <a:ln w="9525">
            <a:noFill/>
            <a:miter lim="800000"/>
            <a:headEnd/>
            <a:tailEnd/>
          </a:ln>
        </p:spPr>
        <p:txBody>
          <a:bodyPr wrap="square">
            <a:prstTxWarp prst="textNoShape">
              <a:avLst/>
            </a:prstTxWarp>
            <a:spAutoFit/>
          </a:bodyPr>
          <a:lstStyle/>
          <a:p>
            <a:r>
              <a:rPr lang="en-GB" sz="1400" dirty="0" smtClean="0">
                <a:solidFill>
                  <a:srgbClr val="000066"/>
                </a:solidFill>
              </a:rPr>
              <a:t> </a:t>
            </a:r>
            <a:endParaRPr lang="en-GB" sz="1400" dirty="0">
              <a:solidFill>
                <a:srgbClr val="000066"/>
              </a:solidFill>
            </a:endParaRPr>
          </a:p>
          <a:p>
            <a:pPr lvl="2"/>
            <a:endParaRPr lang="en-GB" sz="1400" dirty="0">
              <a:solidFill>
                <a:srgbClr val="000066"/>
              </a:solidFill>
            </a:endParaRPr>
          </a:p>
          <a:p>
            <a:r>
              <a:rPr lang="en-GB" sz="1400" dirty="0">
                <a:solidFill>
                  <a:srgbClr val="000066"/>
                </a:solidFill>
              </a:rPr>
              <a:t> 	</a:t>
            </a:r>
            <a:endParaRPr lang="en-US" sz="1400" dirty="0">
              <a:solidFill>
                <a:srgbClr val="000066"/>
              </a:solidFill>
            </a:endParaRPr>
          </a:p>
        </p:txBody>
      </p:sp>
      <p:sp>
        <p:nvSpPr>
          <p:cNvPr id="16391" name="Text Box 9"/>
          <p:cNvSpPr txBox="1">
            <a:spLocks noChangeArrowheads="1"/>
          </p:cNvSpPr>
          <p:nvPr/>
        </p:nvSpPr>
        <p:spPr bwMode="auto">
          <a:xfrm>
            <a:off x="2468867" y="5081986"/>
            <a:ext cx="6954260" cy="1384995"/>
          </a:xfrm>
          <a:prstGeom prst="rect">
            <a:avLst/>
          </a:prstGeom>
          <a:noFill/>
          <a:ln w="9525">
            <a:noFill/>
            <a:miter lim="800000"/>
            <a:headEnd/>
            <a:tailEnd/>
          </a:ln>
        </p:spPr>
        <p:txBody>
          <a:bodyPr wrap="square">
            <a:prstTxWarp prst="textNoShape">
              <a:avLst/>
            </a:prstTxWarp>
            <a:spAutoFit/>
          </a:bodyPr>
          <a:lstStyle/>
          <a:p>
            <a:r>
              <a:rPr lang="en-GB" sz="1400" b="1" u="sng" dirty="0">
                <a:solidFill>
                  <a:srgbClr val="FFFFFF"/>
                </a:solidFill>
              </a:rPr>
              <a:t>Nuclear Physics</a:t>
            </a:r>
          </a:p>
          <a:p>
            <a:pPr>
              <a:buFontTx/>
              <a:buChar char="•"/>
            </a:pPr>
            <a:r>
              <a:rPr lang="en-GB" sz="1400" dirty="0">
                <a:solidFill>
                  <a:srgbClr val="FFFFFF"/>
                </a:solidFill>
              </a:rPr>
              <a:t> Facility for anti-proton and Ion research (FAIR), Germany</a:t>
            </a:r>
          </a:p>
          <a:p>
            <a:pPr>
              <a:buFontTx/>
              <a:buChar char="•"/>
            </a:pPr>
            <a:r>
              <a:rPr lang="en-GB" sz="1400" dirty="0">
                <a:solidFill>
                  <a:srgbClr val="FFFFFF"/>
                </a:solidFill>
              </a:rPr>
              <a:t> Nuclear Skills for 	- medicine (Isotopes and Radiation applications)</a:t>
            </a:r>
          </a:p>
          <a:p>
            <a:pPr lvl="4">
              <a:buFontTx/>
              <a:buChar char="-"/>
            </a:pPr>
            <a:r>
              <a:rPr lang="en-GB" sz="1400" dirty="0">
                <a:solidFill>
                  <a:srgbClr val="FFFFFF"/>
                </a:solidFill>
              </a:rPr>
              <a:t> energy (Nuclear Power Plants)</a:t>
            </a:r>
          </a:p>
          <a:p>
            <a:pPr lvl="4">
              <a:buFontTx/>
              <a:buChar char="-"/>
            </a:pPr>
            <a:r>
              <a:rPr lang="en-GB" sz="1400" dirty="0">
                <a:solidFill>
                  <a:srgbClr val="FFFFFF"/>
                </a:solidFill>
              </a:rPr>
              <a:t> environment (Nuclear Waste Disposal</a:t>
            </a:r>
          </a:p>
          <a:p>
            <a:r>
              <a:rPr lang="en-GB" sz="1400" dirty="0">
                <a:solidFill>
                  <a:srgbClr val="000066"/>
                </a:solidFill>
              </a:rPr>
              <a:t> 	</a:t>
            </a:r>
            <a:endParaRPr lang="en-US" sz="1400" dirty="0">
              <a:solidFill>
                <a:srgbClr val="000066"/>
              </a:solidFill>
            </a:endParaRPr>
          </a:p>
        </p:txBody>
      </p:sp>
      <p:pic>
        <p:nvPicPr>
          <p:cNvPr id="16392" name="Picture 13" descr="lhc_cern"/>
          <p:cNvPicPr>
            <a:picLocks noChangeAspect="1" noChangeArrowheads="1"/>
          </p:cNvPicPr>
          <p:nvPr/>
        </p:nvPicPr>
        <p:blipFill>
          <a:blip r:embed="rId3"/>
          <a:srcRect/>
          <a:stretch>
            <a:fillRect/>
          </a:stretch>
        </p:blipFill>
        <p:spPr bwMode="auto">
          <a:xfrm>
            <a:off x="228870" y="1336514"/>
            <a:ext cx="2016125" cy="1343025"/>
          </a:xfrm>
          <a:prstGeom prst="rect">
            <a:avLst/>
          </a:prstGeom>
          <a:noFill/>
          <a:ln w="9525">
            <a:noFill/>
            <a:miter lim="800000"/>
            <a:headEnd/>
            <a:tailEnd/>
          </a:ln>
        </p:spPr>
      </p:pic>
      <p:pic>
        <p:nvPicPr>
          <p:cNvPr id="16393" name="Picture 15" descr="vlt03"/>
          <p:cNvPicPr>
            <a:picLocks noChangeAspect="1" noChangeArrowheads="1"/>
          </p:cNvPicPr>
          <p:nvPr/>
        </p:nvPicPr>
        <p:blipFill>
          <a:blip r:embed="rId4"/>
          <a:srcRect/>
          <a:stretch>
            <a:fillRect/>
          </a:stretch>
        </p:blipFill>
        <p:spPr bwMode="auto">
          <a:xfrm>
            <a:off x="7150404" y="2142674"/>
            <a:ext cx="1700213" cy="1574800"/>
          </a:xfrm>
          <a:prstGeom prst="rect">
            <a:avLst/>
          </a:prstGeom>
          <a:noFill/>
          <a:ln w="9525">
            <a:noFill/>
            <a:miter lim="800000"/>
            <a:headEnd/>
            <a:tailEnd/>
          </a:ln>
        </p:spPr>
      </p:pic>
      <p:pic>
        <p:nvPicPr>
          <p:cNvPr id="16394" name="Picture 17" descr="Herschel"/>
          <p:cNvPicPr>
            <a:picLocks noChangeAspect="1" noChangeArrowheads="1"/>
          </p:cNvPicPr>
          <p:nvPr/>
        </p:nvPicPr>
        <p:blipFill>
          <a:blip r:embed="rId5"/>
          <a:srcRect/>
          <a:stretch>
            <a:fillRect/>
          </a:stretch>
        </p:blipFill>
        <p:spPr bwMode="auto">
          <a:xfrm>
            <a:off x="400748" y="3243618"/>
            <a:ext cx="1871662" cy="1606550"/>
          </a:xfrm>
          <a:prstGeom prst="rect">
            <a:avLst/>
          </a:prstGeom>
          <a:noFill/>
          <a:ln w="9525">
            <a:noFill/>
            <a:miter lim="800000"/>
            <a:headEnd/>
            <a:tailEnd/>
          </a:ln>
        </p:spPr>
      </p:pic>
    </p:spTree>
    <p:extLst>
      <p:ext uri="{BB962C8B-B14F-4D97-AF65-F5344CB8AC3E}">
        <p14:creationId xmlns:p14="http://schemas.microsoft.com/office/powerpoint/2010/main" val="5314948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a:t>
            </a:r>
            <a:endParaRPr lang="en-US" dirty="0"/>
          </a:p>
        </p:txBody>
      </p:sp>
      <p:pic>
        <p:nvPicPr>
          <p:cNvPr id="4" name="Content Placeholder 3"/>
          <p:cNvPicPr>
            <a:picLocks noGrp="1" noChangeAspect="1"/>
          </p:cNvPicPr>
          <p:nvPr>
            <p:ph idx="1"/>
          </p:nvPr>
        </p:nvPicPr>
        <p:blipFill>
          <a:blip r:embed="rId2"/>
          <a:srcRect l="9112" r="9112"/>
          <a:stretch>
            <a:fillRect/>
          </a:stretch>
        </p:blipFill>
        <p:spPr/>
      </p:pic>
    </p:spTree>
    <p:extLst>
      <p:ext uri="{BB962C8B-B14F-4D97-AF65-F5344CB8AC3E}">
        <p14:creationId xmlns:p14="http://schemas.microsoft.com/office/powerpoint/2010/main" val="36196827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ALMA Chile</a:t>
            </a:r>
            <a:endParaRPr lang="en-US" dirty="0"/>
          </a:p>
        </p:txBody>
      </p:sp>
      <p:pic>
        <p:nvPicPr>
          <p:cNvPr id="4" name="Content Placeholder 3"/>
          <p:cNvPicPr>
            <a:picLocks noGrp="1" noChangeAspect="1"/>
          </p:cNvPicPr>
          <p:nvPr>
            <p:ph idx="1"/>
          </p:nvPr>
        </p:nvPicPr>
        <p:blipFill>
          <a:blip r:embed="rId2"/>
          <a:srcRect t="8785" b="8785"/>
          <a:stretch>
            <a:fillRect/>
          </a:stretch>
        </p:blipFill>
        <p:spPr/>
      </p:pic>
    </p:spTree>
    <p:extLst>
      <p:ext uri="{BB962C8B-B14F-4D97-AF65-F5344CB8AC3E}">
        <p14:creationId xmlns:p14="http://schemas.microsoft.com/office/powerpoint/2010/main" val="26941885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260350"/>
            <a:ext cx="9144000" cy="647700"/>
          </a:xfrm>
          <a:prstGeom prst="rect">
            <a:avLst/>
          </a:prstGeom>
          <a:noFill/>
          <a:ln w="9525">
            <a:noFill/>
            <a:miter lim="800000"/>
            <a:headEnd/>
            <a:tailEnd/>
          </a:ln>
        </p:spPr>
        <p:txBody>
          <a:bodyPr>
            <a:prstTxWarp prst="textNoShape">
              <a:avLst/>
            </a:prstTxWarp>
          </a:bodyPr>
          <a:lstStyle/>
          <a:p>
            <a:pPr algn="ctr"/>
            <a:r>
              <a:rPr lang="en-GB" sz="2800" b="1" dirty="0">
                <a:solidFill>
                  <a:srgbClr val="FFFFFF"/>
                </a:solidFill>
              </a:rPr>
              <a:t>STFC Facilities – driving scientific research</a:t>
            </a:r>
            <a:endParaRPr lang="en-US" sz="3000" b="1" dirty="0">
              <a:solidFill>
                <a:srgbClr val="FFFFFF"/>
              </a:solidFill>
            </a:endParaRPr>
          </a:p>
        </p:txBody>
      </p:sp>
      <p:sp>
        <p:nvSpPr>
          <p:cNvPr id="15363" name="Text Box 6"/>
          <p:cNvSpPr txBox="1">
            <a:spLocks noChangeArrowheads="1"/>
          </p:cNvSpPr>
          <p:nvPr/>
        </p:nvSpPr>
        <p:spPr bwMode="auto">
          <a:xfrm>
            <a:off x="217836" y="1099016"/>
            <a:ext cx="4552950" cy="1815882"/>
          </a:xfrm>
          <a:prstGeom prst="rect">
            <a:avLst/>
          </a:prstGeom>
          <a:noFill/>
          <a:ln w="9525">
            <a:noFill/>
            <a:miter lim="800000"/>
            <a:headEnd/>
            <a:tailEnd/>
          </a:ln>
        </p:spPr>
        <p:txBody>
          <a:bodyPr>
            <a:prstTxWarp prst="textNoShape">
              <a:avLst/>
            </a:prstTxWarp>
            <a:spAutoFit/>
          </a:bodyPr>
          <a:lstStyle/>
          <a:p>
            <a:r>
              <a:rPr lang="en-GB" sz="1400" b="1" u="sng" dirty="0">
                <a:solidFill>
                  <a:srgbClr val="FFFFFF"/>
                </a:solidFill>
              </a:rPr>
              <a:t>Neutron Sources</a:t>
            </a:r>
          </a:p>
          <a:p>
            <a:r>
              <a:rPr lang="en-GB" sz="1400" dirty="0">
                <a:solidFill>
                  <a:srgbClr val="FFFFFF"/>
                </a:solidFill>
              </a:rPr>
              <a:t>Providing powerful insights into key areas of energy, biomedical research, climate, environment and security</a:t>
            </a:r>
            <a:r>
              <a:rPr lang="en-GB" sz="1400" dirty="0" smtClean="0">
                <a:solidFill>
                  <a:srgbClr val="FFFFFF"/>
                </a:solidFill>
              </a:rPr>
              <a:t>. </a:t>
            </a:r>
          </a:p>
          <a:p>
            <a:r>
              <a:rPr lang="en-GB" sz="1400" dirty="0" smtClean="0">
                <a:solidFill>
                  <a:srgbClr val="FFFFFF"/>
                </a:solidFill>
              </a:rPr>
              <a:t>Institute Laue-</a:t>
            </a:r>
            <a:r>
              <a:rPr lang="en-GB" sz="1400" dirty="0" err="1" smtClean="0">
                <a:solidFill>
                  <a:srgbClr val="FFFFFF"/>
                </a:solidFill>
              </a:rPr>
              <a:t>Langevin</a:t>
            </a:r>
            <a:r>
              <a:rPr lang="en-GB" sz="1400" dirty="0" smtClean="0">
                <a:solidFill>
                  <a:srgbClr val="FFFFFF"/>
                </a:solidFill>
              </a:rPr>
              <a:t> (ILL), Grenoble</a:t>
            </a:r>
          </a:p>
          <a:p>
            <a:r>
              <a:rPr lang="en-GB" sz="1400" dirty="0" smtClean="0">
                <a:solidFill>
                  <a:srgbClr val="FFFFFF"/>
                </a:solidFill>
              </a:rPr>
              <a:t>ISIS  </a:t>
            </a:r>
            <a:r>
              <a:rPr lang="en-GB" sz="1400" dirty="0">
                <a:solidFill>
                  <a:srgbClr val="FFFFFF"/>
                </a:solidFill>
              </a:rPr>
              <a:t>Pulsed Neutron and </a:t>
            </a:r>
            <a:r>
              <a:rPr lang="en-GB" sz="1400" dirty="0" err="1">
                <a:solidFill>
                  <a:srgbClr val="FFFFFF"/>
                </a:solidFill>
              </a:rPr>
              <a:t>Muon</a:t>
            </a:r>
            <a:r>
              <a:rPr lang="en-GB" sz="1400" dirty="0">
                <a:solidFill>
                  <a:srgbClr val="FFFFFF"/>
                </a:solidFill>
              </a:rPr>
              <a:t> Source</a:t>
            </a:r>
            <a:endParaRPr lang="en-GB" sz="1400" dirty="0" smtClean="0">
              <a:solidFill>
                <a:srgbClr val="FFFFFF"/>
              </a:solidFill>
            </a:endParaRPr>
          </a:p>
          <a:p>
            <a:pPr lvl="2"/>
            <a:endParaRPr lang="en-GB" sz="1400" dirty="0" smtClean="0">
              <a:solidFill>
                <a:srgbClr val="FFFFFF"/>
              </a:solidFill>
            </a:endParaRPr>
          </a:p>
          <a:p>
            <a:pPr lvl="2"/>
            <a:endParaRPr lang="en-GB" sz="1400" dirty="0">
              <a:solidFill>
                <a:srgbClr val="000066"/>
              </a:solidFill>
            </a:endParaRPr>
          </a:p>
          <a:p>
            <a:r>
              <a:rPr lang="en-GB" sz="1400" dirty="0">
                <a:solidFill>
                  <a:srgbClr val="000066"/>
                </a:solidFill>
              </a:rPr>
              <a:t> 	</a:t>
            </a:r>
            <a:endParaRPr lang="en-US" sz="1400" dirty="0">
              <a:solidFill>
                <a:srgbClr val="000066"/>
              </a:solidFill>
            </a:endParaRPr>
          </a:p>
        </p:txBody>
      </p:sp>
      <p:sp>
        <p:nvSpPr>
          <p:cNvPr id="15364" name="Text Box 7"/>
          <p:cNvSpPr txBox="1">
            <a:spLocks noChangeArrowheads="1"/>
          </p:cNvSpPr>
          <p:nvPr/>
        </p:nvSpPr>
        <p:spPr bwMode="auto">
          <a:xfrm>
            <a:off x="539750" y="1628775"/>
            <a:ext cx="5761038" cy="738664"/>
          </a:xfrm>
          <a:prstGeom prst="rect">
            <a:avLst/>
          </a:prstGeom>
          <a:noFill/>
          <a:ln w="9525">
            <a:noFill/>
            <a:miter lim="800000"/>
            <a:headEnd/>
            <a:tailEnd/>
          </a:ln>
        </p:spPr>
        <p:txBody>
          <a:bodyPr>
            <a:prstTxWarp prst="textNoShape">
              <a:avLst/>
            </a:prstTxWarp>
            <a:spAutoFit/>
          </a:bodyPr>
          <a:lstStyle/>
          <a:p>
            <a:endParaRPr lang="en-GB" sz="1400" dirty="0" smtClean="0">
              <a:solidFill>
                <a:srgbClr val="000066"/>
              </a:solidFill>
            </a:endParaRPr>
          </a:p>
          <a:p>
            <a:pPr lvl="2"/>
            <a:endParaRPr lang="en-GB" sz="1400" dirty="0">
              <a:solidFill>
                <a:srgbClr val="000066"/>
              </a:solidFill>
            </a:endParaRPr>
          </a:p>
          <a:p>
            <a:r>
              <a:rPr lang="en-GB" sz="1400" dirty="0">
                <a:solidFill>
                  <a:srgbClr val="000066"/>
                </a:solidFill>
              </a:rPr>
              <a:t> 	</a:t>
            </a:r>
            <a:endParaRPr lang="en-US" sz="1400" dirty="0">
              <a:solidFill>
                <a:srgbClr val="000066"/>
              </a:solidFill>
            </a:endParaRPr>
          </a:p>
        </p:txBody>
      </p:sp>
      <p:sp>
        <p:nvSpPr>
          <p:cNvPr id="15365" name="Text Box 8"/>
          <p:cNvSpPr txBox="1">
            <a:spLocks noChangeArrowheads="1"/>
          </p:cNvSpPr>
          <p:nvPr/>
        </p:nvSpPr>
        <p:spPr bwMode="auto">
          <a:xfrm>
            <a:off x="2806700" y="2673825"/>
            <a:ext cx="6337300" cy="1600438"/>
          </a:xfrm>
          <a:prstGeom prst="rect">
            <a:avLst/>
          </a:prstGeom>
          <a:noFill/>
          <a:ln w="9525">
            <a:noFill/>
            <a:miter lim="800000"/>
            <a:headEnd/>
            <a:tailEnd/>
          </a:ln>
        </p:spPr>
        <p:txBody>
          <a:bodyPr>
            <a:prstTxWarp prst="textNoShape">
              <a:avLst/>
            </a:prstTxWarp>
            <a:spAutoFit/>
          </a:bodyPr>
          <a:lstStyle/>
          <a:p>
            <a:r>
              <a:rPr lang="en-GB" sz="1400" b="1" u="sng" dirty="0">
                <a:solidFill>
                  <a:srgbClr val="FFFFFF"/>
                </a:solidFill>
              </a:rPr>
              <a:t>High Power Lasers</a:t>
            </a:r>
          </a:p>
          <a:p>
            <a:r>
              <a:rPr lang="en-GB" sz="1400" dirty="0">
                <a:solidFill>
                  <a:srgbClr val="FFFFFF"/>
                </a:solidFill>
              </a:rPr>
              <a:t>Providing applications on bioscience and nanotechnology</a:t>
            </a:r>
          </a:p>
          <a:p>
            <a:pPr>
              <a:buFontTx/>
              <a:buChar char="•"/>
            </a:pPr>
            <a:r>
              <a:rPr lang="en-GB" sz="1400" dirty="0">
                <a:solidFill>
                  <a:srgbClr val="FFFFFF"/>
                </a:solidFill>
              </a:rPr>
              <a:t> Central Laser Facility</a:t>
            </a:r>
          </a:p>
          <a:p>
            <a:r>
              <a:rPr lang="en-GB" sz="1400" dirty="0">
                <a:solidFill>
                  <a:srgbClr val="FFFFFF"/>
                </a:solidFill>
              </a:rPr>
              <a:t>Demonstrating laser driven fusion as a future source of sustainable, clean energy</a:t>
            </a:r>
          </a:p>
          <a:p>
            <a:pPr>
              <a:buFontTx/>
              <a:buChar char="•"/>
            </a:pPr>
            <a:r>
              <a:rPr lang="en-GB" sz="1400" dirty="0">
                <a:solidFill>
                  <a:srgbClr val="FFFFFF"/>
                </a:solidFill>
              </a:rPr>
              <a:t> </a:t>
            </a:r>
            <a:r>
              <a:rPr lang="en-GB" sz="1400" dirty="0" err="1">
                <a:solidFill>
                  <a:srgbClr val="FFFFFF"/>
                </a:solidFill>
              </a:rPr>
              <a:t>HiPER</a:t>
            </a:r>
            <a:endParaRPr lang="en-GB" sz="1400" dirty="0">
              <a:solidFill>
                <a:srgbClr val="FFFFFF"/>
              </a:solidFill>
            </a:endParaRPr>
          </a:p>
          <a:p>
            <a:pPr lvl="2"/>
            <a:endParaRPr lang="en-GB" sz="1400" dirty="0">
              <a:solidFill>
                <a:srgbClr val="000066"/>
              </a:solidFill>
            </a:endParaRPr>
          </a:p>
          <a:p>
            <a:r>
              <a:rPr lang="en-GB" sz="1400" dirty="0">
                <a:solidFill>
                  <a:srgbClr val="000066"/>
                </a:solidFill>
              </a:rPr>
              <a:t> 	</a:t>
            </a:r>
            <a:endParaRPr lang="en-US" sz="1400" dirty="0">
              <a:solidFill>
                <a:srgbClr val="000066"/>
              </a:solidFill>
            </a:endParaRPr>
          </a:p>
        </p:txBody>
      </p:sp>
      <p:sp>
        <p:nvSpPr>
          <p:cNvPr id="15366" name="Text Box 9"/>
          <p:cNvSpPr txBox="1">
            <a:spLocks noChangeArrowheads="1"/>
          </p:cNvSpPr>
          <p:nvPr/>
        </p:nvSpPr>
        <p:spPr bwMode="auto">
          <a:xfrm>
            <a:off x="395288" y="4076700"/>
            <a:ext cx="6337300" cy="1815882"/>
          </a:xfrm>
          <a:prstGeom prst="rect">
            <a:avLst/>
          </a:prstGeom>
          <a:noFill/>
          <a:ln w="9525">
            <a:noFill/>
            <a:miter lim="800000"/>
            <a:headEnd/>
            <a:tailEnd/>
          </a:ln>
        </p:spPr>
        <p:txBody>
          <a:bodyPr>
            <a:prstTxWarp prst="textNoShape">
              <a:avLst/>
            </a:prstTxWarp>
            <a:spAutoFit/>
          </a:bodyPr>
          <a:lstStyle/>
          <a:p>
            <a:r>
              <a:rPr lang="en-GB" sz="1400" b="1" u="sng" dirty="0">
                <a:solidFill>
                  <a:srgbClr val="FFFFFF"/>
                </a:solidFill>
              </a:rPr>
              <a:t>Light Sources</a:t>
            </a:r>
          </a:p>
          <a:p>
            <a:r>
              <a:rPr lang="en-GB" sz="1400" dirty="0">
                <a:solidFill>
                  <a:srgbClr val="FFFFFF"/>
                </a:solidFill>
              </a:rPr>
              <a:t>Providing new breakthroughs in medicine, environmental and materials science, engineering, electronics and cultural heritage</a:t>
            </a:r>
          </a:p>
          <a:p>
            <a:pPr>
              <a:buFontTx/>
              <a:buChar char="•"/>
            </a:pPr>
            <a:r>
              <a:rPr lang="en-GB" sz="1400" dirty="0">
                <a:solidFill>
                  <a:srgbClr val="FFFFFF"/>
                </a:solidFill>
              </a:rPr>
              <a:t> Diamond Light Source Limited (86%)</a:t>
            </a:r>
          </a:p>
          <a:p>
            <a:pPr>
              <a:buFontTx/>
              <a:buChar char="•"/>
            </a:pPr>
            <a:r>
              <a:rPr lang="en-GB" sz="1400" dirty="0">
                <a:solidFill>
                  <a:srgbClr val="FFFFFF"/>
                </a:solidFill>
              </a:rPr>
              <a:t> European Synchrotron Radiation Facility (ESRF), Grenoble</a:t>
            </a:r>
          </a:p>
          <a:p>
            <a:endParaRPr lang="en-GB" sz="1400" dirty="0">
              <a:solidFill>
                <a:srgbClr val="000066"/>
              </a:solidFill>
            </a:endParaRPr>
          </a:p>
          <a:p>
            <a:pPr lvl="2"/>
            <a:endParaRPr lang="en-GB" sz="1400" dirty="0">
              <a:solidFill>
                <a:srgbClr val="000066"/>
              </a:solidFill>
            </a:endParaRPr>
          </a:p>
          <a:p>
            <a:r>
              <a:rPr lang="en-GB" sz="1400" dirty="0">
                <a:solidFill>
                  <a:srgbClr val="000066"/>
                </a:solidFill>
              </a:rPr>
              <a:t> 	</a:t>
            </a:r>
            <a:endParaRPr lang="en-US" sz="1400" dirty="0">
              <a:solidFill>
                <a:srgbClr val="000066"/>
              </a:solidFill>
            </a:endParaRPr>
          </a:p>
        </p:txBody>
      </p:sp>
      <p:pic>
        <p:nvPicPr>
          <p:cNvPr id="15367" name="Picture 14" descr="diamond-light-source-370_10452_1"/>
          <p:cNvPicPr>
            <a:picLocks noChangeAspect="1" noChangeArrowheads="1"/>
          </p:cNvPicPr>
          <p:nvPr/>
        </p:nvPicPr>
        <p:blipFill>
          <a:blip r:embed="rId3"/>
          <a:srcRect/>
          <a:stretch>
            <a:fillRect/>
          </a:stretch>
        </p:blipFill>
        <p:spPr bwMode="auto">
          <a:xfrm>
            <a:off x="6367315" y="4695028"/>
            <a:ext cx="2265363" cy="1512888"/>
          </a:xfrm>
          <a:prstGeom prst="rect">
            <a:avLst/>
          </a:prstGeom>
          <a:noFill/>
          <a:ln w="9525">
            <a:noFill/>
            <a:miter lim="800000"/>
            <a:headEnd/>
            <a:tailEnd/>
          </a:ln>
        </p:spPr>
      </p:pic>
      <p:pic>
        <p:nvPicPr>
          <p:cNvPr id="15368" name="Picture 16" descr="Isis-350_tcm18-129240"/>
          <p:cNvPicPr>
            <a:picLocks noChangeAspect="1" noChangeArrowheads="1"/>
          </p:cNvPicPr>
          <p:nvPr/>
        </p:nvPicPr>
        <p:blipFill>
          <a:blip r:embed="rId4"/>
          <a:srcRect/>
          <a:stretch>
            <a:fillRect/>
          </a:stretch>
        </p:blipFill>
        <p:spPr bwMode="auto">
          <a:xfrm>
            <a:off x="5346700" y="1052988"/>
            <a:ext cx="2771775" cy="1836737"/>
          </a:xfrm>
          <a:prstGeom prst="rect">
            <a:avLst/>
          </a:prstGeom>
          <a:noFill/>
          <a:ln w="9525">
            <a:noFill/>
            <a:miter lim="800000"/>
            <a:headEnd/>
            <a:tailEnd/>
          </a:ln>
        </p:spPr>
      </p:pic>
      <p:pic>
        <p:nvPicPr>
          <p:cNvPr id="15369" name="Picture 18" descr="3612f1"/>
          <p:cNvPicPr>
            <a:picLocks noChangeAspect="1" noChangeArrowheads="1"/>
          </p:cNvPicPr>
          <p:nvPr/>
        </p:nvPicPr>
        <p:blipFill>
          <a:blip r:embed="rId5"/>
          <a:srcRect/>
          <a:stretch>
            <a:fillRect/>
          </a:stretch>
        </p:blipFill>
        <p:spPr bwMode="auto">
          <a:xfrm>
            <a:off x="395288" y="5332413"/>
            <a:ext cx="1831975" cy="1311275"/>
          </a:xfrm>
          <a:prstGeom prst="rect">
            <a:avLst/>
          </a:prstGeom>
          <a:noFill/>
          <a:ln w="9525">
            <a:noFill/>
            <a:miter lim="800000"/>
            <a:headEnd/>
            <a:tailEnd/>
          </a:ln>
        </p:spPr>
      </p:pic>
      <p:pic>
        <p:nvPicPr>
          <p:cNvPr id="15370" name="Picture 20" descr="05EC1415_Astralo"/>
          <p:cNvPicPr>
            <a:picLocks noChangeAspect="1" noChangeArrowheads="1"/>
          </p:cNvPicPr>
          <p:nvPr/>
        </p:nvPicPr>
        <p:blipFill>
          <a:blip r:embed="rId6"/>
          <a:srcRect/>
          <a:stretch>
            <a:fillRect/>
          </a:stretch>
        </p:blipFill>
        <p:spPr bwMode="auto">
          <a:xfrm>
            <a:off x="217836" y="2523086"/>
            <a:ext cx="2376488" cy="1581150"/>
          </a:xfrm>
          <a:prstGeom prst="rect">
            <a:avLst/>
          </a:prstGeom>
          <a:noFill/>
          <a:ln w="9525">
            <a:noFill/>
            <a:miter lim="800000"/>
            <a:headEnd/>
            <a:tailEnd/>
          </a:ln>
        </p:spPr>
      </p:pic>
    </p:spTree>
    <p:extLst>
      <p:ext uri="{BB962C8B-B14F-4D97-AF65-F5344CB8AC3E}">
        <p14:creationId xmlns:p14="http://schemas.microsoft.com/office/powerpoint/2010/main" val="2945454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Diamond Light Source</a:t>
            </a:r>
            <a:endParaRPr lang="en-US" dirty="0"/>
          </a:p>
        </p:txBody>
      </p:sp>
      <p:pic>
        <p:nvPicPr>
          <p:cNvPr id="4" name="Content Placeholder 3"/>
          <p:cNvPicPr>
            <a:picLocks noGrp="1" noChangeAspect="1"/>
          </p:cNvPicPr>
          <p:nvPr>
            <p:ph idx="1"/>
          </p:nvPr>
        </p:nvPicPr>
        <p:blipFill>
          <a:blip r:embed="rId2"/>
          <a:srcRect t="7995" b="7995"/>
          <a:stretch>
            <a:fillRect/>
          </a:stretch>
        </p:blipFill>
        <p:spPr/>
      </p:pic>
    </p:spTree>
    <p:extLst>
      <p:ext uri="{BB962C8B-B14F-4D97-AF65-F5344CB8AC3E}">
        <p14:creationId xmlns:p14="http://schemas.microsoft.com/office/powerpoint/2010/main" val="1869179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STFC Large Top Banner">
  <a:themeElements>
    <a:clrScheme name="1_STF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FC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F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FC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FC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FC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FC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FC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FC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FC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FC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FC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FC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FC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Theme">
  <a:themeElements>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Sans"/>
        <a:ea typeface="ヒラギノ角ゴ Pro W3"/>
        <a:cs typeface="ヒラギノ角ゴ Pro W3"/>
      </a:majorFont>
      <a:minorFont>
        <a:latin typeface="Lucida San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a:ea typeface="ヒラギノ角ゴ Pro W3"/>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Sans"/>
        <a:ea typeface="ヒラギノ角ゴ Pro W3"/>
        <a:cs typeface="ヒラギノ角ゴ Pro W3"/>
      </a:majorFont>
      <a:minorFont>
        <a:latin typeface="Lucida San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Sans"/>
        <a:ea typeface="ヒラギノ角ゴ Pro W3"/>
        <a:cs typeface="ヒラギノ角ゴ Pro W3"/>
      </a:majorFont>
      <a:minorFont>
        <a:latin typeface="Lucida San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4396</TotalTime>
  <Words>1927</Words>
  <Application>Microsoft Macintosh PowerPoint</Application>
  <PresentationFormat>On-screen Show (4:3)</PresentationFormat>
  <Paragraphs>242</Paragraphs>
  <Slides>39</Slides>
  <Notes>8</Notes>
  <HiddenSlides>0</HiddenSlides>
  <MMClips>0</MMClips>
  <ScaleCrop>false</ScaleCrop>
  <HeadingPairs>
    <vt:vector size="4" baseType="variant">
      <vt:variant>
        <vt:lpstr>Theme</vt:lpstr>
      </vt:variant>
      <vt:variant>
        <vt:i4>10</vt:i4>
      </vt:variant>
      <vt:variant>
        <vt:lpstr>Slide Titles</vt:lpstr>
      </vt:variant>
      <vt:variant>
        <vt:i4>39</vt:i4>
      </vt:variant>
    </vt:vector>
  </HeadingPairs>
  <TitlesOfParts>
    <vt:vector size="49" baseType="lpstr">
      <vt:lpstr>1_Custom Design</vt:lpstr>
      <vt:lpstr>2_Custom Design</vt:lpstr>
      <vt:lpstr>Custom Design</vt:lpstr>
      <vt:lpstr>Default Theme</vt:lpstr>
      <vt:lpstr>1_Blank Presentation</vt:lpstr>
      <vt:lpstr>8_Blank Presentation</vt:lpstr>
      <vt:lpstr>2_Blank Presentation</vt:lpstr>
      <vt:lpstr>3_Blank Presentation</vt:lpstr>
      <vt:lpstr>4_Blank Presentation</vt:lpstr>
      <vt:lpstr>2_STFC Large Top Banner</vt:lpstr>
      <vt:lpstr>Science Funding in the UK and the priorities for the Science and Technology Facilities Council    </vt:lpstr>
      <vt:lpstr>Introduction</vt:lpstr>
      <vt:lpstr>PowerPoint Presentation</vt:lpstr>
      <vt:lpstr>STFC Remit</vt:lpstr>
      <vt:lpstr>PowerPoint Presentation</vt:lpstr>
      <vt:lpstr>CERN</vt:lpstr>
      <vt:lpstr>ALMA Chile</vt:lpstr>
      <vt:lpstr>PowerPoint Presentation</vt:lpstr>
      <vt:lpstr>Diamond Light Source</vt:lpstr>
      <vt:lpstr>ISIS Pulsed Neutron Source</vt:lpstr>
      <vt:lpstr>ILL High Flux Reactor</vt:lpstr>
      <vt:lpstr>ILL and ESRF</vt:lpstr>
      <vt:lpstr>Harwell Campus</vt:lpstr>
      <vt:lpstr>Daresbury Science and Innovation Campus</vt:lpstr>
      <vt:lpstr>Science Funding Landscape</vt:lpstr>
      <vt:lpstr>Background</vt:lpstr>
      <vt:lpstr>So what’s the problem</vt:lpstr>
      <vt:lpstr>What’s the evidence for this</vt:lpstr>
      <vt:lpstr>No shortage of government initiatives</vt:lpstr>
      <vt:lpstr>Just a little history</vt:lpstr>
      <vt:lpstr>Just a little history</vt:lpstr>
      <vt:lpstr>R&amp;D Spending in Real Terms</vt:lpstr>
      <vt:lpstr>And then came the economic crisis</vt:lpstr>
      <vt:lpstr>PowerPoint Presentation</vt:lpstr>
      <vt:lpstr>To the edge of the cliff and back</vt:lpstr>
      <vt:lpstr>So what happened?</vt:lpstr>
      <vt:lpstr>In the end science did relatively well</vt:lpstr>
      <vt:lpstr>Priorities for the Future</vt:lpstr>
      <vt:lpstr>Promoting Greater Interaction with Industry</vt:lpstr>
      <vt:lpstr>Focus on Global Challenges</vt:lpstr>
      <vt:lpstr>Diamond Light Source</vt:lpstr>
      <vt:lpstr>ISIS</vt:lpstr>
      <vt:lpstr>International Subscriptions</vt:lpstr>
      <vt:lpstr>Astronomy and Cosmology</vt:lpstr>
      <vt:lpstr>Particle Physics Priorities</vt:lpstr>
      <vt:lpstr>Neutrino mass and mixing </vt:lpstr>
      <vt:lpstr>Muon Collider and Neutrino factory </vt:lpstr>
      <vt:lpstr>Accelerator R&amp;D</vt:lpstr>
      <vt:lpstr>Conclusions</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wade</dc:creator>
  <cp:lastModifiedBy>richard wade</cp:lastModifiedBy>
  <cp:revision>55</cp:revision>
  <dcterms:created xsi:type="dcterms:W3CDTF">2011-05-09T19:40:37Z</dcterms:created>
  <dcterms:modified xsi:type="dcterms:W3CDTF">2011-05-12T20:57:07Z</dcterms:modified>
</cp:coreProperties>
</file>