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79" r:id="rId5"/>
    <p:sldId id="261" r:id="rId6"/>
    <p:sldId id="278" r:id="rId7"/>
    <p:sldId id="263" r:id="rId8"/>
    <p:sldId id="266" r:id="rId9"/>
    <p:sldId id="283" r:id="rId10"/>
    <p:sldId id="282" r:id="rId11"/>
    <p:sldId id="267" r:id="rId12"/>
    <p:sldId id="281" r:id="rId13"/>
    <p:sldId id="275" r:id="rId14"/>
    <p:sldId id="268" r:id="rId15"/>
    <p:sldId id="277" r:id="rId16"/>
    <p:sldId id="276" r:id="rId17"/>
    <p:sldId id="272" r:id="rId18"/>
    <p:sldId id="284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780E"/>
    <a:srgbClr val="800000"/>
    <a:srgbClr val="311211"/>
    <a:srgbClr val="0033CC"/>
    <a:srgbClr val="DDF0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96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C46A3-A998-456E-80B8-E6C31C43F22B}" type="datetimeFigureOut">
              <a:rPr lang="en-US" smtClean="0"/>
              <a:pPr/>
              <a:t>6/29/2011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2DAE6-D783-4240-AFAF-19DAEADBF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5029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/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4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Studies</a:t>
            </a:r>
            <a:br>
              <a:rPr lang="en-US" sz="4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Accumulator Ring for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µ2e project at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Fermilab</a:t>
            </a:r>
            <a:r>
              <a:rPr lang="en-US" sz="4000" b="1" dirty="0" smtClean="0">
                <a:solidFill>
                  <a:srgbClr val="002060"/>
                </a:solidFill>
              </a:rPr>
              <a:t/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/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4000" b="1" dirty="0" smtClean="0">
                <a:solidFill>
                  <a:srgbClr val="002060"/>
                </a:solidFill>
              </a:rPr>
              <a:t/>
            </a:r>
            <a:br>
              <a:rPr lang="en-US" sz="4000" b="1" dirty="0" smtClean="0">
                <a:solidFill>
                  <a:srgbClr val="002060"/>
                </a:solidFill>
              </a:rPr>
            </a:br>
            <a:r>
              <a:rPr lang="en-US" sz="3100" dirty="0" smtClean="0"/>
              <a:t>V.I. </a:t>
            </a:r>
            <a:r>
              <a:rPr lang="en-US" sz="3100" dirty="0" err="1" smtClean="0"/>
              <a:t>Balbekov</a:t>
            </a:r>
            <a:r>
              <a:rPr lang="en-US" sz="3100" dirty="0" smtClean="0"/>
              <a:t> and L.G. </a:t>
            </a:r>
            <a:r>
              <a:rPr lang="en-US" sz="3100" dirty="0" err="1" smtClean="0"/>
              <a:t>Vorobiev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dirty="0" smtClean="0"/>
              <a:t>APC, </a:t>
            </a:r>
            <a:r>
              <a:rPr lang="en-US" sz="2700" dirty="0" err="1" smtClean="0"/>
              <a:t>Fermilab</a:t>
            </a: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#1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Driving Fourier Coefficients:</a:t>
            </a:r>
            <a:r>
              <a:rPr 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b="1" i="1" baseline="-2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C</a:t>
            </a:r>
            <a:r>
              <a:rPr lang="en-US" sz="2800" b="1" i="1" baseline="-25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8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2344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2725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2" y="990600"/>
            <a:ext cx="39766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267200" y="3581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Normalized Fourier coefficients </a:t>
            </a:r>
            <a:r>
              <a:rPr lang="en-US" i="1" dirty="0" smtClean="0">
                <a:solidFill>
                  <a:srgbClr val="800000"/>
                </a:solidFill>
              </a:rPr>
              <a:t>s</a:t>
            </a:r>
            <a:r>
              <a:rPr lang="en-US" i="1" baseline="-25000" dirty="0" smtClean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 (blue), </a:t>
            </a:r>
            <a:r>
              <a:rPr lang="en-US" i="1" dirty="0" smtClean="0">
                <a:solidFill>
                  <a:srgbClr val="800000"/>
                </a:solidFill>
              </a:rPr>
              <a:t>c</a:t>
            </a:r>
            <a:r>
              <a:rPr lang="en-US" i="1" baseline="-25000" dirty="0" smtClean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 (red) for n=1,…,20000  with beam loading:   χ=0.15</a:t>
            </a:r>
          </a:p>
          <a:p>
            <a:endParaRPr lang="en-US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2344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227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jaVu Sans Mono" pitchFamily="49" charset="0"/>
                <a:cs typeface="Times New Roman" pitchFamily="18" charset="0"/>
              </a:rPr>
              <a:t>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           #10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3574652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533400" y="3434477"/>
            <a:ext cx="365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Normalized Fourier coefficients </a:t>
            </a:r>
            <a:r>
              <a:rPr lang="en-US" i="1" dirty="0" smtClean="0">
                <a:solidFill>
                  <a:srgbClr val="800000"/>
                </a:solidFill>
              </a:rPr>
              <a:t>s</a:t>
            </a:r>
            <a:r>
              <a:rPr lang="en-US" i="1" baseline="-25000" dirty="0" smtClean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 (blue), </a:t>
            </a:r>
            <a:r>
              <a:rPr lang="en-US" i="1" dirty="0" smtClean="0">
                <a:solidFill>
                  <a:srgbClr val="800000"/>
                </a:solidFill>
              </a:rPr>
              <a:t>c</a:t>
            </a:r>
            <a:r>
              <a:rPr lang="en-US" i="1" baseline="-25000" dirty="0" smtClean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 (red) of the beam current for n=1,…,20000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No beam loading : χ=0</a:t>
            </a:r>
          </a:p>
          <a:p>
            <a:endParaRPr lang="en-US" dirty="0" smtClean="0">
              <a:solidFill>
                <a:srgbClr val="80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Feed-Forwarding:</a:t>
            </a:r>
          </a:p>
          <a:p>
            <a:pPr algn="ctr"/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800000"/>
                </a:solidFill>
              </a:rPr>
              <a:t>VFF</a:t>
            </a:r>
            <a:r>
              <a:rPr lang="en-US" baseline="-25000" dirty="0" err="1" smtClean="0">
                <a:solidFill>
                  <a:srgbClr val="800000"/>
                </a:solidFill>
              </a:rPr>
              <a:t>max</a:t>
            </a:r>
            <a:r>
              <a:rPr lang="en-US" dirty="0" smtClean="0">
                <a:solidFill>
                  <a:srgbClr val="800000"/>
                </a:solidFill>
              </a:rPr>
              <a:t> (n)=</a:t>
            </a:r>
            <a:r>
              <a:rPr lang="en-US" dirty="0" err="1" smtClean="0">
                <a:solidFill>
                  <a:srgbClr val="800000"/>
                </a:solidFill>
              </a:rPr>
              <a:t>V</a:t>
            </a:r>
            <a:r>
              <a:rPr lang="en-US" baseline="-25000" dirty="0" err="1" smtClean="0">
                <a:solidFill>
                  <a:srgbClr val="800000"/>
                </a:solidFill>
              </a:rPr>
              <a:t>max</a:t>
            </a:r>
            <a:r>
              <a:rPr lang="en-US" dirty="0" smtClean="0">
                <a:solidFill>
                  <a:srgbClr val="800000"/>
                </a:solidFill>
              </a:rPr>
              <a:t> (n)·sin(4</a:t>
            </a:r>
            <a:r>
              <a:rPr lang="el-GR" dirty="0" smtClean="0">
                <a:solidFill>
                  <a:srgbClr val="800000"/>
                </a:solidFill>
              </a:rPr>
              <a:t>ϕ</a:t>
            </a:r>
            <a:r>
              <a:rPr lang="en-US" dirty="0" smtClean="0">
                <a:solidFill>
                  <a:srgbClr val="800000"/>
                </a:solidFill>
              </a:rPr>
              <a:t>) -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                    </a:t>
            </a:r>
            <a:r>
              <a:rPr lang="en-US" dirty="0" err="1" smtClean="0">
                <a:solidFill>
                  <a:srgbClr val="800000"/>
                </a:solidFill>
              </a:rPr>
              <a:t>V</a:t>
            </a:r>
            <a:r>
              <a:rPr lang="en-US" baseline="-25000" dirty="0" err="1" smtClean="0">
                <a:solidFill>
                  <a:srgbClr val="800000"/>
                </a:solidFill>
              </a:rPr>
              <a:t>max</a:t>
            </a:r>
            <a:r>
              <a:rPr lang="en-US" dirty="0" smtClean="0">
                <a:solidFill>
                  <a:srgbClr val="800000"/>
                </a:solidFill>
              </a:rPr>
              <a:t> (n) × </a:t>
            </a:r>
            <a:r>
              <a:rPr lang="en-US" i="1" dirty="0" smtClean="0">
                <a:solidFill>
                  <a:srgbClr val="800000"/>
                </a:solidFill>
              </a:rPr>
              <a:t>c</a:t>
            </a:r>
            <a:r>
              <a:rPr lang="en-US" i="1" baseline="-25000" dirty="0" smtClean="0">
                <a:solidFill>
                  <a:srgbClr val="800000"/>
                </a:solidFill>
              </a:rPr>
              <a:t>4</a:t>
            </a:r>
            <a:r>
              <a:rPr lang="en-US" dirty="0" smtClean="0">
                <a:solidFill>
                  <a:srgbClr val="800000"/>
                </a:solidFill>
              </a:rPr>
              <a:t>(</a:t>
            </a:r>
            <a:r>
              <a:rPr lang="en-US" i="1" dirty="0" smtClean="0">
                <a:solidFill>
                  <a:srgbClr val="800000"/>
                </a:solidFill>
              </a:rPr>
              <a:t>n</a:t>
            </a:r>
            <a:r>
              <a:rPr lang="en-US" dirty="0" smtClean="0">
                <a:solidFill>
                  <a:srgbClr val="800000"/>
                </a:solidFill>
              </a:rPr>
              <a:t>)·</a:t>
            </a:r>
            <a:r>
              <a:rPr lang="en-US" dirty="0" err="1" smtClean="0">
                <a:solidFill>
                  <a:srgbClr val="800000"/>
                </a:solidFill>
              </a:rPr>
              <a:t>cos</a:t>
            </a:r>
            <a:r>
              <a:rPr lang="en-US" dirty="0" smtClean="0">
                <a:solidFill>
                  <a:srgbClr val="800000"/>
                </a:solidFill>
              </a:rPr>
              <a:t>(4</a:t>
            </a:r>
            <a:r>
              <a:rPr lang="el-GR" dirty="0" smtClean="0">
                <a:solidFill>
                  <a:srgbClr val="800000"/>
                </a:solidFill>
              </a:rPr>
              <a:t>ϕ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  <a:endParaRPr lang="en-US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with linear RF</a:t>
            </a:r>
            <a:endParaRPr lang="en-US" sz="3200" b="1" u="sng" dirty="0">
              <a:solidFill>
                <a:srgbClr val="0033CC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395347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Longitudinal dynamics with linear RF ramp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and beam loading factors of χ=0.15, 0.1, 0.05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for n=1,…,20000 turns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#11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linear_RF_FB_OFF_BL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9800" y="1143000"/>
            <a:ext cx="3937000" cy="2214563"/>
          </a:xfrm>
          <a:prstGeom prst="rect">
            <a:avLst/>
          </a:prstGeom>
        </p:spPr>
      </p:pic>
      <p:pic>
        <p:nvPicPr>
          <p:cNvPr id="19" name="Picture 18" descr="linear_RF_FB_OFF_BL0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29000"/>
            <a:ext cx="4064000" cy="2286000"/>
          </a:xfrm>
          <a:prstGeom prst="rect">
            <a:avLst/>
          </a:prstGeom>
        </p:spPr>
      </p:pic>
      <p:pic>
        <p:nvPicPr>
          <p:cNvPr id="22" name="Picture 21" descr="linear_RF_FB_OFF_BL01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" y="1131570"/>
            <a:ext cx="4084320" cy="229743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71800" y="666690"/>
            <a:ext cx="2315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χ=0.15, 0.1 and 0.05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400" y="5181600"/>
            <a:ext cx="403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movies use Full Screen Mode  F5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with linear RF</a:t>
            </a:r>
            <a:endParaRPr lang="en-US" sz="3200" b="1" u="sng" dirty="0">
              <a:solidFill>
                <a:srgbClr val="0033CC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106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#12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1395948"/>
            <a:ext cx="5715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Conclusion: acceptable </a:t>
            </a:r>
            <a:r>
              <a:rPr lang="el-GR" sz="2400" b="1" dirty="0" smtClean="0">
                <a:solidFill>
                  <a:srgbClr val="FF0000"/>
                </a:solidFill>
              </a:rPr>
              <a:t>χ</a:t>
            </a:r>
            <a:r>
              <a:rPr lang="en-US" sz="2400" b="1" dirty="0" smtClean="0">
                <a:solidFill>
                  <a:srgbClr val="FF0000"/>
                </a:solidFill>
              </a:rPr>
              <a:t>=0.05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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that corresponds to 4-8 k</a:t>
            </a:r>
            <a:r>
              <a:rPr lang="el-GR" sz="2400" b="1" dirty="0" smtClean="0">
                <a:solidFill>
                  <a:srgbClr val="FF0000"/>
                </a:solidFill>
                <a:sym typeface="Wingdings" pitchFamily="2" charset="2"/>
              </a:rPr>
              <a:t>Ω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l-GR" sz="24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6-12 kV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sz="2400" b="1" dirty="0" smtClean="0">
                <a:solidFill>
                  <a:srgbClr val="16780E"/>
                </a:solidFill>
                <a:sym typeface="Wingdings" pitchFamily="2" charset="2"/>
              </a:rPr>
              <a:t>(design regime is: 7×40 k</a:t>
            </a:r>
            <a:r>
              <a:rPr lang="el-GR" sz="2400" b="1" dirty="0" smtClean="0">
                <a:solidFill>
                  <a:srgbClr val="16780E"/>
                </a:solidFill>
                <a:sym typeface="Wingdings" pitchFamily="2" charset="2"/>
              </a:rPr>
              <a:t>Ω</a:t>
            </a:r>
            <a:r>
              <a:rPr lang="en-US" sz="2400" b="1" dirty="0" smtClean="0">
                <a:solidFill>
                  <a:srgbClr val="16780E"/>
                </a:solidFill>
                <a:sym typeface="Wingdings" pitchFamily="2" charset="2"/>
              </a:rPr>
              <a:t>=280 k</a:t>
            </a:r>
            <a:r>
              <a:rPr lang="el-GR" sz="2400" b="1" dirty="0" smtClean="0">
                <a:solidFill>
                  <a:srgbClr val="16780E"/>
                </a:solidFill>
                <a:sym typeface="Wingdings" pitchFamily="2" charset="2"/>
              </a:rPr>
              <a:t>Ω</a:t>
            </a:r>
            <a:endParaRPr lang="en-US" sz="2400" b="1" dirty="0" smtClean="0">
              <a:solidFill>
                <a:srgbClr val="16780E"/>
              </a:solidFill>
              <a:sym typeface="Wingdings" pitchFamily="2" charset="2"/>
            </a:endParaRPr>
          </a:p>
          <a:p>
            <a:pPr algn="ctr"/>
            <a:r>
              <a:rPr lang="en-US" sz="2400" b="1" dirty="0" smtClean="0">
                <a:solidFill>
                  <a:srgbClr val="16780E"/>
                </a:solidFill>
                <a:sym typeface="Wingdings" pitchFamily="2" charset="2"/>
              </a:rPr>
              <a:t>V</a:t>
            </a:r>
            <a:r>
              <a:rPr lang="en-US" sz="2400" b="1" baseline="-25000" dirty="0" smtClean="0">
                <a:solidFill>
                  <a:srgbClr val="16780E"/>
                </a:solidFill>
                <a:sym typeface="Wingdings" pitchFamily="2" charset="2"/>
              </a:rPr>
              <a:t>BL</a:t>
            </a:r>
            <a:r>
              <a:rPr lang="en-US" sz="2400" b="1" dirty="0" smtClean="0">
                <a:solidFill>
                  <a:srgbClr val="16780E"/>
                </a:solidFill>
                <a:sym typeface="Wingdings" pitchFamily="2" charset="2"/>
              </a:rPr>
              <a:t> =1.5[A]×280 k</a:t>
            </a:r>
            <a:r>
              <a:rPr lang="el-GR" sz="2400" b="1" dirty="0" smtClean="0">
                <a:solidFill>
                  <a:srgbClr val="16780E"/>
                </a:solidFill>
                <a:sym typeface="Wingdings" pitchFamily="2" charset="2"/>
              </a:rPr>
              <a:t>Ω</a:t>
            </a:r>
            <a:r>
              <a:rPr lang="en-US" sz="2400" b="1" dirty="0" smtClean="0">
                <a:solidFill>
                  <a:srgbClr val="16780E"/>
                </a:solidFill>
                <a:sym typeface="Wingdings" pitchFamily="2" charset="2"/>
              </a:rPr>
              <a:t>=420 kV; 420/12=35)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Thus, Either  Beam current/35   or   shunt 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impeadance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/35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with RF “OFF”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3087231"/>
            <a:ext cx="5709930" cy="22467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The beam looses the energy, when passing the RF cavity, so the phase distribution of the whole particle ensemble trends downward.</a:t>
            </a:r>
          </a:p>
          <a:p>
            <a:pPr algn="ctr"/>
            <a:endParaRPr lang="en-US" sz="2000" dirty="0" smtClean="0">
              <a:solidFill>
                <a:srgbClr val="80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The instability develops pretty fast for the higher shunt </a:t>
            </a:r>
            <a:r>
              <a:rPr lang="en-US" sz="2000" dirty="0" err="1" smtClean="0">
                <a:solidFill>
                  <a:srgbClr val="800000"/>
                </a:solidFill>
              </a:rPr>
              <a:t>impeadance</a:t>
            </a:r>
            <a:r>
              <a:rPr lang="en-US" sz="2000" dirty="0" smtClean="0">
                <a:solidFill>
                  <a:srgbClr val="800000"/>
                </a:solidFill>
              </a:rPr>
              <a:t> and slows down for smaller </a:t>
            </a:r>
            <a:r>
              <a:rPr lang="en-US" sz="2000" dirty="0" err="1" smtClean="0">
                <a:solidFill>
                  <a:srgbClr val="800000"/>
                </a:solidFill>
              </a:rPr>
              <a:t>impeadences</a:t>
            </a:r>
            <a:r>
              <a:rPr lang="en-US" sz="2000" dirty="0" smtClean="0">
                <a:solidFill>
                  <a:srgbClr val="800000"/>
                </a:solidFill>
              </a:rPr>
              <a:t>.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#13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1600200"/>
            <a:ext cx="57150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Beam, circulating with RF generator “off”, will experience instabilities.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with RF “OFF” - Instability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3487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237351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7200" y="3831610"/>
            <a:ext cx="4724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Longitudinal dynamics with zero RF and beam loading factor of χ=0.25, 0.1, 0.05 and 0.025 for n=1,…,20000 turns</a:t>
            </a:r>
          </a:p>
          <a:p>
            <a:pPr algn="ctr"/>
            <a:r>
              <a:rPr lang="en-US" sz="3200" b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 Instability !</a:t>
            </a:r>
          </a:p>
          <a:p>
            <a:pPr algn="ctr"/>
            <a:endParaRPr lang="en-US" sz="1000" b="1" u="sng" spc="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000" b="1" u="sng" spc="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The instabilities’ threshold:  χ=0.0025 (theory)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(no instabilities observed during 100K turns)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#14</a:t>
            </a:r>
          </a:p>
          <a:p>
            <a:pPr algn="just"/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const_RF0_FB_OFF_BL0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" y="1219200"/>
            <a:ext cx="4373881" cy="2667000"/>
          </a:xfrm>
          <a:prstGeom prst="rect">
            <a:avLst/>
          </a:prstGeom>
        </p:spPr>
      </p:pic>
      <p:pic>
        <p:nvPicPr>
          <p:cNvPr id="22" name="Picture 21" descr="const_RF0_FB_OFF_BL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2668" y="1219200"/>
            <a:ext cx="4741332" cy="2667000"/>
          </a:xfrm>
          <a:prstGeom prst="rect">
            <a:avLst/>
          </a:prstGeom>
        </p:spPr>
      </p:pic>
      <p:pic>
        <p:nvPicPr>
          <p:cNvPr id="23" name="Picture 22" descr="const_RF0_FB_OFF_BL00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84" y="3869054"/>
            <a:ext cx="4365416" cy="24555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4600" y="762000"/>
            <a:ext cx="403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movies use Full Screen Mode  F5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9266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89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#15</a:t>
            </a:r>
          </a:p>
          <a:p>
            <a:pPr algn="just"/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0189" y="2303145"/>
            <a:ext cx="7616611" cy="32316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 operate the Accumulator under the design parameters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(clean bunching + suppressed instabilities)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we need a correction via feedback.</a:t>
            </a:r>
          </a:p>
          <a:p>
            <a:endParaRPr lang="en-US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Our “Feedback” model works as the following.</a:t>
            </a:r>
          </a:p>
          <a:p>
            <a:endParaRPr lang="en-US" dirty="0" smtClean="0">
              <a:solidFill>
                <a:srgbClr val="800000"/>
              </a:solidFill>
            </a:endParaRPr>
          </a:p>
          <a:p>
            <a:endParaRPr lang="en-US" b="1" dirty="0" smtClean="0">
              <a:solidFill>
                <a:srgbClr val="8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800000"/>
                </a:solidFill>
              </a:rPr>
              <a:t>On each n-</a:t>
            </a:r>
            <a:r>
              <a:rPr lang="en-US" b="1" dirty="0" err="1" smtClean="0">
                <a:solidFill>
                  <a:srgbClr val="800000"/>
                </a:solidFill>
              </a:rPr>
              <a:t>th</a:t>
            </a:r>
            <a:r>
              <a:rPr lang="en-US" b="1" dirty="0" smtClean="0">
                <a:solidFill>
                  <a:srgbClr val="800000"/>
                </a:solidFill>
              </a:rPr>
              <a:t> turn, pick up Fourier coefficients N turns back, i.e. “n-N”.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800000"/>
                </a:solidFill>
              </a:rPr>
              <a:t>This BL data is applied to the current Beam Loading on the  “n-</a:t>
            </a:r>
            <a:r>
              <a:rPr lang="en-US" b="1" dirty="0" err="1" smtClean="0">
                <a:solidFill>
                  <a:srgbClr val="800000"/>
                </a:solidFill>
              </a:rPr>
              <a:t>th</a:t>
            </a:r>
            <a:r>
              <a:rPr lang="en-US" b="1" dirty="0" smtClean="0">
                <a:solidFill>
                  <a:srgbClr val="800000"/>
                </a:solidFill>
              </a:rPr>
              <a:t>” turn.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err="1" smtClean="0">
                <a:solidFill>
                  <a:srgbClr val="800000"/>
                </a:solidFill>
              </a:rPr>
              <a:t>Goto</a:t>
            </a:r>
            <a:r>
              <a:rPr lang="en-US" b="1" dirty="0" smtClean="0">
                <a:solidFill>
                  <a:srgbClr val="800000"/>
                </a:solidFill>
              </a:rPr>
              <a:t> 1.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47800" y="1295400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16780E"/>
                </a:solidFill>
              </a:rPr>
              <a:t>Nominal Parameters:  1.5 kA, 280 k</a:t>
            </a:r>
            <a:r>
              <a:rPr lang="el-GR" sz="2400" b="1" u="sng" dirty="0" smtClean="0">
                <a:solidFill>
                  <a:srgbClr val="16780E"/>
                </a:solidFill>
              </a:rPr>
              <a:t>Ω</a:t>
            </a:r>
            <a:r>
              <a:rPr lang="en-US" sz="2400" b="1" u="sng" dirty="0" smtClean="0">
                <a:solidFill>
                  <a:srgbClr val="16780E"/>
                </a:solidFill>
              </a:rPr>
              <a:t>, V</a:t>
            </a:r>
            <a:r>
              <a:rPr lang="en-US" sz="2400" b="1" u="sng" baseline="-25000" dirty="0" smtClean="0">
                <a:solidFill>
                  <a:srgbClr val="16780E"/>
                </a:solidFill>
              </a:rPr>
              <a:t>BL</a:t>
            </a:r>
            <a:r>
              <a:rPr lang="en-US" sz="2400" b="1" u="sng" dirty="0" smtClean="0">
                <a:solidFill>
                  <a:srgbClr val="16780E"/>
                </a:solidFill>
              </a:rPr>
              <a:t> =420kV  </a:t>
            </a:r>
            <a:endParaRPr lang="en-US" sz="2400" b="1" u="sng" dirty="0">
              <a:solidFill>
                <a:srgbClr val="16780E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– RF “OFF”. Instability Suppressed.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344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89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#16</a:t>
            </a:r>
          </a:p>
          <a:p>
            <a:pPr algn="just"/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4" descr="const_RF0_FB100_BL0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493520"/>
            <a:ext cx="4267200" cy="2400300"/>
          </a:xfrm>
          <a:prstGeom prst="rect">
            <a:avLst/>
          </a:prstGeom>
        </p:spPr>
      </p:pic>
      <p:pic>
        <p:nvPicPr>
          <p:cNvPr id="26" name="Picture 25" descr="const_RF0_FB50_BL0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493520"/>
            <a:ext cx="4267200" cy="2400300"/>
          </a:xfrm>
          <a:prstGeom prst="rect">
            <a:avLst/>
          </a:prstGeom>
        </p:spPr>
      </p:pic>
      <p:pic>
        <p:nvPicPr>
          <p:cNvPr id="27" name="Picture 26" descr="const_RF0_FB20_BL0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4147" y="3886200"/>
            <a:ext cx="4253653" cy="23926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00" y="926068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16780E"/>
                </a:solidFill>
              </a:rPr>
              <a:t>1/10 Nominal Parameters:  1.5 kA, 280 k</a:t>
            </a:r>
            <a:r>
              <a:rPr lang="el-GR" b="1" u="sng" dirty="0" smtClean="0">
                <a:solidFill>
                  <a:srgbClr val="16780E"/>
                </a:solidFill>
              </a:rPr>
              <a:t>Ω</a:t>
            </a:r>
            <a:r>
              <a:rPr lang="en-US" b="1" u="sng" dirty="0" smtClean="0">
                <a:solidFill>
                  <a:srgbClr val="16780E"/>
                </a:solidFill>
              </a:rPr>
              <a:t>,  </a:t>
            </a:r>
            <a:r>
              <a:rPr lang="en-US" b="1" u="sng" dirty="0" smtClean="0">
                <a:solidFill>
                  <a:srgbClr val="FF0000"/>
                </a:solidFill>
              </a:rPr>
              <a:t>FB delay:  100, 50 and 20 turns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4800600"/>
            <a:ext cx="403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movies use Full Screen Mode  F5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- Linear RF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106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963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89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#17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 descr="linear_RF_FB500_BL0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2712720"/>
            <a:ext cx="4389120" cy="2468880"/>
          </a:xfrm>
          <a:prstGeom prst="rect">
            <a:avLst/>
          </a:prstGeom>
        </p:spPr>
      </p:pic>
      <p:pic>
        <p:nvPicPr>
          <p:cNvPr id="23" name="Picture 22" descr="linear_RF_FB100_BL0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2480" y="2712720"/>
            <a:ext cx="4389120" cy="24688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8200" y="1524000"/>
            <a:ext cx="7496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16780E"/>
                </a:solidFill>
              </a:rPr>
              <a:t>1/10 Nominal Parameters:  1.5 kA, 280 k</a:t>
            </a:r>
            <a:r>
              <a:rPr lang="el-GR" sz="2000" b="1" u="sng" dirty="0" smtClean="0">
                <a:solidFill>
                  <a:srgbClr val="16780E"/>
                </a:solidFill>
              </a:rPr>
              <a:t>Ω</a:t>
            </a:r>
            <a:r>
              <a:rPr lang="en-US" sz="2000" b="1" u="sng" dirty="0" smtClean="0">
                <a:solidFill>
                  <a:srgbClr val="16780E"/>
                </a:solidFill>
              </a:rPr>
              <a:t>,  </a:t>
            </a:r>
            <a:r>
              <a:rPr lang="en-US" sz="2000" b="1" u="sng" dirty="0" smtClean="0">
                <a:solidFill>
                  <a:srgbClr val="FF0000"/>
                </a:solidFill>
              </a:rPr>
              <a:t>FB delay 100 and 20 turns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5486400"/>
            <a:ext cx="403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movies use Full Screen Mode  F5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- Linear RF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106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19633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89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#18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1504890"/>
            <a:ext cx="6996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16780E"/>
                </a:solidFill>
              </a:rPr>
              <a:t>Nominal Parameters:  1.5 A, 280 k</a:t>
            </a:r>
            <a:r>
              <a:rPr lang="el-GR" sz="2000" b="1" u="sng" dirty="0" smtClean="0">
                <a:solidFill>
                  <a:srgbClr val="16780E"/>
                </a:solidFill>
              </a:rPr>
              <a:t>Ω</a:t>
            </a:r>
            <a:r>
              <a:rPr lang="en-US" sz="2000" b="1" u="sng" dirty="0" smtClean="0">
                <a:solidFill>
                  <a:srgbClr val="16780E"/>
                </a:solidFill>
              </a:rPr>
              <a:t>,</a:t>
            </a:r>
            <a:r>
              <a:rPr lang="en-US" sz="2000" b="1" u="sng" dirty="0" smtClean="0">
                <a:solidFill>
                  <a:srgbClr val="FF0000"/>
                </a:solidFill>
              </a:rPr>
              <a:t>  FB delay 100 and 20 turns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pic>
        <p:nvPicPr>
          <p:cNvPr id="21" name="Picture 20" descr="linear_RF_FB20_BLMa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743200"/>
            <a:ext cx="4389120" cy="2468880"/>
          </a:xfrm>
          <a:prstGeom prst="rect">
            <a:avLst/>
          </a:prstGeom>
        </p:spPr>
      </p:pic>
      <p:pic>
        <p:nvPicPr>
          <p:cNvPr id="24" name="Picture 23" descr="linear_RF_FB100_BLMa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" y="2743200"/>
            <a:ext cx="4389120" cy="2468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8400" y="5467290"/>
            <a:ext cx="403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movies use Full Screen Mode  F5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Discussion, Conclusion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89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#19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1182231"/>
            <a:ext cx="7467600" cy="22467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Beam Loading </a:t>
            </a:r>
            <a:r>
              <a:rPr lang="en-US" sz="2000" dirty="0" smtClean="0">
                <a:solidFill>
                  <a:srgbClr val="800000"/>
                </a:solidFill>
              </a:rPr>
              <a:t>effect is critical for longitudinal dynamics.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When RF is “OFF” instabilities </a:t>
            </a:r>
            <a:r>
              <a:rPr lang="en-US" sz="2000" dirty="0" smtClean="0">
                <a:solidFill>
                  <a:srgbClr val="800000"/>
                </a:solidFill>
              </a:rPr>
              <a:t>develop.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 Feedback is indispensable </a:t>
            </a:r>
            <a:r>
              <a:rPr lang="en-US" sz="2000" dirty="0" smtClean="0">
                <a:solidFill>
                  <a:srgbClr val="800000"/>
                </a:solidFill>
              </a:rPr>
              <a:t>to improve the bunching quality and to suppress instabilities.</a:t>
            </a:r>
          </a:p>
          <a:p>
            <a:endParaRPr lang="en-US" sz="2000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Note:</a:t>
            </a:r>
            <a:r>
              <a:rPr lang="en-US" sz="2000" dirty="0" smtClean="0">
                <a:solidFill>
                  <a:srgbClr val="800000"/>
                </a:solidFill>
              </a:rPr>
              <a:t> the effect of instabilities may be overestimated, when taking into account all three batches. 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286000" y="3654425"/>
            <a:ext cx="43434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 dirty="0" smtClean="0">
                <a:solidFill>
                  <a:srgbClr val="16780E"/>
                </a:solidFill>
                <a:latin typeface="+mj-lt"/>
                <a:ea typeface="+mj-ea"/>
                <a:cs typeface="+mj-cs"/>
              </a:rPr>
              <a:t>TODO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16780E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800" y="4450140"/>
            <a:ext cx="7010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16780E"/>
                </a:solidFill>
              </a:rPr>
              <a:t> Realistic Injection into </a:t>
            </a:r>
            <a:r>
              <a:rPr lang="en-US" sz="2000" b="1" dirty="0" err="1" smtClean="0">
                <a:solidFill>
                  <a:srgbClr val="16780E"/>
                </a:solidFill>
              </a:rPr>
              <a:t>Accumilator</a:t>
            </a:r>
            <a:r>
              <a:rPr lang="en-US" sz="2000" b="1" dirty="0" smtClean="0">
                <a:solidFill>
                  <a:srgbClr val="16780E"/>
                </a:solidFill>
              </a:rPr>
              <a:t>: 1-2-3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16780E"/>
                </a:solidFill>
              </a:rPr>
              <a:t> Realistic FB scheme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16780E"/>
                </a:solidFill>
              </a:rPr>
              <a:t> Taking into account 2.5 MHz + 53MHz cavities with Beam Loading effect, instabilities and FB.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31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Outlines:</a:t>
            </a:r>
            <a:r>
              <a:rPr lang="en-US" sz="40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57400" y="1143000"/>
            <a:ext cx="5486400" cy="4343400"/>
          </a:xfrm>
          <a:prstGeom prst="rect">
            <a:avLst/>
          </a:prstGeom>
          <a:solidFill>
            <a:schemeClr val="bg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Assumptions. Parameters.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Bunching without Beam Loading.</a:t>
            </a:r>
            <a:endParaRPr lang="en-US" sz="2000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Model for Beam Loading.</a:t>
            </a:r>
          </a:p>
          <a:p>
            <a:pPr lv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Beam Loading with RF ramp.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Beam Loading with RF “OFF”.  Instabilities.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Feedback.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Conclusion. Discussion. TODO.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#2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31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Problem to be solved</a:t>
            </a: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0200" y="990600"/>
            <a:ext cx="6324600" cy="4724400"/>
          </a:xfrm>
          <a:prstGeom prst="rect">
            <a:avLst/>
          </a:prstGeom>
          <a:solidFill>
            <a:schemeClr val="bg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Beam loading – beam induced voltage,</a:t>
            </a:r>
          </a:p>
          <a:p>
            <a:pPr lvl="0" algn="ctr">
              <a:spcBef>
                <a:spcPct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+mj-ea"/>
                <a:cs typeface="Arial" pitchFamily="34" charset="0"/>
              </a:rPr>
              <a:t>supplementary to RF-generator, resulting in:</a:t>
            </a:r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  <a:p>
            <a:pPr lvl="0" algn="ctr">
              <a:spcBef>
                <a:spcPct val="0"/>
              </a:spcBef>
            </a:pPr>
            <a:endParaRPr lang="en-US" dirty="0" smtClean="0">
              <a:solidFill>
                <a:srgbClr val="80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Phase shift of the generator voltage and the 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amplitude wobbling around the generator RF</a:t>
            </a:r>
          </a:p>
          <a:p>
            <a:pPr lvl="0">
              <a:lnSpc>
                <a:spcPct val="16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S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mears the inter-bunch gaps.</a:t>
            </a:r>
          </a:p>
          <a:p>
            <a:pPr lvl="0">
              <a:lnSpc>
                <a:spcPct val="16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Instabilities.</a:t>
            </a:r>
          </a:p>
          <a:p>
            <a:pPr lvl="0">
              <a:lnSpc>
                <a:spcPct val="16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May compromise the “inter-bunch extinction” requirement, jeopardizing the whole experiment.</a:t>
            </a:r>
            <a:endParaRPr lang="en-US" sz="2600" dirty="0" smtClean="0">
              <a:solidFill>
                <a:srgbClr val="8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#3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>
                <a:solidFill>
                  <a:srgbClr val="002060"/>
                </a:solidFill>
              </a:rPr>
              <a:t/>
            </a:r>
            <a:br>
              <a:rPr lang="en-US" sz="4000" b="1" u="sng" dirty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31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Assumptions.</a:t>
            </a:r>
            <a:r>
              <a:rPr lang="en-US" sz="3100" b="1" u="sng" dirty="0" smtClean="0">
                <a:solidFill>
                  <a:srgbClr val="800000"/>
                </a:solidFill>
              </a:rPr>
              <a:t/>
            </a:r>
            <a:br>
              <a:rPr lang="en-US" sz="3100" b="1" u="sng" dirty="0" smtClean="0">
                <a:solidFill>
                  <a:srgbClr val="80000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4000" b="1" u="sng" dirty="0" smtClean="0">
                <a:solidFill>
                  <a:srgbClr val="002060"/>
                </a:solidFill>
              </a:rPr>
              <a:t/>
            </a:r>
            <a:br>
              <a:rPr lang="en-US" sz="4000" b="1" u="sng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r>
              <a:rPr lang="en-US" sz="2700" b="1" dirty="0" smtClean="0">
                <a:solidFill>
                  <a:srgbClr val="002060"/>
                </a:solidFill>
              </a:rPr>
              <a:t/>
            </a:r>
            <a:br>
              <a:rPr lang="en-US" sz="2700" b="1" dirty="0" smtClean="0">
                <a:solidFill>
                  <a:srgbClr val="002060"/>
                </a:solidFill>
              </a:rPr>
            </a:b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1524000"/>
            <a:ext cx="6858000" cy="3124200"/>
          </a:xfrm>
          <a:prstGeom prst="rect">
            <a:avLst/>
          </a:prstGeom>
          <a:solidFill>
            <a:schemeClr val="bg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All three momentum stack batches in the Accumulator have been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taken as a starting point. The “1+1+1” scheme was not considered.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Only 2.5 MHz cavities have been taken into consideration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  <a:sym typeface="Wingdings" pitchFamily="2" charset="2"/>
              </a:rPr>
              <a:t> harmonic number 4.</a:t>
            </a:r>
            <a:endParaRPr lang="en-US" dirty="0" smtClean="0">
              <a:solidFill>
                <a:srgbClr val="80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 53 MHz cavities have been omitted.                                         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#4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0"/>
            <a:ext cx="78486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Parameters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600" y="6324600"/>
            <a:ext cx="8763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Mu2e meeting,  May 25,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2011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Vorobiev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#5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80718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=1.5x10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protons,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=1.59x10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, Beam current  I=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1.5 A</a:t>
            </a:r>
          </a:p>
          <a:p>
            <a:pPr algn="just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 = 1.5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2.5 MHz RF used.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657600"/>
            <a:ext cx="3657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86200"/>
            <a:ext cx="2819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57200" y="5879068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A Gaussian-like 3</a:t>
            </a:r>
            <a:r>
              <a:rPr lang="el-GR" dirty="0" smtClean="0">
                <a:solidFill>
                  <a:srgbClr val="800000"/>
                </a:solidFill>
              </a:rPr>
              <a:t>σ</a:t>
            </a:r>
            <a:r>
              <a:rPr lang="en-US" dirty="0" smtClean="0">
                <a:solidFill>
                  <a:srgbClr val="800000"/>
                </a:solidFill>
              </a:rPr>
              <a:t> truncated initial distribution  (left), a corresponding histogram (right)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18" name="Group 42"/>
          <p:cNvGrpSpPr>
            <a:grpSpLocks/>
          </p:cNvGrpSpPr>
          <p:nvPr/>
        </p:nvGrpSpPr>
        <p:grpSpPr bwMode="auto">
          <a:xfrm>
            <a:off x="762000" y="1839912"/>
            <a:ext cx="3581400" cy="1055688"/>
            <a:chOff x="1066800" y="1611312"/>
            <a:chExt cx="8105995" cy="1322388"/>
          </a:xfrm>
        </p:grpSpPr>
        <p:cxnSp>
          <p:nvCxnSpPr>
            <p:cNvPr id="19" name="Straight Arrow Connector 18"/>
            <p:cNvCxnSpPr/>
            <p:nvPr/>
          </p:nvCxnSpPr>
          <p:spPr>
            <a:xfrm rot="5400000">
              <a:off x="7334075" y="2048859"/>
              <a:ext cx="876952" cy="185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0"/>
            <p:cNvSpPr txBox="1">
              <a:spLocks noChangeArrowheads="1"/>
            </p:cNvSpPr>
            <p:nvPr/>
          </p:nvSpPr>
          <p:spPr bwMode="auto">
            <a:xfrm>
              <a:off x="7720013" y="1763712"/>
              <a:ext cx="1452782" cy="46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~15 MeV</a:t>
              </a:r>
              <a:endParaRPr lang="en-US"/>
            </a:p>
          </p:txBody>
        </p:sp>
        <p:grpSp>
          <p:nvGrpSpPr>
            <p:cNvPr id="21" name="Group 13"/>
            <p:cNvGrpSpPr>
              <a:grpSpLocks/>
            </p:cNvGrpSpPr>
            <p:nvPr/>
          </p:nvGrpSpPr>
          <p:grpSpPr bwMode="auto">
            <a:xfrm>
              <a:off x="1066800" y="1611310"/>
              <a:ext cx="6515272" cy="266465"/>
              <a:chOff x="533400" y="1295400"/>
              <a:chExt cx="6515272" cy="83746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33400" y="1714134"/>
                <a:ext cx="6515272" cy="41873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bg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0800000">
                <a:off x="533400" y="1295400"/>
                <a:ext cx="6515272" cy="418734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bg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1066800" y="2563829"/>
              <a:ext cx="6515272" cy="1988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8"/>
            <p:cNvSpPr txBox="1">
              <a:spLocks noChangeArrowheads="1"/>
            </p:cNvSpPr>
            <p:nvPr/>
          </p:nvSpPr>
          <p:spPr bwMode="auto">
            <a:xfrm>
              <a:off x="3886200" y="2563812"/>
              <a:ext cx="12604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&gt;1.53</a:t>
              </a:r>
              <a:r>
                <a:rPr lang="en-US">
                  <a:sym typeface="Symbol" pitchFamily="18" charset="2"/>
                </a:rPr>
                <a:t>sec</a:t>
              </a:r>
              <a:endParaRPr lang="en-US"/>
            </a:p>
          </p:txBody>
        </p:sp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1066800" y="1915563"/>
              <a:ext cx="6515272" cy="266467"/>
              <a:chOff x="533400" y="1293668"/>
              <a:chExt cx="6515272" cy="83746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533400" y="1712398"/>
                <a:ext cx="6515272" cy="418734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bg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10800000">
                <a:off x="533400" y="1293668"/>
                <a:ext cx="6515272" cy="41873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bg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5" name="Group 13"/>
            <p:cNvGrpSpPr>
              <a:grpSpLocks/>
            </p:cNvGrpSpPr>
            <p:nvPr/>
          </p:nvGrpSpPr>
          <p:grpSpPr bwMode="auto">
            <a:xfrm>
              <a:off x="1066800" y="2221800"/>
              <a:ext cx="6515272" cy="266467"/>
              <a:chOff x="533400" y="1298183"/>
              <a:chExt cx="6515272" cy="83746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33400" y="1716913"/>
                <a:ext cx="6515272" cy="418734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bg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10800000">
                <a:off x="533400" y="1298183"/>
                <a:ext cx="6515272" cy="41873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bg2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48320" y="2938046"/>
            <a:ext cx="874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From:  Chandra </a:t>
            </a:r>
            <a:r>
              <a:rPr lang="en-US" sz="1600" b="1" dirty="0" err="1" smtClean="0"/>
              <a:t>Bhat</a:t>
            </a:r>
            <a:r>
              <a:rPr lang="en-US" sz="1600" b="1" dirty="0" smtClean="0"/>
              <a:t> and Mike </a:t>
            </a:r>
            <a:r>
              <a:rPr lang="en-US" sz="1600" b="1" dirty="0" err="1" smtClean="0"/>
              <a:t>Syphers</a:t>
            </a:r>
            <a:r>
              <a:rPr lang="en-US" sz="1600" b="1" dirty="0" smtClean="0"/>
              <a:t>, Mu2e Accelerator Working Group meeting, March  9, 2010</a:t>
            </a:r>
            <a:endParaRPr lang="en-US" b="1" dirty="0"/>
          </a:p>
        </p:txBody>
      </p:sp>
      <p:grpSp>
        <p:nvGrpSpPr>
          <p:cNvPr id="33" name="Group 41"/>
          <p:cNvGrpSpPr>
            <a:grpSpLocks/>
          </p:cNvGrpSpPr>
          <p:nvPr/>
        </p:nvGrpSpPr>
        <p:grpSpPr bwMode="auto">
          <a:xfrm>
            <a:off x="5372100" y="1638300"/>
            <a:ext cx="2628900" cy="1181100"/>
            <a:chOff x="800100" y="3543300"/>
            <a:chExt cx="6553200" cy="1744420"/>
          </a:xfrm>
        </p:grpSpPr>
        <p:sp>
          <p:nvSpPr>
            <p:cNvPr id="34" name="Oval 33"/>
            <p:cNvSpPr/>
            <p:nvPr/>
          </p:nvSpPr>
          <p:spPr bwMode="auto">
            <a:xfrm>
              <a:off x="1485900" y="3543300"/>
              <a:ext cx="320675" cy="1066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870450" y="3543300"/>
              <a:ext cx="320675" cy="1066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3178175" y="3543300"/>
              <a:ext cx="320675" cy="1066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562725" y="3543300"/>
              <a:ext cx="320675" cy="10668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00100" y="4077608"/>
              <a:ext cx="6553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308046" y="4685832"/>
              <a:ext cx="1714978" cy="2111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4"/>
            <p:cNvGrpSpPr>
              <a:grpSpLocks/>
            </p:cNvGrpSpPr>
            <p:nvPr/>
          </p:nvGrpSpPr>
          <p:grpSpPr bwMode="auto">
            <a:xfrm>
              <a:off x="3308314" y="4077609"/>
              <a:ext cx="1752447" cy="950350"/>
              <a:chOff x="2056519" y="3774334"/>
              <a:chExt cx="497620" cy="1713485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rot="5400000">
                <a:off x="1200573" y="4630280"/>
                <a:ext cx="1713485" cy="159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1696600" y="4630280"/>
                <a:ext cx="1713485" cy="159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35"/>
            <p:cNvSpPr txBox="1">
              <a:spLocks noChangeArrowheads="1"/>
            </p:cNvSpPr>
            <p:nvPr/>
          </p:nvSpPr>
          <p:spPr bwMode="auto">
            <a:xfrm>
              <a:off x="3543300" y="4648195"/>
              <a:ext cx="1655524" cy="49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395 nsec</a:t>
              </a:r>
            </a:p>
          </p:txBody>
        </p:sp>
        <p:grpSp>
          <p:nvGrpSpPr>
            <p:cNvPr id="42" name="Group 34"/>
            <p:cNvGrpSpPr>
              <a:grpSpLocks/>
            </p:cNvGrpSpPr>
            <p:nvPr/>
          </p:nvGrpSpPr>
          <p:grpSpPr bwMode="auto">
            <a:xfrm>
              <a:off x="1447190" y="4077609"/>
              <a:ext cx="381522" cy="950351"/>
              <a:chOff x="2055810" y="3774332"/>
              <a:chExt cx="498364" cy="171348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5400000">
                <a:off x="1200289" y="4629854"/>
                <a:ext cx="1713485" cy="244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1696210" y="4629854"/>
                <a:ext cx="1713485" cy="244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31"/>
            <p:cNvSpPr txBox="1">
              <a:spLocks noChangeArrowheads="1"/>
            </p:cNvSpPr>
            <p:nvPr/>
          </p:nvSpPr>
          <p:spPr bwMode="auto">
            <a:xfrm>
              <a:off x="1014616" y="4796275"/>
              <a:ext cx="1530038" cy="491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FW150ns</a:t>
              </a:r>
              <a:endParaRPr lang="en-US"/>
            </a:p>
          </p:txBody>
        </p: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0"/>
            <a:ext cx="5791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 without Beam Loading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28600" y="6324600"/>
            <a:ext cx="8763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Mu2e meeting,  May 25,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2011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Vorobiev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#6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05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28600" y="567826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RF voltage, as a function of “</a:t>
            </a:r>
            <a:r>
              <a:rPr lang="en-US" i="1" dirty="0" smtClean="0">
                <a:solidFill>
                  <a:srgbClr val="800000"/>
                </a:solidFill>
              </a:rPr>
              <a:t>n</a:t>
            </a:r>
            <a:r>
              <a:rPr lang="en-US" dirty="0" smtClean="0">
                <a:solidFill>
                  <a:srgbClr val="800000"/>
                </a:solidFill>
              </a:rPr>
              <a:t>”: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a parabolic  or a linear  function.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572666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Momentum stack bunching for parabolic RF ramp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2934821" cy="1828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8200"/>
            <a:ext cx="3352800" cy="1981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599" y="3276600"/>
            <a:ext cx="396240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0" y="2938046"/>
            <a:ext cx="8743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From:  Chandra </a:t>
            </a:r>
            <a:r>
              <a:rPr lang="en-US" sz="1600" b="1" dirty="0" err="1" smtClean="0"/>
              <a:t>Bhat</a:t>
            </a:r>
            <a:r>
              <a:rPr lang="en-US" sz="1600" b="1" dirty="0" smtClean="0"/>
              <a:t> and Mike </a:t>
            </a:r>
            <a:r>
              <a:rPr lang="en-US" sz="1600" b="1" dirty="0" err="1" smtClean="0"/>
              <a:t>Syphers</a:t>
            </a:r>
            <a:r>
              <a:rPr lang="en-US" sz="1600" b="1" dirty="0" smtClean="0"/>
              <a:t>, Mu2e Accelerator Working Group meeting, March  9, 2010</a:t>
            </a:r>
            <a:endParaRPr lang="en-US" b="1" dirty="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Bunching with RF parabolic/linear ramps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493960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Beam’s longitudinal coordinates , during the momentum stack bunching for parabolic RF voltage growth and for linear ramp</a:t>
            </a:r>
          </a:p>
          <a:p>
            <a:pPr algn="ctr"/>
            <a:r>
              <a:rPr lang="en-US" sz="2000" dirty="0" smtClean="0">
                <a:solidFill>
                  <a:srgbClr val="800000"/>
                </a:solidFill>
              </a:rPr>
              <a:t>                                          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 much difference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28600" y="6324600"/>
            <a:ext cx="87630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Mu2e meeting,  May 25,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2011           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L.G.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Vorobiev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 #7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143000" y="685800"/>
            <a:ext cx="6858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780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RF_min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780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=0,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6780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RF_max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6780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=170kV, </a:t>
            </a:r>
            <a:r>
              <a:rPr lang="en-US" sz="2000" dirty="0" smtClean="0">
                <a:solidFill>
                  <a:srgbClr val="800000"/>
                </a:solidFill>
              </a:rPr>
              <a:t>5000, 10000 and 20000 turns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6780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143000"/>
            <a:ext cx="29608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873" y="1143000"/>
            <a:ext cx="3079127" cy="173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1"/>
            <a:ext cx="2977855" cy="16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027963"/>
            <a:ext cx="2971800" cy="184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971800"/>
            <a:ext cx="318078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99" y="2971800"/>
            <a:ext cx="310100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with linear RF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3524071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Longitudinal dynamics and histograms without (left) and with (right) beam loading for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n=1,…,20000  turns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#8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linear_RF_FB_OFF_histogram_BL0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349752"/>
            <a:ext cx="3986373" cy="2365248"/>
          </a:xfrm>
          <a:prstGeom prst="rect">
            <a:avLst/>
          </a:prstGeom>
        </p:spPr>
      </p:pic>
      <p:pic>
        <p:nvPicPr>
          <p:cNvPr id="27" name="Picture 26" descr="chandra_parab_RF_FB_OFF_BL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883920"/>
            <a:ext cx="4389120" cy="2468880"/>
          </a:xfrm>
          <a:prstGeom prst="rect">
            <a:avLst/>
          </a:prstGeom>
        </p:spPr>
      </p:pic>
      <p:pic>
        <p:nvPicPr>
          <p:cNvPr id="28" name="Picture 27" descr="linear_RF_FB_OFF_BL0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883920"/>
            <a:ext cx="4389120" cy="24688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05200" y="5726668"/>
            <a:ext cx="569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I=1.5 A, Z=70 k</a:t>
            </a:r>
            <a:r>
              <a:rPr lang="el-GR" dirty="0" smtClean="0">
                <a:solidFill>
                  <a:srgbClr val="800000"/>
                </a:solidFill>
              </a:rPr>
              <a:t>Ω</a:t>
            </a:r>
            <a:r>
              <a:rPr lang="en-US" dirty="0" smtClean="0">
                <a:solidFill>
                  <a:srgbClr val="800000"/>
                </a:solidFill>
              </a:rPr>
              <a:t> , IZ=90 kV </a:t>
            </a:r>
            <a:r>
              <a:rPr lang="en-US" dirty="0" smtClean="0">
                <a:solidFill>
                  <a:srgbClr val="800000"/>
                </a:solidFill>
                <a:sym typeface="Wingdings" pitchFamily="2" charset="2"/>
              </a:rPr>
              <a:t> 4 times less than Project ???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5010090"/>
            <a:ext cx="403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For movies use Full Screen Mode  F5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688975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Loading via Fourier Expansion</a:t>
            </a:r>
            <a:endParaRPr lang="en-US" sz="2800" b="1" u="sng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3994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580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DejaVu Sans Mono" pitchFamily="49" charset="0"/>
                <a:cs typeface="Arial" pitchFamily="34" charset="0"/>
              </a:rPr>
              <a:t>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7591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930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2270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DejaVu Sans Mono" pitchFamily="49" charset="0"/>
                <a:cs typeface="Times New Roman" pitchFamily="18" charset="0"/>
              </a:rPr>
              <a:t> 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408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228600" y="6324600"/>
            <a:ext cx="8763000" cy="45720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Mu2e meeting,  May 25,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2011                 </a:t>
            </a:r>
            <a:r>
              <a:rPr lang="en-US" sz="1600" dirty="0" smtClean="0">
                <a:solidFill>
                  <a:schemeClr val="tx1"/>
                </a:solidFill>
              </a:rPr>
              <a:t>L.G. </a:t>
            </a:r>
            <a:r>
              <a:rPr lang="en-US" sz="1600" dirty="0" err="1" smtClean="0">
                <a:solidFill>
                  <a:schemeClr val="tx1"/>
                </a:solidFill>
              </a:rPr>
              <a:t>Vorobiev</a:t>
            </a:r>
            <a:r>
              <a:rPr lang="en-US" sz="1600" dirty="0" smtClean="0">
                <a:solidFill>
                  <a:schemeClr val="tx1"/>
                </a:solidFill>
              </a:rPr>
              <a:t>                                                                              #9</a:t>
            </a:r>
            <a:endParaRPr 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71525" y="1630363"/>
          <a:ext cx="7620000" cy="2238375"/>
        </p:xfrm>
        <a:graphic>
          <a:graphicData uri="http://schemas.openxmlformats.org/presentationml/2006/ole">
            <p:oleObj spid="_x0000_s4098" name="Equation" r:id="rId3" imgW="4368600" imgH="128268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819400" y="479613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</a:rPr>
              <a:t>χ</a:t>
            </a:r>
            <a:r>
              <a:rPr lang="en-US" sz="2400" b="1" dirty="0" smtClean="0">
                <a:solidFill>
                  <a:srgbClr val="800000"/>
                </a:solidFill>
              </a:rPr>
              <a:t>  is a beam loading factor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6661</TotalTime>
  <Words>1167</Words>
  <Application>Microsoft Office PowerPoint</Application>
  <PresentationFormat>On-screen Show (4:3)</PresentationFormat>
  <Paragraphs>165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Custom Design</vt:lpstr>
      <vt:lpstr>Equation</vt:lpstr>
      <vt:lpstr> Beam Loading Studies in Accumulator Ring for  µ2e project at Fermilab    V.I. Balbekov and L.G. Vorobiev APC, Fermilab  </vt:lpstr>
      <vt:lpstr>     Outlines:      </vt:lpstr>
      <vt:lpstr>    Problem to be solved     </vt:lpstr>
      <vt:lpstr>     Assumptions.      </vt:lpstr>
      <vt:lpstr>Parameters</vt:lpstr>
      <vt:lpstr>Bunching without Beam Loading</vt:lpstr>
      <vt:lpstr>Bunching with RF parabolic/linear ramps</vt:lpstr>
      <vt:lpstr>Beam Loading with linear RF</vt:lpstr>
      <vt:lpstr>Beam Loading via Fourier Expansion</vt:lpstr>
      <vt:lpstr>Driving Fourier Coefficients: S4 , C4 </vt:lpstr>
      <vt:lpstr>Beam Loading with linear RF</vt:lpstr>
      <vt:lpstr>Beam Loading with linear RF</vt:lpstr>
      <vt:lpstr>Beam Loading with RF “OFF”</vt:lpstr>
      <vt:lpstr>Beam Loading with RF “OFF” - Instability</vt:lpstr>
      <vt:lpstr>Feedback</vt:lpstr>
      <vt:lpstr>Feedback – RF “OFF”. Instability Suppressed.</vt:lpstr>
      <vt:lpstr>Feedback - Linear RF</vt:lpstr>
      <vt:lpstr>Feedback - Linear RF</vt:lpstr>
      <vt:lpstr>Discussion, 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Instabilities</dc:title>
  <dc:creator>Leonid G. Vorobiev x4870 14647N</dc:creator>
  <cp:lastModifiedBy>lgv</cp:lastModifiedBy>
  <cp:revision>228</cp:revision>
  <dcterms:created xsi:type="dcterms:W3CDTF">2006-08-16T00:00:00Z</dcterms:created>
  <dcterms:modified xsi:type="dcterms:W3CDTF">2011-06-29T22:20:18Z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