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2" r:id="rId4"/>
    <p:sldId id="264" r:id="rId5"/>
    <p:sldId id="281" r:id="rId6"/>
    <p:sldId id="265" r:id="rId7"/>
    <p:sldId id="277" r:id="rId8"/>
    <p:sldId id="282" r:id="rId9"/>
    <p:sldId id="285" r:id="rId10"/>
    <p:sldId id="289" r:id="rId11"/>
    <p:sldId id="287" r:id="rId12"/>
    <p:sldId id="288" r:id="rId13"/>
    <p:sldId id="28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45352B"/>
    <a:srgbClr val="694935"/>
    <a:srgbClr val="343328"/>
    <a:srgbClr val="AC8E7C"/>
    <a:srgbClr val="5644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472" autoAdjust="0"/>
  </p:normalViewPr>
  <p:slideViewPr>
    <p:cSldViewPr>
      <p:cViewPr>
        <p:scale>
          <a:sx n="75" d="100"/>
          <a:sy n="75" d="100"/>
        </p:scale>
        <p:origin x="-5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32" y="-12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5908D-A864-4CAE-B04C-2D534F730B12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C6FD9-E604-4378-8471-526FE5887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23AB-BC5C-48FC-8C2C-F6C9BAA375B6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8607-5AEB-4D85-84B0-0CA4B1CC7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56A8-B61F-49EB-A2C2-095C5D306658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A3F3-F54A-4D4A-9698-9C727485A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83D2-AA1A-441E-9694-06DD43857296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824B-60DD-4AD3-B570-838745F0B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39C4-9772-4179-8DE5-B09281D86CBB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4323-E4A8-490D-ACFC-2D2B7FEED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EB7E-3A81-47FD-A111-C917C53CD51A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B457-A7ED-479D-93B7-1BB79FA1B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D59A-9391-4B22-82D9-440B4268F840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6094-8C0F-4BD9-8DB2-308613471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9906-48B0-48F5-B489-9C964CD187A8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FCF1-74BB-4B16-A40F-8CC42382A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E2FE-A097-49F3-9B0E-B6FCE0F2D581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4977-7CF8-4AE0-9CBB-7701B2EFA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E3BF-B84A-4EBA-8DED-DA5AB3BEBB5F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D165-81DD-431A-91E4-8D634EA1D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4102-470E-45BE-9FAC-7C65877CD0DC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88D7-FF65-442F-A38D-E85D3E075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7C20-23D1-414E-94A7-59ED96FA406A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0F63-C0A2-46FF-8106-E686F31BF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709EDB-D487-47D7-9DD8-7DE2C68D28DB}" type="datetimeFigureOut">
              <a:rPr lang="en-US"/>
              <a:pPr>
                <a:defRPr/>
              </a:pPr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853A1C-3E4E-48C9-879E-1D22C2E6B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5438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FNAL Linac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7835 Procurement Plan</a:t>
            </a: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US" sz="40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+mn-lt"/>
              </a:rPr>
              <a:t>Proton Improvement Plan</a:t>
            </a:r>
            <a:endParaRPr lang="en-US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 smtClean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+mn-lt"/>
              </a:rPr>
              <a:t>Fernanda </a:t>
            </a:r>
            <a:r>
              <a:rPr lang="en-US" i="1" dirty="0">
                <a:latin typeface="+mn-lt"/>
              </a:rPr>
              <a:t>G. </a:t>
            </a:r>
            <a:r>
              <a:rPr lang="en-US" i="1" dirty="0" smtClean="0">
                <a:latin typeface="+mn-lt"/>
              </a:rPr>
              <a:t>Garcia</a:t>
            </a:r>
            <a:endParaRPr lang="en-US" i="1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</a:rPr>
              <a:t>Accelerator Division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+mn-lt"/>
              </a:rPr>
              <a:t>11/2/2011				      Proton </a:t>
            </a:r>
            <a:r>
              <a:rPr lang="en-US" i="1" dirty="0">
                <a:latin typeface="+mn-lt"/>
              </a:rPr>
              <a:t>Source </a:t>
            </a:r>
            <a:r>
              <a:rPr lang="en-US" i="1" dirty="0" smtClean="0">
                <a:latin typeface="+mn-lt"/>
              </a:rPr>
              <a:t>Department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28600"/>
            <a:ext cx="609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</a:t>
            </a:r>
            <a:endParaRPr lang="en-US" sz="2000" b="1" dirty="0" smtClean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Amplifier</a:t>
            </a:r>
            <a:endParaRPr lang="en-US" sz="2000" b="1" dirty="0" smtClean="0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676400"/>
            <a:ext cx="45724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Assuming:</a:t>
            </a:r>
          </a:p>
          <a:p>
            <a:r>
              <a:rPr lang="en-US" dirty="0" err="1" smtClean="0">
                <a:latin typeface="+mn-lt"/>
              </a:rPr>
              <a:t>Avg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Lifetime</a:t>
            </a:r>
            <a:r>
              <a:rPr lang="en-US" sz="1400" baseline="-25000" dirty="0" smtClean="0">
                <a:latin typeface="+mn-lt"/>
              </a:rPr>
              <a:t>5years</a:t>
            </a:r>
            <a:r>
              <a:rPr lang="en-US" dirty="0" smtClean="0">
                <a:latin typeface="+mn-lt"/>
              </a:rPr>
              <a:t>: ~ </a:t>
            </a:r>
            <a:r>
              <a:rPr lang="en-US" dirty="0" smtClean="0">
                <a:latin typeface="+mn-lt"/>
              </a:rPr>
              <a:t>0.83 years</a:t>
            </a:r>
          </a:p>
          <a:p>
            <a:r>
              <a:rPr lang="en-US" dirty="0" smtClean="0">
                <a:latin typeface="+mn-lt"/>
              </a:rPr>
              <a:t>Rebuild available up to R6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PIP new tubes combined with </a:t>
            </a:r>
          </a:p>
          <a:p>
            <a:r>
              <a:rPr lang="en-US" dirty="0" smtClean="0">
                <a:latin typeface="+mn-lt"/>
              </a:rPr>
              <a:t>rebuilding current FAILED tubes</a:t>
            </a:r>
          </a:p>
          <a:p>
            <a:r>
              <a:rPr lang="en-US" dirty="0" smtClean="0">
                <a:latin typeface="+mn-lt"/>
              </a:rPr>
              <a:t>y</a:t>
            </a:r>
            <a:r>
              <a:rPr lang="en-US" dirty="0" smtClean="0">
                <a:latin typeface="+mn-lt"/>
              </a:rPr>
              <a:t>ields ~4 years of Operation.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Rebuild M&amp;S: computed by analyzing the most</a:t>
            </a:r>
          </a:p>
          <a:p>
            <a:r>
              <a:rPr lang="en-US" dirty="0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istorical most common </a:t>
            </a:r>
            <a:r>
              <a:rPr lang="en-US" dirty="0" smtClean="0">
                <a:latin typeface="+mn-lt"/>
              </a:rPr>
              <a:t>rebuild task.</a:t>
            </a:r>
          </a:p>
          <a:p>
            <a:endParaRPr lang="en-US" dirty="0" smtClean="0">
              <a:latin typeface="+mn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6858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9624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0570" y="152400"/>
            <a:ext cx="4614205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1000" y="228600"/>
            <a:ext cx="609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</a:t>
            </a:r>
            <a:endParaRPr lang="en-US" sz="2000" b="1" dirty="0" smtClean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Amplifier RF Test Conditioning</a:t>
            </a:r>
            <a:endParaRPr lang="en-US" sz="2000" b="1" dirty="0" smtClean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3581400"/>
            <a:ext cx="886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4800" y="1600200"/>
            <a:ext cx="4188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a Glance:</a:t>
            </a:r>
          </a:p>
          <a:p>
            <a:r>
              <a:rPr lang="en-US" dirty="0" smtClean="0"/>
              <a:t>T</a:t>
            </a:r>
            <a:r>
              <a:rPr lang="en-US" dirty="0" smtClean="0"/>
              <a:t>ube preparation &amp; RF conditioning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 Linac RF techs FT ~ 3-4 months/year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About 6 tubes/year are conditioned.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28600"/>
            <a:ext cx="670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</a:t>
            </a:r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– 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Primary </a:t>
            </a:r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Power </a:t>
            </a:r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Amplifier</a:t>
            </a:r>
            <a:endParaRPr lang="en-US" sz="2000" b="1" dirty="0" smtClean="0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419761"/>
            <a:ext cx="3200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Prices are set via Basic Ordering Agreement (BOA) between BNL, FNAL and </a:t>
            </a:r>
            <a:r>
              <a:rPr lang="en-US" sz="1600" dirty="0" err="1" smtClean="0">
                <a:latin typeface="+mn-lt"/>
              </a:rPr>
              <a:t>Photonis</a:t>
            </a:r>
            <a:r>
              <a:rPr lang="en-US" sz="1600" dirty="0" smtClean="0">
                <a:latin typeface="+mn-lt"/>
              </a:rPr>
              <a:t>.</a:t>
            </a:r>
          </a:p>
          <a:p>
            <a:r>
              <a:rPr lang="en-US" sz="1600" dirty="0" smtClean="0">
                <a:latin typeface="+mn-lt"/>
              </a:rPr>
              <a:t>Every BOA is valid for 1 year</a:t>
            </a:r>
          </a:p>
          <a:p>
            <a:endParaRPr lang="en-US" sz="1600" dirty="0" smtClean="0">
              <a:latin typeface="+mn-lt"/>
            </a:endParaRPr>
          </a:p>
        </p:txBody>
      </p:sp>
      <p:pic>
        <p:nvPicPr>
          <p:cNvPr id="7" name="Picture 6" descr="AD107674-LT20111101175506.gif"/>
          <p:cNvPicPr>
            <a:picLocks noChangeAspect="1"/>
          </p:cNvPicPr>
          <p:nvPr/>
        </p:nvPicPr>
        <p:blipFill>
          <a:blip r:embed="rId2"/>
          <a:srcRect l="23333" t="9957" r="21667"/>
          <a:stretch>
            <a:fillRect/>
          </a:stretch>
        </p:blipFill>
        <p:spPr>
          <a:xfrm>
            <a:off x="3886200" y="660675"/>
            <a:ext cx="5105400" cy="574012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67000" y="2362200"/>
            <a:ext cx="5562600" cy="2895600"/>
            <a:chOff x="2667000" y="2362200"/>
            <a:chExt cx="5562600" cy="2895600"/>
          </a:xfrm>
        </p:grpSpPr>
        <p:sp>
          <p:nvSpPr>
            <p:cNvPr id="15" name="Oval 14"/>
            <p:cNvSpPr/>
            <p:nvPr/>
          </p:nvSpPr>
          <p:spPr>
            <a:xfrm>
              <a:off x="6553200" y="4800600"/>
              <a:ext cx="1676400" cy="45720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667000" y="2362200"/>
              <a:ext cx="4267200" cy="2362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2438400"/>
            <a:ext cx="8928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191000" y="3048000"/>
            <a:ext cx="4419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Last 2 BOA’s price escalated by 2%.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Expectation for 2012 prices: 5% increase.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438400" y="2057400"/>
            <a:ext cx="5410200" cy="685800"/>
            <a:chOff x="2438400" y="2057400"/>
            <a:chExt cx="5410200" cy="685800"/>
          </a:xfrm>
        </p:grpSpPr>
        <p:sp>
          <p:nvSpPr>
            <p:cNvPr id="14" name="Oval 13"/>
            <p:cNvSpPr/>
            <p:nvPr/>
          </p:nvSpPr>
          <p:spPr>
            <a:xfrm>
              <a:off x="5791200" y="2362200"/>
              <a:ext cx="2057400" cy="381000"/>
            </a:xfrm>
            <a:prstGeom prst="ellipse">
              <a:avLst/>
            </a:prstGeom>
            <a:solidFill>
              <a:schemeClr val="accent1"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438400" y="2057400"/>
              <a:ext cx="3200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28600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Amplifier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43600" y="228600"/>
          <a:ext cx="2971800" cy="2438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86694"/>
                <a:gridCol w="1285106"/>
              </a:tblGrid>
              <a:tr h="297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Tube Count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Failed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Being Rebuilt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Stand By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Conditioning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200" y="2667000"/>
            <a:ext cx="212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Current Status (</a:t>
            </a:r>
            <a:r>
              <a:rPr lang="en-US" sz="1600" dirty="0" smtClean="0"/>
              <a:t>11/1/2011)</a:t>
            </a:r>
            <a:endParaRPr lang="en-US" sz="1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27000" y="3289300"/>
            <a:ext cx="8978900" cy="3429000"/>
            <a:chOff x="165100" y="3289300"/>
            <a:chExt cx="8978900" cy="3429000"/>
          </a:xfrm>
        </p:grpSpPr>
        <p:pic>
          <p:nvPicPr>
            <p:cNvPr id="26" name="Picture 25" descr="AD107674-LT20111101153154.gif"/>
            <p:cNvPicPr>
              <a:picLocks noChangeAspect="1"/>
            </p:cNvPicPr>
            <p:nvPr/>
          </p:nvPicPr>
          <p:blipFill>
            <a:blip r:embed="rId2"/>
            <a:srcRect l="890" t="14444" r="290" b="38889"/>
            <a:stretch>
              <a:fillRect/>
            </a:stretch>
          </p:blipFill>
          <p:spPr>
            <a:xfrm>
              <a:off x="179614" y="3289300"/>
              <a:ext cx="8964386" cy="34290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500" y="4584700"/>
              <a:ext cx="8915400" cy="152400"/>
            </a:xfrm>
            <a:prstGeom prst="rect">
              <a:avLst/>
            </a:prstGeom>
            <a:solidFill>
              <a:srgbClr val="C0000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0500" y="5041900"/>
              <a:ext cx="8915400" cy="152400"/>
            </a:xfrm>
            <a:prstGeom prst="rect">
              <a:avLst/>
            </a:prstGeom>
            <a:solidFill>
              <a:srgbClr val="C0000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7800" y="4470400"/>
              <a:ext cx="8915400" cy="152400"/>
            </a:xfrm>
            <a:prstGeom prst="rect">
              <a:avLst/>
            </a:prstGeom>
            <a:solidFill>
              <a:srgbClr val="C0000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5100" y="4051300"/>
              <a:ext cx="8915400" cy="152400"/>
            </a:xfrm>
            <a:prstGeom prst="rect">
              <a:avLst/>
            </a:prstGeom>
            <a:solidFill>
              <a:srgbClr val="C0000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5791200" y="1066800"/>
            <a:ext cx="3200400" cy="457200"/>
          </a:xfrm>
          <a:prstGeom prst="ellipse">
            <a:avLst/>
          </a:pr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38" idx="6"/>
          </p:cNvCxnSpPr>
          <p:nvPr/>
        </p:nvCxnSpPr>
        <p:spPr>
          <a:xfrm flipH="1">
            <a:off x="8610600" y="1295400"/>
            <a:ext cx="381000" cy="1905000"/>
          </a:xfrm>
          <a:prstGeom prst="bentConnector4">
            <a:avLst>
              <a:gd name="adj1" fmla="val -20000"/>
              <a:gd name="adj2" fmla="val 56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4800" y="1295400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tubes flagged as “Failed” are to be scrapped soon.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" y="1752600"/>
            <a:ext cx="579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S10R7-&gt; Anode replaced as R6, Grid mount since R4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Y2R8  -&gt; Anode replaced as R7, other parts reused for many  rebuilds...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N27R8 -&gt; lost vacuum in storage!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N14R7 -&gt; Anode replaced as R7, other parts reused many times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28601"/>
            <a:ext cx="5562600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Linac Vacuum Tubes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defRPr/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order to operate, Linac/PreAcc combine require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16 different type of vacuum tubes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8 different manufactures/distributors</a:t>
            </a:r>
          </a:p>
        </p:txBody>
      </p:sp>
      <p:pic>
        <p:nvPicPr>
          <p:cNvPr id="13" name="Picture 12" descr="LinacTubeList.gif"/>
          <p:cNvPicPr>
            <a:picLocks noChangeAspect="1"/>
          </p:cNvPicPr>
          <p:nvPr/>
        </p:nvPicPr>
        <p:blipFill>
          <a:blip r:embed="rId2" cstate="print"/>
          <a:srcRect l="1035" t="14444" r="2816" b="23333"/>
          <a:stretch>
            <a:fillRect/>
          </a:stretch>
        </p:blipFill>
        <p:spPr>
          <a:xfrm>
            <a:off x="228600" y="2133600"/>
            <a:ext cx="6281636" cy="3733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629400" y="2286000"/>
            <a:ext cx="2374775" cy="3429000"/>
            <a:chOff x="5988050" y="1143000"/>
            <a:chExt cx="2968625" cy="3200400"/>
          </a:xfrm>
        </p:grpSpPr>
        <p:pic>
          <p:nvPicPr>
            <p:cNvPr id="8" name="Picture 7" descr="DistributorTubePieChart.gif"/>
            <p:cNvPicPr>
              <a:picLocks noChangeAspect="1"/>
            </p:cNvPicPr>
            <p:nvPr/>
          </p:nvPicPr>
          <p:blipFill>
            <a:blip r:embed="rId3" cstate="print"/>
            <a:srcRect l="18148" t="28607" r="17963" b="18299"/>
            <a:stretch>
              <a:fillRect/>
            </a:stretch>
          </p:blipFill>
          <p:spPr>
            <a:xfrm>
              <a:off x="5988050" y="2514600"/>
              <a:ext cx="2968625" cy="1828800"/>
            </a:xfrm>
            <a:prstGeom prst="rect">
              <a:avLst/>
            </a:prstGeom>
          </p:spPr>
        </p:pic>
        <p:pic>
          <p:nvPicPr>
            <p:cNvPr id="7" name="Picture 6" descr="LinacVacuumTubesPieChart.gif"/>
            <p:cNvPicPr>
              <a:picLocks noChangeAspect="1"/>
            </p:cNvPicPr>
            <p:nvPr/>
          </p:nvPicPr>
          <p:blipFill>
            <a:blip r:embed="rId4" cstate="print"/>
            <a:srcRect l="23333" t="27926" r="15833" b="26699"/>
            <a:stretch>
              <a:fillRect/>
            </a:stretch>
          </p:blipFill>
          <p:spPr>
            <a:xfrm>
              <a:off x="6139248" y="1143000"/>
              <a:ext cx="2776152" cy="140709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858000" y="2590800"/>
              <a:ext cx="1219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4800" y="4267200"/>
            <a:ext cx="6172200" cy="228600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28600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Amplifier</a:t>
            </a:r>
            <a:endParaRPr lang="en-US" sz="20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371600"/>
            <a:ext cx="371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en-US" dirty="0" smtClean="0">
                <a:solidFill>
                  <a:srgbClr val="FF0000"/>
                </a:solidFill>
              </a:rPr>
              <a:t>7835 </a:t>
            </a:r>
            <a:r>
              <a:rPr lang="en-US" sz="1600" dirty="0" smtClean="0">
                <a:solidFill>
                  <a:srgbClr val="FF0000"/>
                </a:solidFill>
              </a:rPr>
              <a:t>(Triode Primary Power Amplifier)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 descr="7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28600"/>
            <a:ext cx="2491740" cy="3322320"/>
          </a:xfrm>
          <a:prstGeom prst="rect">
            <a:avLst/>
          </a:prstGeom>
        </p:spPr>
      </p:pic>
      <p:pic>
        <p:nvPicPr>
          <p:cNvPr id="12" name="Picture 11" descr="Flying_7835_s.JPG"/>
          <p:cNvPicPr>
            <a:picLocks noChangeAspect="1"/>
          </p:cNvPicPr>
          <p:nvPr/>
        </p:nvPicPr>
        <p:blipFill>
          <a:blip r:embed="rId3" cstate="print">
            <a:lum contrast="-28000"/>
          </a:blip>
          <a:stretch>
            <a:fillRect/>
          </a:stretch>
        </p:blipFill>
        <p:spPr>
          <a:xfrm>
            <a:off x="6858000" y="3581400"/>
            <a:ext cx="1645920" cy="2194560"/>
          </a:xfrm>
          <a:prstGeom prst="rect">
            <a:avLst/>
          </a:prstGeom>
        </p:spPr>
      </p:pic>
      <p:pic>
        <p:nvPicPr>
          <p:cNvPr id="13" name="Picture 12" descr="Cutout7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100" y="1905000"/>
            <a:ext cx="1943100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9088" y="4495800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Cut out 7835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2191941"/>
            <a:ext cx="4343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>
                <a:latin typeface="+mn-lt"/>
              </a:rPr>
              <a:t>Complex technology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 Use only in the National Laboratories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en-US" sz="1600" dirty="0" smtClean="0">
                <a:latin typeface="+mn-lt"/>
              </a:rPr>
              <a:t>         BNL, LANL</a:t>
            </a:r>
            <a:r>
              <a:rPr lang="en-US" sz="1600" baseline="50000" dirty="0" smtClean="0">
                <a:latin typeface="+mn-lt"/>
              </a:rPr>
              <a:t>*</a:t>
            </a:r>
            <a:r>
              <a:rPr lang="en-US" sz="1600" dirty="0" smtClean="0">
                <a:latin typeface="+mn-lt"/>
              </a:rPr>
              <a:t>, FNAL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 Operation Needs: </a:t>
            </a:r>
            <a:r>
              <a:rPr lang="en-US" sz="1600" dirty="0" smtClean="0">
                <a:latin typeface="+mn-lt"/>
              </a:rPr>
              <a:t>4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¼ </a:t>
            </a:r>
            <a:r>
              <a:rPr lang="en-US" sz="1600" dirty="0" smtClean="0">
                <a:latin typeface="+mn-lt"/>
              </a:rPr>
              <a:t> tubes/year</a:t>
            </a:r>
            <a:endParaRPr lang="en-US" sz="1600" dirty="0" smtClean="0">
              <a:latin typeface="+mn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 Only one vendor – </a:t>
            </a:r>
            <a:r>
              <a:rPr lang="en-US" sz="1600" dirty="0" err="1" smtClean="0">
                <a:latin typeface="+mn-lt"/>
              </a:rPr>
              <a:t>Photonis</a:t>
            </a:r>
            <a:r>
              <a:rPr lang="en-US" sz="1600" dirty="0" smtClean="0">
                <a:latin typeface="+mn-lt"/>
              </a:rPr>
              <a:t> USA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Industries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 Typical delivery time: 210 days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 Expensive: (</a:t>
            </a:r>
            <a:r>
              <a:rPr lang="en-US" sz="1600" dirty="0" smtClean="0">
                <a:latin typeface="+mn-lt"/>
              </a:rPr>
              <a:t>FY11) </a:t>
            </a:r>
            <a:r>
              <a:rPr lang="en-US" sz="1600" dirty="0" smtClean="0">
                <a:latin typeface="+mn-lt"/>
              </a:rPr>
              <a:t>$210K for new tube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latin typeface="+mn-lt"/>
              </a:rPr>
              <a:t> Deterioration of product quality for the past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en-US" sz="1600" dirty="0" smtClean="0">
                <a:latin typeface="+mn-lt"/>
              </a:rPr>
              <a:t>    </a:t>
            </a:r>
            <a:r>
              <a:rPr lang="en-US" sz="1600" dirty="0" smtClean="0">
                <a:latin typeface="+mn-lt"/>
              </a:rPr>
              <a:t>~</a:t>
            </a:r>
            <a:r>
              <a:rPr lang="en-US" sz="1600" dirty="0" smtClean="0">
                <a:latin typeface="+mn-lt"/>
              </a:rPr>
              <a:t>6 </a:t>
            </a:r>
            <a:r>
              <a:rPr lang="en-US" sz="1600" dirty="0" smtClean="0">
                <a:latin typeface="+mn-lt"/>
              </a:rPr>
              <a:t>years </a:t>
            </a:r>
            <a:r>
              <a:rPr lang="en-US" sz="1600" dirty="0" smtClean="0">
                <a:latin typeface="+mn-lt"/>
              </a:rPr>
              <a:t>is a concern.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5638800"/>
            <a:ext cx="5944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LANL </a:t>
            </a:r>
            <a:r>
              <a:rPr lang="en-US" sz="1600" dirty="0" smtClean="0">
                <a:solidFill>
                  <a:srgbClr val="C00000"/>
                </a:solidFill>
              </a:rPr>
              <a:t>is building a new 201MHz system based on Thales tube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Reference: Beams-doc-3934-v2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8719" y="177801"/>
            <a:ext cx="3800980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AD107674-LT201111010933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65248"/>
            <a:ext cx="7740937" cy="3959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28600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Amplifier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152400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(years)</a:t>
            </a:r>
            <a:endParaRPr lang="en-US" sz="1600" dirty="0"/>
          </a:p>
        </p:txBody>
      </p:sp>
      <p:sp>
        <p:nvSpPr>
          <p:cNvPr id="20" name="Oval 19"/>
          <p:cNvSpPr/>
          <p:nvPr/>
        </p:nvSpPr>
        <p:spPr>
          <a:xfrm>
            <a:off x="7594600" y="393700"/>
            <a:ext cx="1371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66000" y="2222500"/>
            <a:ext cx="179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 3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% </a:t>
            </a:r>
            <a:r>
              <a:rPr lang="en-US" dirty="0" smtClean="0">
                <a:solidFill>
                  <a:srgbClr val="FF0000"/>
                </a:solidFill>
              </a:rPr>
              <a:t>lifetime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219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Linac requires ~ </a:t>
            </a:r>
            <a:r>
              <a:rPr lang="en-US" sz="1600" dirty="0" smtClean="0">
                <a:solidFill>
                  <a:srgbClr val="7030A0"/>
                </a:solidFill>
              </a:rPr>
              <a:t>4 ¼ </a:t>
            </a:r>
            <a:r>
              <a:rPr lang="en-US" sz="1600" dirty="0" smtClean="0">
                <a:solidFill>
                  <a:srgbClr val="7030A0"/>
                </a:solidFill>
              </a:rPr>
              <a:t>tubes/year </a:t>
            </a:r>
            <a:r>
              <a:rPr lang="en-US" sz="1600" dirty="0" smtClean="0">
                <a:solidFill>
                  <a:srgbClr val="7030A0"/>
                </a:solidFill>
              </a:rPr>
              <a:t>to operate</a:t>
            </a:r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447800"/>
            <a:ext cx="5049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Average Lifetime based on past 5 years: </a:t>
            </a:r>
            <a:r>
              <a:rPr lang="en-US" sz="1600" dirty="0" smtClean="0"/>
              <a:t>~ 0.85 </a:t>
            </a:r>
            <a:r>
              <a:rPr lang="en-US" sz="1600" dirty="0" smtClean="0"/>
              <a:t>years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7182137" y="4406900"/>
            <a:ext cx="838200" cy="12192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78837" y="3314700"/>
            <a:ext cx="1082348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MiniBooNE</a:t>
            </a:r>
            <a:endParaRPr lang="en-US" sz="1400" dirty="0" smtClean="0"/>
          </a:p>
          <a:p>
            <a:r>
              <a:rPr lang="en-US" sz="1400" dirty="0" smtClean="0"/>
              <a:t>April’02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6655594" y="3847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7150100" y="4305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7245637" y="3314700"/>
            <a:ext cx="761747" cy="1143000"/>
            <a:chOff x="7454900" y="2971800"/>
            <a:chExt cx="761747" cy="1143000"/>
          </a:xfrm>
        </p:grpSpPr>
        <p:sp>
          <p:nvSpPr>
            <p:cNvPr id="24" name="TextBox 26"/>
            <p:cNvSpPr txBox="1"/>
            <p:nvPr/>
          </p:nvSpPr>
          <p:spPr>
            <a:xfrm>
              <a:off x="7454900" y="2971800"/>
              <a:ext cx="761747" cy="523220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400" dirty="0" err="1" smtClean="0"/>
                <a:t>NuMI</a:t>
              </a:r>
              <a:endParaRPr lang="en-US" sz="1400" dirty="0" smtClean="0"/>
            </a:p>
            <a:p>
              <a:r>
                <a:rPr lang="en-US" sz="1400" dirty="0" smtClean="0"/>
                <a:t>May’05</a:t>
              </a:r>
              <a:endParaRPr lang="en-US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7226300" y="3733800"/>
              <a:ext cx="609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9"/>
          <p:cNvSpPr txBox="1"/>
          <p:nvPr/>
        </p:nvSpPr>
        <p:spPr>
          <a:xfrm>
            <a:off x="8045737" y="3568700"/>
            <a:ext cx="872355" cy="95410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NuMI</a:t>
            </a:r>
            <a:endParaRPr lang="en-US" sz="1400" dirty="0" smtClean="0"/>
          </a:p>
          <a:p>
            <a:r>
              <a:rPr lang="en-US" sz="1400" dirty="0" smtClean="0"/>
              <a:t>Slip</a:t>
            </a:r>
          </a:p>
          <a:p>
            <a:r>
              <a:rPr lang="en-US" sz="1400" dirty="0" smtClean="0"/>
              <a:t>Stacking</a:t>
            </a:r>
          </a:p>
          <a:p>
            <a:r>
              <a:rPr lang="en-US" sz="1400" dirty="0" smtClean="0"/>
              <a:t>Jan’08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7715537" y="4533900"/>
            <a:ext cx="7493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6"/>
          <p:cNvSpPr txBox="1"/>
          <p:nvPr/>
        </p:nvSpPr>
        <p:spPr>
          <a:xfrm>
            <a:off x="6877337" y="3924300"/>
            <a:ext cx="1141659" cy="73866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Pbar</a:t>
            </a:r>
            <a:endParaRPr lang="en-US" sz="1400" dirty="0" smtClean="0"/>
          </a:p>
          <a:p>
            <a:r>
              <a:rPr lang="en-US" sz="1400" dirty="0" err="1" smtClean="0"/>
              <a:t>Slipstacking</a:t>
            </a:r>
            <a:endParaRPr lang="en-US" sz="1400" dirty="0" smtClean="0"/>
          </a:p>
          <a:p>
            <a:r>
              <a:rPr lang="en-US" sz="1400" dirty="0" smtClean="0"/>
              <a:t>Aug’04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17" grpId="0" animBg="1"/>
      <p:bldP spid="15" grpId="0" animBg="1"/>
      <p:bldP spid="26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28600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Amplifier</a:t>
            </a:r>
            <a:endParaRPr lang="en-US" sz="20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9" name="Picture 8" descr="7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50" y="228600"/>
            <a:ext cx="2114550" cy="2819400"/>
          </a:xfrm>
          <a:prstGeom prst="rect">
            <a:avLst/>
          </a:prstGeom>
        </p:spPr>
      </p:pic>
      <p:pic>
        <p:nvPicPr>
          <p:cNvPr id="11" name="Picture 10" descr="AD107674-LT20110914154113.gif"/>
          <p:cNvPicPr>
            <a:picLocks noChangeAspect="1"/>
          </p:cNvPicPr>
          <p:nvPr/>
        </p:nvPicPr>
        <p:blipFill>
          <a:blip r:embed="rId3"/>
          <a:srcRect l="2000" t="10000" r="3143" b="2000"/>
          <a:stretch>
            <a:fillRect/>
          </a:stretch>
        </p:blipFill>
        <p:spPr>
          <a:xfrm>
            <a:off x="228600" y="3536414"/>
            <a:ext cx="3886200" cy="309023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7000" y="1155700"/>
          <a:ext cx="5867400" cy="2226818"/>
        </p:xfrm>
        <a:graphic>
          <a:graphicData uri="http://schemas.openxmlformats.org/drawingml/2006/table">
            <a:tbl>
              <a:tblPr/>
              <a:tblGrid>
                <a:gridCol w="1466850"/>
                <a:gridCol w="1466850"/>
                <a:gridCol w="1466850"/>
                <a:gridCol w="1466850"/>
              </a:tblGrid>
              <a:tr h="791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DTL Tank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Energy Out (MeV)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Peak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n-US" sz="1600" b="1" baseline="-250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+30mA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(MW)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Peak </a:t>
                      </a:r>
                      <a:r>
                        <a:rPr lang="en-US" sz="1600" b="1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n-US" sz="1600" b="1" baseline="-25000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tank</a:t>
                      </a:r>
                      <a:r>
                        <a:rPr lang="en-US" sz="1600" b="1" baseline="-250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(MW)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3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37.5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66.2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92.6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5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52400" y="2565400"/>
            <a:ext cx="5833872" cy="228600"/>
          </a:xfrm>
          <a:prstGeom prst="rect">
            <a:avLst/>
          </a:pr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400800" y="3810000"/>
            <a:ext cx="228600" cy="990600"/>
          </a:xfrm>
          <a:prstGeom prst="downArrow">
            <a:avLst/>
          </a:pr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0" y="31242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DF: 0.037%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35400"/>
            <a:ext cx="458978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r="5000"/>
          <a:stretch>
            <a:fillRect/>
          </a:stretch>
        </p:blipFill>
        <p:spPr bwMode="auto">
          <a:xfrm>
            <a:off x="165100" y="3835400"/>
            <a:ext cx="43434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048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1000" y="228600"/>
            <a:ext cx="4876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Amplifier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447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Photonis</a:t>
            </a:r>
            <a:r>
              <a:rPr lang="en-US" dirty="0" smtClean="0"/>
              <a:t> USA</a:t>
            </a:r>
            <a:r>
              <a:rPr lang="en-US" dirty="0" smtClean="0"/>
              <a:t> rebuilds </a:t>
            </a:r>
            <a:r>
              <a:rPr lang="en-US" dirty="0" smtClean="0"/>
              <a:t>these tubes.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# of rebuilds is determined by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the rebuild viability of the anode and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the grid-block assembly.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3962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5352B"/>
                </a:solidFill>
              </a:rPr>
              <a:t>      </a:t>
            </a:r>
            <a:r>
              <a:rPr lang="en-US" sz="1600" b="1" dirty="0" smtClean="0">
                <a:solidFill>
                  <a:srgbClr val="45352B"/>
                </a:solidFill>
              </a:rPr>
              <a:t>R0 ~ 8850 hrs</a:t>
            </a:r>
          </a:p>
          <a:p>
            <a:r>
              <a:rPr lang="en-US" sz="1600" b="1" dirty="0" smtClean="0">
                <a:solidFill>
                  <a:srgbClr val="AC8E7C"/>
                </a:solidFill>
              </a:rPr>
              <a:t>R1</a:t>
            </a:r>
            <a:r>
              <a:rPr lang="en-US" sz="1600" b="1" dirty="0" smtClean="0">
                <a:solidFill>
                  <a:srgbClr val="AC8E7C"/>
                </a:solidFill>
              </a:rPr>
              <a:t>/</a:t>
            </a:r>
            <a:r>
              <a:rPr lang="en-US" sz="1600" b="1" dirty="0" smtClean="0">
                <a:solidFill>
                  <a:srgbClr val="57D3FF"/>
                </a:solidFill>
              </a:rPr>
              <a:t>R7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57D3FF"/>
                </a:solidFill>
              </a:rPr>
              <a:t>~ 5,000 hrs </a:t>
            </a:r>
          </a:p>
          <a:p>
            <a:r>
              <a:rPr lang="en-US" sz="1600" b="1" dirty="0" smtClean="0"/>
              <a:t>     R8  ~1,500  hrs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609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&lt;# hrs&gt; ~</a:t>
            </a:r>
            <a:r>
              <a:rPr lang="en-US" sz="1600" dirty="0" smtClean="0"/>
              <a:t>7,550</a:t>
            </a:r>
            <a:endParaRPr lang="en-US" sz="1600" dirty="0"/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 rot="5400000">
            <a:off x="5865226" y="721728"/>
            <a:ext cx="271048" cy="7239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1200" y="2895600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It is difficult to predict how many rebuilds one can get.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9900" y="5791200"/>
            <a:ext cx="3962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 smtClean="0"/>
              <a:t>2006   2007  2008  2009   2010   2011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2700" y="3835400"/>
            <a:ext cx="3429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5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4</a:t>
            </a:r>
          </a:p>
          <a:p>
            <a:r>
              <a:rPr lang="en-US" sz="16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1</a:t>
            </a:r>
          </a:p>
          <a:p>
            <a:r>
              <a:rPr lang="en-US" sz="1600" dirty="0" smtClean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2209800"/>
            <a:ext cx="1574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Emission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3962400"/>
            <a:ext cx="4953000" cy="2667000"/>
            <a:chOff x="0" y="3962400"/>
            <a:chExt cx="4953000" cy="2667000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3976537"/>
              <a:ext cx="4343400" cy="2652863"/>
              <a:chOff x="0" y="3976537"/>
              <a:chExt cx="4343400" cy="2652863"/>
            </a:xfrm>
          </p:grpSpPr>
          <p:pic>
            <p:nvPicPr>
              <p:cNvPr id="6145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 l="7083" r="6178"/>
              <a:stretch>
                <a:fillRect/>
              </a:stretch>
            </p:blipFill>
            <p:spPr bwMode="auto">
              <a:xfrm>
                <a:off x="0" y="3976537"/>
                <a:ext cx="4343400" cy="2652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2971800" y="4419600"/>
                <a:ext cx="1257296" cy="1066800"/>
                <a:chOff x="4648200" y="3810000"/>
                <a:chExt cx="1219200" cy="762000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770120" y="4095750"/>
                  <a:ext cx="990585" cy="2638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~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9.5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yrs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648200" y="3810000"/>
                  <a:ext cx="1219200" cy="762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0" y="3962400"/>
              <a:ext cx="4953000" cy="461665"/>
              <a:chOff x="305708" y="3109589"/>
              <a:chExt cx="5705594" cy="47738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323163" y="3109589"/>
                <a:ext cx="1688139" cy="477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Integrated # years </a:t>
                </a:r>
                <a:endParaRPr lang="en-US" sz="1200" dirty="0" smtClean="0"/>
              </a:p>
              <a:p>
                <a:r>
                  <a:rPr lang="en-US" sz="1200" dirty="0" smtClean="0"/>
                  <a:t>operation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5708" y="3188376"/>
                <a:ext cx="1612869" cy="33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# </a:t>
                </a:r>
                <a:r>
                  <a:rPr lang="en-US" sz="1600" dirty="0" smtClean="0"/>
                  <a:t>tubes</a:t>
                </a:r>
                <a:endParaRPr lang="en-US" sz="1600" dirty="0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81000" y="228600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Amplifier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62600" y="228600"/>
          <a:ext cx="3352800" cy="2438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02937"/>
                <a:gridCol w="1449863"/>
              </a:tblGrid>
              <a:tr h="297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Tube Count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Failed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Being Rebuilt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Stand By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Conditioning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2565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200" y="2667000"/>
            <a:ext cx="212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Current Status (</a:t>
            </a:r>
            <a:r>
              <a:rPr lang="en-US" sz="1600" dirty="0" smtClean="0"/>
              <a:t>11/1/2011)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1295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Avg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Lifetime</a:t>
            </a:r>
            <a:r>
              <a:rPr lang="en-US" sz="1400" baseline="-25000" dirty="0" smtClean="0">
                <a:latin typeface="+mn-lt"/>
              </a:rPr>
              <a:t>5years</a:t>
            </a:r>
            <a:r>
              <a:rPr lang="en-US" dirty="0" smtClean="0">
                <a:latin typeface="+mn-lt"/>
              </a:rPr>
              <a:t>: ~ </a:t>
            </a:r>
            <a:r>
              <a:rPr lang="en-US" dirty="0" smtClean="0">
                <a:latin typeface="+mn-lt"/>
              </a:rPr>
              <a:t>0.83 </a:t>
            </a:r>
            <a:r>
              <a:rPr lang="en-US" dirty="0" smtClean="0">
                <a:latin typeface="+mn-lt"/>
              </a:rPr>
              <a:t>years</a:t>
            </a:r>
            <a:endParaRPr lang="en-US" sz="2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352800"/>
            <a:ext cx="3048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</a:t>
            </a:r>
            <a:r>
              <a:rPr lang="en-US" sz="1600" dirty="0" smtClean="0"/>
              <a:t>Rebuilds available up to R6</a:t>
            </a:r>
          </a:p>
          <a:p>
            <a:r>
              <a:rPr lang="en-US" sz="1600" dirty="0" smtClean="0"/>
              <a:t>   assume 5% loss for each R#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410200" y="3352800"/>
            <a:ext cx="30480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</a:t>
            </a:r>
            <a:r>
              <a:rPr lang="en-US" sz="1600" dirty="0" smtClean="0"/>
              <a:t>  </a:t>
            </a:r>
            <a:r>
              <a:rPr lang="en-US" sz="1600" dirty="0" smtClean="0"/>
              <a:t>Rebuilds </a:t>
            </a:r>
            <a:r>
              <a:rPr lang="en-US" sz="1600" dirty="0" smtClean="0"/>
              <a:t>not</a:t>
            </a:r>
            <a:r>
              <a:rPr lang="en-US" sz="1600" dirty="0" smtClean="0"/>
              <a:t> available</a:t>
            </a:r>
            <a:endParaRPr lang="en-US" sz="16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4419600" y="3962400"/>
            <a:ext cx="4864100" cy="2743200"/>
            <a:chOff x="4419600" y="3962400"/>
            <a:chExt cx="4864100" cy="2743200"/>
          </a:xfrm>
        </p:grpSpPr>
        <p:grpSp>
          <p:nvGrpSpPr>
            <p:cNvPr id="37" name="Group 36"/>
            <p:cNvGrpSpPr/>
            <p:nvPr/>
          </p:nvGrpSpPr>
          <p:grpSpPr>
            <a:xfrm>
              <a:off x="4419600" y="3962400"/>
              <a:ext cx="4864100" cy="2743200"/>
              <a:chOff x="4419600" y="3962400"/>
              <a:chExt cx="4864100" cy="2743200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19600" y="3962400"/>
                <a:ext cx="46482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818234" y="4000500"/>
                <a:ext cx="1465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Integrated # years </a:t>
                </a:r>
                <a:endParaRPr lang="en-US" sz="1200" dirty="0" smtClean="0"/>
              </a:p>
              <a:p>
                <a:r>
                  <a:rPr lang="en-US" sz="1200" dirty="0" smtClean="0"/>
                  <a:t>operation</a:t>
                </a:r>
                <a:endParaRPr lang="en-US" sz="12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619676" y="4038600"/>
                <a:ext cx="1400124" cy="320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# </a:t>
                </a:r>
                <a:r>
                  <a:rPr lang="en-US" sz="1600" dirty="0" smtClean="0"/>
                  <a:t>tubes</a:t>
                </a:r>
                <a:endParaRPr lang="en-US" sz="1600" dirty="0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7315200" y="4267200"/>
              <a:ext cx="1257296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67600" y="4800600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~1.8 yrs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62000" y="2362200"/>
            <a:ext cx="29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current inventory...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28600"/>
            <a:ext cx="60960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Amplifier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1295400"/>
            <a:ext cx="4572000" cy="2677656"/>
          </a:xfrm>
          <a:prstGeom prst="rect">
            <a:avLst/>
          </a:prstGeom>
          <a:ln w="15875"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2004 Tube Task Force Documentation: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“Fermilab </a:t>
            </a:r>
            <a:r>
              <a:rPr lang="en-US" i="1" dirty="0" smtClean="0">
                <a:solidFill>
                  <a:schemeClr val="tx2"/>
                </a:solidFill>
              </a:rPr>
              <a:t>must increase its reserve of 7835 Power Tubes to a level consistent with a two-year </a:t>
            </a:r>
            <a:r>
              <a:rPr lang="en-US" i="1" u="sng" dirty="0" smtClean="0">
                <a:solidFill>
                  <a:schemeClr val="tx2"/>
                </a:solidFill>
              </a:rPr>
              <a:t>spare</a:t>
            </a:r>
            <a:r>
              <a:rPr lang="en-US" i="1" dirty="0" smtClean="0">
                <a:solidFill>
                  <a:schemeClr val="tx2"/>
                </a:solidFill>
              </a:rPr>
              <a:t> supply.  We have been directed to do this by all DOE driven Review Boards who examine the operations of our accelerator complex and by an internal vulnerability assessment</a:t>
            </a:r>
            <a:r>
              <a:rPr lang="en-US" i="1" dirty="0" smtClean="0">
                <a:solidFill>
                  <a:schemeClr val="tx2"/>
                </a:solidFill>
              </a:rPr>
              <a:t>.” </a:t>
            </a:r>
          </a:p>
          <a:p>
            <a:pPr algn="r"/>
            <a:r>
              <a:rPr lang="en-US" sz="1200" dirty="0" smtClean="0"/>
              <a:t>R. Andrew, P. </a:t>
            </a:r>
            <a:r>
              <a:rPr lang="en-US" sz="1200" dirty="0" err="1" smtClean="0"/>
              <a:t>Czarapata</a:t>
            </a:r>
            <a:endParaRPr lang="en-US" sz="1200" dirty="0" smtClean="0"/>
          </a:p>
          <a:p>
            <a:pPr algn="r"/>
            <a:r>
              <a:rPr lang="en-US" sz="1200" dirty="0" smtClean="0"/>
              <a:t> 01/12/2005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4267200" y="4191000"/>
            <a:ext cx="4724400" cy="20928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June/2010 –Proton Task Force</a:t>
            </a:r>
          </a:p>
          <a:p>
            <a:r>
              <a:rPr lang="en-US" sz="1600" dirty="0" smtClean="0"/>
              <a:t>Proton </a:t>
            </a:r>
            <a:r>
              <a:rPr lang="en-US" sz="1600" dirty="0" smtClean="0"/>
              <a:t>Source Department Head dictated that Fermilab should have a </a:t>
            </a:r>
            <a:r>
              <a:rPr lang="en-US" sz="1600" b="1" dirty="0" smtClean="0"/>
              <a:t>four-year spare supply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smtClean="0"/>
              <a:t>assumption is that this is a more realistic minimum inventory investment required in order to implement a backup plan in case </a:t>
            </a:r>
            <a:r>
              <a:rPr lang="en-US" sz="1600" dirty="0" smtClean="0"/>
              <a:t>another </a:t>
            </a:r>
            <a:r>
              <a:rPr lang="en-US" sz="1600" dirty="0" smtClean="0"/>
              <a:t>technology is chosen for the present Linac Low Energy region (work under HLRF task</a:t>
            </a:r>
            <a:r>
              <a:rPr lang="en-US" sz="1600" dirty="0" smtClean="0"/>
              <a:t>).          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28600"/>
            <a:ext cx="609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latin typeface="Calibri" pitchFamily="34" charset="0"/>
              </a:rPr>
              <a:t>Linac Vacuum Tubes</a:t>
            </a: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201 MHz System - Primary Power </a:t>
            </a:r>
            <a:endParaRPr lang="en-US" sz="2000" b="1" dirty="0" smtClean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rgbClr val="558ED5"/>
                </a:solidFill>
                <a:latin typeface="Calibri" pitchFamily="34" charset="0"/>
              </a:rPr>
              <a:t>Amplifier</a:t>
            </a:r>
            <a:endParaRPr lang="en-US" sz="2000" b="1" dirty="0" smtClean="0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676400"/>
            <a:ext cx="47734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Assuming:</a:t>
            </a:r>
          </a:p>
          <a:p>
            <a:r>
              <a:rPr lang="en-US" dirty="0" err="1" smtClean="0">
                <a:latin typeface="+mn-lt"/>
              </a:rPr>
              <a:t>Avg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Lifetime</a:t>
            </a:r>
            <a:r>
              <a:rPr lang="en-US" sz="1400" baseline="-25000" dirty="0" smtClean="0">
                <a:latin typeface="+mn-lt"/>
              </a:rPr>
              <a:t>5years</a:t>
            </a:r>
            <a:r>
              <a:rPr lang="en-US" dirty="0" smtClean="0">
                <a:latin typeface="+mn-lt"/>
              </a:rPr>
              <a:t>: ~ </a:t>
            </a:r>
            <a:r>
              <a:rPr lang="en-US" dirty="0" smtClean="0">
                <a:latin typeface="+mn-lt"/>
              </a:rPr>
              <a:t>0.83 years</a:t>
            </a:r>
          </a:p>
          <a:p>
            <a:r>
              <a:rPr lang="en-US" dirty="0" smtClean="0">
                <a:latin typeface="+mn-lt"/>
              </a:rPr>
              <a:t>Rebuild available up to R6</a:t>
            </a:r>
          </a:p>
          <a:p>
            <a:r>
              <a:rPr lang="en-US" dirty="0" smtClean="0">
                <a:latin typeface="+mn-lt"/>
              </a:rPr>
              <a:t>PIP Total tubes: 7</a:t>
            </a:r>
          </a:p>
          <a:p>
            <a:r>
              <a:rPr lang="en-US" dirty="0" smtClean="0">
                <a:latin typeface="+mn-lt"/>
              </a:rPr>
              <a:t>These tubes alone during its lifecycle will provide</a:t>
            </a:r>
          </a:p>
          <a:p>
            <a:r>
              <a:rPr lang="en-US" dirty="0" smtClean="0">
                <a:latin typeface="+mn-lt"/>
              </a:rPr>
              <a:t>~ 5 years of Operations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390144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09800"/>
            <a:ext cx="390144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9" y="4038600"/>
            <a:ext cx="54864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5791200" y="4648200"/>
            <a:ext cx="281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Photonis</a:t>
            </a:r>
            <a:r>
              <a:rPr lang="en-US" sz="1400" dirty="0" smtClean="0"/>
              <a:t> can accommodate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ny ordering schedule that</a:t>
            </a:r>
          </a:p>
          <a:p>
            <a:r>
              <a:rPr lang="en-US" sz="1400" dirty="0" smtClean="0"/>
              <a:t>s</a:t>
            </a:r>
            <a:r>
              <a:rPr lang="en-US" sz="1400" dirty="0" smtClean="0"/>
              <a:t>uits our needs.</a:t>
            </a:r>
          </a:p>
          <a:p>
            <a:r>
              <a:rPr lang="en-US" sz="1400" dirty="0" smtClean="0"/>
              <a:t> - Shipping schedule can be </a:t>
            </a:r>
          </a:p>
          <a:p>
            <a:r>
              <a:rPr lang="en-US" sz="1400" dirty="0" smtClean="0"/>
              <a:t>mutually determined between</a:t>
            </a:r>
          </a:p>
          <a:p>
            <a:r>
              <a:rPr lang="en-US" sz="1400" dirty="0" smtClean="0"/>
              <a:t>FNAL and </a:t>
            </a:r>
            <a:r>
              <a:rPr lang="en-US" sz="1400" dirty="0" err="1" smtClean="0"/>
              <a:t>Photonis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</a:t>
            </a:r>
            <a:r>
              <a:rPr lang="en-US" sz="1400" dirty="0" smtClean="0"/>
              <a:t>- 2011 orders until Dec 20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!!!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836</Words>
  <Application>Microsoft Office PowerPoint</Application>
  <PresentationFormat>On-screen Show (4:3)</PresentationFormat>
  <Paragraphs>206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fgarcia</cp:lastModifiedBy>
  <cp:revision>364</cp:revision>
  <dcterms:created xsi:type="dcterms:W3CDTF">2006-08-16T00:00:00Z</dcterms:created>
  <dcterms:modified xsi:type="dcterms:W3CDTF">2011-11-02T00:15:09Z</dcterms:modified>
</cp:coreProperties>
</file>