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54"/>
  </p:notesMasterIdLst>
  <p:handoutMasterIdLst>
    <p:handoutMasterId r:id="rId55"/>
  </p:handoutMasterIdLst>
  <p:sldIdLst>
    <p:sldId id="256" r:id="rId2"/>
    <p:sldId id="385" r:id="rId3"/>
    <p:sldId id="352" r:id="rId4"/>
    <p:sldId id="283" r:id="rId5"/>
    <p:sldId id="284" r:id="rId6"/>
    <p:sldId id="394" r:id="rId7"/>
    <p:sldId id="286" r:id="rId8"/>
    <p:sldId id="285" r:id="rId9"/>
    <p:sldId id="356" r:id="rId10"/>
    <p:sldId id="354" r:id="rId11"/>
    <p:sldId id="359" r:id="rId12"/>
    <p:sldId id="360" r:id="rId13"/>
    <p:sldId id="361" r:id="rId14"/>
    <p:sldId id="351" r:id="rId15"/>
    <p:sldId id="353" r:id="rId16"/>
    <p:sldId id="357" r:id="rId17"/>
    <p:sldId id="372" r:id="rId18"/>
    <p:sldId id="375" r:id="rId19"/>
    <p:sldId id="374" r:id="rId20"/>
    <p:sldId id="390" r:id="rId21"/>
    <p:sldId id="358" r:id="rId22"/>
    <p:sldId id="371" r:id="rId23"/>
    <p:sldId id="364" r:id="rId24"/>
    <p:sldId id="362" r:id="rId25"/>
    <p:sldId id="363" r:id="rId26"/>
    <p:sldId id="366" r:id="rId27"/>
    <p:sldId id="384" r:id="rId28"/>
    <p:sldId id="365" r:id="rId29"/>
    <p:sldId id="396" r:id="rId30"/>
    <p:sldId id="395" r:id="rId31"/>
    <p:sldId id="401" r:id="rId32"/>
    <p:sldId id="402" r:id="rId33"/>
    <p:sldId id="404" r:id="rId34"/>
    <p:sldId id="405" r:id="rId35"/>
    <p:sldId id="391" r:id="rId36"/>
    <p:sldId id="389" r:id="rId37"/>
    <p:sldId id="411" r:id="rId38"/>
    <p:sldId id="412" r:id="rId39"/>
    <p:sldId id="413" r:id="rId40"/>
    <p:sldId id="414" r:id="rId41"/>
    <p:sldId id="415" r:id="rId42"/>
    <p:sldId id="416" r:id="rId43"/>
    <p:sldId id="417" r:id="rId44"/>
    <p:sldId id="367" r:id="rId45"/>
    <p:sldId id="388" r:id="rId46"/>
    <p:sldId id="393" r:id="rId47"/>
    <p:sldId id="341" r:id="rId48"/>
    <p:sldId id="406" r:id="rId49"/>
    <p:sldId id="407" r:id="rId50"/>
    <p:sldId id="400" r:id="rId51"/>
    <p:sldId id="408" r:id="rId52"/>
    <p:sldId id="409" r:id="rId53"/>
  </p:sldIdLst>
  <p:sldSz cx="9144000" cy="6858000" type="screen4x3"/>
  <p:notesSz cx="9296400" cy="7010400"/>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71" autoAdjust="0"/>
    <p:restoredTop sz="94660"/>
  </p:normalViewPr>
  <p:slideViewPr>
    <p:cSldViewPr snapToGrid="0">
      <p:cViewPr>
        <p:scale>
          <a:sx n="90" d="100"/>
          <a:sy n="90" d="100"/>
        </p:scale>
        <p:origin x="-1710" y="-396"/>
      </p:cViewPr>
      <p:guideLst>
        <p:guide orient="horz" pos="144"/>
        <p:guide orient="horz" pos="4176"/>
        <p:guide pos="3120"/>
        <p:guide pos="565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5fv\Desktop\ZeroChrome_dp_p_Determinati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smoothMarker"/>
        <c:ser>
          <c:idx val="0"/>
          <c:order val="0"/>
          <c:tx>
            <c:strRef>
              <c:f>Sheet1!$B$2</c:f>
              <c:strCache>
                <c:ptCount val="1"/>
                <c:pt idx="0">
                  <c:v>H LSB</c:v>
                </c:pt>
              </c:strCache>
            </c:strRef>
          </c:tx>
          <c:spPr>
            <a:ln>
              <a:solidFill>
                <a:srgbClr val="FF0000"/>
              </a:solidFill>
            </a:ln>
          </c:spPr>
          <c:marker>
            <c:symbol val="triangle"/>
            <c:size val="7"/>
            <c:spPr>
              <a:solidFill>
                <a:srgbClr val="FF0000"/>
              </a:solidFill>
              <a:ln>
                <a:solidFill>
                  <a:srgbClr val="FF0000"/>
                </a:solidFill>
              </a:ln>
            </c:spPr>
          </c:marker>
          <c:trendline>
            <c:spPr>
              <a:ln>
                <a:solidFill>
                  <a:srgbClr val="FF0000"/>
                </a:solidFill>
              </a:ln>
            </c:spPr>
            <c:trendlineType val="linear"/>
            <c:forward val="20"/>
            <c:backward val="50"/>
            <c:intercept val="0"/>
            <c:dispEq val="1"/>
            <c:trendlineLbl>
              <c:layout>
                <c:manualLayout>
                  <c:x val="-0.63468319570343412"/>
                  <c:y val="-6.6106170983788723E-2"/>
                </c:manualLayout>
              </c:layout>
              <c:numFmt formatCode="0.0000E+00" sourceLinked="0"/>
              <c:spPr>
                <a:ln>
                  <a:solidFill>
                    <a:srgbClr val="FF0000"/>
                  </a:solidFill>
                </a:ln>
              </c:spPr>
            </c:trendlineLbl>
          </c:trendline>
          <c:xVal>
            <c:numRef>
              <c:f>Sheet1!$A$3:$A$16</c:f>
              <c:numCache>
                <c:formatCode>General</c:formatCode>
                <c:ptCount val="14"/>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numCache>
            </c:numRef>
          </c:xVal>
          <c:yVal>
            <c:numRef>
              <c:f>Sheet1!$B$3:$B$16</c:f>
              <c:numCache>
                <c:formatCode>General</c:formatCode>
                <c:ptCount val="14"/>
                <c:pt idx="0">
                  <c:v>1.7241000000000013E-2</c:v>
                </c:pt>
                <c:pt idx="1">
                  <c:v>2.0065000000000006E-2</c:v>
                </c:pt>
                <c:pt idx="2">
                  <c:v>2.3186999999999985E-2</c:v>
                </c:pt>
                <c:pt idx="3">
                  <c:v>2.6902000000000013E-2</c:v>
                </c:pt>
                <c:pt idx="4">
                  <c:v>2.987500000000004E-2</c:v>
                </c:pt>
                <c:pt idx="5">
                  <c:v>3.3294000000000011E-2</c:v>
                </c:pt>
                <c:pt idx="6">
                  <c:v>3.6712000000000015E-2</c:v>
                </c:pt>
                <c:pt idx="7">
                  <c:v>4.0428000000000013E-2</c:v>
                </c:pt>
                <c:pt idx="8">
                  <c:v>4.5629999999999976E-2</c:v>
                </c:pt>
                <c:pt idx="9">
                  <c:v>4.6522000000000022E-2</c:v>
                </c:pt>
                <c:pt idx="10">
                  <c:v>5.0535000000000004E-2</c:v>
                </c:pt>
                <c:pt idx="11">
                  <c:v>5.4400000000000087E-2</c:v>
                </c:pt>
                <c:pt idx="12">
                  <c:v>5.7818000000000085E-2</c:v>
                </c:pt>
              </c:numCache>
            </c:numRef>
          </c:yVal>
          <c:smooth val="1"/>
        </c:ser>
        <c:ser>
          <c:idx val="1"/>
          <c:order val="1"/>
          <c:tx>
            <c:strRef>
              <c:f>Sheet1!$C$2</c:f>
              <c:strCache>
                <c:ptCount val="1"/>
                <c:pt idx="0">
                  <c:v>H USB</c:v>
                </c:pt>
              </c:strCache>
            </c:strRef>
          </c:tx>
          <c:spPr>
            <a:ln>
              <a:solidFill>
                <a:schemeClr val="tx1"/>
              </a:solidFill>
            </a:ln>
          </c:spPr>
          <c:marker>
            <c:symbol val="square"/>
            <c:size val="7"/>
            <c:spPr>
              <a:solidFill>
                <a:schemeClr val="tx1"/>
              </a:solidFill>
              <a:ln>
                <a:solidFill>
                  <a:prstClr val="black"/>
                </a:solidFill>
              </a:ln>
            </c:spPr>
          </c:marker>
          <c:trendline>
            <c:spPr>
              <a:ln>
                <a:solidFill>
                  <a:sysClr val="windowText" lastClr="000000"/>
                </a:solidFill>
              </a:ln>
            </c:spPr>
            <c:trendlineType val="linear"/>
            <c:forward val="20"/>
            <c:backward val="50"/>
            <c:intercept val="0"/>
            <c:dispEq val="1"/>
            <c:trendlineLbl>
              <c:layout>
                <c:manualLayout>
                  <c:x val="-0.63321919091256496"/>
                  <c:y val="-4.5251139297510876E-3"/>
                </c:manualLayout>
              </c:layout>
              <c:numFmt formatCode="0.0000E+00" sourceLinked="0"/>
              <c:spPr>
                <a:ln>
                  <a:solidFill>
                    <a:sysClr val="windowText" lastClr="000000"/>
                  </a:solidFill>
                </a:ln>
              </c:spPr>
            </c:trendlineLbl>
          </c:trendline>
          <c:xVal>
            <c:numRef>
              <c:f>Sheet1!$A$3:$A$16</c:f>
              <c:numCache>
                <c:formatCode>General</c:formatCode>
                <c:ptCount val="14"/>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numCache>
            </c:numRef>
          </c:xVal>
          <c:yVal>
            <c:numRef>
              <c:f>Sheet1!$C$3:$C$16</c:f>
              <c:numCache>
                <c:formatCode>General</c:formatCode>
                <c:ptCount val="14"/>
                <c:pt idx="0">
                  <c:v>1.6497999999999999E-2</c:v>
                </c:pt>
                <c:pt idx="1">
                  <c:v>1.932200000000002E-2</c:v>
                </c:pt>
                <c:pt idx="2">
                  <c:v>2.229500000000003E-2</c:v>
                </c:pt>
                <c:pt idx="3">
                  <c:v>2.5416000000000011E-2</c:v>
                </c:pt>
                <c:pt idx="4">
                  <c:v>2.8982999999999998E-2</c:v>
                </c:pt>
                <c:pt idx="5">
                  <c:v>3.2253000000000052E-2</c:v>
                </c:pt>
                <c:pt idx="6">
                  <c:v>3.5522999999999999E-2</c:v>
                </c:pt>
                <c:pt idx="7">
                  <c:v>3.9090000000000028E-2</c:v>
                </c:pt>
                <c:pt idx="8">
                  <c:v>4.2509000000000012E-2</c:v>
                </c:pt>
                <c:pt idx="9">
                  <c:v>4.5779000000000014E-2</c:v>
                </c:pt>
                <c:pt idx="10">
                  <c:v>4.9792000000000128E-2</c:v>
                </c:pt>
                <c:pt idx="11">
                  <c:v>5.3359000000000004E-2</c:v>
                </c:pt>
                <c:pt idx="12">
                  <c:v>5.633200000000007E-2</c:v>
                </c:pt>
              </c:numCache>
            </c:numRef>
          </c:yVal>
          <c:smooth val="1"/>
        </c:ser>
        <c:ser>
          <c:idx val="2"/>
          <c:order val="2"/>
          <c:tx>
            <c:strRef>
              <c:f>Sheet1!$D$2</c:f>
              <c:strCache>
                <c:ptCount val="1"/>
                <c:pt idx="0">
                  <c:v>V LSB</c:v>
                </c:pt>
              </c:strCache>
            </c:strRef>
          </c:tx>
          <c:spPr>
            <a:ln>
              <a:solidFill>
                <a:srgbClr val="00B0F0"/>
              </a:solidFill>
              <a:prstDash val="sysDash"/>
            </a:ln>
          </c:spPr>
          <c:marker>
            <c:symbol val="diamond"/>
            <c:size val="9"/>
            <c:spPr>
              <a:solidFill>
                <a:srgbClr val="00B0F0"/>
              </a:solidFill>
              <a:ln>
                <a:solidFill>
                  <a:srgbClr val="00B0F0"/>
                </a:solidFill>
              </a:ln>
            </c:spPr>
          </c:marker>
          <c:trendline>
            <c:spPr>
              <a:ln>
                <a:solidFill>
                  <a:srgbClr val="00B0F0"/>
                </a:solidFill>
              </a:ln>
            </c:spPr>
            <c:trendlineType val="linear"/>
            <c:forward val="20"/>
            <c:backward val="50"/>
            <c:intercept val="0"/>
            <c:dispEq val="1"/>
            <c:trendlineLbl>
              <c:layout>
                <c:manualLayout>
                  <c:x val="-0.63321919091256496"/>
                  <c:y val="0.1013333659387559"/>
                </c:manualLayout>
              </c:layout>
              <c:numFmt formatCode="0.0000E+00" sourceLinked="0"/>
              <c:spPr>
                <a:ln>
                  <a:solidFill>
                    <a:srgbClr val="00B0F0"/>
                  </a:solidFill>
                </a:ln>
              </c:spPr>
            </c:trendlineLbl>
          </c:trendline>
          <c:xVal>
            <c:numRef>
              <c:f>Sheet1!$A$3:$A$16</c:f>
              <c:numCache>
                <c:formatCode>General</c:formatCode>
                <c:ptCount val="14"/>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numCache>
            </c:numRef>
          </c:xVal>
          <c:yVal>
            <c:numRef>
              <c:f>Sheet1!$D$3:$D$16</c:f>
              <c:numCache>
                <c:formatCode>General</c:formatCode>
                <c:ptCount val="14"/>
                <c:pt idx="1">
                  <c:v>1.9768000000000022E-2</c:v>
                </c:pt>
                <c:pt idx="2">
                  <c:v>2.2889000000000048E-2</c:v>
                </c:pt>
                <c:pt idx="3">
                  <c:v>2.6159000000000012E-2</c:v>
                </c:pt>
                <c:pt idx="4">
                  <c:v>2.972700000000001E-2</c:v>
                </c:pt>
                <c:pt idx="5">
                  <c:v>3.2848000000000037E-2</c:v>
                </c:pt>
                <c:pt idx="6">
                  <c:v>3.7604000000000026E-2</c:v>
                </c:pt>
                <c:pt idx="7">
                  <c:v>4.0428000000000013E-2</c:v>
                </c:pt>
                <c:pt idx="8">
                  <c:v>4.4590000000000067E-2</c:v>
                </c:pt>
                <c:pt idx="9">
                  <c:v>4.8751000000000023E-2</c:v>
                </c:pt>
                <c:pt idx="10">
                  <c:v>4.9495000000000067E-2</c:v>
                </c:pt>
                <c:pt idx="11">
                  <c:v>4.9941000000000013E-2</c:v>
                </c:pt>
                <c:pt idx="12">
                  <c:v>5.6183000000000004E-2</c:v>
                </c:pt>
                <c:pt idx="13">
                  <c:v>5.8115000000000014E-2</c:v>
                </c:pt>
              </c:numCache>
            </c:numRef>
          </c:yVal>
          <c:smooth val="1"/>
        </c:ser>
        <c:ser>
          <c:idx val="3"/>
          <c:order val="3"/>
          <c:tx>
            <c:strRef>
              <c:f>Sheet1!$E$2</c:f>
              <c:strCache>
                <c:ptCount val="1"/>
                <c:pt idx="0">
                  <c:v>V USB</c:v>
                </c:pt>
              </c:strCache>
            </c:strRef>
          </c:tx>
          <c:spPr>
            <a:ln>
              <a:solidFill>
                <a:srgbClr val="00B050"/>
              </a:solidFill>
              <a:prstDash val="sysDash"/>
            </a:ln>
          </c:spPr>
          <c:marker>
            <c:symbol val="circle"/>
            <c:size val="7"/>
            <c:spPr>
              <a:solidFill>
                <a:srgbClr val="00B050"/>
              </a:solidFill>
              <a:ln>
                <a:solidFill>
                  <a:srgbClr val="00B050"/>
                </a:solidFill>
              </a:ln>
            </c:spPr>
          </c:marker>
          <c:trendline>
            <c:spPr>
              <a:ln>
                <a:solidFill>
                  <a:srgbClr val="00B050"/>
                </a:solidFill>
              </a:ln>
            </c:spPr>
            <c:trendlineType val="linear"/>
            <c:forward val="20"/>
            <c:backward val="50"/>
            <c:intercept val="0"/>
            <c:dispEq val="1"/>
            <c:trendlineLbl>
              <c:layout>
                <c:manualLayout>
                  <c:x val="-0.63468319570343412"/>
                  <c:y val="0.19953883440801559"/>
                </c:manualLayout>
              </c:layout>
              <c:numFmt formatCode="0.0000E+00" sourceLinked="0"/>
              <c:spPr>
                <a:ln>
                  <a:solidFill>
                    <a:srgbClr val="00B050"/>
                  </a:solidFill>
                </a:ln>
              </c:spPr>
            </c:trendlineLbl>
          </c:trendline>
          <c:xVal>
            <c:numRef>
              <c:f>Sheet1!$A$3:$A$16</c:f>
              <c:numCache>
                <c:formatCode>General</c:formatCode>
                <c:ptCount val="14"/>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numCache>
            </c:numRef>
          </c:xVal>
          <c:yVal>
            <c:numRef>
              <c:f>Sheet1!$E$3:$E$16</c:f>
              <c:numCache>
                <c:formatCode>General</c:formatCode>
                <c:ptCount val="14"/>
                <c:pt idx="1">
                  <c:v>1.9471000000000016E-2</c:v>
                </c:pt>
                <c:pt idx="2">
                  <c:v>2.1849000000000042E-2</c:v>
                </c:pt>
                <c:pt idx="3">
                  <c:v>2.6011000000000034E-2</c:v>
                </c:pt>
                <c:pt idx="4">
                  <c:v>2.9578000000000011E-2</c:v>
                </c:pt>
                <c:pt idx="5">
                  <c:v>3.2848000000000037E-2</c:v>
                </c:pt>
                <c:pt idx="6">
                  <c:v>3.6861000000000026E-2</c:v>
                </c:pt>
                <c:pt idx="7">
                  <c:v>3.9536000000000016E-2</c:v>
                </c:pt>
                <c:pt idx="8">
                  <c:v>4.4441000000000022E-2</c:v>
                </c:pt>
                <c:pt idx="9">
                  <c:v>4.5779000000000014E-2</c:v>
                </c:pt>
                <c:pt idx="10">
                  <c:v>4.9941000000000013E-2</c:v>
                </c:pt>
                <c:pt idx="11">
                  <c:v>4.8454000000000004E-2</c:v>
                </c:pt>
                <c:pt idx="12">
                  <c:v>5.7967000000000088E-2</c:v>
                </c:pt>
                <c:pt idx="13">
                  <c:v>5.9899000000000084E-2</c:v>
                </c:pt>
              </c:numCache>
            </c:numRef>
          </c:yVal>
          <c:smooth val="1"/>
        </c:ser>
        <c:axId val="67134592"/>
        <c:axId val="67136512"/>
      </c:scatterChart>
      <c:valAx>
        <c:axId val="67134592"/>
        <c:scaling>
          <c:orientation val="minMax"/>
          <c:max val="200"/>
        </c:scaling>
        <c:axPos val="b"/>
        <c:title>
          <c:tx>
            <c:rich>
              <a:bodyPr/>
              <a:lstStyle/>
              <a:p>
                <a:pPr>
                  <a:defRPr/>
                </a:pPr>
                <a:r>
                  <a:rPr lang="en-US"/>
                  <a:t>Mode</a:t>
                </a:r>
              </a:p>
            </c:rich>
          </c:tx>
          <c:layout/>
        </c:title>
        <c:numFmt formatCode="General" sourceLinked="1"/>
        <c:tickLblPos val="nextTo"/>
        <c:crossAx val="67136512"/>
        <c:crosses val="autoZero"/>
        <c:crossBetween val="midCat"/>
      </c:valAx>
      <c:valAx>
        <c:axId val="67136512"/>
        <c:scaling>
          <c:orientation val="minMax"/>
        </c:scaling>
        <c:axPos val="l"/>
        <c:majorGridlines/>
        <c:title>
          <c:tx>
            <c:rich>
              <a:bodyPr rot="-5400000" vert="horz"/>
              <a:lstStyle/>
              <a:p>
                <a:pPr>
                  <a:defRPr/>
                </a:pPr>
                <a:r>
                  <a:rPr lang="en-US"/>
                  <a:t>Frequency Width (Tune)</a:t>
                </a:r>
              </a:p>
            </c:rich>
          </c:tx>
          <c:layout/>
        </c:title>
        <c:numFmt formatCode="0.0E+00" sourceLinked="0"/>
        <c:tickLblPos val="nextTo"/>
        <c:crossAx val="67134592"/>
        <c:crosses val="autoZero"/>
        <c:crossBetween val="midCat"/>
      </c:valAx>
    </c:plotArea>
    <c:legend>
      <c:legendPos val="t"/>
      <c:layout/>
    </c:legend>
    <c:plotVisOnly val="1"/>
  </c:chart>
  <c:txPr>
    <a:bodyPr/>
    <a:lstStyle/>
    <a:p>
      <a:pPr>
        <a:defRPr sz="1400" b="1"/>
      </a:pPr>
      <a:endParaRPr lang="en-US"/>
    </a:p>
  </c:txPr>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159" cy="35052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5266134" y="1"/>
            <a:ext cx="4028159" cy="350520"/>
          </a:xfrm>
          <a:prstGeom prst="rect">
            <a:avLst/>
          </a:prstGeom>
        </p:spPr>
        <p:txBody>
          <a:bodyPr vert="horz" lIns="91650" tIns="45825" rIns="91650" bIns="45825" rtlCol="0"/>
          <a:lstStyle>
            <a:lvl1pPr algn="r">
              <a:defRPr sz="1200"/>
            </a:lvl1pPr>
          </a:lstStyle>
          <a:p>
            <a:fld id="{3A6988DB-4D50-4071-A3A5-C744B1753E4D}" type="datetimeFigureOut">
              <a:rPr lang="en-US" smtClean="0"/>
              <a:pPr/>
              <a:t>11/10/2011</a:t>
            </a:fld>
            <a:endParaRPr lang="en-US"/>
          </a:p>
        </p:txBody>
      </p:sp>
      <p:sp>
        <p:nvSpPr>
          <p:cNvPr id="4" name="Footer Placeholder 3"/>
          <p:cNvSpPr>
            <a:spLocks noGrp="1"/>
          </p:cNvSpPr>
          <p:nvPr>
            <p:ph type="ftr" sz="quarter" idx="2"/>
          </p:nvPr>
        </p:nvSpPr>
        <p:spPr>
          <a:xfrm>
            <a:off x="1" y="6658680"/>
            <a:ext cx="4028159" cy="350520"/>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5266134" y="6658680"/>
            <a:ext cx="4028159" cy="350520"/>
          </a:xfrm>
          <a:prstGeom prst="rect">
            <a:avLst/>
          </a:prstGeom>
        </p:spPr>
        <p:txBody>
          <a:bodyPr vert="horz" lIns="91650" tIns="45825" rIns="91650" bIns="45825" rtlCol="0" anchor="b"/>
          <a:lstStyle>
            <a:lvl1pPr algn="r">
              <a:defRPr sz="1200"/>
            </a:lvl1pPr>
          </a:lstStyle>
          <a:p>
            <a:fld id="{91F5D948-0B91-4577-A9FA-EBBD824CE2B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1"/>
            <a:ext cx="4028159" cy="35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defRPr sz="1200" b="0" smtClean="0">
                <a:latin typeface="Arial" charset="0"/>
                <a:cs typeface="Arial" charset="0"/>
              </a:defRPr>
            </a:lvl1pPr>
          </a:lstStyle>
          <a:p>
            <a:pPr>
              <a:defRPr/>
            </a:pPr>
            <a:endParaRPr lang="en-US"/>
          </a:p>
        </p:txBody>
      </p:sp>
      <p:sp>
        <p:nvSpPr>
          <p:cNvPr id="26627" name="Rectangle 3"/>
          <p:cNvSpPr>
            <a:spLocks noGrp="1" noChangeArrowheads="1"/>
          </p:cNvSpPr>
          <p:nvPr>
            <p:ph type="dt" idx="1"/>
          </p:nvPr>
        </p:nvSpPr>
        <p:spPr bwMode="auto">
          <a:xfrm>
            <a:off x="5266134" y="1"/>
            <a:ext cx="4028159" cy="35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a:defRPr sz="1200" b="0" smtClean="0">
                <a:latin typeface="Arial" charset="0"/>
                <a:cs typeface="Arial" charset="0"/>
              </a:defRPr>
            </a:lvl1pPr>
          </a:lstStyle>
          <a:p>
            <a:pPr>
              <a:defRPr/>
            </a:pPr>
            <a:fld id="{74AE4DF1-65EA-47C0-AAEE-E1F77EA766E3}" type="datetimeFigureOut">
              <a:rPr lang="en-US"/>
              <a:pPr>
                <a:defRPr/>
              </a:pPr>
              <a:t>11/10/2011</a:t>
            </a:fld>
            <a:endParaRPr lang="en-US"/>
          </a:p>
        </p:txBody>
      </p:sp>
      <p:sp>
        <p:nvSpPr>
          <p:cNvPr id="27652"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930064" y="3329940"/>
            <a:ext cx="7436277" cy="3154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1" y="6658680"/>
            <a:ext cx="4028159" cy="35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defRPr sz="1200" b="0" smtClean="0">
                <a:latin typeface="Arial" charset="0"/>
                <a:cs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5266134" y="6658680"/>
            <a:ext cx="4028159" cy="35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a:defRPr sz="1200" b="0" smtClean="0">
                <a:latin typeface="Arial" charset="0"/>
                <a:cs typeface="Arial" charset="0"/>
              </a:defRPr>
            </a:lvl1pPr>
          </a:lstStyle>
          <a:p>
            <a:pPr>
              <a:defRPr/>
            </a:pPr>
            <a:fld id="{9E78403A-2278-4970-A010-F6C99F0A772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5610225" y="0"/>
            <a:ext cx="26988" cy="6858000"/>
          </a:xfrm>
          <a:prstGeom prst="rect">
            <a:avLst/>
          </a:prstGeom>
          <a:solidFill>
            <a:schemeClr val="tx2"/>
          </a:solidFill>
          <a:ln w="9525" algn="ctr">
            <a:noFill/>
            <a:round/>
            <a:headEnd/>
            <a:tailEnd/>
          </a:ln>
        </p:spPr>
        <p:txBody>
          <a:bodyPr/>
          <a:lstStyle/>
          <a:p>
            <a:pPr eaLnBrk="0" hangingPunct="0"/>
            <a:endParaRPr lang="en-US" b="0"/>
          </a:p>
        </p:txBody>
      </p:sp>
      <p:pic>
        <p:nvPicPr>
          <p:cNvPr id="5" name="Picture 9" descr="New_DOE_Logo_Color_042808.png"/>
          <p:cNvPicPr>
            <a:picLocks noChangeAspect="1"/>
          </p:cNvPicPr>
          <p:nvPr userDrawn="1"/>
        </p:nvPicPr>
        <p:blipFill>
          <a:blip r:embed="rId2" cstate="print"/>
          <a:srcRect/>
          <a:stretch>
            <a:fillRect/>
          </a:stretch>
        </p:blipFill>
        <p:spPr bwMode="auto">
          <a:xfrm>
            <a:off x="228600" y="6238875"/>
            <a:ext cx="1743075" cy="438150"/>
          </a:xfrm>
          <a:prstGeom prst="rect">
            <a:avLst/>
          </a:prstGeom>
          <a:noFill/>
          <a:ln w="9525">
            <a:noFill/>
            <a:miter lim="800000"/>
            <a:headEnd/>
            <a:tailEnd/>
          </a:ln>
        </p:spPr>
      </p:pic>
      <p:pic>
        <p:nvPicPr>
          <p:cNvPr id="6" name="Picture 6" descr="ORNL_managed by.png"/>
          <p:cNvPicPr>
            <a:picLocks noChangeAspect="1"/>
          </p:cNvPicPr>
          <p:nvPr userDrawn="1"/>
        </p:nvPicPr>
        <p:blipFill>
          <a:blip r:embed="rId3" cstate="print"/>
          <a:srcRect/>
          <a:stretch>
            <a:fillRect/>
          </a:stretch>
        </p:blipFill>
        <p:spPr bwMode="auto">
          <a:xfrm>
            <a:off x="5646738" y="6202363"/>
            <a:ext cx="3505200" cy="452437"/>
          </a:xfrm>
          <a:prstGeom prst="rect">
            <a:avLst/>
          </a:prstGeom>
          <a:noFill/>
          <a:ln w="9525">
            <a:noFill/>
            <a:miter lim="800000"/>
            <a:headEnd/>
            <a:tailEnd/>
          </a:ln>
        </p:spPr>
      </p:pic>
      <p:pic>
        <p:nvPicPr>
          <p:cNvPr id="7" name="Picture 10" descr="template graphic_090l.png"/>
          <p:cNvPicPr>
            <a:picLocks noChangeAspect="1"/>
          </p:cNvPicPr>
          <p:nvPr userDrawn="1"/>
        </p:nvPicPr>
        <p:blipFill>
          <a:blip r:embed="rId4" cstate="print"/>
          <a:srcRect/>
          <a:stretch>
            <a:fillRect/>
          </a:stretch>
        </p:blipFill>
        <p:spPr bwMode="auto">
          <a:xfrm>
            <a:off x="4733925" y="1233488"/>
            <a:ext cx="4292600" cy="4224337"/>
          </a:xfrm>
          <a:prstGeom prst="rect">
            <a:avLst/>
          </a:prstGeom>
          <a:noFill/>
          <a:ln w="9525">
            <a:noFill/>
            <a:miter lim="800000"/>
            <a:headEnd/>
            <a:tailEnd/>
          </a:ln>
        </p:spPr>
      </p:pic>
      <p:sp>
        <p:nvSpPr>
          <p:cNvPr id="2" name="Title 1"/>
          <p:cNvSpPr>
            <a:spLocks noGrp="1"/>
          </p:cNvSpPr>
          <p:nvPr>
            <p:ph type="ctrTitle"/>
          </p:nvPr>
        </p:nvSpPr>
        <p:spPr>
          <a:xfrm>
            <a:off x="117378" y="1085334"/>
            <a:ext cx="4454622" cy="877163"/>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125" y="177800"/>
            <a:ext cx="8229600" cy="4841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1125" y="1344613"/>
            <a:ext cx="4038600" cy="935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2125" y="1344613"/>
            <a:ext cx="4038600" cy="935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1125" y="2432050"/>
            <a:ext cx="4038600" cy="93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302125" y="2432050"/>
            <a:ext cx="4038600" cy="93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125" y="177800"/>
            <a:ext cx="8229600" cy="4841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1125" y="1344613"/>
            <a:ext cx="8229600" cy="2024062"/>
          </a:xfrm>
        </p:spPr>
        <p:txBody>
          <a:bodyPr/>
          <a:lstStyle/>
          <a:p>
            <a:pPr lvl="0"/>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125" y="177800"/>
            <a:ext cx="8229600" cy="484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111125" y="1344613"/>
            <a:ext cx="8229600" cy="2024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6"/>
          <p:cNvSpPr>
            <a:spLocks noChangeArrowheads="1"/>
          </p:cNvSpPr>
          <p:nvPr/>
        </p:nvSpPr>
        <p:spPr bwMode="auto">
          <a:xfrm flipH="1">
            <a:off x="228600" y="6402388"/>
            <a:ext cx="2819400" cy="304800"/>
          </a:xfrm>
          <a:prstGeom prst="rect">
            <a:avLst/>
          </a:prstGeom>
          <a:noFill/>
          <a:ln w="9525">
            <a:noFill/>
            <a:miter lim="800000"/>
            <a:headEnd/>
            <a:tailEnd/>
          </a:ln>
        </p:spPr>
        <p:txBody>
          <a:bodyPr lIns="0" tIns="0" rIns="0" bIns="0"/>
          <a:lstStyle/>
          <a:p>
            <a:pPr defTabSz="173038">
              <a:lnSpc>
                <a:spcPct val="90000"/>
              </a:lnSpc>
              <a:tabLst>
                <a:tab pos="230188" algn="l"/>
              </a:tabLst>
            </a:pPr>
            <a:fld id="{0202A745-FA25-4829-BBF8-022D46E924D8}" type="slidenum">
              <a:rPr lang="en-US" sz="900" b="0">
                <a:solidFill>
                  <a:schemeClr val="accent3">
                    <a:lumMod val="50000"/>
                  </a:schemeClr>
                </a:solidFill>
                <a:latin typeface="Times New Roman" pitchFamily="18" charset="0"/>
                <a:cs typeface="Times New Roman" pitchFamily="18" charset="0"/>
              </a:rPr>
              <a:pPr defTabSz="173038">
                <a:lnSpc>
                  <a:spcPct val="90000"/>
                </a:lnSpc>
                <a:tabLst>
                  <a:tab pos="230188" algn="l"/>
                </a:tabLst>
              </a:pPr>
              <a:t>‹#›</a:t>
            </a:fld>
            <a:r>
              <a:rPr lang="en-US" sz="900" b="0" dirty="0">
                <a:solidFill>
                  <a:schemeClr val="accent3">
                    <a:lumMod val="50000"/>
                  </a:schemeClr>
                </a:solidFill>
                <a:latin typeface="Times New Roman" pitchFamily="18" charset="0"/>
                <a:cs typeface="Times New Roman" pitchFamily="18" charset="0"/>
              </a:rPr>
              <a:t>	Managed by UT-Battelle</a:t>
            </a:r>
            <a:br>
              <a:rPr lang="en-US" sz="900" b="0" dirty="0">
                <a:solidFill>
                  <a:schemeClr val="accent3">
                    <a:lumMod val="50000"/>
                  </a:schemeClr>
                </a:solidFill>
                <a:latin typeface="Times New Roman" pitchFamily="18" charset="0"/>
                <a:cs typeface="Times New Roman" pitchFamily="18" charset="0"/>
              </a:rPr>
            </a:br>
            <a:r>
              <a:rPr lang="en-US" sz="900" b="0" dirty="0">
                <a:solidFill>
                  <a:schemeClr val="accent3">
                    <a:lumMod val="50000"/>
                  </a:schemeClr>
                </a:solidFill>
                <a:latin typeface="Times New Roman" pitchFamily="18" charset="0"/>
                <a:cs typeface="Times New Roman" pitchFamily="18" charset="0"/>
              </a:rPr>
              <a:t>	for the U.S. Department of Energy</a:t>
            </a:r>
          </a:p>
        </p:txBody>
      </p:sp>
      <p:sp>
        <p:nvSpPr>
          <p:cNvPr id="6" name="Rectangle 256"/>
          <p:cNvSpPr txBox="1">
            <a:spLocks noChangeArrowheads="1"/>
          </p:cNvSpPr>
          <p:nvPr/>
        </p:nvSpPr>
        <p:spPr>
          <a:xfrm>
            <a:off x="3124200" y="6469063"/>
            <a:ext cx="2895600" cy="182562"/>
          </a:xfrm>
          <a:prstGeom prst="rect">
            <a:avLst/>
          </a:prstGeom>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n-US" sz="900" b="0" dirty="0" smtClean="0">
                <a:solidFill>
                  <a:schemeClr val="accent3">
                    <a:lumMod val="50000"/>
                  </a:schemeClr>
                </a:solidFill>
                <a:latin typeface="Times New Roman" pitchFamily="18" charset="0"/>
                <a:cs typeface="Times New Roman" pitchFamily="18" charset="0"/>
              </a:rPr>
              <a:t>Fermi</a:t>
            </a:r>
            <a:r>
              <a:rPr lang="en-US" sz="900" b="0" baseline="0" dirty="0" smtClean="0">
                <a:solidFill>
                  <a:schemeClr val="accent3">
                    <a:lumMod val="50000"/>
                  </a:schemeClr>
                </a:solidFill>
                <a:latin typeface="Times New Roman" pitchFamily="18" charset="0"/>
                <a:cs typeface="Times New Roman" pitchFamily="18" charset="0"/>
              </a:rPr>
              <a:t> National Accelerator Laboratory</a:t>
            </a:r>
            <a:r>
              <a:rPr lang="en-US" sz="900" b="0" dirty="0" smtClean="0">
                <a:solidFill>
                  <a:schemeClr val="accent3">
                    <a:lumMod val="50000"/>
                  </a:schemeClr>
                </a:solidFill>
                <a:latin typeface="Times New Roman" pitchFamily="18" charset="0"/>
                <a:cs typeface="Times New Roman" pitchFamily="18" charset="0"/>
              </a:rPr>
              <a:t> 11/10/2011</a:t>
            </a:r>
            <a:endParaRPr lang="en-US" sz="900" b="0" dirty="0" smtClean="0">
              <a:solidFill>
                <a:schemeClr val="accent3">
                  <a:lumMod val="50000"/>
                </a:schemeClr>
              </a:solidFill>
              <a:latin typeface="Times New Roman" pitchFamily="18" charset="0"/>
              <a:cs typeface="Times New Roman" pitchFamily="18" charset="0"/>
            </a:endParaRPr>
          </a:p>
        </p:txBody>
      </p:sp>
      <p:pic>
        <p:nvPicPr>
          <p:cNvPr id="7" name="Picture 263" descr="sns1_beveled_transparent"/>
          <p:cNvPicPr>
            <a:picLocks noChangeAspect="1" noChangeArrowheads="1"/>
          </p:cNvPicPr>
          <p:nvPr/>
        </p:nvPicPr>
        <p:blipFill>
          <a:blip r:embed="rId12" cstate="print"/>
          <a:srcRect/>
          <a:stretch>
            <a:fillRect/>
          </a:stretch>
        </p:blipFill>
        <p:spPr bwMode="auto">
          <a:xfrm>
            <a:off x="6096000" y="6026150"/>
            <a:ext cx="1127125" cy="831850"/>
          </a:xfrm>
          <a:prstGeom prst="rect">
            <a:avLst/>
          </a:prstGeom>
          <a:noFill/>
          <a:ln w="9525">
            <a:noFill/>
            <a:miter lim="800000"/>
            <a:headEnd/>
            <a:tailEnd/>
          </a:ln>
        </p:spPr>
      </p:pic>
      <p:sp>
        <p:nvSpPr>
          <p:cNvPr id="8" name="Freeform 261"/>
          <p:cNvSpPr>
            <a:spLocks/>
          </p:cNvSpPr>
          <p:nvPr/>
        </p:nvSpPr>
        <p:spPr bwMode="auto">
          <a:xfrm>
            <a:off x="7075488" y="3624263"/>
            <a:ext cx="2071687" cy="3251200"/>
          </a:xfrm>
          <a:custGeom>
            <a:avLst/>
            <a:gdLst/>
            <a:ahLst/>
            <a:cxnLst>
              <a:cxn ang="0">
                <a:pos x="0" y="2336"/>
              </a:cxn>
              <a:cxn ang="0">
                <a:pos x="1486" y="2336"/>
              </a:cxn>
              <a:cxn ang="0">
                <a:pos x="1488" y="0"/>
              </a:cxn>
              <a:cxn ang="0">
                <a:pos x="0" y="2336"/>
              </a:cxn>
            </a:cxnLst>
            <a:rect l="0" t="0" r="r" b="b"/>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a:effectLst/>
        </p:spPr>
        <p:txBody>
          <a:bodyPr/>
          <a:lstStyle/>
          <a:p>
            <a:pPr>
              <a:defRPr/>
            </a:pPr>
            <a:endParaRPr lang="en-US"/>
          </a:p>
        </p:txBody>
      </p:sp>
      <p:pic>
        <p:nvPicPr>
          <p:cNvPr id="9" name="Picture 262" descr="ORNL_leaf white"/>
          <p:cNvPicPr>
            <a:picLocks noChangeAspect="1" noChangeArrowheads="1"/>
          </p:cNvPicPr>
          <p:nvPr/>
        </p:nvPicPr>
        <p:blipFill>
          <a:blip r:embed="rId13" cstate="print"/>
          <a:srcRect/>
          <a:stretch>
            <a:fillRect/>
          </a:stretch>
        </p:blipFill>
        <p:spPr bwMode="auto">
          <a:xfrm>
            <a:off x="8037513" y="6264275"/>
            <a:ext cx="1074737" cy="557213"/>
          </a:xfrm>
          <a:prstGeom prst="rect">
            <a:avLst/>
          </a:prstGeom>
          <a:noFill/>
          <a:effectLst>
            <a:outerShdw algn="ctr" rotWithShape="0">
              <a:schemeClr val="bg2"/>
            </a:outerShdw>
          </a:effectLst>
        </p:spPr>
      </p:pic>
    </p:spTree>
  </p:cSld>
  <p:clrMap bg1="lt1" tx1="dk1" bg2="lt2" tx2="dk2" accent1="accent1" accent2="accent2" accent3="accent3" accent4="accent4" accent5="accent5" accent6="accent6" hlink="hlink" folHlink="folHlink"/>
  <p:sldLayoutIdLst>
    <p:sldLayoutId id="214748394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Lst>
  <p:hf hdr="0" ftr="0" dt="0"/>
  <p:txStyles>
    <p:titleStyle>
      <a:lvl1pPr algn="l" rtl="0" eaLnBrk="0" fontAlgn="base" hangingPunct="0">
        <a:lnSpc>
          <a:spcPct val="85000"/>
        </a:lnSpc>
        <a:spcBef>
          <a:spcPct val="0"/>
        </a:spcBef>
        <a:spcAft>
          <a:spcPct val="0"/>
        </a:spcAft>
        <a:defRPr sz="3000" kern="1200">
          <a:solidFill>
            <a:srgbClr val="006C3A"/>
          </a:solidFill>
          <a:latin typeface="Arial Black" pitchFamily="34" charset="0"/>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fontAlgn="base">
        <a:lnSpc>
          <a:spcPct val="85000"/>
        </a:lnSpc>
        <a:spcBef>
          <a:spcPct val="0"/>
        </a:spcBef>
        <a:spcAft>
          <a:spcPct val="0"/>
        </a:spcAft>
        <a:defRPr sz="3000">
          <a:solidFill>
            <a:srgbClr val="006C3A"/>
          </a:solidFill>
          <a:latin typeface="Arial Black" pitchFamily="34" charset="0"/>
        </a:defRPr>
      </a:lvl6pPr>
      <a:lvl7pPr marL="914400" algn="l" rtl="0" fontAlgn="base">
        <a:lnSpc>
          <a:spcPct val="85000"/>
        </a:lnSpc>
        <a:spcBef>
          <a:spcPct val="0"/>
        </a:spcBef>
        <a:spcAft>
          <a:spcPct val="0"/>
        </a:spcAft>
        <a:defRPr sz="3000">
          <a:solidFill>
            <a:srgbClr val="006C3A"/>
          </a:solidFill>
          <a:latin typeface="Arial Black" pitchFamily="34" charset="0"/>
        </a:defRPr>
      </a:lvl7pPr>
      <a:lvl8pPr marL="1371600" algn="l" rtl="0" fontAlgn="base">
        <a:lnSpc>
          <a:spcPct val="85000"/>
        </a:lnSpc>
        <a:spcBef>
          <a:spcPct val="0"/>
        </a:spcBef>
        <a:spcAft>
          <a:spcPct val="0"/>
        </a:spcAft>
        <a:defRPr sz="3000">
          <a:solidFill>
            <a:srgbClr val="006C3A"/>
          </a:solidFill>
          <a:latin typeface="Arial Black" pitchFamily="34" charset="0"/>
        </a:defRPr>
      </a:lvl8pPr>
      <a:lvl9pPr marL="1828800" algn="l" rtl="0" fontAlgn="base">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pitchFamily="34"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pitchFamily="34"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381000"/>
            <a:ext cx="5257800" cy="1034129"/>
          </a:xfrm>
        </p:spPr>
        <p:txBody>
          <a:bodyPr/>
          <a:lstStyle/>
          <a:p>
            <a:pPr eaLnBrk="1" hangingPunct="1"/>
            <a:r>
              <a:rPr lang="en-US" altLang="ko-KR" sz="2400" dirty="0" smtClean="0">
                <a:ea typeface="Gulim" pitchFamily="34" charset="-127"/>
              </a:rPr>
              <a:t>SNS Accumulator Ring Instability Damper and Beam Transfer Function Studies</a:t>
            </a:r>
            <a:endParaRPr lang="en-US" dirty="0" smtClean="0"/>
          </a:p>
        </p:txBody>
      </p:sp>
      <p:sp>
        <p:nvSpPr>
          <p:cNvPr id="6147" name="Subtitle 2"/>
          <p:cNvSpPr>
            <a:spLocks noGrp="1"/>
          </p:cNvSpPr>
          <p:nvPr>
            <p:ph type="subTitle" idx="1"/>
          </p:nvPr>
        </p:nvSpPr>
        <p:spPr>
          <a:xfrm>
            <a:off x="152400" y="2895600"/>
            <a:ext cx="5791200" cy="425450"/>
          </a:xfrm>
        </p:spPr>
        <p:txBody>
          <a:bodyPr/>
          <a:lstStyle/>
          <a:p>
            <a:pPr marL="533400" indent="-533400" eaLnBrk="1" hangingPunct="1"/>
            <a:r>
              <a:rPr lang="en-US" dirty="0" smtClean="0"/>
              <a:t>Robert Hardin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4" y="177800"/>
            <a:ext cx="8804275" cy="408830"/>
          </a:xfrm>
        </p:spPr>
        <p:txBody>
          <a:bodyPr/>
          <a:lstStyle/>
          <a:p>
            <a:r>
              <a:rPr lang="en-US" sz="2400" dirty="0" smtClean="0"/>
              <a:t>Motivation for the instability damper system at SNS</a:t>
            </a:r>
            <a:endParaRPr lang="en-US" sz="2400" dirty="0"/>
          </a:p>
        </p:txBody>
      </p:sp>
      <p:pic>
        <p:nvPicPr>
          <p:cNvPr id="4" name="Picture 2" descr="ring detailed"/>
          <p:cNvPicPr>
            <a:picLocks noChangeAspect="1" noChangeArrowheads="1"/>
          </p:cNvPicPr>
          <p:nvPr/>
        </p:nvPicPr>
        <p:blipFill>
          <a:blip r:embed="rId2" cstate="print"/>
          <a:srcRect/>
          <a:stretch>
            <a:fillRect/>
          </a:stretch>
        </p:blipFill>
        <p:spPr bwMode="auto">
          <a:xfrm>
            <a:off x="856347" y="1339633"/>
            <a:ext cx="5157216" cy="3908419"/>
          </a:xfrm>
          <a:prstGeom prst="rect">
            <a:avLst/>
          </a:prstGeom>
          <a:noFill/>
          <a:ln w="9525">
            <a:noFill/>
            <a:miter lim="800000"/>
            <a:headEnd/>
            <a:tailEnd/>
          </a:ln>
        </p:spPr>
      </p:pic>
      <p:sp>
        <p:nvSpPr>
          <p:cNvPr id="5" name="Oval 4"/>
          <p:cNvSpPr/>
          <p:nvPr/>
        </p:nvSpPr>
        <p:spPr>
          <a:xfrm>
            <a:off x="618602" y="4291938"/>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2674" y="4288890"/>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9794" y="4288890"/>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458" y="2237586"/>
            <a:ext cx="118872" cy="1188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02262" y="4745738"/>
            <a:ext cx="85725" cy="762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11360" y="4877666"/>
            <a:ext cx="85725" cy="762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3981" y="4784407"/>
            <a:ext cx="85725" cy="762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06727" y="4895864"/>
            <a:ext cx="85725" cy="762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50195" y="1233377"/>
            <a:ext cx="3593805" cy="2308324"/>
          </a:xfrm>
          <a:prstGeom prst="rect">
            <a:avLst/>
          </a:prstGeom>
          <a:noFill/>
        </p:spPr>
        <p:txBody>
          <a:bodyPr wrap="square" rtlCol="0">
            <a:spAutoFit/>
          </a:bodyPr>
          <a:lstStyle/>
          <a:p>
            <a:r>
              <a:rPr lang="en-US" dirty="0" smtClean="0"/>
              <a:t>As the proton beam accumulates in the ring, the beam can become unstable.</a:t>
            </a:r>
          </a:p>
          <a:p>
            <a:endParaRPr lang="en-US" dirty="0" smtClean="0"/>
          </a:p>
          <a:p>
            <a:r>
              <a:rPr lang="en-US" dirty="0" smtClean="0"/>
              <a:t>Instability can produce </a:t>
            </a:r>
            <a:r>
              <a:rPr lang="en-US" dirty="0" smtClean="0"/>
              <a:t>losses in the beam, which reduces the power to </a:t>
            </a:r>
            <a:r>
              <a:rPr lang="en-US" dirty="0" smtClean="0"/>
              <a:t>target</a:t>
            </a:r>
            <a:r>
              <a:rPr lang="en-US" dirty="0" smtClean="0"/>
              <a:t> </a:t>
            </a:r>
            <a:r>
              <a:rPr lang="en-US" dirty="0" smtClean="0"/>
              <a:t>and increases radiation in the ring.</a:t>
            </a:r>
            <a:endParaRPr lang="en-US" dirty="0"/>
          </a:p>
        </p:txBody>
      </p:sp>
      <p:sp>
        <p:nvSpPr>
          <p:cNvPr id="17" name="Left Arrow 16"/>
          <p:cNvSpPr/>
          <p:nvPr/>
        </p:nvSpPr>
        <p:spPr>
          <a:xfrm>
            <a:off x="4635796" y="1754372"/>
            <a:ext cx="829339" cy="276446"/>
          </a:xfrm>
          <a:prstGeom prst="lef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1.11111E-6 C 0.04774 -0.00162 0.09757 0.00694 0.1441 -0.00926 C 0.14722 -0.01204 0.14965 -0.01296 0.15313 -0.01458 C 0.15816 -0.01898 0.16233 -0.0257 0.16806 -0.02801 C 0.17448 -0.04005 0.1658 -0.02523 0.17309 -0.03333 C 0.17708 -0.03773 0.17795 -0.04468 0.18316 -0.04653 C 0.18403 -0.05116 0.18594 -0.05417 0.18715 -0.05857 C 0.18785 -0.0713 0.18993 -0.08148 0.19306 -0.09329 C 0.19462 -0.10486 0.19514 -0.11667 0.19809 -0.12801 C 0.19688 -0.13727 0.19722 -0.14699 0.19514 -0.15602 C 0.19583 -0.17107 0.1967 -0.18796 0.2 -0.20255 C 0.20104 -0.21505 0.2 -0.2294 0.20313 -0.2412 C 0.20521 -0.25995 0.20608 -0.27824 0.20608 -0.29722 " pathEditMode="relative" rAng="0" ptsTypes="ffffffffffffA">
                                      <p:cBhvr>
                                        <p:cTn id="6" dur="2000" fill="hold"/>
                                        <p:tgtEl>
                                          <p:spTgt spid="5"/>
                                        </p:tgtEl>
                                        <p:attrNameLst>
                                          <p:attrName>ppt_x</p:attrName>
                                          <p:attrName>ppt_y</p:attrName>
                                        </p:attrNameLst>
                                      </p:cBhvr>
                                      <p:rCtr x="103" y="-145"/>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5.55556E-6 7.40741E-7 C 0.00034 -0.00486 0.00086 -0.00972 0.00103 -0.01458 C 0.00103 -0.01597 -0.00174 -0.08264 0.01093 -0.09468 C 0.01267 -0.10139 0.01076 -0.0963 0.01492 -0.10116 C 0.02273 -0.11018 0.01284 -0.10069 0.021 -0.10926 C 0.02742 -0.11597 0.03714 -0.11921 0.04496 -0.1213 C 0.06128 -0.12014 0.0776 -0.11852 0.09392 -0.11713 C 0.096 -0.11667 0.09791 -0.1162 0.09999 -0.11597 C 0.10694 -0.11528 0.11405 -0.11574 0.121 -0.11458 C 0.12482 -0.11389 0.12829 -0.11157 0.13194 -0.11065 C 0.13298 -0.11018 0.13385 -0.10949 0.13489 -0.10926 C 0.13888 -0.10856 0.14305 -0.10949 0.14687 -0.10787 C 0.14791 -0.10741 0.14739 -0.10509 0.14791 -0.10393 C 0.14843 -0.10255 0.1493 -0.10139 0.14999 -0.1 C 0.15364 -0.08218 0.15763 -0.06667 0.15902 -0.04792 C 0.15815 -0.00625 0.15833 0.00046 0.15103 0.03333 C 0.15051 0.04074 0.15051 0.05023 0.14791 0.05741 C 0.14513 0.06482 0.14079 0.06829 0.13593 0.07199 C 0.13367 0.07361 0.13228 0.07708 0.13003 0.0787 C 0.12169 0.08495 0.10971 0.08588 0.10103 0.08681 C 0.08124 0.0956 0.09669 0.08935 0.04496 0.08681 C 0.04131 0.08657 0.03767 0.08519 0.03402 0.08403 C 0.03159 0.08333 0.0269 0.08148 0.0269 0.08148 C 0.02586 0.08056 0.02499 0.0794 0.02395 0.0787 C 0.02273 0.07801 0.02117 0.07824 0.01996 0.07732 C 0.01892 0.07639 0.01874 0.07454 0.01787 0.07338 C 0.01701 0.07222 0.01596 0.07176 0.01492 0.07083 C 0.01353 0.06505 0.01371 0.05995 0.01093 0.05486 C 0.00989 0.05046 0.00919 0.04583 0.00798 0.04144 C 0.00694 0.03218 0.00694 0.02407 0.0019 0.01736 C 0.00103 0.01389 -5.55556E-6 -0.00787 -5.55556E-6 7.40741E-7 Z " pathEditMode="relative" ptsTypes="fffffffffffffffffffffffffffffff">
                                      <p:cBhvr>
                                        <p:cTn id="15" dur="2000" fill="hold"/>
                                        <p:tgtEl>
                                          <p:spTgt spid="8"/>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0.00729 0.00139 C 0.02222 0.00139 0.07882 0.00046 0.0967 0.00023 C 0.11459 2.96296E-6 0.10486 0.00139 0.11459 0.00023 C 0.12361 -0.00047 0.14636 -0.00417 0.15538 -0.00672 C 0.16146 -0.00834 0.16632 -0.01297 0.17222 -0.01459 C 0.17604 -0.01806 0.18177 -0.0213 0.18525 -0.02547 C 0.19549 -0.03773 0.1875 -0.02986 0.19427 -0.03611 C 0.19896 -0.04537 0.19636 -0.04213 0.20139 -0.04676 C 0.2033 -0.0588 0.2007 -0.04537 0.20434 -0.05741 C 0.2066 -0.06505 0.20695 -0.07292 0.21025 -0.0801 C 0.21094 -0.09005 0.21146 -0.09954 0.21337 -0.10926 C 0.21406 -0.12223 0.21493 -0.12848 0.21337 -0.14144 C 0.21302 -0.14422 0.21129 -0.14931 0.21129 -0.14908 C 0.21163 -0.1632 0.21181 -0.17685 0.21233 -0.19074 C 0.2125 -0.19584 0.21424 -0.20047 0.21528 -0.20533 C 0.21823 -0.22014 0.22153 -0.23542 0.22327 -0.2507 C 0.22413 -0.26598 0.22639 -0.28241 0.22639 -0.29746 " pathEditMode="relative" rAng="0" ptsTypes="fafffffffffffffff">
                                      <p:cBhvr>
                                        <p:cTn id="17" dur="2000" fill="hold"/>
                                        <p:tgtEl>
                                          <p:spTgt spid="6"/>
                                        </p:tgtEl>
                                        <p:attrNameLst>
                                          <p:attrName>ppt_x</p:attrName>
                                          <p:attrName>ppt_y</p:attrName>
                                        </p:attrNameLst>
                                      </p:cBhvr>
                                      <p:rCtr x="110" y="-150"/>
                                    </p:animMotion>
                                  </p:childTnLst>
                                </p:cTn>
                              </p:par>
                              <p:par>
                                <p:cTn id="18" presetID="0" presetClass="path" presetSubtype="0" accel="50000" decel="50000" fill="hold" grpId="3" nodeType="withEffect">
                                  <p:stCondLst>
                                    <p:cond delay="0"/>
                                  </p:stCondLst>
                                  <p:childTnLst>
                                    <p:animMotion origin="layout" path="M 0 0 C -0.00034 -0.00625 -0.00052 -0.0125 -0.00104 -0.01875 C -0.00295 -0.0405 -0.00121 -0.05763 0.004 -0.07731 C 0.00504 -0.08125 0.00452 -0.08564 0.00591 -0.08935 C 0.00625 -0.09004 0.01164 -0.09444 0.01198 -0.09467 C 0.01771 -0.12106 0.0533 -0.11944 0.06684 -0.12013 C 0.07448 -0.11967 0.0823 -0.11944 0.08993 -0.11875 C 0.09879 -0.11782 0.1073 -0.11319 0.11684 -0.11203 C 0.12396 -0.10879 0.13021 -0.10671 0.13785 -0.10532 C 0.14184 -0.10347 0.1448 -0.09814 0.14896 -0.09467 C 0.15 -0.09375 0.15191 -0.09213 0.15191 -0.09213 C 0.15382 -0.08495 0.15556 -0.078 0.15695 -0.0706 C 0.1566 -0.03958 0.1566 -0.00833 0.15591 0.02269 C 0.15591 0.02454 0.15521 0.02616 0.15486 0.02801 C 0.15365 0.03658 0.15018 0.06112 0.14393 0.06667 C 0.13889 0.07107 0.13733 0.07246 0.13195 0.07454 C 0.11459 0.09098 0.07136 0.0838 0.0599 0.08403 C 0.04427 0.08311 0.0349 0.08079 0.02084 0.07871 C 0.01667 0.07269 0.01389 0.06575 0.01094 0.05857 C 0.00973 0.05579 0.00695 0.0507 0.00695 0.0507 C 0.00434 0.03403 0.00348 0.02987 0.00191 0.0132 C 0.00087 0.0007 0.00278 0.0044 0 0 Z " pathEditMode="relative" ptsTypes="ffffffffffffffffffffff">
                                      <p:cBhvr>
                                        <p:cTn id="19" dur="2000" fill="hold"/>
                                        <p:tgtEl>
                                          <p:spTgt spid="8"/>
                                        </p:tgtEl>
                                        <p:attrNameLst>
                                          <p:attrName>ppt_x</p:attrName>
                                          <p:attrName>ppt_y</p:attrName>
                                        </p:attrNameLst>
                                      </p:cBhvr>
                                    </p:animMotion>
                                  </p:childTnLst>
                                </p:cTn>
                              </p:par>
                            </p:childTnLst>
                          </p:cTn>
                        </p:par>
                        <p:par>
                          <p:cTn id="20" fill="hold">
                            <p:stCondLst>
                              <p:cond delay="4000"/>
                            </p:stCondLst>
                            <p:childTnLst>
                              <p:par>
                                <p:cTn id="21" presetID="1" presetClass="exit" presetSubtype="0" fill="hold" grpId="1" nodeType="after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par>
                          <p:cTn id="23" fill="hold">
                            <p:stCondLst>
                              <p:cond delay="4000"/>
                            </p:stCondLst>
                            <p:childTnLst>
                              <p:par>
                                <p:cTn id="24" presetID="0" presetClass="path" presetSubtype="0" accel="50000" decel="50000" fill="hold" grpId="0" nodeType="afterEffect">
                                  <p:stCondLst>
                                    <p:cond delay="0"/>
                                  </p:stCondLst>
                                  <p:childTnLst>
                                    <p:animMotion origin="layout" path="M 0.00086 -0.00023 C 0.00659 0.00046 0.02552 0.00185 0.03489 0.00254 C 0.04427 0.00324 0.04045 0.00393 0.05677 0.0037 C 0.07951 0.00301 0.11024 0.00602 0.13281 0.00115 C 0.14045 -0.00047 0.15017 0.00254 0.15781 0.00115 C 0.16371 2.96296E-6 0.17586 -0.00047 0.17586 -0.00023 C 0.18107 -0.00232 0.1842 0.00277 0.18854 -0.00209 C 0.19149 -0.00533 0.19757 -0.01135 0.19757 -0.01111 C 0.19948 -0.01991 0.19687 -0.01088 0.20156 -0.01806 C 0.21024 -0.03102 0.20156 -0.02223 0.2085 -0.02871 C 0.2125 -0.03681 0.21527 -0.0456 0.22048 -0.05255 C 0.22257 -0.06088 0.22552 -0.06875 0.22847 -0.07662 C 0.2309 -0.0831 0.23159 -0.09236 0.23246 -0.09931 C 0.23368 -0.1294 0.2342 -0.15533 0.2335 -0.18588 C 0.2342 -0.20486 0.23524 -0.21598 0.23854 -0.23264 C 0.23975 -0.24491 0.24218 -0.25672 0.2434 -0.26875 C 0.24461 -0.28079 0.24357 -0.28959 0.24757 -0.29931 " pathEditMode="relative" rAng="0" ptsTypes="fafffffffffffffff">
                                      <p:cBhvr>
                                        <p:cTn id="25" dur="2000" fill="hold"/>
                                        <p:tgtEl>
                                          <p:spTgt spid="7"/>
                                        </p:tgtEl>
                                        <p:attrNameLst>
                                          <p:attrName>ppt_x</p:attrName>
                                          <p:attrName>ppt_y</p:attrName>
                                        </p:attrNameLst>
                                      </p:cBhvr>
                                      <p:rCtr x="123" y="-147"/>
                                    </p:animMotion>
                                  </p:childTnLst>
                                </p:cTn>
                              </p:par>
                              <p:par>
                                <p:cTn id="26" presetID="6" presetClass="emph" presetSubtype="0" fill="hold" grpId="2" nodeType="withEffect">
                                  <p:stCondLst>
                                    <p:cond delay="0"/>
                                  </p:stCondLst>
                                  <p:childTnLst>
                                    <p:animScale>
                                      <p:cBhvr>
                                        <p:cTn id="27" dur="100" fill="hold"/>
                                        <p:tgtEl>
                                          <p:spTgt spid="8"/>
                                        </p:tgtEl>
                                      </p:cBhvr>
                                      <p:by x="150000" y="150000"/>
                                    </p:animScale>
                                  </p:childTnLst>
                                </p:cTn>
                              </p:par>
                              <p:par>
                                <p:cTn id="28" presetID="0" presetClass="path" presetSubtype="0" accel="50000" decel="50000" fill="hold" grpId="7" nodeType="withEffect">
                                  <p:stCondLst>
                                    <p:cond delay="0"/>
                                  </p:stCondLst>
                                  <p:childTnLst>
                                    <p:animMotion origin="layout" path="M 0 0 C 0.00035 -0.00556 0.00087 -0.01019 0.00122 -0.01551 C 0.00105 -0.02847 0.00105 -0.03519 -0.00034 -0.04606 C -0.00017 -0.05231 -0.00121 -0.06042 0.00087 -0.06667 C 0.00139 -0.07106 0.00243 -0.07616 0.00417 -0.08009 C 0.00486 -0.08333 0.00677 -0.08542 0.00747 -0.08843 C 0.00782 -0.08958 0.00764 -0.0912 0.00834 -0.09213 C 0.0092 -0.09329 0.01025 -0.09398 0.01129 -0.09491 C 0.01268 -0.0963 0.01476 -0.10023 0.0158 -0.10162 C 0.01736 -0.1037 0.01858 -0.10625 0.02084 -0.10718 C 0.02188 -0.10903 0.0224 -0.11042 0.02414 -0.11111 C 0.02535 -0.11227 0.02639 -0.11343 0.02795 -0.11389 C 0.0323 -0.11806 0.03993 -0.11898 0.04497 -0.11991 C 0.05591 -0.11944 0.06615 -0.11829 0.07709 -0.11782 C 0.08316 -0.11574 0.07622 -0.11782 0.09045 -0.11782 C 0.1007 -0.11782 0.11094 -0.11736 0.12118 -0.11713 C 0.12431 -0.1162 0.12552 -0.11343 0.1283 -0.11111 C 0.12952 -0.11019 0.13125 -0.10972 0.13247 -0.1088 C 0.13455 -0.10486 0.13716 -0.10394 0.14045 -0.10278 C 0.14323 -0.10023 0.14184 -0.10093 0.1441 -0.1 C 0.14584 -0.09792 0.14792 -0.09444 0.15 -0.09329 C 0.15261 -0.08981 0.15434 -0.08356 0.15539 -0.07894 C 0.15643 -0.06852 0.15625 -0.04931 0.15955 -0.04051 C 0.15938 -0.02986 0.15851 -0.02037 0.15747 -0.00995 C 0.1566 0.01204 0.16111 0.03819 0.15122 0.05671 C 0.1507 0.05949 0.14948 0.06111 0.14792 0.06273 C 0.1448 0.07083 0.13525 0.07801 0.12882 0.08056 C 0.12726 0.08194 0.12552 0.08264 0.12379 0.08333 C 0.12066 0.08634 0.1158 0.08611 0.11216 0.08727 C 0.08264 0.08681 0.0691 0.08727 0.04584 0.08565 C 0.04289 0.08403 0.04028 0.08333 0.03716 0.08287 C 0.03334 0.08079 0.02952 0.07986 0.02535 0.07894 C 0.01945 0.07546 0.0158 0.07106 0.01129 0.06505 C 0.01042 0.0625 0.00973 0.06019 0.00834 0.05833 C 0.00747 0.05417 0.00625 0.04931 0.00382 0.04606 C 0.00313 0.04306 0.00261 0.03981 0.00122 0.03727 C 0.00018 0.03241 -0.00034 0.02731 -0.00208 0.02269 C -0.00295 0.01759 -0.00416 0.01296 -0.00121 0.00787 C -0.00069 0.00556 -0.00069 0.00463 0.00087 0.00324 C 0.00139 0.00093 0.00157 0.00208 0 0 Z " pathEditMode="relative" ptsTypes="ffffffffffffffffffffffffffffffffffffffff">
                                      <p:cBhvr>
                                        <p:cTn id="29" dur="2000" fill="hold"/>
                                        <p:tgtEl>
                                          <p:spTgt spid="8"/>
                                        </p:tgtEl>
                                        <p:attrNameLst>
                                          <p:attrName>ppt_x</p:attrName>
                                          <p:attrName>ppt_y</p:attrName>
                                        </p:attrNameLst>
                                      </p:cBhvr>
                                    </p:animMotion>
                                  </p:childTnLst>
                                </p:cTn>
                              </p:par>
                            </p:childTnLst>
                          </p:cTn>
                        </p:par>
                        <p:par>
                          <p:cTn id="30" fill="hold">
                            <p:stCondLst>
                              <p:cond delay="6000"/>
                            </p:stCondLst>
                            <p:childTnLst>
                              <p:par>
                                <p:cTn id="31" presetID="1" presetClass="exit" presetSubtype="0" fill="hold" grpId="1" nodeType="after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6" presetClass="emph" presetSubtype="0" fill="hold" grpId="4" nodeType="withEffect">
                                  <p:stCondLst>
                                    <p:cond delay="0"/>
                                  </p:stCondLst>
                                  <p:childTnLst>
                                    <p:animScale>
                                      <p:cBhvr>
                                        <p:cTn id="34" dur="100" fill="hold"/>
                                        <p:tgtEl>
                                          <p:spTgt spid="8"/>
                                        </p:tgtEl>
                                      </p:cBhvr>
                                      <p:by x="150000" y="150000"/>
                                    </p:animScale>
                                  </p:childTnLst>
                                </p:cTn>
                              </p:par>
                            </p:childTnLst>
                          </p:cTn>
                        </p:par>
                        <p:par>
                          <p:cTn id="35" fill="hold">
                            <p:stCondLst>
                              <p:cond delay="6100"/>
                            </p:stCondLst>
                            <p:childTnLst>
                              <p:par>
                                <p:cTn id="36" presetID="0" presetClass="path" presetSubtype="0" accel="50000" decel="50000" fill="hold" grpId="5" nodeType="afterEffect">
                                  <p:stCondLst>
                                    <p:cond delay="0"/>
                                  </p:stCondLst>
                                  <p:childTnLst>
                                    <p:animMotion origin="layout" path="M 0 0 C 0.00156 -0.00972 0.00156 -0.02037 0.00399 -0.02939 C 0.00243 -0.05092 -0.00052 -0.08148 0.01493 -0.09606 C 0.01632 -0.10115 0.01701 -0.10347 0.02101 -0.10532 C 0.0276 -0.11898 0.05052 -0.12175 0.06094 -0.12268 C 0.08368 -0.12129 0.10642 -0.11713 0.12899 -0.11342 C 0.13455 -0.11088 0.13854 -0.10648 0.14392 -0.10393 C 0.15017 -0.09606 0.14497 -0.10393 0.14792 -0.09606 C 0.14965 -0.09143 0.15313 -0.08865 0.15503 -0.08402 C 0.1559 -0.08194 0.15642 -0.078 0.15694 -0.07592 C 0.15799 -0.07199 0.1592 -0.06805 0.16007 -0.06412 C 0.16076 -0.06088 0.16198 -0.05463 0.16198 -0.05463 C 0.16146 -0.04328 0.16233 -0.02523 0.15694 -0.01458 C 0.15781 -0.00439 0.15885 -0.003 0.16094 0.00533 C 0.16163 0.00787 0.16302 0.0132 0.16302 0.0132 C 0.16372 0.02408 0.16302 0.02686 0.16493 0.03473 C 0.16563 0.03727 0.16701 0.0426 0.16701 0.0426 C 0.16823 0.05232 0.17153 0.05556 0.17396 0.06389 C 0.17674 0.07338 0.17847 0.08357 0.18108 0.09329 C 0.18194 0.10162 0.18316 0.11227 0.18594 0.11991 C 0.1875 0.12431 0.1908 0.12732 0.19201 0.13195 C 0.19462 0.14213 0.19601 0.15093 0.20208 0.15857 C 0.20417 0.16436 0.2066 0.1676 0.21007 0.172 C 0.21215 0.18102 0.21684 0.19352 0.22292 0.19862 C 0.22865 0.20903 0.22517 0.20672 0.23108 0.20926 C 0.23194 0.21575 0.23247 0.21875 0.23507 0.22408 C 0.23646 0.23079 0.23941 0.23519 0.24306 0.24005 C 0.24566 0.24723 0.24965 0.25672 0.25399 0.26274 C 0.25781 0.26806 0.2625 0.27084 0.26597 0.27732 C 0.26823 0.28172 0.26979 0.28635 0.27205 0.29075 C 0.27587 0.30787 0.28594 0.32037 0.29306 0.33473 C 0.29392 0.33959 0.29618 0.34838 0.29896 0.35209 C 0.3033 0.35787 0.30208 0.3507 0.30208 0.35996 " pathEditMode="relative" ptsTypes="ffffffffffffffffffffffffffffffffA">
                                      <p:cBhvr>
                                        <p:cTn id="37" dur="2000" fill="hold"/>
                                        <p:tgtEl>
                                          <p:spTgt spid="8"/>
                                        </p:tgtEl>
                                        <p:attrNameLst>
                                          <p:attrName>ppt_x</p:attrName>
                                          <p:attrName>ppt_y</p:attrName>
                                        </p:attrNameLst>
                                      </p:cBhvr>
                                    </p:animMotion>
                                  </p:childTnLst>
                                </p:cTn>
                              </p:par>
                              <p:par>
                                <p:cTn id="38" presetID="3"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par>
                          <p:cTn id="44" fill="hold">
                            <p:stCondLst>
                              <p:cond delay="8100"/>
                            </p:stCondLst>
                            <p:childTnLst>
                              <p:par>
                                <p:cTn id="45" presetID="1" presetClass="exit" presetSubtype="0" fill="hold" grpId="6" nodeType="after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par>
                          <p:cTn id="47" fill="hold">
                            <p:stCondLst>
                              <p:cond delay="810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56" presetClass="path" presetSubtype="0" accel="50000" decel="50000" fill="hold" grpId="1" nodeType="withEffect">
                                  <p:stCondLst>
                                    <p:cond delay="0"/>
                                  </p:stCondLst>
                                  <p:childTnLst>
                                    <p:animMotion origin="layout" path="M 5E-6 -2.96296E-6 L 0.07518 -0.13981 " pathEditMode="relative" rAng="0" ptsTypes="AA">
                                      <p:cBhvr>
                                        <p:cTn id="51" dur="2000" fill="hold"/>
                                        <p:tgtEl>
                                          <p:spTgt spid="11"/>
                                        </p:tgtEl>
                                        <p:attrNameLst>
                                          <p:attrName>ppt_x</p:attrName>
                                          <p:attrName>ppt_y</p:attrName>
                                        </p:attrNameLst>
                                      </p:cBhvr>
                                      <p:rCtr x="38" y="-70"/>
                                    </p:animMotion>
                                  </p:childTnLst>
                                </p:cTn>
                              </p:par>
                              <p:par>
                                <p:cTn id="52" presetID="1"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49" presetClass="path" presetSubtype="0" accel="50000" decel="50000" fill="hold" grpId="1" nodeType="withEffect">
                                  <p:stCondLst>
                                    <p:cond delay="0"/>
                                  </p:stCondLst>
                                  <p:childTnLst>
                                    <p:animMotion origin="layout" path="M 2.5E-6 -4.07407E-6 L 0.08298 0.09908 " pathEditMode="relative" rAng="0" ptsTypes="AA">
                                      <p:cBhvr>
                                        <p:cTn id="55" dur="2000" fill="hold"/>
                                        <p:tgtEl>
                                          <p:spTgt spid="12"/>
                                        </p:tgtEl>
                                        <p:attrNameLst>
                                          <p:attrName>ppt_x</p:attrName>
                                          <p:attrName>ppt_y</p:attrName>
                                        </p:attrNameLst>
                                      </p:cBhvr>
                                      <p:rCtr x="41" y="50"/>
                                    </p:animMotion>
                                  </p:childTnLst>
                                </p:cTn>
                              </p:par>
                              <p:par>
                                <p:cTn id="56" presetID="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par>
                                <p:cTn id="58" presetID="49" presetClass="path" presetSubtype="0" accel="50000" decel="50000" fill="hold" grpId="1" nodeType="withEffect">
                                  <p:stCondLst>
                                    <p:cond delay="0"/>
                                  </p:stCondLst>
                                  <p:childTnLst>
                                    <p:animMotion origin="layout" path="M -0.14063 -0.01319 L 1.38889E-6 -2.96296E-6 " pathEditMode="relative" rAng="0" ptsTypes="AA">
                                      <p:cBhvr>
                                        <p:cTn id="59" dur="2000" spd="-100000" fill="hold"/>
                                        <p:tgtEl>
                                          <p:spTgt spid="13"/>
                                        </p:tgtEl>
                                        <p:attrNameLst>
                                          <p:attrName>ppt_x</p:attrName>
                                          <p:attrName>ppt_y</p:attrName>
                                        </p:attrNameLst>
                                      </p:cBhvr>
                                      <p:rCtr x="70" y="6"/>
                                    </p:animMotion>
                                  </p:childTnLst>
                                </p:cTn>
                              </p:par>
                              <p:par>
                                <p:cTn id="60" presetID="1"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par>
                                <p:cTn id="62" presetID="49" presetClass="path" presetSubtype="0" accel="50000" decel="50000" fill="hold" grpId="1" nodeType="withEffect">
                                  <p:stCondLst>
                                    <p:cond delay="0"/>
                                  </p:stCondLst>
                                  <p:childTnLst>
                                    <p:animMotion origin="layout" path="M -4.72222E-6 7.40741E-7 L -0.07968 0.12685 " pathEditMode="relative" rAng="0" ptsTypes="AA">
                                      <p:cBhvr>
                                        <p:cTn id="63" dur="2000" fill="hold"/>
                                        <p:tgtEl>
                                          <p:spTgt spid="14"/>
                                        </p:tgtEl>
                                        <p:attrNameLst>
                                          <p:attrName>ppt_x</p:attrName>
                                          <p:attrName>ppt_y</p:attrName>
                                        </p:attrNameLst>
                                      </p:cBhvr>
                                      <p:rCtr x="-40" y="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8" grpId="2" animBg="1"/>
      <p:bldP spid="8" grpId="3" animBg="1"/>
      <p:bldP spid="8" grpId="4" animBg="1"/>
      <p:bldP spid="8" grpId="5" animBg="1"/>
      <p:bldP spid="8" grpId="6" animBg="1"/>
      <p:bldP spid="8" grpId="7" animBg="1"/>
      <p:bldP spid="11" grpId="0" animBg="1"/>
      <p:bldP spid="11" grpId="1" animBg="1"/>
      <p:bldP spid="12" grpId="0" animBg="1"/>
      <p:bldP spid="12" grpId="1" animBg="1"/>
      <p:bldP spid="13" grpId="0" animBg="1"/>
      <p:bldP spid="13" grpId="1" animBg="1"/>
      <p:bldP spid="14" grpId="0" animBg="1"/>
      <p:bldP spid="14" grpId="1" animBg="1"/>
      <p:bldP spid="15"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29" y="177800"/>
            <a:ext cx="8878186" cy="382477"/>
          </a:xfrm>
        </p:spPr>
        <p:txBody>
          <a:bodyPr/>
          <a:lstStyle/>
          <a:p>
            <a:r>
              <a:rPr lang="en-US" sz="2200" dirty="0" smtClean="0"/>
              <a:t>Motivation for the instability damper system at SNS (2)</a:t>
            </a:r>
            <a:endParaRPr lang="en-US" sz="2200" dirty="0"/>
          </a:p>
        </p:txBody>
      </p:sp>
      <p:cxnSp>
        <p:nvCxnSpPr>
          <p:cNvPr id="5" name="Straight Connector 4"/>
          <p:cNvCxnSpPr/>
          <p:nvPr/>
        </p:nvCxnSpPr>
        <p:spPr>
          <a:xfrm>
            <a:off x="1382233" y="1360967"/>
            <a:ext cx="5571460"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407042" y="3597361"/>
            <a:ext cx="5571460" cy="0"/>
          </a:xfrm>
          <a:prstGeom prst="line">
            <a:avLst/>
          </a:prstGeom>
        </p:spPr>
        <p:style>
          <a:lnRef idx="2">
            <a:schemeClr val="dk1"/>
          </a:lnRef>
          <a:fillRef idx="0">
            <a:schemeClr val="dk1"/>
          </a:fillRef>
          <a:effectRef idx="1">
            <a:schemeClr val="dk1"/>
          </a:effectRef>
          <a:fontRef idx="minor">
            <a:schemeClr val="tx1"/>
          </a:fontRef>
        </p:style>
      </p:cxnSp>
      <p:sp>
        <p:nvSpPr>
          <p:cNvPr id="8" name="Rectangle 7"/>
          <p:cNvSpPr/>
          <p:nvPr/>
        </p:nvSpPr>
        <p:spPr>
          <a:xfrm>
            <a:off x="1414130" y="2158415"/>
            <a:ext cx="5497033" cy="584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otched Right Arrow 10"/>
          <p:cNvSpPr/>
          <p:nvPr/>
        </p:nvSpPr>
        <p:spPr>
          <a:xfrm>
            <a:off x="7060019" y="2317898"/>
            <a:ext cx="786809" cy="223284"/>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6709145" y="1690577"/>
            <a:ext cx="148855" cy="148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49440" y="1534601"/>
            <a:ext cx="1311965" cy="369332"/>
          </a:xfrm>
          <a:prstGeom prst="rect">
            <a:avLst/>
          </a:prstGeom>
          <a:noFill/>
        </p:spPr>
        <p:txBody>
          <a:bodyPr wrap="square" rtlCol="0">
            <a:spAutoFit/>
          </a:bodyPr>
          <a:lstStyle/>
          <a:p>
            <a:r>
              <a:rPr lang="en-US" dirty="0" smtClean="0">
                <a:solidFill>
                  <a:srgbClr val="FF0000"/>
                </a:solidFill>
              </a:rPr>
              <a:t>electron</a:t>
            </a:r>
            <a:endParaRPr lang="en-US" dirty="0">
              <a:solidFill>
                <a:srgbClr val="FF0000"/>
              </a:solidFill>
            </a:endParaRPr>
          </a:p>
        </p:txBody>
      </p:sp>
      <p:sp>
        <p:nvSpPr>
          <p:cNvPr id="15" name="TextBox 14"/>
          <p:cNvSpPr txBox="1"/>
          <p:nvPr/>
        </p:nvSpPr>
        <p:spPr>
          <a:xfrm>
            <a:off x="1541721" y="4433777"/>
            <a:ext cx="5380074" cy="646331"/>
          </a:xfrm>
          <a:prstGeom prst="rect">
            <a:avLst/>
          </a:prstGeom>
          <a:noFill/>
        </p:spPr>
        <p:txBody>
          <a:bodyPr wrap="square" rtlCol="0">
            <a:spAutoFit/>
          </a:bodyPr>
          <a:lstStyle/>
          <a:p>
            <a:r>
              <a:rPr lang="en-US" dirty="0" smtClean="0"/>
              <a:t>Electron can be captured by the proton bunch “potential well” until bunch passes.</a:t>
            </a:r>
            <a:endParaRPr lang="en-US" dirty="0"/>
          </a:p>
        </p:txBody>
      </p:sp>
      <p:sp>
        <p:nvSpPr>
          <p:cNvPr id="10" name="TextBox 9"/>
          <p:cNvSpPr txBox="1"/>
          <p:nvPr/>
        </p:nvSpPr>
        <p:spPr>
          <a:xfrm>
            <a:off x="2721933" y="1020727"/>
            <a:ext cx="2094616" cy="369332"/>
          </a:xfrm>
          <a:prstGeom prst="rect">
            <a:avLst/>
          </a:prstGeom>
          <a:noFill/>
        </p:spPr>
        <p:txBody>
          <a:bodyPr wrap="square" rtlCol="0">
            <a:spAutoFit/>
          </a:bodyPr>
          <a:lstStyle/>
          <a:p>
            <a:r>
              <a:rPr lang="en-US" dirty="0" smtClean="0"/>
              <a:t>Vacuum Wall</a:t>
            </a:r>
            <a:endParaRPr lang="en-US" dirty="0"/>
          </a:p>
        </p:txBody>
      </p:sp>
      <p:sp>
        <p:nvSpPr>
          <p:cNvPr id="13" name="TextBox 12"/>
          <p:cNvSpPr txBox="1"/>
          <p:nvPr/>
        </p:nvSpPr>
        <p:spPr>
          <a:xfrm>
            <a:off x="7049384" y="2608522"/>
            <a:ext cx="2094616" cy="369332"/>
          </a:xfrm>
          <a:prstGeom prst="rect">
            <a:avLst/>
          </a:prstGeom>
          <a:noFill/>
        </p:spPr>
        <p:txBody>
          <a:bodyPr wrap="square" rtlCol="0">
            <a:spAutoFit/>
          </a:bodyPr>
          <a:lstStyle/>
          <a:p>
            <a:r>
              <a:rPr lang="en-US" dirty="0" smtClean="0">
                <a:solidFill>
                  <a:schemeClr val="tx2">
                    <a:lumMod val="75000"/>
                  </a:schemeClr>
                </a:solidFill>
              </a:rPr>
              <a:t>Proton Beam</a:t>
            </a:r>
            <a:endParaRPr lang="en-U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fill="hold" grpId="1" nodeType="clickEffect">
                                  <p:stCondLst>
                                    <p:cond delay="0"/>
                                  </p:stCondLst>
                                  <p:childTnLst>
                                    <p:animMotion origin="layout" path="M -2.77778E-7 2.59259E-6 L -0.04774 0.09328 " pathEditMode="relative" rAng="0" ptsTypes="AA">
                                      <p:cBhvr>
                                        <p:cTn id="10" dur="1100" fill="hold"/>
                                        <p:tgtEl>
                                          <p:spTgt spid="12"/>
                                        </p:tgtEl>
                                        <p:attrNameLst>
                                          <p:attrName>ppt_x</p:attrName>
                                          <p:attrName>ppt_y</p:attrName>
                                        </p:attrNameLst>
                                      </p:cBhvr>
                                      <p:rCtr x="-24" y="47"/>
                                    </p:animMotion>
                                  </p:childTnLst>
                                </p:cTn>
                              </p:par>
                            </p:childTnLst>
                          </p:cTn>
                        </p:par>
                        <p:par>
                          <p:cTn id="11" fill="hold">
                            <p:stCondLst>
                              <p:cond delay="1100"/>
                            </p:stCondLst>
                            <p:childTnLst>
                              <p:par>
                                <p:cTn id="12" presetID="40" presetClass="path" presetSubtype="0" accel="50000" fill="hold" grpId="2" nodeType="afterEffect">
                                  <p:stCondLst>
                                    <p:cond delay="0"/>
                                  </p:stCondLst>
                                  <p:childTnLst>
                                    <p:animMotion origin="layout" path="M -0.29687 0.0944 C -0.29392 0.07959 -0.28993 0.06548 -0.28194 0.06548 C -0.27292 0.06548 -0.26979 0.07959 -0.26684 0.0944 C -0.26285 0.11083 -0.2599 0.12749 -0.24983 0.12749 C -0.2408 0.12749 -0.23785 0.11083 -0.23385 0.0944 C -0.23194 0.07959 -0.22795 0.06548 -0.21892 0.06548 C -0.21094 0.06548 -0.20694 0.07959 -0.20382 0.0944 C -0.20087 0.11083 -0.19687 0.12749 -0.18785 0.12749 C -0.17882 0.12749 -0.17187 0.0944 -0.17187 0.09463 C -0.16892 0.07959 -0.1658 0.06548 -0.15694 0.06548 C -0.14792 0.06548 -0.14479 0.07959 -0.14184 0.0944 C -0.13785 0.11083 -0.1349 0.12749 -0.12483 0.12749 C -0.1158 0.12749 -0.11285 0.11083 -0.1099 0.0944 C -0.1059 0.07959 -0.10295 0.06548 -0.09392 0.06548 C -0.08594 0.06548 -0.08194 0.07959 -0.07882 0.0944 C -0.07587 0.11083 -0.07187 0.12749 -0.06285 0.12749 C -0.05382 0.12749 -0.05087 0.11083 -0.04687 0.0944 " pathEditMode="relative" rAng="0" ptsTypes="fffffffffffffffff">
                                      <p:cBhvr>
                                        <p:cTn id="13" dur="2000" spd="-100000" fill="hold"/>
                                        <p:tgtEl>
                                          <p:spTgt spid="12"/>
                                        </p:tgtEl>
                                        <p:attrNameLst>
                                          <p:attrName>ppt_x</p:attrName>
                                          <p:attrName>ppt_y</p:attrName>
                                        </p:attrNameLst>
                                      </p:cBhvr>
                                      <p:rCtr x="125" y="2"/>
                                    </p:animMotion>
                                  </p:childTnLst>
                                </p:cTn>
                              </p:par>
                            </p:childTnLst>
                          </p:cTn>
                        </p:par>
                        <p:par>
                          <p:cTn id="14" fill="hold">
                            <p:stCondLst>
                              <p:cond delay="3100"/>
                            </p:stCondLst>
                            <p:childTnLst>
                              <p:par>
                                <p:cTn id="15" presetID="40" presetClass="path" presetSubtype="0" fill="hold" grpId="3" nodeType="afterEffect">
                                  <p:stCondLst>
                                    <p:cond delay="0"/>
                                  </p:stCondLst>
                                  <p:childTnLst>
                                    <p:animMotion origin="layout" path="M -0.54687 0.09444 C -0.54392 0.07893 -0.53993 0.06481 -0.53194 0.06481 C -0.52292 0.06481 -0.51979 0.07893 -0.51684 0.09444 C -0.51285 0.11111 -0.5099 0.12847 -0.49983 0.12847 C -0.4908 0.12847 -0.48785 0.11111 -0.48385 0.09444 C -0.48194 0.07893 -0.47795 0.06481 -0.46892 0.06481 C -0.46094 0.06481 -0.45694 0.07893 -0.45382 0.09444 C -0.45087 0.11111 -0.44687 0.12847 -0.43785 0.12847 C -0.42882 0.12847 -0.42187 0.09444 -0.42187 0.09467 C -0.41892 0.07893 -0.4158 0.06481 -0.40694 0.06481 C -0.39792 0.06481 -0.39479 0.07893 -0.39184 0.09444 C -0.38785 0.11111 -0.3849 0.12847 -0.37483 0.12847 C -0.3658 0.12847 -0.36285 0.11111 -0.3599 0.09444 C -0.3559 0.07893 -0.35295 0.06481 -0.34392 0.06481 C -0.33594 0.06481 -0.33194 0.07893 -0.32882 0.09444 C -0.32587 0.11111 -0.32187 0.12847 -0.31285 0.12847 C -0.30382 0.12847 -0.30087 0.11111 -0.29687 0.09444 " pathEditMode="relative" rAng="0" ptsTypes="fffffffffffffffff">
                                      <p:cBhvr>
                                        <p:cTn id="16" dur="2000" spd="-100000" fill="hold"/>
                                        <p:tgtEl>
                                          <p:spTgt spid="12"/>
                                        </p:tgtEl>
                                        <p:attrNameLst>
                                          <p:attrName>ppt_x</p:attrName>
                                          <p:attrName>ppt_y</p:attrName>
                                        </p:attrNameLst>
                                      </p:cBhvr>
                                      <p:rCtr x="125" y="2"/>
                                    </p:animMotion>
                                  </p:childTnLst>
                                </p:cTn>
                              </p:par>
                            </p:childTnLst>
                          </p:cTn>
                        </p:par>
                        <p:par>
                          <p:cTn id="17" fill="hold">
                            <p:stCondLst>
                              <p:cond delay="5100"/>
                            </p:stCondLst>
                            <p:childTnLst>
                              <p:par>
                                <p:cTn id="18" presetID="49" presetClass="path" presetSubtype="0" fill="hold" grpId="4" nodeType="afterEffect">
                                  <p:stCondLst>
                                    <p:cond delay="0"/>
                                  </p:stCondLst>
                                  <p:childTnLst>
                                    <p:animMotion origin="layout" path="M -0.54792 0.09467 L -0.58524 0.20671 " pathEditMode="relative" rAng="0" ptsTypes="AA">
                                      <p:cBhvr>
                                        <p:cTn id="19" dur="2000" fill="hold"/>
                                        <p:tgtEl>
                                          <p:spTgt spid="12"/>
                                        </p:tgtEl>
                                        <p:attrNameLst>
                                          <p:attrName>ppt_x</p:attrName>
                                          <p:attrName>ppt_y</p:attrName>
                                        </p:attrNameLst>
                                      </p:cBhvr>
                                      <p:rCtr x="-19"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2" grpId="3" animBg="1"/>
      <p:bldP spid="12" grpId="4"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29" y="177800"/>
            <a:ext cx="8878186" cy="382477"/>
          </a:xfrm>
        </p:spPr>
        <p:txBody>
          <a:bodyPr/>
          <a:lstStyle/>
          <a:p>
            <a:r>
              <a:rPr lang="en-US" sz="2200" dirty="0" smtClean="0"/>
              <a:t>Motivation for the instability damper system at SNS (2.5)</a:t>
            </a:r>
            <a:endParaRPr lang="en-US" sz="2200" dirty="0"/>
          </a:p>
        </p:txBody>
      </p:sp>
      <p:cxnSp>
        <p:nvCxnSpPr>
          <p:cNvPr id="5" name="Straight Connector 4"/>
          <p:cNvCxnSpPr/>
          <p:nvPr/>
        </p:nvCxnSpPr>
        <p:spPr>
          <a:xfrm>
            <a:off x="1382233" y="1360967"/>
            <a:ext cx="5571460" cy="0"/>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407042" y="3597361"/>
            <a:ext cx="5571460" cy="0"/>
          </a:xfrm>
          <a:prstGeom prst="line">
            <a:avLst/>
          </a:prstGeom>
        </p:spPr>
        <p:style>
          <a:lnRef idx="2">
            <a:schemeClr val="dk1"/>
          </a:lnRef>
          <a:fillRef idx="0">
            <a:schemeClr val="dk1"/>
          </a:fillRef>
          <a:effectRef idx="1">
            <a:schemeClr val="dk1"/>
          </a:effectRef>
          <a:fontRef idx="minor">
            <a:schemeClr val="tx1"/>
          </a:fontRef>
        </p:style>
      </p:cxnSp>
      <p:sp>
        <p:nvSpPr>
          <p:cNvPr id="8" name="Rectangle 7"/>
          <p:cNvSpPr/>
          <p:nvPr/>
        </p:nvSpPr>
        <p:spPr>
          <a:xfrm>
            <a:off x="1414130" y="2158415"/>
            <a:ext cx="5497033" cy="584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otched Right Arrow 10"/>
          <p:cNvSpPr/>
          <p:nvPr/>
        </p:nvSpPr>
        <p:spPr>
          <a:xfrm>
            <a:off x="7060019" y="2317898"/>
            <a:ext cx="786809" cy="223284"/>
          </a:xfrm>
          <a:prstGeom prst="notch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6709145" y="1839432"/>
            <a:ext cx="148855" cy="14885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00530" y="1630294"/>
            <a:ext cx="2243470" cy="338554"/>
          </a:xfrm>
          <a:prstGeom prst="rect">
            <a:avLst/>
          </a:prstGeom>
          <a:noFill/>
        </p:spPr>
        <p:txBody>
          <a:bodyPr wrap="square" rtlCol="0">
            <a:spAutoFit/>
          </a:bodyPr>
          <a:lstStyle/>
          <a:p>
            <a:r>
              <a:rPr lang="en-US" sz="1600" dirty="0" smtClean="0"/>
              <a:t>“Free (Lost) Proton”</a:t>
            </a:r>
            <a:endParaRPr lang="en-US" sz="1600" dirty="0"/>
          </a:p>
        </p:txBody>
      </p:sp>
      <p:sp>
        <p:nvSpPr>
          <p:cNvPr id="9" name="Oval 8"/>
          <p:cNvSpPr/>
          <p:nvPr/>
        </p:nvSpPr>
        <p:spPr>
          <a:xfrm>
            <a:off x="5635256" y="1403498"/>
            <a:ext cx="148855" cy="148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511749" y="3459126"/>
            <a:ext cx="148855" cy="148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14307" y="1364512"/>
            <a:ext cx="148855" cy="148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35079" y="1357423"/>
            <a:ext cx="148855" cy="148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148316" y="3880884"/>
            <a:ext cx="6422065" cy="2585323"/>
          </a:xfrm>
          <a:prstGeom prst="rect">
            <a:avLst/>
          </a:prstGeom>
          <a:noFill/>
        </p:spPr>
        <p:txBody>
          <a:bodyPr wrap="square" rtlCol="0">
            <a:spAutoFit/>
          </a:bodyPr>
          <a:lstStyle/>
          <a:p>
            <a:pPr>
              <a:buFont typeface="Arial" pitchFamily="34" charset="0"/>
              <a:buChar char="•"/>
            </a:pPr>
            <a:r>
              <a:rPr lang="en-US" dirty="0" smtClean="0"/>
              <a:t> Lost protons can cause electrons to be produced by impacting the chamber walls.</a:t>
            </a:r>
          </a:p>
          <a:p>
            <a:pPr>
              <a:buFont typeface="Arial" pitchFamily="34" charset="0"/>
              <a:buChar char="•"/>
            </a:pPr>
            <a:r>
              <a:rPr lang="en-US" dirty="0" smtClean="0"/>
              <a:t> Electrons are accelerated/decelerated by the proton beam potential, with a net gain of energy.</a:t>
            </a:r>
          </a:p>
          <a:p>
            <a:pPr>
              <a:buFont typeface="Arial" pitchFamily="34" charset="0"/>
              <a:buChar char="•"/>
            </a:pPr>
            <a:r>
              <a:rPr lang="en-US" dirty="0" smtClean="0"/>
              <a:t> Electrons cascade (secondary, tertiary, etc.) and can survive the gap between beam passages </a:t>
            </a:r>
            <a:r>
              <a:rPr lang="en-US" dirty="0" smtClean="0">
                <a:sym typeface="Wingdings" pitchFamily="2" charset="2"/>
              </a:rPr>
              <a:t> net gain of electrons.</a:t>
            </a:r>
          </a:p>
          <a:p>
            <a:pPr>
              <a:buFont typeface="Arial" pitchFamily="34" charset="0"/>
              <a:buChar char="•"/>
            </a:pPr>
            <a:r>
              <a:rPr lang="en-US" dirty="0" smtClean="0"/>
              <a:t> With enough electrons, the protons can be shaken (not stirred) to produce an instability.</a:t>
            </a:r>
          </a:p>
        </p:txBody>
      </p:sp>
      <p:sp>
        <p:nvSpPr>
          <p:cNvPr id="18" name="TextBox 17"/>
          <p:cNvSpPr txBox="1"/>
          <p:nvPr/>
        </p:nvSpPr>
        <p:spPr>
          <a:xfrm>
            <a:off x="4667692" y="932089"/>
            <a:ext cx="3678865" cy="338554"/>
          </a:xfrm>
          <a:prstGeom prst="rect">
            <a:avLst/>
          </a:prstGeom>
          <a:noFill/>
        </p:spPr>
        <p:txBody>
          <a:bodyPr wrap="square" rtlCol="0">
            <a:spAutoFit/>
          </a:bodyPr>
          <a:lstStyle/>
          <a:p>
            <a:r>
              <a:rPr lang="en-US" sz="1600" dirty="0" smtClean="0">
                <a:solidFill>
                  <a:srgbClr val="FF0000"/>
                </a:solidFill>
              </a:rPr>
              <a:t>Electron</a:t>
            </a:r>
            <a:r>
              <a:rPr lang="en-US" sz="1600" dirty="0" smtClean="0"/>
              <a:t> freed via proton impact</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56" presetClass="path" presetSubtype="0" accel="50000" decel="50000" fill="hold" grpId="1" nodeType="withEffect">
                                  <p:stCondLst>
                                    <p:cond delay="0"/>
                                  </p:stCondLst>
                                  <p:childTnLst>
                                    <p:animMotion origin="layout" path="M -2.77778E-7 4.81481E-6 L -0.11163 -0.07593 " pathEditMode="relative" rAng="0" ptsTypes="AA">
                                      <p:cBhvr>
                                        <p:cTn id="8" dur="2000" fill="hold"/>
                                        <p:tgtEl>
                                          <p:spTgt spid="12"/>
                                        </p:tgtEl>
                                        <p:attrNameLst>
                                          <p:attrName>ppt_x</p:attrName>
                                          <p:attrName>ppt_y</p:attrName>
                                        </p:attrNameLst>
                                      </p:cBhvr>
                                      <p:rCtr x="-56" y="-38"/>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xit" presetSubtype="0" fill="hold" grpId="2"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1" presetClass="entr" presetSubtype="0" fill="hold"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1" nodeType="clickEffect">
                                  <p:stCondLst>
                                    <p:cond delay="0"/>
                                  </p:stCondLst>
                                  <p:childTnLst>
                                    <p:animMotion origin="layout" path="M 1.66667E-6 7.40741E-7 L -0.12448 0.30671 " pathEditMode="relative" rAng="0" ptsTypes="AA">
                                      <p:cBhvr>
                                        <p:cTn id="22" dur="2000" fill="hold"/>
                                        <p:tgtEl>
                                          <p:spTgt spid="9"/>
                                        </p:tgtEl>
                                        <p:attrNameLst>
                                          <p:attrName>ppt_x</p:attrName>
                                          <p:attrName>ppt_y</p:attrName>
                                        </p:attrNameLst>
                                      </p:cBhvr>
                                      <p:rCtr x="-62" y="153"/>
                                    </p:animMotion>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49" presetClass="path" presetSubtype="0" accel="50000" decel="50000" fill="hold" grpId="1" nodeType="withEffect">
                                  <p:stCondLst>
                                    <p:cond delay="0"/>
                                  </p:stCondLst>
                                  <p:childTnLst>
                                    <p:animMotion origin="layout" path="M -2.5E-6 0.00162 L -0.12552 -0.31482 " pathEditMode="relative" rAng="0" ptsTypes="AA">
                                      <p:cBhvr>
                                        <p:cTn id="27" dur="2000" fill="hold"/>
                                        <p:tgtEl>
                                          <p:spTgt spid="10"/>
                                        </p:tgtEl>
                                        <p:attrNameLst>
                                          <p:attrName>ppt_x</p:attrName>
                                          <p:attrName>ppt_y</p:attrName>
                                        </p:attrNameLst>
                                      </p:cBhvr>
                                      <p:rCtr x="-63" y="-158"/>
                                    </p:animMotion>
                                  </p:childTnLst>
                                </p:cTn>
                              </p:par>
                              <p:par>
                                <p:cTn id="28" presetID="56" presetClass="path" presetSubtype="0" accel="50000" decel="50000" fill="hold" grpId="2" nodeType="withEffect">
                                  <p:stCondLst>
                                    <p:cond delay="0"/>
                                  </p:stCondLst>
                                  <p:childTnLst>
                                    <p:animMotion origin="layout" path="M -0.12448 0.30671 L -0.21042 -0.00787 " pathEditMode="relative" rAng="0" ptsTypes="AA">
                                      <p:cBhvr>
                                        <p:cTn id="29" dur="2000" fill="hold"/>
                                        <p:tgtEl>
                                          <p:spTgt spid="9"/>
                                        </p:tgtEl>
                                        <p:attrNameLst>
                                          <p:attrName>ppt_x</p:attrName>
                                          <p:attrName>ppt_y</p:attrName>
                                        </p:attrNameLst>
                                      </p:cBhvr>
                                      <p:rCtr x="-43" y="-157"/>
                                    </p:animMotion>
                                  </p:childTnLst>
                                </p:cTn>
                              </p:par>
                              <p:par>
                                <p:cTn id="30" presetID="1" presetClass="entr" presetSubtype="0" fill="hold" nodeType="with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childTnLst>
                                </p:cTn>
                              </p:par>
                            </p:childTnLst>
                          </p:cTn>
                        </p:par>
                        <p:par>
                          <p:cTn id="32" fill="hold">
                            <p:stCondLst>
                              <p:cond delay="4000"/>
                            </p:stCondLst>
                            <p:childTnLst>
                              <p:par>
                                <p:cTn id="33" presetID="56" presetClass="path" presetSubtype="0" accel="50000" decel="50000" fill="hold" grpId="3" nodeType="afterEffect">
                                  <p:stCondLst>
                                    <p:cond delay="0"/>
                                  </p:stCondLst>
                                  <p:childTnLst>
                                    <p:animMotion origin="layout" path="M -0.21041 -0.00787 L -0.25347 0.15625 " pathEditMode="relative" rAng="0" ptsTypes="AA">
                                      <p:cBhvr>
                                        <p:cTn id="34" dur="2000" fill="hold"/>
                                        <p:tgtEl>
                                          <p:spTgt spid="9"/>
                                        </p:tgtEl>
                                        <p:attrNameLst>
                                          <p:attrName>ppt_x</p:attrName>
                                          <p:attrName>ppt_y</p:attrName>
                                        </p:attrNameLst>
                                      </p:cBhvr>
                                      <p:rCtr x="-22" y="82"/>
                                    </p:animMotion>
                                  </p:childTnLst>
                                </p:cTn>
                              </p:par>
                              <p:par>
                                <p:cTn id="35" presetID="56" presetClass="path" presetSubtype="0" accel="50000" decel="50000" fill="hold" grpId="2" nodeType="withEffect">
                                  <p:stCondLst>
                                    <p:cond delay="0"/>
                                  </p:stCondLst>
                                  <p:childTnLst>
                                    <p:animMotion origin="layout" path="M -0.12552 -0.31482 L -0.19635 -0.1412 " pathEditMode="relative" rAng="0" ptsTypes="AA">
                                      <p:cBhvr>
                                        <p:cTn id="36" dur="2000" fill="hold"/>
                                        <p:tgtEl>
                                          <p:spTgt spid="10"/>
                                        </p:tgtEl>
                                        <p:attrNameLst>
                                          <p:attrName>ppt_x</p:attrName>
                                          <p:attrName>ppt_y</p:attrName>
                                        </p:attrNameLst>
                                      </p:cBhvr>
                                      <p:rCtr x="-35" y="87"/>
                                    </p:animMotion>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56" presetClass="path" presetSubtype="0" accel="50000" decel="50000" fill="hold" grpId="2" nodeType="withEffect">
                                  <p:stCondLst>
                                    <p:cond delay="0"/>
                                  </p:stCondLst>
                                  <p:childTnLst>
                                    <p:animMotion origin="layout" path="M -0.00296 -0.00278 L -0.06927 0.15371 " pathEditMode="relative" rAng="0" ptsTypes="AA">
                                      <p:cBhvr>
                                        <p:cTn id="46" dur="2000" fill="hold"/>
                                        <p:tgtEl>
                                          <p:spTgt spid="13"/>
                                        </p:tgtEl>
                                        <p:attrNameLst>
                                          <p:attrName>ppt_x</p:attrName>
                                          <p:attrName>ppt_y</p:attrName>
                                        </p:attrNameLst>
                                      </p:cBhvr>
                                      <p:rCtr x="-33" y="78"/>
                                    </p:animMotion>
                                  </p:childTnLst>
                                </p:cTn>
                              </p:par>
                              <p:par>
                                <p:cTn id="47" presetID="56" presetClass="path" presetSubtype="0" accel="50000" decel="50000" fill="hold" grpId="2" nodeType="withEffect">
                                  <p:stCondLst>
                                    <p:cond delay="0"/>
                                  </p:stCondLst>
                                  <p:childTnLst>
                                    <p:animMotion origin="layout" path="M 5.55112E-17 3.33333E-6 L -0.08733 0.12268 " pathEditMode="relative" rAng="0" ptsTypes="AA">
                                      <p:cBhvr>
                                        <p:cTn id="48" dur="2000" fill="hold"/>
                                        <p:tgtEl>
                                          <p:spTgt spid="15"/>
                                        </p:tgtEl>
                                        <p:attrNameLst>
                                          <p:attrName>ppt_x</p:attrName>
                                          <p:attrName>ppt_y</p:attrName>
                                        </p:attrNameLst>
                                      </p:cBhvr>
                                      <p:rCtr x="-44" y="61"/>
                                    </p:animMotion>
                                  </p:childTnLst>
                                </p:cTn>
                              </p:par>
                            </p:childTnLst>
                          </p:cTn>
                        </p:par>
                        <p:par>
                          <p:cTn id="49" fill="hold">
                            <p:stCondLst>
                              <p:cond delay="6000"/>
                            </p:stCondLst>
                            <p:childTnLst>
                              <p:par>
                                <p:cTn id="50" presetID="1" presetClass="entr" presetSubtype="0" fill="hold" nodeType="afterEffect">
                                  <p:stCondLst>
                                    <p:cond delay="0"/>
                                  </p:stCondLst>
                                  <p:childTnLst>
                                    <p:set>
                                      <p:cBhvr>
                                        <p:cTn id="51" dur="1" fill="hold">
                                          <p:stCondLst>
                                            <p:cond delay="0"/>
                                          </p:stCondLst>
                                        </p:cTn>
                                        <p:tgtEl>
                                          <p:spTgt spid="16">
                                            <p:txEl>
                                              <p:pRg st="2" end="2"/>
                                            </p:txEl>
                                          </p:spTgt>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9" grpId="0" animBg="1"/>
      <p:bldP spid="9" grpId="1" animBg="1"/>
      <p:bldP spid="9" grpId="2" animBg="1"/>
      <p:bldP spid="9" grpId="3" animBg="1"/>
      <p:bldP spid="10" grpId="0" animBg="1"/>
      <p:bldP spid="10" grpId="1" animBg="1"/>
      <p:bldP spid="10" grpId="2" animBg="1"/>
      <p:bldP spid="13" grpId="0" animBg="1"/>
      <p:bldP spid="13" grpId="1" animBg="1"/>
      <p:bldP spid="13" grpId="2" animBg="1"/>
      <p:bldP spid="15" grpId="0" animBg="1"/>
      <p:bldP spid="15" grpId="1" animBg="1"/>
      <p:bldP spid="15" grpId="2"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4" y="177800"/>
            <a:ext cx="8884019" cy="382477"/>
          </a:xfrm>
        </p:spPr>
        <p:txBody>
          <a:bodyPr/>
          <a:lstStyle/>
          <a:p>
            <a:r>
              <a:rPr lang="en-US" sz="2200" dirty="0" smtClean="0"/>
              <a:t>Motivation for the instability damper system at SNS (3)</a:t>
            </a:r>
            <a:endParaRPr lang="en-US" sz="2200" dirty="0"/>
          </a:p>
        </p:txBody>
      </p:sp>
      <p:pic>
        <p:nvPicPr>
          <p:cNvPr id="4" name="Picture 3" descr="General FFT 2Dplot.jpg"/>
          <p:cNvPicPr>
            <a:picLocks noChangeAspect="1"/>
          </p:cNvPicPr>
          <p:nvPr/>
        </p:nvPicPr>
        <p:blipFill>
          <a:blip r:embed="rId2" cstate="print"/>
          <a:srcRect l="6977"/>
          <a:stretch>
            <a:fillRect/>
          </a:stretch>
        </p:blipFill>
        <p:spPr>
          <a:xfrm>
            <a:off x="170122" y="556564"/>
            <a:ext cx="7761768" cy="4718277"/>
          </a:xfrm>
          <a:prstGeom prst="rect">
            <a:avLst/>
          </a:prstGeom>
        </p:spPr>
      </p:pic>
      <p:sp>
        <p:nvSpPr>
          <p:cNvPr id="5" name="TextBox 4"/>
          <p:cNvSpPr txBox="1"/>
          <p:nvPr/>
        </p:nvSpPr>
        <p:spPr>
          <a:xfrm>
            <a:off x="180754" y="5305647"/>
            <a:ext cx="3955312" cy="584775"/>
          </a:xfrm>
          <a:prstGeom prst="rect">
            <a:avLst/>
          </a:prstGeom>
          <a:noFill/>
        </p:spPr>
        <p:txBody>
          <a:bodyPr wrap="square" rtlCol="0">
            <a:spAutoFit/>
          </a:bodyPr>
          <a:lstStyle/>
          <a:p>
            <a:r>
              <a:rPr lang="en-US" sz="1600" dirty="0" smtClean="0"/>
              <a:t>Ring Frequency = 1044389 Hz </a:t>
            </a:r>
            <a:r>
              <a:rPr lang="en-US" sz="1600" dirty="0" smtClean="0">
                <a:sym typeface="Wingdings" pitchFamily="2" charset="2"/>
              </a:rPr>
              <a:t></a:t>
            </a:r>
            <a:endParaRPr lang="en-US" sz="1600" dirty="0" smtClean="0"/>
          </a:p>
          <a:p>
            <a:r>
              <a:rPr lang="en-US" sz="1600" dirty="0" smtClean="0"/>
              <a:t>Mode ≈ Frequency</a:t>
            </a:r>
            <a:endParaRPr lang="en-US" sz="1600" dirty="0"/>
          </a:p>
        </p:txBody>
      </p:sp>
      <p:sp>
        <p:nvSpPr>
          <p:cNvPr id="6" name="Oval 5"/>
          <p:cNvSpPr/>
          <p:nvPr/>
        </p:nvSpPr>
        <p:spPr>
          <a:xfrm>
            <a:off x="4518837" y="1212112"/>
            <a:ext cx="1733107" cy="187133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95014" y="5454502"/>
            <a:ext cx="3179135" cy="369332"/>
          </a:xfrm>
          <a:prstGeom prst="rect">
            <a:avLst/>
          </a:prstGeom>
          <a:noFill/>
        </p:spPr>
        <p:txBody>
          <a:bodyPr wrap="square" rtlCol="0">
            <a:spAutoFit/>
          </a:bodyPr>
          <a:lstStyle/>
          <a:p>
            <a:endParaRPr lang="en-US"/>
          </a:p>
        </p:txBody>
      </p:sp>
      <p:sp>
        <p:nvSpPr>
          <p:cNvPr id="9" name="Text Box 15"/>
          <p:cNvSpPr txBox="1">
            <a:spLocks noChangeArrowheads="1"/>
          </p:cNvSpPr>
          <p:nvPr/>
        </p:nvSpPr>
        <p:spPr bwMode="auto">
          <a:xfrm>
            <a:off x="4157958" y="4091025"/>
            <a:ext cx="4897053" cy="646331"/>
          </a:xfrm>
          <a:prstGeom prst="rect">
            <a:avLst/>
          </a:prstGeom>
          <a:solidFill>
            <a:schemeClr val="bg1"/>
          </a:solidFill>
          <a:ln w="9525">
            <a:noFill/>
            <a:miter lim="800000"/>
            <a:headEnd/>
            <a:tailEnd/>
          </a:ln>
        </p:spPr>
        <p:txBody>
          <a:bodyPr wrap="square">
            <a:spAutoFit/>
          </a:bodyPr>
          <a:lstStyle/>
          <a:p>
            <a:r>
              <a:rPr lang="en-US" i="1" dirty="0">
                <a:solidFill>
                  <a:srgbClr val="FF0000"/>
                </a:solidFill>
              </a:rPr>
              <a:t>So why implement a ring feedback system?</a:t>
            </a:r>
            <a:r>
              <a:rPr lang="en-US" dirty="0"/>
              <a:t> </a:t>
            </a:r>
          </a:p>
        </p:txBody>
      </p:sp>
      <p:sp>
        <p:nvSpPr>
          <p:cNvPr id="10" name="Text Box 16"/>
          <p:cNvSpPr txBox="1">
            <a:spLocks noChangeArrowheads="1"/>
          </p:cNvSpPr>
          <p:nvPr/>
        </p:nvSpPr>
        <p:spPr bwMode="auto">
          <a:xfrm>
            <a:off x="4191296" y="4816513"/>
            <a:ext cx="4740053" cy="1338828"/>
          </a:xfrm>
          <a:prstGeom prst="rect">
            <a:avLst/>
          </a:prstGeom>
          <a:solidFill>
            <a:schemeClr val="bg1"/>
          </a:solidFill>
          <a:ln w="9525">
            <a:noFill/>
            <a:miter lim="800000"/>
            <a:headEnd/>
            <a:tailEnd/>
          </a:ln>
        </p:spPr>
        <p:txBody>
          <a:bodyPr wrap="square">
            <a:spAutoFit/>
          </a:bodyPr>
          <a:lstStyle/>
          <a:p>
            <a:pPr>
              <a:spcBef>
                <a:spcPct val="50000"/>
              </a:spcBef>
              <a:buFontTx/>
              <a:buChar char="•"/>
            </a:pPr>
            <a:r>
              <a:rPr lang="en-US"/>
              <a:t>Minimize or control instabilities in the ring</a:t>
            </a:r>
          </a:p>
          <a:p>
            <a:pPr>
              <a:spcBef>
                <a:spcPct val="50000"/>
              </a:spcBef>
              <a:buFontTx/>
              <a:buChar char="•"/>
            </a:pPr>
            <a:r>
              <a:rPr lang="en-US"/>
              <a:t>Reduce losses </a:t>
            </a:r>
            <a:r>
              <a:rPr lang="en-US">
                <a:sym typeface="Wingdings" pitchFamily="2" charset="2"/>
              </a:rPr>
              <a:t> Better performance  Higher beam intensities to target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4" y="177800"/>
            <a:ext cx="8651875" cy="880369"/>
          </a:xfrm>
        </p:spPr>
        <p:txBody>
          <a:bodyPr/>
          <a:lstStyle/>
          <a:p>
            <a:r>
              <a:rPr lang="en-US" dirty="0" smtClean="0"/>
              <a:t>Basic elements of the feedback system</a:t>
            </a:r>
            <a:endParaRPr lang="en-US" dirty="0"/>
          </a:p>
        </p:txBody>
      </p:sp>
      <p:sp>
        <p:nvSpPr>
          <p:cNvPr id="4" name="Rectangle 3"/>
          <p:cNvSpPr txBox="1">
            <a:spLocks noChangeArrowheads="1"/>
          </p:cNvSpPr>
          <p:nvPr/>
        </p:nvSpPr>
        <p:spPr bwMode="auto">
          <a:xfrm>
            <a:off x="120650" y="1354138"/>
            <a:ext cx="3670300" cy="452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0188" marR="0" lvl="0" indent="-230188" algn="l" defTabSz="914400" rtl="0" eaLnBrk="1" fontAlgn="base" latinLnBrk="0" hangingPunct="1">
              <a:lnSpc>
                <a:spcPct val="90000"/>
              </a:lnSpc>
              <a:spcBef>
                <a:spcPts val="1400"/>
              </a:spcBef>
              <a:spcAft>
                <a:spcPct val="0"/>
              </a:spcAft>
              <a:buClr>
                <a:srgbClr val="006C3A"/>
              </a:buClr>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Arial Narrow" pitchFamily="34" charset="0"/>
                <a:ea typeface="+mn-ea"/>
                <a:cs typeface="+mn-cs"/>
              </a:rPr>
              <a:t>Pickup (BPM Stripline) + Cable</a:t>
            </a:r>
          </a:p>
          <a:p>
            <a:pPr marL="230188" marR="0" lvl="0" indent="-230188" algn="l" defTabSz="914400" rtl="0" eaLnBrk="1" fontAlgn="base" latinLnBrk="0" hangingPunct="1">
              <a:lnSpc>
                <a:spcPct val="90000"/>
              </a:lnSpc>
              <a:spcBef>
                <a:spcPts val="1400"/>
              </a:spcBef>
              <a:spcAft>
                <a:spcPct val="0"/>
              </a:spcAft>
              <a:buClr>
                <a:srgbClr val="006C3A"/>
              </a:buClr>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Arial Narrow" pitchFamily="34" charset="0"/>
                <a:ea typeface="+mn-ea"/>
                <a:cs typeface="+mn-cs"/>
              </a:rPr>
              <a:t>Signal Processing (LLRF, Timing, Filtering)</a:t>
            </a:r>
          </a:p>
          <a:p>
            <a:pPr marL="230188" marR="0" lvl="0" indent="-230188" algn="l" defTabSz="914400" rtl="0" eaLnBrk="1" fontAlgn="base" latinLnBrk="0" hangingPunct="1">
              <a:lnSpc>
                <a:spcPct val="90000"/>
              </a:lnSpc>
              <a:spcBef>
                <a:spcPts val="1400"/>
              </a:spcBef>
              <a:spcAft>
                <a:spcPct val="0"/>
              </a:spcAft>
              <a:buClr>
                <a:srgbClr val="006C3A"/>
              </a:buClr>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Arial Narrow" pitchFamily="34" charset="0"/>
                <a:ea typeface="+mn-ea"/>
                <a:cs typeface="+mn-cs"/>
              </a:rPr>
              <a:t>RF Power Amplification</a:t>
            </a:r>
          </a:p>
          <a:p>
            <a:pPr marL="230188" marR="0" lvl="0" indent="-230188" algn="l" defTabSz="914400" rtl="0" eaLnBrk="1" fontAlgn="base" latinLnBrk="0" hangingPunct="1">
              <a:lnSpc>
                <a:spcPct val="90000"/>
              </a:lnSpc>
              <a:spcBef>
                <a:spcPts val="1400"/>
              </a:spcBef>
              <a:spcAft>
                <a:spcPct val="0"/>
              </a:spcAft>
              <a:buClr>
                <a:srgbClr val="006C3A"/>
              </a:buClr>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Arial Narrow" pitchFamily="34" charset="0"/>
                <a:ea typeface="+mn-ea"/>
                <a:cs typeface="+mn-cs"/>
              </a:rPr>
              <a:t>Kicker (BPM Stripline) + Cable</a:t>
            </a:r>
          </a:p>
        </p:txBody>
      </p:sp>
      <p:grpSp>
        <p:nvGrpSpPr>
          <p:cNvPr id="5" name="Group 17"/>
          <p:cNvGrpSpPr>
            <a:grpSpLocks/>
          </p:cNvGrpSpPr>
          <p:nvPr/>
        </p:nvGrpSpPr>
        <p:grpSpPr bwMode="auto">
          <a:xfrm>
            <a:off x="4903788" y="1925638"/>
            <a:ext cx="3965575" cy="3362325"/>
            <a:chOff x="2884" y="1092"/>
            <a:chExt cx="2498" cy="2118"/>
          </a:xfrm>
        </p:grpSpPr>
        <p:sp>
          <p:nvSpPr>
            <p:cNvPr id="6" name="Oval 4"/>
            <p:cNvSpPr>
              <a:spLocks noChangeArrowheads="1"/>
            </p:cNvSpPr>
            <p:nvPr/>
          </p:nvSpPr>
          <p:spPr bwMode="auto">
            <a:xfrm>
              <a:off x="2934" y="1114"/>
              <a:ext cx="2056" cy="2096"/>
            </a:xfrm>
            <a:prstGeom prst="ellipse">
              <a:avLst/>
            </a:prstGeom>
            <a:noFill/>
            <a:ln w="25400">
              <a:solidFill>
                <a:schemeClr val="tx1"/>
              </a:solidFill>
              <a:round/>
              <a:headEnd/>
              <a:tailEnd/>
            </a:ln>
          </p:spPr>
          <p:txBody>
            <a:bodyPr wrap="none" anchor="ctr"/>
            <a:lstStyle/>
            <a:p>
              <a:endParaRPr lang="en-US"/>
            </a:p>
          </p:txBody>
        </p:sp>
        <p:sp>
          <p:nvSpPr>
            <p:cNvPr id="7" name="Arc 6"/>
            <p:cNvSpPr>
              <a:spLocks/>
            </p:cNvSpPr>
            <p:nvPr/>
          </p:nvSpPr>
          <p:spPr bwMode="auto">
            <a:xfrm rot="642973">
              <a:off x="4279" y="1202"/>
              <a:ext cx="787" cy="1048"/>
            </a:xfrm>
            <a:custGeom>
              <a:avLst/>
              <a:gdLst>
                <a:gd name="T0" fmla="*/ 0 w 20054"/>
                <a:gd name="T1" fmla="*/ 0 h 21600"/>
                <a:gd name="T2" fmla="*/ 787 w 20054"/>
                <a:gd name="T3" fmla="*/ 659 h 21600"/>
                <a:gd name="T4" fmla="*/ 0 w 20054"/>
                <a:gd name="T5" fmla="*/ 1048 h 21600"/>
                <a:gd name="T6" fmla="*/ 0 60000 65536"/>
                <a:gd name="T7" fmla="*/ 0 60000 65536"/>
                <a:gd name="T8" fmla="*/ 0 60000 65536"/>
                <a:gd name="T9" fmla="*/ 0 w 20054"/>
                <a:gd name="T10" fmla="*/ 0 h 21600"/>
                <a:gd name="T11" fmla="*/ 20054 w 20054"/>
                <a:gd name="T12" fmla="*/ 21600 h 21600"/>
              </a:gdLst>
              <a:ahLst/>
              <a:cxnLst>
                <a:cxn ang="T6">
                  <a:pos x="T0" y="T1"/>
                </a:cxn>
                <a:cxn ang="T7">
                  <a:pos x="T2" y="T3"/>
                </a:cxn>
                <a:cxn ang="T8">
                  <a:pos x="T4" y="T5"/>
                </a:cxn>
              </a:cxnLst>
              <a:rect l="T9" t="T10" r="T11" b="T12"/>
              <a:pathLst>
                <a:path w="20054" h="21600" fill="none" extrusionOk="0">
                  <a:moveTo>
                    <a:pt x="-1" y="0"/>
                  </a:moveTo>
                  <a:cubicBezTo>
                    <a:pt x="8830" y="0"/>
                    <a:pt x="16772" y="5375"/>
                    <a:pt x="20053" y="13574"/>
                  </a:cubicBezTo>
                </a:path>
                <a:path w="20054" h="21600" stroke="0" extrusionOk="0">
                  <a:moveTo>
                    <a:pt x="-1" y="0"/>
                  </a:moveTo>
                  <a:cubicBezTo>
                    <a:pt x="8830" y="0"/>
                    <a:pt x="16772" y="5375"/>
                    <a:pt x="20053" y="13574"/>
                  </a:cubicBezTo>
                  <a:lnTo>
                    <a:pt x="0" y="21600"/>
                  </a:lnTo>
                  <a:close/>
                </a:path>
              </a:pathLst>
            </a:custGeom>
            <a:noFill/>
            <a:ln w="22225">
              <a:solidFill>
                <a:srgbClr val="FF0000"/>
              </a:solidFill>
              <a:round/>
              <a:headEnd/>
              <a:tailEnd type="triangle" w="lg" len="med"/>
            </a:ln>
          </p:spPr>
          <p:txBody>
            <a:bodyPr wrap="none" anchor="ctr"/>
            <a:lstStyle/>
            <a:p>
              <a:endParaRPr lang="en-US"/>
            </a:p>
          </p:txBody>
        </p:sp>
        <p:sp>
          <p:nvSpPr>
            <p:cNvPr id="8" name="Line 7"/>
            <p:cNvSpPr>
              <a:spLocks noChangeShapeType="1"/>
            </p:cNvSpPr>
            <p:nvPr/>
          </p:nvSpPr>
          <p:spPr bwMode="auto">
            <a:xfrm>
              <a:off x="2884" y="1988"/>
              <a:ext cx="1" cy="352"/>
            </a:xfrm>
            <a:prstGeom prst="line">
              <a:avLst/>
            </a:prstGeom>
            <a:noFill/>
            <a:ln w="9525">
              <a:solidFill>
                <a:schemeClr val="tx1"/>
              </a:solidFill>
              <a:round/>
              <a:headEnd/>
              <a:tailEnd/>
            </a:ln>
          </p:spPr>
          <p:txBody>
            <a:bodyPr/>
            <a:lstStyle/>
            <a:p>
              <a:endParaRPr lang="en-US"/>
            </a:p>
          </p:txBody>
        </p:sp>
        <p:sp>
          <p:nvSpPr>
            <p:cNvPr id="9" name="Line 8"/>
            <p:cNvSpPr>
              <a:spLocks noChangeShapeType="1"/>
            </p:cNvSpPr>
            <p:nvPr/>
          </p:nvSpPr>
          <p:spPr bwMode="auto">
            <a:xfrm>
              <a:off x="2992" y="1988"/>
              <a:ext cx="1" cy="352"/>
            </a:xfrm>
            <a:prstGeom prst="line">
              <a:avLst/>
            </a:prstGeom>
            <a:noFill/>
            <a:ln w="9525">
              <a:solidFill>
                <a:schemeClr val="tx1"/>
              </a:solidFill>
              <a:round/>
              <a:headEnd/>
              <a:tailEnd/>
            </a:ln>
          </p:spPr>
          <p:txBody>
            <a:bodyPr/>
            <a:lstStyle/>
            <a:p>
              <a:endParaRPr lang="en-US"/>
            </a:p>
          </p:txBody>
        </p:sp>
        <p:sp>
          <p:nvSpPr>
            <p:cNvPr id="10" name="Line 9"/>
            <p:cNvSpPr>
              <a:spLocks noChangeShapeType="1"/>
            </p:cNvSpPr>
            <p:nvPr/>
          </p:nvSpPr>
          <p:spPr bwMode="auto">
            <a:xfrm>
              <a:off x="2992" y="2159"/>
              <a:ext cx="345" cy="1"/>
            </a:xfrm>
            <a:prstGeom prst="line">
              <a:avLst/>
            </a:prstGeom>
            <a:noFill/>
            <a:ln w="9525">
              <a:solidFill>
                <a:schemeClr val="tx1"/>
              </a:solidFill>
              <a:round/>
              <a:headEnd/>
              <a:tailEnd type="triangle" w="med" len="med"/>
            </a:ln>
          </p:spPr>
          <p:txBody>
            <a:bodyPr/>
            <a:lstStyle/>
            <a:p>
              <a:endParaRPr lang="en-US"/>
            </a:p>
          </p:txBody>
        </p:sp>
        <p:sp>
          <p:nvSpPr>
            <p:cNvPr id="11" name="Rectangle 10"/>
            <p:cNvSpPr>
              <a:spLocks noChangeArrowheads="1"/>
            </p:cNvSpPr>
            <p:nvPr/>
          </p:nvSpPr>
          <p:spPr bwMode="auto">
            <a:xfrm>
              <a:off x="3338" y="2034"/>
              <a:ext cx="518" cy="245"/>
            </a:xfrm>
            <a:prstGeom prst="rect">
              <a:avLst/>
            </a:prstGeom>
            <a:noFill/>
            <a:ln w="9525">
              <a:solidFill>
                <a:schemeClr val="tx1"/>
              </a:solidFill>
              <a:miter lim="800000"/>
              <a:headEnd/>
              <a:tailEnd/>
            </a:ln>
          </p:spPr>
          <p:txBody>
            <a:bodyPr wrap="none" anchor="ctr"/>
            <a:lstStyle/>
            <a:p>
              <a:endParaRPr lang="en-US"/>
            </a:p>
          </p:txBody>
        </p:sp>
        <p:sp>
          <p:nvSpPr>
            <p:cNvPr id="12" name="Line 11"/>
            <p:cNvSpPr>
              <a:spLocks noChangeShapeType="1"/>
            </p:cNvSpPr>
            <p:nvPr/>
          </p:nvSpPr>
          <p:spPr bwMode="auto">
            <a:xfrm>
              <a:off x="3858" y="2165"/>
              <a:ext cx="345" cy="1"/>
            </a:xfrm>
            <a:prstGeom prst="line">
              <a:avLst/>
            </a:prstGeom>
            <a:noFill/>
            <a:ln w="9525">
              <a:solidFill>
                <a:schemeClr val="tx1"/>
              </a:solidFill>
              <a:round/>
              <a:headEnd/>
              <a:tailEnd type="triangle" w="med" len="med"/>
            </a:ln>
          </p:spPr>
          <p:txBody>
            <a:bodyPr/>
            <a:lstStyle/>
            <a:p>
              <a:endParaRPr lang="en-US"/>
            </a:p>
          </p:txBody>
        </p:sp>
        <p:sp>
          <p:nvSpPr>
            <p:cNvPr id="13" name="AutoShape 12"/>
            <p:cNvSpPr>
              <a:spLocks noChangeArrowheads="1"/>
            </p:cNvSpPr>
            <p:nvPr/>
          </p:nvSpPr>
          <p:spPr bwMode="auto">
            <a:xfrm rot="5400000">
              <a:off x="4210" y="2067"/>
              <a:ext cx="183" cy="197"/>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14" name="Line 13"/>
            <p:cNvSpPr>
              <a:spLocks noChangeShapeType="1"/>
            </p:cNvSpPr>
            <p:nvPr/>
          </p:nvSpPr>
          <p:spPr bwMode="auto">
            <a:xfrm flipV="1">
              <a:off x="4394" y="2163"/>
              <a:ext cx="535" cy="1"/>
            </a:xfrm>
            <a:prstGeom prst="line">
              <a:avLst/>
            </a:prstGeom>
            <a:noFill/>
            <a:ln w="9525">
              <a:solidFill>
                <a:schemeClr val="tx1"/>
              </a:solidFill>
              <a:round/>
              <a:headEnd/>
              <a:tailEnd type="triangle" w="med" len="med"/>
            </a:ln>
          </p:spPr>
          <p:txBody>
            <a:bodyPr/>
            <a:lstStyle/>
            <a:p>
              <a:endParaRPr lang="en-US"/>
            </a:p>
          </p:txBody>
        </p:sp>
        <p:sp>
          <p:nvSpPr>
            <p:cNvPr id="15" name="Line 14"/>
            <p:cNvSpPr>
              <a:spLocks noChangeShapeType="1"/>
            </p:cNvSpPr>
            <p:nvPr/>
          </p:nvSpPr>
          <p:spPr bwMode="auto">
            <a:xfrm>
              <a:off x="4933" y="1979"/>
              <a:ext cx="1" cy="352"/>
            </a:xfrm>
            <a:prstGeom prst="line">
              <a:avLst/>
            </a:prstGeom>
            <a:noFill/>
            <a:ln w="9525">
              <a:solidFill>
                <a:schemeClr val="tx1"/>
              </a:solidFill>
              <a:round/>
              <a:headEnd/>
              <a:tailEnd/>
            </a:ln>
          </p:spPr>
          <p:txBody>
            <a:bodyPr/>
            <a:lstStyle/>
            <a:p>
              <a:endParaRPr lang="en-US"/>
            </a:p>
          </p:txBody>
        </p:sp>
        <p:sp>
          <p:nvSpPr>
            <p:cNvPr id="16" name="Line 15"/>
            <p:cNvSpPr>
              <a:spLocks noChangeShapeType="1"/>
            </p:cNvSpPr>
            <p:nvPr/>
          </p:nvSpPr>
          <p:spPr bwMode="auto">
            <a:xfrm>
              <a:off x="5041" y="1979"/>
              <a:ext cx="1" cy="352"/>
            </a:xfrm>
            <a:prstGeom prst="line">
              <a:avLst/>
            </a:prstGeom>
            <a:noFill/>
            <a:ln w="9525">
              <a:solidFill>
                <a:schemeClr val="tx1"/>
              </a:solidFill>
              <a:round/>
              <a:headEnd/>
              <a:tailEnd/>
            </a:ln>
          </p:spPr>
          <p:txBody>
            <a:bodyPr/>
            <a:lstStyle/>
            <a:p>
              <a:endParaRPr lang="en-US"/>
            </a:p>
          </p:txBody>
        </p:sp>
        <p:sp>
          <p:nvSpPr>
            <p:cNvPr id="17" name="Text Box 16"/>
            <p:cNvSpPr txBox="1">
              <a:spLocks noChangeArrowheads="1"/>
            </p:cNvSpPr>
            <p:nvPr/>
          </p:nvSpPr>
          <p:spPr bwMode="auto">
            <a:xfrm>
              <a:off x="4860" y="1092"/>
              <a:ext cx="522" cy="231"/>
            </a:xfrm>
            <a:prstGeom prst="rect">
              <a:avLst/>
            </a:prstGeom>
            <a:noFill/>
            <a:ln w="9525">
              <a:noFill/>
              <a:miter lim="800000"/>
              <a:headEnd/>
              <a:tailEnd/>
            </a:ln>
          </p:spPr>
          <p:txBody>
            <a:bodyPr>
              <a:spAutoFit/>
            </a:bodyPr>
            <a:lstStyle/>
            <a:p>
              <a:pPr>
                <a:spcBef>
                  <a:spcPct val="50000"/>
                </a:spcBef>
              </a:pPr>
              <a:r>
                <a:rPr lang="en-US">
                  <a:solidFill>
                    <a:srgbClr val="FF0000"/>
                  </a:solidFill>
                </a:rPr>
                <a:t>Beam</a:t>
              </a:r>
            </a:p>
          </p:txBody>
        </p:sp>
      </p:grpSp>
      <p:sp>
        <p:nvSpPr>
          <p:cNvPr id="18" name="Text Box 18"/>
          <p:cNvSpPr txBox="1">
            <a:spLocks noChangeArrowheads="1"/>
          </p:cNvSpPr>
          <p:nvPr/>
        </p:nvSpPr>
        <p:spPr bwMode="auto">
          <a:xfrm>
            <a:off x="4122738" y="2808288"/>
            <a:ext cx="898525" cy="336550"/>
          </a:xfrm>
          <a:prstGeom prst="rect">
            <a:avLst/>
          </a:prstGeom>
          <a:noFill/>
          <a:ln w="9525">
            <a:noFill/>
            <a:miter lim="800000"/>
            <a:headEnd/>
            <a:tailEnd/>
          </a:ln>
        </p:spPr>
        <p:txBody>
          <a:bodyPr>
            <a:spAutoFit/>
          </a:bodyPr>
          <a:lstStyle/>
          <a:p>
            <a:pPr>
              <a:spcBef>
                <a:spcPct val="50000"/>
              </a:spcBef>
            </a:pPr>
            <a:r>
              <a:rPr lang="en-US" sz="1600"/>
              <a:t>Pickup</a:t>
            </a:r>
          </a:p>
        </p:txBody>
      </p:sp>
      <p:sp>
        <p:nvSpPr>
          <p:cNvPr id="19" name="Line 19"/>
          <p:cNvSpPr>
            <a:spLocks noChangeShapeType="1"/>
          </p:cNvSpPr>
          <p:nvPr/>
        </p:nvSpPr>
        <p:spPr bwMode="auto">
          <a:xfrm>
            <a:off x="4535488" y="3155950"/>
            <a:ext cx="309562" cy="331788"/>
          </a:xfrm>
          <a:prstGeom prst="line">
            <a:avLst/>
          </a:prstGeom>
          <a:noFill/>
          <a:ln w="9525">
            <a:solidFill>
              <a:schemeClr val="tx1"/>
            </a:solidFill>
            <a:round/>
            <a:headEnd/>
            <a:tailEnd type="triangle" w="med" len="med"/>
          </a:ln>
        </p:spPr>
        <p:txBody>
          <a:bodyPr/>
          <a:lstStyle/>
          <a:p>
            <a:endParaRPr lang="en-US"/>
          </a:p>
        </p:txBody>
      </p:sp>
      <p:sp>
        <p:nvSpPr>
          <p:cNvPr id="20" name="Text Box 21"/>
          <p:cNvSpPr txBox="1">
            <a:spLocks noChangeArrowheads="1"/>
          </p:cNvSpPr>
          <p:nvPr/>
        </p:nvSpPr>
        <p:spPr bwMode="auto">
          <a:xfrm>
            <a:off x="5403850" y="2832100"/>
            <a:ext cx="1362075" cy="581025"/>
          </a:xfrm>
          <a:prstGeom prst="rect">
            <a:avLst/>
          </a:prstGeom>
          <a:noFill/>
          <a:ln w="9525">
            <a:noFill/>
            <a:miter lim="800000"/>
            <a:headEnd/>
            <a:tailEnd/>
          </a:ln>
        </p:spPr>
        <p:txBody>
          <a:bodyPr>
            <a:spAutoFit/>
          </a:bodyPr>
          <a:lstStyle/>
          <a:p>
            <a:pPr>
              <a:spcBef>
                <a:spcPct val="50000"/>
              </a:spcBef>
            </a:pPr>
            <a:r>
              <a:rPr lang="en-US" sz="1600"/>
              <a:t>Signal Processing</a:t>
            </a:r>
          </a:p>
        </p:txBody>
      </p:sp>
      <p:sp>
        <p:nvSpPr>
          <p:cNvPr id="21" name="Text Box 22"/>
          <p:cNvSpPr txBox="1">
            <a:spLocks noChangeArrowheads="1"/>
          </p:cNvSpPr>
          <p:nvPr/>
        </p:nvSpPr>
        <p:spPr bwMode="auto">
          <a:xfrm>
            <a:off x="8186738" y="4148138"/>
            <a:ext cx="898525" cy="336550"/>
          </a:xfrm>
          <a:prstGeom prst="rect">
            <a:avLst/>
          </a:prstGeom>
          <a:noFill/>
          <a:ln w="9525">
            <a:noFill/>
            <a:miter lim="800000"/>
            <a:headEnd/>
            <a:tailEnd/>
          </a:ln>
        </p:spPr>
        <p:txBody>
          <a:bodyPr>
            <a:spAutoFit/>
          </a:bodyPr>
          <a:lstStyle/>
          <a:p>
            <a:pPr>
              <a:spcBef>
                <a:spcPct val="50000"/>
              </a:spcBef>
            </a:pPr>
            <a:r>
              <a:rPr lang="en-US" sz="1600"/>
              <a:t>Kicker</a:t>
            </a:r>
          </a:p>
        </p:txBody>
      </p:sp>
      <p:sp>
        <p:nvSpPr>
          <p:cNvPr id="22" name="Line 23"/>
          <p:cNvSpPr>
            <a:spLocks noChangeShapeType="1"/>
          </p:cNvSpPr>
          <p:nvPr/>
        </p:nvSpPr>
        <p:spPr bwMode="auto">
          <a:xfrm flipH="1" flipV="1">
            <a:off x="8362950" y="3790950"/>
            <a:ext cx="250825" cy="396875"/>
          </a:xfrm>
          <a:prstGeom prst="line">
            <a:avLst/>
          </a:prstGeom>
          <a:noFill/>
          <a:ln w="9525">
            <a:solidFill>
              <a:schemeClr val="tx1"/>
            </a:solidFill>
            <a:round/>
            <a:headEnd/>
            <a:tailEnd type="triangle" w="med" len="med"/>
          </a:ln>
        </p:spPr>
        <p:txBody>
          <a:bodyPr/>
          <a:lstStyle/>
          <a:p>
            <a:endParaRPr lang="en-US"/>
          </a:p>
        </p:txBody>
      </p:sp>
      <p:sp>
        <p:nvSpPr>
          <p:cNvPr id="23" name="Text Box 24"/>
          <p:cNvSpPr txBox="1">
            <a:spLocks noChangeArrowheads="1"/>
          </p:cNvSpPr>
          <p:nvPr/>
        </p:nvSpPr>
        <p:spPr bwMode="auto">
          <a:xfrm>
            <a:off x="6477001" y="3736975"/>
            <a:ext cx="1487488" cy="581025"/>
          </a:xfrm>
          <a:prstGeom prst="rect">
            <a:avLst/>
          </a:prstGeom>
          <a:noFill/>
          <a:ln w="9525">
            <a:noFill/>
            <a:miter lim="800000"/>
            <a:headEnd/>
            <a:tailEnd/>
          </a:ln>
        </p:spPr>
        <p:txBody>
          <a:bodyPr wrap="square">
            <a:spAutoFit/>
          </a:bodyPr>
          <a:lstStyle/>
          <a:p>
            <a:pPr>
              <a:spcBef>
                <a:spcPct val="50000"/>
              </a:spcBef>
            </a:pPr>
            <a:r>
              <a:rPr lang="en-US" sz="1600" dirty="0"/>
              <a:t>Power Amplification</a:t>
            </a:r>
          </a:p>
        </p:txBody>
      </p:sp>
      <p:sp>
        <p:nvSpPr>
          <p:cNvPr id="24" name="TextBox 23"/>
          <p:cNvSpPr txBox="1"/>
          <p:nvPr/>
        </p:nvSpPr>
        <p:spPr>
          <a:xfrm>
            <a:off x="191385" y="5156791"/>
            <a:ext cx="5954233" cy="923330"/>
          </a:xfrm>
          <a:prstGeom prst="rect">
            <a:avLst/>
          </a:prstGeom>
          <a:noFill/>
        </p:spPr>
        <p:txBody>
          <a:bodyPr wrap="square" rtlCol="0">
            <a:spAutoFit/>
          </a:bodyPr>
          <a:lstStyle/>
          <a:p>
            <a:r>
              <a:rPr lang="en-US" dirty="0" smtClean="0"/>
              <a:t>Timing delay is crucial to maximize the damping…</a:t>
            </a:r>
          </a:p>
          <a:p>
            <a:r>
              <a:rPr lang="en-US" dirty="0" smtClean="0"/>
              <a:t> so that the </a:t>
            </a:r>
            <a:r>
              <a:rPr lang="en-US" i="1" dirty="0" smtClean="0">
                <a:solidFill>
                  <a:srgbClr val="FF0000"/>
                </a:solidFill>
              </a:rPr>
              <a:t>0.2</a:t>
            </a:r>
            <a:r>
              <a:rPr lang="en-US" dirty="0" smtClean="0"/>
              <a:t> “Tune” produces a 90 degree phase advance between pickup and kicker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damper system overview</a:t>
            </a:r>
            <a:endParaRPr lang="en-US" dirty="0"/>
          </a:p>
        </p:txBody>
      </p:sp>
      <p:grpSp>
        <p:nvGrpSpPr>
          <p:cNvPr id="302" name="Group 301"/>
          <p:cNvGrpSpPr/>
          <p:nvPr/>
        </p:nvGrpSpPr>
        <p:grpSpPr>
          <a:xfrm>
            <a:off x="318743" y="1913782"/>
            <a:ext cx="8385048" cy="3680186"/>
            <a:chOff x="401039" y="1369838"/>
            <a:chExt cx="8385048" cy="3680186"/>
          </a:xfrm>
        </p:grpSpPr>
        <p:sp>
          <p:nvSpPr>
            <p:cNvPr id="249" name="Oval 11"/>
            <p:cNvSpPr>
              <a:spLocks noChangeArrowheads="1"/>
            </p:cNvSpPr>
            <p:nvPr/>
          </p:nvSpPr>
          <p:spPr bwMode="auto">
            <a:xfrm>
              <a:off x="6705600" y="3810000"/>
              <a:ext cx="457200" cy="485775"/>
            </a:xfrm>
            <a:prstGeom prst="ellipse">
              <a:avLst/>
            </a:prstGeom>
            <a:solidFill>
              <a:srgbClr val="C0C0C0"/>
            </a:solidFill>
            <a:ln w="9525">
              <a:round/>
              <a:headEnd/>
              <a:tailEnd/>
            </a:ln>
            <a:scene3d>
              <a:camera prst="legacyPerspectiveRight">
                <a:rot lat="300000" lon="3900000" rev="0"/>
              </a:camera>
              <a:lightRig rig="legacyFlat4" dir="t"/>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248" name="Oval 5"/>
            <p:cNvSpPr>
              <a:spLocks noChangeArrowheads="1"/>
            </p:cNvSpPr>
            <p:nvPr/>
          </p:nvSpPr>
          <p:spPr bwMode="auto">
            <a:xfrm>
              <a:off x="1809750" y="3771900"/>
              <a:ext cx="457200" cy="485775"/>
            </a:xfrm>
            <a:prstGeom prst="ellipse">
              <a:avLst/>
            </a:prstGeom>
            <a:solidFill>
              <a:srgbClr val="C0C0C0"/>
            </a:solidFill>
            <a:ln w="9525">
              <a:round/>
              <a:headEnd/>
              <a:tailEnd/>
            </a:ln>
            <a:scene3d>
              <a:camera prst="legacyPerspectiveFront">
                <a:rot lat="300000" lon="16800000" rev="0"/>
              </a:camera>
              <a:lightRig rig="legacyFlat4" dir="t"/>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127" name="Rectangle 126"/>
            <p:cNvSpPr/>
            <p:nvPr/>
          </p:nvSpPr>
          <p:spPr>
            <a:xfrm>
              <a:off x="1178279" y="147637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rot="10800000">
              <a:off x="401039" y="1539995"/>
              <a:ext cx="7772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10800000">
              <a:off x="812519" y="2004599"/>
              <a:ext cx="3657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10800000">
              <a:off x="1473554" y="17811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1" name="Rectangle 130"/>
            <p:cNvSpPr/>
            <p:nvPr/>
          </p:nvSpPr>
          <p:spPr>
            <a:xfrm rot="5400000">
              <a:off x="1854554" y="147637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5400000">
              <a:off x="2549879" y="1628775"/>
              <a:ext cx="304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rot="10800000">
              <a:off x="2321279" y="17811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10800000">
              <a:off x="2864204" y="17811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5" name="Rectangle 134"/>
            <p:cNvSpPr/>
            <p:nvPr/>
          </p:nvSpPr>
          <p:spPr>
            <a:xfrm>
              <a:off x="3102402" y="1552575"/>
              <a:ext cx="30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p:nvPr/>
          </p:nvCxnSpPr>
          <p:spPr>
            <a:xfrm rot="10800000">
              <a:off x="3397677" y="17811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10800000">
              <a:off x="4236595" y="1772298"/>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16200000">
              <a:off x="4312795" y="177229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0800000">
              <a:off x="5102731" y="1770818"/>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16200000">
              <a:off x="4931281" y="177081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10800000">
              <a:off x="5960876" y="1761940"/>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10800000">
              <a:off x="6827768" y="1761939"/>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7056368" y="1457139"/>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rot="10800000">
              <a:off x="7361168" y="152075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10800000">
              <a:off x="7361168" y="198848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6" name="Isosceles Triangle 145"/>
            <p:cNvSpPr/>
            <p:nvPr/>
          </p:nvSpPr>
          <p:spPr>
            <a:xfrm>
              <a:off x="1254479" y="1704975"/>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a:off x="7132568" y="1685739"/>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2549879" y="1628775"/>
              <a:ext cx="381000" cy="276999"/>
            </a:xfrm>
            <a:prstGeom prst="rect">
              <a:avLst/>
            </a:prstGeom>
            <a:noFill/>
            <a:ln>
              <a:noFill/>
            </a:ln>
          </p:spPr>
          <p:txBody>
            <a:bodyPr wrap="square" rtlCol="0">
              <a:spAutoFit/>
            </a:bodyPr>
            <a:lstStyle/>
            <a:p>
              <a:r>
                <a:rPr lang="en-US" sz="1200" b="1" dirty="0" smtClean="0"/>
                <a:t>Z3</a:t>
              </a:r>
              <a:endParaRPr lang="en-US" sz="1200" b="1" dirty="0"/>
            </a:p>
          </p:txBody>
        </p:sp>
        <p:grpSp>
          <p:nvGrpSpPr>
            <p:cNvPr id="149" name="Group 143"/>
            <p:cNvGrpSpPr/>
            <p:nvPr/>
          </p:nvGrpSpPr>
          <p:grpSpPr>
            <a:xfrm>
              <a:off x="7589602" y="1369838"/>
              <a:ext cx="457200" cy="304800"/>
              <a:chOff x="6803277" y="3624308"/>
              <a:chExt cx="457200" cy="304800"/>
            </a:xfrm>
          </p:grpSpPr>
          <p:sp>
            <p:nvSpPr>
              <p:cNvPr id="246" name="Isosceles Triangle 24"/>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TextBox 25"/>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sp>
          <p:nvSpPr>
            <p:cNvPr id="150" name="TextBox 149"/>
            <p:cNvSpPr txBox="1"/>
            <p:nvPr/>
          </p:nvSpPr>
          <p:spPr>
            <a:xfrm rot="16200000">
              <a:off x="2982553" y="1625523"/>
              <a:ext cx="547457" cy="338554"/>
            </a:xfrm>
            <a:prstGeom prst="rect">
              <a:avLst/>
            </a:prstGeom>
            <a:noFill/>
            <a:ln>
              <a:noFill/>
            </a:ln>
          </p:spPr>
          <p:txBody>
            <a:bodyPr wrap="square" rtlCol="0">
              <a:spAutoFit/>
            </a:bodyPr>
            <a:lstStyle/>
            <a:p>
              <a:pPr algn="ctr"/>
              <a:r>
                <a:rPr lang="en-US" sz="800" b="1" dirty="0" smtClean="0"/>
                <a:t>RF</a:t>
              </a:r>
            </a:p>
            <a:p>
              <a:pPr algn="ctr"/>
              <a:r>
                <a:rPr lang="en-US" sz="800" b="1" dirty="0" smtClean="0"/>
                <a:t>Switch</a:t>
              </a:r>
              <a:endParaRPr lang="en-US" sz="800" b="1" dirty="0"/>
            </a:p>
          </p:txBody>
        </p:sp>
        <p:grpSp>
          <p:nvGrpSpPr>
            <p:cNvPr id="151" name="Group 142"/>
            <p:cNvGrpSpPr/>
            <p:nvPr/>
          </p:nvGrpSpPr>
          <p:grpSpPr>
            <a:xfrm>
              <a:off x="4462268" y="1618418"/>
              <a:ext cx="619219" cy="304800"/>
              <a:chOff x="3375799" y="2496845"/>
              <a:chExt cx="619219" cy="304800"/>
            </a:xfrm>
          </p:grpSpPr>
          <p:sp>
            <p:nvSpPr>
              <p:cNvPr id="244" name="Rectangle 33"/>
              <p:cNvSpPr/>
              <p:nvPr/>
            </p:nvSpPr>
            <p:spPr>
              <a:xfrm rot="5400000">
                <a:off x="353781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9"/>
              <p:cNvSpPr txBox="1"/>
              <p:nvPr/>
            </p:nvSpPr>
            <p:spPr>
              <a:xfrm>
                <a:off x="3375799" y="2518300"/>
                <a:ext cx="619219" cy="261610"/>
              </a:xfrm>
              <a:prstGeom prst="rect">
                <a:avLst/>
              </a:prstGeom>
              <a:noFill/>
              <a:ln>
                <a:noFill/>
              </a:ln>
            </p:spPr>
            <p:txBody>
              <a:bodyPr wrap="square" rtlCol="0">
                <a:spAutoFit/>
              </a:bodyPr>
              <a:lstStyle/>
              <a:p>
                <a:r>
                  <a:rPr lang="en-US" sz="1100" b="1" i="1" dirty="0" smtClean="0"/>
                  <a:t>COMB</a:t>
                </a:r>
                <a:endParaRPr lang="en-US" sz="1100" b="1" i="1" dirty="0"/>
              </a:p>
            </p:txBody>
          </p:sp>
        </p:grpSp>
        <p:sp>
          <p:nvSpPr>
            <p:cNvPr id="152" name="TextBox 151"/>
            <p:cNvSpPr txBox="1"/>
            <p:nvPr/>
          </p:nvSpPr>
          <p:spPr>
            <a:xfrm>
              <a:off x="1648150" y="1579138"/>
              <a:ext cx="719090" cy="261610"/>
            </a:xfrm>
            <a:prstGeom prst="rect">
              <a:avLst/>
            </a:prstGeom>
            <a:noFill/>
            <a:ln>
              <a:noFill/>
            </a:ln>
          </p:spPr>
          <p:txBody>
            <a:bodyPr wrap="square" rtlCol="0">
              <a:spAutoFit/>
            </a:bodyPr>
            <a:lstStyle/>
            <a:p>
              <a:pPr algn="ctr"/>
              <a:r>
                <a:rPr lang="en-US" sz="1100" b="1" dirty="0" smtClean="0"/>
                <a:t>Stub LPF</a:t>
              </a:r>
              <a:endParaRPr lang="en-US" sz="1100" b="1" dirty="0"/>
            </a:p>
          </p:txBody>
        </p:sp>
        <p:grpSp>
          <p:nvGrpSpPr>
            <p:cNvPr id="153" name="Group 148"/>
            <p:cNvGrpSpPr/>
            <p:nvPr/>
          </p:nvGrpSpPr>
          <p:grpSpPr>
            <a:xfrm>
              <a:off x="6156128" y="1609540"/>
              <a:ext cx="745723" cy="304800"/>
              <a:chOff x="4057100" y="2487967"/>
              <a:chExt cx="745723" cy="304800"/>
            </a:xfrm>
          </p:grpSpPr>
          <p:sp>
            <p:nvSpPr>
              <p:cNvPr id="242" name="Rectangle 32"/>
              <p:cNvSpPr/>
              <p:nvPr/>
            </p:nvSpPr>
            <p:spPr>
              <a:xfrm rot="5400000">
                <a:off x="4254646" y="233556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33"/>
              <p:cNvSpPr txBox="1"/>
              <p:nvPr/>
            </p:nvSpPr>
            <p:spPr>
              <a:xfrm>
                <a:off x="4057100" y="2527014"/>
                <a:ext cx="745723" cy="230832"/>
              </a:xfrm>
              <a:prstGeom prst="rect">
                <a:avLst/>
              </a:prstGeom>
              <a:noFill/>
              <a:ln>
                <a:noFill/>
              </a:ln>
            </p:spPr>
            <p:txBody>
              <a:bodyPr wrap="square" rtlCol="0">
                <a:spAutoFit/>
              </a:bodyPr>
              <a:lstStyle/>
              <a:p>
                <a:pPr algn="ctr"/>
                <a:r>
                  <a:rPr lang="en-US" sz="900" b="1" dirty="0" smtClean="0"/>
                  <a:t>Var. </a:t>
                </a:r>
                <a:r>
                  <a:rPr lang="en-US" sz="900" b="1" dirty="0" err="1" smtClean="0"/>
                  <a:t>Atten</a:t>
                </a:r>
                <a:endParaRPr lang="en-US" sz="900" b="1" dirty="0"/>
              </a:p>
            </p:txBody>
          </p:sp>
        </p:grpSp>
        <p:grpSp>
          <p:nvGrpSpPr>
            <p:cNvPr id="154" name="Group 147"/>
            <p:cNvGrpSpPr/>
            <p:nvPr/>
          </p:nvGrpSpPr>
          <p:grpSpPr>
            <a:xfrm>
              <a:off x="5301738" y="1609540"/>
              <a:ext cx="656207" cy="304800"/>
              <a:chOff x="4112576" y="2496845"/>
              <a:chExt cx="656207" cy="304800"/>
            </a:xfrm>
          </p:grpSpPr>
          <p:sp>
            <p:nvSpPr>
              <p:cNvPr id="240" name="Rectangle 239"/>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p:cNvSpPr txBox="1"/>
              <p:nvPr/>
            </p:nvSpPr>
            <p:spPr>
              <a:xfrm>
                <a:off x="4112576" y="2535892"/>
                <a:ext cx="656207" cy="230832"/>
              </a:xfrm>
              <a:prstGeom prst="rect">
                <a:avLst/>
              </a:prstGeom>
              <a:noFill/>
              <a:ln>
                <a:noFill/>
              </a:ln>
            </p:spPr>
            <p:txBody>
              <a:bodyPr wrap="square" rtlCol="0">
                <a:spAutoFit/>
              </a:bodyPr>
              <a:lstStyle/>
              <a:p>
                <a:pPr algn="ctr"/>
                <a:r>
                  <a:rPr lang="en-US" sz="900" b="1" dirty="0" smtClean="0"/>
                  <a:t>SLP-300</a:t>
                </a:r>
                <a:endParaRPr lang="en-US" sz="900" b="1" dirty="0"/>
              </a:p>
            </p:txBody>
          </p:sp>
        </p:grpSp>
        <p:grpSp>
          <p:nvGrpSpPr>
            <p:cNvPr id="155" name="Group 144"/>
            <p:cNvGrpSpPr/>
            <p:nvPr/>
          </p:nvGrpSpPr>
          <p:grpSpPr>
            <a:xfrm>
              <a:off x="7594209" y="1844965"/>
              <a:ext cx="457200" cy="304800"/>
              <a:chOff x="6803277" y="3624308"/>
              <a:chExt cx="457200" cy="304800"/>
            </a:xfrm>
          </p:grpSpPr>
          <p:sp>
            <p:nvSpPr>
              <p:cNvPr id="238" name="Isosceles Triangle 237"/>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grpSp>
          <p:nvGrpSpPr>
            <p:cNvPr id="156" name="Group 149"/>
            <p:cNvGrpSpPr/>
            <p:nvPr/>
          </p:nvGrpSpPr>
          <p:grpSpPr>
            <a:xfrm>
              <a:off x="3581135" y="1628775"/>
              <a:ext cx="656207" cy="304800"/>
              <a:chOff x="4112576" y="2496845"/>
              <a:chExt cx="656207" cy="304800"/>
            </a:xfrm>
          </p:grpSpPr>
          <p:sp>
            <p:nvSpPr>
              <p:cNvPr id="236" name="Rectangle 235"/>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a:off x="4112576" y="2509258"/>
                <a:ext cx="656207" cy="261610"/>
              </a:xfrm>
              <a:prstGeom prst="rect">
                <a:avLst/>
              </a:prstGeom>
              <a:noFill/>
              <a:ln>
                <a:noFill/>
              </a:ln>
            </p:spPr>
            <p:txBody>
              <a:bodyPr wrap="square" rtlCol="0">
                <a:spAutoFit/>
              </a:bodyPr>
              <a:lstStyle/>
              <a:p>
                <a:pPr algn="ctr"/>
                <a:r>
                  <a:rPr lang="en-US" sz="1100" b="1" dirty="0" smtClean="0"/>
                  <a:t>Delay</a:t>
                </a:r>
                <a:endParaRPr lang="en-US" sz="1100" b="1" dirty="0"/>
              </a:p>
            </p:txBody>
          </p:sp>
        </p:grpSp>
        <p:sp>
          <p:nvSpPr>
            <p:cNvPr id="157" name="TextBox 156"/>
            <p:cNvSpPr txBox="1"/>
            <p:nvPr/>
          </p:nvSpPr>
          <p:spPr>
            <a:xfrm>
              <a:off x="7608878" y="1400175"/>
              <a:ext cx="332890" cy="215444"/>
            </a:xfrm>
            <a:prstGeom prst="rect">
              <a:avLst/>
            </a:prstGeom>
            <a:noFill/>
            <a:ln>
              <a:noFill/>
            </a:ln>
          </p:spPr>
          <p:txBody>
            <a:bodyPr wrap="square" rtlCol="0">
              <a:spAutoFit/>
            </a:bodyPr>
            <a:lstStyle/>
            <a:p>
              <a:r>
                <a:rPr lang="en-US" sz="800" dirty="0" smtClean="0"/>
                <a:t>PA</a:t>
              </a:r>
              <a:endParaRPr lang="en-US" sz="800" dirty="0"/>
            </a:p>
          </p:txBody>
        </p:sp>
        <p:sp>
          <p:nvSpPr>
            <p:cNvPr id="158" name="TextBox 157"/>
            <p:cNvSpPr txBox="1"/>
            <p:nvPr/>
          </p:nvSpPr>
          <p:spPr>
            <a:xfrm>
              <a:off x="7613482" y="1875298"/>
              <a:ext cx="332890" cy="215444"/>
            </a:xfrm>
            <a:prstGeom prst="rect">
              <a:avLst/>
            </a:prstGeom>
            <a:noFill/>
            <a:ln>
              <a:noFill/>
            </a:ln>
          </p:spPr>
          <p:txBody>
            <a:bodyPr wrap="square" rtlCol="0">
              <a:spAutoFit/>
            </a:bodyPr>
            <a:lstStyle/>
            <a:p>
              <a:r>
                <a:rPr lang="en-US" sz="800" dirty="0" smtClean="0"/>
                <a:t>PA</a:t>
              </a:r>
              <a:endParaRPr lang="en-US" sz="800" dirty="0"/>
            </a:p>
          </p:txBody>
        </p:sp>
        <p:cxnSp>
          <p:nvCxnSpPr>
            <p:cNvPr id="159" name="Straight Connector 158"/>
            <p:cNvCxnSpPr/>
            <p:nvPr/>
          </p:nvCxnSpPr>
          <p:spPr>
            <a:xfrm rot="10800000">
              <a:off x="7955814" y="1523723"/>
              <a:ext cx="822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10800000">
              <a:off x="7973568" y="1991187"/>
              <a:ext cx="457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rot="10800000">
              <a:off x="1219200" y="3858092"/>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10800000">
              <a:off x="1219200" y="4114800"/>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1" name="TextBox 170"/>
            <p:cNvSpPr txBox="1"/>
            <p:nvPr/>
          </p:nvSpPr>
          <p:spPr>
            <a:xfrm>
              <a:off x="1118489" y="4577154"/>
              <a:ext cx="962026" cy="430887"/>
            </a:xfrm>
            <a:prstGeom prst="rect">
              <a:avLst/>
            </a:prstGeom>
            <a:noFill/>
            <a:ln>
              <a:noFill/>
            </a:ln>
          </p:spPr>
          <p:txBody>
            <a:bodyPr wrap="square" rtlCol="0">
              <a:spAutoFit/>
            </a:bodyPr>
            <a:lstStyle/>
            <a:p>
              <a:pPr algn="ctr"/>
              <a:r>
                <a:rPr lang="en-US" sz="1100" b="1" dirty="0" smtClean="0">
                  <a:solidFill>
                    <a:srgbClr val="00B050"/>
                  </a:solidFill>
                </a:rPr>
                <a:t>Pick Up Electrode</a:t>
              </a:r>
              <a:endParaRPr lang="en-US" sz="1100" b="1" dirty="0">
                <a:solidFill>
                  <a:srgbClr val="00B050"/>
                </a:solidFill>
              </a:endParaRPr>
            </a:p>
          </p:txBody>
        </p:sp>
        <p:sp>
          <p:nvSpPr>
            <p:cNvPr id="172" name="TextBox 171"/>
            <p:cNvSpPr txBox="1"/>
            <p:nvPr/>
          </p:nvSpPr>
          <p:spPr>
            <a:xfrm>
              <a:off x="6974807" y="4619137"/>
              <a:ext cx="923924" cy="430887"/>
            </a:xfrm>
            <a:prstGeom prst="rect">
              <a:avLst/>
            </a:prstGeom>
            <a:noFill/>
            <a:ln>
              <a:noFill/>
            </a:ln>
          </p:spPr>
          <p:txBody>
            <a:bodyPr wrap="square" rtlCol="0">
              <a:spAutoFit/>
            </a:bodyPr>
            <a:lstStyle/>
            <a:p>
              <a:pPr algn="ctr"/>
              <a:r>
                <a:rPr lang="en-US" sz="1100" b="1" dirty="0" smtClean="0">
                  <a:solidFill>
                    <a:srgbClr val="00B050"/>
                  </a:solidFill>
                </a:rPr>
                <a:t>Kicker Electrode</a:t>
              </a:r>
              <a:endParaRPr lang="en-US" sz="1100" b="1" dirty="0">
                <a:solidFill>
                  <a:srgbClr val="00B050"/>
                </a:solidFill>
              </a:endParaRPr>
            </a:p>
          </p:txBody>
        </p:sp>
        <p:cxnSp>
          <p:nvCxnSpPr>
            <p:cNvPr id="253" name="Straight Connector 252"/>
            <p:cNvCxnSpPr/>
            <p:nvPr/>
          </p:nvCxnSpPr>
          <p:spPr>
            <a:xfrm rot="10800000">
              <a:off x="7086600" y="3858092"/>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10800000">
              <a:off x="7086600" y="4114800"/>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5" name="Arc 19"/>
            <p:cNvSpPr>
              <a:spLocks/>
            </p:cNvSpPr>
            <p:nvPr/>
          </p:nvSpPr>
          <p:spPr bwMode="auto">
            <a:xfrm rot="83508" flipV="1">
              <a:off x="537014" y="3674309"/>
              <a:ext cx="7654925" cy="390525"/>
            </a:xfrm>
            <a:custGeom>
              <a:avLst/>
              <a:gdLst>
                <a:gd name="T0" fmla="*/ 23 w 19581"/>
                <a:gd name="T1" fmla="*/ 0 h 21597"/>
                <a:gd name="T2" fmla="*/ 1187 w 19581"/>
                <a:gd name="T3" fmla="*/ 2 h 21597"/>
                <a:gd name="T4" fmla="*/ 0 w 19581"/>
                <a:gd name="T5" fmla="*/ 3 h 21597"/>
                <a:gd name="T6" fmla="*/ 0 60000 65536"/>
                <a:gd name="T7" fmla="*/ 0 60000 65536"/>
                <a:gd name="T8" fmla="*/ 0 60000 65536"/>
                <a:gd name="T9" fmla="*/ 0 w 19581"/>
                <a:gd name="T10" fmla="*/ 0 h 21597"/>
                <a:gd name="T11" fmla="*/ 19581 w 19581"/>
                <a:gd name="T12" fmla="*/ 21597 h 21597"/>
              </a:gdLst>
              <a:ahLst/>
              <a:cxnLst>
                <a:cxn ang="T6">
                  <a:pos x="T0" y="T1"/>
                </a:cxn>
                <a:cxn ang="T7">
                  <a:pos x="T2" y="T3"/>
                </a:cxn>
                <a:cxn ang="T8">
                  <a:pos x="T4" y="T5"/>
                </a:cxn>
              </a:cxnLst>
              <a:rect l="T9" t="T10" r="T11" b="T12"/>
              <a:pathLst>
                <a:path w="19581" h="21597" fill="none" extrusionOk="0">
                  <a:moveTo>
                    <a:pt x="371" y="0"/>
                  </a:moveTo>
                  <a:cubicBezTo>
                    <a:pt x="8635" y="142"/>
                    <a:pt x="16093" y="4987"/>
                    <a:pt x="19581" y="12479"/>
                  </a:cubicBezTo>
                </a:path>
                <a:path w="19581" h="21597" stroke="0" extrusionOk="0">
                  <a:moveTo>
                    <a:pt x="371" y="0"/>
                  </a:moveTo>
                  <a:cubicBezTo>
                    <a:pt x="8635" y="142"/>
                    <a:pt x="16093" y="4987"/>
                    <a:pt x="19581" y="12479"/>
                  </a:cubicBezTo>
                  <a:lnTo>
                    <a:pt x="0" y="21597"/>
                  </a:lnTo>
                  <a:close/>
                </a:path>
              </a:pathLst>
            </a:custGeom>
            <a:noFill/>
            <a:ln w="38100">
              <a:solidFill>
                <a:schemeClr val="accent2"/>
              </a:solidFill>
              <a:round/>
              <a:headEnd/>
              <a:tailEnd type="triangle" w="med" len="med"/>
            </a:ln>
          </p:spPr>
          <p:txBody>
            <a:bodyPr rot="10800000" wrap="none" anchor="ctr"/>
            <a:lstStyle/>
            <a:p>
              <a:endParaRPr lang="en-US"/>
            </a:p>
          </p:txBody>
        </p:sp>
        <p:sp>
          <p:nvSpPr>
            <p:cNvPr id="256" name="Text Box 78"/>
            <p:cNvSpPr txBox="1">
              <a:spLocks noChangeArrowheads="1"/>
            </p:cNvSpPr>
            <p:nvPr/>
          </p:nvSpPr>
          <p:spPr bwMode="auto">
            <a:xfrm>
              <a:off x="3613589" y="3626684"/>
              <a:ext cx="958411" cy="366713"/>
            </a:xfrm>
            <a:prstGeom prst="rect">
              <a:avLst/>
            </a:prstGeom>
            <a:noFill/>
            <a:ln w="9525">
              <a:noFill/>
              <a:miter lim="800000"/>
              <a:headEnd/>
              <a:tailEnd/>
            </a:ln>
          </p:spPr>
          <p:txBody>
            <a:bodyPr wrap="square">
              <a:spAutoFit/>
            </a:bodyPr>
            <a:lstStyle/>
            <a:p>
              <a:pPr>
                <a:spcBef>
                  <a:spcPct val="50000"/>
                </a:spcBef>
              </a:pPr>
              <a:r>
                <a:rPr lang="en-US" dirty="0">
                  <a:solidFill>
                    <a:schemeClr val="accent2"/>
                  </a:solidFill>
                </a:rPr>
                <a:t>Beam</a:t>
              </a:r>
            </a:p>
          </p:txBody>
        </p:sp>
        <p:cxnSp>
          <p:nvCxnSpPr>
            <p:cNvPr id="257" name="Straight Connector 256"/>
            <p:cNvCxnSpPr/>
            <p:nvPr/>
          </p:nvCxnSpPr>
          <p:spPr>
            <a:xfrm rot="5400000">
              <a:off x="7629478" y="3711904"/>
              <a:ext cx="274320"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rot="5400000">
              <a:off x="7626430" y="4257496"/>
              <a:ext cx="274320"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rot="5400000">
              <a:off x="1088470" y="3708856"/>
              <a:ext cx="274320"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rot="5400000">
              <a:off x="1085422" y="4254448"/>
              <a:ext cx="274320"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5400000">
              <a:off x="43006" y="2782264"/>
              <a:ext cx="1554480"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10800000">
              <a:off x="809471" y="3574319"/>
              <a:ext cx="4206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a:off x="7638622" y="2779216"/>
              <a:ext cx="1591056"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10800000">
              <a:off x="7765007" y="3571271"/>
              <a:ext cx="6675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rot="5400000">
              <a:off x="7338394" y="2954476"/>
              <a:ext cx="2880360"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rot="10800000">
              <a:off x="7771103" y="4391183"/>
              <a:ext cx="101498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rot="5400000">
              <a:off x="-1017698" y="2974288"/>
              <a:ext cx="2852928"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rot="10800000">
              <a:off x="416279" y="4388135"/>
              <a:ext cx="80467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70" name="Group 92"/>
            <p:cNvGrpSpPr>
              <a:grpSpLocks/>
            </p:cNvGrpSpPr>
            <p:nvPr/>
          </p:nvGrpSpPr>
          <p:grpSpPr bwMode="auto">
            <a:xfrm>
              <a:off x="1864932" y="3445383"/>
              <a:ext cx="76200" cy="409575"/>
              <a:chOff x="1622" y="3018"/>
              <a:chExt cx="48" cy="258"/>
            </a:xfrm>
          </p:grpSpPr>
          <p:sp>
            <p:nvSpPr>
              <p:cNvPr id="271" name="Line 84"/>
              <p:cNvSpPr>
                <a:spLocks noChangeShapeType="1"/>
              </p:cNvSpPr>
              <p:nvPr/>
            </p:nvSpPr>
            <p:spPr bwMode="auto">
              <a:xfrm flipV="1">
                <a:off x="1643" y="3230"/>
                <a:ext cx="0" cy="46"/>
              </a:xfrm>
              <a:prstGeom prst="line">
                <a:avLst/>
              </a:prstGeom>
              <a:noFill/>
              <a:ln w="28575">
                <a:solidFill>
                  <a:schemeClr val="tx1"/>
                </a:solidFill>
                <a:round/>
                <a:headEnd/>
                <a:tailEnd/>
              </a:ln>
            </p:spPr>
            <p:txBody>
              <a:bodyPr/>
              <a:lstStyle/>
              <a:p>
                <a:endParaRPr lang="en-US"/>
              </a:p>
            </p:txBody>
          </p:sp>
          <p:sp>
            <p:nvSpPr>
              <p:cNvPr id="272" name="Line 85"/>
              <p:cNvSpPr>
                <a:spLocks noChangeShapeType="1"/>
              </p:cNvSpPr>
              <p:nvPr/>
            </p:nvSpPr>
            <p:spPr bwMode="auto">
              <a:xfrm flipV="1">
                <a:off x="1643" y="3200"/>
                <a:ext cx="24" cy="28"/>
              </a:xfrm>
              <a:prstGeom prst="line">
                <a:avLst/>
              </a:prstGeom>
              <a:noFill/>
              <a:ln w="28575">
                <a:solidFill>
                  <a:schemeClr val="tx1"/>
                </a:solidFill>
                <a:round/>
                <a:headEnd/>
                <a:tailEnd/>
              </a:ln>
            </p:spPr>
            <p:txBody>
              <a:bodyPr/>
              <a:lstStyle/>
              <a:p>
                <a:endParaRPr lang="en-US"/>
              </a:p>
            </p:txBody>
          </p:sp>
          <p:sp>
            <p:nvSpPr>
              <p:cNvPr id="273" name="Line 86"/>
              <p:cNvSpPr>
                <a:spLocks noChangeShapeType="1"/>
              </p:cNvSpPr>
              <p:nvPr/>
            </p:nvSpPr>
            <p:spPr bwMode="auto">
              <a:xfrm flipV="1">
                <a:off x="1643" y="3137"/>
                <a:ext cx="24" cy="28"/>
              </a:xfrm>
              <a:prstGeom prst="line">
                <a:avLst/>
              </a:prstGeom>
              <a:noFill/>
              <a:ln w="28575">
                <a:solidFill>
                  <a:schemeClr val="tx1"/>
                </a:solidFill>
                <a:round/>
                <a:headEnd/>
                <a:tailEnd/>
              </a:ln>
            </p:spPr>
            <p:txBody>
              <a:bodyPr/>
              <a:lstStyle/>
              <a:p>
                <a:endParaRPr lang="en-US"/>
              </a:p>
            </p:txBody>
          </p:sp>
          <p:sp>
            <p:nvSpPr>
              <p:cNvPr id="274" name="Line 87"/>
              <p:cNvSpPr>
                <a:spLocks noChangeShapeType="1"/>
              </p:cNvSpPr>
              <p:nvPr/>
            </p:nvSpPr>
            <p:spPr bwMode="auto">
              <a:xfrm>
                <a:off x="1646" y="3107"/>
                <a:ext cx="24" cy="28"/>
              </a:xfrm>
              <a:prstGeom prst="line">
                <a:avLst/>
              </a:prstGeom>
              <a:noFill/>
              <a:ln w="28575">
                <a:solidFill>
                  <a:schemeClr val="tx1"/>
                </a:solidFill>
                <a:round/>
                <a:headEnd/>
                <a:tailEnd/>
              </a:ln>
            </p:spPr>
            <p:txBody>
              <a:bodyPr/>
              <a:lstStyle/>
              <a:p>
                <a:endParaRPr lang="en-US"/>
              </a:p>
            </p:txBody>
          </p:sp>
          <p:sp>
            <p:nvSpPr>
              <p:cNvPr id="275" name="Line 88"/>
              <p:cNvSpPr>
                <a:spLocks noChangeShapeType="1"/>
              </p:cNvSpPr>
              <p:nvPr/>
            </p:nvSpPr>
            <p:spPr bwMode="auto">
              <a:xfrm>
                <a:off x="1643" y="3167"/>
                <a:ext cx="24" cy="28"/>
              </a:xfrm>
              <a:prstGeom prst="line">
                <a:avLst/>
              </a:prstGeom>
              <a:noFill/>
              <a:ln w="28575">
                <a:solidFill>
                  <a:schemeClr val="tx1"/>
                </a:solidFill>
                <a:round/>
                <a:headEnd/>
                <a:tailEnd/>
              </a:ln>
            </p:spPr>
            <p:txBody>
              <a:bodyPr/>
              <a:lstStyle/>
              <a:p>
                <a:endParaRPr lang="en-US"/>
              </a:p>
            </p:txBody>
          </p:sp>
          <p:sp>
            <p:nvSpPr>
              <p:cNvPr id="276" name="Line 89"/>
              <p:cNvSpPr>
                <a:spLocks noChangeShapeType="1"/>
              </p:cNvSpPr>
              <p:nvPr/>
            </p:nvSpPr>
            <p:spPr bwMode="auto">
              <a:xfrm flipV="1">
                <a:off x="1643" y="3059"/>
                <a:ext cx="0" cy="46"/>
              </a:xfrm>
              <a:prstGeom prst="line">
                <a:avLst/>
              </a:prstGeom>
              <a:noFill/>
              <a:ln w="28575">
                <a:solidFill>
                  <a:schemeClr val="tx1"/>
                </a:solidFill>
                <a:round/>
                <a:headEnd/>
                <a:tailEnd/>
              </a:ln>
            </p:spPr>
            <p:txBody>
              <a:bodyPr/>
              <a:lstStyle/>
              <a:p>
                <a:endParaRPr lang="en-US"/>
              </a:p>
            </p:txBody>
          </p:sp>
          <p:sp>
            <p:nvSpPr>
              <p:cNvPr id="277" name="AutoShape 90"/>
              <p:cNvSpPr>
                <a:spLocks noChangeArrowheads="1"/>
              </p:cNvSpPr>
              <p:nvPr/>
            </p:nvSpPr>
            <p:spPr bwMode="auto">
              <a:xfrm>
                <a:off x="1622" y="3018"/>
                <a:ext cx="46" cy="46"/>
              </a:xfrm>
              <a:prstGeom prst="triangle">
                <a:avLst>
                  <a:gd name="adj" fmla="val 50000"/>
                </a:avLst>
              </a:prstGeom>
              <a:solidFill>
                <a:srgbClr val="000000"/>
              </a:solidFill>
              <a:ln w="28575">
                <a:solidFill>
                  <a:schemeClr val="tx1"/>
                </a:solidFill>
                <a:miter lim="800000"/>
                <a:headEnd/>
                <a:tailEnd/>
              </a:ln>
            </p:spPr>
            <p:txBody>
              <a:bodyPr wrap="none" anchor="ctr"/>
              <a:lstStyle/>
              <a:p>
                <a:endParaRPr lang="en-US"/>
              </a:p>
            </p:txBody>
          </p:sp>
        </p:grpSp>
        <p:grpSp>
          <p:nvGrpSpPr>
            <p:cNvPr id="278" name="Group 93"/>
            <p:cNvGrpSpPr>
              <a:grpSpLocks/>
            </p:cNvGrpSpPr>
            <p:nvPr/>
          </p:nvGrpSpPr>
          <p:grpSpPr bwMode="auto">
            <a:xfrm>
              <a:off x="7050532" y="3442145"/>
              <a:ext cx="76200" cy="409575"/>
              <a:chOff x="1622" y="3018"/>
              <a:chExt cx="48" cy="258"/>
            </a:xfrm>
          </p:grpSpPr>
          <p:sp>
            <p:nvSpPr>
              <p:cNvPr id="279" name="Line 94"/>
              <p:cNvSpPr>
                <a:spLocks noChangeShapeType="1"/>
              </p:cNvSpPr>
              <p:nvPr/>
            </p:nvSpPr>
            <p:spPr bwMode="auto">
              <a:xfrm flipV="1">
                <a:off x="1643" y="3230"/>
                <a:ext cx="0" cy="46"/>
              </a:xfrm>
              <a:prstGeom prst="line">
                <a:avLst/>
              </a:prstGeom>
              <a:noFill/>
              <a:ln w="28575">
                <a:solidFill>
                  <a:schemeClr val="tx1"/>
                </a:solidFill>
                <a:round/>
                <a:headEnd/>
                <a:tailEnd/>
              </a:ln>
            </p:spPr>
            <p:txBody>
              <a:bodyPr/>
              <a:lstStyle/>
              <a:p>
                <a:endParaRPr lang="en-US"/>
              </a:p>
            </p:txBody>
          </p:sp>
          <p:sp>
            <p:nvSpPr>
              <p:cNvPr id="280" name="Line 95"/>
              <p:cNvSpPr>
                <a:spLocks noChangeShapeType="1"/>
              </p:cNvSpPr>
              <p:nvPr/>
            </p:nvSpPr>
            <p:spPr bwMode="auto">
              <a:xfrm flipV="1">
                <a:off x="1643" y="3200"/>
                <a:ext cx="24" cy="28"/>
              </a:xfrm>
              <a:prstGeom prst="line">
                <a:avLst/>
              </a:prstGeom>
              <a:noFill/>
              <a:ln w="28575">
                <a:solidFill>
                  <a:schemeClr val="tx1"/>
                </a:solidFill>
                <a:round/>
                <a:headEnd/>
                <a:tailEnd/>
              </a:ln>
            </p:spPr>
            <p:txBody>
              <a:bodyPr/>
              <a:lstStyle/>
              <a:p>
                <a:endParaRPr lang="en-US"/>
              </a:p>
            </p:txBody>
          </p:sp>
          <p:sp>
            <p:nvSpPr>
              <p:cNvPr id="281" name="Line 96"/>
              <p:cNvSpPr>
                <a:spLocks noChangeShapeType="1"/>
              </p:cNvSpPr>
              <p:nvPr/>
            </p:nvSpPr>
            <p:spPr bwMode="auto">
              <a:xfrm flipV="1">
                <a:off x="1643" y="3137"/>
                <a:ext cx="24" cy="28"/>
              </a:xfrm>
              <a:prstGeom prst="line">
                <a:avLst/>
              </a:prstGeom>
              <a:noFill/>
              <a:ln w="28575">
                <a:solidFill>
                  <a:schemeClr val="tx1"/>
                </a:solidFill>
                <a:round/>
                <a:headEnd/>
                <a:tailEnd/>
              </a:ln>
            </p:spPr>
            <p:txBody>
              <a:bodyPr/>
              <a:lstStyle/>
              <a:p>
                <a:endParaRPr lang="en-US"/>
              </a:p>
            </p:txBody>
          </p:sp>
          <p:sp>
            <p:nvSpPr>
              <p:cNvPr id="282" name="Line 97"/>
              <p:cNvSpPr>
                <a:spLocks noChangeShapeType="1"/>
              </p:cNvSpPr>
              <p:nvPr/>
            </p:nvSpPr>
            <p:spPr bwMode="auto">
              <a:xfrm>
                <a:off x="1646" y="3107"/>
                <a:ext cx="24" cy="28"/>
              </a:xfrm>
              <a:prstGeom prst="line">
                <a:avLst/>
              </a:prstGeom>
              <a:noFill/>
              <a:ln w="28575">
                <a:solidFill>
                  <a:schemeClr val="tx1"/>
                </a:solidFill>
                <a:round/>
                <a:headEnd/>
                <a:tailEnd/>
              </a:ln>
            </p:spPr>
            <p:txBody>
              <a:bodyPr/>
              <a:lstStyle/>
              <a:p>
                <a:endParaRPr lang="en-US"/>
              </a:p>
            </p:txBody>
          </p:sp>
          <p:sp>
            <p:nvSpPr>
              <p:cNvPr id="283" name="Line 98"/>
              <p:cNvSpPr>
                <a:spLocks noChangeShapeType="1"/>
              </p:cNvSpPr>
              <p:nvPr/>
            </p:nvSpPr>
            <p:spPr bwMode="auto">
              <a:xfrm>
                <a:off x="1643" y="3167"/>
                <a:ext cx="24" cy="28"/>
              </a:xfrm>
              <a:prstGeom prst="line">
                <a:avLst/>
              </a:prstGeom>
              <a:noFill/>
              <a:ln w="28575">
                <a:solidFill>
                  <a:schemeClr val="tx1"/>
                </a:solidFill>
                <a:round/>
                <a:headEnd/>
                <a:tailEnd/>
              </a:ln>
            </p:spPr>
            <p:txBody>
              <a:bodyPr/>
              <a:lstStyle/>
              <a:p>
                <a:endParaRPr lang="en-US"/>
              </a:p>
            </p:txBody>
          </p:sp>
          <p:sp>
            <p:nvSpPr>
              <p:cNvPr id="284" name="Line 99"/>
              <p:cNvSpPr>
                <a:spLocks noChangeShapeType="1"/>
              </p:cNvSpPr>
              <p:nvPr/>
            </p:nvSpPr>
            <p:spPr bwMode="auto">
              <a:xfrm flipV="1">
                <a:off x="1643" y="3059"/>
                <a:ext cx="0" cy="46"/>
              </a:xfrm>
              <a:prstGeom prst="line">
                <a:avLst/>
              </a:prstGeom>
              <a:noFill/>
              <a:ln w="28575">
                <a:solidFill>
                  <a:schemeClr val="tx1"/>
                </a:solidFill>
                <a:round/>
                <a:headEnd/>
                <a:tailEnd/>
              </a:ln>
            </p:spPr>
            <p:txBody>
              <a:bodyPr/>
              <a:lstStyle/>
              <a:p>
                <a:endParaRPr lang="en-US"/>
              </a:p>
            </p:txBody>
          </p:sp>
          <p:sp>
            <p:nvSpPr>
              <p:cNvPr id="285" name="AutoShape 100"/>
              <p:cNvSpPr>
                <a:spLocks noChangeArrowheads="1"/>
              </p:cNvSpPr>
              <p:nvPr/>
            </p:nvSpPr>
            <p:spPr bwMode="auto">
              <a:xfrm>
                <a:off x="1622" y="3018"/>
                <a:ext cx="46" cy="46"/>
              </a:xfrm>
              <a:prstGeom prst="triangle">
                <a:avLst>
                  <a:gd name="adj" fmla="val 50000"/>
                </a:avLst>
              </a:prstGeom>
              <a:solidFill>
                <a:srgbClr val="000000"/>
              </a:solidFill>
              <a:ln w="28575">
                <a:solidFill>
                  <a:schemeClr val="tx1"/>
                </a:solidFill>
                <a:miter lim="800000"/>
                <a:headEnd/>
                <a:tailEnd/>
              </a:ln>
            </p:spPr>
            <p:txBody>
              <a:bodyPr wrap="none" anchor="ctr"/>
              <a:lstStyle/>
              <a:p>
                <a:endParaRPr lang="en-US"/>
              </a:p>
            </p:txBody>
          </p:sp>
        </p:grpSp>
        <p:grpSp>
          <p:nvGrpSpPr>
            <p:cNvPr id="286" name="Group 101"/>
            <p:cNvGrpSpPr>
              <a:grpSpLocks/>
            </p:cNvGrpSpPr>
            <p:nvPr/>
          </p:nvGrpSpPr>
          <p:grpSpPr bwMode="auto">
            <a:xfrm flipV="1">
              <a:off x="7050913" y="4115181"/>
              <a:ext cx="76200" cy="409575"/>
              <a:chOff x="1622" y="3018"/>
              <a:chExt cx="48" cy="258"/>
            </a:xfrm>
          </p:grpSpPr>
          <p:sp>
            <p:nvSpPr>
              <p:cNvPr id="287" name="Line 102"/>
              <p:cNvSpPr>
                <a:spLocks noChangeShapeType="1"/>
              </p:cNvSpPr>
              <p:nvPr/>
            </p:nvSpPr>
            <p:spPr bwMode="auto">
              <a:xfrm flipV="1">
                <a:off x="1643" y="3230"/>
                <a:ext cx="0" cy="46"/>
              </a:xfrm>
              <a:prstGeom prst="line">
                <a:avLst/>
              </a:prstGeom>
              <a:noFill/>
              <a:ln w="28575">
                <a:solidFill>
                  <a:schemeClr val="tx1"/>
                </a:solidFill>
                <a:round/>
                <a:headEnd/>
                <a:tailEnd/>
              </a:ln>
            </p:spPr>
            <p:txBody>
              <a:bodyPr/>
              <a:lstStyle/>
              <a:p>
                <a:endParaRPr lang="en-US"/>
              </a:p>
            </p:txBody>
          </p:sp>
          <p:sp>
            <p:nvSpPr>
              <p:cNvPr id="288" name="Line 103"/>
              <p:cNvSpPr>
                <a:spLocks noChangeShapeType="1"/>
              </p:cNvSpPr>
              <p:nvPr/>
            </p:nvSpPr>
            <p:spPr bwMode="auto">
              <a:xfrm flipV="1">
                <a:off x="1643" y="3200"/>
                <a:ext cx="24" cy="28"/>
              </a:xfrm>
              <a:prstGeom prst="line">
                <a:avLst/>
              </a:prstGeom>
              <a:noFill/>
              <a:ln w="28575">
                <a:solidFill>
                  <a:schemeClr val="tx1"/>
                </a:solidFill>
                <a:round/>
                <a:headEnd/>
                <a:tailEnd/>
              </a:ln>
            </p:spPr>
            <p:txBody>
              <a:bodyPr/>
              <a:lstStyle/>
              <a:p>
                <a:endParaRPr lang="en-US"/>
              </a:p>
            </p:txBody>
          </p:sp>
          <p:sp>
            <p:nvSpPr>
              <p:cNvPr id="289" name="Line 104"/>
              <p:cNvSpPr>
                <a:spLocks noChangeShapeType="1"/>
              </p:cNvSpPr>
              <p:nvPr/>
            </p:nvSpPr>
            <p:spPr bwMode="auto">
              <a:xfrm flipV="1">
                <a:off x="1643" y="3137"/>
                <a:ext cx="24" cy="28"/>
              </a:xfrm>
              <a:prstGeom prst="line">
                <a:avLst/>
              </a:prstGeom>
              <a:noFill/>
              <a:ln w="28575">
                <a:solidFill>
                  <a:schemeClr val="tx1"/>
                </a:solidFill>
                <a:round/>
                <a:headEnd/>
                <a:tailEnd/>
              </a:ln>
            </p:spPr>
            <p:txBody>
              <a:bodyPr/>
              <a:lstStyle/>
              <a:p>
                <a:endParaRPr lang="en-US"/>
              </a:p>
            </p:txBody>
          </p:sp>
          <p:sp>
            <p:nvSpPr>
              <p:cNvPr id="290" name="Line 105"/>
              <p:cNvSpPr>
                <a:spLocks noChangeShapeType="1"/>
              </p:cNvSpPr>
              <p:nvPr/>
            </p:nvSpPr>
            <p:spPr bwMode="auto">
              <a:xfrm>
                <a:off x="1646" y="3107"/>
                <a:ext cx="24" cy="28"/>
              </a:xfrm>
              <a:prstGeom prst="line">
                <a:avLst/>
              </a:prstGeom>
              <a:noFill/>
              <a:ln w="28575">
                <a:solidFill>
                  <a:schemeClr val="tx1"/>
                </a:solidFill>
                <a:round/>
                <a:headEnd/>
                <a:tailEnd/>
              </a:ln>
            </p:spPr>
            <p:txBody>
              <a:bodyPr/>
              <a:lstStyle/>
              <a:p>
                <a:endParaRPr lang="en-US"/>
              </a:p>
            </p:txBody>
          </p:sp>
          <p:sp>
            <p:nvSpPr>
              <p:cNvPr id="291" name="Line 106"/>
              <p:cNvSpPr>
                <a:spLocks noChangeShapeType="1"/>
              </p:cNvSpPr>
              <p:nvPr/>
            </p:nvSpPr>
            <p:spPr bwMode="auto">
              <a:xfrm>
                <a:off x="1643" y="3167"/>
                <a:ext cx="24" cy="28"/>
              </a:xfrm>
              <a:prstGeom prst="line">
                <a:avLst/>
              </a:prstGeom>
              <a:noFill/>
              <a:ln w="28575">
                <a:solidFill>
                  <a:schemeClr val="tx1"/>
                </a:solidFill>
                <a:round/>
                <a:headEnd/>
                <a:tailEnd/>
              </a:ln>
            </p:spPr>
            <p:txBody>
              <a:bodyPr/>
              <a:lstStyle/>
              <a:p>
                <a:endParaRPr lang="en-US"/>
              </a:p>
            </p:txBody>
          </p:sp>
          <p:sp>
            <p:nvSpPr>
              <p:cNvPr id="292" name="Line 107"/>
              <p:cNvSpPr>
                <a:spLocks noChangeShapeType="1"/>
              </p:cNvSpPr>
              <p:nvPr/>
            </p:nvSpPr>
            <p:spPr bwMode="auto">
              <a:xfrm flipV="1">
                <a:off x="1643" y="3059"/>
                <a:ext cx="0" cy="46"/>
              </a:xfrm>
              <a:prstGeom prst="line">
                <a:avLst/>
              </a:prstGeom>
              <a:noFill/>
              <a:ln w="28575">
                <a:solidFill>
                  <a:schemeClr val="tx1"/>
                </a:solidFill>
                <a:round/>
                <a:headEnd/>
                <a:tailEnd/>
              </a:ln>
            </p:spPr>
            <p:txBody>
              <a:bodyPr/>
              <a:lstStyle/>
              <a:p>
                <a:endParaRPr lang="en-US"/>
              </a:p>
            </p:txBody>
          </p:sp>
          <p:sp>
            <p:nvSpPr>
              <p:cNvPr id="293" name="AutoShape 108"/>
              <p:cNvSpPr>
                <a:spLocks noChangeArrowheads="1"/>
              </p:cNvSpPr>
              <p:nvPr/>
            </p:nvSpPr>
            <p:spPr bwMode="auto">
              <a:xfrm>
                <a:off x="1622" y="3018"/>
                <a:ext cx="46" cy="46"/>
              </a:xfrm>
              <a:prstGeom prst="triangle">
                <a:avLst>
                  <a:gd name="adj" fmla="val 50000"/>
                </a:avLst>
              </a:prstGeom>
              <a:solidFill>
                <a:srgbClr val="000000"/>
              </a:solidFill>
              <a:ln w="28575">
                <a:solidFill>
                  <a:schemeClr val="tx1"/>
                </a:solidFill>
                <a:miter lim="800000"/>
                <a:headEnd/>
                <a:tailEnd/>
              </a:ln>
            </p:spPr>
            <p:txBody>
              <a:bodyPr rot="10800000" wrap="none" anchor="ctr"/>
              <a:lstStyle/>
              <a:p>
                <a:endParaRPr lang="en-US"/>
              </a:p>
            </p:txBody>
          </p:sp>
        </p:grpSp>
        <p:grpSp>
          <p:nvGrpSpPr>
            <p:cNvPr id="294" name="Group 109"/>
            <p:cNvGrpSpPr>
              <a:grpSpLocks/>
            </p:cNvGrpSpPr>
            <p:nvPr/>
          </p:nvGrpSpPr>
          <p:grpSpPr bwMode="auto">
            <a:xfrm flipV="1">
              <a:off x="1865313" y="4122801"/>
              <a:ext cx="76200" cy="409575"/>
              <a:chOff x="1622" y="3018"/>
              <a:chExt cx="48" cy="258"/>
            </a:xfrm>
          </p:grpSpPr>
          <p:sp>
            <p:nvSpPr>
              <p:cNvPr id="295" name="Line 110"/>
              <p:cNvSpPr>
                <a:spLocks noChangeShapeType="1"/>
              </p:cNvSpPr>
              <p:nvPr/>
            </p:nvSpPr>
            <p:spPr bwMode="auto">
              <a:xfrm flipV="1">
                <a:off x="1643" y="3230"/>
                <a:ext cx="0" cy="46"/>
              </a:xfrm>
              <a:prstGeom prst="line">
                <a:avLst/>
              </a:prstGeom>
              <a:noFill/>
              <a:ln w="28575">
                <a:solidFill>
                  <a:schemeClr val="tx1"/>
                </a:solidFill>
                <a:round/>
                <a:headEnd/>
                <a:tailEnd/>
              </a:ln>
            </p:spPr>
            <p:txBody>
              <a:bodyPr/>
              <a:lstStyle/>
              <a:p>
                <a:endParaRPr lang="en-US"/>
              </a:p>
            </p:txBody>
          </p:sp>
          <p:sp>
            <p:nvSpPr>
              <p:cNvPr id="296" name="Line 111"/>
              <p:cNvSpPr>
                <a:spLocks noChangeShapeType="1"/>
              </p:cNvSpPr>
              <p:nvPr/>
            </p:nvSpPr>
            <p:spPr bwMode="auto">
              <a:xfrm flipV="1">
                <a:off x="1643" y="3200"/>
                <a:ext cx="24" cy="28"/>
              </a:xfrm>
              <a:prstGeom prst="line">
                <a:avLst/>
              </a:prstGeom>
              <a:noFill/>
              <a:ln w="28575">
                <a:solidFill>
                  <a:schemeClr val="tx1"/>
                </a:solidFill>
                <a:round/>
                <a:headEnd/>
                <a:tailEnd/>
              </a:ln>
            </p:spPr>
            <p:txBody>
              <a:bodyPr/>
              <a:lstStyle/>
              <a:p>
                <a:endParaRPr lang="en-US"/>
              </a:p>
            </p:txBody>
          </p:sp>
          <p:sp>
            <p:nvSpPr>
              <p:cNvPr id="297" name="Line 112"/>
              <p:cNvSpPr>
                <a:spLocks noChangeShapeType="1"/>
              </p:cNvSpPr>
              <p:nvPr/>
            </p:nvSpPr>
            <p:spPr bwMode="auto">
              <a:xfrm flipV="1">
                <a:off x="1643" y="3137"/>
                <a:ext cx="24" cy="28"/>
              </a:xfrm>
              <a:prstGeom prst="line">
                <a:avLst/>
              </a:prstGeom>
              <a:noFill/>
              <a:ln w="28575">
                <a:solidFill>
                  <a:schemeClr val="tx1"/>
                </a:solidFill>
                <a:round/>
                <a:headEnd/>
                <a:tailEnd/>
              </a:ln>
            </p:spPr>
            <p:txBody>
              <a:bodyPr/>
              <a:lstStyle/>
              <a:p>
                <a:endParaRPr lang="en-US"/>
              </a:p>
            </p:txBody>
          </p:sp>
          <p:sp>
            <p:nvSpPr>
              <p:cNvPr id="298" name="Line 113"/>
              <p:cNvSpPr>
                <a:spLocks noChangeShapeType="1"/>
              </p:cNvSpPr>
              <p:nvPr/>
            </p:nvSpPr>
            <p:spPr bwMode="auto">
              <a:xfrm>
                <a:off x="1646" y="3107"/>
                <a:ext cx="24" cy="28"/>
              </a:xfrm>
              <a:prstGeom prst="line">
                <a:avLst/>
              </a:prstGeom>
              <a:noFill/>
              <a:ln w="28575">
                <a:solidFill>
                  <a:schemeClr val="tx1"/>
                </a:solidFill>
                <a:round/>
                <a:headEnd/>
                <a:tailEnd/>
              </a:ln>
            </p:spPr>
            <p:txBody>
              <a:bodyPr/>
              <a:lstStyle/>
              <a:p>
                <a:endParaRPr lang="en-US"/>
              </a:p>
            </p:txBody>
          </p:sp>
          <p:sp>
            <p:nvSpPr>
              <p:cNvPr id="299" name="Line 114"/>
              <p:cNvSpPr>
                <a:spLocks noChangeShapeType="1"/>
              </p:cNvSpPr>
              <p:nvPr/>
            </p:nvSpPr>
            <p:spPr bwMode="auto">
              <a:xfrm>
                <a:off x="1643" y="3167"/>
                <a:ext cx="24" cy="28"/>
              </a:xfrm>
              <a:prstGeom prst="line">
                <a:avLst/>
              </a:prstGeom>
              <a:noFill/>
              <a:ln w="28575">
                <a:solidFill>
                  <a:schemeClr val="tx1"/>
                </a:solidFill>
                <a:round/>
                <a:headEnd/>
                <a:tailEnd/>
              </a:ln>
            </p:spPr>
            <p:txBody>
              <a:bodyPr/>
              <a:lstStyle/>
              <a:p>
                <a:endParaRPr lang="en-US"/>
              </a:p>
            </p:txBody>
          </p:sp>
          <p:sp>
            <p:nvSpPr>
              <p:cNvPr id="300" name="Line 115"/>
              <p:cNvSpPr>
                <a:spLocks noChangeShapeType="1"/>
              </p:cNvSpPr>
              <p:nvPr/>
            </p:nvSpPr>
            <p:spPr bwMode="auto">
              <a:xfrm flipV="1">
                <a:off x="1643" y="3059"/>
                <a:ext cx="0" cy="46"/>
              </a:xfrm>
              <a:prstGeom prst="line">
                <a:avLst/>
              </a:prstGeom>
              <a:noFill/>
              <a:ln w="28575">
                <a:solidFill>
                  <a:schemeClr val="tx1"/>
                </a:solidFill>
                <a:round/>
                <a:headEnd/>
                <a:tailEnd/>
              </a:ln>
            </p:spPr>
            <p:txBody>
              <a:bodyPr/>
              <a:lstStyle/>
              <a:p>
                <a:endParaRPr lang="en-US"/>
              </a:p>
            </p:txBody>
          </p:sp>
          <p:sp>
            <p:nvSpPr>
              <p:cNvPr id="301" name="AutoShape 116"/>
              <p:cNvSpPr>
                <a:spLocks noChangeArrowheads="1"/>
              </p:cNvSpPr>
              <p:nvPr/>
            </p:nvSpPr>
            <p:spPr bwMode="auto">
              <a:xfrm>
                <a:off x="1622" y="3018"/>
                <a:ext cx="46" cy="46"/>
              </a:xfrm>
              <a:prstGeom prst="triangle">
                <a:avLst>
                  <a:gd name="adj" fmla="val 50000"/>
                </a:avLst>
              </a:prstGeom>
              <a:solidFill>
                <a:srgbClr val="000000"/>
              </a:solidFill>
              <a:ln w="28575">
                <a:solidFill>
                  <a:schemeClr val="tx1"/>
                </a:solidFill>
                <a:miter lim="800000"/>
                <a:headEnd/>
                <a:tailEnd/>
              </a:ln>
            </p:spPr>
            <p:txBody>
              <a:bodyPr rot="10800000" wrap="none" anchor="ctr"/>
              <a:lstStyle/>
              <a:p>
                <a:endParaRPr lang="en-US"/>
              </a:p>
            </p:txBody>
          </p:sp>
        </p:grpSp>
      </p:grpSp>
      <p:sp>
        <p:nvSpPr>
          <p:cNvPr id="303" name="Text Box 81"/>
          <p:cNvSpPr txBox="1">
            <a:spLocks noChangeArrowheads="1"/>
          </p:cNvSpPr>
          <p:nvPr/>
        </p:nvSpPr>
        <p:spPr bwMode="auto">
          <a:xfrm>
            <a:off x="540488" y="709404"/>
            <a:ext cx="4639056" cy="1069975"/>
          </a:xfrm>
          <a:prstGeom prst="rect">
            <a:avLst/>
          </a:prstGeom>
          <a:noFill/>
          <a:ln w="9525">
            <a:noFill/>
            <a:miter lim="800000"/>
            <a:headEnd/>
            <a:tailEnd/>
          </a:ln>
        </p:spPr>
        <p:txBody>
          <a:bodyPr wrap="square">
            <a:spAutoFit/>
          </a:bodyPr>
          <a:lstStyle/>
          <a:p>
            <a:pPr>
              <a:spcBef>
                <a:spcPct val="50000"/>
              </a:spcBef>
            </a:pPr>
            <a:r>
              <a:rPr lang="en-US" sz="1600" dirty="0"/>
              <a:t>Consists of 2 independent systems</a:t>
            </a:r>
          </a:p>
          <a:p>
            <a:pPr>
              <a:spcBef>
                <a:spcPct val="50000"/>
              </a:spcBef>
            </a:pPr>
            <a:r>
              <a:rPr lang="en-US" sz="1600" dirty="0"/>
              <a:t>	Vertical (Up and Down)</a:t>
            </a:r>
          </a:p>
          <a:p>
            <a:pPr>
              <a:spcBef>
                <a:spcPct val="50000"/>
              </a:spcBef>
            </a:pPr>
            <a:r>
              <a:rPr lang="en-US" sz="1600" dirty="0"/>
              <a:t>	Horizontal (Left and Right)</a:t>
            </a:r>
          </a:p>
        </p:txBody>
      </p:sp>
      <p:pic>
        <p:nvPicPr>
          <p:cNvPr id="105" name="Picture 5" descr="DSC_0401"/>
          <p:cNvPicPr>
            <a:picLocks noChangeAspect="1" noChangeArrowheads="1"/>
          </p:cNvPicPr>
          <p:nvPr/>
        </p:nvPicPr>
        <p:blipFill>
          <a:blip r:embed="rId2" cstate="print"/>
          <a:srcRect l="8914" t="4620" r="23094"/>
          <a:stretch>
            <a:fillRect/>
          </a:stretch>
        </p:blipFill>
        <p:spPr bwMode="auto">
          <a:xfrm>
            <a:off x="2658138" y="2805297"/>
            <a:ext cx="3136605" cy="2925651"/>
          </a:xfrm>
          <a:prstGeom prst="rect">
            <a:avLst/>
          </a:prstGeom>
          <a:noFill/>
        </p:spPr>
      </p:pic>
      <p:pic>
        <p:nvPicPr>
          <p:cNvPr id="107" name="Picture 24" descr="IMG_2906"/>
          <p:cNvPicPr>
            <a:picLocks noChangeAspect="1" noChangeArrowheads="1"/>
          </p:cNvPicPr>
          <p:nvPr/>
        </p:nvPicPr>
        <p:blipFill>
          <a:blip r:embed="rId3" cstate="print"/>
          <a:srcRect t="2019"/>
          <a:stretch>
            <a:fillRect/>
          </a:stretch>
        </p:blipFill>
        <p:spPr bwMode="auto">
          <a:xfrm>
            <a:off x="2732567" y="3072810"/>
            <a:ext cx="2864048" cy="2105246"/>
          </a:xfrm>
          <a:prstGeom prst="rect">
            <a:avLst/>
          </a:prstGeom>
          <a:noFill/>
          <a:ln w="9525">
            <a:noFill/>
            <a:miter lim="800000"/>
            <a:headEnd/>
            <a:tailEnd/>
          </a:ln>
        </p:spPr>
      </p:pic>
      <p:pic>
        <p:nvPicPr>
          <p:cNvPr id="80897" name="Picture 1"/>
          <p:cNvPicPr>
            <a:picLocks noChangeAspect="1" noChangeArrowheads="1"/>
          </p:cNvPicPr>
          <p:nvPr/>
        </p:nvPicPr>
        <p:blipFill>
          <a:blip r:embed="rId4" cstate="print"/>
          <a:srcRect/>
          <a:stretch>
            <a:fillRect/>
          </a:stretch>
        </p:blipFill>
        <p:spPr bwMode="auto">
          <a:xfrm>
            <a:off x="2653599" y="3455111"/>
            <a:ext cx="3194308" cy="1344159"/>
          </a:xfrm>
          <a:prstGeom prst="rect">
            <a:avLst/>
          </a:prstGeom>
          <a:noFill/>
          <a:ln w="9525">
            <a:noFill/>
            <a:miter lim="800000"/>
            <a:headEnd/>
            <a:tailEnd/>
          </a:ln>
        </p:spPr>
      </p:pic>
      <p:pic>
        <p:nvPicPr>
          <p:cNvPr id="109" name="Picture 108" descr="Time Domain.jpg"/>
          <p:cNvPicPr>
            <a:picLocks noChangeAspect="1"/>
          </p:cNvPicPr>
          <p:nvPr/>
        </p:nvPicPr>
        <p:blipFill>
          <a:blip r:embed="rId5" cstate="print"/>
          <a:srcRect l="7444" t="3157" r="7692" b="5351"/>
          <a:stretch>
            <a:fillRect/>
          </a:stretch>
        </p:blipFill>
        <p:spPr>
          <a:xfrm>
            <a:off x="2264735" y="3013306"/>
            <a:ext cx="3742660" cy="2281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linds(horizont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5"/>
                                        </p:tgtEl>
                                      </p:cBhvr>
                                    </p:animEffect>
                                    <p:set>
                                      <p:cBhvr>
                                        <p:cTn id="12" dur="1" fill="hold">
                                          <p:stCondLst>
                                            <p:cond delay="499"/>
                                          </p:stCondLst>
                                        </p:cTn>
                                        <p:tgtEl>
                                          <p:spTgt spid="10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0897"/>
                                        </p:tgtEl>
                                        <p:attrNameLst>
                                          <p:attrName>style.visibility</p:attrName>
                                        </p:attrNameLst>
                                      </p:cBhvr>
                                      <p:to>
                                        <p:strVal val="visible"/>
                                      </p:to>
                                    </p:set>
                                    <p:animEffect transition="in" filter="blinds(horizontal)">
                                      <p:cBhvr>
                                        <p:cTn id="17" dur="500"/>
                                        <p:tgtEl>
                                          <p:spTgt spid="808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80897"/>
                                        </p:tgtEl>
                                      </p:cBhvr>
                                    </p:animEffect>
                                    <p:set>
                                      <p:cBhvr>
                                        <p:cTn id="22" dur="1" fill="hold">
                                          <p:stCondLst>
                                            <p:cond delay="499"/>
                                          </p:stCondLst>
                                        </p:cTn>
                                        <p:tgtEl>
                                          <p:spTgt spid="8089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blinds(horizontal)">
                                      <p:cBhvr>
                                        <p:cTn id="27" dur="500"/>
                                        <p:tgtEl>
                                          <p:spTgt spid="10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09"/>
                                        </p:tgtEl>
                                      </p:cBhvr>
                                    </p:animEffect>
                                    <p:set>
                                      <p:cBhvr>
                                        <p:cTn id="32" dur="1" fill="hold">
                                          <p:stCondLst>
                                            <p:cond delay="499"/>
                                          </p:stCondLst>
                                        </p:cTn>
                                        <p:tgtEl>
                                          <p:spTgt spid="10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blinds(horizontal)">
                                      <p:cBhvr>
                                        <p:cTn id="37" dur="500"/>
                                        <p:tgtEl>
                                          <p:spTgt spid="10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07"/>
                                        </p:tgtEl>
                                      </p:cBhvr>
                                    </p:animEffect>
                                    <p:set>
                                      <p:cBhvr>
                                        <p:cTn id="42" dur="1" fill="hold">
                                          <p:stCondLst>
                                            <p:cond delay="499"/>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Damper System</a:t>
            </a:r>
            <a:endParaRPr lang="en-US" dirty="0"/>
          </a:p>
        </p:txBody>
      </p:sp>
      <p:pic>
        <p:nvPicPr>
          <p:cNvPr id="4" name="Picture 5" descr="HPIM1607"/>
          <p:cNvPicPr>
            <a:picLocks noChangeAspect="1" noChangeArrowheads="1"/>
          </p:cNvPicPr>
          <p:nvPr/>
        </p:nvPicPr>
        <p:blipFill>
          <a:blip r:embed="rId2" cstate="print"/>
          <a:srcRect/>
          <a:stretch>
            <a:fillRect/>
          </a:stretch>
        </p:blipFill>
        <p:spPr bwMode="auto">
          <a:xfrm>
            <a:off x="3981450" y="0"/>
            <a:ext cx="5162550" cy="6858000"/>
          </a:xfrm>
          <a:prstGeom prst="rect">
            <a:avLst/>
          </a:prstGeom>
          <a:noFill/>
          <a:ln w="9525">
            <a:noFill/>
            <a:miter lim="800000"/>
            <a:headEnd/>
            <a:tailEnd/>
          </a:ln>
        </p:spPr>
      </p:pic>
      <p:sp>
        <p:nvSpPr>
          <p:cNvPr id="5" name="Oval 6"/>
          <p:cNvSpPr>
            <a:spLocks noChangeArrowheads="1"/>
          </p:cNvSpPr>
          <p:nvPr/>
        </p:nvSpPr>
        <p:spPr bwMode="auto">
          <a:xfrm>
            <a:off x="5391150" y="2020888"/>
            <a:ext cx="1489075" cy="817562"/>
          </a:xfrm>
          <a:prstGeom prst="ellipse">
            <a:avLst/>
          </a:prstGeom>
          <a:noFill/>
          <a:ln w="19050">
            <a:solidFill>
              <a:srgbClr val="FF0000"/>
            </a:solidFill>
            <a:round/>
            <a:headEnd/>
            <a:tailEnd/>
          </a:ln>
        </p:spPr>
        <p:txBody>
          <a:bodyPr wrap="none" anchor="ctr"/>
          <a:lstStyle/>
          <a:p>
            <a:endParaRPr lang="en-US"/>
          </a:p>
        </p:txBody>
      </p:sp>
      <p:sp>
        <p:nvSpPr>
          <p:cNvPr id="6" name="Oval 7"/>
          <p:cNvSpPr>
            <a:spLocks noChangeArrowheads="1"/>
          </p:cNvSpPr>
          <p:nvPr/>
        </p:nvSpPr>
        <p:spPr bwMode="auto">
          <a:xfrm>
            <a:off x="5389563" y="2836863"/>
            <a:ext cx="1489075" cy="625475"/>
          </a:xfrm>
          <a:prstGeom prst="ellipse">
            <a:avLst/>
          </a:prstGeom>
          <a:noFill/>
          <a:ln w="19050">
            <a:solidFill>
              <a:srgbClr val="00FF00"/>
            </a:solidFill>
            <a:round/>
            <a:headEnd/>
            <a:tailEnd/>
          </a:ln>
        </p:spPr>
        <p:txBody>
          <a:bodyPr wrap="none" anchor="ctr"/>
          <a:lstStyle/>
          <a:p>
            <a:endParaRPr lang="en-US"/>
          </a:p>
        </p:txBody>
      </p:sp>
      <p:sp>
        <p:nvSpPr>
          <p:cNvPr id="7" name="Oval 8"/>
          <p:cNvSpPr>
            <a:spLocks noChangeArrowheads="1"/>
          </p:cNvSpPr>
          <p:nvPr/>
        </p:nvSpPr>
        <p:spPr bwMode="auto">
          <a:xfrm>
            <a:off x="4151313" y="2079625"/>
            <a:ext cx="1084262" cy="1438275"/>
          </a:xfrm>
          <a:prstGeom prst="ellipse">
            <a:avLst/>
          </a:prstGeom>
          <a:noFill/>
          <a:ln w="15875">
            <a:solidFill>
              <a:srgbClr val="00FFFF"/>
            </a:solidFill>
            <a:round/>
            <a:headEnd/>
            <a:tailEnd/>
          </a:ln>
        </p:spPr>
        <p:txBody>
          <a:bodyPr wrap="none" anchor="ctr"/>
          <a:lstStyle/>
          <a:p>
            <a:endParaRPr lang="en-US"/>
          </a:p>
        </p:txBody>
      </p:sp>
      <p:sp>
        <p:nvSpPr>
          <p:cNvPr id="8" name="Oval 9"/>
          <p:cNvSpPr>
            <a:spLocks noChangeArrowheads="1"/>
          </p:cNvSpPr>
          <p:nvPr/>
        </p:nvSpPr>
        <p:spPr bwMode="auto">
          <a:xfrm>
            <a:off x="5343525" y="4467225"/>
            <a:ext cx="1489075" cy="817563"/>
          </a:xfrm>
          <a:prstGeom prst="ellipse">
            <a:avLst/>
          </a:prstGeom>
          <a:noFill/>
          <a:ln w="19050">
            <a:solidFill>
              <a:srgbClr val="FF0000"/>
            </a:solidFill>
            <a:prstDash val="dash"/>
            <a:round/>
            <a:headEnd/>
            <a:tailEnd/>
          </a:ln>
        </p:spPr>
        <p:txBody>
          <a:bodyPr wrap="none" anchor="ctr"/>
          <a:lstStyle/>
          <a:p>
            <a:endParaRPr lang="en-US"/>
          </a:p>
        </p:txBody>
      </p:sp>
      <p:sp>
        <p:nvSpPr>
          <p:cNvPr id="9" name="Oval 10"/>
          <p:cNvSpPr>
            <a:spLocks noChangeArrowheads="1"/>
          </p:cNvSpPr>
          <p:nvPr/>
        </p:nvSpPr>
        <p:spPr bwMode="auto">
          <a:xfrm>
            <a:off x="5380038" y="3911600"/>
            <a:ext cx="1489075" cy="625475"/>
          </a:xfrm>
          <a:prstGeom prst="ellipse">
            <a:avLst/>
          </a:prstGeom>
          <a:noFill/>
          <a:ln w="19050">
            <a:solidFill>
              <a:srgbClr val="00FF00"/>
            </a:solidFill>
            <a:prstDash val="dash"/>
            <a:round/>
            <a:headEnd/>
            <a:tailEnd/>
          </a:ln>
        </p:spPr>
        <p:txBody>
          <a:bodyPr wrap="none" anchor="ctr"/>
          <a:lstStyle/>
          <a:p>
            <a:endParaRPr lang="en-US"/>
          </a:p>
        </p:txBody>
      </p:sp>
      <p:sp>
        <p:nvSpPr>
          <p:cNvPr id="10" name="Line 11"/>
          <p:cNvSpPr>
            <a:spLocks noChangeShapeType="1"/>
          </p:cNvSpPr>
          <p:nvPr/>
        </p:nvSpPr>
        <p:spPr bwMode="auto">
          <a:xfrm>
            <a:off x="2522538" y="2595563"/>
            <a:ext cx="1681162" cy="88900"/>
          </a:xfrm>
          <a:prstGeom prst="line">
            <a:avLst/>
          </a:prstGeom>
          <a:noFill/>
          <a:ln w="9525">
            <a:solidFill>
              <a:srgbClr val="00FFFF"/>
            </a:solidFill>
            <a:round/>
            <a:headEnd/>
            <a:tailEnd type="triangle" w="med" len="med"/>
          </a:ln>
        </p:spPr>
        <p:txBody>
          <a:bodyPr/>
          <a:lstStyle/>
          <a:p>
            <a:endParaRPr lang="en-US"/>
          </a:p>
        </p:txBody>
      </p:sp>
      <p:sp>
        <p:nvSpPr>
          <p:cNvPr id="11" name="Text Box 13"/>
          <p:cNvSpPr txBox="1">
            <a:spLocks noChangeArrowheads="1"/>
          </p:cNvSpPr>
          <p:nvPr/>
        </p:nvSpPr>
        <p:spPr bwMode="auto">
          <a:xfrm>
            <a:off x="1379538" y="2433638"/>
            <a:ext cx="1276350" cy="304800"/>
          </a:xfrm>
          <a:prstGeom prst="rect">
            <a:avLst/>
          </a:prstGeom>
          <a:noFill/>
          <a:ln w="9525">
            <a:noFill/>
            <a:miter lim="800000"/>
            <a:headEnd/>
            <a:tailEnd/>
          </a:ln>
        </p:spPr>
        <p:txBody>
          <a:bodyPr>
            <a:spAutoFit/>
          </a:bodyPr>
          <a:lstStyle/>
          <a:p>
            <a:pPr>
              <a:spcBef>
                <a:spcPct val="50000"/>
              </a:spcBef>
            </a:pPr>
            <a:r>
              <a:rPr lang="en-US" sz="1400">
                <a:solidFill>
                  <a:srgbClr val="00CCFF"/>
                </a:solidFill>
              </a:rPr>
              <a:t>Amplifier set</a:t>
            </a:r>
          </a:p>
        </p:txBody>
      </p:sp>
      <p:sp>
        <p:nvSpPr>
          <p:cNvPr id="12" name="Line 14"/>
          <p:cNvSpPr>
            <a:spLocks noChangeShapeType="1"/>
          </p:cNvSpPr>
          <p:nvPr/>
        </p:nvSpPr>
        <p:spPr bwMode="auto">
          <a:xfrm flipV="1">
            <a:off x="3127375" y="5037138"/>
            <a:ext cx="2211388" cy="619125"/>
          </a:xfrm>
          <a:prstGeom prst="line">
            <a:avLst/>
          </a:prstGeom>
          <a:noFill/>
          <a:ln w="15875">
            <a:solidFill>
              <a:srgbClr val="FF0000"/>
            </a:solidFill>
            <a:prstDash val="dash"/>
            <a:round/>
            <a:headEnd/>
            <a:tailEnd type="triangle" w="med" len="med"/>
          </a:ln>
        </p:spPr>
        <p:txBody>
          <a:bodyPr/>
          <a:lstStyle/>
          <a:p>
            <a:endParaRPr lang="en-US"/>
          </a:p>
        </p:txBody>
      </p:sp>
      <p:sp>
        <p:nvSpPr>
          <p:cNvPr id="13" name="Text Box 15"/>
          <p:cNvSpPr txBox="1">
            <a:spLocks noChangeArrowheads="1"/>
          </p:cNvSpPr>
          <p:nvPr/>
        </p:nvSpPr>
        <p:spPr bwMode="auto">
          <a:xfrm>
            <a:off x="1812925" y="5572125"/>
            <a:ext cx="1401763" cy="517525"/>
          </a:xfrm>
          <a:prstGeom prst="rect">
            <a:avLst/>
          </a:prstGeom>
          <a:noFill/>
          <a:ln w="9525">
            <a:noFill/>
            <a:miter lim="800000"/>
            <a:headEnd/>
            <a:tailEnd/>
          </a:ln>
        </p:spPr>
        <p:txBody>
          <a:bodyPr>
            <a:spAutoFit/>
          </a:bodyPr>
          <a:lstStyle/>
          <a:p>
            <a:pPr>
              <a:spcBef>
                <a:spcPct val="50000"/>
              </a:spcBef>
            </a:pPr>
            <a:r>
              <a:rPr lang="en-US" sz="1400">
                <a:solidFill>
                  <a:srgbClr val="FF0000"/>
                </a:solidFill>
              </a:rPr>
              <a:t>Vertical Comb Filter</a:t>
            </a:r>
          </a:p>
        </p:txBody>
      </p:sp>
      <p:sp>
        <p:nvSpPr>
          <p:cNvPr id="14" name="Line 16"/>
          <p:cNvSpPr>
            <a:spLocks noChangeShapeType="1"/>
          </p:cNvSpPr>
          <p:nvPr/>
        </p:nvSpPr>
        <p:spPr bwMode="auto">
          <a:xfrm>
            <a:off x="3481388" y="1157288"/>
            <a:ext cx="1997075" cy="111125"/>
          </a:xfrm>
          <a:prstGeom prst="line">
            <a:avLst/>
          </a:prstGeom>
          <a:noFill/>
          <a:ln w="9525">
            <a:solidFill>
              <a:srgbClr val="FF6600"/>
            </a:solidFill>
            <a:round/>
            <a:headEnd/>
            <a:tailEnd type="triangle" w="med" len="med"/>
          </a:ln>
        </p:spPr>
        <p:txBody>
          <a:bodyPr/>
          <a:lstStyle/>
          <a:p>
            <a:endParaRPr lang="en-US"/>
          </a:p>
        </p:txBody>
      </p:sp>
      <p:sp>
        <p:nvSpPr>
          <p:cNvPr id="15" name="Text Box 17"/>
          <p:cNvSpPr txBox="1">
            <a:spLocks noChangeArrowheads="1"/>
          </p:cNvSpPr>
          <p:nvPr/>
        </p:nvSpPr>
        <p:spPr bwMode="auto">
          <a:xfrm>
            <a:off x="2865438" y="736600"/>
            <a:ext cx="804862" cy="730250"/>
          </a:xfrm>
          <a:prstGeom prst="rect">
            <a:avLst/>
          </a:prstGeom>
          <a:noFill/>
          <a:ln w="9525">
            <a:noFill/>
            <a:miter lim="800000"/>
            <a:headEnd/>
            <a:tailEnd/>
          </a:ln>
        </p:spPr>
        <p:txBody>
          <a:bodyPr>
            <a:spAutoFit/>
          </a:bodyPr>
          <a:lstStyle/>
          <a:p>
            <a:pPr>
              <a:spcBef>
                <a:spcPct val="50000"/>
              </a:spcBef>
            </a:pPr>
            <a:r>
              <a:rPr lang="en-US" sz="1400">
                <a:solidFill>
                  <a:srgbClr val="FF6600"/>
                </a:solidFill>
              </a:rPr>
              <a:t>Fiber Optic Delays</a:t>
            </a:r>
          </a:p>
        </p:txBody>
      </p:sp>
      <p:sp>
        <p:nvSpPr>
          <p:cNvPr id="16" name="Line 18"/>
          <p:cNvSpPr>
            <a:spLocks noChangeShapeType="1"/>
          </p:cNvSpPr>
          <p:nvPr/>
        </p:nvSpPr>
        <p:spPr bwMode="auto">
          <a:xfrm>
            <a:off x="2986088" y="4262438"/>
            <a:ext cx="1681162" cy="111125"/>
          </a:xfrm>
          <a:prstGeom prst="line">
            <a:avLst/>
          </a:prstGeom>
          <a:noFill/>
          <a:ln w="9525">
            <a:solidFill>
              <a:srgbClr val="969696"/>
            </a:solidFill>
            <a:round/>
            <a:headEnd/>
            <a:tailEnd type="triangle" w="med" len="med"/>
          </a:ln>
        </p:spPr>
        <p:txBody>
          <a:bodyPr/>
          <a:lstStyle/>
          <a:p>
            <a:endParaRPr lang="en-US"/>
          </a:p>
        </p:txBody>
      </p:sp>
      <p:sp>
        <p:nvSpPr>
          <p:cNvPr id="17" name="Text Box 19"/>
          <p:cNvSpPr txBox="1">
            <a:spLocks noChangeArrowheads="1"/>
          </p:cNvSpPr>
          <p:nvPr/>
        </p:nvSpPr>
        <p:spPr bwMode="auto">
          <a:xfrm>
            <a:off x="2141538" y="4019550"/>
            <a:ext cx="1401762" cy="517525"/>
          </a:xfrm>
          <a:prstGeom prst="rect">
            <a:avLst/>
          </a:prstGeom>
          <a:noFill/>
          <a:ln w="9525">
            <a:noFill/>
            <a:miter lim="800000"/>
            <a:headEnd/>
            <a:tailEnd/>
          </a:ln>
        </p:spPr>
        <p:txBody>
          <a:bodyPr>
            <a:spAutoFit/>
          </a:bodyPr>
          <a:lstStyle/>
          <a:p>
            <a:pPr>
              <a:spcBef>
                <a:spcPct val="50000"/>
              </a:spcBef>
            </a:pPr>
            <a:r>
              <a:rPr lang="en-US" sz="1400">
                <a:solidFill>
                  <a:srgbClr val="777777"/>
                </a:solidFill>
              </a:rPr>
              <a:t>Power Combiners</a:t>
            </a:r>
          </a:p>
        </p:txBody>
      </p:sp>
      <p:sp>
        <p:nvSpPr>
          <p:cNvPr id="18" name="Line 20"/>
          <p:cNvSpPr>
            <a:spLocks noChangeShapeType="1"/>
          </p:cNvSpPr>
          <p:nvPr/>
        </p:nvSpPr>
        <p:spPr bwMode="auto">
          <a:xfrm flipV="1">
            <a:off x="3132138" y="4341813"/>
            <a:ext cx="2211387" cy="619125"/>
          </a:xfrm>
          <a:prstGeom prst="line">
            <a:avLst/>
          </a:prstGeom>
          <a:noFill/>
          <a:ln w="15875">
            <a:solidFill>
              <a:srgbClr val="00FF00"/>
            </a:solidFill>
            <a:prstDash val="dash"/>
            <a:round/>
            <a:headEnd/>
            <a:tailEnd type="triangle" w="med" len="med"/>
          </a:ln>
        </p:spPr>
        <p:txBody>
          <a:bodyPr/>
          <a:lstStyle/>
          <a:p>
            <a:endParaRPr lang="en-US"/>
          </a:p>
        </p:txBody>
      </p:sp>
      <p:sp>
        <p:nvSpPr>
          <p:cNvPr id="19" name="Text Box 21"/>
          <p:cNvSpPr txBox="1">
            <a:spLocks noChangeArrowheads="1"/>
          </p:cNvSpPr>
          <p:nvPr/>
        </p:nvSpPr>
        <p:spPr bwMode="auto">
          <a:xfrm>
            <a:off x="1722438" y="3386138"/>
            <a:ext cx="1630362" cy="304800"/>
          </a:xfrm>
          <a:prstGeom prst="rect">
            <a:avLst/>
          </a:prstGeom>
          <a:noFill/>
          <a:ln w="9525">
            <a:noFill/>
            <a:miter lim="800000"/>
            <a:headEnd/>
            <a:tailEnd/>
          </a:ln>
        </p:spPr>
        <p:txBody>
          <a:bodyPr>
            <a:spAutoFit/>
          </a:bodyPr>
          <a:lstStyle/>
          <a:p>
            <a:pPr>
              <a:spcBef>
                <a:spcPct val="50000"/>
              </a:spcBef>
            </a:pPr>
            <a:r>
              <a:rPr lang="en-US" sz="1400">
                <a:solidFill>
                  <a:srgbClr val="00FF00"/>
                </a:solidFill>
              </a:rPr>
              <a:t>Horizontal LLRF</a:t>
            </a:r>
          </a:p>
        </p:txBody>
      </p:sp>
      <p:sp>
        <p:nvSpPr>
          <p:cNvPr id="20" name="Line 22"/>
          <p:cNvSpPr>
            <a:spLocks noChangeShapeType="1"/>
          </p:cNvSpPr>
          <p:nvPr/>
        </p:nvSpPr>
        <p:spPr bwMode="auto">
          <a:xfrm flipV="1">
            <a:off x="3241675" y="3240088"/>
            <a:ext cx="2203450" cy="301625"/>
          </a:xfrm>
          <a:prstGeom prst="line">
            <a:avLst/>
          </a:prstGeom>
          <a:noFill/>
          <a:ln w="15875">
            <a:solidFill>
              <a:srgbClr val="00FF00"/>
            </a:solidFill>
            <a:round/>
            <a:headEnd/>
            <a:tailEnd type="triangle" w="med" len="med"/>
          </a:ln>
        </p:spPr>
        <p:txBody>
          <a:bodyPr/>
          <a:lstStyle/>
          <a:p>
            <a:endParaRPr lang="en-US"/>
          </a:p>
        </p:txBody>
      </p:sp>
      <p:sp>
        <p:nvSpPr>
          <p:cNvPr id="21" name="Text Box 23"/>
          <p:cNvSpPr txBox="1">
            <a:spLocks noChangeArrowheads="1"/>
          </p:cNvSpPr>
          <p:nvPr/>
        </p:nvSpPr>
        <p:spPr bwMode="auto">
          <a:xfrm>
            <a:off x="1998663" y="4954588"/>
            <a:ext cx="1401762" cy="304800"/>
          </a:xfrm>
          <a:prstGeom prst="rect">
            <a:avLst/>
          </a:prstGeom>
          <a:noFill/>
          <a:ln w="9525">
            <a:noFill/>
            <a:miter lim="800000"/>
            <a:headEnd/>
            <a:tailEnd/>
          </a:ln>
        </p:spPr>
        <p:txBody>
          <a:bodyPr>
            <a:spAutoFit/>
          </a:bodyPr>
          <a:lstStyle/>
          <a:p>
            <a:pPr>
              <a:spcBef>
                <a:spcPct val="50000"/>
              </a:spcBef>
            </a:pPr>
            <a:r>
              <a:rPr lang="en-US" sz="1400">
                <a:solidFill>
                  <a:srgbClr val="00FF00"/>
                </a:solidFill>
              </a:rPr>
              <a:t>Vertical LLRF</a:t>
            </a:r>
          </a:p>
        </p:txBody>
      </p:sp>
      <p:sp>
        <p:nvSpPr>
          <p:cNvPr id="22" name="Line 24"/>
          <p:cNvSpPr>
            <a:spLocks noChangeShapeType="1"/>
          </p:cNvSpPr>
          <p:nvPr/>
        </p:nvSpPr>
        <p:spPr bwMode="auto">
          <a:xfrm>
            <a:off x="3265488" y="1774825"/>
            <a:ext cx="2308225" cy="303213"/>
          </a:xfrm>
          <a:prstGeom prst="line">
            <a:avLst/>
          </a:prstGeom>
          <a:noFill/>
          <a:ln w="15875">
            <a:solidFill>
              <a:srgbClr val="FF0000"/>
            </a:solidFill>
            <a:round/>
            <a:headEnd/>
            <a:tailEnd type="triangle" w="med" len="med"/>
          </a:ln>
        </p:spPr>
        <p:txBody>
          <a:bodyPr/>
          <a:lstStyle/>
          <a:p>
            <a:endParaRPr lang="en-US"/>
          </a:p>
        </p:txBody>
      </p:sp>
      <p:sp>
        <p:nvSpPr>
          <p:cNvPr id="23" name="Text Box 25"/>
          <p:cNvSpPr txBox="1">
            <a:spLocks noChangeArrowheads="1"/>
          </p:cNvSpPr>
          <p:nvPr/>
        </p:nvSpPr>
        <p:spPr bwMode="auto">
          <a:xfrm>
            <a:off x="1890713" y="1470025"/>
            <a:ext cx="1401762" cy="517525"/>
          </a:xfrm>
          <a:prstGeom prst="rect">
            <a:avLst/>
          </a:prstGeom>
          <a:noFill/>
          <a:ln w="9525">
            <a:noFill/>
            <a:miter lim="800000"/>
            <a:headEnd/>
            <a:tailEnd/>
          </a:ln>
        </p:spPr>
        <p:txBody>
          <a:bodyPr>
            <a:spAutoFit/>
          </a:bodyPr>
          <a:lstStyle/>
          <a:p>
            <a:pPr>
              <a:spcBef>
                <a:spcPct val="50000"/>
              </a:spcBef>
            </a:pPr>
            <a:r>
              <a:rPr lang="en-US" sz="1400">
                <a:solidFill>
                  <a:srgbClr val="FF0000"/>
                </a:solidFill>
              </a:rPr>
              <a:t>Horizontal Comb Filter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Damping Results</a:t>
            </a:r>
            <a:endParaRPr lang="en-US" dirty="0"/>
          </a:p>
        </p:txBody>
      </p:sp>
      <p:pic>
        <p:nvPicPr>
          <p:cNvPr id="6" name="Picture 5" descr="Exp2_1 VTime OFF.jpg"/>
          <p:cNvPicPr>
            <a:picLocks noChangeAspect="1"/>
          </p:cNvPicPr>
          <p:nvPr/>
        </p:nvPicPr>
        <p:blipFill>
          <a:blip r:embed="rId2" cstate="print"/>
          <a:srcRect r="7508"/>
          <a:stretch>
            <a:fillRect/>
          </a:stretch>
        </p:blipFill>
        <p:spPr>
          <a:xfrm>
            <a:off x="0" y="1205480"/>
            <a:ext cx="4572000" cy="3707360"/>
          </a:xfrm>
          <a:prstGeom prst="rect">
            <a:avLst/>
          </a:prstGeom>
        </p:spPr>
      </p:pic>
      <p:pic>
        <p:nvPicPr>
          <p:cNvPr id="7" name="Picture 6" descr="Exp2 VTime Damp 0dB.jpg"/>
          <p:cNvPicPr>
            <a:picLocks noChangeAspect="1"/>
          </p:cNvPicPr>
          <p:nvPr/>
        </p:nvPicPr>
        <p:blipFill>
          <a:blip r:embed="rId3" cstate="print"/>
          <a:srcRect r="8173"/>
          <a:stretch>
            <a:fillRect/>
          </a:stretch>
        </p:blipFill>
        <p:spPr>
          <a:xfrm>
            <a:off x="4572000" y="1173583"/>
            <a:ext cx="4572000" cy="3734186"/>
          </a:xfrm>
          <a:prstGeom prst="rect">
            <a:avLst/>
          </a:prstGeom>
        </p:spPr>
      </p:pic>
      <p:sp>
        <p:nvSpPr>
          <p:cNvPr id="8" name="TextBox 7"/>
          <p:cNvSpPr txBox="1"/>
          <p:nvPr/>
        </p:nvSpPr>
        <p:spPr>
          <a:xfrm>
            <a:off x="1403497" y="1063255"/>
            <a:ext cx="2200940" cy="369332"/>
          </a:xfrm>
          <a:prstGeom prst="rect">
            <a:avLst/>
          </a:prstGeom>
          <a:solidFill>
            <a:schemeClr val="bg1">
              <a:lumMod val="75000"/>
            </a:schemeClr>
          </a:solidFill>
        </p:spPr>
        <p:txBody>
          <a:bodyPr wrap="square" rtlCol="0">
            <a:spAutoFit/>
          </a:bodyPr>
          <a:lstStyle/>
          <a:p>
            <a:r>
              <a:rPr lang="en-US" dirty="0" smtClean="0"/>
              <a:t>Damping </a:t>
            </a:r>
            <a:r>
              <a:rPr lang="en-US" dirty="0" smtClean="0">
                <a:solidFill>
                  <a:srgbClr val="FF0000"/>
                </a:solidFill>
              </a:rPr>
              <a:t>OFF</a:t>
            </a:r>
            <a:endParaRPr lang="en-US" dirty="0">
              <a:solidFill>
                <a:srgbClr val="FF0000"/>
              </a:solidFill>
            </a:endParaRPr>
          </a:p>
        </p:txBody>
      </p:sp>
      <p:sp>
        <p:nvSpPr>
          <p:cNvPr id="9" name="TextBox 8"/>
          <p:cNvSpPr txBox="1"/>
          <p:nvPr/>
        </p:nvSpPr>
        <p:spPr>
          <a:xfrm>
            <a:off x="5489942" y="1034901"/>
            <a:ext cx="3239387" cy="369332"/>
          </a:xfrm>
          <a:prstGeom prst="rect">
            <a:avLst/>
          </a:prstGeom>
          <a:solidFill>
            <a:schemeClr val="bg1">
              <a:lumMod val="75000"/>
            </a:schemeClr>
          </a:solidFill>
        </p:spPr>
        <p:txBody>
          <a:bodyPr wrap="square" rtlCol="0">
            <a:spAutoFit/>
          </a:bodyPr>
          <a:lstStyle/>
          <a:p>
            <a:r>
              <a:rPr lang="en-US" dirty="0" smtClean="0"/>
              <a:t>Damping </a:t>
            </a:r>
            <a:r>
              <a:rPr lang="en-US" dirty="0" smtClean="0">
                <a:solidFill>
                  <a:srgbClr val="FF0000"/>
                </a:solidFill>
              </a:rPr>
              <a:t>ON</a:t>
            </a:r>
            <a:r>
              <a:rPr lang="en-US" dirty="0" smtClean="0"/>
              <a:t> (0 dB </a:t>
            </a:r>
            <a:r>
              <a:rPr lang="en-US" dirty="0" err="1" smtClean="0"/>
              <a:t>Atten</a:t>
            </a:r>
            <a:r>
              <a:rPr lang="en-US" dirty="0" smtClean="0"/>
              <a:t>.)</a:t>
            </a:r>
            <a:endParaRPr lang="en-US" dirty="0"/>
          </a:p>
        </p:txBody>
      </p:sp>
      <p:pic>
        <p:nvPicPr>
          <p:cNvPr id="10" name="Picture 9" descr="Exp2_1 VTime OFF Zoom.jpg"/>
          <p:cNvPicPr>
            <a:picLocks noChangeAspect="1"/>
          </p:cNvPicPr>
          <p:nvPr/>
        </p:nvPicPr>
        <p:blipFill>
          <a:blip r:embed="rId4" cstate="print"/>
          <a:srcRect l="8489" t="6509" r="8953" b="5687"/>
          <a:stretch>
            <a:fillRect/>
          </a:stretch>
        </p:blipFill>
        <p:spPr>
          <a:xfrm>
            <a:off x="1977656" y="4357747"/>
            <a:ext cx="4157330" cy="2500253"/>
          </a:xfrm>
          <a:prstGeom prst="rect">
            <a:avLst/>
          </a:prstGeom>
          <a:ln w="22225">
            <a:solidFill>
              <a:srgbClr val="FF0000"/>
            </a:solidFill>
          </a:ln>
        </p:spPr>
      </p:pic>
      <p:sp>
        <p:nvSpPr>
          <p:cNvPr id="11" name="Rectangle 10"/>
          <p:cNvSpPr/>
          <p:nvPr/>
        </p:nvSpPr>
        <p:spPr>
          <a:xfrm>
            <a:off x="2998381" y="1860698"/>
            <a:ext cx="106326" cy="1988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17898" y="4391247"/>
            <a:ext cx="1180214" cy="23072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12288" y="4405424"/>
            <a:ext cx="1219199" cy="23072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7946" y="4408968"/>
            <a:ext cx="1258186" cy="23072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0.70"/>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strVal val="#ppt_w*0.70"/>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Effect transition="in" filter="fade">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Damper has reduced the instability</a:t>
            </a:r>
            <a:endParaRPr lang="en-US" dirty="0"/>
          </a:p>
        </p:txBody>
      </p:sp>
      <p:pic>
        <p:nvPicPr>
          <p:cNvPr id="4" name="Picture 3" descr="Exp2_Off-On 2D.jpg"/>
          <p:cNvPicPr>
            <a:picLocks noChangeAspect="1"/>
          </p:cNvPicPr>
          <p:nvPr/>
        </p:nvPicPr>
        <p:blipFill>
          <a:blip r:embed="rId2" cstate="print"/>
          <a:srcRect l="7907" r="3372"/>
          <a:stretch>
            <a:fillRect/>
          </a:stretch>
        </p:blipFill>
        <p:spPr>
          <a:xfrm>
            <a:off x="435935" y="758582"/>
            <a:ext cx="8112642" cy="5170714"/>
          </a:xfrm>
          <a:prstGeom prst="rect">
            <a:avLst/>
          </a:prstGeom>
        </p:spPr>
      </p:pic>
      <p:sp>
        <p:nvSpPr>
          <p:cNvPr id="5" name="TextBox 4"/>
          <p:cNvSpPr txBox="1"/>
          <p:nvPr/>
        </p:nvSpPr>
        <p:spPr>
          <a:xfrm>
            <a:off x="3530008" y="776176"/>
            <a:ext cx="2200940" cy="369332"/>
          </a:xfrm>
          <a:prstGeom prst="rect">
            <a:avLst/>
          </a:prstGeom>
          <a:solidFill>
            <a:schemeClr val="bg1">
              <a:lumMod val="75000"/>
            </a:schemeClr>
          </a:solidFill>
        </p:spPr>
        <p:txBody>
          <a:bodyPr wrap="square" rtlCol="0">
            <a:spAutoFit/>
          </a:bodyPr>
          <a:lstStyle/>
          <a:p>
            <a:r>
              <a:rPr lang="en-US" dirty="0" smtClean="0"/>
              <a:t>Damping </a:t>
            </a:r>
            <a:r>
              <a:rPr lang="en-US" dirty="0" smtClean="0">
                <a:solidFill>
                  <a:srgbClr val="FF0000"/>
                </a:solidFill>
              </a:rPr>
              <a:t>OFF</a:t>
            </a:r>
            <a:endParaRPr lang="en-US" dirty="0">
              <a:solidFill>
                <a:srgbClr val="FF0000"/>
              </a:solidFill>
            </a:endParaRPr>
          </a:p>
        </p:txBody>
      </p:sp>
      <p:sp>
        <p:nvSpPr>
          <p:cNvPr id="6" name="TextBox 5"/>
          <p:cNvSpPr txBox="1"/>
          <p:nvPr/>
        </p:nvSpPr>
        <p:spPr>
          <a:xfrm>
            <a:off x="3214575" y="3320901"/>
            <a:ext cx="3239387" cy="369332"/>
          </a:xfrm>
          <a:prstGeom prst="rect">
            <a:avLst/>
          </a:prstGeom>
          <a:solidFill>
            <a:schemeClr val="bg1">
              <a:lumMod val="75000"/>
            </a:schemeClr>
          </a:solidFill>
        </p:spPr>
        <p:txBody>
          <a:bodyPr wrap="square" rtlCol="0">
            <a:spAutoFit/>
          </a:bodyPr>
          <a:lstStyle/>
          <a:p>
            <a:r>
              <a:rPr lang="en-US" dirty="0" smtClean="0"/>
              <a:t>Damping </a:t>
            </a:r>
            <a:r>
              <a:rPr lang="en-US" dirty="0" smtClean="0">
                <a:solidFill>
                  <a:srgbClr val="FF0000"/>
                </a:solidFill>
              </a:rPr>
              <a:t>ON</a:t>
            </a:r>
            <a:r>
              <a:rPr lang="en-US" dirty="0" smtClean="0"/>
              <a:t> (0 dB </a:t>
            </a:r>
            <a:r>
              <a:rPr lang="en-US" dirty="0" err="1" smtClean="0"/>
              <a:t>Atten</a:t>
            </a:r>
            <a:r>
              <a:rPr lang="en-US"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9143999" cy="382477"/>
          </a:xfrm>
        </p:spPr>
        <p:txBody>
          <a:bodyPr/>
          <a:lstStyle/>
          <a:p>
            <a:r>
              <a:rPr lang="en-US" sz="2200" dirty="0" smtClean="0"/>
              <a:t>Growth rate of the active frequencies is reduced by ~ 60%</a:t>
            </a:r>
            <a:endParaRPr lang="en-US" sz="2200" dirty="0"/>
          </a:p>
        </p:txBody>
      </p:sp>
      <p:pic>
        <p:nvPicPr>
          <p:cNvPr id="5" name="Picture 4" descr="Exp2_Vert_SumModes_20to100.jpg"/>
          <p:cNvPicPr>
            <a:picLocks noChangeAspect="1"/>
          </p:cNvPicPr>
          <p:nvPr/>
        </p:nvPicPr>
        <p:blipFill>
          <a:blip r:embed="rId2" cstate="print"/>
          <a:srcRect l="8837" t="4042" r="8256" b="5687"/>
          <a:stretch>
            <a:fillRect/>
          </a:stretch>
        </p:blipFill>
        <p:spPr>
          <a:xfrm>
            <a:off x="723014" y="967563"/>
            <a:ext cx="7581014" cy="4667692"/>
          </a:xfrm>
          <a:prstGeom prst="rect">
            <a:avLst/>
          </a:prstGeom>
        </p:spPr>
      </p:pic>
      <p:cxnSp>
        <p:nvCxnSpPr>
          <p:cNvPr id="7" name="Straight Connector 6"/>
          <p:cNvCxnSpPr/>
          <p:nvPr/>
        </p:nvCxnSpPr>
        <p:spPr>
          <a:xfrm rot="5400000" flipH="1" flipV="1">
            <a:off x="3413051" y="2158410"/>
            <a:ext cx="4167962" cy="1552353"/>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flipH="1" flipV="1">
            <a:off x="3827722" y="1967023"/>
            <a:ext cx="3753294" cy="245612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83172" y="1743740"/>
            <a:ext cx="2020186" cy="923330"/>
          </a:xfrm>
          <a:prstGeom prst="rect">
            <a:avLst/>
          </a:prstGeom>
          <a:noFill/>
        </p:spPr>
        <p:txBody>
          <a:bodyPr wrap="square" rtlCol="0">
            <a:spAutoFit/>
          </a:bodyPr>
          <a:lstStyle/>
          <a:p>
            <a:r>
              <a:rPr lang="en-US" dirty="0" smtClean="0"/>
              <a:t>Growth </a:t>
            </a:r>
            <a:r>
              <a:rPr lang="en-US" dirty="0" smtClean="0"/>
              <a:t>Rate</a:t>
            </a:r>
          </a:p>
          <a:p>
            <a:r>
              <a:rPr lang="en-US" dirty="0" smtClean="0"/>
              <a:t>(No Damping)</a:t>
            </a:r>
            <a:r>
              <a:rPr lang="en-US" dirty="0" smtClean="0"/>
              <a:t> </a:t>
            </a:r>
            <a:r>
              <a:rPr lang="en-US" dirty="0" smtClean="0"/>
              <a:t>~ 20 turns</a:t>
            </a:r>
            <a:endParaRPr lang="en-US" dirty="0"/>
          </a:p>
        </p:txBody>
      </p:sp>
      <p:sp>
        <p:nvSpPr>
          <p:cNvPr id="13" name="TextBox 12"/>
          <p:cNvSpPr txBox="1"/>
          <p:nvPr/>
        </p:nvSpPr>
        <p:spPr>
          <a:xfrm>
            <a:off x="6021572" y="2821173"/>
            <a:ext cx="2016642" cy="923330"/>
          </a:xfrm>
          <a:prstGeom prst="rect">
            <a:avLst/>
          </a:prstGeom>
          <a:noFill/>
        </p:spPr>
        <p:txBody>
          <a:bodyPr wrap="square" rtlCol="0">
            <a:spAutoFit/>
          </a:bodyPr>
          <a:lstStyle/>
          <a:p>
            <a:r>
              <a:rPr lang="en-US" dirty="0" smtClean="0">
                <a:solidFill>
                  <a:srgbClr val="FF0000"/>
                </a:solidFill>
              </a:rPr>
              <a:t>Growth </a:t>
            </a:r>
            <a:r>
              <a:rPr lang="en-US" dirty="0" smtClean="0">
                <a:solidFill>
                  <a:srgbClr val="FF0000"/>
                </a:solidFill>
              </a:rPr>
              <a:t>Rate (With Damping) </a:t>
            </a:r>
            <a:r>
              <a:rPr lang="en-US" dirty="0" smtClean="0">
                <a:solidFill>
                  <a:srgbClr val="FF0000"/>
                </a:solidFill>
              </a:rPr>
              <a:t>~ 35 turns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406" y="177802"/>
            <a:ext cx="7921254" cy="484748"/>
          </a:xfrm>
        </p:spPr>
        <p:txBody>
          <a:bodyPr/>
          <a:lstStyle/>
          <a:p>
            <a:r>
              <a:rPr lang="en-US" dirty="0" smtClean="0"/>
              <a:t>Before I Begin… Many Thanks Go To:</a:t>
            </a:r>
            <a:endParaRPr lang="en-US" dirty="0"/>
          </a:p>
        </p:txBody>
      </p:sp>
      <p:sp>
        <p:nvSpPr>
          <p:cNvPr id="4" name="Content Placeholder 3"/>
          <p:cNvSpPr>
            <a:spLocks noGrp="1"/>
          </p:cNvSpPr>
          <p:nvPr>
            <p:ph idx="1"/>
          </p:nvPr>
        </p:nvSpPr>
        <p:spPr>
          <a:xfrm>
            <a:off x="249348" y="1110696"/>
            <a:ext cx="8229600" cy="2957733"/>
          </a:xfrm>
        </p:spPr>
        <p:txBody>
          <a:bodyPr/>
          <a:lstStyle/>
          <a:p>
            <a:r>
              <a:rPr lang="en-US" dirty="0" smtClean="0"/>
              <a:t>Craig Deibele, Sasha Aleksandrov, </a:t>
            </a:r>
            <a:r>
              <a:rPr lang="en-US" dirty="0" err="1" smtClean="0"/>
              <a:t>Slava</a:t>
            </a:r>
            <a:r>
              <a:rPr lang="en-US" dirty="0" smtClean="0"/>
              <a:t> Danilov, Andy Webster, Jeff Bryan, Jim Diamond, George Link, </a:t>
            </a:r>
            <a:r>
              <a:rPr lang="en-US" dirty="0" err="1" smtClean="0"/>
              <a:t>Syd</a:t>
            </a:r>
            <a:r>
              <a:rPr lang="en-US" dirty="0" smtClean="0"/>
              <a:t> Murray III</a:t>
            </a:r>
          </a:p>
          <a:p>
            <a:endParaRPr lang="en-US" dirty="0" smtClean="0"/>
          </a:p>
          <a:p>
            <a:endParaRPr lang="en-US" dirty="0" smtClean="0"/>
          </a:p>
          <a:p>
            <a:r>
              <a:rPr lang="en-US" i="1" u="sng" dirty="0" smtClean="0"/>
              <a:t>You</a:t>
            </a:r>
            <a:r>
              <a:rPr lang="en-US" dirty="0" smtClean="0"/>
              <a:t>… For giving me the opportunity to be here today!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Damper system is effective…</a:t>
            </a:r>
            <a:endParaRPr lang="en-US" dirty="0"/>
          </a:p>
        </p:txBody>
      </p:sp>
      <p:sp>
        <p:nvSpPr>
          <p:cNvPr id="3" name="Content Placeholder 2"/>
          <p:cNvSpPr>
            <a:spLocks noGrp="1"/>
          </p:cNvSpPr>
          <p:nvPr>
            <p:ph idx="1"/>
          </p:nvPr>
        </p:nvSpPr>
        <p:spPr>
          <a:xfrm>
            <a:off x="376939" y="685395"/>
            <a:ext cx="8229600" cy="5698996"/>
          </a:xfrm>
        </p:spPr>
        <p:txBody>
          <a:bodyPr/>
          <a:lstStyle/>
          <a:p>
            <a:r>
              <a:rPr lang="en-US" dirty="0" smtClean="0"/>
              <a:t>Continuously looking to improve the system</a:t>
            </a:r>
          </a:p>
          <a:p>
            <a:pPr lvl="1"/>
            <a:r>
              <a:rPr lang="en-US" dirty="0" smtClean="0"/>
              <a:t>Maximizing the bandwidth (via equalizer)</a:t>
            </a:r>
          </a:p>
          <a:p>
            <a:pPr lvl="1"/>
            <a:r>
              <a:rPr lang="en-US" dirty="0" smtClean="0"/>
              <a:t>Minimizing magnitude and phase dispersion in LLRF system</a:t>
            </a:r>
          </a:p>
          <a:p>
            <a:pPr lvl="1"/>
            <a:r>
              <a:rPr lang="en-US" dirty="0" smtClean="0"/>
              <a:t>Maximizing signal output to Power Amplifiers</a:t>
            </a:r>
          </a:p>
          <a:p>
            <a:pPr lvl="1"/>
            <a:endParaRPr lang="en-US" dirty="0" smtClean="0"/>
          </a:p>
          <a:p>
            <a:r>
              <a:rPr lang="en-US" dirty="0" smtClean="0"/>
              <a:t>Utilize the damper system to supplement the physics group observations of the beam dynamics</a:t>
            </a:r>
          </a:p>
          <a:p>
            <a:pPr lvl="1"/>
            <a:r>
              <a:rPr lang="en-US" dirty="0" smtClean="0"/>
              <a:t>Have been actively monitoring the beam during production and observed some unique dynamics (not discussed today).</a:t>
            </a:r>
          </a:p>
          <a:p>
            <a:pPr lvl="2"/>
            <a:r>
              <a:rPr lang="en-US" dirty="0" smtClean="0"/>
              <a:t>Recently observed the beam may have an additional tune present, which limits the damping ability in the current configuration.</a:t>
            </a:r>
          </a:p>
          <a:p>
            <a:pPr lvl="1"/>
            <a:r>
              <a:rPr lang="en-US" dirty="0" smtClean="0"/>
              <a:t>Employed the damper system in Beam Transfer Function measurements to observe the beam response to external excitation. (Next)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9143999" cy="395686"/>
          </a:xfrm>
        </p:spPr>
        <p:txBody>
          <a:bodyPr/>
          <a:lstStyle/>
          <a:p>
            <a:r>
              <a:rPr lang="en-US" sz="2300" dirty="0" smtClean="0"/>
              <a:t>Introduction to Beam Transfer Function Measurements</a:t>
            </a:r>
            <a:endParaRPr lang="en-US" sz="2300" dirty="0"/>
          </a:p>
        </p:txBody>
      </p:sp>
      <p:grpSp>
        <p:nvGrpSpPr>
          <p:cNvPr id="4" name="Group 3"/>
          <p:cNvGrpSpPr/>
          <p:nvPr/>
        </p:nvGrpSpPr>
        <p:grpSpPr>
          <a:xfrm>
            <a:off x="105317" y="1007257"/>
            <a:ext cx="8938099" cy="3896300"/>
            <a:chOff x="205901" y="998113"/>
            <a:chExt cx="8938099" cy="3896300"/>
          </a:xfrm>
        </p:grpSpPr>
        <p:sp>
          <p:nvSpPr>
            <p:cNvPr id="5" name="Rectangle 4"/>
            <p:cNvSpPr/>
            <p:nvPr/>
          </p:nvSpPr>
          <p:spPr>
            <a:xfrm>
              <a:off x="1307980" y="147637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10800000">
              <a:off x="530740" y="1539995"/>
              <a:ext cx="7772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a:off x="530740" y="2004599"/>
              <a:ext cx="7772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0800000">
              <a:off x="1603255" y="17811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rot="5400000">
              <a:off x="1984255" y="147637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2679580" y="1628775"/>
              <a:ext cx="304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0800000">
              <a:off x="2450980" y="17811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993905" y="17811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232103" y="1552575"/>
              <a:ext cx="30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10800000">
              <a:off x="3527378" y="17811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4366296" y="1772298"/>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a:off x="4442496" y="177229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5232432" y="1770818"/>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a:off x="5060982" y="177081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6090577" y="1761940"/>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6957469" y="1761939"/>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7186069" y="1457139"/>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10800000">
              <a:off x="7490869" y="152075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7490869" y="198848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Isosceles Triangle 23"/>
            <p:cNvSpPr/>
            <p:nvPr/>
          </p:nvSpPr>
          <p:spPr>
            <a:xfrm>
              <a:off x="1384180" y="1704975"/>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7262269" y="1685739"/>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679580" y="1628775"/>
              <a:ext cx="381000" cy="276999"/>
            </a:xfrm>
            <a:prstGeom prst="rect">
              <a:avLst/>
            </a:prstGeom>
            <a:noFill/>
            <a:ln>
              <a:noFill/>
            </a:ln>
          </p:spPr>
          <p:txBody>
            <a:bodyPr wrap="square" rtlCol="0">
              <a:spAutoFit/>
            </a:bodyPr>
            <a:lstStyle/>
            <a:p>
              <a:r>
                <a:rPr lang="en-US" sz="1200" b="1" dirty="0" smtClean="0"/>
                <a:t>Z3</a:t>
              </a:r>
              <a:endParaRPr lang="en-US" sz="1200" b="1" dirty="0"/>
            </a:p>
          </p:txBody>
        </p:sp>
        <p:grpSp>
          <p:nvGrpSpPr>
            <p:cNvPr id="27" name="Group 143"/>
            <p:cNvGrpSpPr/>
            <p:nvPr/>
          </p:nvGrpSpPr>
          <p:grpSpPr>
            <a:xfrm>
              <a:off x="7719303" y="1369838"/>
              <a:ext cx="457200" cy="304800"/>
              <a:chOff x="6803277" y="3624308"/>
              <a:chExt cx="457200" cy="304800"/>
            </a:xfrm>
          </p:grpSpPr>
          <p:sp>
            <p:nvSpPr>
              <p:cNvPr id="124" name="Isosceles Triangle 24"/>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25"/>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sp>
          <p:nvSpPr>
            <p:cNvPr id="28" name="TextBox 27"/>
            <p:cNvSpPr txBox="1"/>
            <p:nvPr/>
          </p:nvSpPr>
          <p:spPr>
            <a:xfrm rot="16200000">
              <a:off x="3112254" y="1625523"/>
              <a:ext cx="547457" cy="338554"/>
            </a:xfrm>
            <a:prstGeom prst="rect">
              <a:avLst/>
            </a:prstGeom>
            <a:noFill/>
            <a:ln>
              <a:noFill/>
            </a:ln>
          </p:spPr>
          <p:txBody>
            <a:bodyPr wrap="square" rtlCol="0">
              <a:spAutoFit/>
            </a:bodyPr>
            <a:lstStyle/>
            <a:p>
              <a:pPr algn="ctr"/>
              <a:r>
                <a:rPr lang="en-US" sz="800" b="1" dirty="0" smtClean="0"/>
                <a:t>RF</a:t>
              </a:r>
            </a:p>
            <a:p>
              <a:pPr algn="ctr"/>
              <a:r>
                <a:rPr lang="en-US" sz="800" b="1" dirty="0" smtClean="0"/>
                <a:t>Switch</a:t>
              </a:r>
              <a:endParaRPr lang="en-US" sz="800" b="1" dirty="0"/>
            </a:p>
          </p:txBody>
        </p:sp>
        <p:grpSp>
          <p:nvGrpSpPr>
            <p:cNvPr id="29" name="Group 142"/>
            <p:cNvGrpSpPr/>
            <p:nvPr/>
          </p:nvGrpSpPr>
          <p:grpSpPr>
            <a:xfrm>
              <a:off x="4591969" y="1618418"/>
              <a:ext cx="619219" cy="304800"/>
              <a:chOff x="3375799" y="2496845"/>
              <a:chExt cx="619219" cy="304800"/>
            </a:xfrm>
          </p:grpSpPr>
          <p:sp>
            <p:nvSpPr>
              <p:cNvPr id="122" name="Rectangle 33"/>
              <p:cNvSpPr/>
              <p:nvPr/>
            </p:nvSpPr>
            <p:spPr>
              <a:xfrm rot="5400000">
                <a:off x="353781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29"/>
              <p:cNvSpPr txBox="1"/>
              <p:nvPr/>
            </p:nvSpPr>
            <p:spPr>
              <a:xfrm>
                <a:off x="3375799" y="2518300"/>
                <a:ext cx="619219" cy="261610"/>
              </a:xfrm>
              <a:prstGeom prst="rect">
                <a:avLst/>
              </a:prstGeom>
              <a:noFill/>
              <a:ln>
                <a:noFill/>
              </a:ln>
            </p:spPr>
            <p:txBody>
              <a:bodyPr wrap="square" rtlCol="0">
                <a:spAutoFit/>
              </a:bodyPr>
              <a:lstStyle/>
              <a:p>
                <a:r>
                  <a:rPr lang="en-US" sz="1100" b="1" i="1" dirty="0" smtClean="0"/>
                  <a:t>COMB</a:t>
                </a:r>
                <a:endParaRPr lang="en-US" sz="1100" b="1" i="1" dirty="0"/>
              </a:p>
            </p:txBody>
          </p:sp>
        </p:grpSp>
        <p:sp>
          <p:nvSpPr>
            <p:cNvPr id="30" name="TextBox 29"/>
            <p:cNvSpPr txBox="1"/>
            <p:nvPr/>
          </p:nvSpPr>
          <p:spPr>
            <a:xfrm>
              <a:off x="1777851" y="1579138"/>
              <a:ext cx="719090" cy="261610"/>
            </a:xfrm>
            <a:prstGeom prst="rect">
              <a:avLst/>
            </a:prstGeom>
            <a:noFill/>
            <a:ln>
              <a:noFill/>
            </a:ln>
          </p:spPr>
          <p:txBody>
            <a:bodyPr wrap="square" rtlCol="0">
              <a:spAutoFit/>
            </a:bodyPr>
            <a:lstStyle/>
            <a:p>
              <a:pPr algn="ctr"/>
              <a:r>
                <a:rPr lang="en-US" sz="1100" b="1" dirty="0" smtClean="0"/>
                <a:t>Stub LPF</a:t>
              </a:r>
              <a:endParaRPr lang="en-US" sz="1100" b="1" dirty="0"/>
            </a:p>
          </p:txBody>
        </p:sp>
        <p:grpSp>
          <p:nvGrpSpPr>
            <p:cNvPr id="31" name="Group 148"/>
            <p:cNvGrpSpPr/>
            <p:nvPr/>
          </p:nvGrpSpPr>
          <p:grpSpPr>
            <a:xfrm>
              <a:off x="6285829" y="1609540"/>
              <a:ext cx="745723" cy="304800"/>
              <a:chOff x="4057100" y="2487967"/>
              <a:chExt cx="745723" cy="304800"/>
            </a:xfrm>
          </p:grpSpPr>
          <p:sp>
            <p:nvSpPr>
              <p:cNvPr id="120" name="Rectangle 32"/>
              <p:cNvSpPr/>
              <p:nvPr/>
            </p:nvSpPr>
            <p:spPr>
              <a:xfrm rot="5400000">
                <a:off x="4254646" y="233556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33"/>
              <p:cNvSpPr txBox="1"/>
              <p:nvPr/>
            </p:nvSpPr>
            <p:spPr>
              <a:xfrm>
                <a:off x="4057100" y="2527014"/>
                <a:ext cx="745723" cy="230832"/>
              </a:xfrm>
              <a:prstGeom prst="rect">
                <a:avLst/>
              </a:prstGeom>
              <a:noFill/>
              <a:ln>
                <a:noFill/>
              </a:ln>
            </p:spPr>
            <p:txBody>
              <a:bodyPr wrap="square" rtlCol="0">
                <a:spAutoFit/>
              </a:bodyPr>
              <a:lstStyle/>
              <a:p>
                <a:pPr algn="ctr"/>
                <a:r>
                  <a:rPr lang="en-US" sz="900" b="1" dirty="0" smtClean="0"/>
                  <a:t>Var. </a:t>
                </a:r>
                <a:r>
                  <a:rPr lang="en-US" sz="900" b="1" dirty="0" err="1" smtClean="0"/>
                  <a:t>Atten</a:t>
                </a:r>
                <a:endParaRPr lang="en-US" sz="900" b="1" dirty="0"/>
              </a:p>
            </p:txBody>
          </p:sp>
        </p:grpSp>
        <p:grpSp>
          <p:nvGrpSpPr>
            <p:cNvPr id="32" name="Group 147"/>
            <p:cNvGrpSpPr/>
            <p:nvPr/>
          </p:nvGrpSpPr>
          <p:grpSpPr>
            <a:xfrm>
              <a:off x="5431439" y="1609540"/>
              <a:ext cx="656207" cy="304800"/>
              <a:chOff x="4112576" y="2496845"/>
              <a:chExt cx="656207" cy="304800"/>
            </a:xfrm>
          </p:grpSpPr>
          <p:sp>
            <p:nvSpPr>
              <p:cNvPr id="118" name="Rectangle 117"/>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4112576" y="2535892"/>
                <a:ext cx="656207" cy="230832"/>
              </a:xfrm>
              <a:prstGeom prst="rect">
                <a:avLst/>
              </a:prstGeom>
              <a:noFill/>
              <a:ln>
                <a:noFill/>
              </a:ln>
            </p:spPr>
            <p:txBody>
              <a:bodyPr wrap="square" rtlCol="0">
                <a:spAutoFit/>
              </a:bodyPr>
              <a:lstStyle/>
              <a:p>
                <a:pPr algn="ctr"/>
                <a:r>
                  <a:rPr lang="en-US" sz="900" b="1" dirty="0" smtClean="0"/>
                  <a:t>SLP-300</a:t>
                </a:r>
                <a:endParaRPr lang="en-US" sz="900" b="1" dirty="0"/>
              </a:p>
            </p:txBody>
          </p:sp>
        </p:grpSp>
        <p:grpSp>
          <p:nvGrpSpPr>
            <p:cNvPr id="33" name="Group 144"/>
            <p:cNvGrpSpPr/>
            <p:nvPr/>
          </p:nvGrpSpPr>
          <p:grpSpPr>
            <a:xfrm>
              <a:off x="7723910" y="1844965"/>
              <a:ext cx="457200" cy="304800"/>
              <a:chOff x="6803277" y="3624308"/>
              <a:chExt cx="457200" cy="304800"/>
            </a:xfrm>
          </p:grpSpPr>
          <p:sp>
            <p:nvSpPr>
              <p:cNvPr id="116" name="Isosceles Triangle 115"/>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grpSp>
          <p:nvGrpSpPr>
            <p:cNvPr id="34" name="Group 149"/>
            <p:cNvGrpSpPr/>
            <p:nvPr/>
          </p:nvGrpSpPr>
          <p:grpSpPr>
            <a:xfrm>
              <a:off x="3710836" y="1628775"/>
              <a:ext cx="656207" cy="304800"/>
              <a:chOff x="4112576" y="2496845"/>
              <a:chExt cx="656207" cy="304800"/>
            </a:xfrm>
          </p:grpSpPr>
          <p:sp>
            <p:nvSpPr>
              <p:cNvPr id="114" name="Rectangle 113"/>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112576" y="2509258"/>
                <a:ext cx="656207" cy="261610"/>
              </a:xfrm>
              <a:prstGeom prst="rect">
                <a:avLst/>
              </a:prstGeom>
              <a:noFill/>
              <a:ln>
                <a:noFill/>
              </a:ln>
            </p:spPr>
            <p:txBody>
              <a:bodyPr wrap="square" rtlCol="0">
                <a:spAutoFit/>
              </a:bodyPr>
              <a:lstStyle/>
              <a:p>
                <a:pPr algn="ctr"/>
                <a:r>
                  <a:rPr lang="en-US" sz="1100" b="1" dirty="0" smtClean="0"/>
                  <a:t>Delay</a:t>
                </a:r>
                <a:endParaRPr lang="en-US" sz="1100" b="1" dirty="0"/>
              </a:p>
            </p:txBody>
          </p:sp>
        </p:grpSp>
        <p:sp>
          <p:nvSpPr>
            <p:cNvPr id="35" name="TextBox 34"/>
            <p:cNvSpPr txBox="1"/>
            <p:nvPr/>
          </p:nvSpPr>
          <p:spPr>
            <a:xfrm>
              <a:off x="7738579" y="1400175"/>
              <a:ext cx="332890" cy="215444"/>
            </a:xfrm>
            <a:prstGeom prst="rect">
              <a:avLst/>
            </a:prstGeom>
            <a:noFill/>
            <a:ln>
              <a:noFill/>
            </a:ln>
          </p:spPr>
          <p:txBody>
            <a:bodyPr wrap="square" rtlCol="0">
              <a:spAutoFit/>
            </a:bodyPr>
            <a:lstStyle/>
            <a:p>
              <a:r>
                <a:rPr lang="en-US" sz="800" dirty="0" smtClean="0"/>
                <a:t>PA</a:t>
              </a:r>
              <a:endParaRPr lang="en-US" sz="800" dirty="0"/>
            </a:p>
          </p:txBody>
        </p:sp>
        <p:sp>
          <p:nvSpPr>
            <p:cNvPr id="36" name="TextBox 35"/>
            <p:cNvSpPr txBox="1"/>
            <p:nvPr/>
          </p:nvSpPr>
          <p:spPr>
            <a:xfrm>
              <a:off x="7743183" y="1875298"/>
              <a:ext cx="332890" cy="215444"/>
            </a:xfrm>
            <a:prstGeom prst="rect">
              <a:avLst/>
            </a:prstGeom>
            <a:noFill/>
            <a:ln>
              <a:noFill/>
            </a:ln>
          </p:spPr>
          <p:txBody>
            <a:bodyPr wrap="square" rtlCol="0">
              <a:spAutoFit/>
            </a:bodyPr>
            <a:lstStyle/>
            <a:p>
              <a:r>
                <a:rPr lang="en-US" sz="800" dirty="0" smtClean="0"/>
                <a:t>PA</a:t>
              </a:r>
              <a:endParaRPr lang="en-US" sz="800" dirty="0"/>
            </a:p>
          </p:txBody>
        </p:sp>
        <p:cxnSp>
          <p:nvCxnSpPr>
            <p:cNvPr id="37" name="Straight Connector 36"/>
            <p:cNvCxnSpPr/>
            <p:nvPr/>
          </p:nvCxnSpPr>
          <p:spPr>
            <a:xfrm rot="10800000">
              <a:off x="8085515" y="1523723"/>
              <a:ext cx="822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8095956" y="2000331"/>
              <a:ext cx="822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H="1">
              <a:off x="457904" y="1925437"/>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flipH="1">
              <a:off x="459383" y="1607320"/>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532605" y="1674650"/>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532605" y="1855158"/>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8840677" y="1918039"/>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8834841" y="1599922"/>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flipH="1">
              <a:off x="8465442" y="1667252"/>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flipH="1">
              <a:off x="8465442" y="1847760"/>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10800000" flipH="1" flipV="1">
              <a:off x="311031" y="1763497"/>
              <a:ext cx="863193" cy="158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rot="10800000" flipH="1">
              <a:off x="8280807" y="1746746"/>
              <a:ext cx="863193" cy="158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sp>
          <p:nvSpPr>
            <p:cNvPr id="49" name="TextBox 48"/>
            <p:cNvSpPr txBox="1"/>
            <p:nvPr/>
          </p:nvSpPr>
          <p:spPr>
            <a:xfrm>
              <a:off x="260638" y="1001850"/>
              <a:ext cx="962026" cy="430887"/>
            </a:xfrm>
            <a:prstGeom prst="rect">
              <a:avLst/>
            </a:prstGeom>
            <a:noFill/>
            <a:ln>
              <a:noFill/>
            </a:ln>
          </p:spPr>
          <p:txBody>
            <a:bodyPr wrap="square" rtlCol="0">
              <a:spAutoFit/>
            </a:bodyPr>
            <a:lstStyle/>
            <a:p>
              <a:pPr algn="ctr"/>
              <a:r>
                <a:rPr lang="en-US" sz="1100" b="1" dirty="0" smtClean="0">
                  <a:solidFill>
                    <a:srgbClr val="00B050"/>
                  </a:solidFill>
                </a:rPr>
                <a:t>Pick Up Electrode</a:t>
              </a:r>
              <a:endParaRPr lang="en-US" sz="1100" b="1" dirty="0">
                <a:solidFill>
                  <a:srgbClr val="00B050"/>
                </a:solidFill>
              </a:endParaRPr>
            </a:p>
          </p:txBody>
        </p:sp>
        <p:sp>
          <p:nvSpPr>
            <p:cNvPr id="50" name="TextBox 49"/>
            <p:cNvSpPr txBox="1"/>
            <p:nvPr/>
          </p:nvSpPr>
          <p:spPr>
            <a:xfrm>
              <a:off x="8220076" y="998113"/>
              <a:ext cx="923924" cy="430887"/>
            </a:xfrm>
            <a:prstGeom prst="rect">
              <a:avLst/>
            </a:prstGeom>
            <a:noFill/>
            <a:ln>
              <a:noFill/>
            </a:ln>
          </p:spPr>
          <p:txBody>
            <a:bodyPr wrap="square" rtlCol="0">
              <a:spAutoFit/>
            </a:bodyPr>
            <a:lstStyle/>
            <a:p>
              <a:pPr algn="ctr"/>
              <a:r>
                <a:rPr lang="en-US" sz="1100" b="1" dirty="0" smtClean="0">
                  <a:solidFill>
                    <a:srgbClr val="00B050"/>
                  </a:solidFill>
                </a:rPr>
                <a:t>Kicker Electrode</a:t>
              </a:r>
              <a:endParaRPr lang="en-US" sz="1100" b="1" dirty="0">
                <a:solidFill>
                  <a:srgbClr val="00B050"/>
                </a:solidFill>
              </a:endParaRPr>
            </a:p>
          </p:txBody>
        </p:sp>
        <p:sp>
          <p:nvSpPr>
            <p:cNvPr id="51" name="Rectangle 50"/>
            <p:cNvSpPr/>
            <p:nvPr/>
          </p:nvSpPr>
          <p:spPr>
            <a:xfrm>
              <a:off x="1277367" y="27082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rot="10800000">
              <a:off x="1582167" y="3013045"/>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rot="5400000">
              <a:off x="2039367" y="27082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2801367" y="2860645"/>
              <a:ext cx="304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rot="10800000">
              <a:off x="2496567" y="3013045"/>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3105150" y="3009900"/>
              <a:ext cx="1228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678189" y="4308445"/>
              <a:ext cx="30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rot="10800000">
              <a:off x="2982989" y="4537045"/>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3898107" y="452816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a:off x="4050507" y="452816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4821393" y="452668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a:off x="4668993" y="452668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5746213" y="451781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a:off x="6679780" y="451780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6984580" y="4213009"/>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1353567" y="2936845"/>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7060780" y="4441609"/>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801367" y="2860645"/>
              <a:ext cx="381000" cy="276999"/>
            </a:xfrm>
            <a:prstGeom prst="rect">
              <a:avLst/>
            </a:prstGeom>
            <a:noFill/>
            <a:ln>
              <a:noFill/>
            </a:ln>
          </p:spPr>
          <p:txBody>
            <a:bodyPr wrap="square" rtlCol="0">
              <a:spAutoFit/>
            </a:bodyPr>
            <a:lstStyle/>
            <a:p>
              <a:r>
                <a:rPr lang="en-US" sz="1200" b="1" dirty="0" smtClean="0"/>
                <a:t>Z3</a:t>
              </a:r>
              <a:endParaRPr lang="en-US" sz="1200" b="1" dirty="0"/>
            </a:p>
          </p:txBody>
        </p:sp>
        <p:sp>
          <p:nvSpPr>
            <p:cNvPr id="69" name="TextBox 68"/>
            <p:cNvSpPr txBox="1"/>
            <p:nvPr/>
          </p:nvSpPr>
          <p:spPr>
            <a:xfrm rot="16200000">
              <a:off x="2558340" y="4381393"/>
              <a:ext cx="547457" cy="338554"/>
            </a:xfrm>
            <a:prstGeom prst="rect">
              <a:avLst/>
            </a:prstGeom>
            <a:noFill/>
            <a:ln>
              <a:noFill/>
            </a:ln>
          </p:spPr>
          <p:txBody>
            <a:bodyPr wrap="square" rtlCol="0">
              <a:spAutoFit/>
            </a:bodyPr>
            <a:lstStyle/>
            <a:p>
              <a:pPr algn="ctr"/>
              <a:r>
                <a:rPr lang="en-US" sz="800" b="1" dirty="0" smtClean="0"/>
                <a:t>RF</a:t>
              </a:r>
            </a:p>
            <a:p>
              <a:pPr algn="ctr"/>
              <a:r>
                <a:rPr lang="en-US" sz="800" b="1" dirty="0" smtClean="0"/>
                <a:t>Switch</a:t>
              </a:r>
              <a:endParaRPr lang="en-US" sz="800" b="1" dirty="0"/>
            </a:p>
          </p:txBody>
        </p:sp>
        <p:grpSp>
          <p:nvGrpSpPr>
            <p:cNvPr id="70" name="Group 188"/>
            <p:cNvGrpSpPr/>
            <p:nvPr/>
          </p:nvGrpSpPr>
          <p:grpSpPr>
            <a:xfrm>
              <a:off x="4199980" y="4374288"/>
              <a:ext cx="619219" cy="304800"/>
              <a:chOff x="3375799" y="2496845"/>
              <a:chExt cx="619219" cy="304800"/>
            </a:xfrm>
          </p:grpSpPr>
          <p:sp>
            <p:nvSpPr>
              <p:cNvPr id="112" name="Rectangle 79"/>
              <p:cNvSpPr/>
              <p:nvPr/>
            </p:nvSpPr>
            <p:spPr>
              <a:xfrm rot="5400000">
                <a:off x="353781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80"/>
              <p:cNvSpPr txBox="1"/>
              <p:nvPr/>
            </p:nvSpPr>
            <p:spPr>
              <a:xfrm>
                <a:off x="3375799" y="2518300"/>
                <a:ext cx="619219" cy="261610"/>
              </a:xfrm>
              <a:prstGeom prst="rect">
                <a:avLst/>
              </a:prstGeom>
              <a:noFill/>
              <a:ln>
                <a:noFill/>
              </a:ln>
            </p:spPr>
            <p:txBody>
              <a:bodyPr wrap="square" rtlCol="0">
                <a:spAutoFit/>
              </a:bodyPr>
              <a:lstStyle/>
              <a:p>
                <a:r>
                  <a:rPr lang="en-US" sz="1100" b="1" i="1" dirty="0" smtClean="0"/>
                  <a:t>COMB</a:t>
                </a:r>
                <a:endParaRPr lang="en-US" sz="1100" b="1" i="1" dirty="0"/>
              </a:p>
            </p:txBody>
          </p:sp>
        </p:grpSp>
        <p:sp>
          <p:nvSpPr>
            <p:cNvPr id="71" name="TextBox 70"/>
            <p:cNvSpPr txBox="1"/>
            <p:nvPr/>
          </p:nvSpPr>
          <p:spPr>
            <a:xfrm>
              <a:off x="1832963" y="2803769"/>
              <a:ext cx="719090" cy="261610"/>
            </a:xfrm>
            <a:prstGeom prst="rect">
              <a:avLst/>
            </a:prstGeom>
            <a:noFill/>
            <a:ln>
              <a:noFill/>
            </a:ln>
          </p:spPr>
          <p:txBody>
            <a:bodyPr wrap="square" rtlCol="0">
              <a:spAutoFit/>
            </a:bodyPr>
            <a:lstStyle/>
            <a:p>
              <a:pPr algn="ctr"/>
              <a:r>
                <a:rPr lang="en-US" sz="1100" b="1" dirty="0" smtClean="0"/>
                <a:t>Stub LPF</a:t>
              </a:r>
              <a:endParaRPr lang="en-US" sz="1100" b="1" dirty="0"/>
            </a:p>
          </p:txBody>
        </p:sp>
        <p:grpSp>
          <p:nvGrpSpPr>
            <p:cNvPr id="72" name="Group 193"/>
            <p:cNvGrpSpPr/>
            <p:nvPr/>
          </p:nvGrpSpPr>
          <p:grpSpPr>
            <a:xfrm>
              <a:off x="6017665" y="4365410"/>
              <a:ext cx="745723" cy="304800"/>
              <a:chOff x="4057100" y="2487967"/>
              <a:chExt cx="745723" cy="304800"/>
            </a:xfrm>
          </p:grpSpPr>
          <p:sp>
            <p:nvSpPr>
              <p:cNvPr id="110" name="Rectangle 83"/>
              <p:cNvSpPr/>
              <p:nvPr/>
            </p:nvSpPr>
            <p:spPr>
              <a:xfrm rot="5400000">
                <a:off x="4254646" y="233556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84"/>
              <p:cNvSpPr txBox="1"/>
              <p:nvPr/>
            </p:nvSpPr>
            <p:spPr>
              <a:xfrm>
                <a:off x="4057100" y="2527014"/>
                <a:ext cx="745723" cy="230832"/>
              </a:xfrm>
              <a:prstGeom prst="rect">
                <a:avLst/>
              </a:prstGeom>
              <a:noFill/>
              <a:ln>
                <a:noFill/>
              </a:ln>
            </p:spPr>
            <p:txBody>
              <a:bodyPr wrap="square" rtlCol="0">
                <a:spAutoFit/>
              </a:bodyPr>
              <a:lstStyle/>
              <a:p>
                <a:pPr algn="ctr"/>
                <a:r>
                  <a:rPr lang="en-US" sz="900" b="1" dirty="0" smtClean="0"/>
                  <a:t>Var. </a:t>
                </a:r>
                <a:r>
                  <a:rPr lang="en-US" sz="900" b="1" dirty="0" err="1" smtClean="0"/>
                  <a:t>Atten</a:t>
                </a:r>
                <a:endParaRPr lang="en-US" sz="900" b="1" dirty="0"/>
              </a:p>
            </p:txBody>
          </p:sp>
        </p:grpSp>
        <p:grpSp>
          <p:nvGrpSpPr>
            <p:cNvPr id="73" name="Group 196"/>
            <p:cNvGrpSpPr/>
            <p:nvPr/>
          </p:nvGrpSpPr>
          <p:grpSpPr>
            <a:xfrm>
              <a:off x="5096600" y="4365410"/>
              <a:ext cx="656207" cy="304800"/>
              <a:chOff x="4112576" y="2496845"/>
              <a:chExt cx="656207" cy="304800"/>
            </a:xfrm>
          </p:grpSpPr>
          <p:sp>
            <p:nvSpPr>
              <p:cNvPr id="108" name="Rectangle 107"/>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4112576" y="2535892"/>
                <a:ext cx="656207" cy="230832"/>
              </a:xfrm>
              <a:prstGeom prst="rect">
                <a:avLst/>
              </a:prstGeom>
              <a:noFill/>
              <a:ln>
                <a:noFill/>
              </a:ln>
            </p:spPr>
            <p:txBody>
              <a:bodyPr wrap="square" rtlCol="0">
                <a:spAutoFit/>
              </a:bodyPr>
              <a:lstStyle/>
              <a:p>
                <a:pPr algn="ctr"/>
                <a:r>
                  <a:rPr lang="en-US" sz="900" b="1" dirty="0" smtClean="0"/>
                  <a:t>SLP-300</a:t>
                </a:r>
                <a:endParaRPr lang="en-US" sz="900" b="1" dirty="0"/>
              </a:p>
            </p:txBody>
          </p:sp>
        </p:grpSp>
        <p:cxnSp>
          <p:nvCxnSpPr>
            <p:cNvPr id="74" name="Straight Arrow Connector 73"/>
            <p:cNvCxnSpPr/>
            <p:nvPr/>
          </p:nvCxnSpPr>
          <p:spPr>
            <a:xfrm rot="5400000">
              <a:off x="2229109" y="4317699"/>
              <a:ext cx="457200" cy="1588"/>
            </a:xfrm>
            <a:prstGeom prst="straightConnector1">
              <a:avLst/>
            </a:prstGeom>
            <a:ln>
              <a:solidFill>
                <a:srgbClr val="FF0000"/>
              </a:solidFill>
              <a:prstDash val="sysDash"/>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rot="5400000">
              <a:off x="2999912" y="3272075"/>
              <a:ext cx="457200" cy="1588"/>
            </a:xfrm>
            <a:prstGeom prst="straightConnector1">
              <a:avLst/>
            </a:prstGeom>
            <a:ln>
              <a:solidFill>
                <a:srgbClr val="FF0000"/>
              </a:solidFill>
              <a:prstDash val="sysDash"/>
              <a:tailEnd type="arrow"/>
            </a:ln>
          </p:spPr>
          <p:style>
            <a:lnRef idx="2">
              <a:schemeClr val="dk1"/>
            </a:lnRef>
            <a:fillRef idx="0">
              <a:schemeClr val="dk1"/>
            </a:fillRef>
            <a:effectRef idx="1">
              <a:schemeClr val="dk1"/>
            </a:effectRef>
            <a:fontRef idx="minor">
              <a:schemeClr val="tx1"/>
            </a:fontRef>
          </p:style>
        </p:cxnSp>
        <p:grpSp>
          <p:nvGrpSpPr>
            <p:cNvPr id="76" name="Group 204"/>
            <p:cNvGrpSpPr/>
            <p:nvPr/>
          </p:nvGrpSpPr>
          <p:grpSpPr>
            <a:xfrm>
              <a:off x="3242647" y="4384645"/>
              <a:ext cx="656207" cy="304800"/>
              <a:chOff x="4112576" y="2496845"/>
              <a:chExt cx="656207" cy="304800"/>
            </a:xfrm>
          </p:grpSpPr>
          <p:sp>
            <p:nvSpPr>
              <p:cNvPr id="106" name="Rectangle 105"/>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4112576" y="2509258"/>
                <a:ext cx="656207" cy="261610"/>
              </a:xfrm>
              <a:prstGeom prst="rect">
                <a:avLst/>
              </a:prstGeom>
              <a:noFill/>
              <a:ln>
                <a:noFill/>
              </a:ln>
            </p:spPr>
            <p:txBody>
              <a:bodyPr wrap="square" rtlCol="0">
                <a:spAutoFit/>
              </a:bodyPr>
              <a:lstStyle/>
              <a:p>
                <a:pPr algn="ctr"/>
                <a:r>
                  <a:rPr lang="en-US" sz="1100" b="1" dirty="0" smtClean="0"/>
                  <a:t>Delay</a:t>
                </a:r>
                <a:endParaRPr lang="en-US" sz="1100" b="1" dirty="0"/>
              </a:p>
            </p:txBody>
          </p:sp>
        </p:grpSp>
        <p:sp>
          <p:nvSpPr>
            <p:cNvPr id="77" name="Round Diagonal Corner Rectangle 76"/>
            <p:cNvSpPr/>
            <p:nvPr/>
          </p:nvSpPr>
          <p:spPr>
            <a:xfrm>
              <a:off x="2424066" y="3528873"/>
              <a:ext cx="852257" cy="488272"/>
            </a:xfrm>
            <a:prstGeom prst="round2Diag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sp>
          <p:nvSpPr>
            <p:cNvPr id="78" name="TextBox 77"/>
            <p:cNvSpPr txBox="1"/>
            <p:nvPr/>
          </p:nvSpPr>
          <p:spPr>
            <a:xfrm>
              <a:off x="2458930" y="3582139"/>
              <a:ext cx="772357" cy="369332"/>
            </a:xfrm>
            <a:prstGeom prst="rect">
              <a:avLst/>
            </a:prstGeom>
            <a:noFill/>
          </p:spPr>
          <p:txBody>
            <a:bodyPr wrap="square" rtlCol="0">
              <a:spAutoFit/>
            </a:bodyPr>
            <a:lstStyle/>
            <a:p>
              <a:r>
                <a:rPr lang="en-US" b="1" dirty="0" smtClean="0"/>
                <a:t>NWA</a:t>
              </a:r>
              <a:endParaRPr lang="en-US" b="1" dirty="0"/>
            </a:p>
          </p:txBody>
        </p:sp>
        <p:cxnSp>
          <p:nvCxnSpPr>
            <p:cNvPr id="79" name="Straight Connector 78"/>
            <p:cNvCxnSpPr/>
            <p:nvPr/>
          </p:nvCxnSpPr>
          <p:spPr>
            <a:xfrm rot="10800000">
              <a:off x="7299378" y="4265407"/>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0800000">
              <a:off x="7299378" y="4733137"/>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1" name="Group 284"/>
            <p:cNvGrpSpPr/>
            <p:nvPr/>
          </p:nvGrpSpPr>
          <p:grpSpPr>
            <a:xfrm>
              <a:off x="7527812" y="4114486"/>
              <a:ext cx="457200" cy="304800"/>
              <a:chOff x="6803277" y="3624308"/>
              <a:chExt cx="457200" cy="304800"/>
            </a:xfrm>
          </p:grpSpPr>
          <p:sp>
            <p:nvSpPr>
              <p:cNvPr id="104" name="Isosceles Triangle 103"/>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grpSp>
          <p:nvGrpSpPr>
            <p:cNvPr id="82" name="Group 287"/>
            <p:cNvGrpSpPr/>
            <p:nvPr/>
          </p:nvGrpSpPr>
          <p:grpSpPr>
            <a:xfrm>
              <a:off x="7532419" y="4589613"/>
              <a:ext cx="457200" cy="304800"/>
              <a:chOff x="6803277" y="3624308"/>
              <a:chExt cx="457200" cy="304800"/>
            </a:xfrm>
          </p:grpSpPr>
          <p:sp>
            <p:nvSpPr>
              <p:cNvPr id="102" name="Isosceles Triangle 101"/>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sp>
          <p:nvSpPr>
            <p:cNvPr id="83" name="TextBox 82"/>
            <p:cNvSpPr txBox="1"/>
            <p:nvPr/>
          </p:nvSpPr>
          <p:spPr>
            <a:xfrm>
              <a:off x="7547088" y="4144823"/>
              <a:ext cx="332890" cy="215444"/>
            </a:xfrm>
            <a:prstGeom prst="rect">
              <a:avLst/>
            </a:prstGeom>
            <a:noFill/>
            <a:ln>
              <a:noFill/>
            </a:ln>
          </p:spPr>
          <p:txBody>
            <a:bodyPr wrap="square" rtlCol="0">
              <a:spAutoFit/>
            </a:bodyPr>
            <a:lstStyle/>
            <a:p>
              <a:r>
                <a:rPr lang="en-US" sz="800" dirty="0" smtClean="0"/>
                <a:t>PA</a:t>
              </a:r>
              <a:endParaRPr lang="en-US" sz="800" dirty="0"/>
            </a:p>
          </p:txBody>
        </p:sp>
        <p:sp>
          <p:nvSpPr>
            <p:cNvPr id="84" name="TextBox 83"/>
            <p:cNvSpPr txBox="1"/>
            <p:nvPr/>
          </p:nvSpPr>
          <p:spPr>
            <a:xfrm>
              <a:off x="7551692" y="4619946"/>
              <a:ext cx="332890" cy="215444"/>
            </a:xfrm>
            <a:prstGeom prst="rect">
              <a:avLst/>
            </a:prstGeom>
            <a:noFill/>
            <a:ln>
              <a:noFill/>
            </a:ln>
          </p:spPr>
          <p:txBody>
            <a:bodyPr wrap="square" rtlCol="0">
              <a:spAutoFit/>
            </a:bodyPr>
            <a:lstStyle/>
            <a:p>
              <a:r>
                <a:rPr lang="en-US" sz="800" dirty="0" smtClean="0"/>
                <a:t>PA</a:t>
              </a:r>
              <a:endParaRPr lang="en-US" sz="800" dirty="0"/>
            </a:p>
          </p:txBody>
        </p:sp>
        <p:sp>
          <p:nvSpPr>
            <p:cNvPr id="85" name="TextBox 84"/>
            <p:cNvSpPr txBox="1"/>
            <p:nvPr/>
          </p:nvSpPr>
          <p:spPr>
            <a:xfrm>
              <a:off x="205901" y="2216695"/>
              <a:ext cx="871538" cy="430887"/>
            </a:xfrm>
            <a:prstGeom prst="rect">
              <a:avLst/>
            </a:prstGeom>
            <a:noFill/>
            <a:ln>
              <a:noFill/>
            </a:ln>
          </p:spPr>
          <p:txBody>
            <a:bodyPr wrap="square" rtlCol="0">
              <a:spAutoFit/>
            </a:bodyPr>
            <a:lstStyle/>
            <a:p>
              <a:pPr algn="ctr"/>
              <a:r>
                <a:rPr lang="en-US" sz="1100" b="1" dirty="0" smtClean="0">
                  <a:solidFill>
                    <a:srgbClr val="00B050"/>
                  </a:solidFill>
                </a:rPr>
                <a:t>Pick Up Electrode</a:t>
              </a:r>
              <a:endParaRPr lang="en-US" sz="1100" b="1" dirty="0">
                <a:solidFill>
                  <a:srgbClr val="00B050"/>
                </a:solidFill>
              </a:endParaRPr>
            </a:p>
          </p:txBody>
        </p:sp>
        <p:sp>
          <p:nvSpPr>
            <p:cNvPr id="86" name="TextBox 85"/>
            <p:cNvSpPr txBox="1"/>
            <p:nvPr/>
          </p:nvSpPr>
          <p:spPr>
            <a:xfrm>
              <a:off x="8010525" y="3788938"/>
              <a:ext cx="985837" cy="430887"/>
            </a:xfrm>
            <a:prstGeom prst="rect">
              <a:avLst/>
            </a:prstGeom>
            <a:noFill/>
            <a:ln>
              <a:noFill/>
            </a:ln>
          </p:spPr>
          <p:txBody>
            <a:bodyPr wrap="square" rtlCol="0">
              <a:spAutoFit/>
            </a:bodyPr>
            <a:lstStyle/>
            <a:p>
              <a:pPr algn="ctr"/>
              <a:r>
                <a:rPr lang="en-US" sz="1100" b="1" dirty="0" smtClean="0">
                  <a:solidFill>
                    <a:srgbClr val="00B050"/>
                  </a:solidFill>
                </a:rPr>
                <a:t>Kicker Electrode</a:t>
              </a:r>
              <a:endParaRPr lang="en-US" sz="1100" b="1" dirty="0">
                <a:solidFill>
                  <a:srgbClr val="00B050"/>
                </a:solidFill>
              </a:endParaRPr>
            </a:p>
          </p:txBody>
        </p:sp>
        <p:cxnSp>
          <p:nvCxnSpPr>
            <p:cNvPr id="87" name="Straight Connector 86"/>
            <p:cNvCxnSpPr/>
            <p:nvPr/>
          </p:nvCxnSpPr>
          <p:spPr>
            <a:xfrm rot="10800000">
              <a:off x="2543175" y="4533900"/>
              <a:ext cx="1228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10800000">
              <a:off x="500309" y="2759071"/>
              <a:ext cx="7772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0800000">
              <a:off x="500309" y="3223675"/>
              <a:ext cx="7772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427473" y="3144513"/>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428952" y="2826396"/>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0800000">
              <a:off x="502174" y="2893726"/>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0800000">
              <a:off x="502174" y="3074234"/>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rot="10800000" flipH="1" flipV="1">
              <a:off x="280600" y="2982573"/>
              <a:ext cx="863193" cy="158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cxnSp>
          <p:nvCxnSpPr>
            <p:cNvPr id="95" name="Straight Connector 94"/>
            <p:cNvCxnSpPr/>
            <p:nvPr/>
          </p:nvCxnSpPr>
          <p:spPr>
            <a:xfrm rot="10800000">
              <a:off x="7900705" y="4268778"/>
              <a:ext cx="822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10800000">
              <a:off x="7911146" y="4745386"/>
              <a:ext cx="822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8643991" y="4663094"/>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5400000">
              <a:off x="8638155" y="4344977"/>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0800000" flipH="1">
              <a:off x="8280632" y="4412307"/>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0800000" flipH="1">
              <a:off x="8280632" y="4592815"/>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10800000" flipH="1">
              <a:off x="8095997" y="4491801"/>
              <a:ext cx="863193" cy="158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grpSp>
      <p:sp>
        <p:nvSpPr>
          <p:cNvPr id="126" name="TextBox 125"/>
          <p:cNvSpPr txBox="1"/>
          <p:nvPr/>
        </p:nvSpPr>
        <p:spPr>
          <a:xfrm>
            <a:off x="318976" y="5092995"/>
            <a:ext cx="7485321" cy="646331"/>
          </a:xfrm>
          <a:prstGeom prst="rect">
            <a:avLst/>
          </a:prstGeom>
          <a:noFill/>
        </p:spPr>
        <p:txBody>
          <a:bodyPr wrap="square" rtlCol="0">
            <a:spAutoFit/>
          </a:bodyPr>
          <a:lstStyle/>
          <a:p>
            <a:r>
              <a:rPr lang="en-US" dirty="0" smtClean="0"/>
              <a:t>Network Analyzer is used to excite the beam at a given frequency and observe the magnitude and phase of the response.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76149" y="9569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0800000">
            <a:off x="1580949" y="400497"/>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rot="5400000">
            <a:off x="2038149" y="9569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2800149" y="248097"/>
            <a:ext cx="304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10800000">
            <a:off x="2495349" y="400497"/>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3103932" y="397352"/>
            <a:ext cx="1228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676971" y="1695897"/>
            <a:ext cx="30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10800000">
            <a:off x="2981771" y="1924497"/>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a:off x="3896889" y="191562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a:off x="4049289" y="191562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4820175" y="191414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a:off x="4667775" y="191414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5744995" y="1905262"/>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6678562" y="1905261"/>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983362" y="1600461"/>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1352349" y="324297"/>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059562" y="1829061"/>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00149" y="248097"/>
            <a:ext cx="381000" cy="276999"/>
          </a:xfrm>
          <a:prstGeom prst="rect">
            <a:avLst/>
          </a:prstGeom>
          <a:noFill/>
          <a:ln>
            <a:noFill/>
          </a:ln>
        </p:spPr>
        <p:txBody>
          <a:bodyPr wrap="square" rtlCol="0">
            <a:spAutoFit/>
          </a:bodyPr>
          <a:lstStyle/>
          <a:p>
            <a:r>
              <a:rPr lang="en-US" sz="1200" b="1" dirty="0" smtClean="0"/>
              <a:t>Z3</a:t>
            </a:r>
            <a:endParaRPr lang="en-US" sz="1200" b="1" dirty="0"/>
          </a:p>
        </p:txBody>
      </p:sp>
      <p:sp>
        <p:nvSpPr>
          <p:cNvPr id="28" name="TextBox 27"/>
          <p:cNvSpPr txBox="1"/>
          <p:nvPr/>
        </p:nvSpPr>
        <p:spPr>
          <a:xfrm rot="16200000">
            <a:off x="2557122" y="1768845"/>
            <a:ext cx="547457" cy="338554"/>
          </a:xfrm>
          <a:prstGeom prst="rect">
            <a:avLst/>
          </a:prstGeom>
          <a:noFill/>
          <a:ln>
            <a:noFill/>
          </a:ln>
        </p:spPr>
        <p:txBody>
          <a:bodyPr wrap="square" rtlCol="0">
            <a:spAutoFit/>
          </a:bodyPr>
          <a:lstStyle/>
          <a:p>
            <a:pPr algn="ctr"/>
            <a:r>
              <a:rPr lang="en-US" sz="800" b="1" dirty="0" smtClean="0"/>
              <a:t>RF</a:t>
            </a:r>
          </a:p>
          <a:p>
            <a:pPr algn="ctr"/>
            <a:r>
              <a:rPr lang="en-US" sz="800" b="1" dirty="0" smtClean="0"/>
              <a:t>Switch</a:t>
            </a:r>
            <a:endParaRPr lang="en-US" sz="800" b="1" dirty="0"/>
          </a:p>
        </p:txBody>
      </p:sp>
      <p:grpSp>
        <p:nvGrpSpPr>
          <p:cNvPr id="2" name="Group 188"/>
          <p:cNvGrpSpPr/>
          <p:nvPr/>
        </p:nvGrpSpPr>
        <p:grpSpPr>
          <a:xfrm>
            <a:off x="4198762" y="1761740"/>
            <a:ext cx="619219" cy="304800"/>
            <a:chOff x="3375799" y="2496845"/>
            <a:chExt cx="619219" cy="304800"/>
          </a:xfrm>
        </p:grpSpPr>
        <p:sp>
          <p:nvSpPr>
            <p:cNvPr id="30" name="Rectangle 79"/>
            <p:cNvSpPr/>
            <p:nvPr/>
          </p:nvSpPr>
          <p:spPr>
            <a:xfrm rot="5400000">
              <a:off x="353781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80"/>
            <p:cNvSpPr txBox="1"/>
            <p:nvPr/>
          </p:nvSpPr>
          <p:spPr>
            <a:xfrm>
              <a:off x="3375799" y="2518300"/>
              <a:ext cx="619219" cy="261610"/>
            </a:xfrm>
            <a:prstGeom prst="rect">
              <a:avLst/>
            </a:prstGeom>
            <a:noFill/>
            <a:ln>
              <a:noFill/>
            </a:ln>
          </p:spPr>
          <p:txBody>
            <a:bodyPr wrap="square" rtlCol="0">
              <a:spAutoFit/>
            </a:bodyPr>
            <a:lstStyle/>
            <a:p>
              <a:r>
                <a:rPr lang="en-US" sz="1100" b="1" i="1" dirty="0" smtClean="0"/>
                <a:t>COMB</a:t>
              </a:r>
              <a:endParaRPr lang="en-US" sz="1100" b="1" i="1" dirty="0"/>
            </a:p>
          </p:txBody>
        </p:sp>
      </p:grpSp>
      <p:sp>
        <p:nvSpPr>
          <p:cNvPr id="32" name="TextBox 31"/>
          <p:cNvSpPr txBox="1"/>
          <p:nvPr/>
        </p:nvSpPr>
        <p:spPr>
          <a:xfrm>
            <a:off x="1831745" y="191221"/>
            <a:ext cx="719090" cy="261610"/>
          </a:xfrm>
          <a:prstGeom prst="rect">
            <a:avLst/>
          </a:prstGeom>
          <a:noFill/>
          <a:ln>
            <a:noFill/>
          </a:ln>
        </p:spPr>
        <p:txBody>
          <a:bodyPr wrap="square" rtlCol="0">
            <a:spAutoFit/>
          </a:bodyPr>
          <a:lstStyle/>
          <a:p>
            <a:pPr algn="ctr"/>
            <a:r>
              <a:rPr lang="en-US" sz="1100" b="1" dirty="0" smtClean="0"/>
              <a:t>Stub LPF</a:t>
            </a:r>
            <a:endParaRPr lang="en-US" sz="1100" b="1" dirty="0"/>
          </a:p>
        </p:txBody>
      </p:sp>
      <p:grpSp>
        <p:nvGrpSpPr>
          <p:cNvPr id="3" name="Group 193"/>
          <p:cNvGrpSpPr/>
          <p:nvPr/>
        </p:nvGrpSpPr>
        <p:grpSpPr>
          <a:xfrm>
            <a:off x="6016447" y="1752862"/>
            <a:ext cx="745723" cy="304800"/>
            <a:chOff x="4057100" y="2487967"/>
            <a:chExt cx="745723" cy="304800"/>
          </a:xfrm>
        </p:grpSpPr>
        <p:sp>
          <p:nvSpPr>
            <p:cNvPr id="34" name="Rectangle 83"/>
            <p:cNvSpPr/>
            <p:nvPr/>
          </p:nvSpPr>
          <p:spPr>
            <a:xfrm rot="5400000">
              <a:off x="4254646" y="233556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84"/>
            <p:cNvSpPr txBox="1"/>
            <p:nvPr/>
          </p:nvSpPr>
          <p:spPr>
            <a:xfrm>
              <a:off x="4057100" y="2527014"/>
              <a:ext cx="745723" cy="230832"/>
            </a:xfrm>
            <a:prstGeom prst="rect">
              <a:avLst/>
            </a:prstGeom>
            <a:noFill/>
            <a:ln>
              <a:noFill/>
            </a:ln>
          </p:spPr>
          <p:txBody>
            <a:bodyPr wrap="square" rtlCol="0">
              <a:spAutoFit/>
            </a:bodyPr>
            <a:lstStyle/>
            <a:p>
              <a:pPr algn="ctr"/>
              <a:r>
                <a:rPr lang="en-US" sz="900" b="1" dirty="0" smtClean="0"/>
                <a:t>Var. </a:t>
              </a:r>
              <a:r>
                <a:rPr lang="en-US" sz="900" b="1" dirty="0" err="1" smtClean="0"/>
                <a:t>Atten</a:t>
              </a:r>
              <a:endParaRPr lang="en-US" sz="900" b="1" dirty="0"/>
            </a:p>
          </p:txBody>
        </p:sp>
      </p:grpSp>
      <p:grpSp>
        <p:nvGrpSpPr>
          <p:cNvPr id="29" name="Group 196"/>
          <p:cNvGrpSpPr/>
          <p:nvPr/>
        </p:nvGrpSpPr>
        <p:grpSpPr>
          <a:xfrm>
            <a:off x="5095382" y="1752862"/>
            <a:ext cx="656207" cy="304800"/>
            <a:chOff x="4112576" y="2496845"/>
            <a:chExt cx="656207" cy="304800"/>
          </a:xfrm>
        </p:grpSpPr>
        <p:sp>
          <p:nvSpPr>
            <p:cNvPr id="37" name="Rectangle 36"/>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12576" y="2535892"/>
              <a:ext cx="656207" cy="230832"/>
            </a:xfrm>
            <a:prstGeom prst="rect">
              <a:avLst/>
            </a:prstGeom>
            <a:noFill/>
            <a:ln>
              <a:noFill/>
            </a:ln>
          </p:spPr>
          <p:txBody>
            <a:bodyPr wrap="square" rtlCol="0">
              <a:spAutoFit/>
            </a:bodyPr>
            <a:lstStyle/>
            <a:p>
              <a:pPr algn="ctr"/>
              <a:r>
                <a:rPr lang="en-US" sz="900" b="1" dirty="0" smtClean="0"/>
                <a:t>SLP-300</a:t>
              </a:r>
              <a:endParaRPr lang="en-US" sz="900" b="1" dirty="0"/>
            </a:p>
          </p:txBody>
        </p:sp>
      </p:grpSp>
      <p:cxnSp>
        <p:nvCxnSpPr>
          <p:cNvPr id="39" name="Straight Arrow Connector 38"/>
          <p:cNvCxnSpPr/>
          <p:nvPr/>
        </p:nvCxnSpPr>
        <p:spPr>
          <a:xfrm rot="5400000">
            <a:off x="2227891" y="1705151"/>
            <a:ext cx="457200" cy="1588"/>
          </a:xfrm>
          <a:prstGeom prst="straightConnector1">
            <a:avLst/>
          </a:prstGeom>
          <a:ln>
            <a:solidFill>
              <a:srgbClr val="FF0000"/>
            </a:solidFill>
            <a:prstDash val="sysDash"/>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rot="5400000">
            <a:off x="2998694" y="659527"/>
            <a:ext cx="457200" cy="1588"/>
          </a:xfrm>
          <a:prstGeom prst="straightConnector1">
            <a:avLst/>
          </a:prstGeom>
          <a:ln>
            <a:solidFill>
              <a:srgbClr val="FF0000"/>
            </a:solidFill>
            <a:prstDash val="sysDash"/>
            <a:tailEnd type="arrow"/>
          </a:ln>
        </p:spPr>
        <p:style>
          <a:lnRef idx="2">
            <a:schemeClr val="dk1"/>
          </a:lnRef>
          <a:fillRef idx="0">
            <a:schemeClr val="dk1"/>
          </a:fillRef>
          <a:effectRef idx="1">
            <a:schemeClr val="dk1"/>
          </a:effectRef>
          <a:fontRef idx="minor">
            <a:schemeClr val="tx1"/>
          </a:fontRef>
        </p:style>
      </p:cxnSp>
      <p:grpSp>
        <p:nvGrpSpPr>
          <p:cNvPr id="33" name="Group 204"/>
          <p:cNvGrpSpPr/>
          <p:nvPr/>
        </p:nvGrpSpPr>
        <p:grpSpPr>
          <a:xfrm>
            <a:off x="3241429" y="1772097"/>
            <a:ext cx="656207" cy="304800"/>
            <a:chOff x="4112576" y="2496845"/>
            <a:chExt cx="656207" cy="304800"/>
          </a:xfrm>
        </p:grpSpPr>
        <p:sp>
          <p:nvSpPr>
            <p:cNvPr id="42" name="Rectangle 41"/>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112576" y="2509258"/>
              <a:ext cx="656207" cy="261610"/>
            </a:xfrm>
            <a:prstGeom prst="rect">
              <a:avLst/>
            </a:prstGeom>
            <a:noFill/>
            <a:ln>
              <a:noFill/>
            </a:ln>
          </p:spPr>
          <p:txBody>
            <a:bodyPr wrap="square" rtlCol="0">
              <a:spAutoFit/>
            </a:bodyPr>
            <a:lstStyle/>
            <a:p>
              <a:pPr algn="ctr"/>
              <a:r>
                <a:rPr lang="en-US" sz="1100" b="1" dirty="0" smtClean="0"/>
                <a:t>Delay</a:t>
              </a:r>
              <a:endParaRPr lang="en-US" sz="1100" b="1" dirty="0"/>
            </a:p>
          </p:txBody>
        </p:sp>
      </p:grpSp>
      <p:sp>
        <p:nvSpPr>
          <p:cNvPr id="44" name="Round Diagonal Corner Rectangle 43"/>
          <p:cNvSpPr/>
          <p:nvPr/>
        </p:nvSpPr>
        <p:spPr>
          <a:xfrm>
            <a:off x="2422848" y="916325"/>
            <a:ext cx="852257" cy="488272"/>
          </a:xfrm>
          <a:prstGeom prst="round2Diag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sp>
        <p:nvSpPr>
          <p:cNvPr id="45" name="TextBox 44"/>
          <p:cNvSpPr txBox="1"/>
          <p:nvPr/>
        </p:nvSpPr>
        <p:spPr>
          <a:xfrm>
            <a:off x="2457712" y="969591"/>
            <a:ext cx="772357" cy="369332"/>
          </a:xfrm>
          <a:prstGeom prst="rect">
            <a:avLst/>
          </a:prstGeom>
          <a:noFill/>
        </p:spPr>
        <p:txBody>
          <a:bodyPr wrap="square" rtlCol="0">
            <a:spAutoFit/>
          </a:bodyPr>
          <a:lstStyle/>
          <a:p>
            <a:r>
              <a:rPr lang="en-US" b="1" dirty="0" smtClean="0"/>
              <a:t>NWA</a:t>
            </a:r>
            <a:endParaRPr lang="en-US" b="1" dirty="0"/>
          </a:p>
        </p:txBody>
      </p:sp>
      <p:cxnSp>
        <p:nvCxnSpPr>
          <p:cNvPr id="46" name="Straight Connector 45"/>
          <p:cNvCxnSpPr/>
          <p:nvPr/>
        </p:nvCxnSpPr>
        <p:spPr>
          <a:xfrm rot="10800000">
            <a:off x="7298160" y="165285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7298160" y="212058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6" name="Group 284"/>
          <p:cNvGrpSpPr/>
          <p:nvPr/>
        </p:nvGrpSpPr>
        <p:grpSpPr>
          <a:xfrm>
            <a:off x="7526594" y="1501938"/>
            <a:ext cx="457200" cy="304800"/>
            <a:chOff x="6803277" y="3624308"/>
            <a:chExt cx="457200" cy="304800"/>
          </a:xfrm>
        </p:grpSpPr>
        <p:sp>
          <p:nvSpPr>
            <p:cNvPr id="49" name="Isosceles Triangle 48"/>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grpSp>
        <p:nvGrpSpPr>
          <p:cNvPr id="41" name="Group 287"/>
          <p:cNvGrpSpPr/>
          <p:nvPr/>
        </p:nvGrpSpPr>
        <p:grpSpPr>
          <a:xfrm>
            <a:off x="7531201" y="1977065"/>
            <a:ext cx="457200" cy="304800"/>
            <a:chOff x="6803277" y="3624308"/>
            <a:chExt cx="457200" cy="304800"/>
          </a:xfrm>
        </p:grpSpPr>
        <p:sp>
          <p:nvSpPr>
            <p:cNvPr id="52" name="Isosceles Triangle 51"/>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sp>
        <p:nvSpPr>
          <p:cNvPr id="54" name="TextBox 53"/>
          <p:cNvSpPr txBox="1"/>
          <p:nvPr/>
        </p:nvSpPr>
        <p:spPr>
          <a:xfrm>
            <a:off x="7545870" y="1532275"/>
            <a:ext cx="332890" cy="215444"/>
          </a:xfrm>
          <a:prstGeom prst="rect">
            <a:avLst/>
          </a:prstGeom>
          <a:noFill/>
          <a:ln>
            <a:noFill/>
          </a:ln>
        </p:spPr>
        <p:txBody>
          <a:bodyPr wrap="square" rtlCol="0">
            <a:spAutoFit/>
          </a:bodyPr>
          <a:lstStyle/>
          <a:p>
            <a:r>
              <a:rPr lang="en-US" sz="800" dirty="0" smtClean="0"/>
              <a:t>PA</a:t>
            </a:r>
            <a:endParaRPr lang="en-US" sz="800" dirty="0"/>
          </a:p>
        </p:txBody>
      </p:sp>
      <p:sp>
        <p:nvSpPr>
          <p:cNvPr id="55" name="TextBox 54"/>
          <p:cNvSpPr txBox="1"/>
          <p:nvPr/>
        </p:nvSpPr>
        <p:spPr>
          <a:xfrm>
            <a:off x="7550474" y="2007398"/>
            <a:ext cx="332890" cy="215444"/>
          </a:xfrm>
          <a:prstGeom prst="rect">
            <a:avLst/>
          </a:prstGeom>
          <a:noFill/>
          <a:ln>
            <a:noFill/>
          </a:ln>
        </p:spPr>
        <p:txBody>
          <a:bodyPr wrap="square" rtlCol="0">
            <a:spAutoFit/>
          </a:bodyPr>
          <a:lstStyle/>
          <a:p>
            <a:r>
              <a:rPr lang="en-US" sz="800" dirty="0" smtClean="0"/>
              <a:t>PA</a:t>
            </a:r>
            <a:endParaRPr lang="en-US" sz="800" dirty="0"/>
          </a:p>
        </p:txBody>
      </p:sp>
      <p:sp>
        <p:nvSpPr>
          <p:cNvPr id="56" name="TextBox 55"/>
          <p:cNvSpPr txBox="1"/>
          <p:nvPr/>
        </p:nvSpPr>
        <p:spPr>
          <a:xfrm>
            <a:off x="130255" y="826891"/>
            <a:ext cx="871538" cy="430887"/>
          </a:xfrm>
          <a:prstGeom prst="rect">
            <a:avLst/>
          </a:prstGeom>
          <a:noFill/>
          <a:ln>
            <a:noFill/>
          </a:ln>
        </p:spPr>
        <p:txBody>
          <a:bodyPr wrap="square" rtlCol="0">
            <a:spAutoFit/>
          </a:bodyPr>
          <a:lstStyle/>
          <a:p>
            <a:pPr algn="ctr"/>
            <a:r>
              <a:rPr lang="en-US" sz="1100" b="1" dirty="0" smtClean="0">
                <a:solidFill>
                  <a:srgbClr val="00B050"/>
                </a:solidFill>
              </a:rPr>
              <a:t>Pick Up Electrode</a:t>
            </a:r>
            <a:endParaRPr lang="en-US" sz="1100" b="1" dirty="0">
              <a:solidFill>
                <a:srgbClr val="00B050"/>
              </a:solidFill>
            </a:endParaRPr>
          </a:p>
        </p:txBody>
      </p:sp>
      <p:sp>
        <p:nvSpPr>
          <p:cNvPr id="57" name="TextBox 56"/>
          <p:cNvSpPr txBox="1"/>
          <p:nvPr/>
        </p:nvSpPr>
        <p:spPr>
          <a:xfrm>
            <a:off x="8009307" y="1176390"/>
            <a:ext cx="985837" cy="430887"/>
          </a:xfrm>
          <a:prstGeom prst="rect">
            <a:avLst/>
          </a:prstGeom>
          <a:noFill/>
          <a:ln>
            <a:noFill/>
          </a:ln>
        </p:spPr>
        <p:txBody>
          <a:bodyPr wrap="square" rtlCol="0">
            <a:spAutoFit/>
          </a:bodyPr>
          <a:lstStyle/>
          <a:p>
            <a:pPr algn="ctr"/>
            <a:r>
              <a:rPr lang="en-US" sz="1100" b="1" dirty="0" smtClean="0">
                <a:solidFill>
                  <a:srgbClr val="00B050"/>
                </a:solidFill>
              </a:rPr>
              <a:t>Kicker Electrode</a:t>
            </a:r>
            <a:endParaRPr lang="en-US" sz="1100" b="1" dirty="0">
              <a:solidFill>
                <a:srgbClr val="00B050"/>
              </a:solidFill>
            </a:endParaRPr>
          </a:p>
        </p:txBody>
      </p:sp>
      <p:cxnSp>
        <p:nvCxnSpPr>
          <p:cNvPr id="58" name="Straight Connector 57"/>
          <p:cNvCxnSpPr/>
          <p:nvPr/>
        </p:nvCxnSpPr>
        <p:spPr>
          <a:xfrm rot="10800000">
            <a:off x="2541957" y="1921352"/>
            <a:ext cx="1228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499091" y="146523"/>
            <a:ext cx="7772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499091" y="611127"/>
            <a:ext cx="7772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6200000" flipH="1">
            <a:off x="426255" y="531965"/>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flipH="1">
            <a:off x="427734" y="213848"/>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500956" y="281178"/>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a:off x="500956" y="461686"/>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10800000" flipH="1" flipV="1">
            <a:off x="321914" y="370025"/>
            <a:ext cx="863193" cy="158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cxnSp>
        <p:nvCxnSpPr>
          <p:cNvPr id="66" name="Straight Connector 65"/>
          <p:cNvCxnSpPr/>
          <p:nvPr/>
        </p:nvCxnSpPr>
        <p:spPr>
          <a:xfrm rot="10800000">
            <a:off x="7899487" y="1656230"/>
            <a:ext cx="822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a:off x="7909928" y="2132838"/>
            <a:ext cx="822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8642773" y="2050546"/>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8636937" y="1732429"/>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0800000" flipH="1">
            <a:off x="8279414" y="1799759"/>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0800000" flipH="1">
            <a:off x="8279414" y="1980267"/>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10800000" flipH="1">
            <a:off x="8094779" y="1879253"/>
            <a:ext cx="863193" cy="158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pic>
        <p:nvPicPr>
          <p:cNvPr id="73" name="Picture 72" descr="Time Domain.jpg"/>
          <p:cNvPicPr>
            <a:picLocks noChangeAspect="1"/>
          </p:cNvPicPr>
          <p:nvPr/>
        </p:nvPicPr>
        <p:blipFill>
          <a:blip r:embed="rId2" cstate="print"/>
          <a:srcRect l="7444" t="3157" r="7692" b="5351"/>
          <a:stretch>
            <a:fillRect/>
          </a:stretch>
        </p:blipFill>
        <p:spPr>
          <a:xfrm>
            <a:off x="0" y="2396662"/>
            <a:ext cx="6341213" cy="3865914"/>
          </a:xfrm>
          <a:prstGeom prst="rect">
            <a:avLst/>
          </a:prstGeom>
        </p:spPr>
      </p:pic>
      <p:grpSp>
        <p:nvGrpSpPr>
          <p:cNvPr id="74" name="Group 73"/>
          <p:cNvGrpSpPr/>
          <p:nvPr/>
        </p:nvGrpSpPr>
        <p:grpSpPr>
          <a:xfrm>
            <a:off x="980309" y="3366626"/>
            <a:ext cx="937981" cy="857435"/>
            <a:chOff x="1216240" y="5751250"/>
            <a:chExt cx="2130642" cy="857435"/>
          </a:xfrm>
        </p:grpSpPr>
        <p:cxnSp>
          <p:nvCxnSpPr>
            <p:cNvPr id="75" name="Straight Arrow Connector 74"/>
            <p:cNvCxnSpPr/>
            <p:nvPr/>
          </p:nvCxnSpPr>
          <p:spPr>
            <a:xfrm rot="5400000">
              <a:off x="800892" y="6169556"/>
              <a:ext cx="8382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a:xfrm rot="5400000">
              <a:off x="2924135" y="6188791"/>
              <a:ext cx="8382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flipV="1">
              <a:off x="1216240" y="5770485"/>
              <a:ext cx="2130642"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sp>
        <p:nvSpPr>
          <p:cNvPr id="78" name="TextBox 77"/>
          <p:cNvSpPr txBox="1"/>
          <p:nvPr/>
        </p:nvSpPr>
        <p:spPr>
          <a:xfrm>
            <a:off x="590895" y="2928514"/>
            <a:ext cx="1802167" cy="369332"/>
          </a:xfrm>
          <a:prstGeom prst="rect">
            <a:avLst/>
          </a:prstGeom>
          <a:noFill/>
        </p:spPr>
        <p:txBody>
          <a:bodyPr wrap="square" rtlCol="0">
            <a:spAutoFit/>
          </a:bodyPr>
          <a:lstStyle/>
          <a:p>
            <a:r>
              <a:rPr lang="en-US" dirty="0" smtClean="0">
                <a:solidFill>
                  <a:srgbClr val="FF0000"/>
                </a:solidFill>
              </a:rPr>
              <a:t>Turns 0 to 136</a:t>
            </a:r>
            <a:endParaRPr lang="en-US" dirty="0">
              <a:solidFill>
                <a:srgbClr val="FF0000"/>
              </a:solidFill>
            </a:endParaRPr>
          </a:p>
        </p:txBody>
      </p:sp>
      <p:pic>
        <p:nvPicPr>
          <p:cNvPr id="7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39810" y="2704213"/>
            <a:ext cx="1714500" cy="345908"/>
          </a:xfrm>
          <a:prstGeom prst="rect">
            <a:avLst/>
          </a:prstGeom>
          <a:noFill/>
        </p:spPr>
      </p:pic>
      <p:sp>
        <p:nvSpPr>
          <p:cNvPr id="84" name="Right Brace 83"/>
          <p:cNvSpPr/>
          <p:nvPr/>
        </p:nvSpPr>
        <p:spPr>
          <a:xfrm rot="5400000">
            <a:off x="6887238" y="2740544"/>
            <a:ext cx="207335" cy="86123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p:cNvSpPr txBox="1"/>
          <p:nvPr/>
        </p:nvSpPr>
        <p:spPr>
          <a:xfrm>
            <a:off x="6539023" y="3444948"/>
            <a:ext cx="871870" cy="369332"/>
          </a:xfrm>
          <a:prstGeom prst="rect">
            <a:avLst/>
          </a:prstGeom>
          <a:noFill/>
        </p:spPr>
        <p:txBody>
          <a:bodyPr wrap="square" rtlCol="0">
            <a:spAutoFit/>
          </a:bodyPr>
          <a:lstStyle/>
          <a:p>
            <a:r>
              <a:rPr lang="en-US" dirty="0" smtClean="0"/>
              <a:t>beam</a:t>
            </a:r>
            <a:endParaRPr lang="en-US" dirty="0"/>
          </a:p>
        </p:txBody>
      </p:sp>
      <p:sp>
        <p:nvSpPr>
          <p:cNvPr id="86" name="Oval 85"/>
          <p:cNvSpPr/>
          <p:nvPr/>
        </p:nvSpPr>
        <p:spPr>
          <a:xfrm>
            <a:off x="7612911" y="2381693"/>
            <a:ext cx="871870" cy="829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rot="5400000" flipH="1" flipV="1">
            <a:off x="7761768" y="3561908"/>
            <a:ext cx="659217" cy="212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410892" y="3902148"/>
            <a:ext cx="1414131" cy="646331"/>
          </a:xfrm>
          <a:prstGeom prst="rect">
            <a:avLst/>
          </a:prstGeom>
          <a:noFill/>
        </p:spPr>
        <p:txBody>
          <a:bodyPr wrap="square" rtlCol="0">
            <a:spAutoFit/>
          </a:bodyPr>
          <a:lstStyle/>
          <a:p>
            <a:r>
              <a:rPr lang="en-US" dirty="0" smtClean="0">
                <a:solidFill>
                  <a:srgbClr val="FF0000"/>
                </a:solidFill>
              </a:rPr>
              <a:t>NWA excitation</a:t>
            </a:r>
            <a:endParaRPr lang="en-US" dirty="0">
              <a:solidFill>
                <a:srgbClr val="FF0000"/>
              </a:solidFill>
            </a:endParaRPr>
          </a:p>
        </p:txBody>
      </p:sp>
      <p:sp>
        <p:nvSpPr>
          <p:cNvPr id="80" name="TextBox 79"/>
          <p:cNvSpPr txBox="1"/>
          <p:nvPr/>
        </p:nvSpPr>
        <p:spPr>
          <a:xfrm>
            <a:off x="6400800" y="4912242"/>
            <a:ext cx="2466753" cy="1200329"/>
          </a:xfrm>
          <a:prstGeom prst="rect">
            <a:avLst/>
          </a:prstGeom>
          <a:noFill/>
        </p:spPr>
        <p:txBody>
          <a:bodyPr wrap="square" rtlCol="0">
            <a:spAutoFit/>
          </a:bodyPr>
          <a:lstStyle/>
          <a:p>
            <a:r>
              <a:rPr lang="en-US" dirty="0" smtClean="0"/>
              <a:t>Turn Window is determined by the Network Analyzer IFBW</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gle BTF Mode.jpg"/>
          <p:cNvPicPr>
            <a:picLocks noChangeAspect="1"/>
          </p:cNvPicPr>
          <p:nvPr/>
        </p:nvPicPr>
        <p:blipFill>
          <a:blip r:embed="rId2" cstate="print"/>
          <a:srcRect l="9375" t="3474" r="8333" b="6079"/>
          <a:stretch>
            <a:fillRect/>
          </a:stretch>
        </p:blipFill>
        <p:spPr>
          <a:xfrm>
            <a:off x="0" y="2450662"/>
            <a:ext cx="6600825" cy="4102538"/>
          </a:xfrm>
          <a:prstGeom prst="rect">
            <a:avLst/>
          </a:prstGeom>
        </p:spPr>
      </p:pic>
      <p:sp>
        <p:nvSpPr>
          <p:cNvPr id="5" name="Rectangle 4"/>
          <p:cNvSpPr/>
          <p:nvPr/>
        </p:nvSpPr>
        <p:spPr>
          <a:xfrm>
            <a:off x="343546" y="2619375"/>
            <a:ext cx="9004023" cy="344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32"/>
          <p:cNvSpPr>
            <a:spLocks noChangeShapeType="1"/>
          </p:cNvSpPr>
          <p:nvPr/>
        </p:nvSpPr>
        <p:spPr bwMode="auto">
          <a:xfrm>
            <a:off x="300039" y="5646738"/>
            <a:ext cx="0" cy="190500"/>
          </a:xfrm>
          <a:prstGeom prst="line">
            <a:avLst/>
          </a:prstGeom>
          <a:noFill/>
          <a:ln w="25400">
            <a:solidFill>
              <a:srgbClr val="FF0000"/>
            </a:solidFill>
            <a:round/>
            <a:headEnd/>
            <a:tailEnd type="triangle" w="med" len="med"/>
          </a:ln>
        </p:spPr>
        <p:txBody>
          <a:bodyPr/>
          <a:lstStyle/>
          <a:p>
            <a:endParaRPr lang="en-US"/>
          </a:p>
        </p:txBody>
      </p:sp>
      <p:cxnSp>
        <p:nvCxnSpPr>
          <p:cNvPr id="7" name="Straight Arrow Connector 6"/>
          <p:cNvCxnSpPr/>
          <p:nvPr/>
        </p:nvCxnSpPr>
        <p:spPr>
          <a:xfrm>
            <a:off x="342901" y="6571476"/>
            <a:ext cx="6134100" cy="77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152652" y="6581001"/>
            <a:ext cx="2800350" cy="276999"/>
          </a:xfrm>
          <a:prstGeom prst="rect">
            <a:avLst/>
          </a:prstGeom>
          <a:noFill/>
        </p:spPr>
        <p:txBody>
          <a:bodyPr wrap="square" rtlCol="0">
            <a:spAutoFit/>
          </a:bodyPr>
          <a:lstStyle/>
          <a:p>
            <a:r>
              <a:rPr lang="en-US" sz="1200" dirty="0" smtClean="0"/>
              <a:t>1044389 Hz width (Ring Frequency)</a:t>
            </a:r>
            <a:endParaRPr lang="en-US" sz="1200" dirty="0"/>
          </a:p>
        </p:txBody>
      </p:sp>
      <p:sp>
        <p:nvSpPr>
          <p:cNvPr id="9" name="TextBox 8"/>
          <p:cNvSpPr txBox="1"/>
          <p:nvPr/>
        </p:nvSpPr>
        <p:spPr>
          <a:xfrm>
            <a:off x="1104900" y="5553075"/>
            <a:ext cx="4895851" cy="584775"/>
          </a:xfrm>
          <a:prstGeom prst="rect">
            <a:avLst/>
          </a:prstGeom>
          <a:noFill/>
        </p:spPr>
        <p:txBody>
          <a:bodyPr wrap="square" rtlCol="0">
            <a:spAutoFit/>
          </a:bodyPr>
          <a:lstStyle/>
          <a:p>
            <a:r>
              <a:rPr lang="en-US" sz="1600" dirty="0" smtClean="0"/>
              <a:t>1601 Frequency Point Steps </a:t>
            </a:r>
            <a:r>
              <a:rPr lang="en-US" sz="1600" dirty="0" smtClean="0">
                <a:sym typeface="Wingdings" pitchFamily="2" charset="2"/>
              </a:rPr>
              <a:t> 1601 </a:t>
            </a:r>
            <a:r>
              <a:rPr lang="en-US" sz="1600" dirty="0" smtClean="0"/>
              <a:t>Macro Pulses</a:t>
            </a:r>
          </a:p>
          <a:p>
            <a:r>
              <a:rPr lang="en-US" sz="1600" dirty="0" smtClean="0"/>
              <a:t>~ 30 sec @ 60 Hz for this measurement</a:t>
            </a:r>
            <a:endParaRPr lang="en-US" sz="1600" dirty="0"/>
          </a:p>
        </p:txBody>
      </p:sp>
      <p:sp>
        <p:nvSpPr>
          <p:cNvPr id="10" name="Rectangle 9"/>
          <p:cNvSpPr/>
          <p:nvPr/>
        </p:nvSpPr>
        <p:spPr>
          <a:xfrm>
            <a:off x="1276149" y="9569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0800000">
            <a:off x="1580949" y="400497"/>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rot="5400000">
            <a:off x="2038149" y="9569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2800149" y="248097"/>
            <a:ext cx="304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10800000">
            <a:off x="2495349" y="400497"/>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3103932" y="397352"/>
            <a:ext cx="1228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2676971" y="1695897"/>
            <a:ext cx="30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10800000">
            <a:off x="2981771" y="1924497"/>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a:off x="3896889" y="191562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a:off x="4049289" y="191562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4820175" y="191414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a:off x="4667775" y="1914140"/>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a:off x="5744995" y="1905262"/>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6678562" y="1905261"/>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983362" y="1600461"/>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1352349" y="324297"/>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059562" y="1829061"/>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00149" y="248097"/>
            <a:ext cx="381000" cy="276999"/>
          </a:xfrm>
          <a:prstGeom prst="rect">
            <a:avLst/>
          </a:prstGeom>
          <a:noFill/>
          <a:ln>
            <a:noFill/>
          </a:ln>
        </p:spPr>
        <p:txBody>
          <a:bodyPr wrap="square" rtlCol="0">
            <a:spAutoFit/>
          </a:bodyPr>
          <a:lstStyle/>
          <a:p>
            <a:r>
              <a:rPr lang="en-US" sz="1200" b="1" dirty="0" smtClean="0"/>
              <a:t>Z3</a:t>
            </a:r>
            <a:endParaRPr lang="en-US" sz="1200" b="1" dirty="0"/>
          </a:p>
        </p:txBody>
      </p:sp>
      <p:sp>
        <p:nvSpPr>
          <p:cNvPr id="28" name="TextBox 27"/>
          <p:cNvSpPr txBox="1"/>
          <p:nvPr/>
        </p:nvSpPr>
        <p:spPr>
          <a:xfrm rot="16200000">
            <a:off x="2557122" y="1768845"/>
            <a:ext cx="547457" cy="338554"/>
          </a:xfrm>
          <a:prstGeom prst="rect">
            <a:avLst/>
          </a:prstGeom>
          <a:noFill/>
          <a:ln>
            <a:noFill/>
          </a:ln>
        </p:spPr>
        <p:txBody>
          <a:bodyPr wrap="square" rtlCol="0">
            <a:spAutoFit/>
          </a:bodyPr>
          <a:lstStyle/>
          <a:p>
            <a:pPr algn="ctr"/>
            <a:r>
              <a:rPr lang="en-US" sz="800" b="1" dirty="0" smtClean="0"/>
              <a:t>RF</a:t>
            </a:r>
          </a:p>
          <a:p>
            <a:pPr algn="ctr"/>
            <a:r>
              <a:rPr lang="en-US" sz="800" b="1" dirty="0" smtClean="0"/>
              <a:t>Switch</a:t>
            </a:r>
            <a:endParaRPr lang="en-US" sz="800" b="1" dirty="0"/>
          </a:p>
        </p:txBody>
      </p:sp>
      <p:grpSp>
        <p:nvGrpSpPr>
          <p:cNvPr id="29" name="Group 188"/>
          <p:cNvGrpSpPr/>
          <p:nvPr/>
        </p:nvGrpSpPr>
        <p:grpSpPr>
          <a:xfrm>
            <a:off x="4198762" y="1761740"/>
            <a:ext cx="619219" cy="304800"/>
            <a:chOff x="3375799" y="2496845"/>
            <a:chExt cx="619219" cy="304800"/>
          </a:xfrm>
        </p:grpSpPr>
        <p:sp>
          <p:nvSpPr>
            <p:cNvPr id="30" name="Rectangle 79"/>
            <p:cNvSpPr/>
            <p:nvPr/>
          </p:nvSpPr>
          <p:spPr>
            <a:xfrm rot="5400000">
              <a:off x="353781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80"/>
            <p:cNvSpPr txBox="1"/>
            <p:nvPr/>
          </p:nvSpPr>
          <p:spPr>
            <a:xfrm>
              <a:off x="3375799" y="2518300"/>
              <a:ext cx="619219" cy="261610"/>
            </a:xfrm>
            <a:prstGeom prst="rect">
              <a:avLst/>
            </a:prstGeom>
            <a:noFill/>
            <a:ln>
              <a:noFill/>
            </a:ln>
          </p:spPr>
          <p:txBody>
            <a:bodyPr wrap="square" rtlCol="0">
              <a:spAutoFit/>
            </a:bodyPr>
            <a:lstStyle/>
            <a:p>
              <a:r>
                <a:rPr lang="en-US" sz="1100" b="1" i="1" dirty="0" smtClean="0"/>
                <a:t>COMB</a:t>
              </a:r>
              <a:endParaRPr lang="en-US" sz="1100" b="1" i="1" dirty="0"/>
            </a:p>
          </p:txBody>
        </p:sp>
      </p:grpSp>
      <p:sp>
        <p:nvSpPr>
          <p:cNvPr id="32" name="TextBox 31"/>
          <p:cNvSpPr txBox="1"/>
          <p:nvPr/>
        </p:nvSpPr>
        <p:spPr>
          <a:xfrm>
            <a:off x="1831745" y="191221"/>
            <a:ext cx="719090" cy="261610"/>
          </a:xfrm>
          <a:prstGeom prst="rect">
            <a:avLst/>
          </a:prstGeom>
          <a:noFill/>
          <a:ln>
            <a:noFill/>
          </a:ln>
        </p:spPr>
        <p:txBody>
          <a:bodyPr wrap="square" rtlCol="0">
            <a:spAutoFit/>
          </a:bodyPr>
          <a:lstStyle/>
          <a:p>
            <a:pPr algn="ctr"/>
            <a:r>
              <a:rPr lang="en-US" sz="1100" b="1" dirty="0" smtClean="0"/>
              <a:t>Stub LPF</a:t>
            </a:r>
            <a:endParaRPr lang="en-US" sz="1100" b="1" dirty="0"/>
          </a:p>
        </p:txBody>
      </p:sp>
      <p:grpSp>
        <p:nvGrpSpPr>
          <p:cNvPr id="33" name="Group 193"/>
          <p:cNvGrpSpPr/>
          <p:nvPr/>
        </p:nvGrpSpPr>
        <p:grpSpPr>
          <a:xfrm>
            <a:off x="6016447" y="1752862"/>
            <a:ext cx="745723" cy="304800"/>
            <a:chOff x="4057100" y="2487967"/>
            <a:chExt cx="745723" cy="304800"/>
          </a:xfrm>
        </p:grpSpPr>
        <p:sp>
          <p:nvSpPr>
            <p:cNvPr id="34" name="Rectangle 83"/>
            <p:cNvSpPr/>
            <p:nvPr/>
          </p:nvSpPr>
          <p:spPr>
            <a:xfrm rot="5400000">
              <a:off x="4254646" y="233556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84"/>
            <p:cNvSpPr txBox="1"/>
            <p:nvPr/>
          </p:nvSpPr>
          <p:spPr>
            <a:xfrm>
              <a:off x="4057100" y="2527014"/>
              <a:ext cx="745723" cy="230832"/>
            </a:xfrm>
            <a:prstGeom prst="rect">
              <a:avLst/>
            </a:prstGeom>
            <a:noFill/>
            <a:ln>
              <a:noFill/>
            </a:ln>
          </p:spPr>
          <p:txBody>
            <a:bodyPr wrap="square" rtlCol="0">
              <a:spAutoFit/>
            </a:bodyPr>
            <a:lstStyle/>
            <a:p>
              <a:pPr algn="ctr"/>
              <a:r>
                <a:rPr lang="en-US" sz="900" b="1" dirty="0" smtClean="0"/>
                <a:t>Var. </a:t>
              </a:r>
              <a:r>
                <a:rPr lang="en-US" sz="900" b="1" dirty="0" err="1" smtClean="0"/>
                <a:t>Atten</a:t>
              </a:r>
              <a:endParaRPr lang="en-US" sz="900" b="1" dirty="0"/>
            </a:p>
          </p:txBody>
        </p:sp>
      </p:grpSp>
      <p:grpSp>
        <p:nvGrpSpPr>
          <p:cNvPr id="36" name="Group 196"/>
          <p:cNvGrpSpPr/>
          <p:nvPr/>
        </p:nvGrpSpPr>
        <p:grpSpPr>
          <a:xfrm>
            <a:off x="5095382" y="1752862"/>
            <a:ext cx="656207" cy="304800"/>
            <a:chOff x="4112576" y="2496845"/>
            <a:chExt cx="656207" cy="304800"/>
          </a:xfrm>
        </p:grpSpPr>
        <p:sp>
          <p:nvSpPr>
            <p:cNvPr id="37" name="Rectangle 36"/>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12576" y="2535892"/>
              <a:ext cx="656207" cy="230832"/>
            </a:xfrm>
            <a:prstGeom prst="rect">
              <a:avLst/>
            </a:prstGeom>
            <a:noFill/>
            <a:ln>
              <a:noFill/>
            </a:ln>
          </p:spPr>
          <p:txBody>
            <a:bodyPr wrap="square" rtlCol="0">
              <a:spAutoFit/>
            </a:bodyPr>
            <a:lstStyle/>
            <a:p>
              <a:pPr algn="ctr"/>
              <a:r>
                <a:rPr lang="en-US" sz="900" b="1" dirty="0" smtClean="0"/>
                <a:t>SLP-300</a:t>
              </a:r>
              <a:endParaRPr lang="en-US" sz="900" b="1" dirty="0"/>
            </a:p>
          </p:txBody>
        </p:sp>
      </p:grpSp>
      <p:cxnSp>
        <p:nvCxnSpPr>
          <p:cNvPr id="39" name="Straight Arrow Connector 38"/>
          <p:cNvCxnSpPr/>
          <p:nvPr/>
        </p:nvCxnSpPr>
        <p:spPr>
          <a:xfrm rot="5400000">
            <a:off x="2227891" y="1705151"/>
            <a:ext cx="457200" cy="1588"/>
          </a:xfrm>
          <a:prstGeom prst="straightConnector1">
            <a:avLst/>
          </a:prstGeom>
          <a:ln>
            <a:solidFill>
              <a:srgbClr val="FF0000"/>
            </a:solidFill>
            <a:prstDash val="sysDash"/>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rot="5400000">
            <a:off x="2998694" y="659527"/>
            <a:ext cx="457200" cy="1588"/>
          </a:xfrm>
          <a:prstGeom prst="straightConnector1">
            <a:avLst/>
          </a:prstGeom>
          <a:ln>
            <a:solidFill>
              <a:srgbClr val="FF0000"/>
            </a:solidFill>
            <a:prstDash val="sysDash"/>
            <a:tailEnd type="arrow"/>
          </a:ln>
        </p:spPr>
        <p:style>
          <a:lnRef idx="2">
            <a:schemeClr val="dk1"/>
          </a:lnRef>
          <a:fillRef idx="0">
            <a:schemeClr val="dk1"/>
          </a:fillRef>
          <a:effectRef idx="1">
            <a:schemeClr val="dk1"/>
          </a:effectRef>
          <a:fontRef idx="minor">
            <a:schemeClr val="tx1"/>
          </a:fontRef>
        </p:style>
      </p:cxnSp>
      <p:grpSp>
        <p:nvGrpSpPr>
          <p:cNvPr id="41" name="Group 204"/>
          <p:cNvGrpSpPr/>
          <p:nvPr/>
        </p:nvGrpSpPr>
        <p:grpSpPr>
          <a:xfrm>
            <a:off x="3241429" y="1772097"/>
            <a:ext cx="656207" cy="304800"/>
            <a:chOff x="4112576" y="2496845"/>
            <a:chExt cx="656207" cy="304800"/>
          </a:xfrm>
        </p:grpSpPr>
        <p:sp>
          <p:nvSpPr>
            <p:cNvPr id="42" name="Rectangle 41"/>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112576" y="2509258"/>
              <a:ext cx="656207" cy="261610"/>
            </a:xfrm>
            <a:prstGeom prst="rect">
              <a:avLst/>
            </a:prstGeom>
            <a:noFill/>
            <a:ln>
              <a:noFill/>
            </a:ln>
          </p:spPr>
          <p:txBody>
            <a:bodyPr wrap="square" rtlCol="0">
              <a:spAutoFit/>
            </a:bodyPr>
            <a:lstStyle/>
            <a:p>
              <a:pPr algn="ctr"/>
              <a:r>
                <a:rPr lang="en-US" sz="1100" b="1" dirty="0" smtClean="0"/>
                <a:t>Delay</a:t>
              </a:r>
              <a:endParaRPr lang="en-US" sz="1100" b="1" dirty="0"/>
            </a:p>
          </p:txBody>
        </p:sp>
      </p:grpSp>
      <p:sp>
        <p:nvSpPr>
          <p:cNvPr id="44" name="Round Diagonal Corner Rectangle 43"/>
          <p:cNvSpPr/>
          <p:nvPr/>
        </p:nvSpPr>
        <p:spPr>
          <a:xfrm>
            <a:off x="2422848" y="916325"/>
            <a:ext cx="852257" cy="488272"/>
          </a:xfrm>
          <a:prstGeom prst="round2Diag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endParaRPr>
          </a:p>
        </p:txBody>
      </p:sp>
      <p:sp>
        <p:nvSpPr>
          <p:cNvPr id="45" name="TextBox 44"/>
          <p:cNvSpPr txBox="1"/>
          <p:nvPr/>
        </p:nvSpPr>
        <p:spPr>
          <a:xfrm>
            <a:off x="2457712" y="969591"/>
            <a:ext cx="772357" cy="369332"/>
          </a:xfrm>
          <a:prstGeom prst="rect">
            <a:avLst/>
          </a:prstGeom>
          <a:noFill/>
        </p:spPr>
        <p:txBody>
          <a:bodyPr wrap="square" rtlCol="0">
            <a:spAutoFit/>
          </a:bodyPr>
          <a:lstStyle/>
          <a:p>
            <a:r>
              <a:rPr lang="en-US" b="1" dirty="0" smtClean="0"/>
              <a:t>NWA</a:t>
            </a:r>
            <a:endParaRPr lang="en-US" b="1" dirty="0"/>
          </a:p>
        </p:txBody>
      </p:sp>
      <p:cxnSp>
        <p:nvCxnSpPr>
          <p:cNvPr id="46" name="Straight Connector 45"/>
          <p:cNvCxnSpPr/>
          <p:nvPr/>
        </p:nvCxnSpPr>
        <p:spPr>
          <a:xfrm rot="10800000">
            <a:off x="7298160" y="165285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7298160" y="212058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8" name="Group 284"/>
          <p:cNvGrpSpPr/>
          <p:nvPr/>
        </p:nvGrpSpPr>
        <p:grpSpPr>
          <a:xfrm>
            <a:off x="7526594" y="1501938"/>
            <a:ext cx="457200" cy="304800"/>
            <a:chOff x="6803277" y="3624308"/>
            <a:chExt cx="457200" cy="304800"/>
          </a:xfrm>
        </p:grpSpPr>
        <p:sp>
          <p:nvSpPr>
            <p:cNvPr id="49" name="Isosceles Triangle 48"/>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grpSp>
        <p:nvGrpSpPr>
          <p:cNvPr id="51" name="Group 287"/>
          <p:cNvGrpSpPr/>
          <p:nvPr/>
        </p:nvGrpSpPr>
        <p:grpSpPr>
          <a:xfrm>
            <a:off x="7531201" y="1977065"/>
            <a:ext cx="457200" cy="304800"/>
            <a:chOff x="6803277" y="3624308"/>
            <a:chExt cx="457200" cy="304800"/>
          </a:xfrm>
        </p:grpSpPr>
        <p:sp>
          <p:nvSpPr>
            <p:cNvPr id="52" name="Isosceles Triangle 51"/>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sp>
        <p:nvSpPr>
          <p:cNvPr id="54" name="TextBox 53"/>
          <p:cNvSpPr txBox="1"/>
          <p:nvPr/>
        </p:nvSpPr>
        <p:spPr>
          <a:xfrm>
            <a:off x="7545870" y="1532275"/>
            <a:ext cx="332890" cy="215444"/>
          </a:xfrm>
          <a:prstGeom prst="rect">
            <a:avLst/>
          </a:prstGeom>
          <a:noFill/>
          <a:ln>
            <a:noFill/>
          </a:ln>
        </p:spPr>
        <p:txBody>
          <a:bodyPr wrap="square" rtlCol="0">
            <a:spAutoFit/>
          </a:bodyPr>
          <a:lstStyle/>
          <a:p>
            <a:r>
              <a:rPr lang="en-US" sz="800" dirty="0" smtClean="0"/>
              <a:t>PA</a:t>
            </a:r>
            <a:endParaRPr lang="en-US" sz="800" dirty="0"/>
          </a:p>
        </p:txBody>
      </p:sp>
      <p:sp>
        <p:nvSpPr>
          <p:cNvPr id="55" name="TextBox 54"/>
          <p:cNvSpPr txBox="1"/>
          <p:nvPr/>
        </p:nvSpPr>
        <p:spPr>
          <a:xfrm>
            <a:off x="7550474" y="2007398"/>
            <a:ext cx="332890" cy="215444"/>
          </a:xfrm>
          <a:prstGeom prst="rect">
            <a:avLst/>
          </a:prstGeom>
          <a:noFill/>
          <a:ln>
            <a:noFill/>
          </a:ln>
        </p:spPr>
        <p:txBody>
          <a:bodyPr wrap="square" rtlCol="0">
            <a:spAutoFit/>
          </a:bodyPr>
          <a:lstStyle/>
          <a:p>
            <a:r>
              <a:rPr lang="en-US" sz="800" dirty="0" smtClean="0"/>
              <a:t>PA</a:t>
            </a:r>
            <a:endParaRPr lang="en-US" sz="800" dirty="0"/>
          </a:p>
        </p:txBody>
      </p:sp>
      <p:sp>
        <p:nvSpPr>
          <p:cNvPr id="56" name="TextBox 55"/>
          <p:cNvSpPr txBox="1"/>
          <p:nvPr/>
        </p:nvSpPr>
        <p:spPr>
          <a:xfrm>
            <a:off x="130255" y="826891"/>
            <a:ext cx="871538" cy="430887"/>
          </a:xfrm>
          <a:prstGeom prst="rect">
            <a:avLst/>
          </a:prstGeom>
          <a:noFill/>
          <a:ln>
            <a:noFill/>
          </a:ln>
        </p:spPr>
        <p:txBody>
          <a:bodyPr wrap="square" rtlCol="0">
            <a:spAutoFit/>
          </a:bodyPr>
          <a:lstStyle/>
          <a:p>
            <a:pPr algn="ctr"/>
            <a:r>
              <a:rPr lang="en-US" sz="1100" b="1" dirty="0" smtClean="0">
                <a:solidFill>
                  <a:srgbClr val="00B050"/>
                </a:solidFill>
              </a:rPr>
              <a:t>Pick Up Electrode</a:t>
            </a:r>
            <a:endParaRPr lang="en-US" sz="1100" b="1" dirty="0">
              <a:solidFill>
                <a:srgbClr val="00B050"/>
              </a:solidFill>
            </a:endParaRPr>
          </a:p>
        </p:txBody>
      </p:sp>
      <p:sp>
        <p:nvSpPr>
          <p:cNvPr id="57" name="TextBox 56"/>
          <p:cNvSpPr txBox="1"/>
          <p:nvPr/>
        </p:nvSpPr>
        <p:spPr>
          <a:xfrm>
            <a:off x="8009307" y="1176390"/>
            <a:ext cx="985837" cy="430887"/>
          </a:xfrm>
          <a:prstGeom prst="rect">
            <a:avLst/>
          </a:prstGeom>
          <a:noFill/>
          <a:ln>
            <a:noFill/>
          </a:ln>
        </p:spPr>
        <p:txBody>
          <a:bodyPr wrap="square" rtlCol="0">
            <a:spAutoFit/>
          </a:bodyPr>
          <a:lstStyle/>
          <a:p>
            <a:pPr algn="ctr"/>
            <a:r>
              <a:rPr lang="en-US" sz="1100" b="1" dirty="0" smtClean="0">
                <a:solidFill>
                  <a:srgbClr val="00B050"/>
                </a:solidFill>
              </a:rPr>
              <a:t>Kicker Electrode</a:t>
            </a:r>
            <a:endParaRPr lang="en-US" sz="1100" b="1" dirty="0">
              <a:solidFill>
                <a:srgbClr val="00B050"/>
              </a:solidFill>
            </a:endParaRPr>
          </a:p>
        </p:txBody>
      </p:sp>
      <p:cxnSp>
        <p:nvCxnSpPr>
          <p:cNvPr id="58" name="Straight Connector 57"/>
          <p:cNvCxnSpPr/>
          <p:nvPr/>
        </p:nvCxnSpPr>
        <p:spPr>
          <a:xfrm rot="10800000">
            <a:off x="2541957" y="1921352"/>
            <a:ext cx="1228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499091" y="146523"/>
            <a:ext cx="7772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499091" y="611127"/>
            <a:ext cx="77724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6200000" flipH="1">
            <a:off x="426255" y="531965"/>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flipH="1">
            <a:off x="427734" y="213848"/>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500956" y="281178"/>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a:off x="500956" y="461686"/>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10800000" flipH="1" flipV="1">
            <a:off x="321914" y="370025"/>
            <a:ext cx="863193" cy="158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cxnSp>
        <p:nvCxnSpPr>
          <p:cNvPr id="66" name="Straight Connector 65"/>
          <p:cNvCxnSpPr/>
          <p:nvPr/>
        </p:nvCxnSpPr>
        <p:spPr>
          <a:xfrm rot="10800000">
            <a:off x="7899487" y="1656230"/>
            <a:ext cx="822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a:off x="7909928" y="2132838"/>
            <a:ext cx="8229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8642773" y="2050546"/>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8636937" y="1732429"/>
            <a:ext cx="159061" cy="22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0800000" flipH="1">
            <a:off x="8279414" y="1799759"/>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0800000" flipH="1">
            <a:off x="8279414" y="1980267"/>
            <a:ext cx="45720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10800000" flipH="1">
            <a:off x="8094779" y="1879253"/>
            <a:ext cx="863193" cy="1588"/>
          </a:xfrm>
          <a:prstGeom prst="straightConnector1">
            <a:avLst/>
          </a:prstGeom>
          <a:ln>
            <a:solidFill>
              <a:schemeClr val="accent2"/>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grpId="0" nodeType="clickEffect">
                                  <p:stCondLst>
                                    <p:cond delay="100"/>
                                  </p:stCondLst>
                                  <p:childTnLst>
                                    <p:animMotion origin="layout" path="M 0.00052 0.01551 C 0.00885 0.01366 0.01649 0.01065 0.02448 0.00718 C 0.02569 0.00672 0.02638 0.0051 0.0276 0.0044 C 0.03941 -0.00162 0.05434 -0.00277 0.0651 -0.01227 C 0.071 -0.0243 0.08489 -0.02569 0.09218 -0.03449 C 0.09791 -0.0412 0.10156 -0.04699 0.10573 -0.05532 C 0.10816 -0.05995 0.11232 -0.06203 0.1151 -0.06643 C 0.11788 -0.07083 0.11979 -0.0743 0.12343 -0.07754 C 0.12413 -0.07893 0.12465 -0.08055 0.12552 -0.08171 C 0.12638 -0.08287 0.12777 -0.08333 0.12864 -0.08449 C 0.13715 -0.09745 0.12899 -0.08935 0.13593 -0.0956 C 0.13941 -0.10254 0.14114 -0.10625 0.14635 -0.11088 C 0.14774 -0.11643 0.14895 -0.11875 0.1526 -0.12199 C 0.15451 -0.1294 0.15954 -0.13541 0.16198 -0.14282 C 0.16475 -0.15092 0.16666 -0.15972 0.16927 -0.16782 C 0.17239 -0.17731 0.17187 -0.18541 0.17864 -0.19143 C 0.18263 -0.2074 0.17951 -0.19282 0.18177 -0.21782 C 0.18333 -0.23565 0.18854 -0.25347 0.19218 -0.2706 C 0.19461 -0.28194 0.19618 -0.29051 0.19948 -0.30115 C 0.20034 -0.30393 0.20086 -0.30671 0.20156 -0.30949 C 0.20191 -0.31088 0.2026 -0.31365 0.2026 -0.31365 C 0.20156 -0.32986 0.19843 -0.3574 0.20468 -0.37199 C 0.20555 -0.3743 0.20937 -0.37546 0.21093 -0.37615 C 0.21614 -0.37384 0.21371 -0.37615 0.21614 -0.36643 C 0.21718 -0.36203 0.21927 -0.35833 0.22031 -0.35393 C 0.22204 -0.34722 0.22222 -0.34004 0.22343 -0.3331 C 0.22465 -0.32592 0.22864 -0.30324 0.23177 -0.29699 C 0.23402 -0.29236 0.23385 -0.29375 0.23489 -0.28865 C 0.23836 -0.27245 0.23923 -0.2537 0.24843 -0.24143 C 0.25069 -0.22963 0.24757 -0.24166 0.2526 -0.23171 C 0.25486 -0.22731 0.25347 -0.22083 0.25573 -0.21643 C 0.2585 -0.21088 0.26198 -0.20069 0.26614 -0.19699 C 0.26909 -0.1912 0.27326 -0.18842 0.2776 -0.18449 C 0.28767 -0.17546 0.29791 -0.16551 0.30989 -0.16227 C 0.31562 -0.15717 0.32222 -0.15879 0.32864 -0.15671 C 0.33975 -0.15717 0.35086 -0.15694 0.36198 -0.1581 C 0.37673 -0.15972 0.38819 -0.17986 0.39948 -0.19004 C 0.40434 -0.19977 0.40156 -0.19652 0.40677 -0.20115 C 0.41163 -0.21111 0.41736 -0.22037 0.42239 -0.23032 C 0.42517 -0.23588 0.4243 -0.24652 0.42864 -0.25115 C 0.43038 -0.25301 0.43298 -0.2537 0.43489 -0.25532 C 0.43732 -0.28402 0.44496 -0.31111 0.44739 -0.34004 C 0.44809 -0.36828 0.44878 -0.3912 0.4526 -0.41782 C 0.45399 -0.42801 0.45364 -0.44606 0.46093 -0.45254 C 0.46579 -0.44305 0.46579 -0.42801 0.46718 -0.41643 C 0.46788 -0.39444 0.46944 -0.3743 0.47031 -0.35254 C 0.47135 -0.32569 0.47118 -0.29907 0.4776 -0.27338 C 0.48055 -0.2618 0.48211 -0.24722 0.4901 -0.24004 C 0.49045 -0.23865 0.49097 -0.23727 0.49114 -0.23588 C 0.49166 -0.23217 0.49149 -0.22847 0.49218 -0.22477 C 0.49305 -0.22037 0.49531 -0.21666 0.49635 -0.21227 C 0.49722 -0.20902 0.50052 -0.20393 0.50052 -0.20393 C 0.50191 -0.1912 0.50243 -0.1787 0.50781 -0.16782 C 0.51041 -0.1537 0.51649 -0.1419 0.52135 -0.12893 C 0.52187 -0.12754 0.52187 -0.12615 0.52239 -0.12477 C 0.52361 -0.12176 0.52517 -0.11921 0.52656 -0.11643 C 0.52725 -0.11527 0.52673 -0.11319 0.5276 -0.11227 C 0.52916 -0.11065 0.53541 -0.10902 0.53802 -0.10671 C 0.54062 -0.09629 0.5368 -0.10879 0.54218 -0.09977 C 0.54288 -0.09861 0.54253 -0.09676 0.54323 -0.0956 C 0.54618 -0.08981 0.55 -0.08518 0.55364 -0.08032 C 0.5592 -0.07291 0.56059 -0.06134 0.56614 -0.05393 C 0.57395 -0.04352 0.58489 -0.03356 0.59531 -0.02893 C 0.60173 -0.02037 0.61163 -0.01481 0.62031 -0.01088 C 0.62152 -0.01041 0.62222 -0.00879 0.62343 -0.0081 C 0.62777 -0.00555 0.63333 -0.00231 0.63802 -0.00115 C 0.64253 0.00301 0.64722 0.00672 0.6526 0.00857 C 0.66007 0.01598 0.6684 0.01829 0.6776 0.01829 " pathEditMode="relative" ptsTypes="fffffffffffffffffffffffffffffffffffffffffffffffffffffffffffffffffffA">
                                      <p:cBhvr>
                                        <p:cTn id="6" dur="9900" fill="hold"/>
                                        <p:tgtEl>
                                          <p:spTgt spid="6"/>
                                        </p:tgtEl>
                                        <p:attrNameLst>
                                          <p:attrName>ppt_x</p:attrName>
                                          <p:attrName>ppt_y</p:attrName>
                                        </p:attrNameLst>
                                      </p:cBhvr>
                                    </p:animMotion>
                                  </p:childTnLst>
                                </p:cTn>
                              </p:par>
                              <p:par>
                                <p:cTn id="7" presetID="63" presetClass="path" presetSubtype="0" accel="50000" fill="hold" grpId="0" nodeType="withEffect">
                                  <p:stCondLst>
                                    <p:cond delay="0"/>
                                  </p:stCondLst>
                                  <p:childTnLst>
                                    <p:animMotion origin="layout" path="M -4.44444E-6 2.22222E-6 L 0.68889 2.22222E-6 " pathEditMode="relative" rAng="0" ptsTypes="AA">
                                      <p:cBhvr>
                                        <p:cTn id="8" dur="9600" fill="hold"/>
                                        <p:tgtEl>
                                          <p:spTgt spid="5"/>
                                        </p:tgtEl>
                                        <p:attrNameLst>
                                          <p:attrName>ppt_x</p:attrName>
                                          <p:attrName>ppt_y</p:attrName>
                                        </p:attrNameLst>
                                      </p:cBhvr>
                                      <p:rCtr x="344" y="0"/>
                                    </p:animMotion>
                                  </p:childTnLst>
                                </p:cTn>
                              </p:par>
                            </p:childTnLst>
                          </p:cTn>
                        </p:par>
                        <p:par>
                          <p:cTn id="9" fill="hold">
                            <p:stCondLst>
                              <p:cond delay="10000"/>
                            </p:stCondLst>
                            <p:childTnLst>
                              <p:par>
                                <p:cTn id="10" presetID="3"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TF_Line.jpg"/>
          <p:cNvPicPr>
            <a:picLocks noChangeAspect="1"/>
          </p:cNvPicPr>
          <p:nvPr/>
        </p:nvPicPr>
        <p:blipFill>
          <a:blip r:embed="rId2" cstate="print"/>
          <a:srcRect l="9217" t="3764" r="8333" b="5582"/>
          <a:stretch>
            <a:fillRect/>
          </a:stretch>
        </p:blipFill>
        <p:spPr>
          <a:xfrm>
            <a:off x="1714500" y="2238739"/>
            <a:ext cx="7429501" cy="4619261"/>
          </a:xfrm>
          <a:prstGeom prst="rect">
            <a:avLst/>
          </a:prstGeom>
        </p:spPr>
      </p:pic>
      <p:pic>
        <p:nvPicPr>
          <p:cNvPr id="5" name="Picture 4" descr="Single BTF Mode.jpg"/>
          <p:cNvPicPr>
            <a:picLocks noChangeAspect="1"/>
          </p:cNvPicPr>
          <p:nvPr/>
        </p:nvPicPr>
        <p:blipFill>
          <a:blip r:embed="rId3" cstate="print"/>
          <a:srcRect l="9375" t="3474" r="8333" b="6079"/>
          <a:stretch>
            <a:fillRect/>
          </a:stretch>
        </p:blipFill>
        <p:spPr>
          <a:xfrm>
            <a:off x="0" y="0"/>
            <a:ext cx="6600825" cy="4102538"/>
          </a:xfrm>
          <a:prstGeom prst="rect">
            <a:avLst/>
          </a:prstGeom>
        </p:spPr>
      </p:pic>
      <p:sp>
        <p:nvSpPr>
          <p:cNvPr id="6" name="TextBox 5"/>
          <p:cNvSpPr txBox="1"/>
          <p:nvPr/>
        </p:nvSpPr>
        <p:spPr>
          <a:xfrm>
            <a:off x="1" y="4705350"/>
            <a:ext cx="1714500" cy="1200329"/>
          </a:xfrm>
          <a:prstGeom prst="rect">
            <a:avLst/>
          </a:prstGeom>
          <a:noFill/>
        </p:spPr>
        <p:txBody>
          <a:bodyPr wrap="square" rtlCol="0">
            <a:spAutoFit/>
          </a:bodyPr>
          <a:lstStyle/>
          <a:p>
            <a:r>
              <a:rPr lang="en-US" dirty="0" smtClean="0"/>
              <a:t>Note: Only every </a:t>
            </a:r>
            <a:r>
              <a:rPr lang="en-US" i="1" dirty="0" smtClean="0"/>
              <a:t>10</a:t>
            </a:r>
            <a:r>
              <a:rPr lang="en-US" i="1" baseline="30000" dirty="0" smtClean="0"/>
              <a:t>th</a:t>
            </a:r>
            <a:r>
              <a:rPr lang="en-US" dirty="0" smtClean="0"/>
              <a:t> mode is shown here</a:t>
            </a:r>
            <a:endParaRPr lang="en-US" dirty="0"/>
          </a:p>
        </p:txBody>
      </p:sp>
      <p:sp>
        <p:nvSpPr>
          <p:cNvPr id="7" name="TextBox 6"/>
          <p:cNvSpPr txBox="1"/>
          <p:nvPr/>
        </p:nvSpPr>
        <p:spPr>
          <a:xfrm>
            <a:off x="3657600" y="4805916"/>
            <a:ext cx="4561367" cy="646331"/>
          </a:xfrm>
          <a:prstGeom prst="rect">
            <a:avLst/>
          </a:prstGeom>
          <a:noFill/>
        </p:spPr>
        <p:txBody>
          <a:bodyPr wrap="square" rtlCol="0">
            <a:spAutoFit/>
          </a:bodyPr>
          <a:lstStyle/>
          <a:p>
            <a:r>
              <a:rPr lang="en-US" dirty="0" smtClean="0"/>
              <a:t>Typically others only make 1 or 2 of these measurements…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25000" y="25000"/>
                                    </p:animScale>
                                  </p:childTnLst>
                                </p:cTn>
                              </p:par>
                              <p:par>
                                <p:cTn id="7" presetID="49" presetClass="path" presetSubtype="0" accel="50000" decel="50000" fill="hold" nodeType="withEffect">
                                  <p:stCondLst>
                                    <p:cond delay="0"/>
                                  </p:stCondLst>
                                  <p:childTnLst>
                                    <p:animMotion origin="layout" path="M 2.5E-6 -4.07407E-6 L -0.1125 -0.09583 " pathEditMode="relative" rAng="0" ptsTypes="AA">
                                      <p:cBhvr>
                                        <p:cTn id="8" dur="2000" fill="hold"/>
                                        <p:tgtEl>
                                          <p:spTgt spid="5"/>
                                        </p:tgtEl>
                                        <p:attrNameLst>
                                          <p:attrName>ppt_x</p:attrName>
                                          <p:attrName>ppt_y</p:attrName>
                                        </p:attrNameLst>
                                      </p:cBhvr>
                                      <p:rCtr x="-56" y="-48"/>
                                    </p:animMotion>
                                  </p:childTnLst>
                                </p:cTn>
                              </p:par>
                              <p:par>
                                <p:cTn id="9" presetID="54" presetClass="entr" presetSubtype="0" accel="100000" fill="hold" nodeType="withEffect">
                                  <p:stCondLst>
                                    <p:cond delay="15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05"/>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fade">
                                      <p:cBhvr>
                                        <p:cTn id="15" dur="1000"/>
                                        <p:tgtEl>
                                          <p:spTgt spid="4"/>
                                        </p:tgtEl>
                                      </p:cBhvr>
                                    </p:animEffect>
                                  </p:childTnLst>
                                </p:cTn>
                              </p:par>
                            </p:childTnLst>
                          </p:cTn>
                        </p:par>
                        <p:par>
                          <p:cTn id="16" fill="hold">
                            <p:stCondLst>
                              <p:cond delay="2500"/>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3" presetClass="exit" presetSubtype="10" fill="hold" grpId="0" nodeType="with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13316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rot="5400000">
            <a:off x="14840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rot="5400000">
            <a:off x="20936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5400000">
            <a:off x="22460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5400000">
            <a:off x="27794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a:off x="29318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rot="5400000">
            <a:off x="3541449"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5400000">
            <a:off x="3693849"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rot="5400000">
            <a:off x="43034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rot="5400000">
            <a:off x="44558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rot="5400000">
            <a:off x="51416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52940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5400000">
            <a:off x="59036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a:off x="6056050" y="622004"/>
            <a:ext cx="457200" cy="0"/>
          </a:xfrm>
          <a:prstGeom prst="line">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1560250" y="850604"/>
            <a:ext cx="4724400"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331650" y="926804"/>
            <a:ext cx="609600" cy="276999"/>
          </a:xfrm>
          <a:prstGeom prst="rect">
            <a:avLst/>
          </a:prstGeom>
          <a:noFill/>
        </p:spPr>
        <p:txBody>
          <a:bodyPr wrap="square" rtlCol="0">
            <a:spAutoFit/>
          </a:bodyPr>
          <a:lstStyle/>
          <a:p>
            <a:r>
              <a:rPr lang="en-US" sz="1200" b="1" dirty="0" smtClean="0">
                <a:solidFill>
                  <a:srgbClr val="FF0000"/>
                </a:solidFill>
              </a:rPr>
              <a:t>N*RF</a:t>
            </a:r>
            <a:endParaRPr lang="en-US" sz="1200" b="1" dirty="0">
              <a:solidFill>
                <a:srgbClr val="FF0000"/>
              </a:solidFill>
            </a:endParaRPr>
          </a:p>
        </p:txBody>
      </p:sp>
      <p:sp>
        <p:nvSpPr>
          <p:cNvPr id="20" name="TextBox 19"/>
          <p:cNvSpPr txBox="1"/>
          <p:nvPr/>
        </p:nvSpPr>
        <p:spPr>
          <a:xfrm>
            <a:off x="1974917" y="926804"/>
            <a:ext cx="877187" cy="276999"/>
          </a:xfrm>
          <a:prstGeom prst="rect">
            <a:avLst/>
          </a:prstGeom>
          <a:noFill/>
        </p:spPr>
        <p:txBody>
          <a:bodyPr wrap="square" rtlCol="0">
            <a:spAutoFit/>
          </a:bodyPr>
          <a:lstStyle/>
          <a:p>
            <a:r>
              <a:rPr lang="en-US" sz="1200" b="1" dirty="0" smtClean="0">
                <a:solidFill>
                  <a:srgbClr val="FF0000"/>
                </a:solidFill>
              </a:rPr>
              <a:t>(N+1)*RF</a:t>
            </a:r>
            <a:endParaRPr lang="en-US" sz="1200" b="1" dirty="0">
              <a:solidFill>
                <a:srgbClr val="FF0000"/>
              </a:solidFill>
            </a:endParaRPr>
          </a:p>
        </p:txBody>
      </p:sp>
      <p:sp>
        <p:nvSpPr>
          <p:cNvPr id="21" name="TextBox 20"/>
          <p:cNvSpPr txBox="1"/>
          <p:nvPr/>
        </p:nvSpPr>
        <p:spPr>
          <a:xfrm>
            <a:off x="2703250" y="926804"/>
            <a:ext cx="838200" cy="276999"/>
          </a:xfrm>
          <a:prstGeom prst="rect">
            <a:avLst/>
          </a:prstGeom>
          <a:noFill/>
        </p:spPr>
        <p:txBody>
          <a:bodyPr wrap="square" rtlCol="0">
            <a:spAutoFit/>
          </a:bodyPr>
          <a:lstStyle/>
          <a:p>
            <a:r>
              <a:rPr lang="en-US" sz="1200" b="1" dirty="0" smtClean="0">
                <a:solidFill>
                  <a:srgbClr val="FF0000"/>
                </a:solidFill>
              </a:rPr>
              <a:t>(N+2)*RF</a:t>
            </a:r>
            <a:endParaRPr lang="en-US" sz="1200" b="1" dirty="0">
              <a:solidFill>
                <a:srgbClr val="FF0000"/>
              </a:solidFill>
            </a:endParaRPr>
          </a:p>
        </p:txBody>
      </p:sp>
      <p:sp>
        <p:nvSpPr>
          <p:cNvPr id="22" name="TextBox 21"/>
          <p:cNvSpPr txBox="1"/>
          <p:nvPr/>
        </p:nvSpPr>
        <p:spPr>
          <a:xfrm>
            <a:off x="5827449" y="926804"/>
            <a:ext cx="863009" cy="276999"/>
          </a:xfrm>
          <a:prstGeom prst="rect">
            <a:avLst/>
          </a:prstGeom>
          <a:noFill/>
        </p:spPr>
        <p:txBody>
          <a:bodyPr wrap="square" rtlCol="0">
            <a:spAutoFit/>
          </a:bodyPr>
          <a:lstStyle/>
          <a:p>
            <a:r>
              <a:rPr lang="en-US" sz="1200" b="1" dirty="0" smtClean="0">
                <a:solidFill>
                  <a:srgbClr val="FF0000"/>
                </a:solidFill>
              </a:rPr>
              <a:t>(N+6)*RF</a:t>
            </a:r>
            <a:endParaRPr lang="en-US" sz="1200" b="1" dirty="0">
              <a:solidFill>
                <a:srgbClr val="FF0000"/>
              </a:solidFill>
            </a:endParaRPr>
          </a:p>
        </p:txBody>
      </p:sp>
      <p:sp>
        <p:nvSpPr>
          <p:cNvPr id="23" name="TextBox 22"/>
          <p:cNvSpPr txBox="1"/>
          <p:nvPr/>
        </p:nvSpPr>
        <p:spPr>
          <a:xfrm>
            <a:off x="0" y="875757"/>
            <a:ext cx="870751" cy="307777"/>
          </a:xfrm>
          <a:prstGeom prst="rect">
            <a:avLst/>
          </a:prstGeom>
          <a:noFill/>
        </p:spPr>
        <p:txBody>
          <a:bodyPr wrap="square" rtlCol="0">
            <a:spAutoFit/>
          </a:bodyPr>
          <a:lstStyle/>
          <a:p>
            <a:r>
              <a:rPr lang="en-US" sz="1400" b="1" dirty="0" smtClean="0">
                <a:solidFill>
                  <a:srgbClr val="FF0000"/>
                </a:solidFill>
              </a:rPr>
              <a:t>Mode =</a:t>
            </a:r>
            <a:endParaRPr lang="en-US" sz="1400" b="1" dirty="0">
              <a:solidFill>
                <a:srgbClr val="FF0000"/>
              </a:solidFill>
            </a:endParaRPr>
          </a:p>
        </p:txBody>
      </p:sp>
      <p:sp>
        <p:nvSpPr>
          <p:cNvPr id="24" name="TextBox 23"/>
          <p:cNvSpPr txBox="1"/>
          <p:nvPr/>
        </p:nvSpPr>
        <p:spPr>
          <a:xfrm>
            <a:off x="661799" y="1917404"/>
            <a:ext cx="829339" cy="276999"/>
          </a:xfrm>
          <a:prstGeom prst="rect">
            <a:avLst/>
          </a:prstGeom>
          <a:noFill/>
        </p:spPr>
        <p:txBody>
          <a:bodyPr wrap="square" rtlCol="0">
            <a:spAutoFit/>
          </a:bodyPr>
          <a:lstStyle/>
          <a:p>
            <a:r>
              <a:rPr lang="en-US" sz="1200" b="1" dirty="0" smtClean="0">
                <a:solidFill>
                  <a:srgbClr val="FF0000"/>
                </a:solidFill>
              </a:rPr>
              <a:t>(N+3)*RF</a:t>
            </a:r>
            <a:endParaRPr lang="en-US" sz="1200" b="1" dirty="0">
              <a:solidFill>
                <a:srgbClr val="FF0000"/>
              </a:solidFill>
            </a:endParaRPr>
          </a:p>
        </p:txBody>
      </p:sp>
      <p:sp>
        <p:nvSpPr>
          <p:cNvPr id="25" name="TextBox 24"/>
          <p:cNvSpPr txBox="1"/>
          <p:nvPr/>
        </p:nvSpPr>
        <p:spPr>
          <a:xfrm>
            <a:off x="661801" y="2374604"/>
            <a:ext cx="898811" cy="276999"/>
          </a:xfrm>
          <a:prstGeom prst="rect">
            <a:avLst/>
          </a:prstGeom>
          <a:noFill/>
        </p:spPr>
        <p:txBody>
          <a:bodyPr wrap="square" rtlCol="0">
            <a:spAutoFit/>
          </a:bodyPr>
          <a:lstStyle/>
          <a:p>
            <a:r>
              <a:rPr lang="en-US" sz="1200" b="1" dirty="0" smtClean="0">
                <a:solidFill>
                  <a:srgbClr val="FF0000"/>
                </a:solidFill>
              </a:rPr>
              <a:t>(N+4)*RF</a:t>
            </a:r>
            <a:endParaRPr lang="en-US" sz="1200" b="1" dirty="0">
              <a:solidFill>
                <a:srgbClr val="FF0000"/>
              </a:solidFill>
            </a:endParaRPr>
          </a:p>
        </p:txBody>
      </p:sp>
      <p:sp>
        <p:nvSpPr>
          <p:cNvPr id="26" name="TextBox 25"/>
          <p:cNvSpPr txBox="1"/>
          <p:nvPr/>
        </p:nvSpPr>
        <p:spPr>
          <a:xfrm>
            <a:off x="640537" y="2984204"/>
            <a:ext cx="909341" cy="276999"/>
          </a:xfrm>
          <a:prstGeom prst="rect">
            <a:avLst/>
          </a:prstGeom>
          <a:noFill/>
        </p:spPr>
        <p:txBody>
          <a:bodyPr wrap="square" rtlCol="0">
            <a:spAutoFit/>
          </a:bodyPr>
          <a:lstStyle/>
          <a:p>
            <a:r>
              <a:rPr lang="en-US" sz="1200" b="1" dirty="0" smtClean="0">
                <a:solidFill>
                  <a:srgbClr val="FF0000"/>
                </a:solidFill>
              </a:rPr>
              <a:t>(N+5)*RF</a:t>
            </a:r>
            <a:endParaRPr lang="en-US" sz="1200" b="1" dirty="0">
              <a:solidFill>
                <a:srgbClr val="FF0000"/>
              </a:solidFill>
            </a:endParaRPr>
          </a:p>
        </p:txBody>
      </p:sp>
      <p:sp>
        <p:nvSpPr>
          <p:cNvPr id="27" name="Right Arrow 26"/>
          <p:cNvSpPr/>
          <p:nvPr/>
        </p:nvSpPr>
        <p:spPr>
          <a:xfrm>
            <a:off x="6596108" y="584274"/>
            <a:ext cx="843379" cy="1864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ight Arrow 27"/>
          <p:cNvSpPr/>
          <p:nvPr/>
        </p:nvSpPr>
        <p:spPr>
          <a:xfrm rot="5400000">
            <a:off x="631793" y="4554072"/>
            <a:ext cx="843379" cy="1864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TextBox 28"/>
          <p:cNvSpPr txBox="1"/>
          <p:nvPr/>
        </p:nvSpPr>
        <p:spPr>
          <a:xfrm>
            <a:off x="672430" y="5741581"/>
            <a:ext cx="6688545" cy="369332"/>
          </a:xfrm>
          <a:prstGeom prst="rect">
            <a:avLst/>
          </a:prstGeom>
          <a:noFill/>
        </p:spPr>
        <p:txBody>
          <a:bodyPr wrap="square" rtlCol="0">
            <a:spAutoFit/>
          </a:bodyPr>
          <a:lstStyle/>
          <a:p>
            <a:r>
              <a:rPr lang="en-US" dirty="0" smtClean="0"/>
              <a:t>Make measurements into a more compact form.</a:t>
            </a:r>
          </a:p>
        </p:txBody>
      </p:sp>
      <p:cxnSp>
        <p:nvCxnSpPr>
          <p:cNvPr id="30" name="Straight Arrow Connector 29"/>
          <p:cNvCxnSpPr/>
          <p:nvPr/>
        </p:nvCxnSpPr>
        <p:spPr>
          <a:xfrm>
            <a:off x="2941375" y="5441654"/>
            <a:ext cx="5257800" cy="952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3998651" y="5498804"/>
            <a:ext cx="2800350" cy="276999"/>
          </a:xfrm>
          <a:prstGeom prst="rect">
            <a:avLst/>
          </a:prstGeom>
          <a:noFill/>
        </p:spPr>
        <p:txBody>
          <a:bodyPr wrap="square" rtlCol="0">
            <a:spAutoFit/>
          </a:bodyPr>
          <a:lstStyle/>
          <a:p>
            <a:r>
              <a:rPr lang="en-US" sz="1200" dirty="0" smtClean="0"/>
              <a:t>1044389 Hz width (Ring Frequency)</a:t>
            </a:r>
            <a:endParaRPr lang="en-US" sz="1200" dirty="0"/>
          </a:p>
        </p:txBody>
      </p:sp>
      <p:pic>
        <p:nvPicPr>
          <p:cNvPr id="32" name="Picture 31" descr="General BTF.jpg"/>
          <p:cNvPicPr>
            <a:picLocks noChangeAspect="1"/>
          </p:cNvPicPr>
          <p:nvPr/>
        </p:nvPicPr>
        <p:blipFill>
          <a:blip r:embed="rId2" cstate="print"/>
          <a:srcRect l="8542" t="2842" r="8229" b="5053"/>
          <a:stretch>
            <a:fillRect/>
          </a:stretch>
        </p:blipFill>
        <p:spPr>
          <a:xfrm>
            <a:off x="2627050" y="1626945"/>
            <a:ext cx="6019800" cy="37670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33333E-6 -1.81124E-6 L -0.08333 0.07773 " pathEditMode="relative" rAng="0" ptsTypes="AA">
                                      <p:cBhvr>
                                        <p:cTn id="6" dur="2000" fill="hold"/>
                                        <p:tgtEl>
                                          <p:spTgt spid="6"/>
                                        </p:tgtEl>
                                        <p:attrNameLst>
                                          <p:attrName>ppt_x</p:attrName>
                                          <p:attrName>ppt_y</p:attrName>
                                        </p:attrNameLst>
                                      </p:cBhvr>
                                      <p:rCtr x="-42" y="39"/>
                                    </p:animMotion>
                                  </p:childTnLst>
                                </p:cTn>
                              </p:par>
                              <p:par>
                                <p:cTn id="7" presetID="56" presetClass="path" presetSubtype="0" accel="50000" decel="50000" fill="hold" nodeType="withEffect">
                                  <p:stCondLst>
                                    <p:cond delay="0"/>
                                  </p:stCondLst>
                                  <p:childTnLst>
                                    <p:animMotion origin="layout" path="M 5.55112E-17 -1.81124E-6 L -0.08333 0.07773 " pathEditMode="relative" rAng="0" ptsTypes="AA">
                                      <p:cBhvr>
                                        <p:cTn id="8" dur="2000" fill="hold"/>
                                        <p:tgtEl>
                                          <p:spTgt spid="7"/>
                                        </p:tgtEl>
                                        <p:attrNameLst>
                                          <p:attrName>ppt_x</p:attrName>
                                          <p:attrName>ppt_y</p:attrName>
                                        </p:attrNameLst>
                                      </p:cBhvr>
                                      <p:rCtr x="-42" y="39"/>
                                    </p:animMotion>
                                  </p:childTnLst>
                                </p:cTn>
                              </p:par>
                              <p:par>
                                <p:cTn id="9" presetID="56" presetClass="path" presetSubtype="0" accel="50000" decel="50000" fill="hold" nodeType="withEffect">
                                  <p:stCondLst>
                                    <p:cond delay="0"/>
                                  </p:stCondLst>
                                  <p:childTnLst>
                                    <p:animMotion origin="layout" path="M -3.33333E-6 -6.03747E-7 L -0.15833 0.14434 " pathEditMode="relative" rAng="0" ptsTypes="AA">
                                      <p:cBhvr>
                                        <p:cTn id="10" dur="2000" fill="hold"/>
                                        <p:tgtEl>
                                          <p:spTgt spid="8"/>
                                        </p:tgtEl>
                                        <p:attrNameLst>
                                          <p:attrName>ppt_x</p:attrName>
                                          <p:attrName>ppt_y</p:attrName>
                                        </p:attrNameLst>
                                      </p:cBhvr>
                                      <p:rCtr x="-79" y="72"/>
                                    </p:animMotion>
                                  </p:childTnLst>
                                </p:cTn>
                              </p:par>
                              <p:par>
                                <p:cTn id="11" presetID="56" presetClass="path" presetSubtype="0" accel="50000" decel="50000" fill="hold" nodeType="withEffect">
                                  <p:stCondLst>
                                    <p:cond delay="0"/>
                                  </p:stCondLst>
                                  <p:childTnLst>
                                    <p:animMotion origin="layout" path="M 0 -6.03747E-7 L -0.15833 0.14434 " pathEditMode="relative" rAng="0" ptsTypes="AA">
                                      <p:cBhvr>
                                        <p:cTn id="12" dur="2000" fill="hold"/>
                                        <p:tgtEl>
                                          <p:spTgt spid="9"/>
                                        </p:tgtEl>
                                        <p:attrNameLst>
                                          <p:attrName>ppt_x</p:attrName>
                                          <p:attrName>ppt_y</p:attrName>
                                        </p:attrNameLst>
                                      </p:cBhvr>
                                      <p:rCtr x="-79" y="72"/>
                                    </p:animMotion>
                                  </p:childTnLst>
                                </p:cTn>
                              </p:par>
                              <p:par>
                                <p:cTn id="13" presetID="49" presetClass="path" presetSubtype="0" accel="50000" decel="50000" fill="hold" nodeType="withEffect">
                                  <p:stCondLst>
                                    <p:cond delay="0"/>
                                  </p:stCondLst>
                                  <p:childTnLst>
                                    <p:animMotion origin="layout" path="M 3.33333E-6 -6.03747E-7 L -0.24167 0.21097 " pathEditMode="relative" rAng="0" ptsTypes="AA">
                                      <p:cBhvr>
                                        <p:cTn id="14" dur="2000" fill="hold"/>
                                        <p:tgtEl>
                                          <p:spTgt spid="10"/>
                                        </p:tgtEl>
                                        <p:attrNameLst>
                                          <p:attrName>ppt_x</p:attrName>
                                          <p:attrName>ppt_y</p:attrName>
                                        </p:attrNameLst>
                                      </p:cBhvr>
                                      <p:rCtr x="-121" y="105"/>
                                    </p:animMotion>
                                  </p:childTnLst>
                                </p:cTn>
                              </p:par>
                              <p:par>
                                <p:cTn id="15" presetID="49" presetClass="path" presetSubtype="0" accel="50000" decel="50000" fill="hold" nodeType="withEffect">
                                  <p:stCondLst>
                                    <p:cond delay="0"/>
                                  </p:stCondLst>
                                  <p:childTnLst>
                                    <p:animMotion origin="layout" path="M -3.33333E-6 -6.03747E-7 L -0.24166 0.21097 " pathEditMode="relative" rAng="0" ptsTypes="AA">
                                      <p:cBhvr>
                                        <p:cTn id="16" dur="2000" fill="hold"/>
                                        <p:tgtEl>
                                          <p:spTgt spid="11"/>
                                        </p:tgtEl>
                                        <p:attrNameLst>
                                          <p:attrName>ppt_x</p:attrName>
                                          <p:attrName>ppt_y</p:attrName>
                                        </p:attrNameLst>
                                      </p:cBhvr>
                                      <p:rCtr x="-121" y="105"/>
                                    </p:animMotion>
                                  </p:childTnLst>
                                </p:cTn>
                              </p:par>
                              <p:par>
                                <p:cTn id="17" presetID="49" presetClass="path" presetSubtype="0" accel="50000" decel="50000" fill="hold" nodeType="withEffect">
                                  <p:stCondLst>
                                    <p:cond delay="0"/>
                                  </p:stCondLst>
                                  <p:childTnLst>
                                    <p:animMotion origin="layout" path="M 0 -6.03747E-7 L -0.325 0.28869 " pathEditMode="relative" rAng="0" ptsTypes="AA">
                                      <p:cBhvr>
                                        <p:cTn id="18" dur="2000" fill="hold"/>
                                        <p:tgtEl>
                                          <p:spTgt spid="12"/>
                                        </p:tgtEl>
                                        <p:attrNameLst>
                                          <p:attrName>ppt_x</p:attrName>
                                          <p:attrName>ppt_y</p:attrName>
                                        </p:attrNameLst>
                                      </p:cBhvr>
                                      <p:rCtr x="-162" y="144"/>
                                    </p:animMotion>
                                  </p:childTnLst>
                                </p:cTn>
                              </p:par>
                              <p:par>
                                <p:cTn id="19" presetID="49" presetClass="path" presetSubtype="0" accel="50000" decel="50000" fill="hold" nodeType="withEffect">
                                  <p:stCondLst>
                                    <p:cond delay="0"/>
                                  </p:stCondLst>
                                  <p:childTnLst>
                                    <p:animMotion origin="layout" path="M 3.33333E-6 -6.03747E-7 L -0.325 0.28869 " pathEditMode="relative" rAng="0" ptsTypes="AA">
                                      <p:cBhvr>
                                        <p:cTn id="20" dur="2000" fill="hold"/>
                                        <p:tgtEl>
                                          <p:spTgt spid="13"/>
                                        </p:tgtEl>
                                        <p:attrNameLst>
                                          <p:attrName>ppt_x</p:attrName>
                                          <p:attrName>ppt_y</p:attrName>
                                        </p:attrNameLst>
                                      </p:cBhvr>
                                      <p:rCtr x="-162" y="144"/>
                                    </p:animMotion>
                                  </p:childTnLst>
                                </p:cTn>
                              </p:par>
                              <p:par>
                                <p:cTn id="21" presetID="49" presetClass="path" presetSubtype="0" accel="50000" decel="50000" fill="hold" nodeType="withEffect">
                                  <p:stCondLst>
                                    <p:cond delay="0"/>
                                  </p:stCondLst>
                                  <p:childTnLst>
                                    <p:animMotion origin="layout" path="M 3.33333E-6 -6.03747E-7 L -0.41667 0.36641 " pathEditMode="relative" rAng="0" ptsTypes="AA">
                                      <p:cBhvr>
                                        <p:cTn id="22" dur="2000" fill="hold"/>
                                        <p:tgtEl>
                                          <p:spTgt spid="14"/>
                                        </p:tgtEl>
                                        <p:attrNameLst>
                                          <p:attrName>ppt_x</p:attrName>
                                          <p:attrName>ppt_y</p:attrName>
                                        </p:attrNameLst>
                                      </p:cBhvr>
                                      <p:rCtr x="-208" y="183"/>
                                    </p:animMotion>
                                  </p:childTnLst>
                                </p:cTn>
                              </p:par>
                              <p:par>
                                <p:cTn id="23" presetID="49" presetClass="path" presetSubtype="0" accel="50000" decel="50000" fill="hold" nodeType="withEffect">
                                  <p:stCondLst>
                                    <p:cond delay="0"/>
                                  </p:stCondLst>
                                  <p:childTnLst>
                                    <p:animMotion origin="layout" path="M -3.33333E-6 -6.03747E-7 L -0.41666 0.36641 " pathEditMode="relative" rAng="0" ptsTypes="AA">
                                      <p:cBhvr>
                                        <p:cTn id="24" dur="2000" fill="hold"/>
                                        <p:tgtEl>
                                          <p:spTgt spid="15"/>
                                        </p:tgtEl>
                                        <p:attrNameLst>
                                          <p:attrName>ppt_x</p:attrName>
                                          <p:attrName>ppt_y</p:attrName>
                                        </p:attrNameLst>
                                      </p:cBhvr>
                                      <p:rCtr x="-208" y="183"/>
                                    </p:animMotion>
                                  </p:childTnLst>
                                </p:cTn>
                              </p:par>
                              <p:par>
                                <p:cTn id="25" presetID="49" presetClass="path" presetSubtype="0" accel="50000" decel="50000" fill="hold" nodeType="withEffect">
                                  <p:stCondLst>
                                    <p:cond delay="0"/>
                                  </p:stCondLst>
                                  <p:childTnLst>
                                    <p:animMotion origin="layout" path="M 1.11022E-16 -6.03747E-7 L -0.5 0.44414 " pathEditMode="relative" rAng="0" ptsTypes="AA">
                                      <p:cBhvr>
                                        <p:cTn id="26" dur="2000" fill="hold"/>
                                        <p:tgtEl>
                                          <p:spTgt spid="16"/>
                                        </p:tgtEl>
                                        <p:attrNameLst>
                                          <p:attrName>ppt_x</p:attrName>
                                          <p:attrName>ppt_y</p:attrName>
                                        </p:attrNameLst>
                                      </p:cBhvr>
                                      <p:rCtr x="-250" y="222"/>
                                    </p:animMotion>
                                  </p:childTnLst>
                                </p:cTn>
                              </p:par>
                              <p:par>
                                <p:cTn id="27" presetID="49" presetClass="path" presetSubtype="0" accel="50000" decel="50000" fill="hold" nodeType="withEffect">
                                  <p:stCondLst>
                                    <p:cond delay="0"/>
                                  </p:stCondLst>
                                  <p:childTnLst>
                                    <p:animMotion origin="layout" path="M 3.33333E-6 -6.03747E-7 L -0.5 0.44414 " pathEditMode="relative" rAng="0" ptsTypes="AA">
                                      <p:cBhvr>
                                        <p:cTn id="28" dur="2000" fill="hold"/>
                                        <p:tgtEl>
                                          <p:spTgt spid="17"/>
                                        </p:tgtEl>
                                        <p:attrNameLst>
                                          <p:attrName>ppt_x</p:attrName>
                                          <p:attrName>ppt_y</p:attrName>
                                        </p:attrNameLst>
                                      </p:cBhvr>
                                      <p:rCtr x="-250" y="222"/>
                                    </p:animMotion>
                                  </p:childTnLst>
                                </p:cTn>
                              </p:par>
                              <p:par>
                                <p:cTn id="29" presetID="10" presetClass="exit" presetSubtype="0" fill="hold" nodeType="withEffect">
                                  <p:stCondLst>
                                    <p:cond delay="0"/>
                                  </p:stCondLst>
                                  <p:childTnLst>
                                    <p:animEffect transition="out" filter="fade">
                                      <p:cBhvr>
                                        <p:cTn id="30" dur="2000"/>
                                        <p:tgtEl>
                                          <p:spTgt spid="18"/>
                                        </p:tgtEl>
                                      </p:cBhvr>
                                    </p:animEffect>
                                    <p:set>
                                      <p:cBhvr>
                                        <p:cTn id="31" dur="1" fill="hold">
                                          <p:stCondLst>
                                            <p:cond delay="1999"/>
                                          </p:stCondLst>
                                        </p:cTn>
                                        <p:tgtEl>
                                          <p:spTgt spid="18"/>
                                        </p:tgtEl>
                                        <p:attrNameLst>
                                          <p:attrName>style.visibility</p:attrName>
                                        </p:attrNameLst>
                                      </p:cBhvr>
                                      <p:to>
                                        <p:strVal val="hidden"/>
                                      </p:to>
                                    </p:set>
                                  </p:childTnLst>
                                </p:cTn>
                              </p:par>
                              <p:par>
                                <p:cTn id="32" presetID="49" presetClass="path" presetSubtype="0" accel="50000" decel="50000" fill="hold" grpId="0" nodeType="withEffect">
                                  <p:stCondLst>
                                    <p:cond delay="0"/>
                                  </p:stCondLst>
                                  <p:childTnLst>
                                    <p:animMotion origin="layout" path="M -3.33333E-6 -1.00625E-6 L -0.05833 -0.06662 " pathEditMode="relative" rAng="0" ptsTypes="AA">
                                      <p:cBhvr>
                                        <p:cTn id="33" dur="2000" fill="hold"/>
                                        <p:tgtEl>
                                          <p:spTgt spid="19"/>
                                        </p:tgtEl>
                                        <p:attrNameLst>
                                          <p:attrName>ppt_x</p:attrName>
                                          <p:attrName>ppt_y</p:attrName>
                                        </p:attrNameLst>
                                      </p:cBhvr>
                                      <p:rCtr x="-29" y="-33"/>
                                    </p:animMotion>
                                  </p:childTnLst>
                                </p:cTn>
                              </p:par>
                              <p:par>
                                <p:cTn id="34" presetID="49" presetClass="path" presetSubtype="0" accel="50000" decel="50000" fill="hold" grpId="0" nodeType="withEffect">
                                  <p:stCondLst>
                                    <p:cond delay="0"/>
                                  </p:stCondLst>
                                  <p:childTnLst>
                                    <p:animMotion origin="layout" path="M 3.33333E-6 8.81332E-7 L -0.14167 0.02429 " pathEditMode="relative" rAng="0" ptsTypes="AA">
                                      <p:cBhvr>
                                        <p:cTn id="35" dur="2000" fill="hold"/>
                                        <p:tgtEl>
                                          <p:spTgt spid="20"/>
                                        </p:tgtEl>
                                        <p:attrNameLst>
                                          <p:attrName>ppt_x</p:attrName>
                                          <p:attrName>ppt_y</p:attrName>
                                        </p:attrNameLst>
                                      </p:cBhvr>
                                      <p:rCtr x="-71" y="12"/>
                                    </p:animMotion>
                                  </p:childTnLst>
                                </p:cTn>
                              </p:par>
                              <p:par>
                                <p:cTn id="36" presetID="49" presetClass="path" presetSubtype="0" accel="50000" decel="50000" fill="hold" grpId="0" nodeType="withEffect">
                                  <p:stCondLst>
                                    <p:cond delay="0"/>
                                  </p:stCondLst>
                                  <p:childTnLst>
                                    <p:animMotion origin="layout" path="M -3.33333E-6 8.81332E-7 L -0.22083 0.09091 " pathEditMode="relative" rAng="0" ptsTypes="AA">
                                      <p:cBhvr>
                                        <p:cTn id="37" dur="2000" fill="hold"/>
                                        <p:tgtEl>
                                          <p:spTgt spid="21"/>
                                        </p:tgtEl>
                                        <p:attrNameLst>
                                          <p:attrName>ppt_x</p:attrName>
                                          <p:attrName>ppt_y</p:attrName>
                                        </p:attrNameLst>
                                      </p:cBhvr>
                                      <p:rCtr x="-110" y="45"/>
                                    </p:animMotion>
                                  </p:childTnLst>
                                </p:cTn>
                              </p:par>
                              <p:par>
                                <p:cTn id="38" presetID="49" presetClass="path" presetSubtype="0" accel="50000" decel="50000" fill="hold" grpId="0" nodeType="withEffect">
                                  <p:stCondLst>
                                    <p:cond delay="0"/>
                                  </p:stCondLst>
                                  <p:childTnLst>
                                    <p:animMotion origin="layout" path="M 1.11111E-6 -3.33333E-6 L -0.55886 0.38287 " pathEditMode="relative" rAng="0" ptsTypes="AA">
                                      <p:cBhvr>
                                        <p:cTn id="39" dur="2000" fill="hold"/>
                                        <p:tgtEl>
                                          <p:spTgt spid="22"/>
                                        </p:tgtEl>
                                        <p:attrNameLst>
                                          <p:attrName>ppt_x</p:attrName>
                                          <p:attrName>ppt_y</p:attrName>
                                        </p:attrNameLst>
                                      </p:cBhvr>
                                      <p:rCtr x="-280" y="191"/>
                                    </p:animMotion>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0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2000"/>
                                        <p:tgtEl>
                                          <p:spTgt spid="24"/>
                                        </p:tgtEl>
                                      </p:cBhvr>
                                    </p:animEffect>
                                  </p:childTnLst>
                                </p:cTn>
                              </p:par>
                              <p:par>
                                <p:cTn id="49" presetID="55" presetClass="exit" presetSubtype="0" fill="hold" grpId="0" nodeType="withEffect">
                                  <p:stCondLst>
                                    <p:cond delay="0"/>
                                  </p:stCondLst>
                                  <p:childTnLst>
                                    <p:anim calcmode="lin" valueType="num">
                                      <p:cBhvr>
                                        <p:cTn id="50" dur="1000"/>
                                        <p:tgtEl>
                                          <p:spTgt spid="27"/>
                                        </p:tgtEl>
                                        <p:attrNameLst>
                                          <p:attrName>ppt_w</p:attrName>
                                        </p:attrNameLst>
                                      </p:cBhvr>
                                      <p:tavLst>
                                        <p:tav tm="0">
                                          <p:val>
                                            <p:strVal val="ppt_w"/>
                                          </p:val>
                                        </p:tav>
                                        <p:tav tm="100000">
                                          <p:val>
                                            <p:strVal val="ppt_w*0.70"/>
                                          </p:val>
                                        </p:tav>
                                      </p:tavLst>
                                    </p:anim>
                                    <p:anim calcmode="lin" valueType="num">
                                      <p:cBhvr>
                                        <p:cTn id="51" dur="1000"/>
                                        <p:tgtEl>
                                          <p:spTgt spid="27"/>
                                        </p:tgtEl>
                                        <p:attrNameLst>
                                          <p:attrName>ppt_h</p:attrName>
                                        </p:attrNameLst>
                                      </p:cBhvr>
                                      <p:tavLst>
                                        <p:tav tm="0">
                                          <p:val>
                                            <p:strVal val="ppt_h"/>
                                          </p:val>
                                        </p:tav>
                                        <p:tav tm="100000">
                                          <p:val>
                                            <p:strVal val="ppt_h"/>
                                          </p:val>
                                        </p:tav>
                                      </p:tavLst>
                                    </p:anim>
                                    <p:animEffect transition="out" filter="fade">
                                      <p:cBhvr>
                                        <p:cTn id="52" dur="1000"/>
                                        <p:tgtEl>
                                          <p:spTgt spid="27"/>
                                        </p:tgtEl>
                                      </p:cBhvr>
                                    </p:animEffect>
                                    <p:set>
                                      <p:cBhvr>
                                        <p:cTn id="53" dur="1" fill="hold">
                                          <p:stCondLst>
                                            <p:cond delay="999"/>
                                          </p:stCondLst>
                                        </p:cTn>
                                        <p:tgtEl>
                                          <p:spTgt spid="27"/>
                                        </p:tgtEl>
                                        <p:attrNameLst>
                                          <p:attrName>style.visibility</p:attrName>
                                        </p:attrNameLst>
                                      </p:cBhvr>
                                      <p:to>
                                        <p:strVal val="hidden"/>
                                      </p:to>
                                    </p:set>
                                  </p:childTnLst>
                                </p:cTn>
                              </p:par>
                              <p:par>
                                <p:cTn id="54" presetID="55"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1000" fill="hold"/>
                                        <p:tgtEl>
                                          <p:spTgt spid="28"/>
                                        </p:tgtEl>
                                        <p:attrNameLst>
                                          <p:attrName>ppt_w</p:attrName>
                                        </p:attrNameLst>
                                      </p:cBhvr>
                                      <p:tavLst>
                                        <p:tav tm="0">
                                          <p:val>
                                            <p:strVal val="#ppt_w*0.70"/>
                                          </p:val>
                                        </p:tav>
                                        <p:tav tm="100000">
                                          <p:val>
                                            <p:strVal val="#ppt_w"/>
                                          </p:val>
                                        </p:tav>
                                      </p:tavLst>
                                    </p:anim>
                                    <p:anim calcmode="lin" valueType="num">
                                      <p:cBhvr>
                                        <p:cTn id="57" dur="1000" fill="hold"/>
                                        <p:tgtEl>
                                          <p:spTgt spid="28"/>
                                        </p:tgtEl>
                                        <p:attrNameLst>
                                          <p:attrName>ppt_h</p:attrName>
                                        </p:attrNameLst>
                                      </p:cBhvr>
                                      <p:tavLst>
                                        <p:tav tm="0">
                                          <p:val>
                                            <p:strVal val="#ppt_h"/>
                                          </p:val>
                                        </p:tav>
                                        <p:tav tm="100000">
                                          <p:val>
                                            <p:strVal val="#ppt_h"/>
                                          </p:val>
                                        </p:tav>
                                      </p:tavLst>
                                    </p:anim>
                                    <p:animEffect transition="in" filter="fade">
                                      <p:cBhvr>
                                        <p:cTn id="58" dur="1000"/>
                                        <p:tgtEl>
                                          <p:spTgt spid="28"/>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1000" fill="hold"/>
                                        <p:tgtEl>
                                          <p:spTgt spid="29"/>
                                        </p:tgtEl>
                                        <p:attrNameLst>
                                          <p:attrName>ppt_x</p:attrName>
                                        </p:attrNameLst>
                                      </p:cBhvr>
                                      <p:tavLst>
                                        <p:tav tm="0">
                                          <p:val>
                                            <p:strVal val="#ppt_x-.2"/>
                                          </p:val>
                                        </p:tav>
                                        <p:tav tm="100000">
                                          <p:val>
                                            <p:strVal val="#ppt_x"/>
                                          </p:val>
                                        </p:tav>
                                      </p:tavLst>
                                    </p:anim>
                                    <p:anim calcmode="lin" valueType="num">
                                      <p:cBhvr>
                                        <p:cTn id="62"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3" dur="1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500"/>
                                        <p:tgtEl>
                                          <p:spTgt spid="32"/>
                                        </p:tgtEl>
                                      </p:cBhvr>
                                    </p:animEffect>
                                  </p:childTnLst>
                                </p:cTn>
                              </p:par>
                              <p:par>
                                <p:cTn id="69" presetID="18" presetClass="entr" presetSubtype="12" fill="hold" grpId="0" nodeType="withEffect">
                                  <p:stCondLst>
                                    <p:cond delay="1000"/>
                                  </p:stCondLst>
                                  <p:childTnLst>
                                    <p:set>
                                      <p:cBhvr>
                                        <p:cTn id="70" dur="1" fill="hold">
                                          <p:stCondLst>
                                            <p:cond delay="0"/>
                                          </p:stCondLst>
                                        </p:cTn>
                                        <p:tgtEl>
                                          <p:spTgt spid="31"/>
                                        </p:tgtEl>
                                        <p:attrNameLst>
                                          <p:attrName>style.visibility</p:attrName>
                                        </p:attrNameLst>
                                      </p:cBhvr>
                                      <p:to>
                                        <p:strVal val="visible"/>
                                      </p:to>
                                    </p:set>
                                    <p:animEffect transition="in" filter="strips(downLeft)">
                                      <p:cBhvr>
                                        <p:cTn id="71" dur="500"/>
                                        <p:tgtEl>
                                          <p:spTgt spid="31"/>
                                        </p:tgtEl>
                                      </p:cBhvr>
                                    </p:animEffect>
                                  </p:childTnLst>
                                </p:cTn>
                              </p:par>
                              <p:par>
                                <p:cTn id="72" presetID="18" presetClass="entr" presetSubtype="12" fill="hold" nodeType="withEffect">
                                  <p:stCondLst>
                                    <p:cond delay="1000"/>
                                  </p:stCondLst>
                                  <p:childTnLst>
                                    <p:set>
                                      <p:cBhvr>
                                        <p:cTn id="73" dur="1" fill="hold">
                                          <p:stCondLst>
                                            <p:cond delay="0"/>
                                          </p:stCondLst>
                                        </p:cTn>
                                        <p:tgtEl>
                                          <p:spTgt spid="30"/>
                                        </p:tgtEl>
                                        <p:attrNameLst>
                                          <p:attrName>style.visibility</p:attrName>
                                        </p:attrNameLst>
                                      </p:cBhvr>
                                      <p:to>
                                        <p:strVal val="visible"/>
                                      </p:to>
                                    </p:set>
                                    <p:animEffect transition="in" filter="strips(down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5" grpId="0"/>
      <p:bldP spid="26" grpId="0"/>
      <p:bldP spid="27" grpId="0" animBg="1"/>
      <p:bldP spid="28" grpId="0" animBg="1"/>
      <p:bldP spid="29"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General BTF.jpg"/>
          <p:cNvPicPr>
            <a:picLocks noChangeAspect="1"/>
          </p:cNvPicPr>
          <p:nvPr/>
        </p:nvPicPr>
        <p:blipFill>
          <a:blip r:embed="rId2" cstate="print"/>
          <a:srcRect l="8542" t="2842" r="8229" b="5053"/>
          <a:stretch>
            <a:fillRect/>
          </a:stretch>
        </p:blipFill>
        <p:spPr>
          <a:xfrm>
            <a:off x="942975" y="1009650"/>
            <a:ext cx="7427823" cy="4648200"/>
          </a:xfrm>
          <a:prstGeom prst="rect">
            <a:avLst/>
          </a:prstGeom>
        </p:spPr>
      </p:pic>
      <p:sp>
        <p:nvSpPr>
          <p:cNvPr id="4" name="Oval 3"/>
          <p:cNvSpPr/>
          <p:nvPr/>
        </p:nvSpPr>
        <p:spPr>
          <a:xfrm>
            <a:off x="5429250" y="885825"/>
            <a:ext cx="733425" cy="3914775"/>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19425" y="895350"/>
            <a:ext cx="733425" cy="3914775"/>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429375" y="1552575"/>
            <a:ext cx="1171575" cy="1200329"/>
          </a:xfrm>
          <a:prstGeom prst="rect">
            <a:avLst/>
          </a:prstGeom>
          <a:noFill/>
        </p:spPr>
        <p:txBody>
          <a:bodyPr wrap="square" rtlCol="0">
            <a:spAutoFit/>
          </a:bodyPr>
          <a:lstStyle/>
          <a:p>
            <a:r>
              <a:rPr lang="en-US" dirty="0" smtClean="0"/>
              <a:t>Upper Side Band (USB)</a:t>
            </a:r>
            <a:endParaRPr lang="en-US" dirty="0"/>
          </a:p>
        </p:txBody>
      </p:sp>
      <p:sp>
        <p:nvSpPr>
          <p:cNvPr id="7" name="TextBox 6"/>
          <p:cNvSpPr txBox="1"/>
          <p:nvPr/>
        </p:nvSpPr>
        <p:spPr>
          <a:xfrm>
            <a:off x="1571625" y="1495425"/>
            <a:ext cx="1171575" cy="1200329"/>
          </a:xfrm>
          <a:prstGeom prst="rect">
            <a:avLst/>
          </a:prstGeom>
          <a:noFill/>
        </p:spPr>
        <p:txBody>
          <a:bodyPr wrap="square" rtlCol="0">
            <a:spAutoFit/>
          </a:bodyPr>
          <a:lstStyle/>
          <a:p>
            <a:r>
              <a:rPr lang="en-US" dirty="0" smtClean="0"/>
              <a:t>Lower Side Band (LSB)</a:t>
            </a:r>
            <a:endParaRPr lang="en-US" dirty="0"/>
          </a:p>
        </p:txBody>
      </p:sp>
      <p:sp>
        <p:nvSpPr>
          <p:cNvPr id="8" name="TextBox 7"/>
          <p:cNvSpPr txBox="1"/>
          <p:nvPr/>
        </p:nvSpPr>
        <p:spPr>
          <a:xfrm>
            <a:off x="2147777" y="5981700"/>
            <a:ext cx="4281598" cy="369332"/>
          </a:xfrm>
          <a:prstGeom prst="rect">
            <a:avLst/>
          </a:prstGeom>
          <a:noFill/>
        </p:spPr>
        <p:txBody>
          <a:bodyPr wrap="square" rtlCol="0">
            <a:spAutoFit/>
          </a:bodyPr>
          <a:lstStyle/>
          <a:p>
            <a:r>
              <a:rPr lang="en-US" dirty="0" err="1" smtClean="0"/>
              <a:t>Betatron</a:t>
            </a:r>
            <a:r>
              <a:rPr lang="en-US" dirty="0" smtClean="0"/>
              <a:t> sidebands reveal the tune.</a:t>
            </a:r>
            <a:endParaRPr lang="en-US" dirty="0"/>
          </a:p>
        </p:txBody>
      </p:sp>
      <p:cxnSp>
        <p:nvCxnSpPr>
          <p:cNvPr id="9" name="Straight Arrow Connector 8"/>
          <p:cNvCxnSpPr/>
          <p:nvPr/>
        </p:nvCxnSpPr>
        <p:spPr>
          <a:xfrm rot="16200000" flipH="1">
            <a:off x="3205163" y="3262312"/>
            <a:ext cx="5210175" cy="190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rot="16200000" flipH="1">
            <a:off x="804863" y="3262311"/>
            <a:ext cx="5210175" cy="190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5" presetClass="exit" presetSubtype="10" fill="hold" grpId="1" nodeType="withEffect">
                                  <p:stCondLst>
                                    <p:cond delay="0"/>
                                  </p:stCondLst>
                                  <p:childTnLst>
                                    <p:animEffect transition="out" filter="checkerboard(across)">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ppt_h/2"/>
                                          </p:val>
                                        </p:tav>
                                        <p:tav tm="100000">
                                          <p:val>
                                            <p:strVal val="#ppt_y"/>
                                          </p:val>
                                        </p:tav>
                                      </p:tavLst>
                                    </p:anim>
                                    <p:anim calcmode="lin" valueType="num">
                                      <p:cBhvr>
                                        <p:cTn id="37" dur="500" fill="hold"/>
                                        <p:tgtEl>
                                          <p:spTgt spid="10"/>
                                        </p:tgtEl>
                                        <p:attrNameLst>
                                          <p:attrName>ppt_w</p:attrName>
                                        </p:attrNameLst>
                                      </p:cBhvr>
                                      <p:tavLst>
                                        <p:tav tm="0">
                                          <p:val>
                                            <p:strVal val="#ppt_w"/>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ppt_h/2"/>
                                          </p:val>
                                        </p:tav>
                                        <p:tav tm="100000">
                                          <p:val>
                                            <p:strVal val="#ppt_y"/>
                                          </p:val>
                                        </p:tav>
                                      </p:tavLst>
                                    </p:anim>
                                    <p:anim calcmode="lin" valueType="num">
                                      <p:cBhvr>
                                        <p:cTn id="43" dur="500" fill="hold"/>
                                        <p:tgtEl>
                                          <p:spTgt spid="9"/>
                                        </p:tgtEl>
                                        <p:attrNameLst>
                                          <p:attrName>ppt_w</p:attrName>
                                        </p:attrNameLst>
                                      </p:cBhvr>
                                      <p:tavLst>
                                        <p:tav tm="0">
                                          <p:val>
                                            <p:strVal val="#ppt_w"/>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par>
                                <p:cTn id="45" presetID="17" presetClass="entr" presetSubtype="1"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ppt_h/2"/>
                                          </p:val>
                                        </p:tav>
                                        <p:tav tm="100000">
                                          <p:val>
                                            <p:strVal val="#ppt_y"/>
                                          </p:val>
                                        </p:tav>
                                      </p:tavLst>
                                    </p:anim>
                                    <p:anim calcmode="lin" valueType="num">
                                      <p:cBhvr>
                                        <p:cTn id="49" dur="500" fill="hold"/>
                                        <p:tgtEl>
                                          <p:spTgt spid="8"/>
                                        </p:tgtEl>
                                        <p:attrNameLst>
                                          <p:attrName>ppt_w</p:attrName>
                                        </p:attrNameLst>
                                      </p:cBhvr>
                                      <p:tavLst>
                                        <p:tav tm="0">
                                          <p:val>
                                            <p:strVal val="#ppt_w"/>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p:bldP spid="6" grpId="1"/>
      <p:bldP spid="7" grpId="0"/>
      <p:bldP spid="7" grpId="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 Domain.jpg"/>
          <p:cNvPicPr>
            <a:picLocks noChangeAspect="1"/>
          </p:cNvPicPr>
          <p:nvPr/>
        </p:nvPicPr>
        <p:blipFill>
          <a:blip r:embed="rId2" cstate="print"/>
          <a:srcRect l="7444" t="3157" r="7692" b="5351"/>
          <a:stretch>
            <a:fillRect/>
          </a:stretch>
        </p:blipFill>
        <p:spPr>
          <a:xfrm>
            <a:off x="1276350" y="0"/>
            <a:ext cx="6515100" cy="3971925"/>
          </a:xfrm>
          <a:prstGeom prst="rect">
            <a:avLst/>
          </a:prstGeom>
        </p:spPr>
      </p:pic>
      <p:grpSp>
        <p:nvGrpSpPr>
          <p:cNvPr id="4" name="Group 8"/>
          <p:cNvGrpSpPr/>
          <p:nvPr/>
        </p:nvGrpSpPr>
        <p:grpSpPr>
          <a:xfrm>
            <a:off x="2224318" y="1048729"/>
            <a:ext cx="937981" cy="857435"/>
            <a:chOff x="1216240" y="5751250"/>
            <a:chExt cx="2130642" cy="857435"/>
          </a:xfrm>
        </p:grpSpPr>
        <p:cxnSp>
          <p:nvCxnSpPr>
            <p:cNvPr id="10" name="Straight Arrow Connector 9"/>
            <p:cNvCxnSpPr/>
            <p:nvPr/>
          </p:nvCxnSpPr>
          <p:spPr>
            <a:xfrm rot="5400000">
              <a:off x="800892" y="6169556"/>
              <a:ext cx="8382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5400000">
              <a:off x="2924135" y="6188791"/>
              <a:ext cx="8382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1216240" y="5770485"/>
              <a:ext cx="2130642"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sp>
        <p:nvSpPr>
          <p:cNvPr id="13" name="TextBox 12"/>
          <p:cNvSpPr txBox="1"/>
          <p:nvPr/>
        </p:nvSpPr>
        <p:spPr>
          <a:xfrm>
            <a:off x="1834904" y="610617"/>
            <a:ext cx="1802167" cy="369332"/>
          </a:xfrm>
          <a:prstGeom prst="rect">
            <a:avLst/>
          </a:prstGeom>
          <a:noFill/>
        </p:spPr>
        <p:txBody>
          <a:bodyPr wrap="square" rtlCol="0">
            <a:spAutoFit/>
          </a:bodyPr>
          <a:lstStyle/>
          <a:p>
            <a:r>
              <a:rPr lang="en-US" dirty="0" smtClean="0">
                <a:solidFill>
                  <a:srgbClr val="FF0000"/>
                </a:solidFill>
              </a:rPr>
              <a:t>Turns 0 to 136</a:t>
            </a:r>
            <a:endParaRPr lang="en-US" dirty="0">
              <a:solidFill>
                <a:srgbClr val="FF0000"/>
              </a:solidFill>
            </a:endParaRPr>
          </a:p>
        </p:txBody>
      </p:sp>
      <p:pic>
        <p:nvPicPr>
          <p:cNvPr id="43" name="Picture 42" descr="0_BTF.jpg"/>
          <p:cNvPicPr>
            <a:picLocks noChangeAspect="1"/>
          </p:cNvPicPr>
          <p:nvPr/>
        </p:nvPicPr>
        <p:blipFill>
          <a:blip r:embed="rId3" cstate="print"/>
          <a:srcRect l="8542" t="3105" r="7917" b="5158"/>
          <a:stretch>
            <a:fillRect/>
          </a:stretch>
        </p:blipFill>
        <p:spPr>
          <a:xfrm>
            <a:off x="1247775" y="2622872"/>
            <a:ext cx="6819900" cy="423480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44" y="0"/>
            <a:ext cx="8229600" cy="484188"/>
          </a:xfrm>
        </p:spPr>
        <p:txBody>
          <a:bodyPr/>
          <a:lstStyle/>
          <a:p>
            <a:r>
              <a:rPr lang="en-US" dirty="0" smtClean="0"/>
              <a:t>BTF Ring Tune Determination</a:t>
            </a:r>
            <a:endParaRPr lang="en-US" dirty="0"/>
          </a:p>
        </p:txBody>
      </p:sp>
      <p:pic>
        <p:nvPicPr>
          <p:cNvPr id="126" name="Picture 125" descr="BTF_LinFit.jpg"/>
          <p:cNvPicPr>
            <a:picLocks noChangeAspect="1"/>
          </p:cNvPicPr>
          <p:nvPr/>
        </p:nvPicPr>
        <p:blipFill>
          <a:blip r:embed="rId2" cstate="print"/>
          <a:srcRect l="8333" t="2658" r="7917" b="4868"/>
          <a:stretch>
            <a:fillRect/>
          </a:stretch>
        </p:blipFill>
        <p:spPr>
          <a:xfrm>
            <a:off x="891806" y="825352"/>
            <a:ext cx="7263366" cy="4535087"/>
          </a:xfrm>
          <a:prstGeom prst="rect">
            <a:avLst/>
          </a:prstGeom>
        </p:spPr>
      </p:pic>
      <p:sp>
        <p:nvSpPr>
          <p:cNvPr id="127" name="TextBox 126"/>
          <p:cNvSpPr txBox="1"/>
          <p:nvPr/>
        </p:nvSpPr>
        <p:spPr>
          <a:xfrm>
            <a:off x="0" y="5328905"/>
            <a:ext cx="9144000" cy="830997"/>
          </a:xfrm>
          <a:prstGeom prst="rect">
            <a:avLst/>
          </a:prstGeom>
          <a:noFill/>
        </p:spPr>
        <p:txBody>
          <a:bodyPr wrap="square" rtlCol="0">
            <a:spAutoFit/>
          </a:bodyPr>
          <a:lstStyle/>
          <a:p>
            <a:r>
              <a:rPr lang="en-US" sz="1600" dirty="0" smtClean="0"/>
              <a:t>Fitting algorithm to determine the tune… </a:t>
            </a:r>
          </a:p>
          <a:p>
            <a:r>
              <a:rPr lang="en-US" sz="1600" dirty="0" smtClean="0"/>
              <a:t>Separate measurement gives the vertical tune ~ 0.1799</a:t>
            </a:r>
          </a:p>
          <a:p>
            <a:r>
              <a:rPr lang="en-US" sz="1600" dirty="0" smtClean="0"/>
              <a:t>USB.. Pretty much a straight line… LSB on the other hand.. Currently no explanation </a:t>
            </a:r>
            <a:endParaRPr lang="en-US" sz="1600" dirty="0"/>
          </a:p>
        </p:txBody>
      </p:sp>
      <p:pic>
        <p:nvPicPr>
          <p:cNvPr id="12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48250" y="628650"/>
            <a:ext cx="3409950" cy="238125"/>
          </a:xfrm>
          <a:prstGeom prst="rect">
            <a:avLst/>
          </a:prstGeom>
          <a:noFill/>
        </p:spPr>
      </p:pic>
      <p:pic>
        <p:nvPicPr>
          <p:cNvPr id="1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619125"/>
            <a:ext cx="3514725" cy="2476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BTF_Example.jpg"/>
          <p:cNvPicPr>
            <a:picLocks noChangeAspect="1"/>
          </p:cNvPicPr>
          <p:nvPr/>
        </p:nvPicPr>
        <p:blipFill>
          <a:blip r:embed="rId2" cstate="print"/>
          <a:srcRect l="9375" t="1368" r="8229" b="5974"/>
          <a:stretch>
            <a:fillRect/>
          </a:stretch>
        </p:blipFill>
        <p:spPr>
          <a:xfrm>
            <a:off x="0" y="638175"/>
            <a:ext cx="9144000" cy="5814705"/>
          </a:xfrm>
          <a:prstGeom prst="rect">
            <a:avLst/>
          </a:prstGeom>
        </p:spPr>
      </p:pic>
      <p:cxnSp>
        <p:nvCxnSpPr>
          <p:cNvPr id="6" name="Straight Arrow Connector 5"/>
          <p:cNvCxnSpPr/>
          <p:nvPr/>
        </p:nvCxnSpPr>
        <p:spPr>
          <a:xfrm>
            <a:off x="2419350" y="4229100"/>
            <a:ext cx="40005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6686550" y="4057650"/>
            <a:ext cx="40005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2590800" y="1971675"/>
            <a:ext cx="9525" cy="22479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6915150" y="1447800"/>
            <a:ext cx="9526" cy="258127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3143249" y="1200150"/>
            <a:ext cx="3286125" cy="1477328"/>
          </a:xfrm>
          <a:prstGeom prst="rect">
            <a:avLst/>
          </a:prstGeom>
          <a:noFill/>
        </p:spPr>
        <p:txBody>
          <a:bodyPr wrap="square" rtlCol="0">
            <a:spAutoFit/>
          </a:bodyPr>
          <a:lstStyle/>
          <a:p>
            <a:r>
              <a:rPr lang="en-US" dirty="0" smtClean="0"/>
              <a:t>Determine the FWHM, assuming Gaussian function (NOT A FIT.. Just -6 dB points below peak) </a:t>
            </a:r>
            <a:r>
              <a:rPr lang="en-US" dirty="0" smtClean="0">
                <a:sym typeface="Wingdings" pitchFamily="2" charset="2"/>
              </a:rPr>
              <a:t> Convert to RMS</a:t>
            </a:r>
            <a:endParaRPr lang="en-US" dirty="0"/>
          </a:p>
        </p:txBody>
      </p:sp>
      <p:sp>
        <p:nvSpPr>
          <p:cNvPr id="9" name="Title 1"/>
          <p:cNvSpPr>
            <a:spLocks noGrp="1"/>
          </p:cNvSpPr>
          <p:nvPr>
            <p:ph type="title"/>
          </p:nvPr>
        </p:nvSpPr>
        <p:spPr>
          <a:xfrm>
            <a:off x="0" y="0"/>
            <a:ext cx="9143999" cy="722762"/>
          </a:xfrm>
        </p:spPr>
        <p:txBody>
          <a:bodyPr/>
          <a:lstStyle/>
          <a:p>
            <a:r>
              <a:rPr lang="en-US" sz="2400" dirty="0" smtClean="0"/>
              <a:t>Additional information can be extracted from the BTF response measurements</a:t>
            </a:r>
            <a:endParaRPr lang="en-US" sz="2400" dirty="0"/>
          </a:p>
        </p:txBody>
      </p:sp>
      <p:sp>
        <p:nvSpPr>
          <p:cNvPr id="11" name="Oval 10"/>
          <p:cNvSpPr/>
          <p:nvPr/>
        </p:nvSpPr>
        <p:spPr>
          <a:xfrm>
            <a:off x="2232834" y="4146697"/>
            <a:ext cx="148855" cy="1594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10667" y="3980120"/>
            <a:ext cx="148855" cy="1594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42438" y="4150242"/>
            <a:ext cx="148855" cy="159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109638" y="3983665"/>
            <a:ext cx="148855" cy="159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41183" y="1818167"/>
            <a:ext cx="138223" cy="138224"/>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61544" y="1311349"/>
            <a:ext cx="138223" cy="138224"/>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par>
                                <p:cTn id="40" presetID="55"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0.7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strVal val="#ppt_w*0.70"/>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11125" y="1344613"/>
            <a:ext cx="8229600" cy="3884140"/>
          </a:xfrm>
        </p:spPr>
        <p:txBody>
          <a:bodyPr/>
          <a:lstStyle/>
          <a:p>
            <a:r>
              <a:rPr lang="en-US" dirty="0" smtClean="0"/>
              <a:t>Introduction to the SNS facility</a:t>
            </a:r>
          </a:p>
          <a:p>
            <a:r>
              <a:rPr lang="en-US" dirty="0" smtClean="0"/>
              <a:t>Motivation for a ring instability damper system</a:t>
            </a:r>
          </a:p>
          <a:p>
            <a:r>
              <a:rPr lang="en-US" dirty="0" smtClean="0"/>
              <a:t>Basic elements of the analog system</a:t>
            </a:r>
          </a:p>
          <a:p>
            <a:r>
              <a:rPr lang="en-US" dirty="0" smtClean="0"/>
              <a:t>Experimental damping result highlights</a:t>
            </a:r>
          </a:p>
          <a:p>
            <a:r>
              <a:rPr lang="en-US" dirty="0" smtClean="0"/>
              <a:t>Fundamentals of beam transfer function measurements</a:t>
            </a:r>
          </a:p>
          <a:p>
            <a:r>
              <a:rPr lang="en-US" dirty="0" smtClean="0"/>
              <a:t>Beam transfer function result highlights</a:t>
            </a:r>
          </a:p>
          <a:p>
            <a:r>
              <a:rPr lang="en-US" dirty="0" smtClean="0"/>
              <a:t>Summary and Conclusions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00175" y="1311275"/>
          <a:ext cx="6096000" cy="889000"/>
        </p:xfrm>
        <a:graphic>
          <a:graphicData uri="http://schemas.openxmlformats.org/drawingml/2006/table">
            <a:tbl>
              <a:tblPr>
                <a:tableStyleId>{5C22544A-7EE6-4342-B048-85BDC9FD1C3A}</a:tableStyleId>
              </a:tblPr>
              <a:tblGrid>
                <a:gridCol w="1219200"/>
                <a:gridCol w="1219200"/>
                <a:gridCol w="1219200"/>
                <a:gridCol w="1219200"/>
                <a:gridCol w="1219200"/>
              </a:tblGrid>
              <a:tr h="444500">
                <a:tc>
                  <a:txBody>
                    <a:bodyPr/>
                    <a:lstStyle/>
                    <a:p>
                      <a:pPr algn="ctr"/>
                      <a:r>
                        <a:rPr lang="en-US" b="1" dirty="0" smtClean="0">
                          <a:sym typeface="Symbol"/>
                        </a:rPr>
                        <a:t></a:t>
                      </a:r>
                      <a:r>
                        <a:rPr lang="en-US" b="1" baseline="-25000" dirty="0" smtClean="0">
                          <a:sym typeface="Symbol"/>
                        </a:rPr>
                        <a:t>X</a:t>
                      </a:r>
                      <a:endParaRPr lang="en-US"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-5.33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-2.66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4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r>
                        <a:rPr lang="en-US" b="1" baseline="-25000" dirty="0" smtClean="0">
                          <a:sym typeface="Symbol"/>
                        </a:rPr>
                        <a:t>Y</a:t>
                      </a:r>
                      <a:endParaRPr lang="en-US" b="1" baseline="-25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-4.66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-2.33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Object 2"/>
          <p:cNvGraphicFramePr>
            <a:graphicFrameLocks noChangeAspect="1"/>
          </p:cNvGraphicFramePr>
          <p:nvPr/>
        </p:nvGraphicFramePr>
        <p:xfrm>
          <a:off x="755650" y="3167063"/>
          <a:ext cx="2406650" cy="1333500"/>
        </p:xfrm>
        <a:graphic>
          <a:graphicData uri="http://schemas.openxmlformats.org/presentationml/2006/ole">
            <p:oleObj spid="_x0000_s54274" name="Equation" r:id="rId3" imgW="1726920" imgH="990360" progId="Equation.3">
              <p:embed/>
            </p:oleObj>
          </a:graphicData>
        </a:graphic>
      </p:graphicFrame>
      <p:sp>
        <p:nvSpPr>
          <p:cNvPr id="6" name="TextBox 5"/>
          <p:cNvSpPr txBox="1"/>
          <p:nvPr/>
        </p:nvSpPr>
        <p:spPr>
          <a:xfrm>
            <a:off x="289073" y="2359134"/>
            <a:ext cx="8549906" cy="400110"/>
          </a:xfrm>
          <a:prstGeom prst="rect">
            <a:avLst/>
          </a:prstGeom>
          <a:noFill/>
        </p:spPr>
        <p:txBody>
          <a:bodyPr wrap="square" rtlCol="0">
            <a:spAutoFit/>
          </a:bodyPr>
          <a:lstStyle/>
          <a:p>
            <a:r>
              <a:rPr lang="en-US" sz="2000" dirty="0" smtClean="0"/>
              <a:t>*Coasting BTF theory defines the sideband frequency widths to be:</a:t>
            </a:r>
          </a:p>
        </p:txBody>
      </p:sp>
      <p:sp>
        <p:nvSpPr>
          <p:cNvPr id="7" name="TextBox 6"/>
          <p:cNvSpPr txBox="1"/>
          <p:nvPr/>
        </p:nvSpPr>
        <p:spPr>
          <a:xfrm>
            <a:off x="3419475" y="2857058"/>
            <a:ext cx="5343525" cy="2062103"/>
          </a:xfrm>
          <a:prstGeom prst="rect">
            <a:avLst/>
          </a:prstGeom>
          <a:noFill/>
        </p:spPr>
        <p:txBody>
          <a:bodyPr wrap="square" rtlCol="0">
            <a:spAutoFit/>
          </a:bodyPr>
          <a:lstStyle/>
          <a:p>
            <a:r>
              <a:rPr lang="en-US" sz="1600" i="1" dirty="0" smtClean="0">
                <a:latin typeface="Times New Roman"/>
                <a:cs typeface="Times New Roman"/>
              </a:rPr>
              <a:t>∂</a:t>
            </a:r>
            <a:r>
              <a:rPr lang="en-US" sz="1600" i="1" dirty="0" smtClean="0">
                <a:latin typeface="Times New Roman" pitchFamily="18" charset="0"/>
                <a:cs typeface="Times New Roman" pitchFamily="18" charset="0"/>
              </a:rPr>
              <a:t>f</a:t>
            </a:r>
            <a:r>
              <a:rPr lang="en-US" sz="1600" i="1" baseline="300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RMS Frequency width</a:t>
            </a:r>
          </a:p>
          <a:p>
            <a:r>
              <a:rPr lang="en-US" sz="1600" i="1" dirty="0" smtClean="0">
                <a:latin typeface="Times New Roman" pitchFamily="18" charset="0"/>
                <a:cs typeface="Times New Roman" pitchFamily="18" charset="0"/>
                <a:sym typeface="Symbol"/>
              </a:rPr>
              <a:t>f</a:t>
            </a:r>
            <a:r>
              <a:rPr lang="en-US" sz="1600" i="1" baseline="-25000" dirty="0" smtClean="0">
                <a:latin typeface="Times New Roman" pitchFamily="18" charset="0"/>
                <a:cs typeface="Times New Roman" pitchFamily="18" charset="0"/>
                <a:sym typeface="Symbol"/>
              </a:rPr>
              <a:t>0</a:t>
            </a:r>
            <a:r>
              <a:rPr lang="en-US" sz="1600" dirty="0" smtClean="0">
                <a:latin typeface="Times New Roman" pitchFamily="18" charset="0"/>
                <a:cs typeface="Times New Roman" pitchFamily="18" charset="0"/>
                <a:sym typeface="Symbol"/>
              </a:rPr>
              <a:t> = Ring Frequency</a:t>
            </a:r>
          </a:p>
          <a:p>
            <a:r>
              <a:rPr lang="en-US" sz="1600" i="1" dirty="0" err="1" smtClean="0">
                <a:latin typeface="Times New Roman" pitchFamily="18" charset="0"/>
                <a:cs typeface="Times New Roman" pitchFamily="18" charset="0"/>
              </a:rPr>
              <a:t>dp</a:t>
            </a:r>
            <a:r>
              <a:rPr lang="en-US" sz="1600" i="1" dirty="0" smtClean="0">
                <a:latin typeface="Times New Roman" pitchFamily="18" charset="0"/>
                <a:cs typeface="Times New Roman" pitchFamily="18" charset="0"/>
              </a:rPr>
              <a:t>/p = </a:t>
            </a:r>
            <a:r>
              <a:rPr lang="en-US" sz="1600" dirty="0" smtClean="0">
                <a:latin typeface="Times New Roman" pitchFamily="18" charset="0"/>
                <a:cs typeface="Times New Roman" pitchFamily="18" charset="0"/>
              </a:rPr>
              <a:t>Momentum spread (</a:t>
            </a:r>
            <a:r>
              <a:rPr lang="en-US" sz="1600" b="1" dirty="0" smtClean="0">
                <a:solidFill>
                  <a:srgbClr val="FF0000"/>
                </a:solidFill>
                <a:latin typeface="Times New Roman" pitchFamily="18" charset="0"/>
                <a:cs typeface="Times New Roman" pitchFamily="18" charset="0"/>
              </a:rPr>
              <a:t>DETERMINED FROM ZERO CHROMATICITY CASE</a:t>
            </a:r>
            <a:r>
              <a:rPr lang="en-US" sz="1600" dirty="0" smtClean="0">
                <a:latin typeface="Times New Roman" pitchFamily="18" charset="0"/>
                <a:cs typeface="Times New Roman" pitchFamily="18" charset="0"/>
              </a:rPr>
              <a:t>)</a:t>
            </a:r>
          </a:p>
          <a:p>
            <a:r>
              <a:rPr lang="en-US" sz="1600" i="1" dirty="0" smtClean="0">
                <a:latin typeface="Times New Roman" pitchFamily="18" charset="0"/>
                <a:cs typeface="Times New Roman" pitchFamily="18" charset="0"/>
              </a:rPr>
              <a:t>m</a:t>
            </a:r>
            <a:r>
              <a:rPr lang="en-US" sz="1600" dirty="0" smtClean="0">
                <a:latin typeface="Times New Roman" pitchFamily="18" charset="0"/>
                <a:cs typeface="Times New Roman" pitchFamily="18" charset="0"/>
              </a:rPr>
              <a:t> = Mode (</a:t>
            </a:r>
            <a:r>
              <a:rPr lang="en-US" sz="1600" b="1" dirty="0" smtClean="0">
                <a:solidFill>
                  <a:srgbClr val="FF0000"/>
                </a:solidFill>
                <a:latin typeface="Times New Roman" pitchFamily="18" charset="0"/>
                <a:cs typeface="Times New Roman" pitchFamily="18" charset="0"/>
              </a:rPr>
              <a:t>VARIES</a:t>
            </a:r>
            <a:r>
              <a:rPr lang="en-US" sz="1600" dirty="0" smtClean="0">
                <a:latin typeface="Times New Roman" pitchFamily="18" charset="0"/>
                <a:cs typeface="Times New Roman" pitchFamily="18" charset="0"/>
              </a:rPr>
              <a:t>)</a:t>
            </a:r>
          </a:p>
          <a:p>
            <a:r>
              <a:rPr lang="en-US" sz="1600" i="1" dirty="0" smtClean="0">
                <a:latin typeface="Times New Roman" pitchFamily="18" charset="0"/>
                <a:cs typeface="Times New Roman" pitchFamily="18" charset="0"/>
              </a:rPr>
              <a:t>Q</a:t>
            </a:r>
            <a:r>
              <a:rPr lang="en-US" sz="1600" i="1" baseline="-25000" dirty="0" smtClean="0">
                <a:latin typeface="Times New Roman" pitchFamily="18" charset="0"/>
                <a:cs typeface="Times New Roman" pitchFamily="18" charset="0"/>
              </a:rPr>
              <a:t>f</a:t>
            </a:r>
            <a:r>
              <a:rPr lang="en-US" sz="1600" dirty="0" smtClean="0">
                <a:latin typeface="Times New Roman" pitchFamily="18" charset="0"/>
                <a:cs typeface="Times New Roman" pitchFamily="18" charset="0"/>
              </a:rPr>
              <a:t> = Fractional Tune (</a:t>
            </a:r>
            <a:r>
              <a:rPr lang="en-US" sz="1600" b="1" dirty="0" smtClean="0">
                <a:solidFill>
                  <a:srgbClr val="FF0000"/>
                </a:solidFill>
                <a:latin typeface="Times New Roman" pitchFamily="18" charset="0"/>
                <a:cs typeface="Times New Roman" pitchFamily="18" charset="0"/>
              </a:rPr>
              <a:t>VARIES</a:t>
            </a:r>
            <a:r>
              <a:rPr lang="en-US" sz="1600" dirty="0" smtClean="0">
                <a:latin typeface="Times New Roman" pitchFamily="18" charset="0"/>
                <a:cs typeface="Times New Roman" pitchFamily="18" charset="0"/>
              </a:rPr>
              <a:t>)</a:t>
            </a:r>
          </a:p>
          <a:p>
            <a:r>
              <a:rPr lang="en-US" sz="1600" i="1" dirty="0" smtClean="0">
                <a:latin typeface="Times New Roman" pitchFamily="18" charset="0"/>
                <a:cs typeface="Times New Roman" pitchFamily="18" charset="0"/>
                <a:sym typeface="Symbol"/>
              </a:rPr>
              <a:t></a:t>
            </a:r>
            <a:r>
              <a:rPr lang="en-US" sz="1600" dirty="0" smtClean="0">
                <a:latin typeface="Times New Roman" pitchFamily="18" charset="0"/>
                <a:cs typeface="Times New Roman" pitchFamily="18" charset="0"/>
                <a:sym typeface="Symbol"/>
              </a:rPr>
              <a:t> = Chromaticity (</a:t>
            </a:r>
            <a:r>
              <a:rPr lang="en-US" sz="1600" b="1" dirty="0" smtClean="0">
                <a:solidFill>
                  <a:srgbClr val="FF0000"/>
                </a:solidFill>
                <a:latin typeface="Times New Roman" pitchFamily="18" charset="0"/>
                <a:cs typeface="Times New Roman" pitchFamily="18" charset="0"/>
                <a:sym typeface="Symbol"/>
              </a:rPr>
              <a:t>VARIES</a:t>
            </a:r>
            <a:r>
              <a:rPr lang="en-US" sz="1600" dirty="0" smtClean="0">
                <a:latin typeface="Times New Roman" pitchFamily="18" charset="0"/>
                <a:cs typeface="Times New Roman" pitchFamily="18" charset="0"/>
                <a:sym typeface="Symbol"/>
              </a:rPr>
              <a:t>)</a:t>
            </a:r>
          </a:p>
          <a:p>
            <a:pPr>
              <a:buFont typeface="Symbol" pitchFamily="18" charset="2"/>
              <a:buChar char="h"/>
            </a:pPr>
            <a:r>
              <a:rPr lang="en-US" sz="1600" dirty="0" smtClean="0">
                <a:latin typeface="Times New Roman" pitchFamily="18" charset="0"/>
                <a:cs typeface="Times New Roman" pitchFamily="18" charset="0"/>
                <a:sym typeface="Symbol"/>
              </a:rPr>
              <a:t>= Slip Factor (-.2173)</a:t>
            </a:r>
          </a:p>
        </p:txBody>
      </p:sp>
      <p:graphicFrame>
        <p:nvGraphicFramePr>
          <p:cNvPr id="8" name="Object 3"/>
          <p:cNvGraphicFramePr>
            <a:graphicFrameLocks noChangeAspect="1"/>
          </p:cNvGraphicFramePr>
          <p:nvPr/>
        </p:nvGraphicFramePr>
        <p:xfrm>
          <a:off x="4329408" y="5100047"/>
          <a:ext cx="1804987" cy="1231900"/>
        </p:xfrm>
        <a:graphic>
          <a:graphicData uri="http://schemas.openxmlformats.org/presentationml/2006/ole">
            <p:oleObj spid="_x0000_s54275" name="Equation" r:id="rId4" imgW="1295280" imgH="914400" progId="Equation.3">
              <p:embed/>
            </p:oleObj>
          </a:graphicData>
        </a:graphic>
      </p:graphicFrame>
      <p:sp>
        <p:nvSpPr>
          <p:cNvPr id="9" name="Title 1"/>
          <p:cNvSpPr>
            <a:spLocks noGrp="1"/>
          </p:cNvSpPr>
          <p:nvPr>
            <p:ph type="title"/>
          </p:nvPr>
        </p:nvSpPr>
        <p:spPr>
          <a:xfrm>
            <a:off x="0" y="0"/>
            <a:ext cx="9144000" cy="827919"/>
          </a:xfrm>
        </p:spPr>
        <p:txBody>
          <a:bodyPr/>
          <a:lstStyle/>
          <a:p>
            <a:r>
              <a:rPr lang="en-US" sz="2800" dirty="0" smtClean="0"/>
              <a:t>Vary the Chromaticity to determine </a:t>
            </a:r>
            <a:r>
              <a:rPr lang="en-US" sz="2800" dirty="0" smtClean="0"/>
              <a:t>capability </a:t>
            </a:r>
            <a:r>
              <a:rPr lang="en-US" sz="2800" dirty="0" smtClean="0"/>
              <a:t>of BTF measurement as a diagnostic</a:t>
            </a:r>
            <a:endParaRPr lang="en-US" sz="2800" dirty="0"/>
          </a:p>
        </p:txBody>
      </p:sp>
      <p:sp>
        <p:nvSpPr>
          <p:cNvPr id="10" name="TextBox 9"/>
          <p:cNvSpPr txBox="1"/>
          <p:nvPr/>
        </p:nvSpPr>
        <p:spPr>
          <a:xfrm>
            <a:off x="0" y="4901057"/>
            <a:ext cx="3419476" cy="276999"/>
          </a:xfrm>
          <a:prstGeom prst="rect">
            <a:avLst/>
          </a:prstGeom>
          <a:noFill/>
        </p:spPr>
        <p:txBody>
          <a:bodyPr wrap="square" rtlCol="0">
            <a:spAutoFit/>
          </a:bodyPr>
          <a:lstStyle/>
          <a:p>
            <a:r>
              <a:rPr lang="en-US" sz="1200" dirty="0" smtClean="0"/>
              <a:t>*</a:t>
            </a:r>
            <a:r>
              <a:rPr lang="en-US" sz="1200" dirty="0" err="1" smtClean="0"/>
              <a:t>Kornilov</a:t>
            </a:r>
            <a:r>
              <a:rPr lang="en-US" sz="1200" dirty="0" smtClean="0"/>
              <a:t>, et al., GSI-Acc-Note-2006-12-001</a:t>
            </a:r>
            <a:endParaRPr lang="en-US" sz="1200" dirty="0"/>
          </a:p>
        </p:txBody>
      </p:sp>
      <p:sp>
        <p:nvSpPr>
          <p:cNvPr id="11" name="Rectangle 10"/>
          <p:cNvSpPr/>
          <p:nvPr/>
        </p:nvSpPr>
        <p:spPr>
          <a:xfrm>
            <a:off x="6330597" y="5434641"/>
            <a:ext cx="2029402" cy="369332"/>
          </a:xfrm>
          <a:prstGeom prst="rect">
            <a:avLst/>
          </a:prstGeom>
        </p:spPr>
        <p:txBody>
          <a:bodyPr wrap="none">
            <a:spAutoFit/>
          </a:bodyPr>
          <a:lstStyle/>
          <a:p>
            <a:r>
              <a:rPr lang="en-US" dirty="0" smtClean="0">
                <a:latin typeface="Times New Roman" pitchFamily="18" charset="0"/>
                <a:cs typeface="Times New Roman" pitchFamily="18" charset="0"/>
                <a:sym typeface="Symbol"/>
              </a:rPr>
              <a:t>Zero Chromaticity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05"/>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fade">
                                      <p:cBhvr>
                                        <p:cTn id="18" dur="500"/>
                                        <p:tgtEl>
                                          <p:spTgt spid="5"/>
                                        </p:tgtEl>
                                      </p:cBhvr>
                                    </p:animEffect>
                                  </p:childTnLst>
                                </p:cTn>
                              </p:par>
                              <p:par>
                                <p:cTn id="19" presetID="17"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par>
                                <p:cTn id="23" presetID="54" presetClass="entr" presetSubtype="0" ac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ppt_w*0.05"/>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anim calcmode="lin" valueType="num">
                                      <p:cBhvr>
                                        <p:cTn id="27" dur="500" fill="hold"/>
                                        <p:tgtEl>
                                          <p:spTgt spid="10"/>
                                        </p:tgtEl>
                                        <p:attrNameLst>
                                          <p:attrName>ppt_x</p:attrName>
                                        </p:attrNameLst>
                                      </p:cBhvr>
                                      <p:tavLst>
                                        <p:tav tm="0">
                                          <p:val>
                                            <p:strVal val="#ppt_x-.2"/>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strVal val="#ppt_w*0.05"/>
                                          </p:val>
                                        </p:tav>
                                        <p:tav tm="100000">
                                          <p:val>
                                            <p:strVal val="#ppt_w"/>
                                          </p:val>
                                        </p:tav>
                                      </p:tavLst>
                                    </p:anim>
                                    <p:anim calcmode="lin" valueType="num">
                                      <p:cBhvr>
                                        <p:cTn id="35" dur="500" fill="hold"/>
                                        <p:tgtEl>
                                          <p:spTgt spid="8"/>
                                        </p:tgtEl>
                                        <p:attrNameLst>
                                          <p:attrName>ppt_h</p:attrName>
                                        </p:attrNameLst>
                                      </p:cBhvr>
                                      <p:tavLst>
                                        <p:tav tm="0">
                                          <p:val>
                                            <p:strVal val="#ppt_h"/>
                                          </p:val>
                                        </p:tav>
                                        <p:tav tm="100000">
                                          <p:val>
                                            <p:strVal val="#ppt_h"/>
                                          </p:val>
                                        </p:tav>
                                      </p:tavLst>
                                    </p:anim>
                                    <p:anim calcmode="lin" valueType="num">
                                      <p:cBhvr>
                                        <p:cTn id="36" dur="500" fill="hold"/>
                                        <p:tgtEl>
                                          <p:spTgt spid="8"/>
                                        </p:tgtEl>
                                        <p:attrNameLst>
                                          <p:attrName>ppt_x</p:attrName>
                                        </p:attrNameLst>
                                      </p:cBhvr>
                                      <p:tavLst>
                                        <p:tav tm="0">
                                          <p:val>
                                            <p:strVal val="#ppt_x-.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Effect transition="in" filter="fade">
                                      <p:cBhvr>
                                        <p:cTn id="38" dur="500"/>
                                        <p:tgtEl>
                                          <p:spTgt spid="8"/>
                                        </p:tgtEl>
                                      </p:cBhvr>
                                    </p:animEffect>
                                  </p:childTnLst>
                                </p:cTn>
                              </p:par>
                              <p:par>
                                <p:cTn id="39" presetID="54" presetClass="entr" presetSubtype="0" accel="10000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ppt_w*0.05"/>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anim calcmode="lin" valueType="num">
                                      <p:cBhvr>
                                        <p:cTn id="43" dur="500" fill="hold"/>
                                        <p:tgtEl>
                                          <p:spTgt spid="11"/>
                                        </p:tgtEl>
                                        <p:attrNameLst>
                                          <p:attrName>ppt_x</p:attrName>
                                        </p:attrNameLst>
                                      </p:cBhvr>
                                      <p:tavLst>
                                        <p:tav tm="0">
                                          <p:val>
                                            <p:strVal val="#ppt_x-.2"/>
                                          </p:val>
                                        </p:tav>
                                        <p:tav tm="100000">
                                          <p:val>
                                            <p:strVal val="#ppt_x"/>
                                          </p:val>
                                        </p:tav>
                                      </p:tavLst>
                                    </p:anim>
                                    <p:anim calcmode="lin" valueType="num">
                                      <p:cBhvr>
                                        <p:cTn id="44" dur="500" fill="hold"/>
                                        <p:tgtEl>
                                          <p:spTgt spid="11"/>
                                        </p:tgtEl>
                                        <p:attrNameLst>
                                          <p:attrName>ppt_y</p:attrName>
                                        </p:attrNameLst>
                                      </p:cBhvr>
                                      <p:tavLst>
                                        <p:tav tm="0">
                                          <p:val>
                                            <p:strVal val="#ppt_y"/>
                                          </p:val>
                                        </p:tav>
                                        <p:tav tm="100000">
                                          <p:val>
                                            <p:strVal val="#ppt_y"/>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_0.jpg"/>
          <p:cNvPicPr>
            <a:picLocks noChangeAspect="1"/>
          </p:cNvPicPr>
          <p:nvPr/>
        </p:nvPicPr>
        <p:blipFill>
          <a:blip r:embed="rId2" cstate="print"/>
          <a:srcRect l="5704"/>
          <a:stretch>
            <a:fillRect/>
          </a:stretch>
        </p:blipFill>
        <p:spPr>
          <a:xfrm>
            <a:off x="5113020" y="3305175"/>
            <a:ext cx="4030980" cy="3200400"/>
          </a:xfrm>
          <a:prstGeom prst="rect">
            <a:avLst/>
          </a:prstGeom>
        </p:spPr>
      </p:pic>
      <p:pic>
        <p:nvPicPr>
          <p:cNvPr id="5" name="Picture 4" descr="H_A.jpg"/>
          <p:cNvPicPr>
            <a:picLocks noChangeAspect="1"/>
          </p:cNvPicPr>
          <p:nvPr/>
        </p:nvPicPr>
        <p:blipFill>
          <a:blip r:embed="rId3" cstate="print"/>
          <a:srcRect l="5714"/>
          <a:stretch>
            <a:fillRect/>
          </a:stretch>
        </p:blipFill>
        <p:spPr>
          <a:xfrm>
            <a:off x="1085850" y="3286125"/>
            <a:ext cx="4023360" cy="3200400"/>
          </a:xfrm>
          <a:prstGeom prst="rect">
            <a:avLst/>
          </a:prstGeom>
        </p:spPr>
      </p:pic>
      <p:pic>
        <p:nvPicPr>
          <p:cNvPr id="6" name="Picture 5" descr="H_B.jpg"/>
          <p:cNvPicPr>
            <a:picLocks noChangeAspect="1"/>
          </p:cNvPicPr>
          <p:nvPr/>
        </p:nvPicPr>
        <p:blipFill>
          <a:blip r:embed="rId4" cstate="print"/>
          <a:srcRect l="5893"/>
          <a:stretch>
            <a:fillRect/>
          </a:stretch>
        </p:blipFill>
        <p:spPr>
          <a:xfrm>
            <a:off x="5128260" y="0"/>
            <a:ext cx="4015740" cy="3200400"/>
          </a:xfrm>
          <a:prstGeom prst="rect">
            <a:avLst/>
          </a:prstGeom>
        </p:spPr>
      </p:pic>
      <p:pic>
        <p:nvPicPr>
          <p:cNvPr id="7" name="Picture 6" descr="H_Nat.jpg"/>
          <p:cNvPicPr>
            <a:picLocks noChangeAspect="1"/>
          </p:cNvPicPr>
          <p:nvPr/>
        </p:nvPicPr>
        <p:blipFill>
          <a:blip r:embed="rId5" cstate="print"/>
          <a:srcRect l="5536"/>
          <a:stretch>
            <a:fillRect/>
          </a:stretch>
        </p:blipFill>
        <p:spPr>
          <a:xfrm>
            <a:off x="1085850" y="0"/>
            <a:ext cx="4030980" cy="3200400"/>
          </a:xfrm>
          <a:prstGeom prst="rect">
            <a:avLst/>
          </a:prstGeom>
        </p:spPr>
      </p:pic>
      <p:sp>
        <p:nvSpPr>
          <p:cNvPr id="8" name="TextBox 7"/>
          <p:cNvSpPr txBox="1"/>
          <p:nvPr/>
        </p:nvSpPr>
        <p:spPr>
          <a:xfrm rot="16200000">
            <a:off x="-340242" y="1360967"/>
            <a:ext cx="2424223" cy="307777"/>
          </a:xfrm>
          <a:prstGeom prst="rect">
            <a:avLst/>
          </a:prstGeom>
          <a:noFill/>
        </p:spPr>
        <p:txBody>
          <a:bodyPr wrap="square" rtlCol="0">
            <a:spAutoFit/>
          </a:bodyPr>
          <a:lstStyle/>
          <a:p>
            <a:r>
              <a:rPr lang="en-US" sz="1400" dirty="0" smtClean="0"/>
              <a:t>Frequency Width [Tune]</a:t>
            </a:r>
            <a:endParaRPr lang="en-US" sz="1400" dirty="0"/>
          </a:p>
        </p:txBody>
      </p:sp>
      <p:sp>
        <p:nvSpPr>
          <p:cNvPr id="9" name="TextBox 8"/>
          <p:cNvSpPr txBox="1"/>
          <p:nvPr/>
        </p:nvSpPr>
        <p:spPr>
          <a:xfrm rot="16200000">
            <a:off x="-304800" y="4543646"/>
            <a:ext cx="2424223" cy="307777"/>
          </a:xfrm>
          <a:prstGeom prst="rect">
            <a:avLst/>
          </a:prstGeom>
          <a:noFill/>
        </p:spPr>
        <p:txBody>
          <a:bodyPr wrap="square" rtlCol="0">
            <a:spAutoFit/>
          </a:bodyPr>
          <a:lstStyle/>
          <a:p>
            <a:r>
              <a:rPr lang="en-US" sz="1400" dirty="0" smtClean="0"/>
              <a:t>Frequency Width [Tune]</a:t>
            </a:r>
            <a:endParaRPr 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_0.jpg"/>
          <p:cNvPicPr>
            <a:picLocks noChangeAspect="1"/>
          </p:cNvPicPr>
          <p:nvPr/>
        </p:nvPicPr>
        <p:blipFill>
          <a:blip r:embed="rId2" cstate="print"/>
          <a:srcRect l="5893"/>
          <a:stretch>
            <a:fillRect/>
          </a:stretch>
        </p:blipFill>
        <p:spPr>
          <a:xfrm>
            <a:off x="5128260" y="3248025"/>
            <a:ext cx="4015740" cy="3200400"/>
          </a:xfrm>
          <a:prstGeom prst="rect">
            <a:avLst/>
          </a:prstGeom>
        </p:spPr>
      </p:pic>
      <p:pic>
        <p:nvPicPr>
          <p:cNvPr id="4" name="Picture 3" descr="V_A.jpg"/>
          <p:cNvPicPr>
            <a:picLocks noChangeAspect="1"/>
          </p:cNvPicPr>
          <p:nvPr/>
        </p:nvPicPr>
        <p:blipFill>
          <a:blip r:embed="rId3" cstate="print"/>
          <a:srcRect l="5938"/>
          <a:stretch>
            <a:fillRect/>
          </a:stretch>
        </p:blipFill>
        <p:spPr>
          <a:xfrm>
            <a:off x="1095375" y="3207525"/>
            <a:ext cx="4013820" cy="3200400"/>
          </a:xfrm>
          <a:prstGeom prst="rect">
            <a:avLst/>
          </a:prstGeom>
        </p:spPr>
      </p:pic>
      <p:pic>
        <p:nvPicPr>
          <p:cNvPr id="5" name="Picture 4" descr="V_B.jpg"/>
          <p:cNvPicPr>
            <a:picLocks noChangeAspect="1"/>
          </p:cNvPicPr>
          <p:nvPr/>
        </p:nvPicPr>
        <p:blipFill>
          <a:blip r:embed="rId4" cstate="print"/>
          <a:srcRect l="5804"/>
          <a:stretch>
            <a:fillRect/>
          </a:stretch>
        </p:blipFill>
        <p:spPr>
          <a:xfrm>
            <a:off x="5124480" y="0"/>
            <a:ext cx="4019520" cy="3200400"/>
          </a:xfrm>
          <a:prstGeom prst="rect">
            <a:avLst/>
          </a:prstGeom>
        </p:spPr>
      </p:pic>
      <p:pic>
        <p:nvPicPr>
          <p:cNvPr id="6" name="Picture 5" descr="V_Nat.jpg"/>
          <p:cNvPicPr>
            <a:picLocks noChangeAspect="1"/>
          </p:cNvPicPr>
          <p:nvPr/>
        </p:nvPicPr>
        <p:blipFill>
          <a:blip r:embed="rId5" cstate="print"/>
          <a:srcRect l="5714"/>
          <a:stretch>
            <a:fillRect/>
          </a:stretch>
        </p:blipFill>
        <p:spPr>
          <a:xfrm>
            <a:off x="1019175" y="0"/>
            <a:ext cx="4023360" cy="3200400"/>
          </a:xfrm>
          <a:prstGeom prst="rect">
            <a:avLst/>
          </a:prstGeom>
        </p:spPr>
      </p:pic>
      <p:sp>
        <p:nvSpPr>
          <p:cNvPr id="7" name="TextBox 6"/>
          <p:cNvSpPr txBox="1"/>
          <p:nvPr/>
        </p:nvSpPr>
        <p:spPr>
          <a:xfrm rot="16200000">
            <a:off x="-340242" y="1360967"/>
            <a:ext cx="2424223" cy="307777"/>
          </a:xfrm>
          <a:prstGeom prst="rect">
            <a:avLst/>
          </a:prstGeom>
          <a:noFill/>
        </p:spPr>
        <p:txBody>
          <a:bodyPr wrap="square" rtlCol="0">
            <a:spAutoFit/>
          </a:bodyPr>
          <a:lstStyle/>
          <a:p>
            <a:r>
              <a:rPr lang="en-US" sz="1400" dirty="0" smtClean="0"/>
              <a:t>Frequency Width [Tune]</a:t>
            </a:r>
            <a:endParaRPr lang="en-US" sz="1400" dirty="0"/>
          </a:p>
        </p:txBody>
      </p:sp>
      <p:sp>
        <p:nvSpPr>
          <p:cNvPr id="8" name="TextBox 7"/>
          <p:cNvSpPr txBox="1"/>
          <p:nvPr/>
        </p:nvSpPr>
        <p:spPr>
          <a:xfrm rot="16200000">
            <a:off x="-304800" y="4543646"/>
            <a:ext cx="2424223" cy="307777"/>
          </a:xfrm>
          <a:prstGeom prst="rect">
            <a:avLst/>
          </a:prstGeom>
          <a:noFill/>
        </p:spPr>
        <p:txBody>
          <a:bodyPr wrap="square" rtlCol="0">
            <a:spAutoFit/>
          </a:bodyPr>
          <a:lstStyle/>
          <a:p>
            <a:r>
              <a:rPr lang="en-US" sz="1400" dirty="0" smtClean="0"/>
              <a:t>Frequency Width [Tune]</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Chromaticity Measurement Results</a:t>
            </a:r>
            <a:endParaRPr lang="en-US"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05926669-221D-4DE5-8F93-24826511287D}" type="slidenum">
              <a:rPr lang="en-US" smtClean="0"/>
              <a:pPr>
                <a:defRPr/>
              </a:pPr>
              <a:t>33</a:t>
            </a:fld>
            <a:endParaRPr lang="en-US"/>
          </a:p>
        </p:txBody>
      </p:sp>
      <p:graphicFrame>
        <p:nvGraphicFramePr>
          <p:cNvPr id="3" name="Table 2"/>
          <p:cNvGraphicFramePr>
            <a:graphicFrameLocks noGrp="1"/>
          </p:cNvGraphicFramePr>
          <p:nvPr/>
        </p:nvGraphicFramePr>
        <p:xfrm>
          <a:off x="838200" y="1692275"/>
          <a:ext cx="7105648" cy="3337560"/>
        </p:xfrm>
        <a:graphic>
          <a:graphicData uri="http://schemas.openxmlformats.org/drawingml/2006/table">
            <a:tbl>
              <a:tblPr firstRow="1" bandRow="1">
                <a:tableStyleId>{8A107856-5554-42FB-B03E-39F5DBC370BA}</a:tableStyleId>
              </a:tblPr>
              <a:tblGrid>
                <a:gridCol w="1776412"/>
                <a:gridCol w="1776412"/>
                <a:gridCol w="1776412"/>
                <a:gridCol w="177641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 </a:t>
                      </a:r>
                      <a:r>
                        <a:rPr lang="en-US" dirty="0" smtClean="0"/>
                        <a:t>Setting</a:t>
                      </a:r>
                      <a:endParaRPr lang="en-US" b="1" baseline="-25000" dirty="0" smtClean="0"/>
                    </a:p>
                  </a:txBody>
                  <a:tcPr/>
                </a:tc>
                <a:tc>
                  <a:txBody>
                    <a:bodyPr/>
                    <a:lstStyle/>
                    <a:p>
                      <a:pPr algn="ctr"/>
                      <a:r>
                        <a:rPr lang="en-US" dirty="0" smtClean="0"/>
                        <a:t>Fit </a:t>
                      </a:r>
                      <a:r>
                        <a:rPr lang="en-US" b="1" dirty="0" smtClean="0">
                          <a:sym typeface="Symbol"/>
                        </a:rPr>
                        <a:t> (</a:t>
                      </a:r>
                      <a:r>
                        <a:rPr lang="en-US" b="1" dirty="0" err="1" smtClean="0">
                          <a:sym typeface="Symbol"/>
                        </a:rPr>
                        <a:t>Avg</a:t>
                      </a:r>
                      <a:r>
                        <a:rPr lang="en-US" b="1" dirty="0" smtClean="0">
                          <a:sym typeface="Symbol"/>
                        </a:rPr>
                        <a:t>)</a:t>
                      </a:r>
                      <a:endParaRPr lang="en-US" dirty="0"/>
                    </a:p>
                  </a:txBody>
                  <a:tcPr/>
                </a:tc>
                <a:tc>
                  <a:txBody>
                    <a:bodyPr/>
                    <a:lstStyle/>
                    <a:p>
                      <a:pPr algn="ctr"/>
                      <a:r>
                        <a:rPr lang="en-US" dirty="0" smtClean="0"/>
                        <a:t>% Difference</a:t>
                      </a:r>
                      <a:endParaRPr lang="en-US" dirty="0"/>
                    </a:p>
                  </a:txBody>
                  <a:tcPr/>
                </a:tc>
                <a:tc>
                  <a:txBody>
                    <a:bodyPr/>
                    <a:lstStyle/>
                    <a:p>
                      <a:pPr algn="ctr"/>
                      <a:r>
                        <a:rPr lang="en-US" dirty="0" smtClean="0"/>
                        <a:t>Tom </a:t>
                      </a:r>
                      <a:r>
                        <a:rPr lang="en-US" dirty="0" err="1" smtClean="0"/>
                        <a:t>Pelaia</a:t>
                      </a:r>
                      <a:r>
                        <a:rPr lang="en-US" dirty="0" smtClean="0"/>
                        <a:t> </a:t>
                      </a:r>
                      <a:r>
                        <a:rPr lang="en-US" b="1" dirty="0" smtClean="0">
                          <a:sym typeface="Symbol"/>
                        </a:rPr>
                        <a:t></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r>
                        <a:rPr lang="en-US" b="1" baseline="-25000" dirty="0" smtClean="0">
                          <a:sym typeface="Symbol"/>
                        </a:rPr>
                        <a:t>X</a:t>
                      </a:r>
                      <a:r>
                        <a:rPr lang="en-US" b="1" baseline="0" dirty="0" smtClean="0">
                          <a:sym typeface="Symbol"/>
                        </a:rPr>
                        <a:t> = -7.9</a:t>
                      </a:r>
                      <a:endParaRPr lang="en-US" b="1" baseline="-25000" dirty="0" smtClean="0"/>
                    </a:p>
                  </a:txBody>
                  <a:tcPr/>
                </a:tc>
                <a:tc>
                  <a:txBody>
                    <a:bodyPr/>
                    <a:lstStyle/>
                    <a:p>
                      <a:pPr algn="ctr"/>
                      <a:r>
                        <a:rPr lang="en-US" b="1" dirty="0" smtClean="0"/>
                        <a:t>-7.32</a:t>
                      </a:r>
                      <a:endParaRPr lang="en-US" b="1" dirty="0"/>
                    </a:p>
                  </a:txBody>
                  <a:tcPr/>
                </a:tc>
                <a:tc>
                  <a:txBody>
                    <a:bodyPr/>
                    <a:lstStyle/>
                    <a:p>
                      <a:pPr algn="ctr"/>
                      <a:r>
                        <a:rPr lang="en-US" b="1" dirty="0" smtClean="0"/>
                        <a:t>7.6</a:t>
                      </a:r>
                      <a:endParaRPr lang="en-US" b="1" dirty="0"/>
                    </a:p>
                  </a:txBody>
                  <a:tcPr/>
                </a:tc>
                <a:tc>
                  <a:txBody>
                    <a:bodyPr/>
                    <a:lstStyle/>
                    <a:p>
                      <a:pPr algn="ctr"/>
                      <a:r>
                        <a:rPr lang="en-US" b="1" dirty="0" smtClean="0"/>
                        <a:t>-6.75</a:t>
                      </a:r>
                      <a:endParaRPr 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r>
                        <a:rPr lang="en-US" b="1" baseline="-25000" dirty="0" smtClean="0">
                          <a:sym typeface="Symbol"/>
                        </a:rPr>
                        <a:t>X</a:t>
                      </a:r>
                      <a:r>
                        <a:rPr lang="en-US" b="1" baseline="0" dirty="0" smtClean="0">
                          <a:sym typeface="Symbol"/>
                        </a:rPr>
                        <a:t> = -5.33</a:t>
                      </a:r>
                      <a:endParaRPr lang="en-US" b="1" baseline="-25000" dirty="0" smtClean="0"/>
                    </a:p>
                  </a:txBody>
                  <a:tcPr/>
                </a:tc>
                <a:tc>
                  <a:txBody>
                    <a:bodyPr/>
                    <a:lstStyle/>
                    <a:p>
                      <a:pPr algn="ctr"/>
                      <a:r>
                        <a:rPr lang="en-US" b="1" dirty="0" smtClean="0"/>
                        <a:t>-5.17</a:t>
                      </a:r>
                      <a:endParaRPr lang="en-US" b="1" dirty="0"/>
                    </a:p>
                  </a:txBody>
                  <a:tcPr/>
                </a:tc>
                <a:tc>
                  <a:txBody>
                    <a:bodyPr/>
                    <a:lstStyle/>
                    <a:p>
                      <a:pPr algn="ctr"/>
                      <a:r>
                        <a:rPr lang="en-US" b="1" dirty="0" smtClean="0"/>
                        <a:t>3.0</a:t>
                      </a:r>
                      <a:endParaRPr lang="en-US" b="1" dirty="0"/>
                    </a:p>
                  </a:txBody>
                  <a:tcPr/>
                </a:tc>
                <a:tc>
                  <a:txBody>
                    <a:bodyPr/>
                    <a:lstStyle/>
                    <a:p>
                      <a:pPr algn="ctr"/>
                      <a:endParaRPr 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r>
                        <a:rPr lang="en-US" b="1" baseline="-25000" dirty="0" smtClean="0">
                          <a:sym typeface="Symbol"/>
                        </a:rPr>
                        <a:t>X</a:t>
                      </a:r>
                      <a:r>
                        <a:rPr lang="en-US" b="1" baseline="0" dirty="0" smtClean="0">
                          <a:sym typeface="Symbol"/>
                        </a:rPr>
                        <a:t> = -2.66</a:t>
                      </a:r>
                      <a:endParaRPr lang="en-US" b="1" baseline="-25000" dirty="0" smtClean="0"/>
                    </a:p>
                  </a:txBody>
                  <a:tcPr/>
                </a:tc>
                <a:tc>
                  <a:txBody>
                    <a:bodyPr/>
                    <a:lstStyle/>
                    <a:p>
                      <a:pPr algn="ctr"/>
                      <a:r>
                        <a:rPr lang="en-US" b="1" dirty="0" smtClean="0"/>
                        <a:t>-2.83</a:t>
                      </a:r>
                      <a:endParaRPr lang="en-US" b="1" dirty="0"/>
                    </a:p>
                  </a:txBody>
                  <a:tcPr/>
                </a:tc>
                <a:tc>
                  <a:txBody>
                    <a:bodyPr/>
                    <a:lstStyle/>
                    <a:p>
                      <a:pPr algn="ctr"/>
                      <a:r>
                        <a:rPr lang="en-US" b="1" dirty="0" smtClean="0"/>
                        <a:t>6.0</a:t>
                      </a:r>
                      <a:endParaRPr lang="en-US" b="1" dirty="0"/>
                    </a:p>
                  </a:txBody>
                  <a:tcPr/>
                </a:tc>
                <a:tc>
                  <a:txBody>
                    <a:bodyPr/>
                    <a:lstStyle/>
                    <a:p>
                      <a:pPr algn="ctr"/>
                      <a:endParaRPr 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r>
                        <a:rPr lang="en-US" b="1" baseline="-25000" dirty="0" smtClean="0">
                          <a:sym typeface="Symbol"/>
                        </a:rPr>
                        <a:t>X</a:t>
                      </a:r>
                      <a:r>
                        <a:rPr lang="en-US" b="1" baseline="0" dirty="0" smtClean="0">
                          <a:sym typeface="Symbol"/>
                        </a:rPr>
                        <a:t> = 0</a:t>
                      </a:r>
                      <a:endParaRPr lang="en-US" b="1" baseline="-25000" dirty="0" smtClean="0"/>
                    </a:p>
                  </a:txBody>
                  <a:tcPr/>
                </a:tc>
                <a:tc>
                  <a:txBody>
                    <a:bodyPr/>
                    <a:lstStyle/>
                    <a:p>
                      <a:pPr algn="ctr"/>
                      <a:r>
                        <a:rPr lang="en-US" b="1" dirty="0" smtClean="0"/>
                        <a:t>-.45</a:t>
                      </a:r>
                      <a:endParaRPr lang="en-US" b="1" dirty="0"/>
                    </a:p>
                  </a:txBody>
                  <a:tcPr/>
                </a:tc>
                <a:tc>
                  <a:txBody>
                    <a:bodyPr/>
                    <a:lstStyle/>
                    <a:p>
                      <a:pPr algn="ctr"/>
                      <a:r>
                        <a:rPr lang="en-US" b="1" dirty="0" smtClean="0"/>
                        <a:t>---</a:t>
                      </a:r>
                      <a:endParaRPr lang="en-US" b="1" dirty="0"/>
                    </a:p>
                  </a:txBody>
                  <a:tcPr/>
                </a:tc>
                <a:tc>
                  <a:txBody>
                    <a:bodyPr/>
                    <a:lstStyle/>
                    <a:p>
                      <a:pPr algn="ctr"/>
                      <a:endParaRPr 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r>
                        <a:rPr lang="en-US" b="1" baseline="-25000" dirty="0" smtClean="0">
                          <a:sym typeface="Symbol"/>
                        </a:rPr>
                        <a:t>Y</a:t>
                      </a:r>
                      <a:r>
                        <a:rPr lang="en-US" b="1" baseline="0" dirty="0" smtClean="0">
                          <a:sym typeface="Symbol"/>
                        </a:rPr>
                        <a:t> = -6.9</a:t>
                      </a:r>
                      <a:endParaRPr lang="en-US" b="1" baseline="-25000" dirty="0" smtClean="0"/>
                    </a:p>
                  </a:txBody>
                  <a:tcPr/>
                </a:tc>
                <a:tc>
                  <a:txBody>
                    <a:bodyPr/>
                    <a:lstStyle/>
                    <a:p>
                      <a:pPr algn="ctr"/>
                      <a:r>
                        <a:rPr lang="en-US" b="1" dirty="0" smtClean="0"/>
                        <a:t>-6.84</a:t>
                      </a:r>
                      <a:endParaRPr lang="en-US" b="1" dirty="0"/>
                    </a:p>
                  </a:txBody>
                  <a:tcPr/>
                </a:tc>
                <a:tc>
                  <a:txBody>
                    <a:bodyPr/>
                    <a:lstStyle/>
                    <a:p>
                      <a:pPr algn="ctr"/>
                      <a:r>
                        <a:rPr lang="en-US" b="1" dirty="0" smtClean="0"/>
                        <a:t>.87</a:t>
                      </a:r>
                      <a:endParaRPr lang="en-US" b="1" dirty="0"/>
                    </a:p>
                  </a:txBody>
                  <a:tcPr/>
                </a:tc>
                <a:tc>
                  <a:txBody>
                    <a:bodyPr/>
                    <a:lstStyle/>
                    <a:p>
                      <a:pPr algn="ctr"/>
                      <a:r>
                        <a:rPr lang="en-US" b="1" dirty="0" smtClean="0"/>
                        <a:t>-5.89</a:t>
                      </a:r>
                      <a:endParaRPr 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r>
                        <a:rPr lang="en-US" b="1" baseline="-25000" dirty="0" smtClean="0">
                          <a:sym typeface="Symbol"/>
                        </a:rPr>
                        <a:t>Y</a:t>
                      </a:r>
                      <a:r>
                        <a:rPr lang="en-US" b="1" baseline="0" dirty="0" smtClean="0">
                          <a:sym typeface="Symbol"/>
                        </a:rPr>
                        <a:t> = -4.66</a:t>
                      </a:r>
                      <a:endParaRPr lang="en-US" b="1" baseline="-25000" dirty="0" smtClean="0"/>
                    </a:p>
                  </a:txBody>
                  <a:tcPr/>
                </a:tc>
                <a:tc>
                  <a:txBody>
                    <a:bodyPr/>
                    <a:lstStyle/>
                    <a:p>
                      <a:pPr algn="ctr"/>
                      <a:r>
                        <a:rPr lang="en-US" b="1" dirty="0" smtClean="0"/>
                        <a:t>-4.71</a:t>
                      </a:r>
                      <a:endParaRPr lang="en-US" b="1" dirty="0"/>
                    </a:p>
                  </a:txBody>
                  <a:tcPr/>
                </a:tc>
                <a:tc>
                  <a:txBody>
                    <a:bodyPr/>
                    <a:lstStyle/>
                    <a:p>
                      <a:pPr algn="ctr"/>
                      <a:r>
                        <a:rPr lang="en-US" b="1" dirty="0" smtClean="0"/>
                        <a:t>1.2</a:t>
                      </a:r>
                      <a:endParaRPr lang="en-US" b="1" dirty="0"/>
                    </a:p>
                  </a:txBody>
                  <a:tcPr/>
                </a:tc>
                <a:tc>
                  <a:txBody>
                    <a:bodyPr/>
                    <a:lstStyle/>
                    <a:p>
                      <a:pPr algn="ctr"/>
                      <a:endParaRPr 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r>
                        <a:rPr lang="en-US" b="1" baseline="-25000" dirty="0" smtClean="0">
                          <a:sym typeface="Symbol"/>
                        </a:rPr>
                        <a:t>Y</a:t>
                      </a:r>
                      <a:r>
                        <a:rPr lang="en-US" b="1" baseline="0" dirty="0" smtClean="0">
                          <a:sym typeface="Symbol"/>
                        </a:rPr>
                        <a:t> = -2.33</a:t>
                      </a:r>
                      <a:endParaRPr lang="en-US" b="1" baseline="-25000" dirty="0" smtClean="0"/>
                    </a:p>
                  </a:txBody>
                  <a:tcPr/>
                </a:tc>
                <a:tc>
                  <a:txBody>
                    <a:bodyPr/>
                    <a:lstStyle/>
                    <a:p>
                      <a:pPr algn="ctr"/>
                      <a:r>
                        <a:rPr lang="en-US" b="1" dirty="0" smtClean="0"/>
                        <a:t>-2.46</a:t>
                      </a:r>
                      <a:endParaRPr lang="en-US" b="1" dirty="0"/>
                    </a:p>
                  </a:txBody>
                  <a:tcPr/>
                </a:tc>
                <a:tc>
                  <a:txBody>
                    <a:bodyPr/>
                    <a:lstStyle/>
                    <a:p>
                      <a:pPr algn="ctr"/>
                      <a:r>
                        <a:rPr lang="en-US" b="1" dirty="0" smtClean="0"/>
                        <a:t>5.6</a:t>
                      </a:r>
                      <a:endParaRPr lang="en-US" b="1" dirty="0"/>
                    </a:p>
                  </a:txBody>
                  <a:tcPr/>
                </a:tc>
                <a:tc>
                  <a:txBody>
                    <a:bodyPr/>
                    <a:lstStyle/>
                    <a:p>
                      <a:pPr algn="ctr"/>
                      <a:endParaRPr lang="en-US" b="1"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r>
                        <a:rPr lang="en-US" b="1" baseline="-25000" dirty="0" smtClean="0">
                          <a:sym typeface="Symbol"/>
                        </a:rPr>
                        <a:t>Y</a:t>
                      </a:r>
                      <a:r>
                        <a:rPr lang="en-US" b="1" baseline="0" dirty="0" smtClean="0">
                          <a:sym typeface="Symbol"/>
                        </a:rPr>
                        <a:t> = 0</a:t>
                      </a:r>
                      <a:endParaRPr lang="en-US" b="1" baseline="-25000" dirty="0" smtClean="0"/>
                    </a:p>
                  </a:txBody>
                  <a:tcPr/>
                </a:tc>
                <a:tc>
                  <a:txBody>
                    <a:bodyPr/>
                    <a:lstStyle/>
                    <a:p>
                      <a:pPr algn="ctr"/>
                      <a:r>
                        <a:rPr lang="en-US" b="1" dirty="0" smtClean="0"/>
                        <a:t>-.14</a:t>
                      </a:r>
                      <a:endParaRPr lang="en-US" b="1" dirty="0"/>
                    </a:p>
                  </a:txBody>
                  <a:tcPr/>
                </a:tc>
                <a:tc>
                  <a:txBody>
                    <a:bodyPr/>
                    <a:lstStyle/>
                    <a:p>
                      <a:pPr algn="ctr"/>
                      <a:r>
                        <a:rPr lang="en-US" b="1" dirty="0" smtClean="0"/>
                        <a:t>---</a:t>
                      </a:r>
                      <a:endParaRPr lang="en-US" b="1" dirty="0"/>
                    </a:p>
                  </a:txBody>
                  <a:tcPr/>
                </a:tc>
                <a:tc>
                  <a:txBody>
                    <a:bodyPr/>
                    <a:lstStyle/>
                    <a:p>
                      <a:pPr algn="ctr"/>
                      <a:endParaRPr lang="en-US" b="1" dirty="0"/>
                    </a:p>
                  </a:txBody>
                  <a:tcPr/>
                </a:tc>
              </a:tr>
            </a:tbl>
          </a:graphicData>
        </a:graphic>
      </p:graphicFrame>
      <p:sp>
        <p:nvSpPr>
          <p:cNvPr id="6" name="TextBox 5"/>
          <p:cNvSpPr txBox="1"/>
          <p:nvPr/>
        </p:nvSpPr>
        <p:spPr>
          <a:xfrm>
            <a:off x="1190625" y="5353050"/>
            <a:ext cx="6848475" cy="646331"/>
          </a:xfrm>
          <a:prstGeom prst="rect">
            <a:avLst/>
          </a:prstGeom>
          <a:noFill/>
        </p:spPr>
        <p:txBody>
          <a:bodyPr wrap="square" rtlCol="0">
            <a:spAutoFit/>
          </a:bodyPr>
          <a:lstStyle/>
          <a:p>
            <a:r>
              <a:rPr lang="en-US" dirty="0" smtClean="0"/>
              <a:t>Tom’s Chromaticity measurements use the single mini-pulse injection into the ring method. (No RF Cavities 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_Nat.jpg"/>
          <p:cNvPicPr>
            <a:picLocks noChangeAspect="1"/>
          </p:cNvPicPr>
          <p:nvPr/>
        </p:nvPicPr>
        <p:blipFill>
          <a:blip r:embed="rId2" cstate="print"/>
          <a:srcRect l="5714"/>
          <a:stretch>
            <a:fillRect/>
          </a:stretch>
        </p:blipFill>
        <p:spPr>
          <a:xfrm>
            <a:off x="1914525" y="0"/>
            <a:ext cx="5486400" cy="4364182"/>
          </a:xfrm>
          <a:prstGeom prst="rect">
            <a:avLst/>
          </a:prstGeom>
        </p:spPr>
      </p:pic>
      <p:sp>
        <p:nvSpPr>
          <p:cNvPr id="4" name="Oval 3"/>
          <p:cNvSpPr/>
          <p:nvPr/>
        </p:nvSpPr>
        <p:spPr>
          <a:xfrm>
            <a:off x="1885950" y="3131072"/>
            <a:ext cx="2305050" cy="78370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1500" y="4326344"/>
            <a:ext cx="7858125" cy="2031325"/>
          </a:xfrm>
          <a:prstGeom prst="rect">
            <a:avLst/>
          </a:prstGeom>
          <a:noFill/>
        </p:spPr>
        <p:txBody>
          <a:bodyPr wrap="square" rtlCol="0">
            <a:spAutoFit/>
          </a:bodyPr>
          <a:lstStyle/>
          <a:p>
            <a:r>
              <a:rPr lang="en-US" dirty="0" smtClean="0"/>
              <a:t>Currently we </a:t>
            </a:r>
            <a:r>
              <a:rPr lang="en-US" dirty="0" smtClean="0"/>
              <a:t>are </a:t>
            </a:r>
            <a:r>
              <a:rPr lang="en-US" dirty="0" smtClean="0"/>
              <a:t>unsure about the source of this effect. It could be due to </a:t>
            </a:r>
            <a:r>
              <a:rPr lang="en-US" dirty="0" smtClean="0"/>
              <a:t>the </a:t>
            </a:r>
            <a:r>
              <a:rPr lang="en-US" dirty="0" smtClean="0"/>
              <a:t>reduced signal acquisition time (7 kHz IFBW) which gives us the ability to only look at ~136 us of accumulation. </a:t>
            </a:r>
            <a:endParaRPr lang="en-US" dirty="0" smtClean="0"/>
          </a:p>
          <a:p>
            <a:endParaRPr lang="en-US" dirty="0" smtClean="0"/>
          </a:p>
          <a:p>
            <a:r>
              <a:rPr lang="en-US" dirty="0" smtClean="0"/>
              <a:t>If we were to reduce the IFBW, the expectation is that the minimal measurement resolution would improve, but at the cost of having to look at a longer portion of accumulation. (Under investigation)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additional measurement…</a:t>
            </a:r>
            <a:endParaRPr lang="en-US" dirty="0"/>
          </a:p>
        </p:txBody>
      </p:sp>
      <p:pic>
        <p:nvPicPr>
          <p:cNvPr id="4" name="Picture 3" descr="Vert 6-21-11 NoEQ Lin 0 ZeroChrome 1-1.jpg"/>
          <p:cNvPicPr>
            <a:picLocks noChangeAspect="1"/>
          </p:cNvPicPr>
          <p:nvPr/>
        </p:nvPicPr>
        <p:blipFill>
          <a:blip r:embed="rId2" cstate="print"/>
          <a:srcRect l="8542" r="8229"/>
          <a:stretch>
            <a:fillRect/>
          </a:stretch>
        </p:blipFill>
        <p:spPr>
          <a:xfrm>
            <a:off x="4572000" y="1182957"/>
            <a:ext cx="4572000" cy="3106311"/>
          </a:xfrm>
          <a:prstGeom prst="rect">
            <a:avLst/>
          </a:prstGeom>
        </p:spPr>
      </p:pic>
      <p:pic>
        <p:nvPicPr>
          <p:cNvPr id="5" name="Picture 4" descr="Vert 6-29-11 NoEQ Lin 0.jpg"/>
          <p:cNvPicPr>
            <a:picLocks noChangeAspect="1"/>
          </p:cNvPicPr>
          <p:nvPr/>
        </p:nvPicPr>
        <p:blipFill>
          <a:blip r:embed="rId3" cstate="print"/>
          <a:srcRect l="8542" r="8437"/>
          <a:stretch>
            <a:fillRect/>
          </a:stretch>
        </p:blipFill>
        <p:spPr>
          <a:xfrm>
            <a:off x="0" y="1179059"/>
            <a:ext cx="4572000" cy="3114106"/>
          </a:xfrm>
          <a:prstGeom prst="rect">
            <a:avLst/>
          </a:prstGeom>
        </p:spPr>
      </p:pic>
      <p:sp>
        <p:nvSpPr>
          <p:cNvPr id="6" name="TextBox 5"/>
          <p:cNvSpPr txBox="1"/>
          <p:nvPr/>
        </p:nvSpPr>
        <p:spPr>
          <a:xfrm>
            <a:off x="425302" y="923925"/>
            <a:ext cx="3203724" cy="369332"/>
          </a:xfrm>
          <a:prstGeom prst="rect">
            <a:avLst/>
          </a:prstGeom>
          <a:noFill/>
        </p:spPr>
        <p:txBody>
          <a:bodyPr wrap="square" rtlCol="0">
            <a:spAutoFit/>
          </a:bodyPr>
          <a:lstStyle/>
          <a:p>
            <a:r>
              <a:rPr lang="en-US" dirty="0" smtClean="0"/>
              <a:t>Typical Production (</a:t>
            </a:r>
            <a:r>
              <a:rPr lang="en-US" i="1" dirty="0" smtClean="0">
                <a:latin typeface="Times New Roman" pitchFamily="18" charset="0"/>
                <a:cs typeface="Times New Roman" pitchFamily="18" charset="0"/>
                <a:sym typeface="Symbol"/>
              </a:rPr>
              <a:t> = -6.9)</a:t>
            </a:r>
            <a:endParaRPr lang="en-US" dirty="0"/>
          </a:p>
        </p:txBody>
      </p:sp>
      <p:sp>
        <p:nvSpPr>
          <p:cNvPr id="7" name="TextBox 6"/>
          <p:cNvSpPr txBox="1"/>
          <p:nvPr/>
        </p:nvSpPr>
        <p:spPr>
          <a:xfrm>
            <a:off x="5924550" y="933450"/>
            <a:ext cx="2528334" cy="371475"/>
          </a:xfrm>
          <a:prstGeom prst="rect">
            <a:avLst/>
          </a:prstGeom>
          <a:noFill/>
        </p:spPr>
        <p:txBody>
          <a:bodyPr wrap="square" rtlCol="0">
            <a:spAutoFit/>
          </a:bodyPr>
          <a:lstStyle/>
          <a:p>
            <a:r>
              <a:rPr lang="en-US" dirty="0" smtClean="0"/>
              <a:t>Zero Chromaticity</a:t>
            </a:r>
            <a:endParaRPr lang="en-US" dirty="0"/>
          </a:p>
        </p:txBody>
      </p:sp>
      <p:sp>
        <p:nvSpPr>
          <p:cNvPr id="12" name="TextBox 11"/>
          <p:cNvSpPr txBox="1"/>
          <p:nvPr/>
        </p:nvSpPr>
        <p:spPr>
          <a:xfrm>
            <a:off x="489098" y="4699591"/>
            <a:ext cx="8102009" cy="1477328"/>
          </a:xfrm>
          <a:prstGeom prst="rect">
            <a:avLst/>
          </a:prstGeom>
          <a:noFill/>
        </p:spPr>
        <p:txBody>
          <a:bodyPr wrap="square" rtlCol="0">
            <a:spAutoFit/>
          </a:bodyPr>
          <a:lstStyle/>
          <a:p>
            <a:r>
              <a:rPr lang="en-US" dirty="0" smtClean="0"/>
              <a:t>By changing the chromaticity to 0 (minimizing the tune spread) with the quadruples, the LSB response is essentially equal to that of the USB.</a:t>
            </a:r>
          </a:p>
          <a:p>
            <a:endParaRPr lang="en-US" dirty="0" smtClean="0"/>
          </a:p>
          <a:p>
            <a:r>
              <a:rPr lang="en-US" dirty="0" smtClean="0"/>
              <a:t>This is due to reducing the Landau damping that naturally occurs with the natural chromaticity for the LSB.</a:t>
            </a:r>
            <a:endParaRPr lang="en-US" dirty="0"/>
          </a:p>
        </p:txBody>
      </p:sp>
      <p:sp>
        <p:nvSpPr>
          <p:cNvPr id="13" name="Oval 12"/>
          <p:cNvSpPr/>
          <p:nvPr/>
        </p:nvSpPr>
        <p:spPr>
          <a:xfrm>
            <a:off x="1244009" y="1169581"/>
            <a:ext cx="584791" cy="2115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77023" y="1205023"/>
            <a:ext cx="584791" cy="21158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4" y="177800"/>
            <a:ext cx="8798959" cy="722762"/>
          </a:xfrm>
        </p:spPr>
        <p:txBody>
          <a:bodyPr/>
          <a:lstStyle/>
          <a:p>
            <a:r>
              <a:rPr lang="en-US" sz="2400" dirty="0" smtClean="0"/>
              <a:t>Measurement of the Ring Tune and Chromaticity are successful (during early accumulation)</a:t>
            </a:r>
            <a:endParaRPr lang="en-US" sz="2400" dirty="0"/>
          </a:p>
        </p:txBody>
      </p:sp>
      <p:sp>
        <p:nvSpPr>
          <p:cNvPr id="3" name="Content Placeholder 2"/>
          <p:cNvSpPr>
            <a:spLocks noGrp="1"/>
          </p:cNvSpPr>
          <p:nvPr>
            <p:ph idx="1"/>
          </p:nvPr>
        </p:nvSpPr>
        <p:spPr>
          <a:xfrm>
            <a:off x="238716" y="1504102"/>
            <a:ext cx="8229600" cy="2258054"/>
          </a:xfrm>
        </p:spPr>
        <p:txBody>
          <a:bodyPr/>
          <a:lstStyle/>
          <a:p>
            <a:r>
              <a:rPr lang="en-US" dirty="0" smtClean="0"/>
              <a:t>So far the </a:t>
            </a:r>
            <a:r>
              <a:rPr lang="en-US" dirty="0" smtClean="0"/>
              <a:t>data</a:t>
            </a:r>
            <a:r>
              <a:rPr lang="en-US" dirty="0" smtClean="0"/>
              <a:t> presented has focused on the very beginning of accumulation (Turns 1-136). </a:t>
            </a:r>
            <a:endParaRPr lang="en-US" dirty="0" smtClean="0"/>
          </a:p>
          <a:p>
            <a:pPr lvl="1"/>
            <a:endParaRPr lang="en-US" dirty="0" smtClean="0"/>
          </a:p>
          <a:p>
            <a:r>
              <a:rPr lang="en-US" dirty="0" smtClean="0"/>
              <a:t>What happens when we shift our observation time to later in the accumulation cycle?</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 Domain.jpg"/>
          <p:cNvPicPr>
            <a:picLocks noChangeAspect="1"/>
          </p:cNvPicPr>
          <p:nvPr/>
        </p:nvPicPr>
        <p:blipFill>
          <a:blip r:embed="rId2" cstate="print"/>
          <a:srcRect l="7444" t="3157" r="7692" b="5351"/>
          <a:stretch>
            <a:fillRect/>
          </a:stretch>
        </p:blipFill>
        <p:spPr>
          <a:xfrm>
            <a:off x="1276350" y="0"/>
            <a:ext cx="6515100" cy="3971925"/>
          </a:xfrm>
          <a:prstGeom prst="rect">
            <a:avLst/>
          </a:prstGeom>
        </p:spPr>
      </p:pic>
      <p:grpSp>
        <p:nvGrpSpPr>
          <p:cNvPr id="2" name="Group 13"/>
          <p:cNvGrpSpPr/>
          <p:nvPr/>
        </p:nvGrpSpPr>
        <p:grpSpPr>
          <a:xfrm>
            <a:off x="2824393" y="1001104"/>
            <a:ext cx="937981" cy="857435"/>
            <a:chOff x="1216240" y="5751250"/>
            <a:chExt cx="2130642" cy="857435"/>
          </a:xfrm>
        </p:grpSpPr>
        <p:cxnSp>
          <p:nvCxnSpPr>
            <p:cNvPr id="15" name="Straight Arrow Connector 14"/>
            <p:cNvCxnSpPr/>
            <p:nvPr/>
          </p:nvCxnSpPr>
          <p:spPr>
            <a:xfrm rot="5400000">
              <a:off x="800892" y="6169556"/>
              <a:ext cx="838200" cy="1588"/>
            </a:xfrm>
            <a:prstGeom prst="straightConnector1">
              <a:avLst/>
            </a:prstGeom>
            <a:ln>
              <a:solidFill>
                <a:srgbClr val="00FF00"/>
              </a:solidFill>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5400000">
              <a:off x="2924135" y="6188791"/>
              <a:ext cx="838200" cy="1588"/>
            </a:xfrm>
            <a:prstGeom prst="straightConnector1">
              <a:avLst/>
            </a:prstGeom>
            <a:ln>
              <a:solidFill>
                <a:srgbClr val="00FF00"/>
              </a:solidFill>
              <a:tailEnd type="arrow"/>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1216240" y="5770485"/>
              <a:ext cx="2130642" cy="1"/>
            </a:xfrm>
            <a:prstGeom prst="line">
              <a:avLst/>
            </a:prstGeom>
            <a:ln>
              <a:solidFill>
                <a:srgbClr val="00FF00"/>
              </a:solidFill>
            </a:ln>
          </p:spPr>
          <p:style>
            <a:lnRef idx="2">
              <a:schemeClr val="dk1"/>
            </a:lnRef>
            <a:fillRef idx="0">
              <a:schemeClr val="dk1"/>
            </a:fillRef>
            <a:effectRef idx="1">
              <a:schemeClr val="dk1"/>
            </a:effectRef>
            <a:fontRef idx="minor">
              <a:schemeClr val="tx1"/>
            </a:fontRef>
          </p:style>
        </p:cxnSp>
      </p:grpSp>
      <p:sp>
        <p:nvSpPr>
          <p:cNvPr id="39" name="TextBox 38"/>
          <p:cNvSpPr txBox="1"/>
          <p:nvPr/>
        </p:nvSpPr>
        <p:spPr>
          <a:xfrm>
            <a:off x="2168279" y="534417"/>
            <a:ext cx="2203696" cy="369332"/>
          </a:xfrm>
          <a:prstGeom prst="rect">
            <a:avLst/>
          </a:prstGeom>
          <a:noFill/>
        </p:spPr>
        <p:txBody>
          <a:bodyPr wrap="square" rtlCol="0">
            <a:spAutoFit/>
          </a:bodyPr>
          <a:lstStyle/>
          <a:p>
            <a:r>
              <a:rPr lang="en-US" dirty="0" smtClean="0">
                <a:solidFill>
                  <a:srgbClr val="00FF00"/>
                </a:solidFill>
              </a:rPr>
              <a:t>Turns 100 to 236</a:t>
            </a:r>
            <a:endParaRPr lang="en-US" dirty="0">
              <a:solidFill>
                <a:srgbClr val="00FF00"/>
              </a:solidFill>
            </a:endParaRPr>
          </a:p>
        </p:txBody>
      </p:sp>
      <p:pic>
        <p:nvPicPr>
          <p:cNvPr id="44" name="Picture 43" descr="100_BTF.jpg"/>
          <p:cNvPicPr>
            <a:picLocks noChangeAspect="1"/>
          </p:cNvPicPr>
          <p:nvPr/>
        </p:nvPicPr>
        <p:blipFill>
          <a:blip r:embed="rId3" cstate="print"/>
          <a:srcRect l="8229" t="3289" r="8791" b="4974"/>
          <a:stretch>
            <a:fillRect/>
          </a:stretch>
        </p:blipFill>
        <p:spPr>
          <a:xfrm>
            <a:off x="1057276" y="2624328"/>
            <a:ext cx="6772274" cy="423367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 Domain.jpg"/>
          <p:cNvPicPr>
            <a:picLocks noChangeAspect="1"/>
          </p:cNvPicPr>
          <p:nvPr/>
        </p:nvPicPr>
        <p:blipFill>
          <a:blip r:embed="rId2" cstate="print"/>
          <a:srcRect l="7444" t="3157" r="7692" b="5351"/>
          <a:stretch>
            <a:fillRect/>
          </a:stretch>
        </p:blipFill>
        <p:spPr>
          <a:xfrm>
            <a:off x="1276350" y="0"/>
            <a:ext cx="6515100" cy="3971925"/>
          </a:xfrm>
          <a:prstGeom prst="rect">
            <a:avLst/>
          </a:prstGeom>
        </p:spPr>
      </p:pic>
      <p:grpSp>
        <p:nvGrpSpPr>
          <p:cNvPr id="2" name="Group 17"/>
          <p:cNvGrpSpPr/>
          <p:nvPr/>
        </p:nvGrpSpPr>
        <p:grpSpPr>
          <a:xfrm>
            <a:off x="3462568" y="943954"/>
            <a:ext cx="937981" cy="857435"/>
            <a:chOff x="1216240" y="5751250"/>
            <a:chExt cx="2130642" cy="857435"/>
          </a:xfrm>
        </p:grpSpPr>
        <p:cxnSp>
          <p:nvCxnSpPr>
            <p:cNvPr id="19" name="Straight Arrow Connector 18"/>
            <p:cNvCxnSpPr/>
            <p:nvPr/>
          </p:nvCxnSpPr>
          <p:spPr>
            <a:xfrm rot="5400000">
              <a:off x="800892" y="6169556"/>
              <a:ext cx="838200" cy="1588"/>
            </a:xfrm>
            <a:prstGeom prst="straightConnector1">
              <a:avLst/>
            </a:prstGeom>
            <a:ln>
              <a:solidFill>
                <a:srgbClr val="FF00FF"/>
              </a:solidFill>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5400000">
              <a:off x="2924135" y="6188791"/>
              <a:ext cx="838200" cy="1588"/>
            </a:xfrm>
            <a:prstGeom prst="straightConnector1">
              <a:avLst/>
            </a:prstGeom>
            <a:ln>
              <a:solidFill>
                <a:srgbClr val="FF00FF"/>
              </a:solidFill>
              <a:tailEnd type="arrow"/>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1216240" y="5770485"/>
              <a:ext cx="2130642" cy="1"/>
            </a:xfrm>
            <a:prstGeom prst="line">
              <a:avLst/>
            </a:prstGeom>
            <a:ln>
              <a:solidFill>
                <a:srgbClr val="FF00FF"/>
              </a:solidFill>
            </a:ln>
          </p:spPr>
          <p:style>
            <a:lnRef idx="2">
              <a:schemeClr val="dk1"/>
            </a:lnRef>
            <a:fillRef idx="0">
              <a:schemeClr val="dk1"/>
            </a:fillRef>
            <a:effectRef idx="1">
              <a:schemeClr val="dk1"/>
            </a:effectRef>
            <a:fontRef idx="minor">
              <a:schemeClr val="tx1"/>
            </a:fontRef>
          </p:style>
        </p:cxnSp>
      </p:grpSp>
      <p:sp>
        <p:nvSpPr>
          <p:cNvPr id="40" name="TextBox 39"/>
          <p:cNvSpPr txBox="1"/>
          <p:nvPr/>
        </p:nvSpPr>
        <p:spPr>
          <a:xfrm>
            <a:off x="2882654" y="486792"/>
            <a:ext cx="2203696" cy="369332"/>
          </a:xfrm>
          <a:prstGeom prst="rect">
            <a:avLst/>
          </a:prstGeom>
          <a:noFill/>
        </p:spPr>
        <p:txBody>
          <a:bodyPr wrap="square" rtlCol="0">
            <a:spAutoFit/>
          </a:bodyPr>
          <a:lstStyle/>
          <a:p>
            <a:r>
              <a:rPr lang="en-US" dirty="0" smtClean="0">
                <a:solidFill>
                  <a:srgbClr val="FF00FF"/>
                </a:solidFill>
              </a:rPr>
              <a:t>Turns 200 to 336</a:t>
            </a:r>
            <a:endParaRPr lang="en-US" dirty="0">
              <a:solidFill>
                <a:srgbClr val="FF00FF"/>
              </a:solidFill>
            </a:endParaRPr>
          </a:p>
        </p:txBody>
      </p:sp>
      <p:pic>
        <p:nvPicPr>
          <p:cNvPr id="44" name="Picture 43" descr="200_BTF.jpg"/>
          <p:cNvPicPr>
            <a:picLocks noChangeAspect="1"/>
          </p:cNvPicPr>
          <p:nvPr/>
        </p:nvPicPr>
        <p:blipFill>
          <a:blip r:embed="rId3" cstate="print"/>
          <a:srcRect l="8437" t="2737" r="8021" b="5158"/>
          <a:stretch>
            <a:fillRect/>
          </a:stretch>
        </p:blipFill>
        <p:spPr>
          <a:xfrm>
            <a:off x="1276350" y="2624328"/>
            <a:ext cx="6790810" cy="4233672"/>
          </a:xfrm>
          <a:prstGeom prst="rect">
            <a:avLst/>
          </a:prstGeom>
        </p:spPr>
      </p:pic>
      <p:sp>
        <p:nvSpPr>
          <p:cNvPr id="45" name="Oval 44"/>
          <p:cNvSpPr/>
          <p:nvPr/>
        </p:nvSpPr>
        <p:spPr>
          <a:xfrm>
            <a:off x="5381625" y="2486025"/>
            <a:ext cx="733425" cy="3914775"/>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381750" y="3019425"/>
            <a:ext cx="1171575" cy="923330"/>
          </a:xfrm>
          <a:prstGeom prst="rect">
            <a:avLst/>
          </a:prstGeom>
          <a:noFill/>
        </p:spPr>
        <p:txBody>
          <a:bodyPr wrap="square" rtlCol="0">
            <a:spAutoFit/>
          </a:bodyPr>
          <a:lstStyle/>
          <a:p>
            <a:r>
              <a:rPr lang="en-US" dirty="0" smtClean="0"/>
              <a:t>USB</a:t>
            </a:r>
          </a:p>
          <a:p>
            <a:r>
              <a:rPr lang="en-US" dirty="0" smtClean="0"/>
              <a:t>Splitting Begins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heckerboard(across)">
                                      <p:cBhvr>
                                        <p:cTn id="7" dur="500"/>
                                        <p:tgtEl>
                                          <p:spTgt spid="4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heckerboard(across)">
                                      <p:cBhvr>
                                        <p:cTn id="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 Domain.jpg"/>
          <p:cNvPicPr>
            <a:picLocks noChangeAspect="1"/>
          </p:cNvPicPr>
          <p:nvPr/>
        </p:nvPicPr>
        <p:blipFill>
          <a:blip r:embed="rId2" cstate="print"/>
          <a:srcRect l="7444" t="3157" r="7692" b="5351"/>
          <a:stretch>
            <a:fillRect/>
          </a:stretch>
        </p:blipFill>
        <p:spPr>
          <a:xfrm>
            <a:off x="1276350" y="0"/>
            <a:ext cx="6515100" cy="3971925"/>
          </a:xfrm>
          <a:prstGeom prst="rect">
            <a:avLst/>
          </a:prstGeom>
        </p:spPr>
      </p:pic>
      <p:sp>
        <p:nvSpPr>
          <p:cNvPr id="8" name="TextBox 7"/>
          <p:cNvSpPr txBox="1"/>
          <p:nvPr/>
        </p:nvSpPr>
        <p:spPr>
          <a:xfrm>
            <a:off x="3492254" y="267717"/>
            <a:ext cx="2203696" cy="369332"/>
          </a:xfrm>
          <a:prstGeom prst="rect">
            <a:avLst/>
          </a:prstGeom>
          <a:noFill/>
        </p:spPr>
        <p:txBody>
          <a:bodyPr wrap="square" rtlCol="0">
            <a:spAutoFit/>
          </a:bodyPr>
          <a:lstStyle/>
          <a:p>
            <a:r>
              <a:rPr lang="en-US" dirty="0" smtClean="0"/>
              <a:t>Turns 300 to 436</a:t>
            </a:r>
            <a:endParaRPr lang="en-US" dirty="0"/>
          </a:p>
        </p:txBody>
      </p:sp>
      <p:grpSp>
        <p:nvGrpSpPr>
          <p:cNvPr id="2" name="Group 21"/>
          <p:cNvGrpSpPr/>
          <p:nvPr/>
        </p:nvGrpSpPr>
        <p:grpSpPr>
          <a:xfrm>
            <a:off x="4119793" y="848704"/>
            <a:ext cx="937981" cy="857435"/>
            <a:chOff x="1216240" y="5751250"/>
            <a:chExt cx="2130642" cy="857435"/>
          </a:xfrm>
        </p:grpSpPr>
        <p:cxnSp>
          <p:nvCxnSpPr>
            <p:cNvPr id="23" name="Straight Arrow Connector 22"/>
            <p:cNvCxnSpPr/>
            <p:nvPr/>
          </p:nvCxnSpPr>
          <p:spPr>
            <a:xfrm rot="5400000">
              <a:off x="800892" y="6169556"/>
              <a:ext cx="838200"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rot="5400000">
              <a:off x="2924135" y="6188791"/>
              <a:ext cx="838200"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1216240" y="5770485"/>
              <a:ext cx="2130642" cy="1"/>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pic>
        <p:nvPicPr>
          <p:cNvPr id="44" name="Picture 43" descr="300_BTF.jpg"/>
          <p:cNvPicPr>
            <a:picLocks noChangeAspect="1"/>
          </p:cNvPicPr>
          <p:nvPr/>
        </p:nvPicPr>
        <p:blipFill>
          <a:blip r:embed="rId3" cstate="print"/>
          <a:srcRect l="8437" t="3289" r="8438" b="4974"/>
          <a:stretch>
            <a:fillRect/>
          </a:stretch>
        </p:blipFill>
        <p:spPr>
          <a:xfrm>
            <a:off x="1123951" y="2624328"/>
            <a:ext cx="6784077" cy="4233672"/>
          </a:xfrm>
          <a:prstGeom prst="rect">
            <a:avLst/>
          </a:prstGeom>
        </p:spPr>
      </p:pic>
      <p:sp>
        <p:nvSpPr>
          <p:cNvPr id="45" name="Oval 44"/>
          <p:cNvSpPr/>
          <p:nvPr/>
        </p:nvSpPr>
        <p:spPr>
          <a:xfrm>
            <a:off x="2952750" y="2466975"/>
            <a:ext cx="733425" cy="3914775"/>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628775" y="2952750"/>
            <a:ext cx="1171575" cy="923330"/>
          </a:xfrm>
          <a:prstGeom prst="rect">
            <a:avLst/>
          </a:prstGeom>
          <a:noFill/>
        </p:spPr>
        <p:txBody>
          <a:bodyPr wrap="square" rtlCol="0">
            <a:spAutoFit/>
          </a:bodyPr>
          <a:lstStyle/>
          <a:p>
            <a:r>
              <a:rPr lang="en-US" dirty="0" smtClean="0"/>
              <a:t>LSB Splitting Begins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heckerboard(across)">
                                      <p:cBhvr>
                                        <p:cTn id="7" dur="500"/>
                                        <p:tgtEl>
                                          <p:spTgt spid="4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checkerboard(across)">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idx="4294967295"/>
          </p:nvPr>
        </p:nvSpPr>
        <p:spPr>
          <a:xfrm>
            <a:off x="228600" y="228600"/>
            <a:ext cx="8621713" cy="1112838"/>
          </a:xfrm>
        </p:spPr>
        <p:txBody>
          <a:bodyPr/>
          <a:lstStyle/>
          <a:p>
            <a:r>
              <a:rPr lang="en-US" sz="1900" smtClean="0"/>
              <a:t>The Spallation Neutron Source:</a:t>
            </a:r>
            <a:br>
              <a:rPr lang="en-US" sz="1900" smtClean="0"/>
            </a:br>
            <a:r>
              <a:rPr lang="en-US" sz="1900" smtClean="0"/>
              <a:t/>
            </a:r>
            <a:br>
              <a:rPr lang="en-US" sz="1900" smtClean="0"/>
            </a:br>
            <a:r>
              <a:rPr lang="en-US" sz="2000" smtClean="0">
                <a:solidFill>
                  <a:srgbClr val="004827"/>
                </a:solidFill>
                <a:latin typeface="Arial" pitchFamily="34" charset="0"/>
              </a:rPr>
              <a:t>is an accelerator-driven user facility for neutron scattering research </a:t>
            </a:r>
            <a:br>
              <a:rPr lang="en-US" sz="2000" smtClean="0">
                <a:solidFill>
                  <a:srgbClr val="004827"/>
                </a:solidFill>
                <a:latin typeface="Arial" pitchFamily="34" charset="0"/>
              </a:rPr>
            </a:br>
            <a:r>
              <a:rPr lang="en-US" sz="2000" smtClean="0">
                <a:solidFill>
                  <a:srgbClr val="004827"/>
                </a:solidFill>
                <a:latin typeface="Arial" pitchFamily="34" charset="0"/>
              </a:rPr>
              <a:t>at Oak Ridge National Laboratory in USA</a:t>
            </a:r>
          </a:p>
        </p:txBody>
      </p:sp>
      <p:pic>
        <p:nvPicPr>
          <p:cNvPr id="7171" name="Picture 2"/>
          <p:cNvPicPr>
            <a:picLocks noChangeAspect="1" noChangeArrowheads="1"/>
          </p:cNvPicPr>
          <p:nvPr/>
        </p:nvPicPr>
        <p:blipFill>
          <a:blip r:embed="rId2" cstate="print"/>
          <a:srcRect b="3639"/>
          <a:stretch>
            <a:fillRect/>
          </a:stretch>
        </p:blipFill>
        <p:spPr bwMode="auto">
          <a:xfrm>
            <a:off x="457200" y="1371600"/>
            <a:ext cx="7627938" cy="4876800"/>
          </a:xfrm>
          <a:prstGeom prst="rect">
            <a:avLst/>
          </a:prstGeom>
          <a:gradFill rotWithShape="0">
            <a:gsLst>
              <a:gs pos="0">
                <a:srgbClr val="008000"/>
              </a:gs>
              <a:gs pos="100000">
                <a:srgbClr val="003B00"/>
              </a:gs>
            </a:gsLst>
            <a:lin ang="5400000" scaled="1"/>
          </a:gradFill>
          <a:ln w="9525">
            <a:noFill/>
            <a:miter lim="800000"/>
            <a:headEnd/>
            <a:tailEnd/>
          </a:ln>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 Domain.jpg"/>
          <p:cNvPicPr>
            <a:picLocks noChangeAspect="1"/>
          </p:cNvPicPr>
          <p:nvPr/>
        </p:nvPicPr>
        <p:blipFill>
          <a:blip r:embed="rId2" cstate="print"/>
          <a:srcRect l="7444" t="3157" r="7692" b="5351"/>
          <a:stretch>
            <a:fillRect/>
          </a:stretch>
        </p:blipFill>
        <p:spPr>
          <a:xfrm>
            <a:off x="1276350" y="0"/>
            <a:ext cx="6515100" cy="3971925"/>
          </a:xfrm>
          <a:prstGeom prst="rect">
            <a:avLst/>
          </a:prstGeom>
        </p:spPr>
      </p:pic>
      <p:grpSp>
        <p:nvGrpSpPr>
          <p:cNvPr id="2" name="Group 25"/>
          <p:cNvGrpSpPr/>
          <p:nvPr/>
        </p:nvGrpSpPr>
        <p:grpSpPr>
          <a:xfrm>
            <a:off x="4738918" y="734404"/>
            <a:ext cx="937981" cy="857435"/>
            <a:chOff x="1216240" y="5751250"/>
            <a:chExt cx="2130642" cy="857435"/>
          </a:xfrm>
        </p:grpSpPr>
        <p:cxnSp>
          <p:nvCxnSpPr>
            <p:cNvPr id="27" name="Straight Arrow Connector 26"/>
            <p:cNvCxnSpPr/>
            <p:nvPr/>
          </p:nvCxnSpPr>
          <p:spPr>
            <a:xfrm rot="5400000">
              <a:off x="800892" y="6169556"/>
              <a:ext cx="838200" cy="1588"/>
            </a:xfrm>
            <a:prstGeom prst="straightConnector1">
              <a:avLst/>
            </a:prstGeom>
            <a:ln>
              <a:solidFill>
                <a:srgbClr val="FFC000"/>
              </a:solidFill>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a:off x="2924135" y="6188791"/>
              <a:ext cx="838200" cy="1588"/>
            </a:xfrm>
            <a:prstGeom prst="straightConnector1">
              <a:avLst/>
            </a:prstGeom>
            <a:ln>
              <a:solidFill>
                <a:srgbClr val="FFC000"/>
              </a:solidFill>
              <a:tailEnd type="arrow"/>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1216240" y="5770485"/>
              <a:ext cx="2130642" cy="1"/>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cxnSp>
      </p:grpSp>
      <p:sp>
        <p:nvSpPr>
          <p:cNvPr id="41" name="TextBox 40"/>
          <p:cNvSpPr txBox="1"/>
          <p:nvPr/>
        </p:nvSpPr>
        <p:spPr>
          <a:xfrm>
            <a:off x="4111379" y="220092"/>
            <a:ext cx="2203696" cy="369332"/>
          </a:xfrm>
          <a:prstGeom prst="rect">
            <a:avLst/>
          </a:prstGeom>
          <a:noFill/>
        </p:spPr>
        <p:txBody>
          <a:bodyPr wrap="square" rtlCol="0">
            <a:spAutoFit/>
          </a:bodyPr>
          <a:lstStyle/>
          <a:p>
            <a:r>
              <a:rPr lang="en-US" dirty="0" smtClean="0">
                <a:solidFill>
                  <a:srgbClr val="FFC000"/>
                </a:solidFill>
              </a:rPr>
              <a:t>Turns 400 to 536</a:t>
            </a:r>
            <a:endParaRPr lang="en-US" dirty="0">
              <a:solidFill>
                <a:srgbClr val="FFC000"/>
              </a:solidFill>
            </a:endParaRPr>
          </a:p>
        </p:txBody>
      </p:sp>
      <p:pic>
        <p:nvPicPr>
          <p:cNvPr id="44" name="Picture 43" descr="400_BTF.jpg"/>
          <p:cNvPicPr>
            <a:picLocks noChangeAspect="1"/>
          </p:cNvPicPr>
          <p:nvPr/>
        </p:nvPicPr>
        <p:blipFill>
          <a:blip r:embed="rId3" cstate="print"/>
          <a:srcRect l="8646" t="3105" r="8125" b="5342"/>
          <a:stretch>
            <a:fillRect/>
          </a:stretch>
        </p:blipFill>
        <p:spPr>
          <a:xfrm>
            <a:off x="1181100" y="2624328"/>
            <a:ext cx="6806245" cy="423367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 Domain.jpg"/>
          <p:cNvPicPr>
            <a:picLocks noChangeAspect="1"/>
          </p:cNvPicPr>
          <p:nvPr/>
        </p:nvPicPr>
        <p:blipFill>
          <a:blip r:embed="rId2" cstate="print"/>
          <a:srcRect l="7444" t="3157" r="7692" b="5351"/>
          <a:stretch>
            <a:fillRect/>
          </a:stretch>
        </p:blipFill>
        <p:spPr>
          <a:xfrm>
            <a:off x="1276350" y="0"/>
            <a:ext cx="6515100" cy="3971925"/>
          </a:xfrm>
          <a:prstGeom prst="rect">
            <a:avLst/>
          </a:prstGeom>
        </p:spPr>
      </p:pic>
      <p:grpSp>
        <p:nvGrpSpPr>
          <p:cNvPr id="2" name="Group 29"/>
          <p:cNvGrpSpPr/>
          <p:nvPr/>
        </p:nvGrpSpPr>
        <p:grpSpPr>
          <a:xfrm>
            <a:off x="5291368" y="610579"/>
            <a:ext cx="937981" cy="857435"/>
            <a:chOff x="1216240" y="5751250"/>
            <a:chExt cx="2130642" cy="857435"/>
          </a:xfrm>
        </p:grpSpPr>
        <p:cxnSp>
          <p:nvCxnSpPr>
            <p:cNvPr id="31" name="Straight Arrow Connector 30"/>
            <p:cNvCxnSpPr/>
            <p:nvPr/>
          </p:nvCxnSpPr>
          <p:spPr>
            <a:xfrm rot="5400000">
              <a:off x="800892" y="6169556"/>
              <a:ext cx="838200" cy="1588"/>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rot="5400000">
              <a:off x="2924135" y="6188791"/>
              <a:ext cx="838200" cy="1588"/>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flipV="1">
              <a:off x="1216240" y="5770485"/>
              <a:ext cx="2130642" cy="1"/>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grpSp>
      <p:sp>
        <p:nvSpPr>
          <p:cNvPr id="42" name="TextBox 41"/>
          <p:cNvSpPr txBox="1"/>
          <p:nvPr/>
        </p:nvSpPr>
        <p:spPr>
          <a:xfrm>
            <a:off x="4720979" y="134367"/>
            <a:ext cx="2203696" cy="369332"/>
          </a:xfrm>
          <a:prstGeom prst="rect">
            <a:avLst/>
          </a:prstGeom>
          <a:noFill/>
        </p:spPr>
        <p:txBody>
          <a:bodyPr wrap="square" rtlCol="0">
            <a:spAutoFit/>
          </a:bodyPr>
          <a:lstStyle/>
          <a:p>
            <a:r>
              <a:rPr lang="en-US" dirty="0" smtClean="0">
                <a:solidFill>
                  <a:schemeClr val="accent2">
                    <a:lumMod val="75000"/>
                  </a:schemeClr>
                </a:solidFill>
              </a:rPr>
              <a:t>Turns 500 to 636</a:t>
            </a:r>
            <a:endParaRPr lang="en-US" dirty="0">
              <a:solidFill>
                <a:schemeClr val="accent2">
                  <a:lumMod val="75000"/>
                </a:schemeClr>
              </a:solidFill>
            </a:endParaRPr>
          </a:p>
        </p:txBody>
      </p:sp>
      <p:pic>
        <p:nvPicPr>
          <p:cNvPr id="44" name="Picture 43" descr="500_BTF.jpg"/>
          <p:cNvPicPr>
            <a:picLocks noChangeAspect="1"/>
          </p:cNvPicPr>
          <p:nvPr/>
        </p:nvPicPr>
        <p:blipFill>
          <a:blip r:embed="rId3" cstate="print"/>
          <a:srcRect l="8437" t="3289" r="8333" b="4974"/>
          <a:stretch>
            <a:fillRect/>
          </a:stretch>
        </p:blipFill>
        <p:spPr>
          <a:xfrm>
            <a:off x="1085850" y="2624328"/>
            <a:ext cx="6792578" cy="423367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 Domain.jpg"/>
          <p:cNvPicPr>
            <a:picLocks noChangeAspect="1"/>
          </p:cNvPicPr>
          <p:nvPr/>
        </p:nvPicPr>
        <p:blipFill>
          <a:blip r:embed="rId2" cstate="print"/>
          <a:srcRect l="7444" t="3157" r="7692" b="5351"/>
          <a:stretch>
            <a:fillRect/>
          </a:stretch>
        </p:blipFill>
        <p:spPr>
          <a:xfrm>
            <a:off x="1276350" y="0"/>
            <a:ext cx="6515100" cy="3971925"/>
          </a:xfrm>
          <a:prstGeom prst="rect">
            <a:avLst/>
          </a:prstGeom>
        </p:spPr>
      </p:pic>
      <p:grpSp>
        <p:nvGrpSpPr>
          <p:cNvPr id="2" name="Group 33"/>
          <p:cNvGrpSpPr/>
          <p:nvPr/>
        </p:nvGrpSpPr>
        <p:grpSpPr>
          <a:xfrm>
            <a:off x="5683215" y="524854"/>
            <a:ext cx="937981" cy="857435"/>
            <a:chOff x="1216240" y="5751250"/>
            <a:chExt cx="2130642" cy="857435"/>
          </a:xfrm>
        </p:grpSpPr>
        <p:cxnSp>
          <p:nvCxnSpPr>
            <p:cNvPr id="35" name="Straight Arrow Connector 34"/>
            <p:cNvCxnSpPr/>
            <p:nvPr/>
          </p:nvCxnSpPr>
          <p:spPr>
            <a:xfrm rot="5400000">
              <a:off x="800892" y="6169556"/>
              <a:ext cx="838200" cy="1588"/>
            </a:xfrm>
            <a:prstGeom prst="straightConnector1">
              <a:avLst/>
            </a:prstGeom>
            <a:ln>
              <a:solidFill>
                <a:srgbClr val="00CCFF"/>
              </a:solidFill>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rot="5400000">
              <a:off x="2924135" y="6188791"/>
              <a:ext cx="838200" cy="1588"/>
            </a:xfrm>
            <a:prstGeom prst="straightConnector1">
              <a:avLst/>
            </a:prstGeom>
            <a:ln>
              <a:solidFill>
                <a:srgbClr val="00CCFF"/>
              </a:solidFill>
              <a:tailEnd type="arrow"/>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V="1">
              <a:off x="1216240" y="5770485"/>
              <a:ext cx="2130642" cy="1"/>
            </a:xfrm>
            <a:prstGeom prst="line">
              <a:avLst/>
            </a:prstGeom>
            <a:ln>
              <a:solidFill>
                <a:srgbClr val="00CCFF"/>
              </a:solidFill>
            </a:ln>
          </p:spPr>
          <p:style>
            <a:lnRef idx="2">
              <a:schemeClr val="dk1"/>
            </a:lnRef>
            <a:fillRef idx="0">
              <a:schemeClr val="dk1"/>
            </a:fillRef>
            <a:effectRef idx="1">
              <a:schemeClr val="dk1"/>
            </a:effectRef>
            <a:fontRef idx="minor">
              <a:schemeClr val="tx1"/>
            </a:fontRef>
          </p:style>
        </p:cxnSp>
      </p:grpSp>
      <p:sp>
        <p:nvSpPr>
          <p:cNvPr id="38" name="TextBox 37"/>
          <p:cNvSpPr txBox="1"/>
          <p:nvPr/>
        </p:nvSpPr>
        <p:spPr>
          <a:xfrm>
            <a:off x="5644904" y="105792"/>
            <a:ext cx="2203696" cy="369332"/>
          </a:xfrm>
          <a:prstGeom prst="rect">
            <a:avLst/>
          </a:prstGeom>
          <a:noFill/>
        </p:spPr>
        <p:txBody>
          <a:bodyPr wrap="square" rtlCol="0">
            <a:spAutoFit/>
          </a:bodyPr>
          <a:lstStyle/>
          <a:p>
            <a:r>
              <a:rPr lang="en-US" dirty="0" smtClean="0">
                <a:solidFill>
                  <a:srgbClr val="00CCFF"/>
                </a:solidFill>
              </a:rPr>
              <a:t>Turns 600 to 736</a:t>
            </a:r>
            <a:endParaRPr lang="en-US" dirty="0">
              <a:solidFill>
                <a:srgbClr val="00CCFF"/>
              </a:solidFill>
            </a:endParaRPr>
          </a:p>
        </p:txBody>
      </p:sp>
      <p:pic>
        <p:nvPicPr>
          <p:cNvPr id="44" name="Picture 43" descr="600_BTF.jpg"/>
          <p:cNvPicPr>
            <a:picLocks noChangeAspect="1"/>
          </p:cNvPicPr>
          <p:nvPr/>
        </p:nvPicPr>
        <p:blipFill>
          <a:blip r:embed="rId3" cstate="print"/>
          <a:srcRect l="8333" t="3474" r="8125" b="4974"/>
          <a:stretch>
            <a:fillRect/>
          </a:stretch>
        </p:blipFill>
        <p:spPr>
          <a:xfrm>
            <a:off x="1114426" y="2624328"/>
            <a:ext cx="6831801" cy="4233672"/>
          </a:xfrm>
          <a:prstGeom prst="rect">
            <a:avLst/>
          </a:prstGeom>
        </p:spPr>
      </p:pic>
      <p:sp>
        <p:nvSpPr>
          <p:cNvPr id="45" name="TextBox 44"/>
          <p:cNvSpPr txBox="1"/>
          <p:nvPr/>
        </p:nvSpPr>
        <p:spPr>
          <a:xfrm>
            <a:off x="7210424" y="847725"/>
            <a:ext cx="1933575" cy="923330"/>
          </a:xfrm>
          <a:prstGeom prst="rect">
            <a:avLst/>
          </a:prstGeom>
          <a:noFill/>
        </p:spPr>
        <p:txBody>
          <a:bodyPr wrap="square" rtlCol="0">
            <a:spAutoFit/>
          </a:bodyPr>
          <a:lstStyle/>
          <a:p>
            <a:r>
              <a:rPr lang="en-US" dirty="0" smtClean="0"/>
              <a:t>Note: 720 Turns of Accumulation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4" y="177800"/>
            <a:ext cx="8798959" cy="722762"/>
          </a:xfrm>
        </p:spPr>
        <p:txBody>
          <a:bodyPr/>
          <a:lstStyle/>
          <a:p>
            <a:r>
              <a:rPr lang="en-US" sz="2400" dirty="0" smtClean="0"/>
              <a:t>What happens when we shift our observation time to later in the accumulation cycle?</a:t>
            </a:r>
            <a:endParaRPr lang="en-US" sz="2400" dirty="0" smtClean="0"/>
          </a:p>
        </p:txBody>
      </p:sp>
      <p:sp>
        <p:nvSpPr>
          <p:cNvPr id="3" name="Content Placeholder 2"/>
          <p:cNvSpPr>
            <a:spLocks noGrp="1"/>
          </p:cNvSpPr>
          <p:nvPr>
            <p:ph idx="1"/>
          </p:nvPr>
        </p:nvSpPr>
        <p:spPr>
          <a:xfrm>
            <a:off x="238716" y="1504102"/>
            <a:ext cx="8229600" cy="3941592"/>
          </a:xfrm>
        </p:spPr>
        <p:txBody>
          <a:bodyPr/>
          <a:lstStyle/>
          <a:p>
            <a:r>
              <a:rPr lang="en-US" dirty="0" smtClean="0"/>
              <a:t>During </a:t>
            </a:r>
            <a:r>
              <a:rPr lang="en-US" dirty="0" smtClean="0"/>
              <a:t>accumulation the beam dynamics become very complex.</a:t>
            </a:r>
          </a:p>
          <a:p>
            <a:r>
              <a:rPr lang="en-US" dirty="0" smtClean="0"/>
              <a:t>To determine if the beam intensity was the root cause, experiments were performed by varying the number of pulses accumulated.</a:t>
            </a:r>
          </a:p>
          <a:p>
            <a:r>
              <a:rPr lang="en-US" dirty="0" smtClean="0"/>
              <a:t>If the intensity is the primary cause it could lead to additional problems as SNS continues to increase toward the design goal as well as interfere with the ability to damp instabilities.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8" y="177800"/>
            <a:ext cx="8750595" cy="329706"/>
          </a:xfrm>
        </p:spPr>
        <p:txBody>
          <a:bodyPr/>
          <a:lstStyle/>
          <a:p>
            <a:r>
              <a:rPr lang="en-US" sz="1800" dirty="0" smtClean="0"/>
              <a:t>Variation in beam intensity accounts for majority of BTF splitting.</a:t>
            </a:r>
            <a:endParaRPr lang="en-US" sz="1800" dirty="0"/>
          </a:p>
        </p:txBody>
      </p:sp>
      <p:pic>
        <p:nvPicPr>
          <p:cNvPr id="3" name="Picture 2" descr="Vert 6-21-11 NoEQ Lin 500 ZeroChrome 1-1.jpg"/>
          <p:cNvPicPr>
            <a:picLocks noChangeAspect="1"/>
          </p:cNvPicPr>
          <p:nvPr/>
        </p:nvPicPr>
        <p:blipFill>
          <a:blip r:embed="rId2" cstate="print"/>
          <a:srcRect l="8542" r="8437"/>
          <a:stretch>
            <a:fillRect/>
          </a:stretch>
        </p:blipFill>
        <p:spPr>
          <a:xfrm>
            <a:off x="0" y="650422"/>
            <a:ext cx="4572000" cy="3114106"/>
          </a:xfrm>
          <a:prstGeom prst="rect">
            <a:avLst/>
          </a:prstGeom>
        </p:spPr>
      </p:pic>
      <p:pic>
        <p:nvPicPr>
          <p:cNvPr id="4" name="Picture 3" descr="Vert 6-21-11 NoEQ Lin 500 ZeroChrome 1-6.jpg"/>
          <p:cNvPicPr>
            <a:picLocks noChangeAspect="1"/>
          </p:cNvPicPr>
          <p:nvPr/>
        </p:nvPicPr>
        <p:blipFill>
          <a:blip r:embed="rId3" cstate="print"/>
          <a:srcRect l="8646" r="8542"/>
          <a:stretch>
            <a:fillRect/>
          </a:stretch>
        </p:blipFill>
        <p:spPr>
          <a:xfrm>
            <a:off x="4572000" y="646505"/>
            <a:ext cx="4572000" cy="3121941"/>
          </a:xfrm>
          <a:prstGeom prst="rect">
            <a:avLst/>
          </a:prstGeom>
        </p:spPr>
      </p:pic>
      <p:sp>
        <p:nvSpPr>
          <p:cNvPr id="5" name="TextBox 4"/>
          <p:cNvSpPr txBox="1"/>
          <p:nvPr/>
        </p:nvSpPr>
        <p:spPr>
          <a:xfrm>
            <a:off x="580140" y="-461665"/>
            <a:ext cx="8829674" cy="461665"/>
          </a:xfrm>
          <a:prstGeom prst="rect">
            <a:avLst/>
          </a:prstGeom>
          <a:noFill/>
        </p:spPr>
        <p:txBody>
          <a:bodyPr wrap="square" rtlCol="0">
            <a:spAutoFit/>
          </a:bodyPr>
          <a:lstStyle/>
          <a:p>
            <a:r>
              <a:rPr lang="en-US" sz="2400" dirty="0" smtClean="0"/>
              <a:t>Comparing the Zero Chromaticity Intensity Variation</a:t>
            </a:r>
          </a:p>
        </p:txBody>
      </p:sp>
      <p:sp>
        <p:nvSpPr>
          <p:cNvPr id="6" name="TextBox 5"/>
          <p:cNvSpPr txBox="1"/>
          <p:nvPr/>
        </p:nvSpPr>
        <p:spPr>
          <a:xfrm>
            <a:off x="285750" y="904875"/>
            <a:ext cx="1152525" cy="369332"/>
          </a:xfrm>
          <a:prstGeom prst="rect">
            <a:avLst/>
          </a:prstGeom>
          <a:solidFill>
            <a:schemeClr val="bg1"/>
          </a:solidFill>
        </p:spPr>
        <p:txBody>
          <a:bodyPr wrap="square" rtlCol="0">
            <a:spAutoFit/>
          </a:bodyPr>
          <a:lstStyle/>
          <a:p>
            <a:r>
              <a:rPr lang="en-US" dirty="0" smtClean="0"/>
              <a:t>100% </a:t>
            </a:r>
            <a:r>
              <a:rPr lang="en-US" dirty="0" err="1" smtClean="0"/>
              <a:t>Int</a:t>
            </a:r>
            <a:endParaRPr lang="en-US" dirty="0"/>
          </a:p>
        </p:txBody>
      </p:sp>
      <p:sp>
        <p:nvSpPr>
          <p:cNvPr id="7" name="TextBox 6"/>
          <p:cNvSpPr txBox="1"/>
          <p:nvPr/>
        </p:nvSpPr>
        <p:spPr>
          <a:xfrm>
            <a:off x="4886325" y="914400"/>
            <a:ext cx="993480" cy="369332"/>
          </a:xfrm>
          <a:prstGeom prst="rect">
            <a:avLst/>
          </a:prstGeom>
          <a:solidFill>
            <a:schemeClr val="bg1"/>
          </a:solidFill>
        </p:spPr>
        <p:txBody>
          <a:bodyPr wrap="square" rtlCol="0">
            <a:spAutoFit/>
          </a:bodyPr>
          <a:lstStyle/>
          <a:p>
            <a:r>
              <a:rPr lang="en-US" dirty="0" smtClean="0"/>
              <a:t>17% </a:t>
            </a:r>
            <a:r>
              <a:rPr lang="en-US" dirty="0" err="1" smtClean="0"/>
              <a:t>Int</a:t>
            </a:r>
            <a:endParaRPr lang="en-US" dirty="0"/>
          </a:p>
        </p:txBody>
      </p:sp>
      <p:pic>
        <p:nvPicPr>
          <p:cNvPr id="8" name="Picture 7" descr="Vert 6-21-11 NoEQ Lin 0 ZeroChrome 1-1.jpg"/>
          <p:cNvPicPr>
            <a:picLocks noChangeAspect="1"/>
          </p:cNvPicPr>
          <p:nvPr/>
        </p:nvPicPr>
        <p:blipFill>
          <a:blip r:embed="rId4" cstate="print"/>
          <a:srcRect l="8542" r="8229"/>
          <a:stretch>
            <a:fillRect/>
          </a:stretch>
        </p:blipFill>
        <p:spPr>
          <a:xfrm>
            <a:off x="4572000" y="3751689"/>
            <a:ext cx="4572000" cy="3106311"/>
          </a:xfrm>
          <a:prstGeom prst="rect">
            <a:avLst/>
          </a:prstGeom>
        </p:spPr>
      </p:pic>
      <p:pic>
        <p:nvPicPr>
          <p:cNvPr id="9" name="Picture 8" descr="Time Domain.jpg"/>
          <p:cNvPicPr>
            <a:picLocks noChangeAspect="1"/>
          </p:cNvPicPr>
          <p:nvPr/>
        </p:nvPicPr>
        <p:blipFill>
          <a:blip r:embed="rId5" cstate="print"/>
          <a:srcRect l="7444" t="3157" r="7692" b="5351"/>
          <a:stretch>
            <a:fillRect/>
          </a:stretch>
        </p:blipFill>
        <p:spPr>
          <a:xfrm>
            <a:off x="333375" y="4033007"/>
            <a:ext cx="3774496" cy="2301118"/>
          </a:xfrm>
          <a:prstGeom prst="rect">
            <a:avLst/>
          </a:prstGeom>
        </p:spPr>
      </p:pic>
      <p:grpSp>
        <p:nvGrpSpPr>
          <p:cNvPr id="10" name="Group 9"/>
          <p:cNvGrpSpPr/>
          <p:nvPr/>
        </p:nvGrpSpPr>
        <p:grpSpPr>
          <a:xfrm>
            <a:off x="2550027" y="4533900"/>
            <a:ext cx="364856" cy="476054"/>
            <a:chOff x="1216240" y="5751250"/>
            <a:chExt cx="2130642" cy="857435"/>
          </a:xfrm>
        </p:grpSpPr>
        <p:cxnSp>
          <p:nvCxnSpPr>
            <p:cNvPr id="11" name="Straight Arrow Connector 10"/>
            <p:cNvCxnSpPr/>
            <p:nvPr/>
          </p:nvCxnSpPr>
          <p:spPr>
            <a:xfrm rot="5400000">
              <a:off x="800892" y="6169556"/>
              <a:ext cx="838200"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5400000">
              <a:off x="2924135" y="6188791"/>
              <a:ext cx="838200" cy="15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1216240" y="5770485"/>
              <a:ext cx="2130642" cy="1"/>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sp>
        <p:nvSpPr>
          <p:cNvPr id="14" name="TextBox 13"/>
          <p:cNvSpPr txBox="1"/>
          <p:nvPr/>
        </p:nvSpPr>
        <p:spPr>
          <a:xfrm>
            <a:off x="1751418" y="4226808"/>
            <a:ext cx="2191931" cy="307777"/>
          </a:xfrm>
          <a:prstGeom prst="rect">
            <a:avLst/>
          </a:prstGeom>
          <a:noFill/>
        </p:spPr>
        <p:txBody>
          <a:bodyPr wrap="square" rtlCol="0">
            <a:spAutoFit/>
          </a:bodyPr>
          <a:lstStyle/>
          <a:p>
            <a:r>
              <a:rPr lang="en-US" sz="1400" dirty="0" smtClean="0"/>
              <a:t>Turns 500 to 636</a:t>
            </a:r>
            <a:endParaRPr lang="en-US" sz="1400" dirty="0"/>
          </a:p>
        </p:txBody>
      </p:sp>
      <p:grpSp>
        <p:nvGrpSpPr>
          <p:cNvPr id="15" name="Group 14"/>
          <p:cNvGrpSpPr/>
          <p:nvPr/>
        </p:nvGrpSpPr>
        <p:grpSpPr>
          <a:xfrm flipV="1">
            <a:off x="892444" y="5267325"/>
            <a:ext cx="364856" cy="476054"/>
            <a:chOff x="1216240" y="5751250"/>
            <a:chExt cx="2130642" cy="857435"/>
          </a:xfrm>
        </p:grpSpPr>
        <p:cxnSp>
          <p:nvCxnSpPr>
            <p:cNvPr id="16" name="Straight Arrow Connector 15"/>
            <p:cNvCxnSpPr/>
            <p:nvPr/>
          </p:nvCxnSpPr>
          <p:spPr>
            <a:xfrm rot="5400000">
              <a:off x="800892" y="6169556"/>
              <a:ext cx="8382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2924135" y="6188791"/>
              <a:ext cx="838200" cy="158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V="1">
              <a:off x="1216240" y="5770485"/>
              <a:ext cx="2130642"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sp>
        <p:nvSpPr>
          <p:cNvPr id="19" name="TextBox 18"/>
          <p:cNvSpPr txBox="1"/>
          <p:nvPr/>
        </p:nvSpPr>
        <p:spPr>
          <a:xfrm>
            <a:off x="789393" y="5779383"/>
            <a:ext cx="2191931" cy="307777"/>
          </a:xfrm>
          <a:prstGeom prst="rect">
            <a:avLst/>
          </a:prstGeom>
          <a:noFill/>
        </p:spPr>
        <p:txBody>
          <a:bodyPr wrap="square" rtlCol="0">
            <a:spAutoFit/>
          </a:bodyPr>
          <a:lstStyle/>
          <a:p>
            <a:r>
              <a:rPr lang="en-US" sz="1400" dirty="0" smtClean="0">
                <a:solidFill>
                  <a:srgbClr val="FF0000"/>
                </a:solidFill>
              </a:rPr>
              <a:t>Turns 0 to 136</a:t>
            </a:r>
            <a:endParaRPr lang="en-US" sz="1400" dirty="0">
              <a:solidFill>
                <a:srgbClr val="FF0000"/>
              </a:solidFill>
            </a:endParaRPr>
          </a:p>
        </p:txBody>
      </p:sp>
      <p:sp>
        <p:nvSpPr>
          <p:cNvPr id="20" name="Up-Down Arrow 19"/>
          <p:cNvSpPr/>
          <p:nvPr/>
        </p:nvSpPr>
        <p:spPr>
          <a:xfrm>
            <a:off x="7810500" y="2809875"/>
            <a:ext cx="552450" cy="2171700"/>
          </a:xfrm>
          <a:prstGeom prst="upDownArrow">
            <a:avLst/>
          </a:prstGeom>
          <a:gradFill>
            <a:gsLst>
              <a:gs pos="0">
                <a:schemeClr val="tx1"/>
              </a:gs>
              <a:gs pos="100000">
                <a:srgbClr val="FF0000"/>
              </a:gs>
            </a:gsLst>
            <a:lin ang="5400000" scaled="0"/>
          </a:gradFill>
          <a:ln>
            <a:gradFill>
              <a:gsLst>
                <a:gs pos="0">
                  <a:schemeClr val="tx1"/>
                </a:gs>
                <a:gs pos="100000">
                  <a:srgbClr val="FF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idx="1"/>
          </p:nvPr>
        </p:nvSpPr>
        <p:spPr>
          <a:xfrm>
            <a:off x="111125" y="1344613"/>
            <a:ext cx="8229600" cy="3405035"/>
          </a:xfrm>
        </p:spPr>
        <p:txBody>
          <a:bodyPr/>
          <a:lstStyle/>
          <a:p>
            <a:r>
              <a:rPr lang="en-US" dirty="0" smtClean="0"/>
              <a:t>Feedback damper system is effective.</a:t>
            </a:r>
          </a:p>
          <a:p>
            <a:pPr lvl="1"/>
            <a:r>
              <a:rPr lang="en-US" dirty="0" smtClean="0"/>
              <a:t>Continually trying to improve its effectiveness.</a:t>
            </a:r>
          </a:p>
          <a:p>
            <a:r>
              <a:rPr lang="en-US" dirty="0" smtClean="0"/>
              <a:t>Beam Transfer Function measurements are a useful tool for monitoring beam dynamics and parameters.</a:t>
            </a:r>
          </a:p>
          <a:p>
            <a:pPr lvl="1"/>
            <a:r>
              <a:rPr lang="en-US" dirty="0" smtClean="0"/>
              <a:t>Can be used as an additional physics diagnostic system to measure the tune and chromaticity. (Verified)</a:t>
            </a:r>
          </a:p>
          <a:p>
            <a:pPr lvl="1"/>
            <a:r>
              <a:rPr lang="en-US" dirty="0" smtClean="0"/>
              <a:t>Illuminates unique dynamics that have not been observed before (to our knowledge).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3406" y="177802"/>
            <a:ext cx="7921254" cy="484748"/>
          </a:xfrm>
        </p:spPr>
        <p:txBody>
          <a:bodyPr/>
          <a:lstStyle/>
          <a:p>
            <a:r>
              <a:rPr lang="en-US" dirty="0" smtClean="0"/>
              <a:t>Once Again… Many Thanks Go To:</a:t>
            </a:r>
            <a:endParaRPr lang="en-US" dirty="0"/>
          </a:p>
        </p:txBody>
      </p:sp>
      <p:sp>
        <p:nvSpPr>
          <p:cNvPr id="4" name="Content Placeholder 3"/>
          <p:cNvSpPr>
            <a:spLocks noGrp="1"/>
          </p:cNvSpPr>
          <p:nvPr>
            <p:ph idx="1"/>
          </p:nvPr>
        </p:nvSpPr>
        <p:spPr>
          <a:xfrm>
            <a:off x="249348" y="1110696"/>
            <a:ext cx="8229600" cy="2957733"/>
          </a:xfrm>
        </p:spPr>
        <p:txBody>
          <a:bodyPr/>
          <a:lstStyle/>
          <a:p>
            <a:r>
              <a:rPr lang="en-US" dirty="0" smtClean="0"/>
              <a:t>Craig Deibele, Sasha Aleksandrov, </a:t>
            </a:r>
            <a:r>
              <a:rPr lang="en-US" dirty="0" err="1" smtClean="0"/>
              <a:t>Slava</a:t>
            </a:r>
            <a:r>
              <a:rPr lang="en-US" dirty="0" smtClean="0"/>
              <a:t> Danilov, Andy Webster, Jeff Bryan, Jim Diamond, George Link, </a:t>
            </a:r>
            <a:r>
              <a:rPr lang="en-US" dirty="0" err="1" smtClean="0"/>
              <a:t>Syd</a:t>
            </a:r>
            <a:r>
              <a:rPr lang="en-US" dirty="0" smtClean="0"/>
              <a:t> Murray III</a:t>
            </a:r>
          </a:p>
          <a:p>
            <a:endParaRPr lang="en-US" dirty="0" smtClean="0"/>
          </a:p>
          <a:p>
            <a:endParaRPr lang="en-US" dirty="0" smtClean="0"/>
          </a:p>
          <a:p>
            <a:r>
              <a:rPr lang="en-US" i="1" u="sng" dirty="0" smtClean="0"/>
              <a:t>You</a:t>
            </a:r>
            <a:r>
              <a:rPr lang="en-US" dirty="0" smtClean="0"/>
              <a:t>… For giving me the opportunity to be here today!</a:t>
            </a:r>
            <a:endParaRPr lang="en-US" dirty="0"/>
          </a:p>
        </p:txBody>
      </p:sp>
      <p:sp>
        <p:nvSpPr>
          <p:cNvPr id="5" name="TextBox 4"/>
          <p:cNvSpPr txBox="1"/>
          <p:nvPr/>
        </p:nvSpPr>
        <p:spPr>
          <a:xfrm>
            <a:off x="1520456" y="2711302"/>
            <a:ext cx="5911702" cy="369332"/>
          </a:xfrm>
          <a:prstGeom prst="rect">
            <a:avLst/>
          </a:prstGeom>
          <a:noFill/>
        </p:spPr>
        <p:txBody>
          <a:bodyPr wrap="square" rtlCol="0">
            <a:spAutoFit/>
          </a:bodyPr>
          <a:lstStyle/>
          <a:p>
            <a:r>
              <a:rPr lang="en-US" dirty="0" smtClean="0"/>
              <a:t>Without them, none of this work would be possible!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p:cNvSpPr>
          <p:nvPr>
            <p:ph type="title"/>
          </p:nvPr>
        </p:nvSpPr>
        <p:spPr>
          <a:xfrm>
            <a:off x="1403499" y="1449573"/>
            <a:ext cx="6092454" cy="1325526"/>
          </a:xfrm>
        </p:spPr>
        <p:txBody>
          <a:bodyPr/>
          <a:lstStyle/>
          <a:p>
            <a:r>
              <a:rPr lang="en-US" dirty="0" smtClean="0"/>
              <a:t>Download Completed…</a:t>
            </a:r>
            <a:br>
              <a:rPr lang="en-US" dirty="0" smtClean="0"/>
            </a:br>
            <a:r>
              <a:rPr lang="en-US" dirty="0" smtClean="0"/>
              <a:t>Begin The Questions.</a:t>
            </a:r>
          </a:p>
        </p:txBody>
      </p:sp>
      <p:pic>
        <p:nvPicPr>
          <p:cNvPr id="97282" name="Picture 2" descr="C:\Users\5fv\AppData\Local\Microsoft\Windows\Temporary Internet Files\Content.IE5\IYFGHIL6\MC900433820[1].png"/>
          <p:cNvPicPr>
            <a:picLocks noChangeAspect="1" noChangeArrowheads="1"/>
          </p:cNvPicPr>
          <p:nvPr/>
        </p:nvPicPr>
        <p:blipFill>
          <a:blip r:embed="rId2" cstate="print"/>
          <a:srcRect/>
          <a:stretch>
            <a:fillRect/>
          </a:stretch>
        </p:blipFill>
        <p:spPr bwMode="auto">
          <a:xfrm>
            <a:off x="3349921" y="2882200"/>
            <a:ext cx="1828800" cy="18288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177801"/>
            <a:ext cx="8671368" cy="513316"/>
          </a:xfrm>
        </p:spPr>
        <p:txBody>
          <a:bodyPr/>
          <a:lstStyle/>
          <a:p>
            <a:r>
              <a:rPr lang="en-US" dirty="0" smtClean="0"/>
              <a:t>Vertical Production (~815 kW to target)</a:t>
            </a:r>
            <a:endParaRPr lang="en-US" dirty="0"/>
          </a:p>
        </p:txBody>
      </p:sp>
      <p:pic>
        <p:nvPicPr>
          <p:cNvPr id="4" name="Picture 3" descr="2-18-11 Vert Damp 2D.jpg"/>
          <p:cNvPicPr>
            <a:picLocks noChangeAspect="1"/>
          </p:cNvPicPr>
          <p:nvPr/>
        </p:nvPicPr>
        <p:blipFill>
          <a:blip r:embed="rId2" cstate="print"/>
          <a:srcRect l="7187" t="3579" r="3021" b="3026"/>
          <a:stretch>
            <a:fillRect/>
          </a:stretch>
        </p:blipFill>
        <p:spPr>
          <a:xfrm>
            <a:off x="533400" y="1152525"/>
            <a:ext cx="8210550" cy="4829175"/>
          </a:xfrm>
          <a:prstGeom prst="rect">
            <a:avLst/>
          </a:prstGeom>
        </p:spPr>
      </p:pic>
      <p:sp>
        <p:nvSpPr>
          <p:cNvPr id="6" name="TextBox 5"/>
          <p:cNvSpPr txBox="1"/>
          <p:nvPr/>
        </p:nvSpPr>
        <p:spPr>
          <a:xfrm>
            <a:off x="3571875" y="1009650"/>
            <a:ext cx="2190750" cy="369332"/>
          </a:xfrm>
          <a:prstGeom prst="rect">
            <a:avLst/>
          </a:prstGeom>
          <a:solidFill>
            <a:schemeClr val="bg1"/>
          </a:solidFill>
        </p:spPr>
        <p:txBody>
          <a:bodyPr wrap="square" rtlCol="0">
            <a:spAutoFit/>
          </a:bodyPr>
          <a:lstStyle/>
          <a:p>
            <a:r>
              <a:rPr lang="en-US" dirty="0" smtClean="0"/>
              <a:t>Damping On</a:t>
            </a:r>
            <a:endParaRPr lang="en-US" dirty="0"/>
          </a:p>
        </p:txBody>
      </p:sp>
      <p:sp>
        <p:nvSpPr>
          <p:cNvPr id="7" name="TextBox 6"/>
          <p:cNvSpPr txBox="1"/>
          <p:nvPr/>
        </p:nvSpPr>
        <p:spPr>
          <a:xfrm>
            <a:off x="3562350" y="3524250"/>
            <a:ext cx="2438400" cy="369332"/>
          </a:xfrm>
          <a:prstGeom prst="rect">
            <a:avLst/>
          </a:prstGeom>
          <a:solidFill>
            <a:schemeClr val="bg1"/>
          </a:solidFill>
        </p:spPr>
        <p:txBody>
          <a:bodyPr wrap="square" rtlCol="0">
            <a:spAutoFit/>
          </a:bodyPr>
          <a:lstStyle/>
          <a:p>
            <a:r>
              <a:rPr lang="en-US" dirty="0" smtClean="0"/>
              <a:t>Damping Off</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4" y="177800"/>
            <a:ext cx="9032876" cy="484748"/>
          </a:xfrm>
        </p:spPr>
        <p:txBody>
          <a:bodyPr/>
          <a:lstStyle/>
          <a:p>
            <a:r>
              <a:rPr lang="en-US" dirty="0" smtClean="0"/>
              <a:t>Horizontal Production (~815 kW to target)</a:t>
            </a:r>
            <a:endParaRPr lang="en-US" dirty="0"/>
          </a:p>
        </p:txBody>
      </p:sp>
      <p:pic>
        <p:nvPicPr>
          <p:cNvPr id="4" name="Picture 3" descr="2-23-11 Horz Damp 2D.jpg"/>
          <p:cNvPicPr>
            <a:picLocks noChangeAspect="1"/>
          </p:cNvPicPr>
          <p:nvPr/>
        </p:nvPicPr>
        <p:blipFill>
          <a:blip r:embed="rId2" cstate="print"/>
          <a:srcRect l="6979" t="3395" r="3229" b="2289"/>
          <a:stretch>
            <a:fillRect/>
          </a:stretch>
        </p:blipFill>
        <p:spPr>
          <a:xfrm>
            <a:off x="552450" y="1162050"/>
            <a:ext cx="8210550" cy="4876800"/>
          </a:xfrm>
          <a:prstGeom prst="rect">
            <a:avLst/>
          </a:prstGeom>
        </p:spPr>
      </p:pic>
      <p:sp>
        <p:nvSpPr>
          <p:cNvPr id="6" name="TextBox 5"/>
          <p:cNvSpPr txBox="1"/>
          <p:nvPr/>
        </p:nvSpPr>
        <p:spPr>
          <a:xfrm>
            <a:off x="3571875" y="1009650"/>
            <a:ext cx="2190750" cy="369332"/>
          </a:xfrm>
          <a:prstGeom prst="rect">
            <a:avLst/>
          </a:prstGeom>
          <a:solidFill>
            <a:schemeClr val="bg1"/>
          </a:solidFill>
        </p:spPr>
        <p:txBody>
          <a:bodyPr wrap="square" rtlCol="0">
            <a:spAutoFit/>
          </a:bodyPr>
          <a:lstStyle/>
          <a:p>
            <a:r>
              <a:rPr lang="en-US" dirty="0" smtClean="0"/>
              <a:t>Damping On</a:t>
            </a:r>
            <a:endParaRPr lang="en-US" dirty="0"/>
          </a:p>
        </p:txBody>
      </p:sp>
      <p:sp>
        <p:nvSpPr>
          <p:cNvPr id="7" name="TextBox 6"/>
          <p:cNvSpPr txBox="1"/>
          <p:nvPr/>
        </p:nvSpPr>
        <p:spPr>
          <a:xfrm>
            <a:off x="3562350" y="3524250"/>
            <a:ext cx="2438400" cy="369332"/>
          </a:xfrm>
          <a:prstGeom prst="rect">
            <a:avLst/>
          </a:prstGeom>
          <a:solidFill>
            <a:schemeClr val="bg1"/>
          </a:solidFill>
        </p:spPr>
        <p:txBody>
          <a:bodyPr wrap="square" rtlCol="0">
            <a:spAutoFit/>
          </a:bodyPr>
          <a:lstStyle/>
          <a:p>
            <a:r>
              <a:rPr lang="en-US" dirty="0" smtClean="0"/>
              <a:t>Damping Off</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ctrTitle"/>
          </p:nvPr>
        </p:nvSpPr>
        <p:spPr/>
        <p:txBody>
          <a:bodyPr/>
          <a:lstStyle/>
          <a:p>
            <a:endParaRPr lang="en-US" smtClean="0"/>
          </a:p>
        </p:txBody>
      </p:sp>
      <p:sp>
        <p:nvSpPr>
          <p:cNvPr id="8195" name="Rectangle 3"/>
          <p:cNvSpPr>
            <a:spLocks noGrp="1"/>
          </p:cNvSpPr>
          <p:nvPr>
            <p:ph type="subTitle" idx="1"/>
          </p:nvPr>
        </p:nvSpPr>
        <p:spPr/>
        <p:txBody>
          <a:bodyPr/>
          <a:lstStyle/>
          <a:p>
            <a:endParaRPr lang="en-US" smtClean="0"/>
          </a:p>
        </p:txBody>
      </p:sp>
      <p:pic>
        <p:nvPicPr>
          <p:cNvPr id="8196" name="Picture 6" descr="2007-P04234_rgb.jpg"/>
          <p:cNvPicPr>
            <a:picLocks noChangeAspect="1"/>
          </p:cNvPicPr>
          <p:nvPr/>
        </p:nvPicPr>
        <p:blipFill>
          <a:blip r:embed="rId2" cstate="print"/>
          <a:stretch>
            <a:fillRect/>
          </a:stretch>
        </p:blipFill>
        <p:spPr bwMode="auto">
          <a:xfrm>
            <a:off x="0" y="0"/>
            <a:ext cx="9144000" cy="6093822"/>
          </a:xfrm>
          <a:prstGeom prst="rect">
            <a:avLst/>
          </a:prstGeom>
          <a:noFill/>
          <a:ln w="9525">
            <a:noFill/>
            <a:miter lim="800000"/>
            <a:headEnd/>
            <a:tailEnd/>
          </a:ln>
        </p:spPr>
      </p:pic>
      <p:sp>
        <p:nvSpPr>
          <p:cNvPr id="8197" name="TextBox 2"/>
          <p:cNvSpPr txBox="1">
            <a:spLocks noChangeArrowheads="1"/>
          </p:cNvSpPr>
          <p:nvPr/>
        </p:nvSpPr>
        <p:spPr bwMode="auto">
          <a:xfrm>
            <a:off x="7620000" y="533400"/>
            <a:ext cx="870751" cy="461665"/>
          </a:xfrm>
          <a:prstGeom prst="rect">
            <a:avLst/>
          </a:prstGeom>
          <a:solidFill>
            <a:schemeClr val="bg1"/>
          </a:solidFill>
          <a:ln w="9525">
            <a:noFill/>
            <a:miter lim="800000"/>
            <a:headEnd/>
            <a:tailEnd/>
          </a:ln>
        </p:spPr>
        <p:txBody>
          <a:bodyPr wrap="none">
            <a:spAutoFit/>
          </a:bodyPr>
          <a:lstStyle/>
          <a:p>
            <a:pPr eaLnBrk="0" hangingPunct="0"/>
            <a:r>
              <a:rPr lang="en-US" sz="2400" b="0" dirty="0" smtClean="0">
                <a:ea typeface="ＭＳ Ｐゴシック" pitchFamily="34" charset="-128"/>
              </a:rPr>
              <a:t>2010</a:t>
            </a:r>
            <a:endParaRPr lang="en-US" sz="2400" b="0" dirty="0">
              <a:ea typeface="ＭＳ Ｐゴシック"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4582" y="280239"/>
          <a:ext cx="8674835" cy="6297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81399" y="1838325"/>
            <a:ext cx="3152775" cy="646331"/>
          </a:xfrm>
          <a:prstGeom prst="rect">
            <a:avLst/>
          </a:prstGeom>
          <a:solidFill>
            <a:schemeClr val="bg1"/>
          </a:solidFill>
        </p:spPr>
        <p:txBody>
          <a:bodyPr wrap="square" rtlCol="0">
            <a:spAutoFit/>
          </a:bodyPr>
          <a:lstStyle/>
          <a:p>
            <a:r>
              <a:rPr lang="en-US" b="1" dirty="0" smtClean="0"/>
              <a:t>3.31E-04 </a:t>
            </a:r>
            <a:r>
              <a:rPr lang="en-US" b="1" dirty="0" smtClean="0">
                <a:sym typeface="Wingdings" pitchFamily="2" charset="2"/>
              </a:rPr>
              <a:t>= (</a:t>
            </a:r>
            <a:r>
              <a:rPr lang="en-US" b="1" dirty="0" err="1" smtClean="0">
                <a:sym typeface="Wingdings" pitchFamily="2" charset="2"/>
              </a:rPr>
              <a:t>dp</a:t>
            </a:r>
            <a:r>
              <a:rPr lang="en-US" b="1" dirty="0" smtClean="0">
                <a:sym typeface="Wingdings" pitchFamily="2" charset="2"/>
              </a:rPr>
              <a:t>/p)*</a:t>
            </a:r>
            <a:r>
              <a:rPr lang="en-US" b="1" dirty="0" smtClean="0">
                <a:sym typeface="Symbol"/>
              </a:rPr>
              <a:t> </a:t>
            </a:r>
            <a:r>
              <a:rPr lang="en-US" b="1" dirty="0" smtClean="0">
                <a:sym typeface="Wingdings" pitchFamily="2" charset="2"/>
              </a:rPr>
              <a:t></a:t>
            </a:r>
          </a:p>
          <a:p>
            <a:r>
              <a:rPr lang="en-US" b="1" dirty="0" smtClean="0">
                <a:sym typeface="Wingdings" pitchFamily="2" charset="2"/>
              </a:rPr>
              <a:t>	</a:t>
            </a:r>
            <a:r>
              <a:rPr lang="en-US" b="1" dirty="0" err="1" smtClean="0">
                <a:sym typeface="Wingdings" pitchFamily="2" charset="2"/>
              </a:rPr>
              <a:t>dp</a:t>
            </a:r>
            <a:r>
              <a:rPr lang="en-US" b="1" dirty="0" smtClean="0">
                <a:sym typeface="Wingdings" pitchFamily="2" charset="2"/>
              </a:rPr>
              <a:t>/p = 1.52e-3</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damper system overview (2)</a:t>
            </a:r>
            <a:endParaRPr lang="en-US" dirty="0"/>
          </a:p>
        </p:txBody>
      </p:sp>
      <p:sp>
        <p:nvSpPr>
          <p:cNvPr id="127" name="Rectangle 126"/>
          <p:cNvSpPr/>
          <p:nvPr/>
        </p:nvSpPr>
        <p:spPr>
          <a:xfrm>
            <a:off x="1146169" y="195207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p:nvPr/>
        </p:nvCxnSpPr>
        <p:spPr>
          <a:xfrm rot="10800000">
            <a:off x="780409" y="2480299"/>
            <a:ext cx="3657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10800000">
            <a:off x="1441444" y="22568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1" name="Rectangle 130"/>
          <p:cNvSpPr/>
          <p:nvPr/>
        </p:nvSpPr>
        <p:spPr>
          <a:xfrm rot="5400000">
            <a:off x="1822444" y="195207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5400000">
            <a:off x="2517769" y="2104475"/>
            <a:ext cx="304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rot="10800000">
            <a:off x="2289169" y="22568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10800000">
            <a:off x="2832094" y="22568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5" name="Rectangle 134"/>
          <p:cNvSpPr/>
          <p:nvPr/>
        </p:nvSpPr>
        <p:spPr>
          <a:xfrm>
            <a:off x="3070292" y="2028275"/>
            <a:ext cx="304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p:nvPr/>
        </p:nvCxnSpPr>
        <p:spPr>
          <a:xfrm rot="10800000">
            <a:off x="3365567" y="2256875"/>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10800000">
            <a:off x="4204485" y="2247998"/>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16200000">
            <a:off x="4280685" y="224799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0800000">
            <a:off x="5070621" y="2246518"/>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16200000">
            <a:off x="4899171" y="2246518"/>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10800000">
            <a:off x="5928766" y="2237640"/>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10800000">
            <a:off x="6795658" y="2237639"/>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7024258" y="1932839"/>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rot="10800000">
            <a:off x="7329058" y="199645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10800000">
            <a:off x="7329058" y="2464189"/>
            <a:ext cx="304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6" name="Isosceles Triangle 145"/>
          <p:cNvSpPr/>
          <p:nvPr/>
        </p:nvSpPr>
        <p:spPr>
          <a:xfrm>
            <a:off x="1222369" y="2180675"/>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a:off x="7100458" y="2161439"/>
            <a:ext cx="152400" cy="152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2517769" y="2104475"/>
            <a:ext cx="381000" cy="276999"/>
          </a:xfrm>
          <a:prstGeom prst="rect">
            <a:avLst/>
          </a:prstGeom>
          <a:noFill/>
          <a:ln>
            <a:noFill/>
          </a:ln>
        </p:spPr>
        <p:txBody>
          <a:bodyPr wrap="square" rtlCol="0">
            <a:spAutoFit/>
          </a:bodyPr>
          <a:lstStyle/>
          <a:p>
            <a:r>
              <a:rPr lang="en-US" sz="1200" b="1" dirty="0" smtClean="0"/>
              <a:t>Z3</a:t>
            </a:r>
            <a:endParaRPr lang="en-US" sz="1200" b="1" dirty="0"/>
          </a:p>
        </p:txBody>
      </p:sp>
      <p:grpSp>
        <p:nvGrpSpPr>
          <p:cNvPr id="3" name="Group 143"/>
          <p:cNvGrpSpPr/>
          <p:nvPr/>
        </p:nvGrpSpPr>
        <p:grpSpPr>
          <a:xfrm>
            <a:off x="7557492" y="1845538"/>
            <a:ext cx="457200" cy="304800"/>
            <a:chOff x="6803277" y="3624308"/>
            <a:chExt cx="457200" cy="304800"/>
          </a:xfrm>
        </p:grpSpPr>
        <p:sp>
          <p:nvSpPr>
            <p:cNvPr id="246" name="Isosceles Triangle 24"/>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TextBox 25"/>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sp>
        <p:nvSpPr>
          <p:cNvPr id="150" name="TextBox 149"/>
          <p:cNvSpPr txBox="1"/>
          <p:nvPr/>
        </p:nvSpPr>
        <p:spPr>
          <a:xfrm rot="16200000">
            <a:off x="2950443" y="2101223"/>
            <a:ext cx="547457" cy="338554"/>
          </a:xfrm>
          <a:prstGeom prst="rect">
            <a:avLst/>
          </a:prstGeom>
          <a:noFill/>
          <a:ln>
            <a:noFill/>
          </a:ln>
        </p:spPr>
        <p:txBody>
          <a:bodyPr wrap="square" rtlCol="0">
            <a:spAutoFit/>
          </a:bodyPr>
          <a:lstStyle/>
          <a:p>
            <a:pPr algn="ctr"/>
            <a:r>
              <a:rPr lang="en-US" sz="800" b="1" dirty="0" smtClean="0"/>
              <a:t>RF</a:t>
            </a:r>
          </a:p>
          <a:p>
            <a:pPr algn="ctr"/>
            <a:r>
              <a:rPr lang="en-US" sz="800" b="1" dirty="0" smtClean="0"/>
              <a:t>Switch</a:t>
            </a:r>
            <a:endParaRPr lang="en-US" sz="800" b="1" dirty="0"/>
          </a:p>
        </p:txBody>
      </p:sp>
      <p:grpSp>
        <p:nvGrpSpPr>
          <p:cNvPr id="4" name="Group 142"/>
          <p:cNvGrpSpPr/>
          <p:nvPr/>
        </p:nvGrpSpPr>
        <p:grpSpPr>
          <a:xfrm>
            <a:off x="4430158" y="2094118"/>
            <a:ext cx="619219" cy="304800"/>
            <a:chOff x="3375799" y="2496845"/>
            <a:chExt cx="619219" cy="304800"/>
          </a:xfrm>
        </p:grpSpPr>
        <p:sp>
          <p:nvSpPr>
            <p:cNvPr id="244" name="Rectangle 33"/>
            <p:cNvSpPr/>
            <p:nvPr/>
          </p:nvSpPr>
          <p:spPr>
            <a:xfrm rot="5400000">
              <a:off x="353781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9"/>
            <p:cNvSpPr txBox="1"/>
            <p:nvPr/>
          </p:nvSpPr>
          <p:spPr>
            <a:xfrm>
              <a:off x="3375799" y="2518300"/>
              <a:ext cx="619219" cy="261610"/>
            </a:xfrm>
            <a:prstGeom prst="rect">
              <a:avLst/>
            </a:prstGeom>
            <a:noFill/>
            <a:ln>
              <a:noFill/>
            </a:ln>
          </p:spPr>
          <p:txBody>
            <a:bodyPr wrap="square" rtlCol="0">
              <a:spAutoFit/>
            </a:bodyPr>
            <a:lstStyle/>
            <a:p>
              <a:r>
                <a:rPr lang="en-US" sz="1100" b="1" i="1" dirty="0" smtClean="0"/>
                <a:t>COMB</a:t>
              </a:r>
              <a:endParaRPr lang="en-US" sz="1100" b="1" i="1" dirty="0"/>
            </a:p>
          </p:txBody>
        </p:sp>
      </p:grpSp>
      <p:sp>
        <p:nvSpPr>
          <p:cNvPr id="152" name="TextBox 151"/>
          <p:cNvSpPr txBox="1"/>
          <p:nvPr/>
        </p:nvSpPr>
        <p:spPr>
          <a:xfrm>
            <a:off x="1616040" y="2054838"/>
            <a:ext cx="719090" cy="261610"/>
          </a:xfrm>
          <a:prstGeom prst="rect">
            <a:avLst/>
          </a:prstGeom>
          <a:noFill/>
          <a:ln>
            <a:noFill/>
          </a:ln>
        </p:spPr>
        <p:txBody>
          <a:bodyPr wrap="square" rtlCol="0">
            <a:spAutoFit/>
          </a:bodyPr>
          <a:lstStyle/>
          <a:p>
            <a:pPr algn="ctr"/>
            <a:r>
              <a:rPr lang="en-US" sz="1100" b="1" dirty="0" smtClean="0"/>
              <a:t>Stub LPF</a:t>
            </a:r>
            <a:endParaRPr lang="en-US" sz="1100" b="1" dirty="0"/>
          </a:p>
        </p:txBody>
      </p:sp>
      <p:grpSp>
        <p:nvGrpSpPr>
          <p:cNvPr id="5" name="Group 148"/>
          <p:cNvGrpSpPr/>
          <p:nvPr/>
        </p:nvGrpSpPr>
        <p:grpSpPr>
          <a:xfrm>
            <a:off x="6124018" y="2085240"/>
            <a:ext cx="745723" cy="304800"/>
            <a:chOff x="4057100" y="2487967"/>
            <a:chExt cx="745723" cy="304800"/>
          </a:xfrm>
        </p:grpSpPr>
        <p:sp>
          <p:nvSpPr>
            <p:cNvPr id="242" name="Rectangle 32"/>
            <p:cNvSpPr/>
            <p:nvPr/>
          </p:nvSpPr>
          <p:spPr>
            <a:xfrm rot="5400000">
              <a:off x="4254646" y="2335567"/>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33"/>
            <p:cNvSpPr txBox="1"/>
            <p:nvPr/>
          </p:nvSpPr>
          <p:spPr>
            <a:xfrm>
              <a:off x="4057100" y="2527014"/>
              <a:ext cx="745723" cy="230832"/>
            </a:xfrm>
            <a:prstGeom prst="rect">
              <a:avLst/>
            </a:prstGeom>
            <a:noFill/>
            <a:ln>
              <a:noFill/>
            </a:ln>
          </p:spPr>
          <p:txBody>
            <a:bodyPr wrap="square" rtlCol="0">
              <a:spAutoFit/>
            </a:bodyPr>
            <a:lstStyle/>
            <a:p>
              <a:pPr algn="ctr"/>
              <a:r>
                <a:rPr lang="en-US" sz="900" b="1" dirty="0" smtClean="0"/>
                <a:t>Var. </a:t>
              </a:r>
              <a:r>
                <a:rPr lang="en-US" sz="900" b="1" dirty="0" err="1" smtClean="0"/>
                <a:t>Atten</a:t>
              </a:r>
              <a:endParaRPr lang="en-US" sz="900" b="1" dirty="0"/>
            </a:p>
          </p:txBody>
        </p:sp>
      </p:grpSp>
      <p:grpSp>
        <p:nvGrpSpPr>
          <p:cNvPr id="6" name="Group 147"/>
          <p:cNvGrpSpPr/>
          <p:nvPr/>
        </p:nvGrpSpPr>
        <p:grpSpPr>
          <a:xfrm>
            <a:off x="5269628" y="2085240"/>
            <a:ext cx="656207" cy="304800"/>
            <a:chOff x="4112576" y="2496845"/>
            <a:chExt cx="656207" cy="304800"/>
          </a:xfrm>
        </p:grpSpPr>
        <p:sp>
          <p:nvSpPr>
            <p:cNvPr id="240" name="Rectangle 239"/>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p:cNvSpPr txBox="1"/>
            <p:nvPr/>
          </p:nvSpPr>
          <p:spPr>
            <a:xfrm>
              <a:off x="4112576" y="2535892"/>
              <a:ext cx="656207" cy="230832"/>
            </a:xfrm>
            <a:prstGeom prst="rect">
              <a:avLst/>
            </a:prstGeom>
            <a:noFill/>
            <a:ln>
              <a:noFill/>
            </a:ln>
          </p:spPr>
          <p:txBody>
            <a:bodyPr wrap="square" rtlCol="0">
              <a:spAutoFit/>
            </a:bodyPr>
            <a:lstStyle/>
            <a:p>
              <a:pPr algn="ctr"/>
              <a:r>
                <a:rPr lang="en-US" sz="900" b="1" dirty="0" smtClean="0"/>
                <a:t>SLP-300</a:t>
              </a:r>
              <a:endParaRPr lang="en-US" sz="900" b="1" dirty="0"/>
            </a:p>
          </p:txBody>
        </p:sp>
      </p:grpSp>
      <p:grpSp>
        <p:nvGrpSpPr>
          <p:cNvPr id="7" name="Group 144"/>
          <p:cNvGrpSpPr/>
          <p:nvPr/>
        </p:nvGrpSpPr>
        <p:grpSpPr>
          <a:xfrm>
            <a:off x="7562099" y="2320665"/>
            <a:ext cx="457200" cy="304800"/>
            <a:chOff x="6803277" y="3624308"/>
            <a:chExt cx="457200" cy="304800"/>
          </a:xfrm>
        </p:grpSpPr>
        <p:sp>
          <p:nvSpPr>
            <p:cNvPr id="238" name="Isosceles Triangle 237"/>
            <p:cNvSpPr/>
            <p:nvPr/>
          </p:nvSpPr>
          <p:spPr>
            <a:xfrm rot="5400000">
              <a:off x="6877998" y="3624308"/>
              <a:ext cx="304800" cy="304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p:cNvSpPr txBox="1"/>
            <p:nvPr/>
          </p:nvSpPr>
          <p:spPr>
            <a:xfrm>
              <a:off x="6803277" y="3653162"/>
              <a:ext cx="457200" cy="246221"/>
            </a:xfrm>
            <a:prstGeom prst="rect">
              <a:avLst/>
            </a:prstGeom>
            <a:noFill/>
            <a:ln>
              <a:noFill/>
            </a:ln>
          </p:spPr>
          <p:txBody>
            <a:bodyPr wrap="square" rtlCol="0">
              <a:spAutoFit/>
            </a:bodyPr>
            <a:lstStyle/>
            <a:p>
              <a:endParaRPr lang="en-US" sz="1000" dirty="0"/>
            </a:p>
          </p:txBody>
        </p:sp>
      </p:grpSp>
      <p:grpSp>
        <p:nvGrpSpPr>
          <p:cNvPr id="8" name="Group 149"/>
          <p:cNvGrpSpPr/>
          <p:nvPr/>
        </p:nvGrpSpPr>
        <p:grpSpPr>
          <a:xfrm>
            <a:off x="3549025" y="2104475"/>
            <a:ext cx="656207" cy="304800"/>
            <a:chOff x="4112576" y="2496845"/>
            <a:chExt cx="656207" cy="304800"/>
          </a:xfrm>
        </p:grpSpPr>
        <p:sp>
          <p:nvSpPr>
            <p:cNvPr id="236" name="Rectangle 235"/>
            <p:cNvSpPr/>
            <p:nvPr/>
          </p:nvSpPr>
          <p:spPr>
            <a:xfrm rot="5400000">
              <a:off x="4296048" y="2344445"/>
              <a:ext cx="304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a:off x="4112576" y="2509258"/>
              <a:ext cx="656207" cy="261610"/>
            </a:xfrm>
            <a:prstGeom prst="rect">
              <a:avLst/>
            </a:prstGeom>
            <a:noFill/>
            <a:ln>
              <a:noFill/>
            </a:ln>
          </p:spPr>
          <p:txBody>
            <a:bodyPr wrap="square" rtlCol="0">
              <a:spAutoFit/>
            </a:bodyPr>
            <a:lstStyle/>
            <a:p>
              <a:pPr algn="ctr"/>
              <a:r>
                <a:rPr lang="en-US" sz="1100" b="1" dirty="0" smtClean="0"/>
                <a:t>Delay</a:t>
              </a:r>
              <a:endParaRPr lang="en-US" sz="1100" b="1" dirty="0"/>
            </a:p>
          </p:txBody>
        </p:sp>
      </p:grpSp>
      <p:sp>
        <p:nvSpPr>
          <p:cNvPr id="157" name="TextBox 156"/>
          <p:cNvSpPr txBox="1"/>
          <p:nvPr/>
        </p:nvSpPr>
        <p:spPr>
          <a:xfrm>
            <a:off x="7576768" y="1875875"/>
            <a:ext cx="332890" cy="215444"/>
          </a:xfrm>
          <a:prstGeom prst="rect">
            <a:avLst/>
          </a:prstGeom>
          <a:noFill/>
          <a:ln>
            <a:noFill/>
          </a:ln>
        </p:spPr>
        <p:txBody>
          <a:bodyPr wrap="square" rtlCol="0">
            <a:spAutoFit/>
          </a:bodyPr>
          <a:lstStyle/>
          <a:p>
            <a:r>
              <a:rPr lang="en-US" sz="800" dirty="0" smtClean="0"/>
              <a:t>PA</a:t>
            </a:r>
            <a:endParaRPr lang="en-US" sz="800" dirty="0"/>
          </a:p>
        </p:txBody>
      </p:sp>
      <p:sp>
        <p:nvSpPr>
          <p:cNvPr id="158" name="TextBox 157"/>
          <p:cNvSpPr txBox="1"/>
          <p:nvPr/>
        </p:nvSpPr>
        <p:spPr>
          <a:xfrm>
            <a:off x="7581372" y="2350998"/>
            <a:ext cx="332890" cy="215444"/>
          </a:xfrm>
          <a:prstGeom prst="rect">
            <a:avLst/>
          </a:prstGeom>
          <a:noFill/>
          <a:ln>
            <a:noFill/>
          </a:ln>
        </p:spPr>
        <p:txBody>
          <a:bodyPr wrap="square" rtlCol="0">
            <a:spAutoFit/>
          </a:bodyPr>
          <a:lstStyle/>
          <a:p>
            <a:r>
              <a:rPr lang="en-US" sz="800" dirty="0" smtClean="0"/>
              <a:t>PA</a:t>
            </a:r>
            <a:endParaRPr lang="en-US" sz="800" dirty="0"/>
          </a:p>
        </p:txBody>
      </p:sp>
      <p:cxnSp>
        <p:nvCxnSpPr>
          <p:cNvPr id="160" name="Straight Connector 159"/>
          <p:cNvCxnSpPr/>
          <p:nvPr/>
        </p:nvCxnSpPr>
        <p:spPr>
          <a:xfrm rot="10800000">
            <a:off x="7941458" y="2466887"/>
            <a:ext cx="457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0800000">
            <a:off x="786505" y="2047483"/>
            <a:ext cx="3657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0800000">
            <a:off x="7947554" y="1997495"/>
            <a:ext cx="457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rot="5400000" flipH="1" flipV="1">
            <a:off x="696437" y="2812312"/>
            <a:ext cx="616686" cy="265814"/>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55" name="TextBox 154"/>
          <p:cNvSpPr txBox="1"/>
          <p:nvPr/>
        </p:nvSpPr>
        <p:spPr>
          <a:xfrm>
            <a:off x="180753" y="3296092"/>
            <a:ext cx="1584252" cy="646331"/>
          </a:xfrm>
          <a:prstGeom prst="rect">
            <a:avLst/>
          </a:prstGeom>
          <a:noFill/>
        </p:spPr>
        <p:txBody>
          <a:bodyPr wrap="square" rtlCol="0">
            <a:spAutoFit/>
          </a:bodyPr>
          <a:lstStyle/>
          <a:p>
            <a:r>
              <a:rPr lang="en-US" dirty="0" smtClean="0">
                <a:solidFill>
                  <a:srgbClr val="FF0000"/>
                </a:solidFill>
              </a:rPr>
              <a:t>180 Degree Hybrid</a:t>
            </a:r>
            <a:endParaRPr lang="en-US" dirty="0">
              <a:solidFill>
                <a:srgbClr val="FF0000"/>
              </a:solidFill>
            </a:endParaRPr>
          </a:p>
        </p:txBody>
      </p:sp>
      <p:cxnSp>
        <p:nvCxnSpPr>
          <p:cNvPr id="156" name="Straight Arrow Connector 155"/>
          <p:cNvCxnSpPr/>
          <p:nvPr/>
        </p:nvCxnSpPr>
        <p:spPr>
          <a:xfrm rot="16200000" flipV="1">
            <a:off x="1695896" y="2801682"/>
            <a:ext cx="627320" cy="6379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1" name="TextBox 160"/>
          <p:cNvSpPr txBox="1"/>
          <p:nvPr/>
        </p:nvSpPr>
        <p:spPr>
          <a:xfrm>
            <a:off x="1555898" y="3299635"/>
            <a:ext cx="1516912" cy="1200329"/>
          </a:xfrm>
          <a:prstGeom prst="rect">
            <a:avLst/>
          </a:prstGeom>
          <a:noFill/>
        </p:spPr>
        <p:txBody>
          <a:bodyPr wrap="square" rtlCol="0">
            <a:spAutoFit/>
          </a:bodyPr>
          <a:lstStyle/>
          <a:p>
            <a:r>
              <a:rPr lang="en-US" dirty="0" smtClean="0">
                <a:solidFill>
                  <a:srgbClr val="FF0000"/>
                </a:solidFill>
              </a:rPr>
              <a:t>Low Pass Filter with a notch @ 402.5 MHz</a:t>
            </a:r>
            <a:endParaRPr lang="en-US" dirty="0">
              <a:solidFill>
                <a:srgbClr val="FF0000"/>
              </a:solidFill>
            </a:endParaRPr>
          </a:p>
        </p:txBody>
      </p:sp>
      <p:cxnSp>
        <p:nvCxnSpPr>
          <p:cNvPr id="167" name="Straight Arrow Connector 166"/>
          <p:cNvCxnSpPr/>
          <p:nvPr/>
        </p:nvCxnSpPr>
        <p:spPr>
          <a:xfrm rot="16200000" flipH="1">
            <a:off x="2371060" y="1722473"/>
            <a:ext cx="552892" cy="127595"/>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8" name="TextBox 167"/>
          <p:cNvSpPr txBox="1"/>
          <p:nvPr/>
        </p:nvSpPr>
        <p:spPr>
          <a:xfrm>
            <a:off x="1633869" y="687570"/>
            <a:ext cx="1516912" cy="923330"/>
          </a:xfrm>
          <a:prstGeom prst="rect">
            <a:avLst/>
          </a:prstGeom>
          <a:noFill/>
        </p:spPr>
        <p:txBody>
          <a:bodyPr wrap="square" rtlCol="0">
            <a:spAutoFit/>
          </a:bodyPr>
          <a:lstStyle/>
          <a:p>
            <a:r>
              <a:rPr lang="en-US" dirty="0" smtClean="0">
                <a:solidFill>
                  <a:srgbClr val="FF0000"/>
                </a:solidFill>
              </a:rPr>
              <a:t>High Impedance pick-off</a:t>
            </a:r>
            <a:endParaRPr lang="en-US" dirty="0">
              <a:solidFill>
                <a:srgbClr val="FF0000"/>
              </a:solidFill>
            </a:endParaRPr>
          </a:p>
        </p:txBody>
      </p:sp>
      <p:cxnSp>
        <p:nvCxnSpPr>
          <p:cNvPr id="170" name="Straight Arrow Connector 169"/>
          <p:cNvCxnSpPr/>
          <p:nvPr/>
        </p:nvCxnSpPr>
        <p:spPr>
          <a:xfrm rot="16200000" flipV="1">
            <a:off x="3078127" y="2844210"/>
            <a:ext cx="584790" cy="106324"/>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73" name="TextBox 172"/>
          <p:cNvSpPr txBox="1"/>
          <p:nvPr/>
        </p:nvSpPr>
        <p:spPr>
          <a:xfrm>
            <a:off x="3019645" y="3296091"/>
            <a:ext cx="1679945" cy="923330"/>
          </a:xfrm>
          <a:prstGeom prst="rect">
            <a:avLst/>
          </a:prstGeom>
          <a:noFill/>
        </p:spPr>
        <p:txBody>
          <a:bodyPr wrap="square" rtlCol="0">
            <a:spAutoFit/>
          </a:bodyPr>
          <a:lstStyle/>
          <a:p>
            <a:r>
              <a:rPr lang="en-US" dirty="0" smtClean="0">
                <a:solidFill>
                  <a:srgbClr val="FF0000"/>
                </a:solidFill>
              </a:rPr>
              <a:t>RF Switch to pass/block signals</a:t>
            </a:r>
            <a:endParaRPr lang="en-US" dirty="0">
              <a:solidFill>
                <a:srgbClr val="FF0000"/>
              </a:solidFill>
            </a:endParaRPr>
          </a:p>
        </p:txBody>
      </p:sp>
      <p:cxnSp>
        <p:nvCxnSpPr>
          <p:cNvPr id="175" name="Straight Arrow Connector 174"/>
          <p:cNvCxnSpPr/>
          <p:nvPr/>
        </p:nvCxnSpPr>
        <p:spPr>
          <a:xfrm rot="5400000">
            <a:off x="3843672" y="1731336"/>
            <a:ext cx="428847" cy="13467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76" name="TextBox 175"/>
          <p:cNvSpPr txBox="1"/>
          <p:nvPr/>
        </p:nvSpPr>
        <p:spPr>
          <a:xfrm>
            <a:off x="3512287" y="854148"/>
            <a:ext cx="1679945" cy="646331"/>
          </a:xfrm>
          <a:prstGeom prst="rect">
            <a:avLst/>
          </a:prstGeom>
          <a:noFill/>
        </p:spPr>
        <p:txBody>
          <a:bodyPr wrap="square" rtlCol="0">
            <a:spAutoFit/>
          </a:bodyPr>
          <a:lstStyle/>
          <a:p>
            <a:r>
              <a:rPr lang="en-US" dirty="0" smtClean="0">
                <a:solidFill>
                  <a:srgbClr val="FF0000"/>
                </a:solidFill>
              </a:rPr>
              <a:t>Fiber Optic Delay ~300ns</a:t>
            </a:r>
            <a:endParaRPr lang="en-US" dirty="0">
              <a:solidFill>
                <a:srgbClr val="FF0000"/>
              </a:solidFill>
            </a:endParaRPr>
          </a:p>
        </p:txBody>
      </p:sp>
      <p:cxnSp>
        <p:nvCxnSpPr>
          <p:cNvPr id="180" name="Straight Arrow Connector 179"/>
          <p:cNvCxnSpPr/>
          <p:nvPr/>
        </p:nvCxnSpPr>
        <p:spPr>
          <a:xfrm rot="16200000" flipV="1">
            <a:off x="4591495" y="2762694"/>
            <a:ext cx="591879" cy="13467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81" name="TextBox 180"/>
          <p:cNvSpPr txBox="1"/>
          <p:nvPr/>
        </p:nvSpPr>
        <p:spPr>
          <a:xfrm>
            <a:off x="4511747" y="3193309"/>
            <a:ext cx="1761462" cy="1200329"/>
          </a:xfrm>
          <a:prstGeom prst="rect">
            <a:avLst/>
          </a:prstGeom>
          <a:noFill/>
        </p:spPr>
        <p:txBody>
          <a:bodyPr wrap="square" rtlCol="0">
            <a:spAutoFit/>
          </a:bodyPr>
          <a:lstStyle/>
          <a:p>
            <a:r>
              <a:rPr lang="en-US" dirty="0" smtClean="0">
                <a:solidFill>
                  <a:srgbClr val="FF0000"/>
                </a:solidFill>
              </a:rPr>
              <a:t>Comb Filter to block ring frequency and harmonics</a:t>
            </a:r>
            <a:endParaRPr lang="en-US" dirty="0">
              <a:solidFill>
                <a:srgbClr val="FF0000"/>
              </a:solidFill>
            </a:endParaRPr>
          </a:p>
        </p:txBody>
      </p:sp>
      <p:cxnSp>
        <p:nvCxnSpPr>
          <p:cNvPr id="185" name="Straight Arrow Connector 184"/>
          <p:cNvCxnSpPr/>
          <p:nvPr/>
        </p:nvCxnSpPr>
        <p:spPr>
          <a:xfrm rot="5400000">
            <a:off x="5495263" y="1724248"/>
            <a:ext cx="428847" cy="13467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86" name="TextBox 185"/>
          <p:cNvSpPr txBox="1"/>
          <p:nvPr/>
        </p:nvSpPr>
        <p:spPr>
          <a:xfrm>
            <a:off x="5174511" y="889590"/>
            <a:ext cx="1679945" cy="646331"/>
          </a:xfrm>
          <a:prstGeom prst="rect">
            <a:avLst/>
          </a:prstGeom>
          <a:noFill/>
        </p:spPr>
        <p:txBody>
          <a:bodyPr wrap="square" rtlCol="0">
            <a:spAutoFit/>
          </a:bodyPr>
          <a:lstStyle/>
          <a:p>
            <a:r>
              <a:rPr lang="en-US" dirty="0" smtClean="0">
                <a:solidFill>
                  <a:srgbClr val="FF0000"/>
                </a:solidFill>
              </a:rPr>
              <a:t>Low Pass Filter</a:t>
            </a:r>
            <a:endParaRPr lang="en-US" dirty="0">
              <a:solidFill>
                <a:srgbClr val="FF0000"/>
              </a:solidFill>
            </a:endParaRPr>
          </a:p>
        </p:txBody>
      </p:sp>
      <p:cxnSp>
        <p:nvCxnSpPr>
          <p:cNvPr id="187" name="Straight Arrow Connector 186"/>
          <p:cNvCxnSpPr/>
          <p:nvPr/>
        </p:nvCxnSpPr>
        <p:spPr>
          <a:xfrm rot="16200000" flipV="1">
            <a:off x="6158025" y="2702443"/>
            <a:ext cx="591879" cy="13467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88" name="TextBox 187"/>
          <p:cNvSpPr txBox="1"/>
          <p:nvPr/>
        </p:nvSpPr>
        <p:spPr>
          <a:xfrm>
            <a:off x="6280295" y="3196854"/>
            <a:ext cx="1761462" cy="923330"/>
          </a:xfrm>
          <a:prstGeom prst="rect">
            <a:avLst/>
          </a:prstGeom>
          <a:noFill/>
        </p:spPr>
        <p:txBody>
          <a:bodyPr wrap="square" rtlCol="0">
            <a:spAutoFit/>
          </a:bodyPr>
          <a:lstStyle/>
          <a:p>
            <a:r>
              <a:rPr lang="en-US" dirty="0" smtClean="0">
                <a:solidFill>
                  <a:srgbClr val="FF0000"/>
                </a:solidFill>
              </a:rPr>
              <a:t>Attenuators to vary system gain</a:t>
            </a:r>
            <a:endParaRPr lang="en-US" dirty="0">
              <a:solidFill>
                <a:srgbClr val="FF0000"/>
              </a:solidFill>
            </a:endParaRPr>
          </a:p>
        </p:txBody>
      </p:sp>
      <p:cxnSp>
        <p:nvCxnSpPr>
          <p:cNvPr id="189" name="Straight Arrow Connector 188"/>
          <p:cNvCxnSpPr/>
          <p:nvPr/>
        </p:nvCxnSpPr>
        <p:spPr>
          <a:xfrm rot="5400000">
            <a:off x="7017489" y="1626782"/>
            <a:ext cx="425303" cy="106325"/>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90" name="TextBox 189"/>
          <p:cNvSpPr txBox="1"/>
          <p:nvPr/>
        </p:nvSpPr>
        <p:spPr>
          <a:xfrm>
            <a:off x="6712687" y="800985"/>
            <a:ext cx="1584252" cy="646331"/>
          </a:xfrm>
          <a:prstGeom prst="rect">
            <a:avLst/>
          </a:prstGeom>
          <a:noFill/>
        </p:spPr>
        <p:txBody>
          <a:bodyPr wrap="square" rtlCol="0">
            <a:spAutoFit/>
          </a:bodyPr>
          <a:lstStyle/>
          <a:p>
            <a:r>
              <a:rPr lang="en-US" dirty="0" smtClean="0">
                <a:solidFill>
                  <a:srgbClr val="FF0000"/>
                </a:solidFill>
              </a:rPr>
              <a:t>180 Degree Hybrid</a:t>
            </a:r>
            <a:endParaRPr lang="en-US" dirty="0">
              <a:solidFill>
                <a:srgbClr val="FF0000"/>
              </a:solidFill>
            </a:endParaRPr>
          </a:p>
        </p:txBody>
      </p:sp>
      <p:cxnSp>
        <p:nvCxnSpPr>
          <p:cNvPr id="193" name="Straight Arrow Connector 192"/>
          <p:cNvCxnSpPr/>
          <p:nvPr/>
        </p:nvCxnSpPr>
        <p:spPr>
          <a:xfrm rot="16200000" flipV="1">
            <a:off x="7618229" y="2844210"/>
            <a:ext cx="591879" cy="13467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94" name="TextBox 193"/>
          <p:cNvSpPr txBox="1"/>
          <p:nvPr/>
        </p:nvSpPr>
        <p:spPr>
          <a:xfrm>
            <a:off x="7655442" y="3253560"/>
            <a:ext cx="1488558" cy="646331"/>
          </a:xfrm>
          <a:prstGeom prst="rect">
            <a:avLst/>
          </a:prstGeom>
          <a:noFill/>
        </p:spPr>
        <p:txBody>
          <a:bodyPr wrap="square" rtlCol="0">
            <a:spAutoFit/>
          </a:bodyPr>
          <a:lstStyle/>
          <a:p>
            <a:r>
              <a:rPr lang="en-US" dirty="0" smtClean="0">
                <a:solidFill>
                  <a:srgbClr val="FF0000"/>
                </a:solidFill>
              </a:rPr>
              <a:t>Power Amplifiers</a:t>
            </a:r>
            <a:endParaRPr lang="en-US" dirty="0">
              <a:solidFill>
                <a:srgbClr val="FF0000"/>
              </a:solidFill>
            </a:endParaRPr>
          </a:p>
        </p:txBody>
      </p:sp>
      <p:pic>
        <p:nvPicPr>
          <p:cNvPr id="197" name="Picture 196" descr="Time Domain.jpg"/>
          <p:cNvPicPr>
            <a:picLocks noChangeAspect="1"/>
          </p:cNvPicPr>
          <p:nvPr/>
        </p:nvPicPr>
        <p:blipFill>
          <a:blip r:embed="rId2" cstate="print"/>
          <a:srcRect l="7444" t="3157" r="7692" b="5351"/>
          <a:stretch>
            <a:fillRect/>
          </a:stretch>
        </p:blipFill>
        <p:spPr>
          <a:xfrm>
            <a:off x="1456660" y="2992087"/>
            <a:ext cx="6341213" cy="3865914"/>
          </a:xfrm>
          <a:prstGeom prst="rect">
            <a:avLst/>
          </a:prstGeom>
        </p:spPr>
      </p:pic>
      <p:cxnSp>
        <p:nvCxnSpPr>
          <p:cNvPr id="196" name="Straight Arrow Connector 195"/>
          <p:cNvCxnSpPr>
            <a:stCxn id="132" idx="3"/>
          </p:cNvCxnSpPr>
          <p:nvPr/>
        </p:nvCxnSpPr>
        <p:spPr>
          <a:xfrm rot="16200000" flipH="1">
            <a:off x="2183531" y="2895912"/>
            <a:ext cx="1290858" cy="3175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5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6"/>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7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1"/>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7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7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5"/>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80"/>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8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8"/>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18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8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8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0"/>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18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8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9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4"/>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18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9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9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97"/>
                                        </p:tgtEl>
                                        <p:attrNameLst>
                                          <p:attrName>style.visibility</p:attrName>
                                        </p:attrNameLst>
                                      </p:cBhvr>
                                      <p:to>
                                        <p:strVal val="visible"/>
                                      </p:to>
                                    </p:set>
                                  </p:childTnLst>
                                </p:cTn>
                              </p:par>
                              <p:par>
                                <p:cTn id="105" presetID="1" presetClass="exit" presetSubtype="0" fill="hold" grpId="1" nodeType="withEffect">
                                  <p:stCondLst>
                                    <p:cond delay="0"/>
                                  </p:stCondLst>
                                  <p:childTnLst>
                                    <p:set>
                                      <p:cBhvr>
                                        <p:cTn id="106" dur="1" fill="hold">
                                          <p:stCondLst>
                                            <p:cond delay="0"/>
                                          </p:stCondLst>
                                        </p:cTn>
                                        <p:tgtEl>
                                          <p:spTgt spid="19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5" grpId="1"/>
      <p:bldP spid="161" grpId="0"/>
      <p:bldP spid="161" grpId="1"/>
      <p:bldP spid="168" grpId="0"/>
      <p:bldP spid="168" grpId="1"/>
      <p:bldP spid="173" grpId="0"/>
      <p:bldP spid="173" grpId="1"/>
      <p:bldP spid="176" grpId="0"/>
      <p:bldP spid="176" grpId="1"/>
      <p:bldP spid="181" grpId="0"/>
      <p:bldP spid="181" grpId="1"/>
      <p:bldP spid="186" grpId="0"/>
      <p:bldP spid="186" grpId="1"/>
      <p:bldP spid="188" grpId="0"/>
      <p:bldP spid="188" grpId="1"/>
      <p:bldP spid="190" grpId="0"/>
      <p:bldP spid="190" grpId="1"/>
      <p:bldP spid="194" grpId="0"/>
      <p:bldP spid="194"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descr="BTF_LinFit.jpg"/>
          <p:cNvPicPr>
            <a:picLocks noChangeAspect="1"/>
          </p:cNvPicPr>
          <p:nvPr/>
        </p:nvPicPr>
        <p:blipFill>
          <a:blip r:embed="rId2" cstate="print"/>
          <a:srcRect l="8333" t="2658" r="7917" b="4868"/>
          <a:stretch>
            <a:fillRect/>
          </a:stretch>
        </p:blipFill>
        <p:spPr>
          <a:xfrm>
            <a:off x="742950" y="857250"/>
            <a:ext cx="7658100" cy="4781550"/>
          </a:xfrm>
          <a:prstGeom prst="rect">
            <a:avLst/>
          </a:prstGeom>
        </p:spPr>
      </p:pic>
      <p:sp>
        <p:nvSpPr>
          <p:cNvPr id="127" name="TextBox 126"/>
          <p:cNvSpPr txBox="1"/>
          <p:nvPr/>
        </p:nvSpPr>
        <p:spPr>
          <a:xfrm>
            <a:off x="1" y="5626617"/>
            <a:ext cx="9144000" cy="646331"/>
          </a:xfrm>
          <a:prstGeom prst="rect">
            <a:avLst/>
          </a:prstGeom>
          <a:noFill/>
        </p:spPr>
        <p:txBody>
          <a:bodyPr wrap="square" rtlCol="0">
            <a:spAutoFit/>
          </a:bodyPr>
          <a:lstStyle/>
          <a:p>
            <a:r>
              <a:rPr lang="en-US" dirty="0" smtClean="0"/>
              <a:t>BTFs can also be used to measure the Chromaticity (tune spread) and </a:t>
            </a:r>
            <a:r>
              <a:rPr lang="en-US" dirty="0" err="1" smtClean="0"/>
              <a:t>dp</a:t>
            </a:r>
            <a:r>
              <a:rPr lang="en-US" dirty="0" smtClean="0"/>
              <a:t>/p (momentum spread) via the frequency spread about the response peaks.</a:t>
            </a:r>
            <a:endParaRPr lang="en-US" dirty="0"/>
          </a:p>
        </p:txBody>
      </p:sp>
      <p:cxnSp>
        <p:nvCxnSpPr>
          <p:cNvPr id="6" name="Straight Arrow Connector 5"/>
          <p:cNvCxnSpPr/>
          <p:nvPr/>
        </p:nvCxnSpPr>
        <p:spPr>
          <a:xfrm>
            <a:off x="2732567" y="1786270"/>
            <a:ext cx="233917"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2608521" y="2278912"/>
            <a:ext cx="453656" cy="70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2484474" y="2803453"/>
            <a:ext cx="556438" cy="1417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2349795" y="3296095"/>
            <a:ext cx="744279" cy="1063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2225749" y="3810002"/>
            <a:ext cx="1027814" cy="17719"/>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069805" y="4302644"/>
            <a:ext cx="1236921" cy="354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2842437" y="1300717"/>
            <a:ext cx="233917"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6319283" y="1800447"/>
            <a:ext cx="233917"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6333460" y="2271824"/>
            <a:ext cx="248093" cy="354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6305106" y="2785730"/>
            <a:ext cx="265815" cy="1063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6223590" y="3285460"/>
            <a:ext cx="421759" cy="354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6099544" y="3802914"/>
            <a:ext cx="620233" cy="354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5943600" y="4295556"/>
            <a:ext cx="925033" cy="1063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6344092" y="1293629"/>
            <a:ext cx="233917"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itle 18"/>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500"/>
                                        <p:tgtEl>
                                          <p:spTgt spid="10"/>
                                        </p:tgtEl>
                                      </p:cBhvr>
                                    </p:animEffect>
                                  </p:childTnLst>
                                </p:cTn>
                              </p:par>
                              <p:par>
                                <p:cTn id="17" presetID="18" presetClass="entr" presetSubtype="1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500"/>
                                        <p:tgtEl>
                                          <p:spTgt spid="13"/>
                                        </p:tgtEl>
                                      </p:cBhvr>
                                    </p:animEffect>
                                  </p:childTnLst>
                                </p:cTn>
                              </p:par>
                              <p:par>
                                <p:cTn id="20" presetID="18" presetClass="entr" presetSubtype="1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par>
                                <p:cTn id="23" presetID="18" presetClass="entr" presetSubtype="1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Left)">
                                      <p:cBhvr>
                                        <p:cTn id="25" dur="500"/>
                                        <p:tgtEl>
                                          <p:spTgt spid="18"/>
                                        </p:tgtEl>
                                      </p:cBhvr>
                                    </p:animEffect>
                                  </p:childTnLst>
                                </p:cTn>
                              </p:par>
                              <p:par>
                                <p:cTn id="26" presetID="18" presetClass="entr" presetSubtype="1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trips(downLeft)">
                                      <p:cBhvr>
                                        <p:cTn id="28" dur="500"/>
                                        <p:tgtEl>
                                          <p:spTgt spid="27"/>
                                        </p:tgtEl>
                                      </p:cBhvr>
                                    </p:animEffect>
                                  </p:childTnLst>
                                </p:cTn>
                              </p:par>
                              <p:par>
                                <p:cTn id="29" presetID="18" presetClass="entr" presetSubtype="12"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trips(downLeft)">
                                      <p:cBhvr>
                                        <p:cTn id="31" dur="500"/>
                                        <p:tgtEl>
                                          <p:spTgt spid="21"/>
                                        </p:tgtEl>
                                      </p:cBhvr>
                                    </p:animEffect>
                                  </p:childTnLst>
                                </p:cTn>
                              </p:par>
                              <p:par>
                                <p:cTn id="32" presetID="18" presetClass="entr" presetSubtype="12"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trips(downLeft)">
                                      <p:cBhvr>
                                        <p:cTn id="34" dur="500"/>
                                        <p:tgtEl>
                                          <p:spTgt spid="22"/>
                                        </p:tgtEl>
                                      </p:cBhvr>
                                    </p:animEffect>
                                  </p:childTnLst>
                                </p:cTn>
                              </p:par>
                              <p:par>
                                <p:cTn id="35" presetID="18" presetClass="entr" presetSubtype="12"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trips(downLeft)">
                                      <p:cBhvr>
                                        <p:cTn id="37" dur="500"/>
                                        <p:tgtEl>
                                          <p:spTgt spid="23"/>
                                        </p:tgtEl>
                                      </p:cBhvr>
                                    </p:animEffect>
                                  </p:childTnLst>
                                </p:cTn>
                              </p:par>
                              <p:par>
                                <p:cTn id="38" presetID="18" presetClass="entr" presetSubtype="12"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strips(downLeft)">
                                      <p:cBhvr>
                                        <p:cTn id="40" dur="500"/>
                                        <p:tgtEl>
                                          <p:spTgt spid="24"/>
                                        </p:tgtEl>
                                      </p:cBhvr>
                                    </p:animEffect>
                                  </p:childTnLst>
                                </p:cTn>
                              </p:par>
                              <p:par>
                                <p:cTn id="41" presetID="18" presetClass="entr" presetSubtype="12"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strips(downLeft)">
                                      <p:cBhvr>
                                        <p:cTn id="43" dur="500"/>
                                        <p:tgtEl>
                                          <p:spTgt spid="25"/>
                                        </p:tgtEl>
                                      </p:cBhvr>
                                    </p:animEffect>
                                  </p:childTnLst>
                                </p:cTn>
                              </p:par>
                              <p:par>
                                <p:cTn id="44" presetID="18" presetClass="entr" presetSubtype="1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strips(downLeft)">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hoto and neutron radiograph of ancient Greek lamp"/>
          <p:cNvPicPr>
            <a:picLocks noChangeAspect="1" noChangeArrowheads="1"/>
          </p:cNvPicPr>
          <p:nvPr/>
        </p:nvPicPr>
        <p:blipFill>
          <a:blip r:embed="rId2" cstate="print"/>
          <a:srcRect/>
          <a:stretch>
            <a:fillRect/>
          </a:stretch>
        </p:blipFill>
        <p:spPr bwMode="auto">
          <a:xfrm>
            <a:off x="4937082" y="871870"/>
            <a:ext cx="3722952" cy="3084733"/>
          </a:xfrm>
          <a:prstGeom prst="rect">
            <a:avLst/>
          </a:prstGeom>
          <a:noFill/>
        </p:spPr>
      </p:pic>
      <p:sp>
        <p:nvSpPr>
          <p:cNvPr id="5" name="TextBox 4"/>
          <p:cNvSpPr txBox="1"/>
          <p:nvPr/>
        </p:nvSpPr>
        <p:spPr>
          <a:xfrm>
            <a:off x="5284381" y="4114800"/>
            <a:ext cx="3689498" cy="646331"/>
          </a:xfrm>
          <a:prstGeom prst="rect">
            <a:avLst/>
          </a:prstGeom>
          <a:noFill/>
        </p:spPr>
        <p:txBody>
          <a:bodyPr wrap="square" rtlCol="0">
            <a:spAutoFit/>
          </a:bodyPr>
          <a:lstStyle/>
          <a:p>
            <a:r>
              <a:rPr lang="en-US" dirty="0" smtClean="0"/>
              <a:t>Neutron Radiograph of an ancient Greek lamp</a:t>
            </a:r>
            <a:endParaRPr lang="en-US" dirty="0"/>
          </a:p>
        </p:txBody>
      </p:sp>
      <p:sp>
        <p:nvSpPr>
          <p:cNvPr id="6" name="Rectangle 5"/>
          <p:cNvSpPr/>
          <p:nvPr/>
        </p:nvSpPr>
        <p:spPr>
          <a:xfrm>
            <a:off x="489098" y="988022"/>
            <a:ext cx="4051004" cy="2585323"/>
          </a:xfrm>
          <a:prstGeom prst="rect">
            <a:avLst/>
          </a:prstGeom>
        </p:spPr>
        <p:txBody>
          <a:bodyPr wrap="square">
            <a:spAutoFit/>
          </a:bodyPr>
          <a:lstStyle/>
          <a:p>
            <a:r>
              <a:rPr lang="en-US" u="sng" dirty="0" smtClean="0"/>
              <a:t>Neutrons are used for research in:</a:t>
            </a:r>
          </a:p>
          <a:p>
            <a:r>
              <a:rPr lang="en-US" dirty="0" smtClean="0"/>
              <a:t>Biology &amp; Medicine</a:t>
            </a:r>
          </a:p>
          <a:p>
            <a:r>
              <a:rPr lang="en-US" dirty="0" smtClean="0"/>
              <a:t>Biotechnology &amp; Energy</a:t>
            </a:r>
          </a:p>
          <a:p>
            <a:r>
              <a:rPr lang="en-US" dirty="0" smtClean="0"/>
              <a:t>Fundamental Physics</a:t>
            </a:r>
          </a:p>
          <a:p>
            <a:r>
              <a:rPr lang="en-US" dirty="0" smtClean="0"/>
              <a:t>Imaging</a:t>
            </a:r>
          </a:p>
          <a:p>
            <a:r>
              <a:rPr lang="en-US" dirty="0" smtClean="0"/>
              <a:t>Magnetism</a:t>
            </a:r>
          </a:p>
          <a:p>
            <a:r>
              <a:rPr lang="en-US" dirty="0" smtClean="0"/>
              <a:t>Materials</a:t>
            </a:r>
          </a:p>
          <a:p>
            <a:r>
              <a:rPr lang="en-US" dirty="0" smtClean="0"/>
              <a:t>Nanotechnology</a:t>
            </a:r>
          </a:p>
          <a:p>
            <a:r>
              <a:rPr lang="en-US" dirty="0" smtClean="0"/>
              <a:t>Superconductivity</a:t>
            </a:r>
            <a:endParaRPr lang="en-US" dirty="0"/>
          </a:p>
        </p:txBody>
      </p:sp>
      <p:sp>
        <p:nvSpPr>
          <p:cNvPr id="7" name="TextBox 6"/>
          <p:cNvSpPr txBox="1"/>
          <p:nvPr/>
        </p:nvSpPr>
        <p:spPr>
          <a:xfrm>
            <a:off x="5401339" y="4827181"/>
            <a:ext cx="2402958" cy="369332"/>
          </a:xfrm>
          <a:prstGeom prst="rect">
            <a:avLst/>
          </a:prstGeom>
          <a:noFill/>
        </p:spPr>
        <p:txBody>
          <a:bodyPr wrap="square" rtlCol="0">
            <a:spAutoFit/>
          </a:bodyPr>
          <a:lstStyle/>
          <a:p>
            <a:r>
              <a:rPr lang="en-US" dirty="0" smtClean="0"/>
              <a:t>www.ornl.gov</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ing detailed"/>
          <p:cNvPicPr>
            <a:picLocks noChangeAspect="1" noChangeArrowheads="1"/>
          </p:cNvPicPr>
          <p:nvPr/>
        </p:nvPicPr>
        <p:blipFill>
          <a:blip r:embed="rId2" cstate="print"/>
          <a:srcRect/>
          <a:stretch>
            <a:fillRect/>
          </a:stretch>
        </p:blipFill>
        <p:spPr bwMode="auto">
          <a:xfrm>
            <a:off x="5000625" y="677863"/>
            <a:ext cx="4143375" cy="3140075"/>
          </a:xfrm>
          <a:prstGeom prst="rect">
            <a:avLst/>
          </a:prstGeom>
          <a:noFill/>
          <a:ln w="9525">
            <a:noFill/>
            <a:miter lim="800000"/>
            <a:headEnd/>
            <a:tailEnd/>
          </a:ln>
        </p:spPr>
      </p:pic>
      <p:sp>
        <p:nvSpPr>
          <p:cNvPr id="10243" name="Line 3"/>
          <p:cNvSpPr>
            <a:spLocks noChangeShapeType="1"/>
          </p:cNvSpPr>
          <p:nvPr/>
        </p:nvSpPr>
        <p:spPr bwMode="auto">
          <a:xfrm>
            <a:off x="534988" y="3086100"/>
            <a:ext cx="4768850" cy="1588"/>
          </a:xfrm>
          <a:prstGeom prst="line">
            <a:avLst/>
          </a:prstGeom>
          <a:noFill/>
          <a:ln w="28575">
            <a:solidFill>
              <a:schemeClr val="tx1"/>
            </a:solidFill>
            <a:round/>
            <a:headEnd/>
            <a:tailEnd/>
          </a:ln>
        </p:spPr>
        <p:txBody>
          <a:bodyPr/>
          <a:lstStyle/>
          <a:p>
            <a:endParaRPr lang="en-US"/>
          </a:p>
        </p:txBody>
      </p:sp>
      <p:sp>
        <p:nvSpPr>
          <p:cNvPr id="10244" name="Rectangle 4"/>
          <p:cNvSpPr>
            <a:spLocks noGrp="1" noChangeArrowheads="1"/>
          </p:cNvSpPr>
          <p:nvPr>
            <p:ph type="title" idx="4294967295"/>
          </p:nvPr>
        </p:nvSpPr>
        <p:spPr>
          <a:xfrm>
            <a:off x="153988" y="0"/>
            <a:ext cx="8229600" cy="838200"/>
          </a:xfrm>
        </p:spPr>
        <p:txBody>
          <a:bodyPr/>
          <a:lstStyle/>
          <a:p>
            <a:r>
              <a:rPr lang="en-US" smtClean="0"/>
              <a:t>SNS Accelerator Complex</a:t>
            </a:r>
          </a:p>
        </p:txBody>
      </p:sp>
      <p:sp>
        <p:nvSpPr>
          <p:cNvPr id="10245" name="Text Box 5"/>
          <p:cNvSpPr txBox="1">
            <a:spLocks noChangeArrowheads="1"/>
          </p:cNvSpPr>
          <p:nvPr/>
        </p:nvSpPr>
        <p:spPr bwMode="auto">
          <a:xfrm>
            <a:off x="0" y="990600"/>
            <a:ext cx="2060575" cy="1136650"/>
          </a:xfrm>
          <a:prstGeom prst="rect">
            <a:avLst/>
          </a:prstGeom>
          <a:noFill/>
          <a:ln w="9525">
            <a:noFill/>
            <a:miter lim="800000"/>
            <a:headEnd/>
            <a:tailEnd/>
          </a:ln>
        </p:spPr>
        <p:txBody>
          <a:bodyPr>
            <a:spAutoFit/>
          </a:bodyPr>
          <a:lstStyle/>
          <a:p>
            <a:pPr algn="ctr" eaLnBrk="0" hangingPunct="0">
              <a:spcBef>
                <a:spcPct val="50000"/>
              </a:spcBef>
            </a:pPr>
            <a:r>
              <a:rPr lang="en-US">
                <a:solidFill>
                  <a:schemeClr val="tx2"/>
                </a:solidFill>
                <a:ea typeface="ＭＳ Ｐゴシック" pitchFamily="34" charset="-128"/>
              </a:rPr>
              <a:t>Front-End:</a:t>
            </a:r>
          </a:p>
          <a:p>
            <a:pPr algn="ctr" eaLnBrk="0" hangingPunct="0">
              <a:spcBef>
                <a:spcPct val="15000"/>
              </a:spcBef>
            </a:pPr>
            <a:r>
              <a:rPr lang="en-US" sz="1600">
                <a:solidFill>
                  <a:schemeClr val="tx2"/>
                </a:solidFill>
                <a:ea typeface="ＭＳ Ｐゴシック" pitchFamily="34" charset="-128"/>
              </a:rPr>
              <a:t>Produce a 1-msec long, chopped,    H- beam </a:t>
            </a:r>
          </a:p>
        </p:txBody>
      </p:sp>
      <p:sp>
        <p:nvSpPr>
          <p:cNvPr id="10246" name="Text Box 6"/>
          <p:cNvSpPr txBox="1">
            <a:spLocks noChangeArrowheads="1"/>
          </p:cNvSpPr>
          <p:nvPr/>
        </p:nvSpPr>
        <p:spPr bwMode="auto">
          <a:xfrm>
            <a:off x="2043113" y="957263"/>
            <a:ext cx="1447800" cy="641350"/>
          </a:xfrm>
          <a:prstGeom prst="rect">
            <a:avLst/>
          </a:prstGeom>
          <a:noFill/>
          <a:ln w="9525">
            <a:noFill/>
            <a:miter lim="800000"/>
            <a:headEnd/>
            <a:tailEnd/>
          </a:ln>
        </p:spPr>
        <p:txBody>
          <a:bodyPr>
            <a:spAutoFit/>
          </a:bodyPr>
          <a:lstStyle/>
          <a:p>
            <a:pPr algn="ctr" eaLnBrk="0" hangingPunct="0">
              <a:spcBef>
                <a:spcPct val="50000"/>
              </a:spcBef>
            </a:pPr>
            <a:r>
              <a:rPr lang="en-US">
                <a:solidFill>
                  <a:schemeClr val="accent1"/>
                </a:solidFill>
                <a:ea typeface="ＭＳ Ｐゴシック" pitchFamily="34" charset="-128"/>
              </a:rPr>
              <a:t>1 GeV LINAC</a:t>
            </a:r>
            <a:endParaRPr lang="en-US" sz="1600">
              <a:solidFill>
                <a:schemeClr val="accent1"/>
              </a:solidFill>
              <a:ea typeface="ＭＳ Ｐゴシック" pitchFamily="34" charset="-128"/>
            </a:endParaRPr>
          </a:p>
        </p:txBody>
      </p:sp>
      <p:sp>
        <p:nvSpPr>
          <p:cNvPr id="10247" name="Text Box 7"/>
          <p:cNvSpPr txBox="1">
            <a:spLocks noChangeArrowheads="1"/>
          </p:cNvSpPr>
          <p:nvPr/>
        </p:nvSpPr>
        <p:spPr bwMode="auto">
          <a:xfrm>
            <a:off x="3552825" y="946150"/>
            <a:ext cx="2362200" cy="1100138"/>
          </a:xfrm>
          <a:prstGeom prst="rect">
            <a:avLst/>
          </a:prstGeom>
          <a:noFill/>
          <a:ln w="9525">
            <a:noFill/>
            <a:miter lim="800000"/>
            <a:headEnd/>
            <a:tailEnd/>
          </a:ln>
        </p:spPr>
        <p:txBody>
          <a:bodyPr>
            <a:spAutoFit/>
          </a:bodyPr>
          <a:lstStyle/>
          <a:p>
            <a:pPr algn="ctr" eaLnBrk="0" hangingPunct="0">
              <a:spcBef>
                <a:spcPct val="50000"/>
              </a:spcBef>
            </a:pPr>
            <a:r>
              <a:rPr lang="en-US">
                <a:solidFill>
                  <a:srgbClr val="800040"/>
                </a:solidFill>
                <a:ea typeface="ＭＳ Ｐゴシック" pitchFamily="34" charset="-128"/>
              </a:rPr>
              <a:t>Accumulator Ring: </a:t>
            </a:r>
            <a:r>
              <a:rPr lang="en-US" sz="1600">
                <a:solidFill>
                  <a:srgbClr val="800040"/>
                </a:solidFill>
                <a:ea typeface="ＭＳ Ｐゴシック" pitchFamily="34" charset="-128"/>
              </a:rPr>
              <a:t>Compress 1 msec long pulse to 700 nsec</a:t>
            </a:r>
          </a:p>
        </p:txBody>
      </p:sp>
      <p:sp>
        <p:nvSpPr>
          <p:cNvPr id="10248" name="Line 8"/>
          <p:cNvSpPr>
            <a:spLocks noChangeShapeType="1"/>
          </p:cNvSpPr>
          <p:nvPr/>
        </p:nvSpPr>
        <p:spPr bwMode="auto">
          <a:xfrm>
            <a:off x="5781675" y="1155700"/>
            <a:ext cx="1093788" cy="203200"/>
          </a:xfrm>
          <a:prstGeom prst="line">
            <a:avLst/>
          </a:prstGeom>
          <a:noFill/>
          <a:ln w="19050">
            <a:solidFill>
              <a:srgbClr val="800040"/>
            </a:solidFill>
            <a:round/>
            <a:headEnd/>
            <a:tailEnd type="stealth" w="sm" len="med"/>
          </a:ln>
        </p:spPr>
        <p:txBody>
          <a:bodyPr/>
          <a:lstStyle/>
          <a:p>
            <a:endParaRPr lang="en-US"/>
          </a:p>
        </p:txBody>
      </p:sp>
      <p:sp>
        <p:nvSpPr>
          <p:cNvPr id="509961" name="Rectangle 9"/>
          <p:cNvSpPr>
            <a:spLocks noChangeArrowheads="1"/>
          </p:cNvSpPr>
          <p:nvPr/>
        </p:nvSpPr>
        <p:spPr bwMode="auto">
          <a:xfrm>
            <a:off x="1350963" y="2944813"/>
            <a:ext cx="3221037" cy="25558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a:effectLst/>
        </p:spPr>
        <p:txBody>
          <a:bodyPr wrap="none" anchor="ctr"/>
          <a:lstStyle/>
          <a:p>
            <a:pPr eaLnBrk="0" hangingPunct="0">
              <a:defRPr/>
            </a:pPr>
            <a:endParaRPr lang="en-US" b="0">
              <a:latin typeface="Arial" charset="0"/>
              <a:ea typeface="ＭＳ Ｐゴシック" pitchFamily="34" charset="-128"/>
              <a:cs typeface="Arial" charset="0"/>
            </a:endParaRPr>
          </a:p>
        </p:txBody>
      </p:sp>
      <p:sp>
        <p:nvSpPr>
          <p:cNvPr id="10250" name="Rectangle 10"/>
          <p:cNvSpPr>
            <a:spLocks noChangeArrowheads="1"/>
          </p:cNvSpPr>
          <p:nvPr/>
        </p:nvSpPr>
        <p:spPr bwMode="auto">
          <a:xfrm>
            <a:off x="877888" y="2290763"/>
            <a:ext cx="749300" cy="271462"/>
          </a:xfrm>
          <a:prstGeom prst="rect">
            <a:avLst/>
          </a:prstGeom>
          <a:noFill/>
          <a:ln w="12700">
            <a:noFill/>
            <a:miter lim="800000"/>
            <a:headEnd/>
            <a:tailEnd/>
          </a:ln>
        </p:spPr>
        <p:txBody>
          <a:bodyPr wrap="none" lIns="90487" tIns="44450" rIns="90487" bIns="44450">
            <a:spAutoFit/>
          </a:bodyPr>
          <a:lstStyle/>
          <a:p>
            <a:pPr eaLnBrk="0" hangingPunct="0"/>
            <a:r>
              <a:rPr lang="en-US" sz="1200" b="0">
                <a:ea typeface="ＭＳ Ｐゴシック" pitchFamily="34" charset="-128"/>
              </a:rPr>
              <a:t>2.5 MeV</a:t>
            </a:r>
          </a:p>
        </p:txBody>
      </p:sp>
      <p:sp>
        <p:nvSpPr>
          <p:cNvPr id="10251" name="Line 11"/>
          <p:cNvSpPr>
            <a:spLocks noChangeShapeType="1"/>
          </p:cNvSpPr>
          <p:nvPr/>
        </p:nvSpPr>
        <p:spPr bwMode="auto">
          <a:xfrm flipH="1" flipV="1">
            <a:off x="1295400" y="2514600"/>
            <a:ext cx="0" cy="357188"/>
          </a:xfrm>
          <a:prstGeom prst="line">
            <a:avLst/>
          </a:prstGeom>
          <a:noFill/>
          <a:ln w="25400">
            <a:solidFill>
              <a:schemeClr val="tx1"/>
            </a:solidFill>
            <a:round/>
            <a:headEnd type="triangle" w="sm" len="med"/>
            <a:tailEnd/>
          </a:ln>
        </p:spPr>
        <p:txBody>
          <a:bodyPr wrap="none" anchor="ctr"/>
          <a:lstStyle/>
          <a:p>
            <a:endParaRPr lang="en-US"/>
          </a:p>
        </p:txBody>
      </p:sp>
      <p:sp>
        <p:nvSpPr>
          <p:cNvPr id="10252" name="Line 12"/>
          <p:cNvSpPr>
            <a:spLocks noChangeShapeType="1"/>
          </p:cNvSpPr>
          <p:nvPr/>
        </p:nvSpPr>
        <p:spPr bwMode="auto">
          <a:xfrm flipH="1" flipV="1">
            <a:off x="4572000" y="2438400"/>
            <a:ext cx="0" cy="357188"/>
          </a:xfrm>
          <a:prstGeom prst="line">
            <a:avLst/>
          </a:prstGeom>
          <a:noFill/>
          <a:ln w="25400">
            <a:solidFill>
              <a:schemeClr val="tx1"/>
            </a:solidFill>
            <a:round/>
            <a:headEnd type="triangle" w="sm" len="med"/>
            <a:tailEnd/>
          </a:ln>
        </p:spPr>
        <p:txBody>
          <a:bodyPr wrap="none" anchor="ctr"/>
          <a:lstStyle/>
          <a:p>
            <a:endParaRPr lang="en-US"/>
          </a:p>
        </p:txBody>
      </p:sp>
      <p:sp>
        <p:nvSpPr>
          <p:cNvPr id="509965" name="Rectangle 13"/>
          <p:cNvSpPr>
            <a:spLocks noChangeArrowheads="1"/>
          </p:cNvSpPr>
          <p:nvPr/>
        </p:nvSpPr>
        <p:spPr bwMode="auto">
          <a:xfrm>
            <a:off x="200025" y="2940050"/>
            <a:ext cx="1106488" cy="26035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5400000" scaled="1"/>
          </a:gradFill>
          <a:ln w="12700">
            <a:solidFill>
              <a:schemeClr val="tx1"/>
            </a:solidFill>
            <a:miter lim="800000"/>
            <a:headEnd/>
            <a:tailEnd/>
          </a:ln>
          <a:effectLst/>
        </p:spPr>
        <p:txBody>
          <a:bodyPr wrap="none" anchor="ctr"/>
          <a:lstStyle/>
          <a:p>
            <a:pPr eaLnBrk="0" hangingPunct="0">
              <a:defRPr/>
            </a:pPr>
            <a:endParaRPr lang="en-US" b="0">
              <a:latin typeface="Arial" charset="0"/>
              <a:ea typeface="ＭＳ Ｐゴシック" pitchFamily="34" charset="-128"/>
              <a:cs typeface="Arial" charset="0"/>
            </a:endParaRPr>
          </a:p>
        </p:txBody>
      </p:sp>
      <p:sp>
        <p:nvSpPr>
          <p:cNvPr id="10254" name="Rectangle 14"/>
          <p:cNvSpPr>
            <a:spLocks noChangeArrowheads="1"/>
          </p:cNvSpPr>
          <p:nvPr/>
        </p:nvSpPr>
        <p:spPr bwMode="auto">
          <a:xfrm>
            <a:off x="2438400" y="2895600"/>
            <a:ext cx="990600" cy="347663"/>
          </a:xfrm>
          <a:prstGeom prst="rect">
            <a:avLst/>
          </a:prstGeom>
          <a:noFill/>
          <a:ln w="50800">
            <a:noFill/>
            <a:miter lim="800000"/>
            <a:headEnd/>
            <a:tailEnd/>
          </a:ln>
          <a:effectLst>
            <a:outerShdw dist="25399" dir="2700000" algn="ctr" rotWithShape="0">
              <a:schemeClr val="tx1"/>
            </a:outerShdw>
          </a:effectLst>
        </p:spPr>
        <p:txBody>
          <a:bodyPr lIns="90487" tIns="44450" rIns="90487" bIns="44450">
            <a:spAutoFit/>
          </a:bodyPr>
          <a:lstStyle/>
          <a:p>
            <a:pPr eaLnBrk="0" hangingPunct="0"/>
            <a:r>
              <a:rPr lang="en-US" sz="1700">
                <a:solidFill>
                  <a:srgbClr val="F4F4F4"/>
                </a:solidFill>
                <a:ea typeface="ＭＳ Ｐゴシック" pitchFamily="34" charset="-128"/>
              </a:rPr>
              <a:t>LINAC</a:t>
            </a:r>
          </a:p>
        </p:txBody>
      </p:sp>
      <p:sp>
        <p:nvSpPr>
          <p:cNvPr id="10255" name="Rectangle 15"/>
          <p:cNvSpPr>
            <a:spLocks noChangeArrowheads="1"/>
          </p:cNvSpPr>
          <p:nvPr/>
        </p:nvSpPr>
        <p:spPr bwMode="auto">
          <a:xfrm>
            <a:off x="152400" y="2895600"/>
            <a:ext cx="1295400" cy="347663"/>
          </a:xfrm>
          <a:prstGeom prst="rect">
            <a:avLst/>
          </a:prstGeom>
          <a:noFill/>
          <a:ln w="50800">
            <a:noFill/>
            <a:miter lim="800000"/>
            <a:headEnd/>
            <a:tailEnd/>
          </a:ln>
          <a:effectLst>
            <a:outerShdw dist="25399" dir="2700000" algn="ctr" rotWithShape="0">
              <a:schemeClr val="tx1"/>
            </a:outerShdw>
          </a:effectLst>
        </p:spPr>
        <p:txBody>
          <a:bodyPr lIns="90487" tIns="44450" rIns="90487" bIns="44450">
            <a:spAutoFit/>
          </a:bodyPr>
          <a:lstStyle/>
          <a:p>
            <a:pPr eaLnBrk="0" hangingPunct="0"/>
            <a:r>
              <a:rPr lang="en-US" sz="1700">
                <a:solidFill>
                  <a:srgbClr val="F4F4F4"/>
                </a:solidFill>
                <a:ea typeface="ＭＳ Ｐゴシック" pitchFamily="34" charset="-128"/>
              </a:rPr>
              <a:t>Front-End</a:t>
            </a:r>
          </a:p>
        </p:txBody>
      </p:sp>
      <p:sp>
        <p:nvSpPr>
          <p:cNvPr id="10256" name="Text Box 17"/>
          <p:cNvSpPr txBox="1">
            <a:spLocks noChangeArrowheads="1"/>
          </p:cNvSpPr>
          <p:nvPr/>
        </p:nvSpPr>
        <p:spPr bwMode="auto">
          <a:xfrm>
            <a:off x="7885113" y="2157413"/>
            <a:ext cx="596900" cy="214312"/>
          </a:xfrm>
          <a:prstGeom prst="rect">
            <a:avLst/>
          </a:prstGeom>
          <a:noFill/>
          <a:ln w="9525">
            <a:noFill/>
            <a:miter lim="800000"/>
            <a:headEnd/>
            <a:tailEnd/>
          </a:ln>
        </p:spPr>
        <p:txBody>
          <a:bodyPr>
            <a:spAutoFit/>
          </a:bodyPr>
          <a:lstStyle/>
          <a:p>
            <a:pPr eaLnBrk="0" hangingPunct="0">
              <a:spcBef>
                <a:spcPct val="50000"/>
              </a:spcBef>
            </a:pPr>
            <a:r>
              <a:rPr lang="en-US" sz="800" b="0">
                <a:solidFill>
                  <a:schemeClr val="bg2"/>
                </a:solidFill>
                <a:ea typeface="ＭＳ Ｐゴシック" pitchFamily="34" charset="-128"/>
              </a:rPr>
              <a:t>RTBT</a:t>
            </a:r>
          </a:p>
        </p:txBody>
      </p:sp>
      <p:sp>
        <p:nvSpPr>
          <p:cNvPr id="10257" name="Text Box 18"/>
          <p:cNvSpPr txBox="1">
            <a:spLocks noChangeArrowheads="1"/>
          </p:cNvSpPr>
          <p:nvPr/>
        </p:nvSpPr>
        <p:spPr bwMode="auto">
          <a:xfrm>
            <a:off x="5667375" y="2708275"/>
            <a:ext cx="596900" cy="214313"/>
          </a:xfrm>
          <a:prstGeom prst="rect">
            <a:avLst/>
          </a:prstGeom>
          <a:noFill/>
          <a:ln w="9525">
            <a:noFill/>
            <a:miter lim="800000"/>
            <a:headEnd/>
            <a:tailEnd/>
          </a:ln>
        </p:spPr>
        <p:txBody>
          <a:bodyPr>
            <a:spAutoFit/>
          </a:bodyPr>
          <a:lstStyle/>
          <a:p>
            <a:pPr eaLnBrk="0" hangingPunct="0">
              <a:spcBef>
                <a:spcPct val="50000"/>
              </a:spcBef>
            </a:pPr>
            <a:r>
              <a:rPr lang="en-US" sz="800" b="0">
                <a:solidFill>
                  <a:schemeClr val="bg2"/>
                </a:solidFill>
                <a:ea typeface="ＭＳ Ｐゴシック" pitchFamily="34" charset="-128"/>
              </a:rPr>
              <a:t>HEBT</a:t>
            </a:r>
          </a:p>
        </p:txBody>
      </p:sp>
      <p:sp>
        <p:nvSpPr>
          <p:cNvPr id="10258" name="Text Box 19"/>
          <p:cNvSpPr txBox="1">
            <a:spLocks noChangeArrowheads="1"/>
          </p:cNvSpPr>
          <p:nvPr/>
        </p:nvSpPr>
        <p:spPr bwMode="auto">
          <a:xfrm>
            <a:off x="5911850" y="1276350"/>
            <a:ext cx="596900" cy="184150"/>
          </a:xfrm>
          <a:prstGeom prst="rect">
            <a:avLst/>
          </a:prstGeom>
          <a:noFill/>
          <a:ln w="9525">
            <a:noFill/>
            <a:miter lim="800000"/>
            <a:headEnd/>
            <a:tailEnd/>
          </a:ln>
        </p:spPr>
        <p:txBody>
          <a:bodyPr>
            <a:spAutoFit/>
          </a:bodyPr>
          <a:lstStyle/>
          <a:p>
            <a:pPr eaLnBrk="0" hangingPunct="0">
              <a:spcBef>
                <a:spcPct val="50000"/>
              </a:spcBef>
            </a:pPr>
            <a:r>
              <a:rPr lang="en-US" sz="600" b="0">
                <a:solidFill>
                  <a:schemeClr val="bg2"/>
                </a:solidFill>
                <a:ea typeface="ＭＳ Ｐゴシック" pitchFamily="34" charset="-128"/>
              </a:rPr>
              <a:t>Injection</a:t>
            </a:r>
          </a:p>
        </p:txBody>
      </p:sp>
      <p:sp>
        <p:nvSpPr>
          <p:cNvPr id="10259" name="Text Box 20"/>
          <p:cNvSpPr txBox="1">
            <a:spLocks noChangeArrowheads="1"/>
          </p:cNvSpPr>
          <p:nvPr/>
        </p:nvSpPr>
        <p:spPr bwMode="auto">
          <a:xfrm>
            <a:off x="7554913" y="1276350"/>
            <a:ext cx="596900" cy="184150"/>
          </a:xfrm>
          <a:prstGeom prst="rect">
            <a:avLst/>
          </a:prstGeom>
          <a:noFill/>
          <a:ln w="9525">
            <a:noFill/>
            <a:miter lim="800000"/>
            <a:headEnd/>
            <a:tailEnd/>
          </a:ln>
        </p:spPr>
        <p:txBody>
          <a:bodyPr>
            <a:spAutoFit/>
          </a:bodyPr>
          <a:lstStyle/>
          <a:p>
            <a:pPr eaLnBrk="0" hangingPunct="0">
              <a:spcBef>
                <a:spcPct val="50000"/>
              </a:spcBef>
            </a:pPr>
            <a:r>
              <a:rPr lang="en-US" sz="600" b="0">
                <a:solidFill>
                  <a:schemeClr val="bg2"/>
                </a:solidFill>
                <a:ea typeface="ＭＳ Ｐゴシック" pitchFamily="34" charset="-128"/>
              </a:rPr>
              <a:t>Extraction</a:t>
            </a:r>
          </a:p>
        </p:txBody>
      </p:sp>
      <p:sp>
        <p:nvSpPr>
          <p:cNvPr id="10260" name="Text Box 21"/>
          <p:cNvSpPr txBox="1">
            <a:spLocks noChangeArrowheads="1"/>
          </p:cNvSpPr>
          <p:nvPr/>
        </p:nvSpPr>
        <p:spPr bwMode="auto">
          <a:xfrm>
            <a:off x="6705600" y="1676400"/>
            <a:ext cx="596900" cy="184150"/>
          </a:xfrm>
          <a:prstGeom prst="rect">
            <a:avLst/>
          </a:prstGeom>
          <a:noFill/>
          <a:ln w="9525">
            <a:noFill/>
            <a:miter lim="800000"/>
            <a:headEnd/>
            <a:tailEnd/>
          </a:ln>
        </p:spPr>
        <p:txBody>
          <a:bodyPr>
            <a:spAutoFit/>
          </a:bodyPr>
          <a:lstStyle/>
          <a:p>
            <a:pPr eaLnBrk="0" hangingPunct="0">
              <a:spcBef>
                <a:spcPct val="50000"/>
              </a:spcBef>
            </a:pPr>
            <a:r>
              <a:rPr lang="en-US" sz="600" b="0">
                <a:solidFill>
                  <a:schemeClr val="bg2"/>
                </a:solidFill>
                <a:ea typeface="ＭＳ Ｐゴシック" pitchFamily="34" charset="-128"/>
              </a:rPr>
              <a:t>RF</a:t>
            </a:r>
          </a:p>
        </p:txBody>
      </p:sp>
      <p:sp>
        <p:nvSpPr>
          <p:cNvPr id="10261" name="Text Box 22"/>
          <p:cNvSpPr txBox="1">
            <a:spLocks noChangeArrowheads="1"/>
          </p:cNvSpPr>
          <p:nvPr/>
        </p:nvSpPr>
        <p:spPr bwMode="auto">
          <a:xfrm>
            <a:off x="6527800" y="844550"/>
            <a:ext cx="596900" cy="184150"/>
          </a:xfrm>
          <a:prstGeom prst="rect">
            <a:avLst/>
          </a:prstGeom>
          <a:noFill/>
          <a:ln w="9525">
            <a:noFill/>
            <a:miter lim="800000"/>
            <a:headEnd/>
            <a:tailEnd/>
          </a:ln>
        </p:spPr>
        <p:txBody>
          <a:bodyPr>
            <a:spAutoFit/>
          </a:bodyPr>
          <a:lstStyle/>
          <a:p>
            <a:pPr eaLnBrk="0" hangingPunct="0">
              <a:spcBef>
                <a:spcPct val="50000"/>
              </a:spcBef>
            </a:pPr>
            <a:r>
              <a:rPr lang="en-US" sz="600" b="0">
                <a:solidFill>
                  <a:schemeClr val="bg2"/>
                </a:solidFill>
                <a:ea typeface="ＭＳ Ｐゴシック" pitchFamily="34" charset="-128"/>
              </a:rPr>
              <a:t>Collimators</a:t>
            </a:r>
          </a:p>
        </p:txBody>
      </p:sp>
      <p:sp>
        <p:nvSpPr>
          <p:cNvPr id="10262" name="Rectangle 23"/>
          <p:cNvSpPr>
            <a:spLocks noChangeArrowheads="1"/>
          </p:cNvSpPr>
          <p:nvPr/>
        </p:nvSpPr>
        <p:spPr bwMode="auto">
          <a:xfrm>
            <a:off x="6643688" y="3602038"/>
            <a:ext cx="184150" cy="579437"/>
          </a:xfrm>
          <a:prstGeom prst="rect">
            <a:avLst/>
          </a:prstGeom>
          <a:noFill/>
          <a:ln w="9525">
            <a:noFill/>
            <a:miter lim="800000"/>
            <a:headEnd/>
            <a:tailEnd/>
          </a:ln>
        </p:spPr>
        <p:txBody>
          <a:bodyPr wrap="none">
            <a:spAutoFit/>
          </a:bodyPr>
          <a:lstStyle/>
          <a:p>
            <a:pPr eaLnBrk="0" hangingPunct="0"/>
            <a:endParaRPr lang="en-US" sz="3200" b="0">
              <a:ea typeface="ＭＳ Ｐゴシック" pitchFamily="34" charset="-128"/>
            </a:endParaRPr>
          </a:p>
        </p:txBody>
      </p:sp>
      <p:grpSp>
        <p:nvGrpSpPr>
          <p:cNvPr id="2" name="Group 24"/>
          <p:cNvGrpSpPr>
            <a:grpSpLocks/>
          </p:cNvGrpSpPr>
          <p:nvPr/>
        </p:nvGrpSpPr>
        <p:grpSpPr bwMode="auto">
          <a:xfrm>
            <a:off x="430213" y="2960688"/>
            <a:ext cx="5230812" cy="2754312"/>
            <a:chOff x="271" y="1838"/>
            <a:chExt cx="3295" cy="1735"/>
          </a:xfrm>
        </p:grpSpPr>
        <p:sp>
          <p:nvSpPr>
            <p:cNvPr id="10312" name="Oval 25"/>
            <p:cNvSpPr>
              <a:spLocks noChangeArrowheads="1"/>
            </p:cNvSpPr>
            <p:nvPr/>
          </p:nvSpPr>
          <p:spPr bwMode="auto">
            <a:xfrm>
              <a:off x="3450" y="1838"/>
              <a:ext cx="116" cy="200"/>
            </a:xfrm>
            <a:prstGeom prst="ellipse">
              <a:avLst/>
            </a:prstGeom>
            <a:noFill/>
            <a:ln w="28575">
              <a:solidFill>
                <a:srgbClr val="800040"/>
              </a:solidFill>
              <a:round/>
              <a:headEnd/>
              <a:tailEnd/>
            </a:ln>
          </p:spPr>
          <p:txBody>
            <a:bodyPr wrap="none" anchor="ctr">
              <a:spAutoFit/>
            </a:bodyPr>
            <a:lstStyle/>
            <a:p>
              <a:pPr eaLnBrk="0" hangingPunct="0"/>
              <a:endParaRPr lang="en-US" b="0">
                <a:ea typeface="ＭＳ Ｐゴシック" pitchFamily="34" charset="-128"/>
              </a:endParaRPr>
            </a:p>
          </p:txBody>
        </p:sp>
        <p:grpSp>
          <p:nvGrpSpPr>
            <p:cNvPr id="10313" name="Group 26"/>
            <p:cNvGrpSpPr>
              <a:grpSpLocks/>
            </p:cNvGrpSpPr>
            <p:nvPr/>
          </p:nvGrpSpPr>
          <p:grpSpPr bwMode="auto">
            <a:xfrm>
              <a:off x="271" y="2327"/>
              <a:ext cx="3029" cy="1246"/>
              <a:chOff x="289" y="2327"/>
              <a:chExt cx="3029" cy="1246"/>
            </a:xfrm>
          </p:grpSpPr>
          <p:sp>
            <p:nvSpPr>
              <p:cNvPr id="10315" name="Rectangle 27"/>
              <p:cNvSpPr>
                <a:spLocks noChangeArrowheads="1"/>
              </p:cNvSpPr>
              <p:nvPr/>
            </p:nvSpPr>
            <p:spPr bwMode="auto">
              <a:xfrm>
                <a:off x="624"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16" name="Rectangle 28"/>
              <p:cNvSpPr>
                <a:spLocks noChangeArrowheads="1"/>
              </p:cNvSpPr>
              <p:nvPr/>
            </p:nvSpPr>
            <p:spPr bwMode="auto">
              <a:xfrm>
                <a:off x="864"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17" name="Rectangle 29"/>
              <p:cNvSpPr>
                <a:spLocks noChangeArrowheads="1"/>
              </p:cNvSpPr>
              <p:nvPr/>
            </p:nvSpPr>
            <p:spPr bwMode="auto">
              <a:xfrm>
                <a:off x="1104"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18" name="Rectangle 30"/>
              <p:cNvSpPr>
                <a:spLocks noChangeArrowheads="1"/>
              </p:cNvSpPr>
              <p:nvPr/>
            </p:nvSpPr>
            <p:spPr bwMode="auto">
              <a:xfrm>
                <a:off x="1344"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19" name="Rectangle 31"/>
              <p:cNvSpPr>
                <a:spLocks noChangeArrowheads="1"/>
              </p:cNvSpPr>
              <p:nvPr/>
            </p:nvSpPr>
            <p:spPr bwMode="auto">
              <a:xfrm>
                <a:off x="1584"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20" name="Line 32"/>
              <p:cNvSpPr>
                <a:spLocks noChangeShapeType="1"/>
              </p:cNvSpPr>
              <p:nvPr/>
            </p:nvSpPr>
            <p:spPr bwMode="auto">
              <a:xfrm flipH="1">
                <a:off x="1776" y="3244"/>
                <a:ext cx="96" cy="192"/>
              </a:xfrm>
              <a:prstGeom prst="line">
                <a:avLst/>
              </a:prstGeom>
              <a:noFill/>
              <a:ln w="19050">
                <a:solidFill>
                  <a:schemeClr val="tx1"/>
                </a:solidFill>
                <a:round/>
                <a:headEnd/>
                <a:tailEnd/>
              </a:ln>
            </p:spPr>
            <p:txBody>
              <a:bodyPr/>
              <a:lstStyle/>
              <a:p>
                <a:endParaRPr lang="en-US"/>
              </a:p>
            </p:txBody>
          </p:sp>
          <p:sp>
            <p:nvSpPr>
              <p:cNvPr id="10321" name="Line 33"/>
              <p:cNvSpPr>
                <a:spLocks noChangeShapeType="1"/>
              </p:cNvSpPr>
              <p:nvPr/>
            </p:nvSpPr>
            <p:spPr bwMode="auto">
              <a:xfrm flipH="1">
                <a:off x="1829" y="3244"/>
                <a:ext cx="96" cy="192"/>
              </a:xfrm>
              <a:prstGeom prst="line">
                <a:avLst/>
              </a:prstGeom>
              <a:noFill/>
              <a:ln w="19050">
                <a:solidFill>
                  <a:schemeClr val="tx1"/>
                </a:solidFill>
                <a:round/>
                <a:headEnd/>
                <a:tailEnd/>
              </a:ln>
            </p:spPr>
            <p:txBody>
              <a:bodyPr/>
              <a:lstStyle/>
              <a:p>
                <a:endParaRPr lang="en-US"/>
              </a:p>
            </p:txBody>
          </p:sp>
          <p:sp>
            <p:nvSpPr>
              <p:cNvPr id="10322" name="Rectangle 34"/>
              <p:cNvSpPr>
                <a:spLocks noChangeArrowheads="1"/>
              </p:cNvSpPr>
              <p:nvPr/>
            </p:nvSpPr>
            <p:spPr bwMode="auto">
              <a:xfrm>
                <a:off x="2496"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23" name="Rectangle 35"/>
              <p:cNvSpPr>
                <a:spLocks noChangeArrowheads="1"/>
              </p:cNvSpPr>
              <p:nvPr/>
            </p:nvSpPr>
            <p:spPr bwMode="auto">
              <a:xfrm>
                <a:off x="2256"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24" name="Rectangle 36"/>
              <p:cNvSpPr>
                <a:spLocks noChangeArrowheads="1"/>
              </p:cNvSpPr>
              <p:nvPr/>
            </p:nvSpPr>
            <p:spPr bwMode="auto">
              <a:xfrm>
                <a:off x="2016"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25" name="Rectangle 37"/>
              <p:cNvSpPr>
                <a:spLocks noChangeArrowheads="1"/>
              </p:cNvSpPr>
              <p:nvPr/>
            </p:nvSpPr>
            <p:spPr bwMode="auto">
              <a:xfrm>
                <a:off x="2976"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26" name="Rectangle 38"/>
              <p:cNvSpPr>
                <a:spLocks noChangeArrowheads="1"/>
              </p:cNvSpPr>
              <p:nvPr/>
            </p:nvSpPr>
            <p:spPr bwMode="auto">
              <a:xfrm>
                <a:off x="2736" y="2956"/>
                <a:ext cx="144" cy="38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27" name="Line 39"/>
              <p:cNvSpPr>
                <a:spLocks noChangeShapeType="1"/>
              </p:cNvSpPr>
              <p:nvPr/>
            </p:nvSpPr>
            <p:spPr bwMode="auto">
              <a:xfrm flipV="1">
                <a:off x="864" y="2716"/>
                <a:ext cx="1" cy="240"/>
              </a:xfrm>
              <a:prstGeom prst="line">
                <a:avLst/>
              </a:prstGeom>
              <a:noFill/>
              <a:ln w="12700">
                <a:solidFill>
                  <a:schemeClr val="bg2"/>
                </a:solidFill>
                <a:round/>
                <a:headEnd/>
                <a:tailEnd/>
              </a:ln>
            </p:spPr>
            <p:txBody>
              <a:bodyPr/>
              <a:lstStyle/>
              <a:p>
                <a:endParaRPr lang="en-US"/>
              </a:p>
            </p:txBody>
          </p:sp>
          <p:sp>
            <p:nvSpPr>
              <p:cNvPr id="10328" name="Line 40"/>
              <p:cNvSpPr>
                <a:spLocks noChangeShapeType="1"/>
              </p:cNvSpPr>
              <p:nvPr/>
            </p:nvSpPr>
            <p:spPr bwMode="auto">
              <a:xfrm flipV="1">
                <a:off x="1104" y="2716"/>
                <a:ext cx="1" cy="240"/>
              </a:xfrm>
              <a:prstGeom prst="line">
                <a:avLst/>
              </a:prstGeom>
              <a:noFill/>
              <a:ln w="12700">
                <a:solidFill>
                  <a:schemeClr val="bg2"/>
                </a:solidFill>
                <a:round/>
                <a:headEnd/>
                <a:tailEnd/>
              </a:ln>
            </p:spPr>
            <p:txBody>
              <a:bodyPr/>
              <a:lstStyle/>
              <a:p>
                <a:endParaRPr lang="en-US"/>
              </a:p>
            </p:txBody>
          </p:sp>
          <p:sp>
            <p:nvSpPr>
              <p:cNvPr id="10329" name="Line 41"/>
              <p:cNvSpPr>
                <a:spLocks noChangeShapeType="1"/>
              </p:cNvSpPr>
              <p:nvPr/>
            </p:nvSpPr>
            <p:spPr bwMode="auto">
              <a:xfrm>
                <a:off x="634" y="2812"/>
                <a:ext cx="240" cy="0"/>
              </a:xfrm>
              <a:prstGeom prst="line">
                <a:avLst/>
              </a:prstGeom>
              <a:noFill/>
              <a:ln w="12700">
                <a:solidFill>
                  <a:schemeClr val="bg2"/>
                </a:solidFill>
                <a:round/>
                <a:headEnd/>
                <a:tailEnd type="triangle" w="sm" len="lg"/>
              </a:ln>
            </p:spPr>
            <p:txBody>
              <a:bodyPr/>
              <a:lstStyle/>
              <a:p>
                <a:endParaRPr lang="en-US"/>
              </a:p>
            </p:txBody>
          </p:sp>
          <p:sp>
            <p:nvSpPr>
              <p:cNvPr id="10330" name="Line 42"/>
              <p:cNvSpPr>
                <a:spLocks noChangeShapeType="1"/>
              </p:cNvSpPr>
              <p:nvPr/>
            </p:nvSpPr>
            <p:spPr bwMode="auto">
              <a:xfrm flipH="1">
                <a:off x="1109" y="2807"/>
                <a:ext cx="240" cy="0"/>
              </a:xfrm>
              <a:prstGeom prst="line">
                <a:avLst/>
              </a:prstGeom>
              <a:noFill/>
              <a:ln w="12700">
                <a:solidFill>
                  <a:schemeClr val="bg2"/>
                </a:solidFill>
                <a:round/>
                <a:headEnd/>
                <a:tailEnd type="triangle" w="sm" len="lg"/>
              </a:ln>
            </p:spPr>
            <p:txBody>
              <a:bodyPr/>
              <a:lstStyle/>
              <a:p>
                <a:endParaRPr lang="en-US"/>
              </a:p>
            </p:txBody>
          </p:sp>
          <p:sp>
            <p:nvSpPr>
              <p:cNvPr id="10331" name="Text Box 43"/>
              <p:cNvSpPr txBox="1">
                <a:spLocks noChangeArrowheads="1"/>
              </p:cNvSpPr>
              <p:nvPr/>
            </p:nvSpPr>
            <p:spPr bwMode="auto">
              <a:xfrm>
                <a:off x="632" y="2539"/>
                <a:ext cx="720" cy="173"/>
              </a:xfrm>
              <a:prstGeom prst="rect">
                <a:avLst/>
              </a:prstGeom>
              <a:noFill/>
              <a:ln w="9525">
                <a:noFill/>
                <a:miter lim="800000"/>
                <a:headEnd/>
                <a:tailEnd/>
              </a:ln>
            </p:spPr>
            <p:txBody>
              <a:bodyPr>
                <a:spAutoFit/>
              </a:bodyPr>
              <a:lstStyle/>
              <a:p>
                <a:pPr algn="ctr" eaLnBrk="0" hangingPunct="0">
                  <a:spcBef>
                    <a:spcPct val="50000"/>
                  </a:spcBef>
                </a:pPr>
                <a:r>
                  <a:rPr lang="en-US" sz="1200" b="0">
                    <a:solidFill>
                      <a:schemeClr val="bg2"/>
                    </a:solidFill>
                    <a:ea typeface="ＭＳ Ｐゴシック" pitchFamily="34" charset="-128"/>
                  </a:rPr>
                  <a:t>945 ns</a:t>
                </a:r>
              </a:p>
            </p:txBody>
          </p:sp>
          <p:sp>
            <p:nvSpPr>
              <p:cNvPr id="10332" name="Line 44"/>
              <p:cNvSpPr>
                <a:spLocks noChangeShapeType="1"/>
              </p:cNvSpPr>
              <p:nvPr/>
            </p:nvSpPr>
            <p:spPr bwMode="auto">
              <a:xfrm>
                <a:off x="634" y="3344"/>
                <a:ext cx="1" cy="213"/>
              </a:xfrm>
              <a:prstGeom prst="line">
                <a:avLst/>
              </a:prstGeom>
              <a:noFill/>
              <a:ln w="12700">
                <a:solidFill>
                  <a:schemeClr val="bg2"/>
                </a:solidFill>
                <a:round/>
                <a:headEnd/>
                <a:tailEnd/>
              </a:ln>
            </p:spPr>
            <p:txBody>
              <a:bodyPr/>
              <a:lstStyle/>
              <a:p>
                <a:endParaRPr lang="en-US"/>
              </a:p>
            </p:txBody>
          </p:sp>
          <p:sp>
            <p:nvSpPr>
              <p:cNvPr id="10333" name="Line 45"/>
              <p:cNvSpPr>
                <a:spLocks noChangeShapeType="1"/>
              </p:cNvSpPr>
              <p:nvPr/>
            </p:nvSpPr>
            <p:spPr bwMode="auto">
              <a:xfrm>
                <a:off x="3130" y="3339"/>
                <a:ext cx="0" cy="213"/>
              </a:xfrm>
              <a:prstGeom prst="line">
                <a:avLst/>
              </a:prstGeom>
              <a:noFill/>
              <a:ln w="12700">
                <a:solidFill>
                  <a:schemeClr val="bg2"/>
                </a:solidFill>
                <a:round/>
                <a:headEnd/>
                <a:tailEnd/>
              </a:ln>
            </p:spPr>
            <p:txBody>
              <a:bodyPr/>
              <a:lstStyle/>
              <a:p>
                <a:endParaRPr lang="en-US"/>
              </a:p>
            </p:txBody>
          </p:sp>
          <p:sp>
            <p:nvSpPr>
              <p:cNvPr id="10334" name="Text Box 46"/>
              <p:cNvSpPr txBox="1">
                <a:spLocks noChangeArrowheads="1"/>
              </p:cNvSpPr>
              <p:nvPr/>
            </p:nvSpPr>
            <p:spPr bwMode="auto">
              <a:xfrm>
                <a:off x="1046" y="3400"/>
                <a:ext cx="1824" cy="173"/>
              </a:xfrm>
              <a:prstGeom prst="rect">
                <a:avLst/>
              </a:prstGeom>
              <a:noFill/>
              <a:ln w="9525">
                <a:noFill/>
                <a:miter lim="800000"/>
                <a:headEnd/>
                <a:tailEnd/>
              </a:ln>
            </p:spPr>
            <p:txBody>
              <a:bodyPr>
                <a:spAutoFit/>
              </a:bodyPr>
              <a:lstStyle/>
              <a:p>
                <a:pPr algn="ctr" eaLnBrk="0" hangingPunct="0">
                  <a:spcBef>
                    <a:spcPct val="50000"/>
                  </a:spcBef>
                </a:pPr>
                <a:r>
                  <a:rPr lang="en-US" sz="1200" b="0">
                    <a:solidFill>
                      <a:schemeClr val="bg2"/>
                    </a:solidFill>
                    <a:ea typeface="ＭＳ Ｐゴシック" pitchFamily="34" charset="-128"/>
                  </a:rPr>
                  <a:t>1 ms macropulse</a:t>
                </a:r>
              </a:p>
            </p:txBody>
          </p:sp>
          <p:sp>
            <p:nvSpPr>
              <p:cNvPr id="10335" name="Line 47"/>
              <p:cNvSpPr>
                <a:spLocks noChangeShapeType="1"/>
              </p:cNvSpPr>
              <p:nvPr/>
            </p:nvSpPr>
            <p:spPr bwMode="auto">
              <a:xfrm flipH="1">
                <a:off x="624" y="3494"/>
                <a:ext cx="924" cy="1"/>
              </a:xfrm>
              <a:prstGeom prst="line">
                <a:avLst/>
              </a:prstGeom>
              <a:noFill/>
              <a:ln w="12700">
                <a:solidFill>
                  <a:schemeClr val="bg2"/>
                </a:solidFill>
                <a:round/>
                <a:headEnd/>
                <a:tailEnd type="triangle" w="sm" len="lg"/>
              </a:ln>
            </p:spPr>
            <p:txBody>
              <a:bodyPr/>
              <a:lstStyle/>
              <a:p>
                <a:endParaRPr lang="en-US"/>
              </a:p>
            </p:txBody>
          </p:sp>
          <p:sp>
            <p:nvSpPr>
              <p:cNvPr id="10336" name="Line 48"/>
              <p:cNvSpPr>
                <a:spLocks noChangeShapeType="1"/>
              </p:cNvSpPr>
              <p:nvPr/>
            </p:nvSpPr>
            <p:spPr bwMode="auto">
              <a:xfrm>
                <a:off x="2366" y="3494"/>
                <a:ext cx="749" cy="1"/>
              </a:xfrm>
              <a:prstGeom prst="line">
                <a:avLst/>
              </a:prstGeom>
              <a:noFill/>
              <a:ln w="12700">
                <a:solidFill>
                  <a:schemeClr val="bg2"/>
                </a:solidFill>
                <a:round/>
                <a:headEnd/>
                <a:tailEnd type="triangle" w="sm" len="lg"/>
              </a:ln>
            </p:spPr>
            <p:txBody>
              <a:bodyPr/>
              <a:lstStyle/>
              <a:p>
                <a:endParaRPr lang="en-US"/>
              </a:p>
            </p:txBody>
          </p:sp>
          <p:sp>
            <p:nvSpPr>
              <p:cNvPr id="10337" name="Text Box 49"/>
              <p:cNvSpPr txBox="1">
                <a:spLocks noChangeArrowheads="1"/>
              </p:cNvSpPr>
              <p:nvPr/>
            </p:nvSpPr>
            <p:spPr bwMode="auto">
              <a:xfrm rot="-5400000">
                <a:off x="-124" y="2888"/>
                <a:ext cx="1018" cy="192"/>
              </a:xfrm>
              <a:prstGeom prst="rect">
                <a:avLst/>
              </a:prstGeom>
              <a:noFill/>
              <a:ln w="9525">
                <a:noFill/>
                <a:miter lim="800000"/>
                <a:headEnd/>
                <a:tailEnd/>
              </a:ln>
            </p:spPr>
            <p:txBody>
              <a:bodyPr>
                <a:spAutoFit/>
              </a:bodyPr>
              <a:lstStyle/>
              <a:p>
                <a:pPr algn="ctr" eaLnBrk="0" hangingPunct="0">
                  <a:spcBef>
                    <a:spcPct val="50000"/>
                  </a:spcBef>
                </a:pPr>
                <a:r>
                  <a:rPr lang="en-US" sz="1400" b="0">
                    <a:ea typeface="ＭＳ Ｐゴシック" pitchFamily="34" charset="-128"/>
                  </a:rPr>
                  <a:t>Current</a:t>
                </a:r>
                <a:endParaRPr lang="en-US" sz="2400" b="0">
                  <a:latin typeface="Helvetica" pitchFamily="34" charset="0"/>
                  <a:ea typeface="ＭＳ Ｐゴシック" pitchFamily="34" charset="-128"/>
                </a:endParaRPr>
              </a:p>
            </p:txBody>
          </p:sp>
          <p:sp>
            <p:nvSpPr>
              <p:cNvPr id="10338" name="Text Box 50"/>
              <p:cNvSpPr txBox="1">
                <a:spLocks noChangeArrowheads="1"/>
              </p:cNvSpPr>
              <p:nvPr/>
            </p:nvSpPr>
            <p:spPr bwMode="auto">
              <a:xfrm>
                <a:off x="2214" y="2597"/>
                <a:ext cx="1104" cy="192"/>
              </a:xfrm>
              <a:prstGeom prst="rect">
                <a:avLst/>
              </a:prstGeom>
              <a:noFill/>
              <a:ln w="9525">
                <a:noFill/>
                <a:miter lim="800000"/>
                <a:headEnd/>
                <a:tailEnd/>
              </a:ln>
            </p:spPr>
            <p:txBody>
              <a:bodyPr>
                <a:spAutoFit/>
              </a:bodyPr>
              <a:lstStyle/>
              <a:p>
                <a:pPr algn="ctr" eaLnBrk="0" hangingPunct="0">
                  <a:spcBef>
                    <a:spcPct val="50000"/>
                  </a:spcBef>
                </a:pPr>
                <a:r>
                  <a:rPr lang="en-US" sz="1400" b="0">
                    <a:ea typeface="ＭＳ Ｐゴシック" pitchFamily="34" charset="-128"/>
                  </a:rPr>
                  <a:t>mini-pulse</a:t>
                </a:r>
              </a:p>
            </p:txBody>
          </p:sp>
          <p:sp>
            <p:nvSpPr>
              <p:cNvPr id="10339" name="Line 51"/>
              <p:cNvSpPr>
                <a:spLocks noChangeShapeType="1"/>
              </p:cNvSpPr>
              <p:nvPr/>
            </p:nvSpPr>
            <p:spPr bwMode="auto">
              <a:xfrm flipV="1">
                <a:off x="2304" y="2764"/>
                <a:ext cx="192" cy="288"/>
              </a:xfrm>
              <a:prstGeom prst="line">
                <a:avLst/>
              </a:prstGeom>
              <a:noFill/>
              <a:ln w="9525">
                <a:solidFill>
                  <a:schemeClr val="hlink"/>
                </a:solidFill>
                <a:round/>
                <a:headEnd/>
                <a:tailEnd/>
              </a:ln>
            </p:spPr>
            <p:txBody>
              <a:bodyPr/>
              <a:lstStyle/>
              <a:p>
                <a:endParaRPr lang="en-US"/>
              </a:p>
            </p:txBody>
          </p:sp>
          <p:sp>
            <p:nvSpPr>
              <p:cNvPr id="10340" name="Text Box 52"/>
              <p:cNvSpPr txBox="1">
                <a:spLocks noChangeArrowheads="1"/>
              </p:cNvSpPr>
              <p:nvPr/>
            </p:nvSpPr>
            <p:spPr bwMode="auto">
              <a:xfrm>
                <a:off x="1387" y="2327"/>
                <a:ext cx="1008" cy="326"/>
              </a:xfrm>
              <a:prstGeom prst="rect">
                <a:avLst/>
              </a:prstGeom>
              <a:noFill/>
              <a:ln w="9525">
                <a:noFill/>
                <a:miter lim="800000"/>
                <a:headEnd/>
                <a:tailEnd/>
              </a:ln>
            </p:spPr>
            <p:txBody>
              <a:bodyPr>
                <a:spAutoFit/>
              </a:bodyPr>
              <a:lstStyle/>
              <a:p>
                <a:pPr algn="ctr" eaLnBrk="0" hangingPunct="0">
                  <a:spcBef>
                    <a:spcPct val="50000"/>
                  </a:spcBef>
                </a:pPr>
                <a:r>
                  <a:rPr lang="en-US" sz="1400" b="0">
                    <a:ea typeface="ＭＳ Ｐゴシック" pitchFamily="34" charset="-128"/>
                  </a:rPr>
                  <a:t>Chopper system makes gaps</a:t>
                </a:r>
              </a:p>
            </p:txBody>
          </p:sp>
          <p:sp>
            <p:nvSpPr>
              <p:cNvPr id="10341" name="Line 53"/>
              <p:cNvSpPr>
                <a:spLocks noChangeShapeType="1"/>
              </p:cNvSpPr>
              <p:nvPr/>
            </p:nvSpPr>
            <p:spPr bwMode="auto">
              <a:xfrm flipH="1">
                <a:off x="1296" y="2615"/>
                <a:ext cx="240" cy="336"/>
              </a:xfrm>
              <a:prstGeom prst="line">
                <a:avLst/>
              </a:prstGeom>
              <a:noFill/>
              <a:ln w="12700">
                <a:solidFill>
                  <a:schemeClr val="tx1"/>
                </a:solidFill>
                <a:round/>
                <a:headEnd/>
                <a:tailEnd type="triangle" w="med" len="med"/>
              </a:ln>
            </p:spPr>
            <p:txBody>
              <a:bodyPr/>
              <a:lstStyle/>
              <a:p>
                <a:endParaRPr lang="en-US"/>
              </a:p>
            </p:txBody>
          </p:sp>
          <p:sp>
            <p:nvSpPr>
              <p:cNvPr id="10342" name="Line 54"/>
              <p:cNvSpPr>
                <a:spLocks noChangeShapeType="1"/>
              </p:cNvSpPr>
              <p:nvPr/>
            </p:nvSpPr>
            <p:spPr bwMode="auto">
              <a:xfrm flipH="1">
                <a:off x="1536" y="2668"/>
                <a:ext cx="96" cy="288"/>
              </a:xfrm>
              <a:prstGeom prst="line">
                <a:avLst/>
              </a:prstGeom>
              <a:noFill/>
              <a:ln w="12700">
                <a:solidFill>
                  <a:schemeClr val="tx1"/>
                </a:solidFill>
                <a:round/>
                <a:headEnd/>
                <a:tailEnd type="triangle" w="med" len="med"/>
              </a:ln>
            </p:spPr>
            <p:txBody>
              <a:bodyPr/>
              <a:lstStyle/>
              <a:p>
                <a:endParaRPr lang="en-US"/>
              </a:p>
            </p:txBody>
          </p:sp>
          <p:sp>
            <p:nvSpPr>
              <p:cNvPr id="10343" name="Line 55"/>
              <p:cNvSpPr>
                <a:spLocks noChangeShapeType="1"/>
              </p:cNvSpPr>
              <p:nvPr/>
            </p:nvSpPr>
            <p:spPr bwMode="auto">
              <a:xfrm>
                <a:off x="2064" y="2668"/>
                <a:ext cx="144" cy="288"/>
              </a:xfrm>
              <a:prstGeom prst="line">
                <a:avLst/>
              </a:prstGeom>
              <a:noFill/>
              <a:ln w="12700">
                <a:solidFill>
                  <a:schemeClr val="tx1"/>
                </a:solidFill>
                <a:round/>
                <a:headEnd/>
                <a:tailEnd type="stealth" w="med" len="lg"/>
              </a:ln>
            </p:spPr>
            <p:txBody>
              <a:bodyPr/>
              <a:lstStyle/>
              <a:p>
                <a:endParaRPr lang="en-US"/>
              </a:p>
            </p:txBody>
          </p:sp>
          <p:sp>
            <p:nvSpPr>
              <p:cNvPr id="10344" name="Line 56"/>
              <p:cNvSpPr>
                <a:spLocks noChangeShapeType="1"/>
              </p:cNvSpPr>
              <p:nvPr/>
            </p:nvSpPr>
            <p:spPr bwMode="auto">
              <a:xfrm>
                <a:off x="480" y="2572"/>
                <a:ext cx="1" cy="768"/>
              </a:xfrm>
              <a:prstGeom prst="line">
                <a:avLst/>
              </a:prstGeom>
              <a:noFill/>
              <a:ln w="19050">
                <a:solidFill>
                  <a:schemeClr val="tx1"/>
                </a:solidFill>
                <a:round/>
                <a:headEnd/>
                <a:tailEnd/>
              </a:ln>
            </p:spPr>
            <p:txBody>
              <a:bodyPr/>
              <a:lstStyle/>
              <a:p>
                <a:endParaRPr lang="en-US"/>
              </a:p>
            </p:txBody>
          </p:sp>
          <p:sp>
            <p:nvSpPr>
              <p:cNvPr id="10345" name="Line 57"/>
              <p:cNvSpPr>
                <a:spLocks noChangeShapeType="1"/>
              </p:cNvSpPr>
              <p:nvPr/>
            </p:nvSpPr>
            <p:spPr bwMode="auto">
              <a:xfrm>
                <a:off x="480" y="3340"/>
                <a:ext cx="2832" cy="1"/>
              </a:xfrm>
              <a:prstGeom prst="line">
                <a:avLst/>
              </a:prstGeom>
              <a:noFill/>
              <a:ln w="19050">
                <a:solidFill>
                  <a:schemeClr val="tx1"/>
                </a:solidFill>
                <a:round/>
                <a:headEnd/>
                <a:tailEnd/>
              </a:ln>
            </p:spPr>
            <p:txBody>
              <a:bodyPr/>
              <a:lstStyle/>
              <a:p>
                <a:endParaRPr lang="en-US"/>
              </a:p>
            </p:txBody>
          </p:sp>
        </p:grpSp>
        <p:pic>
          <p:nvPicPr>
            <p:cNvPr id="10314" name="Picture 58" descr="swoosh1"/>
            <p:cNvPicPr>
              <a:picLocks noChangeAspect="1" noChangeArrowheads="1"/>
            </p:cNvPicPr>
            <p:nvPr/>
          </p:nvPicPr>
          <p:blipFill>
            <a:blip r:embed="rId3" cstate="print"/>
            <a:srcRect/>
            <a:stretch>
              <a:fillRect/>
            </a:stretch>
          </p:blipFill>
          <p:spPr bwMode="auto">
            <a:xfrm>
              <a:off x="2736" y="1920"/>
              <a:ext cx="828" cy="1127"/>
            </a:xfrm>
            <a:prstGeom prst="rect">
              <a:avLst/>
            </a:prstGeom>
            <a:noFill/>
            <a:ln w="9525">
              <a:noFill/>
              <a:miter lim="800000"/>
              <a:headEnd/>
              <a:tailEnd/>
            </a:ln>
          </p:spPr>
        </p:pic>
      </p:grpSp>
      <p:grpSp>
        <p:nvGrpSpPr>
          <p:cNvPr id="5" name="Group 59"/>
          <p:cNvGrpSpPr>
            <a:grpSpLocks/>
          </p:cNvGrpSpPr>
          <p:nvPr/>
        </p:nvGrpSpPr>
        <p:grpSpPr bwMode="auto">
          <a:xfrm>
            <a:off x="5700713" y="1771650"/>
            <a:ext cx="3263900" cy="4052888"/>
            <a:chOff x="3591" y="1116"/>
            <a:chExt cx="2056" cy="2553"/>
          </a:xfrm>
        </p:grpSpPr>
        <p:sp>
          <p:nvSpPr>
            <p:cNvPr id="10289" name="Oval 60"/>
            <p:cNvSpPr>
              <a:spLocks noChangeArrowheads="1"/>
            </p:cNvSpPr>
            <p:nvPr/>
          </p:nvSpPr>
          <p:spPr bwMode="auto">
            <a:xfrm>
              <a:off x="4383" y="1116"/>
              <a:ext cx="116" cy="200"/>
            </a:xfrm>
            <a:prstGeom prst="ellipse">
              <a:avLst/>
            </a:prstGeom>
            <a:noFill/>
            <a:ln w="28575">
              <a:solidFill>
                <a:srgbClr val="800040"/>
              </a:solidFill>
              <a:round/>
              <a:headEnd/>
              <a:tailEnd/>
            </a:ln>
          </p:spPr>
          <p:txBody>
            <a:bodyPr wrap="none" anchor="ctr">
              <a:spAutoFit/>
            </a:bodyPr>
            <a:lstStyle/>
            <a:p>
              <a:pPr eaLnBrk="0" hangingPunct="0"/>
              <a:endParaRPr lang="en-US" b="0">
                <a:ea typeface="ＭＳ Ｐゴシック" pitchFamily="34" charset="-128"/>
              </a:endParaRPr>
            </a:p>
          </p:txBody>
        </p:sp>
        <p:grpSp>
          <p:nvGrpSpPr>
            <p:cNvPr id="10290" name="Group 61"/>
            <p:cNvGrpSpPr>
              <a:grpSpLocks/>
            </p:cNvGrpSpPr>
            <p:nvPr/>
          </p:nvGrpSpPr>
          <p:grpSpPr bwMode="auto">
            <a:xfrm>
              <a:off x="3591" y="2397"/>
              <a:ext cx="2056" cy="1272"/>
              <a:chOff x="3591" y="2397"/>
              <a:chExt cx="2056" cy="1272"/>
            </a:xfrm>
          </p:grpSpPr>
          <p:sp>
            <p:nvSpPr>
              <p:cNvPr id="10292" name="Text Box 62"/>
              <p:cNvSpPr txBox="1">
                <a:spLocks noChangeArrowheads="1"/>
              </p:cNvSpPr>
              <p:nvPr/>
            </p:nvSpPr>
            <p:spPr bwMode="auto">
              <a:xfrm rot="-5400000">
                <a:off x="3178" y="2810"/>
                <a:ext cx="1018" cy="192"/>
              </a:xfrm>
              <a:prstGeom prst="rect">
                <a:avLst/>
              </a:prstGeom>
              <a:noFill/>
              <a:ln w="9525">
                <a:noFill/>
                <a:miter lim="800000"/>
                <a:headEnd/>
                <a:tailEnd/>
              </a:ln>
            </p:spPr>
            <p:txBody>
              <a:bodyPr>
                <a:spAutoFit/>
              </a:bodyPr>
              <a:lstStyle/>
              <a:p>
                <a:pPr algn="ctr" eaLnBrk="0" hangingPunct="0">
                  <a:spcBef>
                    <a:spcPct val="50000"/>
                  </a:spcBef>
                </a:pPr>
                <a:r>
                  <a:rPr lang="en-US" sz="1400" b="0">
                    <a:latin typeface="Helvetica" pitchFamily="34" charset="0"/>
                    <a:ea typeface="ＭＳ Ｐゴシック" pitchFamily="34" charset="-128"/>
                  </a:rPr>
                  <a:t>Current</a:t>
                </a:r>
              </a:p>
            </p:txBody>
          </p:sp>
          <p:sp>
            <p:nvSpPr>
              <p:cNvPr id="10293" name="Rectangle 63"/>
              <p:cNvSpPr>
                <a:spLocks noChangeArrowheads="1"/>
              </p:cNvSpPr>
              <p:nvPr/>
            </p:nvSpPr>
            <p:spPr bwMode="auto">
              <a:xfrm>
                <a:off x="4020" y="3358"/>
                <a:ext cx="96" cy="96"/>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294" name="Rectangle 64"/>
              <p:cNvSpPr>
                <a:spLocks noChangeArrowheads="1"/>
              </p:cNvSpPr>
              <p:nvPr/>
            </p:nvSpPr>
            <p:spPr bwMode="auto">
              <a:xfrm>
                <a:off x="4164" y="3310"/>
                <a:ext cx="96" cy="144"/>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295" name="Rectangle 65"/>
              <p:cNvSpPr>
                <a:spLocks noChangeArrowheads="1"/>
              </p:cNvSpPr>
              <p:nvPr/>
            </p:nvSpPr>
            <p:spPr bwMode="auto">
              <a:xfrm>
                <a:off x="4308" y="3262"/>
                <a:ext cx="96" cy="192"/>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296" name="Rectangle 66"/>
              <p:cNvSpPr>
                <a:spLocks noChangeArrowheads="1"/>
              </p:cNvSpPr>
              <p:nvPr/>
            </p:nvSpPr>
            <p:spPr bwMode="auto">
              <a:xfrm>
                <a:off x="4452" y="3214"/>
                <a:ext cx="96" cy="240"/>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297" name="Rectangle 67"/>
              <p:cNvSpPr>
                <a:spLocks noChangeArrowheads="1"/>
              </p:cNvSpPr>
              <p:nvPr/>
            </p:nvSpPr>
            <p:spPr bwMode="auto">
              <a:xfrm>
                <a:off x="4596" y="3166"/>
                <a:ext cx="96" cy="288"/>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298" name="Rectangle 68"/>
              <p:cNvSpPr>
                <a:spLocks noChangeArrowheads="1"/>
              </p:cNvSpPr>
              <p:nvPr/>
            </p:nvSpPr>
            <p:spPr bwMode="auto">
              <a:xfrm>
                <a:off x="4740" y="3118"/>
                <a:ext cx="96" cy="336"/>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299" name="Line 69"/>
              <p:cNvSpPr>
                <a:spLocks noChangeShapeType="1"/>
              </p:cNvSpPr>
              <p:nvPr/>
            </p:nvSpPr>
            <p:spPr bwMode="auto">
              <a:xfrm flipH="1">
                <a:off x="4836" y="3358"/>
                <a:ext cx="96" cy="192"/>
              </a:xfrm>
              <a:prstGeom prst="line">
                <a:avLst/>
              </a:prstGeom>
              <a:noFill/>
              <a:ln w="19050">
                <a:solidFill>
                  <a:schemeClr val="tx1"/>
                </a:solidFill>
                <a:round/>
                <a:headEnd/>
                <a:tailEnd/>
              </a:ln>
            </p:spPr>
            <p:txBody>
              <a:bodyPr/>
              <a:lstStyle/>
              <a:p>
                <a:endParaRPr lang="en-US"/>
              </a:p>
            </p:txBody>
          </p:sp>
          <p:sp>
            <p:nvSpPr>
              <p:cNvPr id="10300" name="Line 70"/>
              <p:cNvSpPr>
                <a:spLocks noChangeShapeType="1"/>
              </p:cNvSpPr>
              <p:nvPr/>
            </p:nvSpPr>
            <p:spPr bwMode="auto">
              <a:xfrm flipH="1">
                <a:off x="4884" y="3358"/>
                <a:ext cx="96" cy="192"/>
              </a:xfrm>
              <a:prstGeom prst="line">
                <a:avLst/>
              </a:prstGeom>
              <a:noFill/>
              <a:ln w="19050">
                <a:solidFill>
                  <a:schemeClr val="tx1"/>
                </a:solidFill>
                <a:round/>
                <a:headEnd/>
                <a:tailEnd/>
              </a:ln>
            </p:spPr>
            <p:txBody>
              <a:bodyPr/>
              <a:lstStyle/>
              <a:p>
                <a:endParaRPr lang="en-US"/>
              </a:p>
            </p:txBody>
          </p:sp>
          <p:sp>
            <p:nvSpPr>
              <p:cNvPr id="10301" name="Rectangle 71"/>
              <p:cNvSpPr>
                <a:spLocks noChangeArrowheads="1"/>
              </p:cNvSpPr>
              <p:nvPr/>
            </p:nvSpPr>
            <p:spPr bwMode="auto">
              <a:xfrm>
                <a:off x="5028" y="2542"/>
                <a:ext cx="96" cy="912"/>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02" name="Rectangle 72"/>
              <p:cNvSpPr>
                <a:spLocks noChangeArrowheads="1"/>
              </p:cNvSpPr>
              <p:nvPr/>
            </p:nvSpPr>
            <p:spPr bwMode="auto">
              <a:xfrm>
                <a:off x="5172" y="2494"/>
                <a:ext cx="96" cy="960"/>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03" name="Rectangle 73"/>
              <p:cNvSpPr>
                <a:spLocks noChangeArrowheads="1"/>
              </p:cNvSpPr>
              <p:nvPr/>
            </p:nvSpPr>
            <p:spPr bwMode="auto">
              <a:xfrm>
                <a:off x="5316" y="2446"/>
                <a:ext cx="96" cy="1008"/>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304" name="Line 74"/>
              <p:cNvSpPr>
                <a:spLocks noChangeShapeType="1"/>
              </p:cNvSpPr>
              <p:nvPr/>
            </p:nvSpPr>
            <p:spPr bwMode="auto">
              <a:xfrm>
                <a:off x="3785" y="3404"/>
                <a:ext cx="0" cy="240"/>
              </a:xfrm>
              <a:prstGeom prst="line">
                <a:avLst/>
              </a:prstGeom>
              <a:noFill/>
              <a:ln w="12700">
                <a:solidFill>
                  <a:schemeClr val="bg2"/>
                </a:solidFill>
                <a:round/>
                <a:headEnd/>
                <a:tailEnd/>
              </a:ln>
            </p:spPr>
            <p:txBody>
              <a:bodyPr/>
              <a:lstStyle/>
              <a:p>
                <a:endParaRPr lang="en-US"/>
              </a:p>
            </p:txBody>
          </p:sp>
          <p:sp>
            <p:nvSpPr>
              <p:cNvPr id="10305" name="Line 75"/>
              <p:cNvSpPr>
                <a:spLocks noChangeShapeType="1"/>
              </p:cNvSpPr>
              <p:nvPr/>
            </p:nvSpPr>
            <p:spPr bwMode="auto">
              <a:xfrm>
                <a:off x="5412" y="3460"/>
                <a:ext cx="0" cy="174"/>
              </a:xfrm>
              <a:prstGeom prst="line">
                <a:avLst/>
              </a:prstGeom>
              <a:noFill/>
              <a:ln w="12700">
                <a:solidFill>
                  <a:schemeClr val="bg2"/>
                </a:solidFill>
                <a:round/>
                <a:headEnd/>
                <a:tailEnd/>
              </a:ln>
            </p:spPr>
            <p:txBody>
              <a:bodyPr/>
              <a:lstStyle/>
              <a:p>
                <a:endParaRPr lang="en-US"/>
              </a:p>
            </p:txBody>
          </p:sp>
          <p:sp>
            <p:nvSpPr>
              <p:cNvPr id="10306" name="Text Box 76"/>
              <p:cNvSpPr txBox="1">
                <a:spLocks noChangeArrowheads="1"/>
              </p:cNvSpPr>
              <p:nvPr/>
            </p:nvSpPr>
            <p:spPr bwMode="auto">
              <a:xfrm>
                <a:off x="4243" y="3496"/>
                <a:ext cx="768" cy="173"/>
              </a:xfrm>
              <a:prstGeom prst="rect">
                <a:avLst/>
              </a:prstGeom>
              <a:noFill/>
              <a:ln w="12700">
                <a:noFill/>
                <a:miter lim="800000"/>
                <a:headEnd/>
                <a:tailEnd/>
              </a:ln>
            </p:spPr>
            <p:txBody>
              <a:bodyPr>
                <a:spAutoFit/>
              </a:bodyPr>
              <a:lstStyle/>
              <a:p>
                <a:pPr algn="ctr" eaLnBrk="0" hangingPunct="0">
                  <a:spcBef>
                    <a:spcPct val="50000"/>
                  </a:spcBef>
                </a:pPr>
                <a:r>
                  <a:rPr lang="en-US" sz="1200" b="0">
                    <a:solidFill>
                      <a:schemeClr val="bg2"/>
                    </a:solidFill>
                    <a:ea typeface="ＭＳ Ｐゴシック" pitchFamily="34" charset="-128"/>
                  </a:rPr>
                  <a:t>1ms</a:t>
                </a:r>
              </a:p>
            </p:txBody>
          </p:sp>
          <p:sp>
            <p:nvSpPr>
              <p:cNvPr id="10307" name="Line 77"/>
              <p:cNvSpPr>
                <a:spLocks noChangeShapeType="1"/>
              </p:cNvSpPr>
              <p:nvPr/>
            </p:nvSpPr>
            <p:spPr bwMode="auto">
              <a:xfrm flipH="1">
                <a:off x="3780" y="3586"/>
                <a:ext cx="719" cy="0"/>
              </a:xfrm>
              <a:prstGeom prst="line">
                <a:avLst/>
              </a:prstGeom>
              <a:noFill/>
              <a:ln w="12700">
                <a:solidFill>
                  <a:schemeClr val="bg2"/>
                </a:solidFill>
                <a:round/>
                <a:headEnd/>
                <a:tailEnd type="triangle" w="sm" len="lg"/>
              </a:ln>
            </p:spPr>
            <p:txBody>
              <a:bodyPr/>
              <a:lstStyle/>
              <a:p>
                <a:endParaRPr lang="en-US"/>
              </a:p>
            </p:txBody>
          </p:sp>
          <p:sp>
            <p:nvSpPr>
              <p:cNvPr id="10308" name="Line 78"/>
              <p:cNvSpPr>
                <a:spLocks noChangeShapeType="1"/>
              </p:cNvSpPr>
              <p:nvPr/>
            </p:nvSpPr>
            <p:spPr bwMode="auto">
              <a:xfrm>
                <a:off x="4755" y="3586"/>
                <a:ext cx="657" cy="0"/>
              </a:xfrm>
              <a:prstGeom prst="line">
                <a:avLst/>
              </a:prstGeom>
              <a:noFill/>
              <a:ln w="12700">
                <a:solidFill>
                  <a:schemeClr val="bg2"/>
                </a:solidFill>
                <a:round/>
                <a:headEnd/>
                <a:tailEnd type="triangle" w="sm" len="lg"/>
              </a:ln>
            </p:spPr>
            <p:txBody>
              <a:bodyPr/>
              <a:lstStyle/>
              <a:p>
                <a:endParaRPr lang="en-US"/>
              </a:p>
            </p:txBody>
          </p:sp>
          <p:sp>
            <p:nvSpPr>
              <p:cNvPr id="10309" name="Line 79"/>
              <p:cNvSpPr>
                <a:spLocks noChangeShapeType="1"/>
              </p:cNvSpPr>
              <p:nvPr/>
            </p:nvSpPr>
            <p:spPr bwMode="auto">
              <a:xfrm>
                <a:off x="3780" y="2398"/>
                <a:ext cx="0" cy="1056"/>
              </a:xfrm>
              <a:prstGeom prst="line">
                <a:avLst/>
              </a:prstGeom>
              <a:noFill/>
              <a:ln w="19050">
                <a:solidFill>
                  <a:schemeClr val="tx1"/>
                </a:solidFill>
                <a:round/>
                <a:headEnd/>
                <a:tailEnd/>
              </a:ln>
            </p:spPr>
            <p:txBody>
              <a:bodyPr/>
              <a:lstStyle/>
              <a:p>
                <a:endParaRPr lang="en-US"/>
              </a:p>
            </p:txBody>
          </p:sp>
          <p:sp>
            <p:nvSpPr>
              <p:cNvPr id="10310" name="Line 80"/>
              <p:cNvSpPr>
                <a:spLocks noChangeShapeType="1"/>
              </p:cNvSpPr>
              <p:nvPr/>
            </p:nvSpPr>
            <p:spPr bwMode="auto">
              <a:xfrm>
                <a:off x="3775" y="3454"/>
                <a:ext cx="1872" cy="0"/>
              </a:xfrm>
              <a:prstGeom prst="line">
                <a:avLst/>
              </a:prstGeom>
              <a:noFill/>
              <a:ln w="19050">
                <a:solidFill>
                  <a:schemeClr val="tx1"/>
                </a:solidFill>
                <a:round/>
                <a:headEnd/>
                <a:tailEnd/>
              </a:ln>
            </p:spPr>
            <p:txBody>
              <a:bodyPr/>
              <a:lstStyle/>
              <a:p>
                <a:endParaRPr lang="en-US"/>
              </a:p>
            </p:txBody>
          </p:sp>
          <p:sp>
            <p:nvSpPr>
              <p:cNvPr id="10311" name="Rectangle 81"/>
              <p:cNvSpPr>
                <a:spLocks noChangeArrowheads="1"/>
              </p:cNvSpPr>
              <p:nvPr/>
            </p:nvSpPr>
            <p:spPr bwMode="auto">
              <a:xfrm>
                <a:off x="3876" y="3406"/>
                <a:ext cx="96" cy="48"/>
              </a:xfrm>
              <a:prstGeom prst="rect">
                <a:avLst/>
              </a:prstGeom>
              <a:gradFill rotWithShape="0">
                <a:gsLst>
                  <a:gs pos="0">
                    <a:srgbClr val="800040"/>
                  </a:gs>
                  <a:gs pos="100000">
                    <a:srgbClr val="3B001E"/>
                  </a:gs>
                </a:gsLst>
                <a:lin ang="5400000" scaled="1"/>
              </a:gradFill>
              <a:ln w="19050">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grpSp>
        <p:pic>
          <p:nvPicPr>
            <p:cNvPr id="10291" name="Picture 82" descr="swoosh2"/>
            <p:cNvPicPr>
              <a:picLocks noChangeAspect="1" noChangeArrowheads="1"/>
            </p:cNvPicPr>
            <p:nvPr/>
          </p:nvPicPr>
          <p:blipFill>
            <a:blip r:embed="rId4" cstate="print"/>
            <a:srcRect/>
            <a:stretch>
              <a:fillRect/>
            </a:stretch>
          </p:blipFill>
          <p:spPr bwMode="auto">
            <a:xfrm>
              <a:off x="4176" y="1200"/>
              <a:ext cx="962" cy="1512"/>
            </a:xfrm>
            <a:prstGeom prst="rect">
              <a:avLst/>
            </a:prstGeom>
            <a:noFill/>
            <a:ln w="9525">
              <a:noFill/>
              <a:miter lim="800000"/>
              <a:headEnd/>
              <a:tailEnd/>
            </a:ln>
          </p:spPr>
        </p:pic>
      </p:grpSp>
      <p:sp>
        <p:nvSpPr>
          <p:cNvPr id="10265" name="Text Box 83"/>
          <p:cNvSpPr txBox="1">
            <a:spLocks noChangeArrowheads="1"/>
          </p:cNvSpPr>
          <p:nvPr/>
        </p:nvSpPr>
        <p:spPr bwMode="auto">
          <a:xfrm>
            <a:off x="7086600" y="3048000"/>
            <a:ext cx="1447800" cy="641350"/>
          </a:xfrm>
          <a:prstGeom prst="rect">
            <a:avLst/>
          </a:prstGeom>
          <a:noFill/>
          <a:ln w="9525">
            <a:noFill/>
            <a:miter lim="800000"/>
            <a:headEnd/>
            <a:tailEnd/>
          </a:ln>
        </p:spPr>
        <p:txBody>
          <a:bodyPr>
            <a:spAutoFit/>
          </a:bodyPr>
          <a:lstStyle/>
          <a:p>
            <a:pPr algn="ctr" eaLnBrk="0" hangingPunct="0">
              <a:spcBef>
                <a:spcPct val="50000"/>
              </a:spcBef>
            </a:pPr>
            <a:r>
              <a:rPr lang="en-US">
                <a:solidFill>
                  <a:schemeClr val="accent1"/>
                </a:solidFill>
                <a:ea typeface="ＭＳ Ｐゴシック" pitchFamily="34" charset="-128"/>
              </a:rPr>
              <a:t>Liquid Hg Target</a:t>
            </a:r>
          </a:p>
        </p:txBody>
      </p:sp>
      <p:sp>
        <p:nvSpPr>
          <p:cNvPr id="10266" name="Rectangle 84"/>
          <p:cNvSpPr>
            <a:spLocks noChangeArrowheads="1"/>
          </p:cNvSpPr>
          <p:nvPr/>
        </p:nvSpPr>
        <p:spPr bwMode="auto">
          <a:xfrm>
            <a:off x="4114800" y="2133600"/>
            <a:ext cx="873125" cy="271463"/>
          </a:xfrm>
          <a:prstGeom prst="rect">
            <a:avLst/>
          </a:prstGeom>
          <a:noFill/>
          <a:ln w="12700">
            <a:noFill/>
            <a:miter lim="800000"/>
            <a:headEnd/>
            <a:tailEnd/>
          </a:ln>
        </p:spPr>
        <p:txBody>
          <a:bodyPr wrap="none" lIns="90487" tIns="44450" rIns="90487" bIns="44450">
            <a:spAutoFit/>
          </a:bodyPr>
          <a:lstStyle/>
          <a:p>
            <a:pPr eaLnBrk="0" hangingPunct="0"/>
            <a:r>
              <a:rPr lang="en-US" sz="1200" b="0">
                <a:ea typeface="ＭＳ Ｐゴシック" pitchFamily="34" charset="-128"/>
              </a:rPr>
              <a:t>1000 MeV</a:t>
            </a:r>
          </a:p>
        </p:txBody>
      </p:sp>
      <p:sp>
        <p:nvSpPr>
          <p:cNvPr id="510037" name="Rectangle 85"/>
          <p:cNvSpPr>
            <a:spLocks noChangeArrowheads="1"/>
          </p:cNvSpPr>
          <p:nvPr/>
        </p:nvSpPr>
        <p:spPr bwMode="auto">
          <a:xfrm>
            <a:off x="4633913" y="2943225"/>
            <a:ext cx="566737" cy="25558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a:effectLst/>
        </p:spPr>
        <p:txBody>
          <a:bodyPr wrap="none" anchor="ctr"/>
          <a:lstStyle/>
          <a:p>
            <a:pPr eaLnBrk="0" hangingPunct="0">
              <a:defRPr/>
            </a:pPr>
            <a:endParaRPr lang="en-US" b="0">
              <a:latin typeface="Arial" charset="0"/>
              <a:ea typeface="ＭＳ Ｐゴシック" pitchFamily="34" charset="-128"/>
              <a:cs typeface="Arial" charset="0"/>
            </a:endParaRPr>
          </a:p>
        </p:txBody>
      </p:sp>
      <p:grpSp>
        <p:nvGrpSpPr>
          <p:cNvPr id="7" name="Group 109"/>
          <p:cNvGrpSpPr>
            <a:grpSpLocks/>
          </p:cNvGrpSpPr>
          <p:nvPr/>
        </p:nvGrpSpPr>
        <p:grpSpPr bwMode="auto">
          <a:xfrm>
            <a:off x="760413" y="5562600"/>
            <a:ext cx="4422775" cy="382588"/>
            <a:chOff x="761206" y="5562600"/>
            <a:chExt cx="4421982" cy="381794"/>
          </a:xfrm>
        </p:grpSpPr>
        <p:cxnSp>
          <p:nvCxnSpPr>
            <p:cNvPr id="89" name="Straight Connector 88"/>
            <p:cNvCxnSpPr/>
            <p:nvPr/>
          </p:nvCxnSpPr>
          <p:spPr>
            <a:xfrm rot="5400000">
              <a:off x="571895" y="5753495"/>
              <a:ext cx="38020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992289" y="5751911"/>
              <a:ext cx="38020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962619" y="5714684"/>
              <a:ext cx="1218981" cy="15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762793" y="5714684"/>
              <a:ext cx="1295168" cy="15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88" name="TextBox 94"/>
            <p:cNvSpPr txBox="1">
              <a:spLocks noChangeArrowheads="1"/>
            </p:cNvSpPr>
            <p:nvPr/>
          </p:nvSpPr>
          <p:spPr bwMode="auto">
            <a:xfrm>
              <a:off x="2133599" y="5562600"/>
              <a:ext cx="1836821" cy="307777"/>
            </a:xfrm>
            <a:prstGeom prst="rect">
              <a:avLst/>
            </a:prstGeom>
            <a:noFill/>
            <a:ln w="9525">
              <a:noFill/>
              <a:miter lim="800000"/>
              <a:headEnd/>
              <a:tailEnd/>
            </a:ln>
          </p:spPr>
          <p:txBody>
            <a:bodyPr>
              <a:spAutoFit/>
            </a:bodyPr>
            <a:lstStyle/>
            <a:p>
              <a:pPr eaLnBrk="0" hangingPunct="0"/>
              <a:r>
                <a:rPr lang="en-US" sz="1400" b="0">
                  <a:ea typeface="ＭＳ Ｐゴシック" pitchFamily="34" charset="-128"/>
                </a:rPr>
                <a:t>1 ms macropulse</a:t>
              </a:r>
            </a:p>
          </p:txBody>
        </p:sp>
      </p:grpSp>
      <p:grpSp>
        <p:nvGrpSpPr>
          <p:cNvPr id="8" name="Group 110"/>
          <p:cNvGrpSpPr>
            <a:grpSpLocks/>
          </p:cNvGrpSpPr>
          <p:nvPr/>
        </p:nvGrpSpPr>
        <p:grpSpPr bwMode="auto">
          <a:xfrm>
            <a:off x="6003925" y="5691188"/>
            <a:ext cx="2595563" cy="425450"/>
            <a:chOff x="6003759" y="5691731"/>
            <a:chExt cx="2595603" cy="425116"/>
          </a:xfrm>
        </p:grpSpPr>
        <p:cxnSp>
          <p:nvCxnSpPr>
            <p:cNvPr id="103" name="Straight Connector 102"/>
            <p:cNvCxnSpPr/>
            <p:nvPr/>
          </p:nvCxnSpPr>
          <p:spPr>
            <a:xfrm rot="5400000">
              <a:off x="5825316" y="5881287"/>
              <a:ext cx="380701"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0800000">
              <a:off x="6003759" y="5907462"/>
              <a:ext cx="769950" cy="15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81" name="TextBox 105"/>
            <p:cNvSpPr txBox="1">
              <a:spLocks noChangeArrowheads="1"/>
            </p:cNvSpPr>
            <p:nvPr/>
          </p:nvSpPr>
          <p:spPr bwMode="auto">
            <a:xfrm>
              <a:off x="6785810" y="5727031"/>
              <a:ext cx="782054" cy="307777"/>
            </a:xfrm>
            <a:prstGeom prst="rect">
              <a:avLst/>
            </a:prstGeom>
            <a:noFill/>
            <a:ln w="9525">
              <a:noFill/>
              <a:miter lim="800000"/>
              <a:headEnd/>
              <a:tailEnd/>
            </a:ln>
          </p:spPr>
          <p:txBody>
            <a:bodyPr>
              <a:spAutoFit/>
            </a:bodyPr>
            <a:lstStyle/>
            <a:p>
              <a:pPr eaLnBrk="0" hangingPunct="0"/>
              <a:r>
                <a:rPr lang="en-US" sz="1400" b="0">
                  <a:ea typeface="ＭＳ Ｐゴシック" pitchFamily="34" charset="-128"/>
                </a:rPr>
                <a:t>1 ms </a:t>
              </a:r>
            </a:p>
          </p:txBody>
        </p:sp>
        <p:cxnSp>
          <p:nvCxnSpPr>
            <p:cNvPr id="107" name="Straight Connector 106"/>
            <p:cNvCxnSpPr/>
            <p:nvPr/>
          </p:nvCxnSpPr>
          <p:spPr>
            <a:xfrm rot="5400000">
              <a:off x="8408218" y="5925703"/>
              <a:ext cx="38070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281" idx="3"/>
            </p:cNvCxnSpPr>
            <p:nvPr/>
          </p:nvCxnSpPr>
          <p:spPr>
            <a:xfrm>
              <a:off x="7567471" y="5880495"/>
              <a:ext cx="1022366" cy="3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151"/>
          <p:cNvGrpSpPr>
            <a:grpSpLocks/>
          </p:cNvGrpSpPr>
          <p:nvPr/>
        </p:nvGrpSpPr>
        <p:grpSpPr bwMode="auto">
          <a:xfrm>
            <a:off x="7772400" y="1598613"/>
            <a:ext cx="1371600" cy="1409700"/>
            <a:chOff x="4896" y="1007"/>
            <a:chExt cx="864" cy="888"/>
          </a:xfrm>
        </p:grpSpPr>
        <p:grpSp>
          <p:nvGrpSpPr>
            <p:cNvPr id="10271" name="Group 142"/>
            <p:cNvGrpSpPr>
              <a:grpSpLocks/>
            </p:cNvGrpSpPr>
            <p:nvPr/>
          </p:nvGrpSpPr>
          <p:grpSpPr bwMode="auto">
            <a:xfrm>
              <a:off x="4896" y="1007"/>
              <a:ext cx="864" cy="408"/>
              <a:chOff x="3593" y="2370"/>
              <a:chExt cx="2054" cy="1084"/>
            </a:xfrm>
          </p:grpSpPr>
          <p:sp>
            <p:nvSpPr>
              <p:cNvPr id="10275" name="Text Box 62"/>
              <p:cNvSpPr txBox="1">
                <a:spLocks noChangeArrowheads="1"/>
              </p:cNvSpPr>
              <p:nvPr/>
            </p:nvSpPr>
            <p:spPr bwMode="auto">
              <a:xfrm rot="-5400000">
                <a:off x="3356" y="2607"/>
                <a:ext cx="664" cy="190"/>
              </a:xfrm>
              <a:prstGeom prst="rect">
                <a:avLst/>
              </a:prstGeom>
              <a:noFill/>
              <a:ln w="9525">
                <a:noFill/>
                <a:miter lim="800000"/>
                <a:headEnd/>
                <a:tailEnd/>
              </a:ln>
            </p:spPr>
            <p:txBody>
              <a:bodyPr vert="eaVert">
                <a:spAutoFit/>
              </a:bodyPr>
              <a:lstStyle/>
              <a:p>
                <a:pPr algn="ctr" eaLnBrk="0" hangingPunct="0">
                  <a:spcBef>
                    <a:spcPct val="50000"/>
                  </a:spcBef>
                </a:pPr>
                <a:endParaRPr lang="en-US" sz="1400" b="0">
                  <a:latin typeface="Helvetica" pitchFamily="34" charset="0"/>
                  <a:ea typeface="ＭＳ Ｐゴシック" pitchFamily="34" charset="-128"/>
                </a:endParaRPr>
              </a:p>
            </p:txBody>
          </p:sp>
          <p:sp>
            <p:nvSpPr>
              <p:cNvPr id="10276" name="Rectangle 73"/>
              <p:cNvSpPr>
                <a:spLocks noChangeArrowheads="1"/>
              </p:cNvSpPr>
              <p:nvPr/>
            </p:nvSpPr>
            <p:spPr bwMode="auto">
              <a:xfrm>
                <a:off x="5317" y="2447"/>
                <a:ext cx="95" cy="1007"/>
              </a:xfrm>
              <a:prstGeom prst="rect">
                <a:avLst/>
              </a:prstGeom>
              <a:gradFill rotWithShape="0">
                <a:gsLst>
                  <a:gs pos="0">
                    <a:srgbClr val="800040"/>
                  </a:gs>
                  <a:gs pos="100000">
                    <a:srgbClr val="3B001E"/>
                  </a:gs>
                </a:gsLst>
                <a:lin ang="5400000" scaled="1"/>
              </a:gradFill>
              <a:ln w="9525">
                <a:solidFill>
                  <a:schemeClr val="tx1"/>
                </a:solidFill>
                <a:miter lim="800000"/>
                <a:headEnd/>
                <a:tailEnd/>
              </a:ln>
              <a:effectLst>
                <a:outerShdw dist="12700" dir="2700000" algn="ctr" rotWithShape="0">
                  <a:schemeClr val="bg2">
                    <a:alpha val="87999"/>
                  </a:schemeClr>
                </a:outerShdw>
              </a:effectLst>
            </p:spPr>
            <p:txBody>
              <a:bodyPr wrap="none" anchor="ctr"/>
              <a:lstStyle/>
              <a:p>
                <a:pPr eaLnBrk="0" hangingPunct="0"/>
                <a:endParaRPr lang="en-US" b="0">
                  <a:ea typeface="ＭＳ Ｐゴシック" pitchFamily="34" charset="-128"/>
                </a:endParaRPr>
              </a:p>
            </p:txBody>
          </p:sp>
          <p:sp>
            <p:nvSpPr>
              <p:cNvPr id="10277" name="Line 79"/>
              <p:cNvSpPr>
                <a:spLocks noChangeShapeType="1"/>
              </p:cNvSpPr>
              <p:nvPr/>
            </p:nvSpPr>
            <p:spPr bwMode="auto">
              <a:xfrm>
                <a:off x="3780" y="2398"/>
                <a:ext cx="0" cy="1056"/>
              </a:xfrm>
              <a:prstGeom prst="line">
                <a:avLst/>
              </a:prstGeom>
              <a:noFill/>
              <a:ln w="19050">
                <a:solidFill>
                  <a:schemeClr val="tx1"/>
                </a:solidFill>
                <a:round/>
                <a:headEnd/>
                <a:tailEnd/>
              </a:ln>
            </p:spPr>
            <p:txBody>
              <a:bodyPr/>
              <a:lstStyle/>
              <a:p>
                <a:endParaRPr lang="en-US"/>
              </a:p>
            </p:txBody>
          </p:sp>
          <p:sp>
            <p:nvSpPr>
              <p:cNvPr id="10278" name="Line 80"/>
              <p:cNvSpPr>
                <a:spLocks noChangeShapeType="1"/>
              </p:cNvSpPr>
              <p:nvPr/>
            </p:nvSpPr>
            <p:spPr bwMode="auto">
              <a:xfrm>
                <a:off x="3775" y="3454"/>
                <a:ext cx="1872" cy="0"/>
              </a:xfrm>
              <a:prstGeom prst="line">
                <a:avLst/>
              </a:prstGeom>
              <a:noFill/>
              <a:ln w="19050">
                <a:solidFill>
                  <a:schemeClr val="tx1"/>
                </a:solidFill>
                <a:round/>
                <a:headEnd/>
                <a:tailEnd/>
              </a:ln>
            </p:spPr>
            <p:txBody>
              <a:bodyPr/>
              <a:lstStyle/>
              <a:p>
                <a:endParaRPr lang="en-US"/>
              </a:p>
            </p:txBody>
          </p:sp>
        </p:grpSp>
        <p:sp>
          <p:nvSpPr>
            <p:cNvPr id="10272" name="Text Box 147"/>
            <p:cNvSpPr txBox="1">
              <a:spLocks noChangeArrowheads="1"/>
            </p:cNvSpPr>
            <p:nvPr/>
          </p:nvSpPr>
          <p:spPr bwMode="auto">
            <a:xfrm>
              <a:off x="5040" y="1059"/>
              <a:ext cx="568" cy="192"/>
            </a:xfrm>
            <a:prstGeom prst="rect">
              <a:avLst/>
            </a:prstGeom>
            <a:noFill/>
            <a:ln w="9525">
              <a:noFill/>
              <a:miter lim="800000"/>
              <a:headEnd/>
              <a:tailEnd/>
            </a:ln>
          </p:spPr>
          <p:txBody>
            <a:bodyPr>
              <a:spAutoFit/>
            </a:bodyPr>
            <a:lstStyle/>
            <a:p>
              <a:pPr eaLnBrk="0" hangingPunct="0">
                <a:spcBef>
                  <a:spcPct val="50000"/>
                </a:spcBef>
              </a:pPr>
              <a:r>
                <a:rPr lang="en-US" sz="1400" b="0">
                  <a:ea typeface="ＭＳ Ｐゴシック" pitchFamily="34" charset="-128"/>
                </a:rPr>
                <a:t>&lt;1 </a:t>
              </a:r>
              <a:r>
                <a:rPr lang="en-US" sz="1400" b="0">
                  <a:latin typeface="Symbol" pitchFamily="18" charset="2"/>
                  <a:ea typeface="ＭＳ Ｐゴシック" pitchFamily="34" charset="-128"/>
                </a:rPr>
                <a:t>m</a:t>
              </a:r>
              <a:r>
                <a:rPr lang="en-US" sz="1400" b="0">
                  <a:ea typeface="ＭＳ Ｐゴシック" pitchFamily="34" charset="-128"/>
                </a:rPr>
                <a:t>sec</a:t>
              </a:r>
            </a:p>
          </p:txBody>
        </p:sp>
        <p:sp>
          <p:nvSpPr>
            <p:cNvPr id="10273" name="Oval 60"/>
            <p:cNvSpPr>
              <a:spLocks noChangeArrowheads="1"/>
            </p:cNvSpPr>
            <p:nvPr/>
          </p:nvSpPr>
          <p:spPr bwMode="auto">
            <a:xfrm>
              <a:off x="5050" y="1575"/>
              <a:ext cx="133" cy="320"/>
            </a:xfrm>
            <a:prstGeom prst="ellipse">
              <a:avLst/>
            </a:prstGeom>
            <a:noFill/>
            <a:ln w="28575">
              <a:solidFill>
                <a:srgbClr val="800040"/>
              </a:solidFill>
              <a:round/>
              <a:headEnd/>
              <a:tailEnd/>
            </a:ln>
          </p:spPr>
          <p:txBody>
            <a:bodyPr wrap="none" anchor="ctr">
              <a:spAutoFit/>
            </a:bodyPr>
            <a:lstStyle/>
            <a:p>
              <a:pPr eaLnBrk="0" hangingPunct="0"/>
              <a:endParaRPr lang="en-US" b="0">
                <a:ea typeface="ＭＳ Ｐゴシック" pitchFamily="34" charset="-128"/>
              </a:endParaRPr>
            </a:p>
          </p:txBody>
        </p:sp>
        <p:sp>
          <p:nvSpPr>
            <p:cNvPr id="10274" name="Line 149"/>
            <p:cNvSpPr>
              <a:spLocks noChangeShapeType="1"/>
            </p:cNvSpPr>
            <p:nvPr/>
          </p:nvSpPr>
          <p:spPr bwMode="auto">
            <a:xfrm flipH="1">
              <a:off x="5201" y="1464"/>
              <a:ext cx="356" cy="203"/>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90550" y="409575"/>
            <a:ext cx="7391400" cy="914400"/>
          </a:xfrm>
          <a:prstGeom prst="rect">
            <a:avLst/>
          </a:prstGeom>
          <a:noFill/>
          <a:ln w="9525">
            <a:noFill/>
            <a:miter lim="800000"/>
            <a:headEnd/>
            <a:tailEnd/>
          </a:ln>
        </p:spPr>
        <p:txBody>
          <a:bodyPr anchor="ctr"/>
          <a:lstStyle/>
          <a:p>
            <a:pPr>
              <a:lnSpc>
                <a:spcPct val="85000"/>
              </a:lnSpc>
            </a:pPr>
            <a:r>
              <a:rPr lang="en-US" sz="3000" b="0" dirty="0">
                <a:solidFill>
                  <a:srgbClr val="00673E"/>
                </a:solidFill>
                <a:latin typeface="Arial Black" pitchFamily="34" charset="0"/>
                <a:ea typeface="ＭＳ Ｐゴシック" pitchFamily="34" charset="-128"/>
              </a:rPr>
              <a:t>Baseline Beam Parameters</a:t>
            </a:r>
          </a:p>
        </p:txBody>
      </p:sp>
      <p:sp>
        <p:nvSpPr>
          <p:cNvPr id="9219" name="Text Box 14"/>
          <p:cNvSpPr txBox="1">
            <a:spLocks noChangeArrowheads="1"/>
          </p:cNvSpPr>
          <p:nvPr/>
        </p:nvSpPr>
        <p:spPr bwMode="auto">
          <a:xfrm>
            <a:off x="446567" y="1579747"/>
            <a:ext cx="8335926" cy="3231654"/>
          </a:xfrm>
          <a:prstGeom prst="rect">
            <a:avLst/>
          </a:prstGeom>
          <a:solidFill>
            <a:schemeClr val="bg1"/>
          </a:solidFill>
          <a:ln w="9525">
            <a:noFill/>
            <a:miter lim="800000"/>
            <a:headEnd/>
            <a:tailEnd/>
          </a:ln>
        </p:spPr>
        <p:txBody>
          <a:bodyPr wrap="square">
            <a:spAutoFit/>
          </a:bodyPr>
          <a:lstStyle/>
          <a:p>
            <a:pPr>
              <a:spcBef>
                <a:spcPct val="50000"/>
              </a:spcBef>
            </a:pPr>
            <a:r>
              <a:rPr lang="en-US" sz="2400" b="0" dirty="0">
                <a:ea typeface="ＭＳ Ｐゴシック" pitchFamily="34" charset="-128"/>
              </a:rPr>
              <a:t>P beam on target : 	 		</a:t>
            </a:r>
            <a:r>
              <a:rPr lang="en-US" sz="2400" b="0" dirty="0" smtClean="0">
                <a:ea typeface="ＭＳ Ｐゴシック" pitchFamily="34" charset="-128"/>
              </a:rPr>
              <a:t>1.44MW </a:t>
            </a:r>
            <a:r>
              <a:rPr lang="en-US" sz="2400" b="0" dirty="0" smtClean="0">
                <a:solidFill>
                  <a:srgbClr val="FF0000"/>
                </a:solidFill>
                <a:ea typeface="ＭＳ Ｐゴシック" pitchFamily="34" charset="-128"/>
              </a:rPr>
              <a:t>(800 kW – 1MW)</a:t>
            </a:r>
            <a:endParaRPr lang="en-US" sz="2400" b="0" dirty="0">
              <a:solidFill>
                <a:srgbClr val="FF0000"/>
              </a:solidFill>
              <a:ea typeface="ＭＳ Ｐゴシック" pitchFamily="34" charset="-128"/>
            </a:endParaRPr>
          </a:p>
          <a:p>
            <a:pPr>
              <a:spcBef>
                <a:spcPct val="50000"/>
              </a:spcBef>
            </a:pPr>
            <a:r>
              <a:rPr lang="en-US" sz="2400" b="0" dirty="0">
                <a:ea typeface="ＭＳ Ｐゴシック" pitchFamily="34" charset="-128"/>
              </a:rPr>
              <a:t>I beam average:			1.44mA</a:t>
            </a:r>
          </a:p>
          <a:p>
            <a:pPr>
              <a:spcBef>
                <a:spcPct val="50000"/>
              </a:spcBef>
            </a:pPr>
            <a:r>
              <a:rPr lang="en-US" sz="2400" b="0" dirty="0">
                <a:ea typeface="ＭＳ Ｐゴシック" pitchFamily="34" charset="-128"/>
              </a:rPr>
              <a:t>Maximum Beam energy:		1 </a:t>
            </a:r>
            <a:r>
              <a:rPr lang="en-US" sz="2400" b="0" dirty="0" err="1" smtClean="0">
                <a:ea typeface="ＭＳ Ｐゴシック" pitchFamily="34" charset="-128"/>
              </a:rPr>
              <a:t>GeV</a:t>
            </a:r>
            <a:r>
              <a:rPr lang="en-US" sz="2400" b="0" dirty="0" smtClean="0">
                <a:ea typeface="ＭＳ Ｐゴシック" pitchFamily="34" charset="-128"/>
              </a:rPr>
              <a:t> </a:t>
            </a:r>
            <a:r>
              <a:rPr lang="en-US" sz="2400" b="0" dirty="0" smtClean="0">
                <a:solidFill>
                  <a:srgbClr val="FF0000"/>
                </a:solidFill>
                <a:ea typeface="ＭＳ Ｐゴシック" pitchFamily="34" charset="-128"/>
              </a:rPr>
              <a:t>(925 </a:t>
            </a:r>
            <a:r>
              <a:rPr lang="en-US" sz="2400" b="0" dirty="0" err="1" smtClean="0">
                <a:solidFill>
                  <a:srgbClr val="FF0000"/>
                </a:solidFill>
                <a:ea typeface="ＭＳ Ｐゴシック" pitchFamily="34" charset="-128"/>
              </a:rPr>
              <a:t>MeV</a:t>
            </a:r>
            <a:r>
              <a:rPr lang="en-US" sz="2400" b="0" dirty="0" smtClean="0">
                <a:solidFill>
                  <a:srgbClr val="FF0000"/>
                </a:solidFill>
                <a:ea typeface="ＭＳ Ｐゴシック" pitchFamily="34" charset="-128"/>
              </a:rPr>
              <a:t>)</a:t>
            </a:r>
            <a:endParaRPr lang="en-US" sz="2400" b="0" dirty="0">
              <a:solidFill>
                <a:srgbClr val="FF0000"/>
              </a:solidFill>
              <a:ea typeface="ＭＳ Ｐゴシック" pitchFamily="34" charset="-128"/>
            </a:endParaRPr>
          </a:p>
          <a:p>
            <a:pPr>
              <a:spcBef>
                <a:spcPct val="50000"/>
              </a:spcBef>
            </a:pPr>
            <a:r>
              <a:rPr lang="en-US" sz="2400" b="0" dirty="0">
                <a:ea typeface="ＭＳ Ｐゴシック" pitchFamily="34" charset="-128"/>
              </a:rPr>
              <a:t>Duty factor:				6%</a:t>
            </a:r>
          </a:p>
          <a:p>
            <a:pPr>
              <a:spcBef>
                <a:spcPct val="50000"/>
              </a:spcBef>
            </a:pPr>
            <a:r>
              <a:rPr lang="en-US" sz="2400" b="0" dirty="0">
                <a:ea typeface="ＭＳ Ｐゴシック" pitchFamily="34" charset="-128"/>
              </a:rPr>
              <a:t>Rep. rate:				60Hz</a:t>
            </a:r>
          </a:p>
          <a:p>
            <a:pPr>
              <a:spcBef>
                <a:spcPct val="50000"/>
              </a:spcBef>
            </a:pPr>
            <a:r>
              <a:rPr lang="en-US" sz="2400" b="0" dirty="0">
                <a:ea typeface="ＭＳ Ｐゴシック" pitchFamily="34" charset="-128"/>
              </a:rPr>
              <a:t>Pulse width:				1ms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ring detailed"/>
          <p:cNvPicPr>
            <a:picLocks noChangeAspect="1" noChangeArrowheads="1"/>
          </p:cNvPicPr>
          <p:nvPr/>
        </p:nvPicPr>
        <p:blipFill>
          <a:blip r:embed="rId2" cstate="print"/>
          <a:srcRect l="27787" r="35638" b="57027"/>
          <a:stretch>
            <a:fillRect/>
          </a:stretch>
        </p:blipFill>
        <p:spPr bwMode="auto">
          <a:xfrm>
            <a:off x="4501116" y="811618"/>
            <a:ext cx="2775097" cy="2583711"/>
          </a:xfrm>
          <a:prstGeom prst="rect">
            <a:avLst/>
          </a:prstGeom>
          <a:noFill/>
          <a:ln w="9525">
            <a:noFill/>
            <a:miter lim="800000"/>
            <a:headEnd/>
            <a:tailEnd/>
          </a:ln>
        </p:spPr>
      </p:pic>
      <p:pic>
        <p:nvPicPr>
          <p:cNvPr id="19" name="Picture 2" descr="ring detailed"/>
          <p:cNvPicPr>
            <a:picLocks noChangeAspect="1" noChangeArrowheads="1"/>
          </p:cNvPicPr>
          <p:nvPr/>
        </p:nvPicPr>
        <p:blipFill>
          <a:blip r:embed="rId2" cstate="print"/>
          <a:srcRect l="27787" r="35638" b="57027"/>
          <a:stretch>
            <a:fillRect/>
          </a:stretch>
        </p:blipFill>
        <p:spPr bwMode="auto">
          <a:xfrm>
            <a:off x="616688" y="871870"/>
            <a:ext cx="2775097" cy="2583711"/>
          </a:xfrm>
          <a:prstGeom prst="rect">
            <a:avLst/>
          </a:prstGeom>
          <a:noFill/>
          <a:ln w="9525">
            <a:noFill/>
            <a:miter lim="800000"/>
            <a:headEnd/>
            <a:tailEnd/>
          </a:ln>
        </p:spPr>
      </p:pic>
      <p:sp>
        <p:nvSpPr>
          <p:cNvPr id="2" name="Title 1"/>
          <p:cNvSpPr>
            <a:spLocks noGrp="1"/>
          </p:cNvSpPr>
          <p:nvPr>
            <p:ph type="title"/>
          </p:nvPr>
        </p:nvSpPr>
        <p:spPr>
          <a:xfrm>
            <a:off x="111125" y="177801"/>
            <a:ext cx="8894652" cy="484748"/>
          </a:xfrm>
        </p:spPr>
        <p:txBody>
          <a:bodyPr/>
          <a:lstStyle/>
          <a:p>
            <a:r>
              <a:rPr lang="en-US" dirty="0" smtClean="0"/>
              <a:t>Proton beam follows a sinusoidal path</a:t>
            </a:r>
            <a:endParaRPr lang="en-US" dirty="0"/>
          </a:p>
        </p:txBody>
      </p:sp>
      <p:sp>
        <p:nvSpPr>
          <p:cNvPr id="6" name="Oval 5"/>
          <p:cNvSpPr/>
          <p:nvPr/>
        </p:nvSpPr>
        <p:spPr>
          <a:xfrm>
            <a:off x="-3476848" y="1153632"/>
            <a:ext cx="2413591" cy="23923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445255" y="1130596"/>
            <a:ext cx="2413591" cy="23923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030817" y="893134"/>
            <a:ext cx="170121" cy="1913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04612" y="822251"/>
            <a:ext cx="170121" cy="19138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46297" y="3710763"/>
            <a:ext cx="2519916" cy="369332"/>
          </a:xfrm>
          <a:prstGeom prst="rect">
            <a:avLst/>
          </a:prstGeom>
          <a:noFill/>
        </p:spPr>
        <p:txBody>
          <a:bodyPr wrap="square" rtlCol="0">
            <a:spAutoFit/>
          </a:bodyPr>
          <a:lstStyle/>
          <a:p>
            <a:r>
              <a:rPr lang="en-US" dirty="0" smtClean="0"/>
              <a:t>In a perfect world…</a:t>
            </a:r>
            <a:endParaRPr lang="en-US" dirty="0"/>
          </a:p>
        </p:txBody>
      </p:sp>
      <p:sp>
        <p:nvSpPr>
          <p:cNvPr id="12" name="TextBox 11"/>
          <p:cNvSpPr txBox="1"/>
          <p:nvPr/>
        </p:nvSpPr>
        <p:spPr>
          <a:xfrm>
            <a:off x="4394791" y="3671778"/>
            <a:ext cx="2519916" cy="369332"/>
          </a:xfrm>
          <a:prstGeom prst="rect">
            <a:avLst/>
          </a:prstGeom>
          <a:noFill/>
        </p:spPr>
        <p:txBody>
          <a:bodyPr wrap="square" rtlCol="0">
            <a:spAutoFit/>
          </a:bodyPr>
          <a:lstStyle/>
          <a:p>
            <a:r>
              <a:rPr lang="en-US" dirty="0" smtClean="0"/>
              <a:t>In the real world…</a:t>
            </a:r>
            <a:endParaRPr lang="en-US" dirty="0"/>
          </a:p>
        </p:txBody>
      </p:sp>
      <p:sp>
        <p:nvSpPr>
          <p:cNvPr id="13" name="TextBox 12"/>
          <p:cNvSpPr txBox="1"/>
          <p:nvPr/>
        </p:nvSpPr>
        <p:spPr>
          <a:xfrm>
            <a:off x="3423685" y="5337545"/>
            <a:ext cx="5369442" cy="646331"/>
          </a:xfrm>
          <a:prstGeom prst="rect">
            <a:avLst/>
          </a:prstGeom>
          <a:noFill/>
        </p:spPr>
        <p:txBody>
          <a:bodyPr wrap="square" rtlCol="0">
            <a:spAutoFit/>
          </a:bodyPr>
          <a:lstStyle/>
          <a:p>
            <a:r>
              <a:rPr lang="en-US" dirty="0" smtClean="0"/>
              <a:t>Here the “Tune” is 6.2 </a:t>
            </a:r>
            <a:r>
              <a:rPr lang="en-US" dirty="0" smtClean="0">
                <a:sym typeface="Wingdings" pitchFamily="2" charset="2"/>
              </a:rPr>
              <a:t> .2 determines the phase advance of the beam around the ring  </a:t>
            </a:r>
            <a:endParaRPr lang="en-US" dirty="0"/>
          </a:p>
        </p:txBody>
      </p:sp>
      <p:sp>
        <p:nvSpPr>
          <p:cNvPr id="14" name="TextBox 13"/>
          <p:cNvSpPr txBox="1"/>
          <p:nvPr/>
        </p:nvSpPr>
        <p:spPr>
          <a:xfrm>
            <a:off x="3891516" y="4639341"/>
            <a:ext cx="5007935" cy="646331"/>
          </a:xfrm>
          <a:prstGeom prst="rect">
            <a:avLst/>
          </a:prstGeom>
          <a:noFill/>
        </p:spPr>
        <p:txBody>
          <a:bodyPr wrap="square" rtlCol="0">
            <a:spAutoFit/>
          </a:bodyPr>
          <a:lstStyle/>
          <a:p>
            <a:r>
              <a:rPr lang="en-US" dirty="0" smtClean="0"/>
              <a:t>“Tune” describes the number of oscillations the beam completes per revolution</a:t>
            </a:r>
            <a:endParaRPr lang="en-US" dirty="0"/>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97571" y="4061635"/>
            <a:ext cx="1329070" cy="480997"/>
          </a:xfrm>
          <a:prstGeom prst="rect">
            <a:avLst/>
          </a:prstGeom>
          <a:noFill/>
        </p:spPr>
      </p:pic>
      <p:sp>
        <p:nvSpPr>
          <p:cNvPr id="17" name="TextBox 16"/>
          <p:cNvSpPr txBox="1"/>
          <p:nvPr/>
        </p:nvSpPr>
        <p:spPr>
          <a:xfrm>
            <a:off x="6131442" y="4121890"/>
            <a:ext cx="1375143" cy="369332"/>
          </a:xfrm>
          <a:prstGeom prst="rect">
            <a:avLst/>
          </a:prstGeom>
          <a:noFill/>
        </p:spPr>
        <p:txBody>
          <a:bodyPr wrap="square" rtlCol="0">
            <a:spAutoFit/>
          </a:bodyPr>
          <a:lstStyle/>
          <a:p>
            <a:r>
              <a:rPr lang="en-US" dirty="0" smtClean="0"/>
              <a:t>Hill’s Eq.</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3.61111E-6 7.40741E-7 C 0.07257 7.40741E-7 0.1316 0.07616 0.1316 0.17222 C 0.1316 0.26875 0.07257 0.34745 -3.61111E-6 0.34745 C -0.07222 0.34745 -0.13107 0.26875 -0.13107 0.17222 C -0.13107 0.07616 -0.07222 7.40741E-7 -3.61111E-6 7.40741E-7 Z " pathEditMode="relative" rAng="0" ptsTypes="fffff">
                                      <p:cBhvr>
                                        <p:cTn id="6" dur="2000" fill="hold"/>
                                        <p:tgtEl>
                                          <p:spTgt spid="4"/>
                                        </p:tgtEl>
                                        <p:attrNameLst>
                                          <p:attrName>ppt_x</p:attrName>
                                          <p:attrName>ppt_y</p:attrName>
                                        </p:attrNameLst>
                                      </p:cBhvr>
                                      <p:rCtr x="0" y="174"/>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fill="hold" grpId="0" nodeType="clickEffect">
                                  <p:stCondLst>
                                    <p:cond delay="0"/>
                                  </p:stCondLst>
                                  <p:childTnLst>
                                    <p:animMotion origin="layout" path="M -0.00278 -0.00185 C 0.00712 -0.00231 0.04514 -0.01481 0.05781 -0.00347 C 0.07049 0.00787 0.05972 0.05093 0.07292 0.06644 C 0.08611 0.08194 0.1309 0.0713 0.13681 0.08958 C 0.14271 0.10787 0.10886 0.15 0.10886 0.17639 C 0.11111 0.19861 0.14201 0.23194 0.13681 0.24769 C 0.13125 0.26435 0.08767 0.2581 0.07517 0.27569 C 0.06267 0.29329 0.07379 0.34468 0.06129 0.35324 C 0.04879 0.36181 0.02309 0.32685 -8.33333E-7 0.32755 C -0.01597 0.32847 -0.06545 0.36505 -0.07708 0.35787 C -0.09045 0.34861 -0.06823 0.29537 -0.08055 0.27245 C -0.09288 0.24954 -0.1467 0.24028 -0.15156 0.21991 C -0.15642 0.19954 -0.11111 0.17454 -0.10972 0.15 C -0.11233 0.12801 -0.14826 0.08611 -0.1434 0.07245 C -0.13628 0.05532 -0.08576 0.06366 -0.06667 0.04769 C -0.04757 0.03171 -0.04323 -0.01435 -0.0283 -0.02361 C -0.01337 -0.03287 0.01076 -0.01968 0.02292 -0.0081 C 0.03507 0.00347 0.03142 0.0331 0.04497 0.04606 C 0.05851 0.05903 0.09201 0.06458 0.10434 0.06944 " pathEditMode="relative" rAng="0" ptsTypes="aaaafaaafaaafaaaaaa">
                                      <p:cBhvr>
                                        <p:cTn id="10" dur="5000" fill="hold"/>
                                        <p:tgtEl>
                                          <p:spTgt spid="9"/>
                                        </p:tgtEl>
                                        <p:attrNameLst>
                                          <p:attrName>ppt_x</p:attrName>
                                          <p:attrName>ppt_y</p:attrName>
                                        </p:attrNameLst>
                                      </p:cBhvr>
                                      <p:rCtr x="-4" y="1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29842</TotalTime>
  <Words>1849</Words>
  <Application>Microsoft Office PowerPoint</Application>
  <PresentationFormat>On-screen Show (4:3)</PresentationFormat>
  <Paragraphs>364</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Default Theme</vt:lpstr>
      <vt:lpstr>Equation</vt:lpstr>
      <vt:lpstr>SNS Accumulator Ring Instability Damper and Beam Transfer Function Studies</vt:lpstr>
      <vt:lpstr>Before I Begin… Many Thanks Go To:</vt:lpstr>
      <vt:lpstr>Overview</vt:lpstr>
      <vt:lpstr>The Spallation Neutron Source:  is an accelerator-driven user facility for neutron scattering research  at Oak Ridge National Laboratory in USA</vt:lpstr>
      <vt:lpstr>Slide 5</vt:lpstr>
      <vt:lpstr>Slide 6</vt:lpstr>
      <vt:lpstr>SNS Accelerator Complex</vt:lpstr>
      <vt:lpstr>Slide 8</vt:lpstr>
      <vt:lpstr>Proton beam follows a sinusoidal path</vt:lpstr>
      <vt:lpstr>Motivation for the instability damper system at SNS</vt:lpstr>
      <vt:lpstr>Motivation for the instability damper system at SNS (2)</vt:lpstr>
      <vt:lpstr>Motivation for the instability damper system at SNS (2.5)</vt:lpstr>
      <vt:lpstr>Motivation for the instability damper system at SNS (3)</vt:lpstr>
      <vt:lpstr>Basic elements of the feedback system</vt:lpstr>
      <vt:lpstr>Ring damper system overview</vt:lpstr>
      <vt:lpstr>Damper System</vt:lpstr>
      <vt:lpstr>Experimental Damping Results</vt:lpstr>
      <vt:lpstr>Damper has reduced the instability</vt:lpstr>
      <vt:lpstr>Growth rate of the active frequencies is reduced by ~ 60%</vt:lpstr>
      <vt:lpstr>Damper system is effective…</vt:lpstr>
      <vt:lpstr>Introduction to Beam Transfer Function Measurements</vt:lpstr>
      <vt:lpstr>Slide 22</vt:lpstr>
      <vt:lpstr>Slide 23</vt:lpstr>
      <vt:lpstr>Slide 24</vt:lpstr>
      <vt:lpstr>Slide 25</vt:lpstr>
      <vt:lpstr>Slide 26</vt:lpstr>
      <vt:lpstr>Slide 27</vt:lpstr>
      <vt:lpstr>BTF Ring Tune Determination</vt:lpstr>
      <vt:lpstr>Additional information can be extracted from the BTF response measurements</vt:lpstr>
      <vt:lpstr>Vary the Chromaticity to determine capability of BTF measurement as a diagnostic</vt:lpstr>
      <vt:lpstr>Slide 31</vt:lpstr>
      <vt:lpstr>Slide 32</vt:lpstr>
      <vt:lpstr>Chromaticity Measurement Results</vt:lpstr>
      <vt:lpstr>Slide 34</vt:lpstr>
      <vt:lpstr>One additional measurement…</vt:lpstr>
      <vt:lpstr>Measurement of the Ring Tune and Chromaticity are successful (during early accumulation)</vt:lpstr>
      <vt:lpstr>Slide 37</vt:lpstr>
      <vt:lpstr>Slide 38</vt:lpstr>
      <vt:lpstr>Slide 39</vt:lpstr>
      <vt:lpstr>Slide 40</vt:lpstr>
      <vt:lpstr>Slide 41</vt:lpstr>
      <vt:lpstr>Slide 42</vt:lpstr>
      <vt:lpstr>What happens when we shift our observation time to later in the accumulation cycle?</vt:lpstr>
      <vt:lpstr>Variation in beam intensity accounts for majority of BTF splitting.</vt:lpstr>
      <vt:lpstr>Summary and Conclusions</vt:lpstr>
      <vt:lpstr>Once Again… Many Thanks Go To:</vt:lpstr>
      <vt:lpstr>Download Completed… Begin The Questions.</vt:lpstr>
      <vt:lpstr>Vertical Production (~815 kW to target)</vt:lpstr>
      <vt:lpstr>Horizontal Production (~815 kW to target)</vt:lpstr>
      <vt:lpstr>Slide 50</vt:lpstr>
      <vt:lpstr>Ring damper system overview (2)</vt:lpstr>
      <vt:lpstr>Slide 52</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Robert Hardin</cp:lastModifiedBy>
  <cp:revision>385</cp:revision>
  <dcterms:created xsi:type="dcterms:W3CDTF">2008-12-10T13:33:36Z</dcterms:created>
  <dcterms:modified xsi:type="dcterms:W3CDTF">2011-11-10T21:45:08Z</dcterms:modified>
</cp:coreProperties>
</file>