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sldIdLst>
    <p:sldId id="256" r:id="rId2"/>
    <p:sldId id="258" r:id="rId3"/>
    <p:sldId id="266" r:id="rId4"/>
    <p:sldId id="267" r:id="rId5"/>
    <p:sldId id="265" r:id="rId6"/>
    <p:sldId id="268" r:id="rId7"/>
    <p:sldId id="269" r:id="rId8"/>
    <p:sldId id="270" r:id="rId9"/>
    <p:sldId id="271" r:id="rId10"/>
    <p:sldId id="272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09" autoAdjust="0"/>
  </p:normalViewPr>
  <p:slideViewPr>
    <p:cSldViewPr>
      <p:cViewPr varScale="1">
        <p:scale>
          <a:sx n="94" d="100"/>
          <a:sy n="94" d="100"/>
        </p:scale>
        <p:origin x="-108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heahan\Desktop\booster\15Hz%20tes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heahan\Desktop\booster\15Hz%20tes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heahan\Desktop\booster\15Hz%20tes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heahan\Desktop\booster\15Hz%20tes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heahan\Desktop\booster\15Hz%20tes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500971117115413"/>
          <c:y val="4.3958072119965899E-2"/>
          <c:w val="0.61520401832325955"/>
          <c:h val="0.76044879740351001"/>
        </c:manualLayout>
      </c:layout>
      <c:scatterChart>
        <c:scatterStyle val="lineMarker"/>
        <c:ser>
          <c:idx val="0"/>
          <c:order val="0"/>
          <c:tx>
            <c:strRef>
              <c:f>Sheet1!$B$3</c:f>
              <c:strCache>
                <c:ptCount val="1"/>
                <c:pt idx="0">
                  <c:v>outer winding </c:v>
                </c:pt>
              </c:strCache>
            </c:strRef>
          </c:tx>
          <c:xVal>
            <c:numRef>
              <c:f>Sheet1!$A$4:$A$7</c:f>
              <c:numCache>
                <c:formatCode>General</c:formatCode>
                <c:ptCount val="4"/>
                <c:pt idx="0">
                  <c:v>1140</c:v>
                </c:pt>
                <c:pt idx="1">
                  <c:v>1143</c:v>
                </c:pt>
                <c:pt idx="2">
                  <c:v>1450</c:v>
                </c:pt>
                <c:pt idx="3">
                  <c:v>1600</c:v>
                </c:pt>
              </c:numCache>
            </c:numRef>
          </c:xVal>
          <c:yVal>
            <c:numRef>
              <c:f>Sheet1!$B$4:$B$7</c:f>
              <c:numCache>
                <c:formatCode>General</c:formatCode>
                <c:ptCount val="4"/>
                <c:pt idx="0">
                  <c:v>30.8</c:v>
                </c:pt>
                <c:pt idx="1">
                  <c:v>30.8</c:v>
                </c:pt>
                <c:pt idx="2">
                  <c:v>51.7</c:v>
                </c:pt>
                <c:pt idx="3">
                  <c:v>52.3</c:v>
                </c:pt>
              </c:numCache>
            </c:numRef>
          </c:yVal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center winding</c:v>
                </c:pt>
              </c:strCache>
            </c:strRef>
          </c:tx>
          <c:xVal>
            <c:numRef>
              <c:f>Sheet1!$A$4:$A$7</c:f>
              <c:numCache>
                <c:formatCode>General</c:formatCode>
                <c:ptCount val="4"/>
                <c:pt idx="0">
                  <c:v>1140</c:v>
                </c:pt>
                <c:pt idx="1">
                  <c:v>1143</c:v>
                </c:pt>
                <c:pt idx="2">
                  <c:v>1450</c:v>
                </c:pt>
                <c:pt idx="3">
                  <c:v>1600</c:v>
                </c:pt>
              </c:numCache>
            </c:numRef>
          </c:xVal>
          <c:yVal>
            <c:numRef>
              <c:f>Sheet1!$C$4:$C$7</c:f>
              <c:numCache>
                <c:formatCode>General</c:formatCode>
                <c:ptCount val="4"/>
                <c:pt idx="0">
                  <c:v>30.9</c:v>
                </c:pt>
                <c:pt idx="1">
                  <c:v>30.9</c:v>
                </c:pt>
                <c:pt idx="2">
                  <c:v>57.1</c:v>
                </c:pt>
                <c:pt idx="3">
                  <c:v>57.9</c:v>
                </c:pt>
              </c:numCache>
            </c:numRef>
          </c:yVal>
        </c:ser>
        <c:ser>
          <c:idx val="2"/>
          <c:order val="2"/>
          <c:tx>
            <c:strRef>
              <c:f>Sheet1!$D$3</c:f>
              <c:strCache>
                <c:ptCount val="1"/>
                <c:pt idx="0">
                  <c:v>upper core</c:v>
                </c:pt>
              </c:strCache>
            </c:strRef>
          </c:tx>
          <c:xVal>
            <c:numRef>
              <c:f>Sheet1!$A$4:$A$7</c:f>
              <c:numCache>
                <c:formatCode>General</c:formatCode>
                <c:ptCount val="4"/>
                <c:pt idx="0">
                  <c:v>1140</c:v>
                </c:pt>
                <c:pt idx="1">
                  <c:v>1143</c:v>
                </c:pt>
                <c:pt idx="2">
                  <c:v>1450</c:v>
                </c:pt>
                <c:pt idx="3">
                  <c:v>1600</c:v>
                </c:pt>
              </c:numCache>
            </c:numRef>
          </c:xVal>
          <c:yVal>
            <c:numRef>
              <c:f>Sheet1!$D$4:$D$7</c:f>
              <c:numCache>
                <c:formatCode>General</c:formatCode>
                <c:ptCount val="4"/>
                <c:pt idx="0">
                  <c:v>30.9</c:v>
                </c:pt>
                <c:pt idx="1">
                  <c:v>30.9</c:v>
                </c:pt>
                <c:pt idx="2">
                  <c:v>63.8</c:v>
                </c:pt>
                <c:pt idx="3">
                  <c:v>68</c:v>
                </c:pt>
              </c:numCache>
            </c:numRef>
          </c:yVal>
        </c:ser>
        <c:ser>
          <c:idx val="3"/>
          <c:order val="3"/>
          <c:tx>
            <c:strRef>
              <c:f>Sheet1!$E$3</c:f>
              <c:strCache>
                <c:ptCount val="1"/>
                <c:pt idx="0">
                  <c:v>lower core</c:v>
                </c:pt>
              </c:strCache>
            </c:strRef>
          </c:tx>
          <c:xVal>
            <c:numRef>
              <c:f>Sheet1!$A$4:$A$7</c:f>
              <c:numCache>
                <c:formatCode>General</c:formatCode>
                <c:ptCount val="4"/>
                <c:pt idx="0">
                  <c:v>1140</c:v>
                </c:pt>
                <c:pt idx="1">
                  <c:v>1143</c:v>
                </c:pt>
                <c:pt idx="2">
                  <c:v>1450</c:v>
                </c:pt>
                <c:pt idx="3">
                  <c:v>1600</c:v>
                </c:pt>
              </c:numCache>
            </c:numRef>
          </c:xVal>
          <c:yVal>
            <c:numRef>
              <c:f>Sheet1!$E$4:$E$7</c:f>
              <c:numCache>
                <c:formatCode>General</c:formatCode>
                <c:ptCount val="4"/>
                <c:pt idx="0">
                  <c:v>29.2</c:v>
                </c:pt>
                <c:pt idx="1">
                  <c:v>29.2</c:v>
                </c:pt>
                <c:pt idx="2">
                  <c:v>64.900000000000006</c:v>
                </c:pt>
                <c:pt idx="3">
                  <c:v>70.3</c:v>
                </c:pt>
              </c:numCache>
            </c:numRef>
          </c:yVal>
        </c:ser>
        <c:axId val="44014592"/>
        <c:axId val="44020864"/>
      </c:scatterChart>
      <c:valAx>
        <c:axId val="44014592"/>
        <c:scaling>
          <c:orientation val="minMax"/>
          <c:max val="1600"/>
          <c:min val="11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</a:t>
                </a:r>
              </a:p>
            </c:rich>
          </c:tx>
          <c:layout/>
        </c:title>
        <c:numFmt formatCode="General" sourceLinked="1"/>
        <c:tickLblPos val="nextTo"/>
        <c:crossAx val="44020864"/>
        <c:crosses val="autoZero"/>
        <c:crossBetween val="midCat"/>
      </c:valAx>
      <c:valAx>
        <c:axId val="44020864"/>
        <c:scaling>
          <c:orientation val="minMax"/>
          <c:max val="120"/>
          <c:min val="2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Deg C</a:t>
                </a:r>
              </a:p>
            </c:rich>
          </c:tx>
          <c:layout/>
        </c:title>
        <c:numFmt formatCode="General" sourceLinked="1"/>
        <c:tickLblPos val="nextTo"/>
        <c:crossAx val="44014592"/>
        <c:crosses val="autoZero"/>
        <c:crossBetween val="midCat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9595842926742407"/>
          <c:y val="4.0318399690484549E-2"/>
          <c:w val="0.44318547822879167"/>
          <c:h val="0.76772814226247266"/>
        </c:manualLayout>
      </c:layout>
      <c:scatterChart>
        <c:scatterStyle val="lineMarker"/>
        <c:ser>
          <c:idx val="0"/>
          <c:order val="0"/>
          <c:tx>
            <c:strRef>
              <c:f>Sheet1!$B$19</c:f>
              <c:strCache>
                <c:ptCount val="1"/>
                <c:pt idx="0">
                  <c:v>outer winding </c:v>
                </c:pt>
              </c:strCache>
            </c:strRef>
          </c:tx>
          <c:xVal>
            <c:numRef>
              <c:f>Sheet1!$A$20:$A$23</c:f>
              <c:numCache>
                <c:formatCode>General</c:formatCode>
                <c:ptCount val="4"/>
                <c:pt idx="0">
                  <c:v>1610</c:v>
                </c:pt>
                <c:pt idx="1">
                  <c:v>1640</c:v>
                </c:pt>
                <c:pt idx="2">
                  <c:v>1700</c:v>
                </c:pt>
                <c:pt idx="3">
                  <c:v>1725</c:v>
                </c:pt>
              </c:numCache>
            </c:numRef>
          </c:xVal>
          <c:yVal>
            <c:numRef>
              <c:f>Sheet1!$B$20:$B$23</c:f>
              <c:numCache>
                <c:formatCode>General</c:formatCode>
                <c:ptCount val="4"/>
                <c:pt idx="0">
                  <c:v>52.3</c:v>
                </c:pt>
                <c:pt idx="1">
                  <c:v>86.4</c:v>
                </c:pt>
                <c:pt idx="2">
                  <c:v>99.2</c:v>
                </c:pt>
                <c:pt idx="3">
                  <c:v>108.8</c:v>
                </c:pt>
              </c:numCache>
            </c:numRef>
          </c:yVal>
        </c:ser>
        <c:ser>
          <c:idx val="1"/>
          <c:order val="1"/>
          <c:tx>
            <c:strRef>
              <c:f>Sheet1!$C$19</c:f>
              <c:strCache>
                <c:ptCount val="1"/>
                <c:pt idx="0">
                  <c:v>center winding</c:v>
                </c:pt>
              </c:strCache>
            </c:strRef>
          </c:tx>
          <c:xVal>
            <c:numRef>
              <c:f>Sheet1!$A$20:$A$23</c:f>
              <c:numCache>
                <c:formatCode>General</c:formatCode>
                <c:ptCount val="4"/>
                <c:pt idx="0">
                  <c:v>1610</c:v>
                </c:pt>
                <c:pt idx="1">
                  <c:v>1640</c:v>
                </c:pt>
                <c:pt idx="2">
                  <c:v>1700</c:v>
                </c:pt>
                <c:pt idx="3">
                  <c:v>1725</c:v>
                </c:pt>
              </c:numCache>
            </c:numRef>
          </c:xVal>
          <c:yVal>
            <c:numRef>
              <c:f>Sheet1!$C$20:$C$23</c:f>
              <c:numCache>
                <c:formatCode>General</c:formatCode>
                <c:ptCount val="4"/>
                <c:pt idx="0">
                  <c:v>57.9</c:v>
                </c:pt>
                <c:pt idx="1">
                  <c:v>100.7</c:v>
                </c:pt>
                <c:pt idx="2">
                  <c:v>113.8</c:v>
                </c:pt>
                <c:pt idx="3">
                  <c:v>115.5</c:v>
                </c:pt>
              </c:numCache>
            </c:numRef>
          </c:yVal>
        </c:ser>
        <c:ser>
          <c:idx val="2"/>
          <c:order val="2"/>
          <c:tx>
            <c:strRef>
              <c:f>Sheet1!$D$19</c:f>
              <c:strCache>
                <c:ptCount val="1"/>
                <c:pt idx="0">
                  <c:v>upper core</c:v>
                </c:pt>
              </c:strCache>
            </c:strRef>
          </c:tx>
          <c:xVal>
            <c:numRef>
              <c:f>Sheet1!$A$20:$A$23</c:f>
              <c:numCache>
                <c:formatCode>General</c:formatCode>
                <c:ptCount val="4"/>
                <c:pt idx="0">
                  <c:v>1610</c:v>
                </c:pt>
                <c:pt idx="1">
                  <c:v>1640</c:v>
                </c:pt>
                <c:pt idx="2">
                  <c:v>1700</c:v>
                </c:pt>
                <c:pt idx="3">
                  <c:v>1725</c:v>
                </c:pt>
              </c:numCache>
            </c:numRef>
          </c:xVal>
          <c:yVal>
            <c:numRef>
              <c:f>Sheet1!$D$20:$D$23</c:f>
              <c:numCache>
                <c:formatCode>General</c:formatCode>
                <c:ptCount val="4"/>
                <c:pt idx="0">
                  <c:v>68</c:v>
                </c:pt>
                <c:pt idx="1">
                  <c:v>74.599999999999994</c:v>
                </c:pt>
                <c:pt idx="2">
                  <c:v>79.7</c:v>
                </c:pt>
                <c:pt idx="3">
                  <c:v>87</c:v>
                </c:pt>
              </c:numCache>
            </c:numRef>
          </c:yVal>
        </c:ser>
        <c:ser>
          <c:idx val="3"/>
          <c:order val="3"/>
          <c:tx>
            <c:strRef>
              <c:f>Sheet1!$E$19</c:f>
              <c:strCache>
                <c:ptCount val="1"/>
                <c:pt idx="0">
                  <c:v>lower core</c:v>
                </c:pt>
              </c:strCache>
            </c:strRef>
          </c:tx>
          <c:xVal>
            <c:numRef>
              <c:f>Sheet1!$A$20:$A$23</c:f>
              <c:numCache>
                <c:formatCode>General</c:formatCode>
                <c:ptCount val="4"/>
                <c:pt idx="0">
                  <c:v>1610</c:v>
                </c:pt>
                <c:pt idx="1">
                  <c:v>1640</c:v>
                </c:pt>
                <c:pt idx="2">
                  <c:v>1700</c:v>
                </c:pt>
                <c:pt idx="3">
                  <c:v>1725</c:v>
                </c:pt>
              </c:numCache>
            </c:numRef>
          </c:xVal>
          <c:yVal>
            <c:numRef>
              <c:f>Sheet1!$E$20:$E$23</c:f>
              <c:numCache>
                <c:formatCode>General</c:formatCode>
                <c:ptCount val="4"/>
                <c:pt idx="0">
                  <c:v>70.3</c:v>
                </c:pt>
                <c:pt idx="1">
                  <c:v>75.5</c:v>
                </c:pt>
                <c:pt idx="2">
                  <c:v>80</c:v>
                </c:pt>
                <c:pt idx="3">
                  <c:v>87</c:v>
                </c:pt>
              </c:numCache>
            </c:numRef>
          </c:yVal>
        </c:ser>
        <c:axId val="48913024"/>
        <c:axId val="48919296"/>
      </c:scatterChart>
      <c:valAx>
        <c:axId val="48913024"/>
        <c:scaling>
          <c:orientation val="minMax"/>
          <c:max val="1725"/>
          <c:min val="16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</a:t>
                </a:r>
              </a:p>
            </c:rich>
          </c:tx>
          <c:layout/>
        </c:title>
        <c:numFmt formatCode="General" sourceLinked="1"/>
        <c:tickLblPos val="nextTo"/>
        <c:crossAx val="48919296"/>
        <c:crosses val="autoZero"/>
        <c:crossBetween val="midCat"/>
      </c:valAx>
      <c:valAx>
        <c:axId val="48919296"/>
        <c:scaling>
          <c:orientation val="minMax"/>
          <c:max val="120"/>
          <c:min val="2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Deg C</a:t>
                </a:r>
              </a:p>
            </c:rich>
          </c:tx>
          <c:layout/>
        </c:title>
        <c:numFmt formatCode="General" sourceLinked="1"/>
        <c:tickLblPos val="nextTo"/>
        <c:crossAx val="48913024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lineMarker"/>
        <c:ser>
          <c:idx val="0"/>
          <c:order val="0"/>
          <c:tx>
            <c:strRef>
              <c:f>Sheet1!$B$41</c:f>
              <c:strCache>
                <c:ptCount val="1"/>
                <c:pt idx="0">
                  <c:v>outer winding </c:v>
                </c:pt>
              </c:strCache>
            </c:strRef>
          </c:tx>
          <c:xVal>
            <c:numRef>
              <c:f>Sheet1!$A$42:$A$51</c:f>
              <c:numCache>
                <c:formatCode>General</c:formatCode>
                <c:ptCount val="10"/>
                <c:pt idx="0">
                  <c:v>845</c:v>
                </c:pt>
                <c:pt idx="1">
                  <c:v>848</c:v>
                </c:pt>
                <c:pt idx="2">
                  <c:v>930</c:v>
                </c:pt>
                <c:pt idx="3">
                  <c:v>1055</c:v>
                </c:pt>
                <c:pt idx="4">
                  <c:v>1155</c:v>
                </c:pt>
                <c:pt idx="5">
                  <c:v>1330</c:v>
                </c:pt>
                <c:pt idx="6">
                  <c:v>1437</c:v>
                </c:pt>
                <c:pt idx="7">
                  <c:v>1530</c:v>
                </c:pt>
                <c:pt idx="8">
                  <c:v>1600</c:v>
                </c:pt>
                <c:pt idx="9">
                  <c:v>1700</c:v>
                </c:pt>
              </c:numCache>
            </c:numRef>
          </c:xVal>
          <c:yVal>
            <c:numRef>
              <c:f>Sheet1!$B$42:$B$51</c:f>
              <c:numCache>
                <c:formatCode>General</c:formatCode>
                <c:ptCount val="10"/>
                <c:pt idx="0">
                  <c:v>32</c:v>
                </c:pt>
                <c:pt idx="1">
                  <c:v>32</c:v>
                </c:pt>
                <c:pt idx="2">
                  <c:v>86.2</c:v>
                </c:pt>
                <c:pt idx="3">
                  <c:v>114</c:v>
                </c:pt>
                <c:pt idx="4">
                  <c:v>115</c:v>
                </c:pt>
                <c:pt idx="5">
                  <c:v>116.1</c:v>
                </c:pt>
                <c:pt idx="6">
                  <c:v>116.7</c:v>
                </c:pt>
                <c:pt idx="7">
                  <c:v>116.6</c:v>
                </c:pt>
                <c:pt idx="8">
                  <c:v>117.1</c:v>
                </c:pt>
                <c:pt idx="9">
                  <c:v>117.2</c:v>
                </c:pt>
              </c:numCache>
            </c:numRef>
          </c:yVal>
        </c:ser>
        <c:ser>
          <c:idx val="1"/>
          <c:order val="1"/>
          <c:tx>
            <c:strRef>
              <c:f>Sheet1!$C$41</c:f>
              <c:strCache>
                <c:ptCount val="1"/>
                <c:pt idx="0">
                  <c:v>center winding</c:v>
                </c:pt>
              </c:strCache>
            </c:strRef>
          </c:tx>
          <c:xVal>
            <c:numRef>
              <c:f>Sheet1!$A$42:$A$51</c:f>
              <c:numCache>
                <c:formatCode>General</c:formatCode>
                <c:ptCount val="10"/>
                <c:pt idx="0">
                  <c:v>845</c:v>
                </c:pt>
                <c:pt idx="1">
                  <c:v>848</c:v>
                </c:pt>
                <c:pt idx="2">
                  <c:v>930</c:v>
                </c:pt>
                <c:pt idx="3">
                  <c:v>1055</c:v>
                </c:pt>
                <c:pt idx="4">
                  <c:v>1155</c:v>
                </c:pt>
                <c:pt idx="5">
                  <c:v>1330</c:v>
                </c:pt>
                <c:pt idx="6">
                  <c:v>1437</c:v>
                </c:pt>
                <c:pt idx="7">
                  <c:v>1530</c:v>
                </c:pt>
                <c:pt idx="8">
                  <c:v>1600</c:v>
                </c:pt>
                <c:pt idx="9">
                  <c:v>1700</c:v>
                </c:pt>
              </c:numCache>
            </c:numRef>
          </c:xVal>
          <c:yVal>
            <c:numRef>
              <c:f>Sheet1!$C$42:$C$51</c:f>
              <c:numCache>
                <c:formatCode>General</c:formatCode>
                <c:ptCount val="10"/>
                <c:pt idx="0">
                  <c:v>31.8</c:v>
                </c:pt>
                <c:pt idx="1">
                  <c:v>31.8</c:v>
                </c:pt>
                <c:pt idx="2">
                  <c:v>91</c:v>
                </c:pt>
                <c:pt idx="3">
                  <c:v>116.2</c:v>
                </c:pt>
                <c:pt idx="4">
                  <c:v>99.1</c:v>
                </c:pt>
                <c:pt idx="5">
                  <c:v>98.6</c:v>
                </c:pt>
                <c:pt idx="6">
                  <c:v>99.5</c:v>
                </c:pt>
                <c:pt idx="7">
                  <c:v>102.2</c:v>
                </c:pt>
                <c:pt idx="8">
                  <c:v>102.1</c:v>
                </c:pt>
                <c:pt idx="9">
                  <c:v>103.6</c:v>
                </c:pt>
              </c:numCache>
            </c:numRef>
          </c:yVal>
        </c:ser>
        <c:ser>
          <c:idx val="2"/>
          <c:order val="2"/>
          <c:tx>
            <c:strRef>
              <c:f>Sheet1!$D$41</c:f>
              <c:strCache>
                <c:ptCount val="1"/>
                <c:pt idx="0">
                  <c:v>upper core</c:v>
                </c:pt>
              </c:strCache>
            </c:strRef>
          </c:tx>
          <c:xVal>
            <c:numRef>
              <c:f>Sheet1!$A$42:$A$51</c:f>
              <c:numCache>
                <c:formatCode>General</c:formatCode>
                <c:ptCount val="10"/>
                <c:pt idx="0">
                  <c:v>845</c:v>
                </c:pt>
                <c:pt idx="1">
                  <c:v>848</c:v>
                </c:pt>
                <c:pt idx="2">
                  <c:v>930</c:v>
                </c:pt>
                <c:pt idx="3">
                  <c:v>1055</c:v>
                </c:pt>
                <c:pt idx="4">
                  <c:v>1155</c:v>
                </c:pt>
                <c:pt idx="5">
                  <c:v>1330</c:v>
                </c:pt>
                <c:pt idx="6">
                  <c:v>1437</c:v>
                </c:pt>
                <c:pt idx="7">
                  <c:v>1530</c:v>
                </c:pt>
                <c:pt idx="8">
                  <c:v>1600</c:v>
                </c:pt>
                <c:pt idx="9">
                  <c:v>1700</c:v>
                </c:pt>
              </c:numCache>
            </c:numRef>
          </c:xVal>
          <c:yVal>
            <c:numRef>
              <c:f>Sheet1!$D$42:$D$51</c:f>
              <c:numCache>
                <c:formatCode>General</c:formatCode>
                <c:ptCount val="10"/>
                <c:pt idx="0">
                  <c:v>31.4</c:v>
                </c:pt>
                <c:pt idx="1">
                  <c:v>31.4</c:v>
                </c:pt>
                <c:pt idx="2">
                  <c:v>51.4</c:v>
                </c:pt>
                <c:pt idx="3">
                  <c:v>83.3</c:v>
                </c:pt>
                <c:pt idx="4">
                  <c:v>95.8</c:v>
                </c:pt>
                <c:pt idx="5">
                  <c:v>106.3</c:v>
                </c:pt>
                <c:pt idx="6">
                  <c:v>110.6</c:v>
                </c:pt>
                <c:pt idx="7">
                  <c:v>112.3</c:v>
                </c:pt>
                <c:pt idx="8">
                  <c:v>113.1</c:v>
                </c:pt>
                <c:pt idx="9">
                  <c:v>114.2</c:v>
                </c:pt>
              </c:numCache>
            </c:numRef>
          </c:yVal>
        </c:ser>
        <c:ser>
          <c:idx val="3"/>
          <c:order val="3"/>
          <c:tx>
            <c:strRef>
              <c:f>Sheet1!$E$41</c:f>
              <c:strCache>
                <c:ptCount val="1"/>
                <c:pt idx="0">
                  <c:v>lower core</c:v>
                </c:pt>
              </c:strCache>
            </c:strRef>
          </c:tx>
          <c:xVal>
            <c:numRef>
              <c:f>Sheet1!$A$42:$A$51</c:f>
              <c:numCache>
                <c:formatCode>General</c:formatCode>
                <c:ptCount val="10"/>
                <c:pt idx="0">
                  <c:v>845</c:v>
                </c:pt>
                <c:pt idx="1">
                  <c:v>848</c:v>
                </c:pt>
                <c:pt idx="2">
                  <c:v>930</c:v>
                </c:pt>
                <c:pt idx="3">
                  <c:v>1055</c:v>
                </c:pt>
                <c:pt idx="4">
                  <c:v>1155</c:v>
                </c:pt>
                <c:pt idx="5">
                  <c:v>1330</c:v>
                </c:pt>
                <c:pt idx="6">
                  <c:v>1437</c:v>
                </c:pt>
                <c:pt idx="7">
                  <c:v>1530</c:v>
                </c:pt>
                <c:pt idx="8">
                  <c:v>1600</c:v>
                </c:pt>
                <c:pt idx="9">
                  <c:v>1700</c:v>
                </c:pt>
              </c:numCache>
            </c:numRef>
          </c:xVal>
          <c:yVal>
            <c:numRef>
              <c:f>Sheet1!$E$42:$E$51</c:f>
              <c:numCache>
                <c:formatCode>General</c:formatCode>
                <c:ptCount val="10"/>
                <c:pt idx="0">
                  <c:v>29.5</c:v>
                </c:pt>
                <c:pt idx="1">
                  <c:v>29.5</c:v>
                </c:pt>
                <c:pt idx="2">
                  <c:v>46.6</c:v>
                </c:pt>
                <c:pt idx="3">
                  <c:v>79.5</c:v>
                </c:pt>
                <c:pt idx="4">
                  <c:v>94.7</c:v>
                </c:pt>
                <c:pt idx="5">
                  <c:v>108.3</c:v>
                </c:pt>
                <c:pt idx="6">
                  <c:v>113.9</c:v>
                </c:pt>
                <c:pt idx="7">
                  <c:v>116.2</c:v>
                </c:pt>
                <c:pt idx="8">
                  <c:v>117.3</c:v>
                </c:pt>
                <c:pt idx="9">
                  <c:v>118.7</c:v>
                </c:pt>
              </c:numCache>
            </c:numRef>
          </c:yVal>
        </c:ser>
        <c:axId val="48950272"/>
        <c:axId val="44639360"/>
      </c:scatterChart>
      <c:valAx>
        <c:axId val="48950272"/>
        <c:scaling>
          <c:orientation val="minMax"/>
          <c:min val="8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</a:t>
                </a:r>
              </a:p>
            </c:rich>
          </c:tx>
          <c:layout/>
        </c:title>
        <c:numFmt formatCode="General" sourceLinked="1"/>
        <c:tickLblPos val="nextTo"/>
        <c:crossAx val="44639360"/>
        <c:crossesAt val="0"/>
        <c:crossBetween val="midCat"/>
      </c:valAx>
      <c:valAx>
        <c:axId val="4463936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Deg</a:t>
                </a:r>
                <a:r>
                  <a:rPr lang="en-US" baseline="0"/>
                  <a:t> C</a:t>
                </a:r>
                <a:endParaRPr lang="en-US"/>
              </a:p>
            </c:rich>
          </c:tx>
          <c:layout/>
        </c:title>
        <c:numFmt formatCode="General" sourceLinked="1"/>
        <c:tickLblPos val="nextTo"/>
        <c:crossAx val="48950272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lineMarker"/>
        <c:ser>
          <c:idx val="0"/>
          <c:order val="0"/>
          <c:tx>
            <c:strRef>
              <c:f>Sheet1!$B$61</c:f>
              <c:strCache>
                <c:ptCount val="1"/>
                <c:pt idx="0">
                  <c:v>outer winding </c:v>
                </c:pt>
              </c:strCache>
            </c:strRef>
          </c:tx>
          <c:xVal>
            <c:numRef>
              <c:f>Sheet1!$A$62:$A$68</c:f>
              <c:numCache>
                <c:formatCode>General</c:formatCode>
                <c:ptCount val="7"/>
                <c:pt idx="0">
                  <c:v>1055</c:v>
                </c:pt>
                <c:pt idx="1">
                  <c:v>1215</c:v>
                </c:pt>
                <c:pt idx="2">
                  <c:v>1330</c:v>
                </c:pt>
                <c:pt idx="3">
                  <c:v>1430</c:v>
                </c:pt>
                <c:pt idx="4">
                  <c:v>1505</c:v>
                </c:pt>
                <c:pt idx="5">
                  <c:v>1700</c:v>
                </c:pt>
                <c:pt idx="6">
                  <c:v>1730</c:v>
                </c:pt>
              </c:numCache>
            </c:numRef>
          </c:xVal>
          <c:yVal>
            <c:numRef>
              <c:f>Sheet1!$B$62:$B$68</c:f>
              <c:numCache>
                <c:formatCode>General</c:formatCode>
                <c:ptCount val="7"/>
                <c:pt idx="0">
                  <c:v>30.8</c:v>
                </c:pt>
                <c:pt idx="1">
                  <c:v>98.3</c:v>
                </c:pt>
                <c:pt idx="2">
                  <c:v>105.5</c:v>
                </c:pt>
                <c:pt idx="3">
                  <c:v>106.5</c:v>
                </c:pt>
                <c:pt idx="4">
                  <c:v>107.7</c:v>
                </c:pt>
                <c:pt idx="5">
                  <c:v>108.1</c:v>
                </c:pt>
                <c:pt idx="6">
                  <c:v>108.8</c:v>
                </c:pt>
              </c:numCache>
            </c:numRef>
          </c:yVal>
        </c:ser>
        <c:ser>
          <c:idx val="1"/>
          <c:order val="1"/>
          <c:tx>
            <c:strRef>
              <c:f>Sheet1!$C$61</c:f>
              <c:strCache>
                <c:ptCount val="1"/>
                <c:pt idx="0">
                  <c:v>center winding</c:v>
                </c:pt>
              </c:strCache>
            </c:strRef>
          </c:tx>
          <c:xVal>
            <c:numRef>
              <c:f>Sheet1!$A$62:$A$68</c:f>
              <c:numCache>
                <c:formatCode>General</c:formatCode>
                <c:ptCount val="7"/>
                <c:pt idx="0">
                  <c:v>1055</c:v>
                </c:pt>
                <c:pt idx="1">
                  <c:v>1215</c:v>
                </c:pt>
                <c:pt idx="2">
                  <c:v>1330</c:v>
                </c:pt>
                <c:pt idx="3">
                  <c:v>1430</c:v>
                </c:pt>
                <c:pt idx="4">
                  <c:v>1505</c:v>
                </c:pt>
                <c:pt idx="5">
                  <c:v>1700</c:v>
                </c:pt>
                <c:pt idx="6">
                  <c:v>1730</c:v>
                </c:pt>
              </c:numCache>
            </c:numRef>
          </c:xVal>
          <c:yVal>
            <c:numRef>
              <c:f>Sheet1!$C$62:$C$68</c:f>
              <c:numCache>
                <c:formatCode>General</c:formatCode>
                <c:ptCount val="7"/>
                <c:pt idx="0">
                  <c:v>30.2</c:v>
                </c:pt>
                <c:pt idx="1">
                  <c:v>86.3</c:v>
                </c:pt>
                <c:pt idx="2">
                  <c:v>90.4</c:v>
                </c:pt>
                <c:pt idx="3">
                  <c:v>92.8</c:v>
                </c:pt>
                <c:pt idx="4">
                  <c:v>94</c:v>
                </c:pt>
                <c:pt idx="5">
                  <c:v>94.6</c:v>
                </c:pt>
                <c:pt idx="6">
                  <c:v>95.2</c:v>
                </c:pt>
              </c:numCache>
            </c:numRef>
          </c:yVal>
        </c:ser>
        <c:ser>
          <c:idx val="2"/>
          <c:order val="2"/>
          <c:tx>
            <c:strRef>
              <c:f>Sheet1!$D$61</c:f>
              <c:strCache>
                <c:ptCount val="1"/>
                <c:pt idx="0">
                  <c:v>upper core</c:v>
                </c:pt>
              </c:strCache>
            </c:strRef>
          </c:tx>
          <c:xVal>
            <c:numRef>
              <c:f>Sheet1!$A$62:$A$68</c:f>
              <c:numCache>
                <c:formatCode>General</c:formatCode>
                <c:ptCount val="7"/>
                <c:pt idx="0">
                  <c:v>1055</c:v>
                </c:pt>
                <c:pt idx="1">
                  <c:v>1215</c:v>
                </c:pt>
                <c:pt idx="2">
                  <c:v>1330</c:v>
                </c:pt>
                <c:pt idx="3">
                  <c:v>1430</c:v>
                </c:pt>
                <c:pt idx="4">
                  <c:v>1505</c:v>
                </c:pt>
                <c:pt idx="5">
                  <c:v>1700</c:v>
                </c:pt>
                <c:pt idx="6">
                  <c:v>1730</c:v>
                </c:pt>
              </c:numCache>
            </c:numRef>
          </c:xVal>
          <c:yVal>
            <c:numRef>
              <c:f>Sheet1!$D$62:$D$68</c:f>
              <c:numCache>
                <c:formatCode>General</c:formatCode>
                <c:ptCount val="7"/>
                <c:pt idx="0">
                  <c:v>31.4</c:v>
                </c:pt>
                <c:pt idx="1">
                  <c:v>67</c:v>
                </c:pt>
                <c:pt idx="2">
                  <c:v>88.5</c:v>
                </c:pt>
                <c:pt idx="3">
                  <c:v>96.9</c:v>
                </c:pt>
                <c:pt idx="4">
                  <c:v>105</c:v>
                </c:pt>
                <c:pt idx="5">
                  <c:v>107.3</c:v>
                </c:pt>
                <c:pt idx="6">
                  <c:v>108.2</c:v>
                </c:pt>
              </c:numCache>
            </c:numRef>
          </c:yVal>
        </c:ser>
        <c:ser>
          <c:idx val="3"/>
          <c:order val="3"/>
          <c:tx>
            <c:strRef>
              <c:f>Sheet1!$E$61</c:f>
              <c:strCache>
                <c:ptCount val="1"/>
                <c:pt idx="0">
                  <c:v>lower core</c:v>
                </c:pt>
              </c:strCache>
            </c:strRef>
          </c:tx>
          <c:xVal>
            <c:numRef>
              <c:f>Sheet1!$A$62:$A$68</c:f>
              <c:numCache>
                <c:formatCode>General</c:formatCode>
                <c:ptCount val="7"/>
                <c:pt idx="0">
                  <c:v>1055</c:v>
                </c:pt>
                <c:pt idx="1">
                  <c:v>1215</c:v>
                </c:pt>
                <c:pt idx="2">
                  <c:v>1330</c:v>
                </c:pt>
                <c:pt idx="3">
                  <c:v>1430</c:v>
                </c:pt>
                <c:pt idx="4">
                  <c:v>1505</c:v>
                </c:pt>
                <c:pt idx="5">
                  <c:v>1700</c:v>
                </c:pt>
                <c:pt idx="6">
                  <c:v>1730</c:v>
                </c:pt>
              </c:numCache>
            </c:numRef>
          </c:xVal>
          <c:yVal>
            <c:numRef>
              <c:f>Sheet1!$E$62:$E$68</c:f>
              <c:numCache>
                <c:formatCode>General</c:formatCode>
                <c:ptCount val="7"/>
                <c:pt idx="0">
                  <c:v>29.5</c:v>
                </c:pt>
                <c:pt idx="1">
                  <c:v>62.2</c:v>
                </c:pt>
                <c:pt idx="2">
                  <c:v>85.5</c:v>
                </c:pt>
                <c:pt idx="3">
                  <c:v>96.2</c:v>
                </c:pt>
                <c:pt idx="4">
                  <c:v>106.9</c:v>
                </c:pt>
                <c:pt idx="5">
                  <c:v>109.9</c:v>
                </c:pt>
                <c:pt idx="6">
                  <c:v>111.2</c:v>
                </c:pt>
              </c:numCache>
            </c:numRef>
          </c:yVal>
        </c:ser>
        <c:axId val="44674432"/>
        <c:axId val="44692992"/>
      </c:scatterChart>
      <c:valAx>
        <c:axId val="44674432"/>
        <c:scaling>
          <c:orientation val="minMax"/>
          <c:min val="10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</a:t>
                </a:r>
              </a:p>
            </c:rich>
          </c:tx>
          <c:layout/>
        </c:title>
        <c:numFmt formatCode="General" sourceLinked="1"/>
        <c:tickLblPos val="nextTo"/>
        <c:crossAx val="44692992"/>
        <c:crosses val="autoZero"/>
        <c:crossBetween val="midCat"/>
      </c:valAx>
      <c:valAx>
        <c:axId val="4469299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Deg C</a:t>
                </a:r>
              </a:p>
            </c:rich>
          </c:tx>
          <c:layout/>
        </c:title>
        <c:numFmt formatCode="General" sourceLinked="1"/>
        <c:tickLblPos val="nextTo"/>
        <c:crossAx val="44674432"/>
        <c:crosses val="autoZero"/>
        <c:crossBetween val="midCat"/>
      </c:val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lineMarker"/>
        <c:ser>
          <c:idx val="0"/>
          <c:order val="0"/>
          <c:tx>
            <c:strRef>
              <c:f>Sheet1!$B$80</c:f>
              <c:strCache>
                <c:ptCount val="1"/>
                <c:pt idx="0">
                  <c:v>outer winding </c:v>
                </c:pt>
              </c:strCache>
            </c:strRef>
          </c:tx>
          <c:xVal>
            <c:numRef>
              <c:f>Sheet1!$A$81:$A$87</c:f>
              <c:numCache>
                <c:formatCode>General</c:formatCode>
                <c:ptCount val="7"/>
                <c:pt idx="0">
                  <c:v>1000</c:v>
                </c:pt>
                <c:pt idx="1">
                  <c:v>1115</c:v>
                </c:pt>
                <c:pt idx="2">
                  <c:v>1150</c:v>
                </c:pt>
                <c:pt idx="3">
                  <c:v>1350</c:v>
                </c:pt>
                <c:pt idx="4">
                  <c:v>1450</c:v>
                </c:pt>
                <c:pt idx="5">
                  <c:v>1550</c:v>
                </c:pt>
                <c:pt idx="6">
                  <c:v>1740</c:v>
                </c:pt>
              </c:numCache>
            </c:numRef>
          </c:xVal>
          <c:yVal>
            <c:numRef>
              <c:f>Sheet1!$B$81:$B$87</c:f>
              <c:numCache>
                <c:formatCode>General</c:formatCode>
                <c:ptCount val="7"/>
                <c:pt idx="0">
                  <c:v>30.8</c:v>
                </c:pt>
                <c:pt idx="1">
                  <c:v>93.3</c:v>
                </c:pt>
                <c:pt idx="2">
                  <c:v>101.6</c:v>
                </c:pt>
                <c:pt idx="3">
                  <c:v>107</c:v>
                </c:pt>
                <c:pt idx="4">
                  <c:v>107.1</c:v>
                </c:pt>
                <c:pt idx="5">
                  <c:v>107.5</c:v>
                </c:pt>
                <c:pt idx="6">
                  <c:v>107.6</c:v>
                </c:pt>
              </c:numCache>
            </c:numRef>
          </c:yVal>
        </c:ser>
        <c:ser>
          <c:idx val="1"/>
          <c:order val="1"/>
          <c:tx>
            <c:strRef>
              <c:f>Sheet1!$C$80</c:f>
              <c:strCache>
                <c:ptCount val="1"/>
                <c:pt idx="0">
                  <c:v>center winding</c:v>
                </c:pt>
              </c:strCache>
            </c:strRef>
          </c:tx>
          <c:xVal>
            <c:numRef>
              <c:f>Sheet1!$A$81:$A$87</c:f>
              <c:numCache>
                <c:formatCode>General</c:formatCode>
                <c:ptCount val="7"/>
                <c:pt idx="0">
                  <c:v>1000</c:v>
                </c:pt>
                <c:pt idx="1">
                  <c:v>1115</c:v>
                </c:pt>
                <c:pt idx="2">
                  <c:v>1150</c:v>
                </c:pt>
                <c:pt idx="3">
                  <c:v>1350</c:v>
                </c:pt>
                <c:pt idx="4">
                  <c:v>1450</c:v>
                </c:pt>
                <c:pt idx="5">
                  <c:v>1550</c:v>
                </c:pt>
                <c:pt idx="6">
                  <c:v>1740</c:v>
                </c:pt>
              </c:numCache>
            </c:numRef>
          </c:xVal>
          <c:yVal>
            <c:numRef>
              <c:f>Sheet1!$C$81:$C$87</c:f>
              <c:numCache>
                <c:formatCode>General</c:formatCode>
                <c:ptCount val="7"/>
                <c:pt idx="0">
                  <c:v>30.9</c:v>
                </c:pt>
                <c:pt idx="1">
                  <c:v>81.8</c:v>
                </c:pt>
                <c:pt idx="2">
                  <c:v>88.1</c:v>
                </c:pt>
                <c:pt idx="3">
                  <c:v>92.6</c:v>
                </c:pt>
                <c:pt idx="4">
                  <c:v>93.1</c:v>
                </c:pt>
                <c:pt idx="5">
                  <c:v>94.5</c:v>
                </c:pt>
                <c:pt idx="6">
                  <c:v>96.5</c:v>
                </c:pt>
              </c:numCache>
            </c:numRef>
          </c:yVal>
        </c:ser>
        <c:ser>
          <c:idx val="2"/>
          <c:order val="2"/>
          <c:tx>
            <c:strRef>
              <c:f>Sheet1!$D$80</c:f>
              <c:strCache>
                <c:ptCount val="1"/>
                <c:pt idx="0">
                  <c:v>upper core</c:v>
                </c:pt>
              </c:strCache>
            </c:strRef>
          </c:tx>
          <c:xVal>
            <c:numRef>
              <c:f>Sheet1!$A$81:$A$87</c:f>
              <c:numCache>
                <c:formatCode>General</c:formatCode>
                <c:ptCount val="7"/>
                <c:pt idx="0">
                  <c:v>1000</c:v>
                </c:pt>
                <c:pt idx="1">
                  <c:v>1115</c:v>
                </c:pt>
                <c:pt idx="2">
                  <c:v>1150</c:v>
                </c:pt>
                <c:pt idx="3">
                  <c:v>1350</c:v>
                </c:pt>
                <c:pt idx="4">
                  <c:v>1450</c:v>
                </c:pt>
                <c:pt idx="5">
                  <c:v>1550</c:v>
                </c:pt>
                <c:pt idx="6">
                  <c:v>1740</c:v>
                </c:pt>
              </c:numCache>
            </c:numRef>
          </c:xVal>
          <c:yVal>
            <c:numRef>
              <c:f>Sheet1!$D$81:$D$87</c:f>
              <c:numCache>
                <c:formatCode>General</c:formatCode>
                <c:ptCount val="7"/>
                <c:pt idx="0">
                  <c:v>31.2</c:v>
                </c:pt>
                <c:pt idx="1">
                  <c:v>63.2</c:v>
                </c:pt>
                <c:pt idx="2">
                  <c:v>75.2</c:v>
                </c:pt>
                <c:pt idx="3">
                  <c:v>98.2</c:v>
                </c:pt>
                <c:pt idx="4">
                  <c:v>103.6</c:v>
                </c:pt>
                <c:pt idx="5">
                  <c:v>106.7</c:v>
                </c:pt>
                <c:pt idx="6">
                  <c:v>109.2</c:v>
                </c:pt>
              </c:numCache>
            </c:numRef>
          </c:yVal>
        </c:ser>
        <c:ser>
          <c:idx val="3"/>
          <c:order val="3"/>
          <c:tx>
            <c:strRef>
              <c:f>Sheet1!$E$80</c:f>
              <c:strCache>
                <c:ptCount val="1"/>
                <c:pt idx="0">
                  <c:v>lower core</c:v>
                </c:pt>
              </c:strCache>
            </c:strRef>
          </c:tx>
          <c:xVal>
            <c:numRef>
              <c:f>Sheet1!$A$81:$A$87</c:f>
              <c:numCache>
                <c:formatCode>General</c:formatCode>
                <c:ptCount val="7"/>
                <c:pt idx="0">
                  <c:v>1000</c:v>
                </c:pt>
                <c:pt idx="1">
                  <c:v>1115</c:v>
                </c:pt>
                <c:pt idx="2">
                  <c:v>1150</c:v>
                </c:pt>
                <c:pt idx="3">
                  <c:v>1350</c:v>
                </c:pt>
                <c:pt idx="4">
                  <c:v>1450</c:v>
                </c:pt>
                <c:pt idx="5">
                  <c:v>1550</c:v>
                </c:pt>
                <c:pt idx="6">
                  <c:v>1740</c:v>
                </c:pt>
              </c:numCache>
            </c:numRef>
          </c:xVal>
          <c:yVal>
            <c:numRef>
              <c:f>Sheet1!$E$81:$E$87</c:f>
              <c:numCache>
                <c:formatCode>General</c:formatCode>
                <c:ptCount val="7"/>
                <c:pt idx="0">
                  <c:v>29.7</c:v>
                </c:pt>
                <c:pt idx="1">
                  <c:v>58.1</c:v>
                </c:pt>
                <c:pt idx="2">
                  <c:v>70.8</c:v>
                </c:pt>
                <c:pt idx="3">
                  <c:v>98.2</c:v>
                </c:pt>
                <c:pt idx="4">
                  <c:v>104.9</c:v>
                </c:pt>
                <c:pt idx="5">
                  <c:v>109.1</c:v>
                </c:pt>
                <c:pt idx="6">
                  <c:v>112.6</c:v>
                </c:pt>
              </c:numCache>
            </c:numRef>
          </c:yVal>
        </c:ser>
        <c:axId val="48983040"/>
        <c:axId val="48993408"/>
      </c:scatterChart>
      <c:valAx>
        <c:axId val="48983040"/>
        <c:scaling>
          <c:orientation val="minMax"/>
          <c:min val="10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</a:t>
                </a:r>
              </a:p>
            </c:rich>
          </c:tx>
          <c:layout/>
        </c:title>
        <c:numFmt formatCode="General" sourceLinked="1"/>
        <c:tickLblPos val="nextTo"/>
        <c:crossAx val="48993408"/>
        <c:crosses val="autoZero"/>
        <c:crossBetween val="midCat"/>
      </c:valAx>
      <c:valAx>
        <c:axId val="4899340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Deg C</a:t>
                </a:r>
              </a:p>
            </c:rich>
          </c:tx>
          <c:layout/>
        </c:title>
        <c:numFmt formatCode="General" sourceLinked="1"/>
        <c:tickLblPos val="nextTo"/>
        <c:crossAx val="4898304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3811000995565181"/>
          <c:y val="0.30685361782006576"/>
          <c:w val="0.30911213684496353"/>
          <c:h val="0.33169739132926895"/>
        </c:manualLayout>
      </c:layout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4BAAC73-5839-4995-ABA1-5C693613B54D}" type="datetimeFigureOut">
              <a:rPr lang="en-US" smtClean="0"/>
              <a:pPr>
                <a:defRPr/>
              </a:pPr>
              <a:t>11/30/2011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33A1B9B-CF00-4626-81EB-60BF3A50AA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7E6C72E-617D-40A0-98E4-4035CE441BEB}" type="datetimeFigureOut">
              <a:rPr lang="en-US" smtClean="0"/>
              <a:pPr>
                <a:defRPr/>
              </a:pPr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354CE94-3853-4BD1-9888-02ABEBEA4F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739F58B-4306-4767-99DB-864396CD3DA6}" type="datetimeFigureOut">
              <a:rPr lang="en-US" smtClean="0"/>
              <a:pPr>
                <a:defRPr/>
              </a:pPr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3FC1D5A-994C-457C-AB2C-47CA266148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5F9A5B6-D0EF-4D12-BD88-47609AE7F1A3}" type="datetimeFigureOut">
              <a:rPr lang="en-US" smtClean="0"/>
              <a:pPr>
                <a:defRPr/>
              </a:pPr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20F9DCC-FC42-4F9E-ABFF-4B35F30DF4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9B8CF5F-5D8D-4691-AF8A-A6D005376046}" type="datetimeFigureOut">
              <a:rPr lang="en-US" smtClean="0"/>
              <a:pPr>
                <a:defRPr/>
              </a:pPr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ABE7B89-60AD-4B03-B107-5DED559C4A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AB71942-E384-4D8C-8BE6-7901F24E7F3B}" type="datetimeFigureOut">
              <a:rPr lang="en-US" smtClean="0"/>
              <a:pPr>
                <a:defRPr/>
              </a:pPr>
              <a:t>11/30/2011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1621D1A-2D04-4BC2-8640-47E9A8FAE7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E9F0485-5CBF-4171-87A9-B9DDA59A8EF5}" type="datetimeFigureOut">
              <a:rPr lang="en-US" smtClean="0"/>
              <a:pPr>
                <a:defRPr/>
              </a:pPr>
              <a:t>11/30/2011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D02F332-51F9-4C76-9B45-C35CB4F425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38CA3EE-020C-4007-B45A-A269509D412F}" type="datetimeFigureOut">
              <a:rPr lang="en-US" smtClean="0"/>
              <a:pPr>
                <a:defRPr/>
              </a:pPr>
              <a:t>11/30/2011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05C4853-2D18-4FCE-ADB2-F9B1F06C17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06FCC50-5B11-4B0C-A8C8-E98CD59EE1B6}" type="datetimeFigureOut">
              <a:rPr lang="en-US" smtClean="0"/>
              <a:pPr>
                <a:defRPr/>
              </a:pPr>
              <a:t>11/30/2011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D74153D-1489-4249-9459-8AE7D3CDBE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29637F1-2035-4AE6-BE4F-ADA328A5F5AC}" type="datetimeFigureOut">
              <a:rPr lang="en-US" smtClean="0"/>
              <a:pPr>
                <a:defRPr/>
              </a:pPr>
              <a:t>11/30/2011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68EE7E4-55E5-4513-A824-F13C51B21B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F6314D7-72B3-44AE-B69F-360B44FD37F1}" type="datetimeFigureOut">
              <a:rPr lang="en-US" smtClean="0"/>
              <a:pPr>
                <a:defRPr/>
              </a:pPr>
              <a:t>11/30/2011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6CE993A-E504-491E-87FB-47016BBF39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39D6BF85-4078-4BD3-9686-14AD8E70D00F}" type="datetimeFigureOut">
              <a:rPr lang="en-US" smtClean="0"/>
              <a:pPr>
                <a:defRPr/>
              </a:pPr>
              <a:t>11/30/2011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475870E4-ED95-429D-8125-3CCAFA5EBA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Booster Bias Supply Upgrade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November 30</a:t>
            </a:r>
            <a:r>
              <a:rPr lang="en-US" baseline="30000" dirty="0" smtClean="0"/>
              <a:t>th</a:t>
            </a:r>
            <a:r>
              <a:rPr lang="en-US" dirty="0" smtClean="0"/>
              <a:t>, 2011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Last transformer order was in 2007.  The vender was NWL and they provided six units at a cost of $16,474 ea.  </a:t>
            </a:r>
          </a:p>
          <a:p>
            <a:endParaRPr lang="en-US" dirty="0" smtClean="0"/>
          </a:p>
          <a:p>
            <a:r>
              <a:rPr lang="en-US" dirty="0" smtClean="0"/>
              <a:t>The expected lead time is 4-6 months so they should be sent out for bid ASAP.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 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803775"/>
          </a:xfrm>
        </p:spPr>
        <p:txBody>
          <a:bodyPr>
            <a:normAutofit fontScale="92500" lnSpcReduction="100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Three new Ferrite Bias Supplies Built</a:t>
            </a:r>
            <a:r>
              <a:rPr lang="en-US" dirty="0" smtClean="0"/>
              <a:t>	</a:t>
            </a:r>
          </a:p>
          <a:p>
            <a:pPr marL="786384" lvl="2" indent="-182880" eaLnBrk="1" fontAlgn="auto" hangingPunct="1">
              <a:spcAft>
                <a:spcPts val="0"/>
              </a:spcAft>
              <a:buClr>
                <a:schemeClr val="accent2">
                  <a:tint val="85000"/>
                  <a:satMod val="285000"/>
                </a:schemeClr>
              </a:buClr>
              <a:buFont typeface="Wingdings 2"/>
              <a:buChar char=""/>
              <a:defRPr/>
            </a:pPr>
            <a:r>
              <a:rPr lang="en-US" dirty="0" smtClean="0"/>
              <a:t>Two are complete – for </a:t>
            </a:r>
            <a:r>
              <a:rPr lang="en-US" dirty="0" err="1" smtClean="0"/>
              <a:t>NOvA</a:t>
            </a:r>
            <a:endParaRPr lang="en-US" dirty="0" smtClean="0"/>
          </a:p>
          <a:p>
            <a:pPr marL="1280160" lvl="4" indent="-182880" eaLnBrk="1" fontAlgn="auto" hangingPunct="1">
              <a:spcAft>
                <a:spcPts val="0"/>
              </a:spcAft>
              <a:buClr>
                <a:schemeClr val="accent3">
                  <a:tint val="85000"/>
                  <a:satMod val="275000"/>
                </a:schemeClr>
              </a:buClr>
              <a:buFont typeface="Wingdings 2"/>
              <a:buChar char=""/>
              <a:defRPr/>
            </a:pPr>
            <a:r>
              <a:rPr lang="en-US" dirty="0" smtClean="0"/>
              <a:t>One is fully tested and operational</a:t>
            </a:r>
          </a:p>
          <a:p>
            <a:pPr marL="1280160" lvl="4" indent="-182880" eaLnBrk="1" fontAlgn="auto" hangingPunct="1">
              <a:spcAft>
                <a:spcPts val="0"/>
              </a:spcAft>
              <a:buClr>
                <a:schemeClr val="accent3">
                  <a:tint val="85000"/>
                  <a:satMod val="275000"/>
                </a:schemeClr>
              </a:buClr>
              <a:buFont typeface="Wingdings 2"/>
              <a:buChar char=""/>
              <a:defRPr/>
            </a:pPr>
            <a:r>
              <a:rPr lang="en-US" dirty="0" smtClean="0"/>
              <a:t>The other runs but needs further troubleshooting for odd slewing problem</a:t>
            </a:r>
          </a:p>
          <a:p>
            <a:pPr marL="786384" lvl="2" indent="-182880" eaLnBrk="1" fontAlgn="auto" hangingPunct="1">
              <a:spcAft>
                <a:spcPts val="0"/>
              </a:spcAft>
              <a:buClr>
                <a:schemeClr val="accent2">
                  <a:tint val="85000"/>
                  <a:satMod val="285000"/>
                </a:schemeClr>
              </a:buClr>
              <a:buFont typeface="Wingdings 2"/>
              <a:buChar char=""/>
              <a:defRPr/>
            </a:pPr>
            <a:r>
              <a:rPr lang="en-US" dirty="0" smtClean="0"/>
              <a:t>Third one is 40% complete </a:t>
            </a:r>
            <a:r>
              <a:rPr lang="en-US" dirty="0"/>
              <a:t>-</a:t>
            </a:r>
            <a:r>
              <a:rPr lang="en-US" dirty="0" smtClean="0"/>
              <a:t> Booster spare</a:t>
            </a:r>
          </a:p>
          <a:p>
            <a:pPr marL="1280160" lvl="4" indent="-182880" eaLnBrk="1" fontAlgn="auto" hangingPunct="1">
              <a:spcAft>
                <a:spcPts val="0"/>
              </a:spcAft>
              <a:buClr>
                <a:schemeClr val="accent3">
                  <a:tint val="85000"/>
                  <a:satMod val="275000"/>
                </a:schemeClr>
              </a:buClr>
              <a:buFont typeface="Wingdings 2"/>
              <a:buChar char=""/>
              <a:defRPr/>
            </a:pPr>
            <a:r>
              <a:rPr lang="en-US" dirty="0" smtClean="0"/>
              <a:t>Finished in the next 3-4 weeks</a:t>
            </a:r>
          </a:p>
          <a:p>
            <a:pPr marL="1280160" lvl="4" indent="-182880" eaLnBrk="1" fontAlgn="auto" hangingPunct="1">
              <a:spcAft>
                <a:spcPts val="0"/>
              </a:spcAft>
              <a:buClr>
                <a:schemeClr val="accent3">
                  <a:tint val="85000"/>
                  <a:satMod val="275000"/>
                </a:schemeClr>
              </a:buClr>
              <a:buFont typeface="Wingdings 2"/>
              <a:buChar char=""/>
              <a:defRPr/>
            </a:pPr>
            <a:endParaRPr lang="en-US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There are 10 “Ling” MK I supplies that will need upgrading – Booster West Gallery only</a:t>
            </a:r>
          </a:p>
          <a:p>
            <a:pPr marL="786384" lvl="2" indent="-182880" eaLnBrk="1" fontAlgn="auto" hangingPunct="1">
              <a:spcAft>
                <a:spcPts val="0"/>
              </a:spcAft>
              <a:buClr>
                <a:schemeClr val="accent2">
                  <a:tint val="85000"/>
                  <a:satMod val="285000"/>
                </a:schemeClr>
              </a:buClr>
              <a:buFont typeface="Wingdings 2"/>
              <a:buChar char=""/>
              <a:defRPr/>
            </a:pPr>
            <a:r>
              <a:rPr lang="en-US" sz="1800" dirty="0" smtClean="0"/>
              <a:t>Replace main rectifier Transformer – marginal power rating for 15 Hz operation.</a:t>
            </a:r>
          </a:p>
          <a:p>
            <a:pPr marL="786384" lvl="2" indent="-182880" eaLnBrk="1" fontAlgn="auto" hangingPunct="1">
              <a:spcAft>
                <a:spcPts val="0"/>
              </a:spcAft>
              <a:buClr>
                <a:schemeClr val="accent2">
                  <a:tint val="85000"/>
                  <a:satMod val="285000"/>
                </a:schemeClr>
              </a:buClr>
              <a:buFont typeface="Wingdings 2"/>
              <a:buChar char=""/>
              <a:defRPr/>
            </a:pPr>
            <a:r>
              <a:rPr lang="en-US" sz="1800" dirty="0" smtClean="0"/>
              <a:t>Replace PVC SCR heat sinks – prone to LCW water leaks with any pressure surge.</a:t>
            </a:r>
          </a:p>
          <a:p>
            <a:pPr marL="786384" lvl="2" indent="-182880" eaLnBrk="1" fontAlgn="auto" hangingPunct="1">
              <a:spcAft>
                <a:spcPts val="0"/>
              </a:spcAft>
              <a:buClr>
                <a:schemeClr val="accent2">
                  <a:tint val="85000"/>
                  <a:satMod val="285000"/>
                </a:schemeClr>
              </a:buClr>
              <a:buFont typeface="Wingdings 2"/>
              <a:buChar char=""/>
              <a:defRPr/>
            </a:pPr>
            <a:r>
              <a:rPr lang="en-US" sz="1800" dirty="0" smtClean="0"/>
              <a:t>Upgrade can be done one at a time by changing out supply with spare.</a:t>
            </a:r>
          </a:p>
          <a:p>
            <a:pPr marL="786384" lvl="2" indent="-182880" eaLnBrk="1" fontAlgn="auto" hangingPunct="1">
              <a:spcAft>
                <a:spcPts val="0"/>
              </a:spcAft>
              <a:buClr>
                <a:schemeClr val="accent2">
                  <a:tint val="85000"/>
                  <a:satMod val="285000"/>
                </a:schemeClr>
              </a:buClr>
              <a:buFont typeface="Wingdings 2"/>
              <a:buChar char=""/>
              <a:defRPr/>
            </a:pPr>
            <a:endParaRPr lang="en-US" sz="1800" dirty="0" smtClean="0"/>
          </a:p>
          <a:p>
            <a:pPr marL="786384" lvl="2" indent="-182880" eaLnBrk="1" fontAlgn="auto" hangingPunct="1">
              <a:spcAft>
                <a:spcPts val="0"/>
              </a:spcAft>
              <a:buClr>
                <a:schemeClr val="accent2">
                  <a:tint val="85000"/>
                  <a:satMod val="285000"/>
                </a:schemeClr>
              </a:buClr>
              <a:buFont typeface="Wingdings 2"/>
              <a:buChar char=""/>
              <a:defRPr/>
            </a:pPr>
            <a:endParaRPr lang="en-US" sz="18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Ling transformer test, November 15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, 2011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2250A @ 1Hz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b="0" dirty="0" smtClean="0"/>
              <a:t>2250A @ 15Hz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quarter" idx="2"/>
          </p:nvPr>
        </p:nvGraphicFramePr>
        <p:xfrm>
          <a:off x="533400" y="1447800"/>
          <a:ext cx="3733800" cy="3489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ontent Placeholder 14"/>
          <p:cNvGraphicFramePr>
            <a:graphicFrameLocks noGrp="1"/>
          </p:cNvGraphicFramePr>
          <p:nvPr>
            <p:ph sz="quarter" idx="4"/>
          </p:nvPr>
        </p:nvGraphicFramePr>
        <p:xfrm>
          <a:off x="3733800" y="1447800"/>
          <a:ext cx="4953000" cy="3489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Ling transformer test, November 16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, 2011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2250A @ 15Hz</a:t>
            </a:r>
            <a:endParaRPr lang="en-US" sz="2000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609600" y="1143000"/>
          <a:ext cx="68580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Ling transformer test, November 17</a:t>
            </a:r>
            <a:r>
              <a:rPr lang="en-US" sz="2000" baseline="30000" dirty="0" smtClean="0"/>
              <a:t>th </a:t>
            </a:r>
            <a:r>
              <a:rPr lang="en-US" sz="2000" dirty="0" smtClean="0"/>
              <a:t> and 18th, 2011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b="0" dirty="0" smtClean="0"/>
              <a:t>2250A @ 15Hz</a:t>
            </a:r>
            <a:r>
              <a:rPr lang="en-US" sz="1800" dirty="0" smtClean="0"/>
              <a:t> </a:t>
            </a:r>
            <a:r>
              <a:rPr lang="en-US" sz="1800" b="0" dirty="0" smtClean="0"/>
              <a:t>with fans</a:t>
            </a:r>
            <a:endParaRPr lang="en-US" sz="1800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300" b="0" dirty="0" smtClean="0"/>
              <a:t>2250A</a:t>
            </a:r>
            <a:r>
              <a:rPr lang="en-US" b="0" dirty="0" smtClean="0"/>
              <a:t> @ 15Hz</a:t>
            </a:r>
            <a:r>
              <a:rPr lang="en-US" dirty="0" smtClean="0"/>
              <a:t> </a:t>
            </a:r>
            <a:r>
              <a:rPr lang="en-US" b="0" dirty="0" smtClean="0"/>
              <a:t>with fans</a:t>
            </a:r>
          </a:p>
          <a:p>
            <a:r>
              <a:rPr lang="en-US" b="0" dirty="0" smtClean="0"/>
              <a:t>and top plate lifted 3.5 inches</a:t>
            </a:r>
            <a:endParaRPr lang="en-US" b="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2"/>
          </p:nvPr>
        </p:nvGraphicFramePr>
        <p:xfrm>
          <a:off x="533400" y="1447800"/>
          <a:ext cx="3505200" cy="3489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</p:nvPr>
        </p:nvGraphicFramePr>
        <p:xfrm>
          <a:off x="3962400" y="1447800"/>
          <a:ext cx="4724399" cy="3489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000" dirty="0" smtClean="0"/>
              <a:t>MK I Bias Supply SCR Packages – PVC cased heat sinks</a:t>
            </a:r>
            <a:endParaRPr lang="en-US" sz="2000" dirty="0"/>
          </a:p>
        </p:txBody>
      </p:sp>
      <p:pic>
        <p:nvPicPr>
          <p:cNvPr id="6147" name="Content Placeholder 3" descr="DSC019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914400"/>
            <a:ext cx="5583238" cy="418782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171" name="Content Placeholder 5" descr="DSC019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457200"/>
            <a:ext cx="4187825" cy="5583238"/>
          </a:xfrm>
        </p:spPr>
      </p:pic>
      <p:sp>
        <p:nvSpPr>
          <p:cNvPr id="7172" name="TextBox 6"/>
          <p:cNvSpPr txBox="1">
            <a:spLocks noChangeArrowheads="1"/>
          </p:cNvSpPr>
          <p:nvPr/>
        </p:nvSpPr>
        <p:spPr bwMode="auto">
          <a:xfrm>
            <a:off x="5334000" y="1066800"/>
            <a:ext cx="2743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New Style SCR Packages with Larger Transformer</a:t>
            </a:r>
          </a:p>
        </p:txBody>
      </p:sp>
      <p:pic>
        <p:nvPicPr>
          <p:cNvPr id="7173" name="Picture 7" descr="DSC0192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981200"/>
            <a:ext cx="3200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195" name="Content Placeholder 3" descr="DSC019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47800" y="457200"/>
            <a:ext cx="4187825" cy="5583238"/>
          </a:xfrm>
        </p:spPr>
      </p:pic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5867400" y="1752600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MK I Bias Supply </a:t>
            </a:r>
          </a:p>
        </p:txBody>
      </p:sp>
      <p:sp>
        <p:nvSpPr>
          <p:cNvPr id="8197" name="TextBox 5"/>
          <p:cNvSpPr txBox="1">
            <a:spLocks noChangeArrowheads="1"/>
          </p:cNvSpPr>
          <p:nvPr/>
        </p:nvSpPr>
        <p:spPr bwMode="auto">
          <a:xfrm>
            <a:off x="1066800" y="4114800"/>
            <a:ext cx="1676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Main Rectifier Transformer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219" name="Content Placeholder 3" descr="DSC019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457200"/>
            <a:ext cx="4187825" cy="5583238"/>
          </a:xfrm>
        </p:spPr>
      </p:pic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5638800" y="1066800"/>
            <a:ext cx="236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MK I Bias Supply </a:t>
            </a:r>
          </a:p>
        </p:txBody>
      </p:sp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5791200" y="2209800"/>
            <a:ext cx="2590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SCR Packages with Main Rectifier Transformer  - Behind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6111</TotalTime>
  <Words>163</Words>
  <Application>Microsoft Office PowerPoint</Application>
  <PresentationFormat>On-screen Show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Aspect</vt:lpstr>
      <vt:lpstr>Booster Bias Supply Upgrade</vt:lpstr>
      <vt:lpstr>  </vt:lpstr>
      <vt:lpstr>Ling transformer test, November 15th, 2011</vt:lpstr>
      <vt:lpstr>Ling transformer test, November 16th, 2011</vt:lpstr>
      <vt:lpstr>Ling transformer test, November 17th  and 18th, 2011</vt:lpstr>
      <vt:lpstr>MK I Bias Supply SCR Packages – PVC cased heat sinks</vt:lpstr>
      <vt:lpstr> </vt:lpstr>
      <vt:lpstr> </vt:lpstr>
      <vt:lpstr> </vt:lpstr>
      <vt:lpstr>  </vt:lpstr>
    </vt:vector>
  </TitlesOfParts>
  <Company>Fermilab | Accelerator Division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Booster Bias Supply and Cavity Upgrade</dc:title>
  <dc:creator>sheahan</dc:creator>
  <cp:lastModifiedBy>pellico</cp:lastModifiedBy>
  <cp:revision>450</cp:revision>
  <dcterms:created xsi:type="dcterms:W3CDTF">2011-11-08T22:02:33Z</dcterms:created>
  <dcterms:modified xsi:type="dcterms:W3CDTF">2011-11-30T16:20:54Z</dcterms:modified>
</cp:coreProperties>
</file>