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60" r:id="rId2"/>
    <p:sldId id="361" r:id="rId3"/>
    <p:sldId id="362" r:id="rId4"/>
    <p:sldId id="363" r:id="rId5"/>
    <p:sldId id="365" r:id="rId6"/>
    <p:sldId id="366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6C31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7" autoAdjust="0"/>
    <p:restoredTop sz="94711" autoAdjust="0"/>
  </p:normalViewPr>
  <p:slideViewPr>
    <p:cSldViewPr>
      <p:cViewPr varScale="1">
        <p:scale>
          <a:sx n="97" d="100"/>
          <a:sy n="97" d="100"/>
        </p:scale>
        <p:origin x="-6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1B652-5D5F-4596-8B6A-5AB9C308244E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E28897-9F98-4F7C-AEAE-5B973CABBB21}">
      <dgm:prSet phldrT="[Text]"/>
      <dgm:spPr/>
      <dgm:t>
        <a:bodyPr/>
        <a:lstStyle/>
        <a:p>
          <a:endParaRPr lang="en-US" dirty="0"/>
        </a:p>
      </dgm:t>
    </dgm:pt>
    <dgm:pt modelId="{9B381A76-4E33-4407-A5AC-C4A61C7C34F9}" type="parTrans" cxnId="{A237FD15-EF9A-4444-99CE-4BB926703691}">
      <dgm:prSet/>
      <dgm:spPr/>
      <dgm:t>
        <a:bodyPr/>
        <a:lstStyle/>
        <a:p>
          <a:endParaRPr lang="en-US"/>
        </a:p>
      </dgm:t>
    </dgm:pt>
    <dgm:pt modelId="{D34CFF31-A31F-407F-9718-82E19F94797A}" type="sibTrans" cxnId="{A237FD15-EF9A-4444-99CE-4BB926703691}">
      <dgm:prSet/>
      <dgm:spPr/>
      <dgm:t>
        <a:bodyPr/>
        <a:lstStyle/>
        <a:p>
          <a:endParaRPr lang="en-US"/>
        </a:p>
      </dgm:t>
    </dgm:pt>
    <dgm:pt modelId="{84570F7A-8CD4-4E35-81E7-13B6685C1809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A7B5F37F-B95F-4357-9708-03997E78EBC8}" type="parTrans" cxnId="{84E76E86-9511-444B-9354-F104323C321E}">
      <dgm:prSet/>
      <dgm:spPr/>
      <dgm:t>
        <a:bodyPr/>
        <a:lstStyle/>
        <a:p>
          <a:endParaRPr lang="en-US"/>
        </a:p>
      </dgm:t>
    </dgm:pt>
    <dgm:pt modelId="{78562527-19E3-4BB6-BC59-A5BED86A6C95}" type="sibTrans" cxnId="{84E76E86-9511-444B-9354-F104323C321E}">
      <dgm:prSet/>
      <dgm:spPr/>
      <dgm:t>
        <a:bodyPr/>
        <a:lstStyle/>
        <a:p>
          <a:endParaRPr lang="en-US"/>
        </a:p>
      </dgm:t>
    </dgm:pt>
    <dgm:pt modelId="{DD9F0D78-D69C-44BE-9C9A-A867917C3B77}">
      <dgm:prSet phldrT="[Text]"/>
      <dgm:spPr/>
      <dgm:t>
        <a:bodyPr/>
        <a:lstStyle/>
        <a:p>
          <a:r>
            <a:rPr lang="en-US" dirty="0" smtClean="0"/>
            <a:t>  </a:t>
          </a:r>
          <a:endParaRPr lang="en-US" dirty="0"/>
        </a:p>
      </dgm:t>
    </dgm:pt>
    <dgm:pt modelId="{39422C87-F163-4D36-9BB4-9A9ADFD9BFE2}" type="sibTrans" cxnId="{C0AF1888-D961-49AD-83F7-6D7F1D3C7F7D}">
      <dgm:prSet/>
      <dgm:spPr/>
      <dgm:t>
        <a:bodyPr/>
        <a:lstStyle/>
        <a:p>
          <a:endParaRPr lang="en-US"/>
        </a:p>
      </dgm:t>
    </dgm:pt>
    <dgm:pt modelId="{8BFC8659-E6F7-4FAE-9720-5F3A04EDEC39}" type="parTrans" cxnId="{C0AF1888-D961-49AD-83F7-6D7F1D3C7F7D}">
      <dgm:prSet/>
      <dgm:spPr/>
      <dgm:t>
        <a:bodyPr/>
        <a:lstStyle/>
        <a:p>
          <a:endParaRPr lang="en-US"/>
        </a:p>
      </dgm:t>
    </dgm:pt>
    <dgm:pt modelId="{670B0EC3-B430-48FA-BEFE-2C2896AB221B}" type="pres">
      <dgm:prSet presAssocID="{33A1B652-5D5F-4596-8B6A-5AB9C308244E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7D70ED6-3E00-427F-BED0-64FDD3C9DF43}" type="pres">
      <dgm:prSet presAssocID="{BCE28897-9F98-4F7C-AEAE-5B973CABBB21}" presName="Parent" presStyleLbl="node1" presStyleIdx="0" presStyleCnt="2" custScaleX="70919" custScaleY="70918" custLinFactX="32795" custLinFactNeighborX="100000" custLinFactNeighborY="-61483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5F4563AC-77C7-412F-B2D2-ED59F900DBC4}" type="pres">
      <dgm:prSet presAssocID="{84570F7A-8CD4-4E35-81E7-13B6685C1809}" presName="Accent" presStyleLbl="node1" presStyleIdx="1" presStyleCnt="2" custScaleX="58640" custScaleY="56250" custLinFactNeighborX="77281" custLinFactNeighborY="-43785"/>
      <dgm:spPr>
        <a:noFill/>
        <a:ln w="3175">
          <a:solidFill>
            <a:schemeClr val="bg1"/>
          </a:solidFill>
        </a:ln>
      </dgm:spPr>
    </dgm:pt>
    <dgm:pt modelId="{78F4C6D9-AE0E-4B36-B352-BA0AC9D90514}" type="pres">
      <dgm:prSet presAssocID="{84570F7A-8CD4-4E35-81E7-13B6685C1809}" presName="Image1" presStyleLbl="fgImgPlace1" presStyleIdx="0" presStyleCnt="2" custScaleX="17652" custScaleY="17647" custLinFactX="55538" custLinFactNeighborX="100000" custLinFactNeighborY="-94528"/>
      <dgm:spPr>
        <a:solidFill>
          <a:schemeClr val="accent3">
            <a:lumMod val="75000"/>
          </a:schemeClr>
        </a:solidFill>
      </dgm:spPr>
    </dgm:pt>
    <dgm:pt modelId="{9B0CAFB8-1AFB-4724-AFAD-A86466FA4551}" type="pres">
      <dgm:prSet presAssocID="{84570F7A-8CD4-4E35-81E7-13B6685C1809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59F7A-E0B4-484E-9F85-4262A5783B8E}" type="pres">
      <dgm:prSet presAssocID="{DD9F0D78-D69C-44BE-9C9A-A867917C3B77}" presName="Image2" presStyleCnt="0"/>
      <dgm:spPr/>
    </dgm:pt>
    <dgm:pt modelId="{31DD729B-EB20-4780-A195-8010181839FC}" type="pres">
      <dgm:prSet presAssocID="{DD9F0D78-D69C-44BE-9C9A-A867917C3B77}" presName="Image" presStyleLbl="fgImgPlace1" presStyleIdx="1" presStyleCnt="2" custScaleX="17652" custScaleY="17647" custLinFactX="77603" custLinFactY="-100000" custLinFactNeighborX="100000" custLinFactNeighborY="-101450"/>
      <dgm:spPr>
        <a:solidFill>
          <a:schemeClr val="accent3">
            <a:lumMod val="75000"/>
          </a:schemeClr>
        </a:solidFill>
      </dgm:spPr>
      <dgm:extLst>
        <a:ext uri="{E40237B7-FDA0-4F09-8148-C483321AD2D9}">
          <dgm14:cNvPr xmlns:dgm14="http://schemas.microsoft.com/office/drawing/2010/diagram" id="0" name="" title="-"/>
        </a:ext>
      </dgm:extLst>
    </dgm:pt>
    <dgm:pt modelId="{34419BCA-87F5-4ECF-8EED-DC10876E0AFA}" type="pres">
      <dgm:prSet presAssocID="{DD9F0D78-D69C-44BE-9C9A-A867917C3B77}" presName="Child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D1426-A59B-4C0E-92EE-8B6C0B76469A}" type="presOf" srcId="{DD9F0D78-D69C-44BE-9C9A-A867917C3B77}" destId="{34419BCA-87F5-4ECF-8EED-DC10876E0AFA}" srcOrd="0" destOrd="0" presId="urn:microsoft.com/office/officeart/2011/layout/RadialPictureList"/>
    <dgm:cxn modelId="{EFA86073-25B7-42F8-98D0-99935B6B3ABA}" type="presOf" srcId="{84570F7A-8CD4-4E35-81E7-13B6685C1809}" destId="{9B0CAFB8-1AFB-4724-AFAD-A86466FA4551}" srcOrd="0" destOrd="0" presId="urn:microsoft.com/office/officeart/2011/layout/RadialPictureList"/>
    <dgm:cxn modelId="{BA71287E-D625-4A98-8E43-A6154540609E}" type="presOf" srcId="{BCE28897-9F98-4F7C-AEAE-5B973CABBB21}" destId="{57D70ED6-3E00-427F-BED0-64FDD3C9DF43}" srcOrd="0" destOrd="0" presId="urn:microsoft.com/office/officeart/2011/layout/RadialPictureList"/>
    <dgm:cxn modelId="{A237FD15-EF9A-4444-99CE-4BB926703691}" srcId="{33A1B652-5D5F-4596-8B6A-5AB9C308244E}" destId="{BCE28897-9F98-4F7C-AEAE-5B973CABBB21}" srcOrd="0" destOrd="0" parTransId="{9B381A76-4E33-4407-A5AC-C4A61C7C34F9}" sibTransId="{D34CFF31-A31F-407F-9718-82E19F94797A}"/>
    <dgm:cxn modelId="{84E76E86-9511-444B-9354-F104323C321E}" srcId="{BCE28897-9F98-4F7C-AEAE-5B973CABBB21}" destId="{84570F7A-8CD4-4E35-81E7-13B6685C1809}" srcOrd="0" destOrd="0" parTransId="{A7B5F37F-B95F-4357-9708-03997E78EBC8}" sibTransId="{78562527-19E3-4BB6-BC59-A5BED86A6C95}"/>
    <dgm:cxn modelId="{C0AF1888-D961-49AD-83F7-6D7F1D3C7F7D}" srcId="{BCE28897-9F98-4F7C-AEAE-5B973CABBB21}" destId="{DD9F0D78-D69C-44BE-9C9A-A867917C3B77}" srcOrd="1" destOrd="0" parTransId="{8BFC8659-E6F7-4FAE-9720-5F3A04EDEC39}" sibTransId="{39422C87-F163-4D36-9BB4-9A9ADFD9BFE2}"/>
    <dgm:cxn modelId="{0F8463AA-93DA-4F3A-BA6A-5F1900822B89}" type="presOf" srcId="{33A1B652-5D5F-4596-8B6A-5AB9C308244E}" destId="{670B0EC3-B430-48FA-BEFE-2C2896AB221B}" srcOrd="0" destOrd="0" presId="urn:microsoft.com/office/officeart/2011/layout/RadialPictureList"/>
    <dgm:cxn modelId="{C618B639-77E4-4D47-9A26-CD2D3E335D9D}" type="presParOf" srcId="{670B0EC3-B430-48FA-BEFE-2C2896AB221B}" destId="{57D70ED6-3E00-427F-BED0-64FDD3C9DF43}" srcOrd="0" destOrd="0" presId="urn:microsoft.com/office/officeart/2011/layout/RadialPictureList"/>
    <dgm:cxn modelId="{3902E7C7-575C-462A-9157-8106CBA6CE33}" type="presParOf" srcId="{670B0EC3-B430-48FA-BEFE-2C2896AB221B}" destId="{5F4563AC-77C7-412F-B2D2-ED59F900DBC4}" srcOrd="1" destOrd="0" presId="urn:microsoft.com/office/officeart/2011/layout/RadialPictureList"/>
    <dgm:cxn modelId="{F607A1E0-A3BD-4858-90B4-21D53CA322EB}" type="presParOf" srcId="{670B0EC3-B430-48FA-BEFE-2C2896AB221B}" destId="{78F4C6D9-AE0E-4B36-B352-BA0AC9D90514}" srcOrd="2" destOrd="0" presId="urn:microsoft.com/office/officeart/2011/layout/RadialPictureList"/>
    <dgm:cxn modelId="{9A8E3B01-CC59-4226-9508-0E786A35FA82}" type="presParOf" srcId="{670B0EC3-B430-48FA-BEFE-2C2896AB221B}" destId="{9B0CAFB8-1AFB-4724-AFAD-A86466FA4551}" srcOrd="3" destOrd="0" presId="urn:microsoft.com/office/officeart/2011/layout/RadialPictureList"/>
    <dgm:cxn modelId="{73409C8A-9602-423E-8677-A2F109E8C721}" type="presParOf" srcId="{670B0EC3-B430-48FA-BEFE-2C2896AB221B}" destId="{8F559F7A-E0B4-484E-9F85-4262A5783B8E}" srcOrd="4" destOrd="0" presId="urn:microsoft.com/office/officeart/2011/layout/RadialPictureList"/>
    <dgm:cxn modelId="{836E8111-A6EA-4704-97C1-59F4EDEF28D3}" type="presParOf" srcId="{8F559F7A-E0B4-484E-9F85-4262A5783B8E}" destId="{31DD729B-EB20-4780-A195-8010181839FC}" srcOrd="0" destOrd="0" presId="urn:microsoft.com/office/officeart/2011/layout/RadialPictureList"/>
    <dgm:cxn modelId="{6FE11000-C209-4DDE-B311-ED8315D93E17}" type="presParOf" srcId="{670B0EC3-B430-48FA-BEFE-2C2896AB221B}" destId="{34419BCA-87F5-4ECF-8EED-DC10876E0AFA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70ED6-3E00-427F-BED0-64FDD3C9DF43}">
      <dsp:nvSpPr>
        <dsp:cNvPr id="0" name=""/>
        <dsp:cNvSpPr/>
      </dsp:nvSpPr>
      <dsp:spPr>
        <a:xfrm>
          <a:off x="3685547" y="219671"/>
          <a:ext cx="1371592" cy="1371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470" tIns="77470" rIns="77470" bIns="7747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kern="1200" dirty="0"/>
        </a:p>
      </dsp:txBody>
      <dsp:txXfrm>
        <a:off x="3886412" y="420536"/>
        <a:ext cx="969862" cy="969864"/>
      </dsp:txXfrm>
    </dsp:sp>
    <dsp:sp modelId="{5F4563AC-77C7-412F-B2D2-ED59F900DBC4}">
      <dsp:nvSpPr>
        <dsp:cNvPr id="0" name=""/>
        <dsp:cNvSpPr/>
      </dsp:nvSpPr>
      <dsp:spPr>
        <a:xfrm>
          <a:off x="3657591" y="-838200"/>
          <a:ext cx="2285999" cy="2286000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noFill/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F4C6D9-AE0E-4B36-B352-BA0AC9D90514}">
      <dsp:nvSpPr>
        <dsp:cNvPr id="0" name=""/>
        <dsp:cNvSpPr/>
      </dsp:nvSpPr>
      <dsp:spPr>
        <a:xfrm>
          <a:off x="4980953" y="143474"/>
          <a:ext cx="182882" cy="18287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CAFB8-1AFB-4724-AFAD-A86466FA4551}">
      <dsp:nvSpPr>
        <dsp:cNvPr id="0" name=""/>
        <dsp:cNvSpPr/>
      </dsp:nvSpPr>
      <dsp:spPr>
        <a:xfrm>
          <a:off x="4064281" y="709777"/>
          <a:ext cx="1386820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6300" kern="1200" dirty="0" smtClean="0"/>
            <a:t>  </a:t>
          </a:r>
          <a:endParaRPr lang="en-US" sz="6300" kern="1200" dirty="0"/>
        </a:p>
      </dsp:txBody>
      <dsp:txXfrm>
        <a:off x="4064281" y="709777"/>
        <a:ext cx="1386820" cy="1002995"/>
      </dsp:txXfrm>
    </dsp:sp>
    <dsp:sp modelId="{31DD729B-EB20-4780-A195-8010181839FC}">
      <dsp:nvSpPr>
        <dsp:cNvPr id="0" name=""/>
        <dsp:cNvSpPr/>
      </dsp:nvSpPr>
      <dsp:spPr>
        <a:xfrm>
          <a:off x="5209557" y="676869"/>
          <a:ext cx="182882" cy="182879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19BCA-87F5-4ECF-8EED-DC10876E0AFA}">
      <dsp:nvSpPr>
        <dsp:cNvPr id="0" name=""/>
        <dsp:cNvSpPr/>
      </dsp:nvSpPr>
      <dsp:spPr>
        <a:xfrm>
          <a:off x="4064281" y="2351227"/>
          <a:ext cx="1386820" cy="1002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28003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6300" kern="1200" dirty="0" smtClean="0"/>
            <a:t>  </a:t>
          </a:r>
          <a:endParaRPr lang="en-US" sz="6300" kern="1200" dirty="0"/>
        </a:p>
      </dsp:txBody>
      <dsp:txXfrm>
        <a:off x="4064281" y="2351227"/>
        <a:ext cx="1386820" cy="1002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/>
          <a:lstStyle>
            <a:lvl1pPr algn="r">
              <a:defRPr sz="1200"/>
            </a:lvl1pPr>
          </a:lstStyle>
          <a:p>
            <a:fld id="{5D24C8B9-B759-4DAE-8D3A-8849D59945D0}" type="datetimeFigureOut">
              <a:rPr lang="en-US" smtClean="0"/>
              <a:pPr/>
              <a:t>2/8/2012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8" tIns="46184" rIns="92368" bIns="461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68" tIns="46184" rIns="92368" bIns="461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68" tIns="46184" rIns="92368" bIns="46184" rtlCol="0" anchor="b"/>
          <a:lstStyle>
            <a:lvl1pPr algn="r">
              <a:defRPr sz="1200"/>
            </a:lvl1pPr>
          </a:lstStyle>
          <a:p>
            <a:fld id="{710A5960-69B6-4618-8C56-B5D19FF32E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19400" y="6324600"/>
            <a:ext cx="1447800" cy="457200"/>
          </a:xfrm>
        </p:spPr>
        <p:txBody>
          <a:bodyPr/>
          <a:lstStyle>
            <a:lvl1pPr>
              <a:defRPr sz="19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Feb 09, 2012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4343400" y="6305550"/>
            <a:ext cx="3657600" cy="476250"/>
          </a:xfrm>
        </p:spPr>
        <p:txBody>
          <a:bodyPr/>
          <a:lstStyle>
            <a:lvl1pPr algn="ctr">
              <a:defRPr sz="1600">
                <a:solidFill>
                  <a:schemeClr val="tx1"/>
                </a:solidFill>
              </a:defRPr>
            </a:lvl1pPr>
            <a:extLst/>
          </a:lstStyle>
          <a:p>
            <a:r>
              <a:rPr lang="en-US" sz="2000" dirty="0" smtClean="0"/>
              <a:t>Seminar</a:t>
            </a:r>
            <a:r>
              <a:rPr lang="en-US" sz="1800" i="1" dirty="0" smtClean="0"/>
              <a:t>,   </a:t>
            </a:r>
            <a:r>
              <a:rPr lang="en-US" i="1" dirty="0" smtClean="0"/>
              <a:t>Leonid </a:t>
            </a:r>
            <a:r>
              <a:rPr lang="en-US" i="1" dirty="0" err="1" smtClean="0"/>
              <a:t>Vorobiev</a:t>
            </a:r>
            <a:r>
              <a:rPr lang="en-US" i="1" dirty="0" smtClean="0"/>
              <a:t>,  Igor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153400" y="6305550"/>
            <a:ext cx="917448" cy="47625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Page </a:t>
            </a:r>
            <a:fld id="{4892C2F6-F702-4D85-9BF1-E547697D11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381596"/>
            <a:ext cx="1447800" cy="40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Feb 09,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dirty="0" smtClean="0"/>
              <a:t>AD Seminar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892C2F6-F702-4D85-9BF1-E547697D11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1676400" y="1066800"/>
            <a:ext cx="7162800" cy="20574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400" baseline="0">
                <a:solidFill>
                  <a:srgbClr val="002060"/>
                </a:solidFill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Multi-Turn Stripping Injection and Foil Heating with Application to Project X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4953000"/>
            <a:ext cx="571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C00000"/>
                </a:solidFill>
              </a:rPr>
              <a:t>Presentation  Based on:</a:t>
            </a:r>
          </a:p>
          <a:p>
            <a:pPr algn="ctr"/>
            <a:endParaRPr lang="en-US" sz="1200" dirty="0" smtClean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 algn="ctr"/>
            <a:r>
              <a:rPr lang="en-US" sz="2000" dirty="0" smtClean="0">
                <a:latin typeface="Arial" pitchFamily="34" charset="0"/>
              </a:rPr>
              <a:t>Phys. Rev. ST </a:t>
            </a:r>
            <a:r>
              <a:rPr lang="en-US" sz="2000" dirty="0" err="1" smtClean="0">
                <a:latin typeface="Arial" pitchFamily="34" charset="0"/>
              </a:rPr>
              <a:t>Accel</a:t>
            </a:r>
            <a:r>
              <a:rPr lang="en-US" sz="2000" dirty="0" smtClean="0">
                <a:latin typeface="Arial" pitchFamily="34" charset="0"/>
              </a:rPr>
              <a:t>. Beams 15, 011002 (2012</a:t>
            </a:r>
            <a:r>
              <a:rPr lang="en-US" dirty="0" smtClean="0">
                <a:latin typeface="Arial" pitchFamily="34" charset="0"/>
              </a:rPr>
              <a:t>)</a:t>
            </a:r>
            <a:endParaRPr lang="en-US" dirty="0"/>
          </a:p>
        </p:txBody>
      </p:sp>
      <p:sp>
        <p:nvSpPr>
          <p:cNvPr id="7" name="Subtitle 21"/>
          <p:cNvSpPr txBox="1">
            <a:spLocks/>
          </p:cNvSpPr>
          <p:nvPr/>
        </p:nvSpPr>
        <p:spPr>
          <a:xfrm>
            <a:off x="1219200" y="3657600"/>
            <a:ext cx="7772400" cy="1066800"/>
          </a:xfrm>
          <a:prstGeom prst="rect">
            <a:avLst/>
          </a:prstGeom>
        </p:spPr>
        <p:txBody>
          <a:bodyPr tIns="0">
            <a:normAutofit fontScale="92500"/>
          </a:bodyPr>
          <a:lstStyle>
            <a:lvl1pPr marL="27432" indent="0" algn="ctr">
              <a:buNone/>
              <a:defRPr sz="1800" baseline="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lvl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 err="1" smtClean="0"/>
              <a:t>A.I.Drozhdin</a:t>
            </a:r>
            <a:r>
              <a:rPr lang="en-US" sz="2800" dirty="0" smtClean="0"/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I.L.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Rakhno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S.I.Striganov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lang="en-US" sz="2800" dirty="0" smtClean="0"/>
              <a:t>L.G. </a:t>
            </a:r>
            <a:r>
              <a:rPr lang="en-US" sz="2800" dirty="0" err="1" smtClean="0"/>
              <a:t>Vorobiev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Fermilab, APC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609600"/>
            <a:ext cx="561350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 Injection, Layout</a:t>
            </a:r>
            <a:endParaRPr lang="en-US" u="heavy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4775537"/>
            <a:ext cx="76200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Thin Foil – Stripping,   Thick Foil – Bypassed:</a:t>
            </a:r>
          </a:p>
          <a:p>
            <a:pPr algn="r"/>
            <a:r>
              <a:rPr lang="en-US" sz="2800" dirty="0" smtClean="0"/>
              <a:t>handles H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, H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and protons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507" y="762000"/>
            <a:ext cx="714089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600" y="4724400"/>
            <a:ext cx="6553200" cy="123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>
                <a:solidFill>
                  <a:schemeClr val="tx1"/>
                </a:solidFill>
                <a:cs typeface="Arial" charset="0"/>
              </a:rPr>
              <a:t>Injected and circulating </a:t>
            </a:r>
            <a:r>
              <a:rPr lang="en-GB" sz="3200" dirty="0" smtClean="0">
                <a:solidFill>
                  <a:schemeClr val="tx1"/>
                </a:solidFill>
                <a:cs typeface="Arial" charset="0"/>
              </a:rPr>
              <a:t>beam</a:t>
            </a:r>
          </a:p>
          <a:p>
            <a:pPr algn="ct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3200" dirty="0" smtClean="0">
              <a:solidFill>
                <a:schemeClr val="tx1"/>
              </a:solidFill>
              <a:cs typeface="Arial" charset="0"/>
            </a:endParaRPr>
          </a:p>
          <a:p>
            <a:pPr algn="ctr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 smtClean="0">
                <a:solidFill>
                  <a:schemeClr val="tx1"/>
                </a:solidFill>
                <a:cs typeface="Arial" charset="0"/>
              </a:rPr>
              <a:t>at 3-</a:t>
            </a:r>
            <a:r>
              <a:rPr lang="el-GR" sz="3200" dirty="0">
                <a:solidFill>
                  <a:schemeClr val="tx1"/>
                </a:solidFill>
                <a:cs typeface="Arial" charset="0"/>
              </a:rPr>
              <a:t>μ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m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Foil (14 x </a:t>
            </a:r>
            <a:r>
              <a:rPr lang="en-US" sz="3200" dirty="0">
                <a:solidFill>
                  <a:schemeClr val="tx1"/>
                </a:solidFill>
                <a:cs typeface="Arial" charset="0"/>
              </a:rPr>
              <a:t>18 </a:t>
            </a:r>
            <a:r>
              <a:rPr lang="en-US" sz="3200" dirty="0" smtClean="0">
                <a:solidFill>
                  <a:schemeClr val="tx1"/>
                </a:solidFill>
                <a:cs typeface="Arial" charset="0"/>
              </a:rPr>
              <a:t>mm</a:t>
            </a:r>
            <a:r>
              <a:rPr lang="en-US" sz="3200" baseline="30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3200" dirty="0" smtClean="0">
                <a:cs typeface="Arial" charset="0"/>
              </a:rPr>
              <a:t>)</a:t>
            </a:r>
            <a:endParaRPr lang="en-GB" sz="32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 Injection, Layout - cont’d</a:t>
            </a:r>
            <a:endParaRPr lang="en-US" u="heavy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Kickers and Bumps</a:t>
            </a:r>
            <a:endParaRPr lang="en-US" u="heavy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8405" y="838200"/>
            <a:ext cx="674079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48586" y="5334000"/>
            <a:ext cx="669061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Parameters:  Fast Kickers &amp; Bumps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04299"/>
            <a:ext cx="874670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1000" y="3976099"/>
            <a:ext cx="8610600" cy="2043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Painting </a:t>
            </a:r>
            <a:r>
              <a:rPr lang="en-GB" sz="2800" dirty="0">
                <a:solidFill>
                  <a:schemeClr val="tx1"/>
                </a:solidFill>
                <a:latin typeface="Arial" charset="0"/>
                <a:cs typeface="Arial" charset="0"/>
              </a:rPr>
              <a:t>injection 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for 1.47e+14 </a:t>
            </a:r>
            <a:r>
              <a:rPr lang="en-GB" sz="2800" dirty="0">
                <a:solidFill>
                  <a:schemeClr val="tx1"/>
                </a:solidFill>
                <a:latin typeface="Arial" charset="0"/>
                <a:cs typeface="Arial" charset="0"/>
              </a:rPr>
              <a:t>protons per pulse (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ppp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algn="ct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 </a:t>
            </a:r>
            <a:r>
              <a:rPr lang="en-GB" sz="2800" dirty="0">
                <a:solidFill>
                  <a:schemeClr val="tx1"/>
                </a:solidFill>
                <a:latin typeface="Arial" charset="0"/>
                <a:cs typeface="Arial" charset="0"/>
              </a:rPr>
              <a:t>the Recycler 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Ring</a:t>
            </a:r>
            <a:endParaRPr lang="en-GB" sz="3200" dirty="0" smtClean="0">
              <a:latin typeface="Arial" charset="0"/>
              <a:cs typeface="Arial" charset="0"/>
            </a:endParaRPr>
          </a:p>
          <a:p>
            <a:pPr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Scenario A</a:t>
            </a:r>
            <a:r>
              <a:rPr lang="en-GB" sz="2400" u="sng" dirty="0" smtClean="0"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latin typeface="Arial" charset="0"/>
              <a:cs typeface="Arial" charset="0"/>
            </a:endParaRPr>
          </a:p>
          <a:p>
            <a:pPr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latin typeface="Arial" charset="0"/>
                <a:cs typeface="Arial" charset="0"/>
              </a:rPr>
              <a:t>97x6=582 turns,  </a:t>
            </a:r>
            <a:r>
              <a:rPr lang="en-GB" sz="3200" dirty="0" smtClean="0">
                <a:solidFill>
                  <a:srgbClr val="008A3E"/>
                </a:solidFill>
                <a:latin typeface="Arial" charset="0"/>
                <a:cs typeface="Arial" charset="0"/>
              </a:rPr>
              <a:t>98.92(Idle)</a:t>
            </a:r>
            <a:r>
              <a:rPr lang="en-GB" sz="2400" dirty="0" smtClean="0">
                <a:latin typeface="Arial" charset="0"/>
                <a:cs typeface="Arial" charset="0"/>
              </a:rPr>
              <a:t>+</a:t>
            </a:r>
            <a:r>
              <a:rPr lang="en-GB" sz="32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1.08(Painting)</a:t>
            </a:r>
            <a:r>
              <a:rPr lang="en-GB" sz="28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=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100 ms (10Hz </a:t>
            </a:r>
            <a:r>
              <a:rPr lang="en-GB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Linac</a:t>
            </a:r>
            <a:r>
              <a:rPr lang="en-GB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rep. rate),  </a:t>
            </a:r>
            <a:r>
              <a:rPr lang="en-GB" sz="2400" dirty="0" smtClean="0">
                <a:latin typeface="Arial" charset="0"/>
                <a:cs typeface="Arial" charset="0"/>
              </a:rPr>
              <a:t>5x100+1.08=501.08 ms</a:t>
            </a:r>
            <a:endParaRPr lang="en-GB" sz="20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13699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  ABCD</a:t>
            </a:r>
            <a:r>
              <a:rPr lang="en-US" b="1" u="heavy" dirty="0" smtClean="0">
                <a:solidFill>
                  <a:srgbClr val="C00000"/>
                </a:solidFill>
              </a:rPr>
              <a:t>  </a:t>
            </a:r>
            <a:r>
              <a:rPr lang="en-US" sz="3600" b="1" u="heavy" dirty="0" smtClean="0">
                <a:solidFill>
                  <a:srgbClr val="C00000"/>
                </a:solidFill>
              </a:rPr>
              <a:t>Scenarios</a:t>
            </a:r>
            <a:endParaRPr lang="en-US" sz="3600" u="heavy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(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x,x’,y,y</a:t>
            </a:r>
            <a:r>
              <a:rPr lang="en-US" sz="3600" b="1" u="heavy" dirty="0" smtClean="0">
                <a:solidFill>
                  <a:srgbClr val="C00000"/>
                </a:solidFill>
              </a:rPr>
              <a:t>’) Movies</a:t>
            </a:r>
            <a:endParaRPr lang="en-US" u="heavy" dirty="0"/>
          </a:p>
        </p:txBody>
      </p:sp>
      <p:pic>
        <p:nvPicPr>
          <p:cNvPr id="6" name="Picture 5" descr="AD_Seminar_movie_xx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685801"/>
            <a:ext cx="6324600" cy="42569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018782"/>
            <a:ext cx="609600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Horizontal  Painting </a:t>
            </a:r>
            <a:r>
              <a:rPr lang="en-US" sz="2400" dirty="0" smtClean="0"/>
              <a:t>(</a:t>
            </a:r>
            <a:r>
              <a:rPr lang="en-US" sz="3600" dirty="0" err="1" smtClean="0"/>
              <a:t>x,x</a:t>
            </a:r>
            <a:r>
              <a:rPr lang="en-US" sz="2400" dirty="0" smtClean="0">
                <a:latin typeface="Arial"/>
                <a:cs typeface="Arial"/>
              </a:rPr>
              <a:t>′</a:t>
            </a:r>
            <a:r>
              <a:rPr lang="en-US" sz="2400" dirty="0" smtClean="0"/>
              <a:t>)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err="1" smtClean="0"/>
              <a:t>inside</a:t>
            </a:r>
            <a:r>
              <a:rPr lang="en-US" sz="3200" dirty="0" err="1" smtClean="0">
                <a:latin typeface="Arial"/>
                <a:cs typeface="Arial"/>
              </a:rPr>
              <a:t>→</a:t>
            </a:r>
            <a:r>
              <a:rPr lang="en-US" sz="3200" dirty="0" err="1" smtClean="0"/>
              <a:t>outside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0600" y="2667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animation</a:t>
            </a:r>
          </a:p>
          <a:p>
            <a:pPr algn="ctr"/>
            <a:r>
              <a:rPr lang="en-US" sz="2000" dirty="0" smtClean="0"/>
              <a:t>Press F5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(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x,x’,y,y</a:t>
            </a:r>
            <a:r>
              <a:rPr lang="en-US" sz="3600" b="1" u="heavy" dirty="0" smtClean="0">
                <a:solidFill>
                  <a:srgbClr val="C00000"/>
                </a:solidFill>
              </a:rPr>
              <a:t>’) Movies, cont’d</a:t>
            </a:r>
            <a:endParaRPr lang="en-US" u="heavy" dirty="0"/>
          </a:p>
        </p:txBody>
      </p:sp>
      <p:pic>
        <p:nvPicPr>
          <p:cNvPr id="6" name="Picture 5" descr="AD_Seminar_movie_y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685800"/>
            <a:ext cx="63246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0" y="5029200"/>
            <a:ext cx="4419600" cy="11387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Vertical  Painting </a:t>
            </a:r>
            <a:r>
              <a:rPr lang="en-US" sz="2400" dirty="0" smtClean="0"/>
              <a:t>(</a:t>
            </a:r>
            <a:r>
              <a:rPr lang="en-US" sz="3600" dirty="0" err="1" smtClean="0"/>
              <a:t>y,y</a:t>
            </a:r>
            <a:r>
              <a:rPr lang="en-US" sz="2400" dirty="0" smtClean="0">
                <a:latin typeface="Arial"/>
                <a:cs typeface="Arial"/>
              </a:rPr>
              <a:t>′</a:t>
            </a:r>
            <a:r>
              <a:rPr lang="en-US" sz="2400" dirty="0" smtClean="0"/>
              <a:t>) 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outside </a:t>
            </a:r>
            <a:r>
              <a:rPr lang="en-US" sz="3200" dirty="0" smtClean="0">
                <a:latin typeface="Arial"/>
                <a:cs typeface="Arial"/>
              </a:rPr>
              <a:t>→ </a:t>
            </a:r>
            <a:r>
              <a:rPr lang="en-US" sz="3200" dirty="0" smtClean="0"/>
              <a:t>inside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667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animation</a:t>
            </a:r>
          </a:p>
          <a:p>
            <a:pPr algn="ctr"/>
            <a:r>
              <a:rPr lang="en-US" sz="2000" dirty="0" smtClean="0"/>
              <a:t>Press F5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(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x,x’,y,y</a:t>
            </a:r>
            <a:r>
              <a:rPr lang="en-US" sz="3600" b="1" u="heavy" dirty="0" smtClean="0">
                <a:solidFill>
                  <a:srgbClr val="C00000"/>
                </a:solidFill>
              </a:rPr>
              <a:t>’)  Snapshots</a:t>
            </a:r>
            <a:endParaRPr lang="en-US" u="heav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685800"/>
            <a:ext cx="538640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08167" y="1143000"/>
            <a:ext cx="1768433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STRUCT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ORBIT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ORBIT + SC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KV distribution</a:t>
            </a:r>
            <a:endParaRPr lang="en-US" u="heavy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3529786"/>
            <a:ext cx="7239000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Qausi</a:t>
            </a:r>
            <a:r>
              <a:rPr lang="en-US" sz="3600" dirty="0" smtClean="0">
                <a:solidFill>
                  <a:srgbClr val="C00000"/>
                </a:solidFill>
              </a:rPr>
              <a:t> KV</a:t>
            </a:r>
            <a:r>
              <a:rPr lang="en-US" sz="3600" dirty="0" smtClean="0"/>
              <a:t> Distribution: particles -Shell of 4D Ellipsoid in (</a:t>
            </a:r>
            <a:r>
              <a:rPr lang="en-US" sz="3600" dirty="0" err="1" smtClean="0"/>
              <a:t>x,x</a:t>
            </a:r>
            <a:r>
              <a:rPr lang="en-US" sz="3600" dirty="0" err="1" smtClean="0">
                <a:latin typeface="Arial"/>
                <a:cs typeface="Arial"/>
              </a:rPr>
              <a:t>′</a:t>
            </a:r>
            <a:r>
              <a:rPr lang="en-US" sz="3600" dirty="0" err="1" smtClean="0"/>
              <a:t>,y,y</a:t>
            </a:r>
            <a:r>
              <a:rPr lang="en-US" sz="3600" dirty="0" smtClean="0">
                <a:latin typeface="Arial"/>
                <a:cs typeface="Arial"/>
              </a:rPr>
              <a:t>′</a:t>
            </a:r>
            <a:r>
              <a:rPr lang="en-US" sz="36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r>
              <a:rPr lang="en-US" sz="2800" dirty="0" smtClean="0"/>
              <a:t>Finest Brush:  Infinite Number of Strokes/Tracks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1371600"/>
            <a:ext cx="2286000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Small input </a:t>
            </a:r>
            <a:r>
              <a:rPr lang="el-GR" sz="3600" dirty="0" smtClean="0">
                <a:latin typeface="Arial"/>
                <a:cs typeface="Arial"/>
              </a:rPr>
              <a:t>ε</a:t>
            </a:r>
            <a:endParaRPr lang="en-US" sz="3600" dirty="0" smtClean="0">
              <a:latin typeface="Arial"/>
              <a:cs typeface="Arial"/>
            </a:endParaRPr>
          </a:p>
          <a:p>
            <a:pPr algn="ctr"/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2800" dirty="0" smtClean="0"/>
              <a:t>Finer Brushes</a:t>
            </a:r>
          </a:p>
          <a:p>
            <a:pPr algn="ctr"/>
            <a:r>
              <a:rPr lang="en-US" sz="2800" dirty="0" smtClean="0"/>
              <a:t>KV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1293674"/>
            <a:ext cx="15240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Large input </a:t>
            </a:r>
            <a:r>
              <a:rPr lang="el-GR" sz="3600" dirty="0" smtClean="0">
                <a:latin typeface="Arial"/>
                <a:cs typeface="Arial"/>
              </a:rPr>
              <a:t>ε</a:t>
            </a:r>
            <a:endParaRPr lang="en-US" sz="3600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Quasi-KV</a:t>
            </a: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18410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4355592" y="2029968"/>
            <a:ext cx="978408" cy="484632"/>
          </a:xfrm>
          <a:prstGeom prst="rightArrow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568278"/>
            <a:ext cx="1371600" cy="56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1447800" cy="3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KV distribution</a:t>
            </a:r>
            <a:endParaRPr lang="en-US" u="heavy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762000"/>
            <a:ext cx="7239000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KV?</a:t>
            </a:r>
          </a:p>
          <a:p>
            <a:pPr algn="ctr"/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 KV – linear transverse forces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 Smallest amplitudes/envelopes among RMS equivalent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C00000"/>
                </a:solidFill>
              </a:rPr>
              <a:t> Smallest Tune shift:  </a:t>
            </a:r>
            <a:r>
              <a:rPr lang="en-US" sz="3600" dirty="0" smtClean="0"/>
              <a:t> 3 times less, compared to Gaussian Beam</a:t>
            </a:r>
          </a:p>
          <a:p>
            <a:endParaRPr lang="en-US" sz="3600" dirty="0" smtClean="0"/>
          </a:p>
          <a:p>
            <a:r>
              <a:rPr lang="en-US" sz="3600" dirty="0" smtClean="0"/>
              <a:t>Longitudinal painting (</a:t>
            </a:r>
            <a:r>
              <a:rPr lang="el-GR" sz="3600" dirty="0" smtClean="0">
                <a:latin typeface="Times New Roman"/>
                <a:cs typeface="Times New Roman"/>
              </a:rPr>
              <a:t>Δ</a:t>
            </a:r>
            <a:r>
              <a:rPr lang="el-GR" sz="3600" dirty="0" smtClean="0">
                <a:latin typeface="Cambria Math"/>
                <a:ea typeface="Cambria Math"/>
                <a:cs typeface="Times New Roman"/>
              </a:rPr>
              <a:t>φ</a:t>
            </a:r>
            <a:r>
              <a:rPr lang="en-US" sz="3600" dirty="0" smtClean="0">
                <a:latin typeface="Cambria Math"/>
                <a:ea typeface="Cambria Math"/>
                <a:cs typeface="Times New Roman"/>
              </a:rPr>
              <a:t>,</a:t>
            </a:r>
            <a:r>
              <a:rPr lang="el-GR" sz="3600" dirty="0" smtClean="0">
                <a:latin typeface="Times New Roman"/>
                <a:ea typeface="Cambria Math"/>
                <a:cs typeface="Times New Roman"/>
              </a:rPr>
              <a:t>Δ</a:t>
            </a:r>
            <a:r>
              <a:rPr lang="en-US" sz="3600" dirty="0" smtClean="0">
                <a:latin typeface="Times New Roman"/>
                <a:ea typeface="Cambria Math"/>
                <a:cs typeface="Times New Roman"/>
              </a:rPr>
              <a:t>E</a:t>
            </a:r>
            <a:r>
              <a:rPr lang="en-US" sz="3600" dirty="0" smtClean="0"/>
              <a:t>) - below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Kickers Ramp</a:t>
            </a:r>
            <a:endParaRPr lang="en-US" u="heav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7425" y="828675"/>
            <a:ext cx="60483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895600" y="5486400"/>
            <a:ext cx="4953000" cy="715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>
                <a:solidFill>
                  <a:schemeClr val="tx1"/>
                </a:solidFill>
                <a:latin typeface="Arial" charset="0"/>
                <a:cs typeface="Arial" charset="0"/>
              </a:rPr>
              <a:t>Horizontal and vertical 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painting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bump </a:t>
            </a:r>
            <a:r>
              <a:rPr lang="en-GB" sz="2800" dirty="0">
                <a:solidFill>
                  <a:schemeClr val="tx1"/>
                </a:solidFill>
                <a:latin typeface="Arial" charset="0"/>
                <a:cs typeface="Arial" charset="0"/>
              </a:rPr>
              <a:t>functions during 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injection</a:t>
            </a:r>
            <a:endParaRPr lang="en-GB" sz="2400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1429702"/>
            <a:ext cx="3124200" cy="3570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Overall Site Plan:</a:t>
            </a:r>
          </a:p>
          <a:p>
            <a:r>
              <a:rPr lang="en-US" sz="2400" dirty="0" smtClean="0"/>
              <a:t>http://projectx.fnal.gov/</a:t>
            </a:r>
            <a:r>
              <a:rPr lang="en-US" sz="3200" dirty="0" smtClean="0"/>
              <a:t> </a:t>
            </a:r>
            <a:endParaRPr lang="en-US" sz="2800" dirty="0" smtClean="0"/>
          </a:p>
          <a:p>
            <a:endParaRPr lang="en-US" dirty="0" smtClean="0"/>
          </a:p>
          <a:p>
            <a:r>
              <a:rPr lang="en-US" sz="1600" dirty="0" smtClean="0"/>
              <a:t>Reviews, Workshops, Meetings</a:t>
            </a:r>
          </a:p>
          <a:p>
            <a:r>
              <a:rPr lang="en-US" sz="1600" dirty="0" smtClean="0"/>
              <a:t>2007-present </a:t>
            </a:r>
          </a:p>
          <a:p>
            <a:endParaRPr lang="en-US" sz="1600" dirty="0" smtClean="0">
              <a:cs typeface="Arial"/>
            </a:endParaRPr>
          </a:p>
          <a:p>
            <a:endParaRPr lang="en-US" sz="1600" dirty="0" smtClean="0">
              <a:cs typeface="Arial"/>
            </a:endParaRPr>
          </a:p>
          <a:p>
            <a:r>
              <a:rPr lang="en-US" sz="1600" dirty="0" smtClean="0">
                <a:cs typeface="Arial"/>
              </a:rPr>
              <a:t>Proton Driver, Director Review, 2005 (</a:t>
            </a:r>
            <a:r>
              <a:rPr lang="en-US" sz="1600" dirty="0" err="1" smtClean="0">
                <a:cs typeface="Arial"/>
              </a:rPr>
              <a:t>W.Chou</a:t>
            </a:r>
            <a:r>
              <a:rPr lang="en-US" sz="1600" dirty="0" smtClean="0">
                <a:cs typeface="Arial"/>
              </a:rPr>
              <a:t>)</a:t>
            </a:r>
            <a:endParaRPr lang="en-US" sz="1600" dirty="0" smtClean="0"/>
          </a:p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This Presentation</a:t>
            </a:r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→</a:t>
            </a:r>
            <a:endParaRPr lang="en-US" sz="1600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 contrast="50000"/>
          </a:blip>
          <a:srcRect/>
          <a:stretch>
            <a:fillRect/>
          </a:stretch>
        </p:blipFill>
        <p:spPr bwMode="auto">
          <a:xfrm>
            <a:off x="3145687" y="609600"/>
            <a:ext cx="592211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ame 6"/>
          <p:cNvSpPr/>
          <p:nvPr/>
        </p:nvSpPr>
        <p:spPr>
          <a:xfrm>
            <a:off x="3276600" y="2743200"/>
            <a:ext cx="3124200" cy="2590800"/>
          </a:xfrm>
          <a:prstGeom prst="frame">
            <a:avLst/>
          </a:prstGeom>
          <a:solidFill>
            <a:schemeClr val="bg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-893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heavy" dirty="0" smtClean="0">
                <a:solidFill>
                  <a:srgbClr val="C00000"/>
                </a:solidFill>
              </a:rPr>
              <a:t>Place in Project 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Transverse 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Distribitions</a:t>
            </a:r>
            <a:endParaRPr lang="en-US" u="heavy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886200" cy="204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438" y="3581400"/>
            <a:ext cx="39394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1676400"/>
            <a:ext cx="3352800" cy="30142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cs typeface="Arial" charset="0"/>
              </a:rPr>
              <a:t>P</a:t>
            </a:r>
            <a:r>
              <a:rPr lang="en-GB" sz="3600" dirty="0" smtClean="0">
                <a:solidFill>
                  <a:schemeClr val="tx1"/>
                </a:solidFill>
                <a:cs typeface="Arial" charset="0"/>
              </a:rPr>
              <a:t>article </a:t>
            </a:r>
            <a:r>
              <a:rPr lang="en-GB" sz="3600" dirty="0">
                <a:solidFill>
                  <a:schemeClr val="tx1"/>
                </a:solidFill>
                <a:cs typeface="Arial" charset="0"/>
              </a:rPr>
              <a:t>distributions after painting</a:t>
            </a:r>
            <a:r>
              <a:rPr lang="en-GB" sz="360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GB" sz="3600" dirty="0">
              <a:solidFill>
                <a:srgbClr val="C00000"/>
              </a:solidFill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3600" dirty="0" smtClean="0">
              <a:solidFill>
                <a:srgbClr val="C00000"/>
              </a:solidFill>
              <a:cs typeface="Arial" charset="0"/>
            </a:endParaRPr>
          </a:p>
          <a:p>
            <a:pPr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600" dirty="0" smtClean="0">
                <a:cs typeface="Arial" charset="0"/>
              </a:rPr>
              <a:t>Horizontal (top) vertical (bottom) 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Hits on the Foil</a:t>
            </a:r>
            <a:endParaRPr lang="en-US" u="heavy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762000"/>
            <a:ext cx="5105400" cy="36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66800" y="4485250"/>
            <a:ext cx="8001000" cy="18393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cs typeface="Arial" charset="0"/>
              </a:rPr>
              <a:t>P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article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hit number on the foil during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1st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, 4th, and 6th cycles </a:t>
            </a:r>
            <a:r>
              <a:rPr lang="en-GB" sz="2400" dirty="0" smtClean="0">
                <a:cs typeface="Arial" charset="0"/>
              </a:rPr>
              <a:t>are: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62067, 162470, and 284034, respectively.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 The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total</a:t>
            </a:r>
            <a:r>
              <a:rPr lang="en-GB" sz="24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hit number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is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948322.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 Average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number of interactions with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foil =33 (for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each injected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particle).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Hit density at the maximum of the distribution </a:t>
            </a:r>
            <a:r>
              <a:rPr lang="en-GB" sz="2400" dirty="0" smtClean="0">
                <a:cs typeface="Arial" charset="0"/>
              </a:rPr>
              <a:t>=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1.31e+14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proton/mm^2 </a:t>
            </a:r>
            <a:r>
              <a:rPr lang="en-GB" sz="2400" dirty="0" smtClean="0">
                <a:solidFill>
                  <a:schemeClr val="tx1"/>
                </a:solidFill>
                <a:cs typeface="Arial" charset="0"/>
              </a:rPr>
              <a:t> at  </a:t>
            </a:r>
            <a:r>
              <a:rPr lang="en-GB" sz="2400" dirty="0">
                <a:solidFill>
                  <a:schemeClr val="tx1"/>
                </a:solidFill>
                <a:cs typeface="Arial" charset="0"/>
              </a:rPr>
              <a:t>2.52e+11 particles injected at every turn. </a:t>
            </a:r>
            <a:endParaRPr lang="en-GB" sz="18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762000"/>
            <a:ext cx="220980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dirty="0" smtClean="0">
                <a:cs typeface="Arial" charset="0"/>
              </a:rPr>
              <a:t>Scenario A</a:t>
            </a:r>
          </a:p>
          <a:p>
            <a:r>
              <a:rPr lang="en-GB" sz="2000" dirty="0" smtClean="0">
                <a:cs typeface="Arial" charset="0"/>
              </a:rPr>
              <a:t>(582-turn injection)</a:t>
            </a:r>
            <a:endParaRPr lang="en-US" sz="2000" dirty="0" smtClean="0"/>
          </a:p>
          <a:p>
            <a:endParaRPr lang="en-GB" sz="2400" dirty="0" smtClean="0">
              <a:cs typeface="Arial" charset="0"/>
            </a:endParaRPr>
          </a:p>
          <a:p>
            <a:r>
              <a:rPr lang="en-GB" sz="2400" dirty="0" smtClean="0">
                <a:cs typeface="Arial" charset="0"/>
              </a:rPr>
              <a:t>1st (top, left), 4th (</a:t>
            </a:r>
            <a:r>
              <a:rPr lang="en-GB" sz="2400" dirty="0" err="1" smtClean="0">
                <a:cs typeface="Arial" charset="0"/>
              </a:rPr>
              <a:t>top,right</a:t>
            </a:r>
            <a:r>
              <a:rPr lang="en-GB" sz="2400" dirty="0" smtClean="0">
                <a:cs typeface="Arial" charset="0"/>
              </a:rPr>
              <a:t>), 6th (bottom, left) and all six (bottom, right) cycles of the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94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Injection: (</a:t>
            </a:r>
            <a:r>
              <a:rPr lang="el-GR" sz="3600" b="1" u="heavy" dirty="0" smtClean="0">
                <a:solidFill>
                  <a:srgbClr val="C00000"/>
                </a:solidFill>
                <a:latin typeface="Times New Roman"/>
                <a:cs typeface="Times New Roman"/>
              </a:rPr>
              <a:t>Δ</a:t>
            </a:r>
            <a:r>
              <a:rPr lang="el-GR" sz="3600" b="1" u="heavy" dirty="0" smtClean="0">
                <a:solidFill>
                  <a:srgbClr val="C00000"/>
                </a:solidFill>
                <a:latin typeface="Cambria Math"/>
                <a:ea typeface="Cambria Math"/>
                <a:cs typeface="Times New Roman"/>
              </a:rPr>
              <a:t>φ</a:t>
            </a:r>
            <a:r>
              <a:rPr lang="en-US" sz="3600" b="1" u="heavy" dirty="0" smtClean="0">
                <a:solidFill>
                  <a:srgbClr val="C00000"/>
                </a:solidFill>
                <a:latin typeface="Cambria Math"/>
                <a:ea typeface="Cambria Math"/>
                <a:cs typeface="Times New Roman"/>
              </a:rPr>
              <a:t>,</a:t>
            </a:r>
            <a:r>
              <a:rPr lang="el-GR" sz="3600" b="1" u="heavy" dirty="0" smtClean="0">
                <a:solidFill>
                  <a:srgbClr val="C00000"/>
                </a:solidFill>
                <a:latin typeface="Times New Roman"/>
                <a:ea typeface="Cambria Math"/>
                <a:cs typeface="Times New Roman"/>
              </a:rPr>
              <a:t>Δ</a:t>
            </a:r>
            <a:r>
              <a:rPr lang="en-US" sz="3600" b="1" u="heavy" dirty="0" smtClean="0">
                <a:solidFill>
                  <a:srgbClr val="C00000"/>
                </a:solidFill>
                <a:latin typeface="Times New Roman"/>
                <a:ea typeface="Cambria Math"/>
                <a:cs typeface="Times New Roman"/>
              </a:rPr>
              <a:t>E</a:t>
            </a:r>
            <a:r>
              <a:rPr lang="en-US" sz="3600" b="1" u="heavy" dirty="0" smtClean="0">
                <a:solidFill>
                  <a:srgbClr val="C00000"/>
                </a:solidFill>
              </a:rPr>
              <a:t>)</a:t>
            </a:r>
            <a:endParaRPr lang="en-US" u="heavy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1064597"/>
            <a:ext cx="7620000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From 8 </a:t>
            </a:r>
            <a:r>
              <a:rPr lang="en-US" sz="3200" dirty="0" err="1" smtClean="0"/>
              <a:t>GeV</a:t>
            </a:r>
            <a:r>
              <a:rPr lang="en-US" sz="3200" dirty="0" smtClean="0"/>
              <a:t> </a:t>
            </a:r>
            <a:r>
              <a:rPr lang="en-US" sz="3200" dirty="0" err="1" smtClean="0"/>
              <a:t>Linac</a:t>
            </a:r>
            <a:r>
              <a:rPr lang="en-US" sz="3200" dirty="0" smtClean="0"/>
              <a:t>, with  325 MHz chopper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RR (and MI) operate with 52.8 MHz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The ratio=6.15 is not integer. Therefore -  P</a:t>
            </a:r>
            <a:r>
              <a:rPr lang="en-US" sz="3200" dirty="0" smtClean="0">
                <a:latin typeface="Arial"/>
                <a:cs typeface="Arial"/>
              </a:rPr>
              <a:t>hase slippage.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Arial"/>
                <a:cs typeface="Arial"/>
              </a:rPr>
              <a:t> Inclusion of 2</a:t>
            </a:r>
            <a:r>
              <a:rPr lang="en-US" sz="3200" baseline="30000" dirty="0" smtClean="0">
                <a:latin typeface="Arial"/>
                <a:cs typeface="Arial"/>
              </a:rPr>
              <a:t>nd</a:t>
            </a:r>
            <a:r>
              <a:rPr lang="en-US" sz="3200" dirty="0" smtClean="0">
                <a:latin typeface="Arial"/>
                <a:cs typeface="Arial"/>
              </a:rPr>
              <a:t> harmonic (flatten </a:t>
            </a:r>
            <a:r>
              <a:rPr lang="en-US" sz="3200" dirty="0" err="1" smtClean="0">
                <a:latin typeface="Arial"/>
                <a:cs typeface="Arial"/>
              </a:rPr>
              <a:t>sprtr</a:t>
            </a:r>
            <a:r>
              <a:rPr lang="en-US" sz="3200" dirty="0" smtClean="0">
                <a:latin typeface="Arial"/>
                <a:cs typeface="Arial"/>
              </a:rPr>
              <a:t>)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pPr algn="r"/>
            <a:r>
              <a:rPr lang="en-US" sz="2800" i="1" dirty="0" err="1" smtClean="0"/>
              <a:t>P.Yoon</a:t>
            </a:r>
            <a:r>
              <a:rPr lang="en-US" sz="2800" i="1" dirty="0" smtClean="0"/>
              <a:t>, </a:t>
            </a:r>
            <a:r>
              <a:rPr lang="en-US" sz="2800" i="1" dirty="0" err="1" smtClean="0"/>
              <a:t>D.Johnson</a:t>
            </a:r>
            <a:r>
              <a:rPr lang="en-US" sz="2800" i="1" dirty="0" smtClean="0"/>
              <a:t>, and </a:t>
            </a:r>
            <a:r>
              <a:rPr lang="en-US" sz="2800" i="1" dirty="0" err="1" smtClean="0"/>
              <a:t>W.Chou</a:t>
            </a:r>
            <a:r>
              <a:rPr lang="en-US" sz="2800" i="1" dirty="0" smtClean="0"/>
              <a:t>, 2008, using ESME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39469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(</a:t>
            </a:r>
            <a:r>
              <a:rPr lang="el-GR" sz="3600" b="1" u="heavy" dirty="0" smtClean="0">
                <a:solidFill>
                  <a:srgbClr val="C00000"/>
                </a:solidFill>
                <a:latin typeface="Times New Roman"/>
                <a:cs typeface="Times New Roman"/>
              </a:rPr>
              <a:t>Δ</a:t>
            </a:r>
            <a:r>
              <a:rPr lang="el-GR" sz="3600" b="1" u="heavy" dirty="0" smtClean="0">
                <a:solidFill>
                  <a:srgbClr val="C00000"/>
                </a:solidFill>
                <a:latin typeface="Cambria Math"/>
                <a:ea typeface="Cambria Math"/>
                <a:cs typeface="Times New Roman"/>
              </a:rPr>
              <a:t>φ</a:t>
            </a:r>
            <a:r>
              <a:rPr lang="en-US" sz="3600" b="1" u="heavy" dirty="0" smtClean="0">
                <a:solidFill>
                  <a:srgbClr val="C00000"/>
                </a:solidFill>
                <a:latin typeface="Cambria Math"/>
                <a:ea typeface="Cambria Math"/>
                <a:cs typeface="Times New Roman"/>
              </a:rPr>
              <a:t>,</a:t>
            </a:r>
            <a:r>
              <a:rPr lang="el-GR" sz="3600" b="1" u="heavy" dirty="0" smtClean="0">
                <a:solidFill>
                  <a:srgbClr val="C00000"/>
                </a:solidFill>
                <a:latin typeface="Times New Roman"/>
                <a:ea typeface="Cambria Math"/>
                <a:cs typeface="Times New Roman"/>
              </a:rPr>
              <a:t>Δ</a:t>
            </a:r>
            <a:r>
              <a:rPr lang="en-US" sz="3600" b="1" u="heavy" dirty="0" smtClean="0">
                <a:solidFill>
                  <a:srgbClr val="C00000"/>
                </a:solidFill>
                <a:latin typeface="Times New Roman"/>
                <a:ea typeface="Cambria Math"/>
                <a:cs typeface="Times New Roman"/>
              </a:rPr>
              <a:t>E</a:t>
            </a:r>
            <a:r>
              <a:rPr lang="en-US" sz="3600" b="1" u="heavy" dirty="0" smtClean="0">
                <a:solidFill>
                  <a:srgbClr val="C00000"/>
                </a:solidFill>
              </a:rPr>
              <a:t>) Movie</a:t>
            </a:r>
            <a:endParaRPr lang="en-US" u="heavy" dirty="0"/>
          </a:p>
        </p:txBody>
      </p:sp>
      <p:pic>
        <p:nvPicPr>
          <p:cNvPr id="6" name="Picture 5" descr="AD_Seminar_movie_dPhid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647700"/>
            <a:ext cx="6400800" cy="40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4725650"/>
            <a:ext cx="78486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ORBIT Longitudinal Painting due to phase slippage: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Increased Longitudinal </a:t>
            </a:r>
            <a:r>
              <a:rPr lang="en-US" sz="2400" dirty="0" err="1" smtClean="0"/>
              <a:t>Emittance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RF Harm. </a:t>
            </a:r>
            <a:r>
              <a:rPr lang="en-US" sz="2400" dirty="0" smtClean="0">
                <a:latin typeface="Arial"/>
                <a:cs typeface="Arial"/>
              </a:rPr>
              <a:t>→</a:t>
            </a:r>
            <a:r>
              <a:rPr lang="en-US" sz="2400" dirty="0" smtClean="0"/>
              <a:t> Larger Synch. Tune Spread (flattened </a:t>
            </a:r>
            <a:r>
              <a:rPr lang="en-US" sz="2400" dirty="0" err="1" smtClean="0"/>
              <a:t>sprtrx</a:t>
            </a:r>
            <a:r>
              <a:rPr lang="en-US" sz="2400" dirty="0" smtClean="0"/>
              <a:t>)</a:t>
            </a:r>
            <a:endParaRPr lang="en-US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90600" y="26670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For animation</a:t>
            </a:r>
          </a:p>
          <a:p>
            <a:pPr algn="ctr"/>
            <a:r>
              <a:rPr lang="en-US" sz="2000" dirty="0" smtClean="0"/>
              <a:t>Press F5</a:t>
            </a: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30207"/>
            <a:ext cx="7086600" cy="265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4025205"/>
            <a:ext cx="7239000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Longitudinal Painting due to phase slippage </a:t>
            </a:r>
            <a:r>
              <a:rPr lang="en-GB" sz="2800" dirty="0" smtClean="0">
                <a:cs typeface="Arial" charset="0"/>
              </a:rPr>
              <a:t>after 0, 1, 2, 10, and 20 turns (left) and after 0, 20, and 600 turns (right).</a:t>
            </a: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209800" y="39469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(</a:t>
            </a:r>
            <a:r>
              <a:rPr lang="el-GR" sz="3600" b="1" u="heavy" dirty="0" smtClean="0">
                <a:solidFill>
                  <a:srgbClr val="C00000"/>
                </a:solidFill>
                <a:latin typeface="Times New Roman"/>
                <a:cs typeface="Times New Roman"/>
              </a:rPr>
              <a:t>Δ</a:t>
            </a:r>
            <a:r>
              <a:rPr lang="el-GR" sz="3600" b="1" u="heavy" dirty="0" smtClean="0">
                <a:solidFill>
                  <a:srgbClr val="C00000"/>
                </a:solidFill>
                <a:latin typeface="Cambria Math"/>
                <a:ea typeface="Cambria Math"/>
                <a:cs typeface="Times New Roman"/>
              </a:rPr>
              <a:t>φ</a:t>
            </a:r>
            <a:r>
              <a:rPr lang="en-US" sz="3600" b="1" u="heavy" dirty="0" smtClean="0">
                <a:solidFill>
                  <a:srgbClr val="C00000"/>
                </a:solidFill>
                <a:latin typeface="Cambria Math"/>
                <a:ea typeface="Cambria Math"/>
                <a:cs typeface="Times New Roman"/>
              </a:rPr>
              <a:t>,</a:t>
            </a:r>
            <a:r>
              <a:rPr lang="el-GR" sz="3600" b="1" u="heavy" dirty="0" smtClean="0">
                <a:solidFill>
                  <a:srgbClr val="C00000"/>
                </a:solidFill>
                <a:latin typeface="Times New Roman"/>
                <a:ea typeface="Cambria Math"/>
                <a:cs typeface="Times New Roman"/>
              </a:rPr>
              <a:t>Δ</a:t>
            </a:r>
            <a:r>
              <a:rPr lang="en-US" sz="3600" b="1" u="heavy" dirty="0" smtClean="0">
                <a:solidFill>
                  <a:srgbClr val="C00000"/>
                </a:solidFill>
                <a:latin typeface="Times New Roman"/>
                <a:ea typeface="Cambria Math"/>
                <a:cs typeface="Times New Roman"/>
              </a:rPr>
              <a:t>E</a:t>
            </a:r>
            <a:r>
              <a:rPr lang="en-US" sz="3600" b="1" u="heavy" dirty="0" smtClean="0">
                <a:solidFill>
                  <a:srgbClr val="C00000"/>
                </a:solidFill>
              </a:rPr>
              <a:t>) Snapshots</a:t>
            </a:r>
            <a:endParaRPr lang="en-US" u="heavy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Painting: STRUCT &amp; ORBIT</a:t>
            </a:r>
            <a:endParaRPr lang="en-US" u="heavy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447800"/>
            <a:ext cx="701040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u="heavy" dirty="0" smtClean="0"/>
              <a:t>STRUCT</a:t>
            </a:r>
            <a:r>
              <a:rPr lang="en-US" sz="2800" dirty="0" smtClean="0"/>
              <a:t> (Fortran)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Used in KEK and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.</a:t>
            </a:r>
          </a:p>
          <a:p>
            <a:endParaRPr lang="en-US" sz="2800" u="heavy" dirty="0" smtClean="0"/>
          </a:p>
          <a:p>
            <a:r>
              <a:rPr lang="en-US" sz="2800" u="heavy" dirty="0" smtClean="0"/>
              <a:t>ORBIT</a:t>
            </a:r>
            <a:r>
              <a:rPr lang="en-US" sz="2800" dirty="0" smtClean="0"/>
              <a:t> (C++ classes within </a:t>
            </a:r>
            <a:r>
              <a:rPr lang="en-US" sz="2800" dirty="0" err="1" smtClean="0"/>
              <a:t>SuperCode</a:t>
            </a:r>
            <a:r>
              <a:rPr lang="en-US" sz="2800" dirty="0" smtClean="0"/>
              <a:t> Shell). </a:t>
            </a:r>
          </a:p>
          <a:p>
            <a:endParaRPr lang="en-US" sz="2800" dirty="0" smtClean="0"/>
          </a:p>
          <a:p>
            <a:pPr algn="ctr"/>
            <a:r>
              <a:rPr lang="en-US" sz="2800" dirty="0" smtClean="0"/>
              <a:t>Used in SNS, SPS and </a:t>
            </a:r>
            <a:r>
              <a:rPr lang="en-US" sz="2800" dirty="0" err="1" smtClean="0"/>
              <a:t>Fermilab</a:t>
            </a:r>
            <a:r>
              <a:rPr lang="en-US" sz="2800" dirty="0" smtClean="0"/>
              <a:t>.</a:t>
            </a:r>
          </a:p>
          <a:p>
            <a:endParaRPr lang="en-US" sz="2800" u="heavy" dirty="0" smtClean="0"/>
          </a:p>
          <a:p>
            <a:r>
              <a:rPr lang="en-US" sz="2800" u="heavy" dirty="0" smtClean="0"/>
              <a:t>Code validation &amp; upgrade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563231"/>
            <a:ext cx="678180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Non-linear Lattice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Different Chopper System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Different Kicker Ramps (sine/cosine)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Beam Loading, Feedback &amp; </a:t>
            </a:r>
            <a:r>
              <a:rPr lang="en-US" sz="2800" dirty="0" err="1" smtClean="0"/>
              <a:t>Feedforward</a:t>
            </a:r>
            <a:r>
              <a:rPr lang="en-US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Painting Injection + “void” turns (SC effects)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Laser Stripping (supplementary or instead the Foil)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>
                <a:latin typeface="Arial"/>
                <a:cs typeface="Arial"/>
              </a:rPr>
              <a:t>…</a:t>
            </a:r>
          </a:p>
          <a:p>
            <a:endParaRPr lang="en-US" sz="28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Painting Injection: TBD</a:t>
            </a:r>
            <a:endParaRPr lang="en-US" u="heavy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0863" y="990600"/>
            <a:ext cx="7843064" cy="556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</a:rPr>
              <a:t>Irradiation with a pulsed beam: </a:t>
            </a:r>
            <a:r>
              <a:rPr lang="en-US" sz="2400" dirty="0" err="1" smtClean="0">
                <a:solidFill>
                  <a:prstClr val="black"/>
                </a:solidFill>
              </a:rPr>
              <a:t>nonstationary</a:t>
            </a:r>
            <a:r>
              <a:rPr lang="en-US" sz="2400" dirty="0" smtClean="0">
                <a:solidFill>
                  <a:prstClr val="black"/>
                </a:solidFill>
              </a:rPr>
              <a:t> phenomenon</a:t>
            </a:r>
          </a:p>
          <a:p>
            <a:pPr algn="ctr"/>
            <a:endParaRPr lang="en-US" sz="2400" dirty="0">
              <a:solidFill>
                <a:srgbClr val="4F271C">
                  <a:lumMod val="75000"/>
                </a:srgbClr>
              </a:solidFill>
            </a:endParaRPr>
          </a:p>
          <a:p>
            <a:pPr algn="ctr"/>
            <a:endParaRPr lang="en-US" sz="2400" dirty="0" smtClean="0">
              <a:solidFill>
                <a:srgbClr val="4F271C">
                  <a:lumMod val="75000"/>
                </a:srgbClr>
              </a:solidFill>
            </a:endParaRPr>
          </a:p>
          <a:p>
            <a:pPr algn="ctr"/>
            <a:endParaRPr lang="en-US" sz="2400" dirty="0">
              <a:solidFill>
                <a:srgbClr val="4F271C">
                  <a:lumMod val="75000"/>
                </a:srgbClr>
              </a:solidFill>
            </a:endParaRPr>
          </a:p>
          <a:p>
            <a:pPr algn="ctr"/>
            <a:endParaRPr lang="en-US" sz="2400" dirty="0" smtClean="0">
              <a:solidFill>
                <a:srgbClr val="4F271C">
                  <a:lumMod val="75000"/>
                </a:srgbClr>
              </a:solidFill>
            </a:endParaRPr>
          </a:p>
          <a:p>
            <a:pPr algn="ctr"/>
            <a:endParaRPr lang="en-US" sz="2400" dirty="0">
              <a:solidFill>
                <a:srgbClr val="4F271C">
                  <a:lumMod val="75000"/>
                </a:srgbClr>
              </a:solidFill>
            </a:endParaRPr>
          </a:p>
          <a:p>
            <a:pPr algn="ctr"/>
            <a:r>
              <a:rPr lang="en-US" sz="2400" dirty="0" smtClean="0">
                <a:solidFill>
                  <a:srgbClr val="4F271C">
                    <a:lumMod val="75000"/>
                  </a:srgbClr>
                </a:solidFill>
              </a:rPr>
              <a:t>         Incoming                  Outgoing</a:t>
            </a:r>
          </a:p>
          <a:p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T is the temperature of the </a:t>
            </a:r>
            <a:r>
              <a:rPr lang="en-US" sz="2400" i="1" dirty="0" smtClean="0">
                <a:solidFill>
                  <a:prstClr val="black"/>
                </a:solidFill>
              </a:rPr>
              <a:t>hottest spot </a:t>
            </a:r>
            <a:r>
              <a:rPr lang="en-US" sz="2400" dirty="0" smtClean="0">
                <a:solidFill>
                  <a:prstClr val="black"/>
                </a:solidFill>
              </a:rPr>
              <a:t>on the foil.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N is the beam hit density.  Heat conductivity is ignored.</a:t>
            </a:r>
          </a:p>
          <a:p>
            <a:r>
              <a:rPr lang="en-US" sz="2400" i="1" dirty="0" smtClean="0"/>
              <a:t>As usual, the devil is in the details:  </a:t>
            </a:r>
          </a:p>
          <a:p>
            <a:endParaRPr lang="en-US" sz="1600" dirty="0">
              <a:solidFill>
                <a:prstClr val="black"/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Significant number of secondary electrons escape the foil (~600 µg/cm</a:t>
            </a:r>
            <a:r>
              <a:rPr lang="en-US" sz="2400" baseline="30000" dirty="0">
                <a:solidFill>
                  <a:prstClr val="black"/>
                </a:solidFill>
              </a:rPr>
              <a:t>2</a:t>
            </a:r>
            <a:r>
              <a:rPr lang="en-US" sz="2400" dirty="0">
                <a:solidFill>
                  <a:prstClr val="black"/>
                </a:solidFill>
              </a:rPr>
              <a:t>). </a:t>
            </a:r>
          </a:p>
          <a:p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II. Stripping foil heating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94" y="1898368"/>
            <a:ext cx="65436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Brace 7"/>
          <p:cNvSpPr/>
          <p:nvPr/>
        </p:nvSpPr>
        <p:spPr>
          <a:xfrm>
            <a:off x="3919382" y="1941512"/>
            <a:ext cx="381000" cy="2286000"/>
          </a:xfrm>
          <a:prstGeom prst="leftBrace">
            <a:avLst/>
          </a:prstGeom>
          <a:ln w="19050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58" y="2868378"/>
            <a:ext cx="2335213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33" y="4641748"/>
            <a:ext cx="35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30404" y="1500418"/>
            <a:ext cx="794046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srgbClr val="4F271C">
                    <a:lumMod val="75000"/>
                  </a:srgbClr>
                </a:solidFill>
              </a:rPr>
              <a:t>        </a:t>
            </a:r>
            <a:r>
              <a:rPr lang="en-US" sz="2200" dirty="0" smtClean="0">
                <a:solidFill>
                  <a:prstClr val="black"/>
                </a:solidFill>
              </a:rPr>
              <a:t>is the ratio of energy taken away by all secondary electrons that </a:t>
            </a:r>
            <a:r>
              <a:rPr lang="en-US" sz="2200" b="1" i="1" dirty="0" smtClean="0">
                <a:solidFill>
                  <a:prstClr val="black"/>
                </a:solidFill>
              </a:rPr>
              <a:t>escape</a:t>
            </a:r>
            <a:r>
              <a:rPr lang="en-US" sz="2200" dirty="0" smtClean="0">
                <a:solidFill>
                  <a:prstClr val="black"/>
                </a:solidFill>
              </a:rPr>
              <a:t> the foil to energy of all secondary electrons </a:t>
            </a:r>
            <a:r>
              <a:rPr lang="en-US" sz="2200" b="1" i="1" dirty="0" smtClean="0">
                <a:solidFill>
                  <a:prstClr val="black"/>
                </a:solidFill>
              </a:rPr>
              <a:t>generated</a:t>
            </a:r>
            <a:r>
              <a:rPr lang="en-US" sz="2200" dirty="0" smtClean="0">
                <a:solidFill>
                  <a:prstClr val="black"/>
                </a:solidFill>
              </a:rPr>
              <a:t> in the foil. 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Energy distribution of the </a:t>
            </a:r>
            <a:r>
              <a:rPr lang="en-US" sz="2200" dirty="0" err="1" smtClean="0">
                <a:solidFill>
                  <a:prstClr val="black"/>
                </a:solidFill>
              </a:rPr>
              <a:t>secondaries</a:t>
            </a:r>
            <a:r>
              <a:rPr lang="en-US" sz="2200" dirty="0" smtClean="0">
                <a:solidFill>
                  <a:prstClr val="black"/>
                </a:solidFill>
              </a:rPr>
              <a:t> generated along the proton track, d</a:t>
            </a:r>
            <a:r>
              <a:rPr lang="en-US" sz="2200" baseline="30000" dirty="0" smtClean="0">
                <a:solidFill>
                  <a:prstClr val="black"/>
                </a:solidFill>
              </a:rPr>
              <a:t>2</a:t>
            </a:r>
            <a:r>
              <a:rPr lang="en-US" sz="2200" dirty="0" smtClean="0">
                <a:solidFill>
                  <a:prstClr val="black"/>
                </a:solidFill>
              </a:rPr>
              <a:t>N/</a:t>
            </a:r>
            <a:r>
              <a:rPr lang="en-US" sz="2200" dirty="0" err="1" smtClean="0">
                <a:solidFill>
                  <a:prstClr val="black"/>
                </a:solidFill>
              </a:rPr>
              <a:t>dEdx</a:t>
            </a:r>
            <a:r>
              <a:rPr lang="en-US" sz="2200" dirty="0" smtClean="0">
                <a:solidFill>
                  <a:prstClr val="black"/>
                </a:solidFill>
              </a:rPr>
              <a:t>, well known only for electron energies in the region I ‹‹ E ‹‹ T</a:t>
            </a:r>
            <a:r>
              <a:rPr lang="en-US" sz="2200" baseline="-25000" dirty="0" smtClean="0">
                <a:solidFill>
                  <a:prstClr val="black"/>
                </a:solidFill>
              </a:rPr>
              <a:t>max</a:t>
            </a:r>
            <a:r>
              <a:rPr lang="en-US" sz="2200" dirty="0" smtClean="0">
                <a:solidFill>
                  <a:prstClr val="black"/>
                </a:solidFill>
              </a:rPr>
              <a:t> and behaves as E</a:t>
            </a:r>
            <a:r>
              <a:rPr lang="en-US" sz="2200" baseline="30000" dirty="0" smtClean="0">
                <a:solidFill>
                  <a:prstClr val="black"/>
                </a:solidFill>
              </a:rPr>
              <a:t>-2</a:t>
            </a:r>
            <a:r>
              <a:rPr lang="en-US" sz="2200" dirty="0" smtClean="0">
                <a:solidFill>
                  <a:prstClr val="black"/>
                </a:solidFill>
              </a:rPr>
              <a:t>, where I is mean ionization potential of the target atoms, </a:t>
            </a:r>
            <a:r>
              <a:rPr lang="en-US" sz="2200" dirty="0">
                <a:solidFill>
                  <a:prstClr val="black"/>
                </a:solidFill>
              </a:rPr>
              <a:t>T</a:t>
            </a:r>
            <a:r>
              <a:rPr lang="en-US" sz="2200" baseline="-25000" dirty="0">
                <a:solidFill>
                  <a:prstClr val="black"/>
                </a:solidFill>
              </a:rPr>
              <a:t>max</a:t>
            </a:r>
            <a:r>
              <a:rPr lang="en-US" sz="2200" dirty="0" smtClean="0">
                <a:solidFill>
                  <a:prstClr val="black"/>
                </a:solidFill>
              </a:rPr>
              <a:t> is maximum kinetic energy of </a:t>
            </a:r>
            <a:r>
              <a:rPr lang="en-US" sz="2200" dirty="0" err="1" smtClean="0">
                <a:solidFill>
                  <a:prstClr val="black"/>
                </a:solidFill>
              </a:rPr>
              <a:t>secondaries</a:t>
            </a:r>
            <a:r>
              <a:rPr lang="en-US" sz="2200" dirty="0" smtClean="0">
                <a:solidFill>
                  <a:prstClr val="black"/>
                </a:solidFill>
              </a:rPr>
              <a:t> according to kinematics.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At very low energies, the distribution is barely known. </a:t>
            </a:r>
          </a:p>
          <a:p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Monte Carlo and deterministic calculations. 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Stripping foil heating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35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8001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200" dirty="0" smtClean="0"/>
              <a:t>During the </a:t>
            </a:r>
            <a:r>
              <a:rPr lang="en-US" sz="2200" b="1" i="1" dirty="0" smtClean="0"/>
              <a:t>first passage</a:t>
            </a:r>
            <a:r>
              <a:rPr lang="en-US" sz="2200" dirty="0" smtClean="0"/>
              <a:t> of an injected H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ion through the stripping foil, the energy deposited by two stripped electrons is </a:t>
            </a:r>
            <a:r>
              <a:rPr lang="en-US" sz="2200" i="1" dirty="0" smtClean="0"/>
              <a:t>comparable</a:t>
            </a:r>
            <a:r>
              <a:rPr lang="en-US" sz="2200" dirty="0" smtClean="0"/>
              <a:t> to that by the proton.   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However, the same proton will make about a </a:t>
            </a:r>
            <a:r>
              <a:rPr lang="en-US" sz="2200" b="1" i="1" dirty="0" smtClean="0">
                <a:solidFill>
                  <a:prstClr val="black"/>
                </a:solidFill>
              </a:rPr>
              <a:t>hundred more passages</a:t>
            </a:r>
            <a:r>
              <a:rPr lang="en-US" sz="2200" dirty="0" smtClean="0">
                <a:solidFill>
                  <a:prstClr val="black"/>
                </a:solidFill>
              </a:rPr>
              <a:t> through the foil during the multi-turn injection, so that one can safely </a:t>
            </a:r>
            <a:r>
              <a:rPr lang="en-US" sz="2200" u="sng" dirty="0" smtClean="0">
                <a:solidFill>
                  <a:prstClr val="black"/>
                </a:solidFill>
              </a:rPr>
              <a:t>ignore the energy deposition by the stripped electrons</a:t>
            </a:r>
            <a:r>
              <a:rPr lang="en-US" sz="2200" dirty="0" smtClean="0">
                <a:solidFill>
                  <a:prstClr val="black"/>
                </a:solidFill>
              </a:rPr>
              <a:t>. 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200" dirty="0" smtClean="0">
                <a:solidFill>
                  <a:prstClr val="black"/>
                </a:solidFill>
              </a:rPr>
              <a:t>The analysis is limited to foil temperatures not exceeding 2500 K (</a:t>
            </a:r>
            <a:r>
              <a:rPr lang="en-US" sz="2200" i="1" dirty="0" smtClean="0">
                <a:solidFill>
                  <a:prstClr val="black"/>
                </a:solidFill>
              </a:rPr>
              <a:t>i.e.</a:t>
            </a:r>
            <a:r>
              <a:rPr lang="en-US" sz="2200" dirty="0" smtClean="0">
                <a:solidFill>
                  <a:prstClr val="black"/>
                </a:solidFill>
              </a:rPr>
              <a:t> foil failures due to evaporation are not taken into account).</a:t>
            </a:r>
          </a:p>
          <a:p>
            <a:pPr algn="ctr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2342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Stripping foil heating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90307722"/>
              </p:ext>
            </p:extLst>
          </p:nvPr>
        </p:nvGraphicFramePr>
        <p:xfrm>
          <a:off x="3084871" y="609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914400"/>
            <a:ext cx="7620000" cy="4739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Beam Transport &amp;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</a:rPr>
              <a:t>Multiturn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Injection</a:t>
            </a:r>
          </a:p>
          <a:p>
            <a:pPr marL="571500" indent="-571500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transport from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</a:rPr>
              <a:t>Linac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 Collimation,  Matching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Painting Injection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Zero and Full space charge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STRUCT &amp; ORBIT</a:t>
            </a: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AutoNum type="romanUcPeriod" startAt="2"/>
            </a:pPr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>
              <a:buAutoNum type="romanUcPeriod" startAt="2"/>
            </a:pP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Stripping Foil Implementation</a:t>
            </a:r>
          </a:p>
          <a:p>
            <a:pPr marL="571500" indent="-571500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Absorbed Energy Calculations</a:t>
            </a:r>
          </a:p>
          <a:p>
            <a:pPr marL="1485900" lvl="2" indent="-5715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Thermal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Calculations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9086" y="0"/>
            <a:ext cx="1819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heavy" dirty="0" smtClean="0">
                <a:solidFill>
                  <a:srgbClr val="C00000"/>
                </a:solidFill>
              </a:rPr>
              <a:t>Outline</a:t>
            </a:r>
            <a:endParaRPr lang="en-US" sz="3600" b="1" u="heavy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1155" y="1750204"/>
            <a:ext cx="7699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modeling of electron transport in the foil was performed with the MCNPX code down to 1 </a:t>
            </a:r>
            <a:r>
              <a:rPr lang="en-US" sz="2400" dirty="0" err="1" smtClean="0">
                <a:solidFill>
                  <a:prstClr val="black"/>
                </a:solidFill>
              </a:rPr>
              <a:t>keV</a:t>
            </a:r>
            <a:r>
              <a:rPr lang="en-US" sz="2400" dirty="0" smtClean="0">
                <a:solidFill>
                  <a:prstClr val="black"/>
                </a:solidFill>
              </a:rPr>
              <a:t> and with MARS code down to 200 </a:t>
            </a:r>
            <a:r>
              <a:rPr lang="en-US" sz="2400" dirty="0" err="1" smtClean="0">
                <a:solidFill>
                  <a:prstClr val="black"/>
                </a:solidFill>
              </a:rPr>
              <a:t>keV</a:t>
            </a:r>
            <a:r>
              <a:rPr lang="en-US" sz="2400" dirty="0" smtClean="0">
                <a:solidFill>
                  <a:prstClr val="black"/>
                </a:solidFill>
              </a:rPr>
              <a:t>.  In our model:</a:t>
            </a:r>
          </a:p>
          <a:p>
            <a:endParaRPr lang="en-US" sz="1400" dirty="0" smtClean="0">
              <a:solidFill>
                <a:srgbClr val="4F271C">
                  <a:lumMod val="75000"/>
                </a:srgbClr>
              </a:solidFill>
            </a:endParaRPr>
          </a:p>
          <a:p>
            <a:r>
              <a:rPr lang="en-US" sz="1400" dirty="0" smtClean="0">
                <a:solidFill>
                  <a:srgbClr val="4F271C">
                    <a:lumMod val="75000"/>
                  </a:srgbClr>
                </a:solidFill>
              </a:rPr>
              <a:t>                                               </a:t>
            </a:r>
            <a:endParaRPr lang="en-US" sz="1400" dirty="0">
              <a:solidFill>
                <a:srgbClr val="4F271C">
                  <a:lumMod val="75000"/>
                </a:srgbClr>
              </a:solidFill>
            </a:endParaRPr>
          </a:p>
          <a:p>
            <a:endParaRPr lang="en-US" sz="1400" dirty="0">
              <a:solidFill>
                <a:srgbClr val="4F271C">
                  <a:lumMod val="75000"/>
                </a:srgbClr>
              </a:solidFill>
            </a:endParaRPr>
          </a:p>
          <a:p>
            <a:r>
              <a:rPr lang="en-US" sz="2000" dirty="0" smtClean="0">
                <a:solidFill>
                  <a:srgbClr val="4F271C">
                    <a:lumMod val="75000"/>
                  </a:srgbClr>
                </a:solidFill>
              </a:rPr>
              <a:t>    </a:t>
            </a:r>
            <a:endParaRPr lang="en-US" sz="2200" dirty="0" smtClean="0">
              <a:solidFill>
                <a:srgbClr val="4F271C">
                  <a:lumMod val="75000"/>
                </a:srgbClr>
              </a:solidFill>
            </a:endParaRPr>
          </a:p>
          <a:p>
            <a:endParaRPr lang="en-US" sz="2200" dirty="0">
              <a:solidFill>
                <a:srgbClr val="4F271C">
                  <a:lumMod val="75000"/>
                </a:srgbClr>
              </a:solidFill>
            </a:endParaRPr>
          </a:p>
          <a:p>
            <a:r>
              <a:rPr lang="en-US" sz="2200" dirty="0" smtClean="0">
                <a:solidFill>
                  <a:srgbClr val="4F271C">
                    <a:lumMod val="75000"/>
                  </a:srgbClr>
                </a:solidFill>
              </a:rPr>
              <a:t> </a:t>
            </a:r>
          </a:p>
          <a:p>
            <a:endParaRPr lang="en-US" sz="2200" dirty="0">
              <a:solidFill>
                <a:srgbClr val="4F271C">
                  <a:lumMod val="75000"/>
                </a:srgbClr>
              </a:solidFill>
            </a:endParaRPr>
          </a:p>
          <a:p>
            <a:endParaRPr lang="en-US" sz="2200" dirty="0" smtClean="0">
              <a:solidFill>
                <a:srgbClr val="4F271C">
                  <a:lumMod val="75000"/>
                </a:srgbClr>
              </a:solidFill>
            </a:endParaRPr>
          </a:p>
          <a:p>
            <a:endParaRPr lang="en-US" sz="2200" dirty="0">
              <a:solidFill>
                <a:srgbClr val="4F271C">
                  <a:lumMod val="75000"/>
                </a:srgbClr>
              </a:solidFill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w</a:t>
            </a:r>
            <a:r>
              <a:rPr lang="en-US" sz="2400" dirty="0" smtClean="0">
                <a:solidFill>
                  <a:prstClr val="black"/>
                </a:solidFill>
              </a:rPr>
              <a:t>here                    is appropriately normalized electron flux.  </a:t>
            </a:r>
          </a:p>
          <a:p>
            <a:pPr algn="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Monte Carlo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2" y="2983662"/>
            <a:ext cx="15906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4191000"/>
            <a:ext cx="49339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020" y="5486400"/>
            <a:ext cx="1514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265" y="2210353"/>
            <a:ext cx="838506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The outgoing energy,        , is calculated in two different ways. 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For MARS code, the calculation starts with </a:t>
            </a:r>
            <a:r>
              <a:rPr lang="en-US" sz="2400" b="1" i="1" dirty="0" smtClean="0">
                <a:solidFill>
                  <a:prstClr val="black"/>
                </a:solidFill>
              </a:rPr>
              <a:t>protons</a:t>
            </a:r>
            <a:r>
              <a:rPr lang="en-US" sz="2400" dirty="0" smtClean="0">
                <a:solidFill>
                  <a:prstClr val="black"/>
                </a:solidFill>
              </a:rPr>
              <a:t> incident on the foil and the delta-electrons that escape the foil are counted. 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For MCNPX code, the calculation starts with the </a:t>
            </a:r>
            <a:r>
              <a:rPr lang="en-US" sz="2400" b="1" i="1" dirty="0" smtClean="0">
                <a:solidFill>
                  <a:prstClr val="black"/>
                </a:solidFill>
              </a:rPr>
              <a:t>delta-electrons</a:t>
            </a:r>
            <a:r>
              <a:rPr lang="en-US" sz="2400" dirty="0" smtClean="0">
                <a:solidFill>
                  <a:prstClr val="black"/>
                </a:solidFill>
              </a:rPr>
              <a:t> themselves, realistic dependence of angle </a:t>
            </a:r>
            <a:r>
              <a:rPr lang="en-US" sz="2400" i="1" dirty="0" err="1" smtClean="0">
                <a:solidFill>
                  <a:prstClr val="black"/>
                </a:solidFill>
              </a:rPr>
              <a:t>vs</a:t>
            </a:r>
            <a:r>
              <a:rPr lang="en-US" sz="2400" dirty="0" smtClean="0">
                <a:solidFill>
                  <a:prstClr val="black"/>
                </a:solidFill>
              </a:rPr>
              <a:t> energy according to kinematics, …</a:t>
            </a:r>
            <a:endParaRPr lang="en-US" sz="1400" dirty="0" smtClean="0">
              <a:solidFill>
                <a:srgbClr val="4F271C">
                  <a:lumMod val="75000"/>
                </a:srgbClr>
              </a:solidFill>
            </a:endParaRPr>
          </a:p>
          <a:p>
            <a:r>
              <a:rPr lang="en-US" sz="1400" dirty="0" smtClean="0">
                <a:solidFill>
                  <a:srgbClr val="4F271C">
                    <a:lumMod val="75000"/>
                  </a:srgbClr>
                </a:solidFill>
              </a:rPr>
              <a:t>                                               </a:t>
            </a:r>
            <a:endParaRPr lang="en-US" sz="2200" dirty="0">
              <a:solidFill>
                <a:srgbClr val="4F271C">
                  <a:lumMod val="75000"/>
                </a:srgbClr>
              </a:solidFill>
            </a:endParaRPr>
          </a:p>
          <a:p>
            <a:pPr algn="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Monte Carlo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37300"/>
            <a:ext cx="5810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9265" y="2210353"/>
            <a:ext cx="8385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Calculated (MCNPX) energy distributions of </a:t>
            </a:r>
            <a:r>
              <a:rPr lang="en-US" sz="2000" b="1" i="1" dirty="0" smtClean="0">
                <a:solidFill>
                  <a:prstClr val="black"/>
                </a:solidFill>
              </a:rPr>
              <a:t>delta-electrons</a:t>
            </a:r>
            <a:r>
              <a:rPr lang="en-US" sz="2000" dirty="0" smtClean="0">
                <a:solidFill>
                  <a:prstClr val="black"/>
                </a:solidFill>
              </a:rPr>
              <a:t> that escape a 600-µg/cm</a:t>
            </a:r>
            <a:r>
              <a:rPr lang="en-US" sz="2000" baseline="30000" dirty="0" smtClean="0">
                <a:solidFill>
                  <a:prstClr val="black"/>
                </a:solidFill>
              </a:rPr>
              <a:t>2</a:t>
            </a:r>
            <a:r>
              <a:rPr lang="en-US" sz="2000" dirty="0" smtClean="0">
                <a:solidFill>
                  <a:prstClr val="black"/>
                </a:solidFill>
              </a:rPr>
              <a:t> carbon foil.  Normalization is per (normally) incident 8-GeV proton. 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Monte Carlo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1"/>
            <a:ext cx="5429250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0907" y="1879744"/>
            <a:ext cx="8385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A simple model (N. </a:t>
            </a:r>
            <a:r>
              <a:rPr lang="en-US" sz="2000" dirty="0" err="1" smtClean="0">
                <a:solidFill>
                  <a:prstClr val="black"/>
                </a:solidFill>
              </a:rPr>
              <a:t>Laulainen</a:t>
            </a:r>
            <a:r>
              <a:rPr lang="en-US" sz="2000" dirty="0" smtClean="0">
                <a:solidFill>
                  <a:prstClr val="black"/>
                </a:solidFill>
              </a:rPr>
              <a:t> and H. </a:t>
            </a:r>
            <a:r>
              <a:rPr lang="en-US" sz="2000" dirty="0" err="1" smtClean="0">
                <a:solidFill>
                  <a:prstClr val="black"/>
                </a:solidFill>
              </a:rPr>
              <a:t>Bichsel</a:t>
            </a:r>
            <a:r>
              <a:rPr lang="en-US" sz="2000" dirty="0" smtClean="0">
                <a:solidFill>
                  <a:prstClr val="black"/>
                </a:solidFill>
              </a:rPr>
              <a:t>, 1972), developed initially for low-energy (50 MeV) protons, was modified for high energies in order to take into account relativistic effects: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                                            M</a:t>
            </a:r>
            <a:r>
              <a:rPr lang="en-US" sz="2000" baseline="-25000" dirty="0" smtClean="0">
                <a:solidFill>
                  <a:prstClr val="black"/>
                </a:solidFill>
              </a:rPr>
              <a:t>1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800" dirty="0" smtClean="0">
                <a:solidFill>
                  <a:prstClr val="black"/>
                </a:solidFill>
              </a:rPr>
              <a:t>                                                         </a:t>
            </a:r>
          </a:p>
          <a:p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                                                        M</a:t>
            </a:r>
            <a:r>
              <a:rPr lang="en-US" sz="2000" baseline="-25000" dirty="0" smtClean="0">
                <a:solidFill>
                  <a:prstClr val="black"/>
                </a:solidFill>
              </a:rPr>
              <a:t>2</a:t>
            </a:r>
          </a:p>
          <a:p>
            <a:endParaRPr lang="en-US" sz="1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E is </a:t>
            </a:r>
            <a:r>
              <a:rPr lang="en-US" sz="2000" b="1" i="1" dirty="0" smtClean="0">
                <a:solidFill>
                  <a:prstClr val="black"/>
                </a:solidFill>
              </a:rPr>
              <a:t>electron kinetic</a:t>
            </a:r>
            <a:r>
              <a:rPr lang="en-US" sz="2000" dirty="0" smtClean="0">
                <a:solidFill>
                  <a:prstClr val="black"/>
                </a:solidFill>
              </a:rPr>
              <a:t> energy, E</a:t>
            </a:r>
            <a:r>
              <a:rPr lang="en-US" sz="2000" baseline="-25000" dirty="0" smtClean="0">
                <a:solidFill>
                  <a:prstClr val="black"/>
                </a:solidFill>
              </a:rPr>
              <a:t>0</a:t>
            </a:r>
            <a:r>
              <a:rPr lang="en-US" sz="2000" dirty="0" smtClean="0">
                <a:solidFill>
                  <a:prstClr val="black"/>
                </a:solidFill>
              </a:rPr>
              <a:t> is </a:t>
            </a:r>
            <a:r>
              <a:rPr lang="en-US" sz="2000" b="1" i="1" dirty="0" smtClean="0">
                <a:solidFill>
                  <a:prstClr val="black"/>
                </a:solidFill>
              </a:rPr>
              <a:t>proton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b="1" i="1" dirty="0" smtClean="0">
                <a:solidFill>
                  <a:prstClr val="black"/>
                </a:solidFill>
              </a:rPr>
              <a:t>total</a:t>
            </a:r>
            <a:r>
              <a:rPr lang="en-US" sz="2000" dirty="0" smtClean="0">
                <a:solidFill>
                  <a:prstClr val="black"/>
                </a:solidFill>
              </a:rPr>
              <a:t> energy.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The expression is inaccurate for energies close to mean ionization potential (~70 </a:t>
            </a:r>
            <a:r>
              <a:rPr lang="en-US" sz="2000" dirty="0" err="1" smtClean="0">
                <a:solidFill>
                  <a:prstClr val="black"/>
                </a:solidFill>
              </a:rPr>
              <a:t>eV</a:t>
            </a:r>
            <a:r>
              <a:rPr lang="en-US" sz="2000" dirty="0" smtClean="0">
                <a:solidFill>
                  <a:prstClr val="black"/>
                </a:solidFill>
              </a:rPr>
              <a:t> for carbon).  Such low-energy electrons are produced at ~90 degrees.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Deterministic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319" y="2991676"/>
            <a:ext cx="4543425" cy="102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 Brace 7"/>
          <p:cNvSpPr/>
          <p:nvPr/>
        </p:nvSpPr>
        <p:spPr>
          <a:xfrm>
            <a:off x="3914467" y="3738913"/>
            <a:ext cx="381000" cy="526694"/>
          </a:xfrm>
          <a:prstGeom prst="leftBrace">
            <a:avLst/>
          </a:prstGeom>
          <a:ln w="19050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4678911" y="3581400"/>
            <a:ext cx="381000" cy="1889379"/>
          </a:xfrm>
          <a:prstGeom prst="leftBrace">
            <a:avLst/>
          </a:prstGeom>
          <a:ln w="19050"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399" y="2057400"/>
            <a:ext cx="80999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E. </a:t>
            </a:r>
            <a:r>
              <a:rPr lang="en-US" sz="2400" dirty="0" err="1" smtClean="0">
                <a:solidFill>
                  <a:prstClr val="black"/>
                </a:solidFill>
              </a:rPr>
              <a:t>Kobetich</a:t>
            </a:r>
            <a:r>
              <a:rPr lang="en-US" sz="2400" dirty="0" smtClean="0">
                <a:solidFill>
                  <a:prstClr val="black"/>
                </a:solidFill>
              </a:rPr>
              <a:t> and R. Katz (1969) proposed an empirical expression for energy deposited in the foil based on a fit to experimental data: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Deterministic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39" y="3505200"/>
            <a:ext cx="6094095" cy="89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2464" y="1295400"/>
            <a:ext cx="809993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Energy (</a:t>
            </a:r>
            <a:r>
              <a:rPr lang="en-US" sz="2000" dirty="0" err="1" smtClean="0">
                <a:solidFill>
                  <a:prstClr val="black"/>
                </a:solidFill>
              </a:rPr>
              <a:t>keV</a:t>
            </a:r>
            <a:r>
              <a:rPr lang="en-US" sz="2000" dirty="0" smtClean="0">
                <a:solidFill>
                  <a:prstClr val="black"/>
                </a:solidFill>
              </a:rPr>
              <a:t>) taken away by generated delta-electrons that escape the carbon foil of a given thickness. Normalization is per incident 8-GeV proton. Electron cutoff energy is shown in parentheses. 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For model M2 with low energy cutoff, the deterministic calculations and MCNPX agree within a </a:t>
            </a:r>
            <a:r>
              <a:rPr lang="en-US" b="1" i="1" dirty="0">
                <a:solidFill>
                  <a:prstClr val="black"/>
                </a:solidFill>
              </a:rPr>
              <a:t>few percent</a:t>
            </a:r>
            <a:r>
              <a:rPr lang="en-US" dirty="0">
                <a:solidFill>
                  <a:prstClr val="black"/>
                </a:solidFill>
              </a:rPr>
              <a:t> for thicknesses from 10</a:t>
            </a:r>
            <a:r>
              <a:rPr lang="en-US" baseline="30000" dirty="0">
                <a:solidFill>
                  <a:prstClr val="black"/>
                </a:solidFill>
              </a:rPr>
              <a:t>-4</a:t>
            </a:r>
            <a:r>
              <a:rPr lang="en-US" dirty="0">
                <a:solidFill>
                  <a:prstClr val="black"/>
                </a:solidFill>
              </a:rPr>
              <a:t> up to 1 g/cm</a:t>
            </a:r>
            <a:r>
              <a:rPr lang="en-US" baseline="30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.  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The model M2 with energy cutoff of 200 </a:t>
            </a:r>
            <a:r>
              <a:rPr lang="en-US" dirty="0" err="1">
                <a:solidFill>
                  <a:prstClr val="black"/>
                </a:solidFill>
              </a:rPr>
              <a:t>keV</a:t>
            </a:r>
            <a:r>
              <a:rPr lang="en-US" dirty="0">
                <a:solidFill>
                  <a:prstClr val="black"/>
                </a:solidFill>
              </a:rPr>
              <a:t> agrees well with MARS. 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results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30" y="2667000"/>
            <a:ext cx="8465344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urved Connector 7"/>
          <p:cNvCxnSpPr/>
          <p:nvPr/>
        </p:nvCxnSpPr>
        <p:spPr>
          <a:xfrm rot="5400000">
            <a:off x="5410895" y="3504506"/>
            <a:ext cx="2633663" cy="349051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4058" y="16002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Fraction of escaped energy,      , according to model M2 with energy cutoff of 0 </a:t>
            </a:r>
            <a:r>
              <a:rPr lang="en-US" sz="2000" dirty="0" err="1" smtClean="0">
                <a:solidFill>
                  <a:prstClr val="black"/>
                </a:solidFill>
              </a:rPr>
              <a:t>keV</a:t>
            </a:r>
            <a:r>
              <a:rPr lang="en-US" sz="2000" dirty="0" smtClean="0">
                <a:solidFill>
                  <a:prstClr val="black"/>
                </a:solidFill>
              </a:rPr>
              <a:t>.  Ratio deposited energies according to M2 with cutoff energies of 200 and 0 </a:t>
            </a:r>
            <a:r>
              <a:rPr lang="en-US" sz="2000" dirty="0" err="1" smtClean="0">
                <a:solidFill>
                  <a:prstClr val="black"/>
                </a:solidFill>
              </a:rPr>
              <a:t>keV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Absorbed energy calculation: results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59" y="1601153"/>
            <a:ext cx="352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30127"/>
            <a:ext cx="6221418" cy="31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4058" y="1192946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Calculated hit density on a foil at the hottest spot for various injection cycles and painting scenarios A thru D (p.13). 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The line for all injection cycles is to study average foil heating.</a:t>
            </a:r>
          </a:p>
          <a:p>
            <a:endParaRPr lang="en-US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Location of the hottest spot </a:t>
            </a:r>
            <a:r>
              <a:rPr lang="en-US" sz="2000" i="1" dirty="0" smtClean="0">
                <a:solidFill>
                  <a:prstClr val="black"/>
                </a:solidFill>
              </a:rPr>
              <a:t>moves around </a:t>
            </a:r>
            <a:r>
              <a:rPr lang="en-US" sz="2000" dirty="0" smtClean="0">
                <a:solidFill>
                  <a:prstClr val="black"/>
                </a:solidFill>
              </a:rPr>
              <a:t>the foil during the injection painting.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Thermal calculations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35" y="1981200"/>
            <a:ext cx="63531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92946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Given the beam hit density, numerical integration of the thermal equation is performed with the </a:t>
            </a:r>
            <a:r>
              <a:rPr lang="en-US" sz="2000" dirty="0" err="1" smtClean="0">
                <a:solidFill>
                  <a:prstClr val="black"/>
                </a:solidFill>
              </a:rPr>
              <a:t>Runge-Kutta</a:t>
            </a:r>
            <a:r>
              <a:rPr lang="en-US" sz="2000" dirty="0" smtClean="0">
                <a:solidFill>
                  <a:prstClr val="black"/>
                </a:solidFill>
              </a:rPr>
              <a:t> method. 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Realistic dependence of specific heat </a:t>
            </a:r>
            <a:r>
              <a:rPr lang="en-US" sz="2000" i="1" dirty="0" err="1" smtClean="0">
                <a:solidFill>
                  <a:prstClr val="black"/>
                </a:solidFill>
              </a:rPr>
              <a:t>vs</a:t>
            </a:r>
            <a:r>
              <a:rPr lang="en-US" sz="2000" dirty="0" smtClean="0">
                <a:solidFill>
                  <a:prstClr val="black"/>
                </a:solidFill>
              </a:rPr>
              <a:t> temperature.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Thermal calculations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271" y="2615381"/>
            <a:ext cx="5041583" cy="349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9294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Thermal calculations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1265001"/>
            <a:ext cx="72294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1524000"/>
            <a:ext cx="7239000" cy="3200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600" baseline="30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stripping injection (concept):  G.I.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Budker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, G.I.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Dimov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in 1963.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Implemented for a small 1.5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MeV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storage ring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Practical Implementation in ANL in 1975.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Injection from 50MeV </a:t>
            </a:r>
            <a:r>
              <a:rPr lang="en-US" sz="2000" i="1" dirty="0" err="1" smtClean="0">
                <a:solidFill>
                  <a:schemeClr val="tx2">
                    <a:lumMod val="75000"/>
                  </a:schemeClr>
                </a:solidFill>
              </a:rPr>
              <a:t>linac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into Zero Gradient Synch. </a:t>
            </a:r>
            <a:r>
              <a:rPr lang="sv-SE" sz="2000" i="1" dirty="0" smtClean="0">
                <a:solidFill>
                  <a:schemeClr val="tx2">
                    <a:lumMod val="75000"/>
                  </a:schemeClr>
                </a:solidFill>
              </a:rPr>
              <a:t>R.L.Martin et al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Indispensible for Project X</a:t>
            </a:r>
            <a:endParaRPr lang="en-US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0"/>
            <a:ext cx="634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Charge exchange injection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9294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Thermal calculations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0" y="1228130"/>
            <a:ext cx="72294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9294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04800"/>
            <a:ext cx="649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Thermal calculations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1346297"/>
            <a:ext cx="71913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192946"/>
            <a:ext cx="7467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Several painting scenarios were studied numerically with kick duration and waveform as variables.  The criterion is to minimize the number of hits and, consequently,  foil heating.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For each scenario a comprehensive analysis of secondary electron production and energy deposition in the foil was performed.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Monte Carlo and </a:t>
            </a:r>
            <a:r>
              <a:rPr lang="en-US" sz="2000" dirty="0" err="1" smtClean="0">
                <a:solidFill>
                  <a:prstClr val="black"/>
                </a:solidFill>
              </a:rPr>
              <a:t>semianalytical</a:t>
            </a:r>
            <a:r>
              <a:rPr lang="en-US" sz="2000" dirty="0" smtClean="0">
                <a:solidFill>
                  <a:prstClr val="black"/>
                </a:solidFill>
              </a:rPr>
              <a:t> methods to calculate energy deposition in the foil agree well.  The cases of stationary and rotating foils were compared.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So far, the stripping foil remains the principal option for injection in Project X.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04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heavy" dirty="0" smtClean="0">
                <a:solidFill>
                  <a:srgbClr val="C00000"/>
                </a:solidFill>
              </a:rPr>
              <a:t>Conclusions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62000"/>
            <a:ext cx="7772400" cy="511678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u="heavy" dirty="0" err="1" smtClean="0">
                <a:solidFill>
                  <a:schemeClr val="tx2">
                    <a:lumMod val="75000"/>
                  </a:schemeClr>
                </a:solidFill>
              </a:rPr>
              <a:t>Liouville’s</a:t>
            </a:r>
            <a:r>
              <a:rPr lang="en-US" sz="3600" u="heavy" dirty="0" smtClean="0">
                <a:solidFill>
                  <a:schemeClr val="tx2">
                    <a:lumMod val="75000"/>
                  </a:schemeClr>
                </a:solidFill>
              </a:rPr>
              <a:t> Theorem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/>
              <a:t>Total deriv. of phase space distr. function =0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  <a:p>
            <a:r>
              <a:rPr lang="en-US" sz="2400" dirty="0" smtClean="0"/>
              <a:t>Applied to: any Hamiltonian dynamical syst. subject to a conservative external forces (</a:t>
            </a:r>
            <a:r>
              <a:rPr lang="en-US" sz="2400" dirty="0" err="1" smtClean="0"/>
              <a:t>collisionless</a:t>
            </a:r>
            <a:r>
              <a:rPr lang="en-US" sz="2400" dirty="0" smtClean="0"/>
              <a:t> charged particles ensemble with quads, dipoles,</a:t>
            </a:r>
            <a:r>
              <a:rPr lang="en-US" sz="2400" dirty="0" smtClean="0">
                <a:latin typeface="Arial"/>
                <a:cs typeface="Arial"/>
              </a:rPr>
              <a:t>…</a:t>
            </a:r>
            <a:r>
              <a:rPr lang="en-US" sz="2400" dirty="0" smtClean="0"/>
              <a:t>)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05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Charge exchange/Stripping – </a:t>
            </a:r>
            <a:r>
              <a:rPr lang="en-US" sz="3600" dirty="0" smtClean="0">
                <a:solidFill>
                  <a:srgbClr val="C00000"/>
                </a:solidFill>
              </a:rPr>
              <a:t>non-</a:t>
            </a:r>
            <a:r>
              <a:rPr lang="en-US" sz="3600" dirty="0" err="1" smtClean="0">
                <a:solidFill>
                  <a:srgbClr val="C00000"/>
                </a:solidFill>
              </a:rPr>
              <a:t>Liouvillean</a:t>
            </a:r>
            <a:endParaRPr lang="en-US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508" y="0"/>
            <a:ext cx="634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Charge exchange – cont’d</a:t>
            </a:r>
          </a:p>
          <a:p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815960" y="1981200"/>
          <a:ext cx="526124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946240" imgH="1066680" progId="Equation.3">
                  <p:embed/>
                </p:oleObj>
              </mc:Choice>
              <mc:Fallback>
                <p:oleObj name="Equation" r:id="rId3" imgW="2946240" imgH="1066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960" y="1981200"/>
                        <a:ext cx="526124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702627"/>
            <a:ext cx="7010400" cy="52409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Benefits: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much higher beam powers without significant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</a:rPr>
              <a:t>emittances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ε</a:t>
            </a:r>
            <a:r>
              <a:rPr lang="en-US" sz="3600" baseline="-25000" dirty="0" err="1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x,y</a:t>
            </a:r>
            <a:r>
              <a:rPr lang="en-US" sz="3600" baseline="-250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growth</a:t>
            </a:r>
          </a:p>
          <a:p>
            <a:endParaRPr lang="en-US" sz="2800" baseline="-250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cs typeface="Arial"/>
              </a:rPr>
              <a:t>Drawbacks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 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4400" baseline="300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handling -  </a:t>
            </a:r>
            <a:r>
              <a:rPr lang="en-US" sz="3200" i="1" dirty="0" smtClean="0">
                <a:solidFill>
                  <a:schemeClr val="tx2">
                    <a:lumMod val="75000"/>
                  </a:schemeClr>
                </a:solidFill>
              </a:rPr>
              <a:t>uncontrolled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stripping (magnetic field &lt; 500 Gauss), black body radiation, residual gas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→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</a:rPr>
              <a:t>stray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H</a:t>
            </a:r>
            <a:r>
              <a:rPr lang="en-US" sz="2800" baseline="30000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H</a:t>
            </a:r>
            <a:r>
              <a:rPr lang="en-US" sz="4000" baseline="3000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protons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			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	</a:t>
            </a:r>
            <a:r>
              <a:rPr lang="en-US" sz="3200" b="1" dirty="0" smtClean="0">
                <a:solidFill>
                  <a:srgbClr val="C00000"/>
                </a:solidFill>
                <a:latin typeface="Arial"/>
                <a:cs typeface="Arial"/>
              </a:rPr>
              <a:t>losses</a:t>
            </a:r>
          </a:p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+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Foil Issues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(sustainability, additional losses)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9108" y="0"/>
            <a:ext cx="5735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Charge exchange – cont’d</a:t>
            </a:r>
          </a:p>
          <a:p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3733800" y="3581400"/>
            <a:ext cx="152400" cy="457200"/>
          </a:xfrm>
          <a:prstGeom prst="downArrow">
            <a:avLst/>
          </a:prstGeom>
          <a:solidFill>
            <a:schemeClr val="accent1"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399" y="4953001"/>
            <a:ext cx="4495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i="1" dirty="0" smtClean="0"/>
              <a:t>W. Chou  - Proton Driver</a:t>
            </a:r>
          </a:p>
          <a:p>
            <a:pPr algn="r"/>
            <a:r>
              <a:rPr lang="en-US" sz="2800" i="1" dirty="0" smtClean="0"/>
              <a:t>Director's Review,  March 2005 </a:t>
            </a:r>
            <a:endParaRPr lang="en-US" sz="28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162822"/>
            <a:ext cx="4053341" cy="19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4876800" cy="53392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matching 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section </a:t>
            </a:r>
            <a:r>
              <a:rPr lang="en-GB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Linac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Arial"/>
                <a:cs typeface="Arial"/>
              </a:rPr>
              <a:t>→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charset="0"/>
                <a:cs typeface="Arial" charset="0"/>
              </a:rPr>
              <a:t>FODO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lattice   						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80-100 m</a:t>
            </a:r>
            <a:endParaRPr lang="en-GB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amplitude collimation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 cells, no dipoles, 					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100-230 m</a:t>
            </a:r>
            <a:endParaRPr lang="en-GB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momentum 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collimation </a:t>
            </a:r>
            <a:r>
              <a:rPr lang="en-GB" b="1" dirty="0" smtClean="0">
                <a:latin typeface="Arial" charset="0"/>
                <a:cs typeface="Arial" charset="0"/>
              </a:rPr>
              <a:t>&amp;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latin typeface="Arial" charset="0"/>
                <a:cs typeface="Arial" charset="0"/>
              </a:rPr>
              <a:t>jitter</a:t>
            </a:r>
            <a:r>
              <a:rPr lang="en-GB" b="1" dirty="0">
                <a:solidFill>
                  <a:schemeClr val="tx1"/>
                </a:solidFill>
                <a:latin typeface="Arial" charset="0"/>
                <a:cs typeface="Arial" charset="0"/>
              </a:rPr>
              <a:t> correction </a:t>
            </a:r>
            <a:r>
              <a:rPr lang="en-GB" b="1" dirty="0" smtClean="0">
                <a:latin typeface="Arial" charset="0"/>
                <a:cs typeface="Arial" charset="0"/>
              </a:rPr>
              <a:t>6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+6=12 </a:t>
            </a:r>
            <a:r>
              <a:rPr lang="en-GB" b="1" dirty="0">
                <a:solidFill>
                  <a:schemeClr val="tx1"/>
                </a:solidFill>
                <a:latin typeface="Arial" charset="0"/>
                <a:cs typeface="Arial" charset="0"/>
              </a:rPr>
              <a:t>cells </a:t>
            </a:r>
            <a:r>
              <a:rPr lang="en-GB" b="1" dirty="0" smtClean="0">
                <a:latin typeface="Arial" charset="0"/>
                <a:cs typeface="Arial" charset="0"/>
              </a:rPr>
              <a:t>+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dipoles, 	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					230-500 m, 780-1000m</a:t>
            </a:r>
            <a:endParaRPr lang="en-GB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straight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section </a:t>
            </a: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(dummy): </a:t>
            </a:r>
            <a:r>
              <a:rPr lang="en-GB" b="1" dirty="0" smtClean="0">
                <a:latin typeface="Arial" charset="0"/>
                <a:cs typeface="Arial" charset="0"/>
              </a:rPr>
              <a:t>adjustment </a:t>
            </a:r>
            <a:r>
              <a:rPr lang="en-GB" b="1" dirty="0">
                <a:latin typeface="Arial" charset="0"/>
                <a:cs typeface="Arial" charset="0"/>
              </a:rPr>
              <a:t>of the </a:t>
            </a:r>
            <a:r>
              <a:rPr lang="en-GB" b="1" dirty="0" err="1">
                <a:latin typeface="Arial" charset="0"/>
                <a:cs typeface="Arial" charset="0"/>
              </a:rPr>
              <a:t>Linac</a:t>
            </a:r>
            <a:r>
              <a:rPr lang="en-GB" b="1" dirty="0">
                <a:latin typeface="Arial" charset="0"/>
                <a:cs typeface="Arial" charset="0"/>
              </a:rPr>
              <a:t> and beam line </a:t>
            </a:r>
            <a:r>
              <a:rPr lang="en-GB" b="1" dirty="0" smtClean="0">
                <a:latin typeface="Arial" charset="0"/>
                <a:cs typeface="Arial" charset="0"/>
              </a:rPr>
              <a:t>on </a:t>
            </a:r>
            <a:r>
              <a:rPr lang="en-GB" b="1" dirty="0">
                <a:latin typeface="Arial" charset="0"/>
                <a:cs typeface="Arial" charset="0"/>
              </a:rPr>
              <a:t>the </a:t>
            </a:r>
            <a:r>
              <a:rPr lang="en-GB" b="1" dirty="0" err="1">
                <a:latin typeface="Arial" charset="0"/>
                <a:cs typeface="Arial" charset="0"/>
              </a:rPr>
              <a:t>Fermilab</a:t>
            </a:r>
            <a:r>
              <a:rPr lang="en-GB" b="1" dirty="0">
                <a:latin typeface="Arial" charset="0"/>
                <a:cs typeface="Arial" charset="0"/>
              </a:rPr>
              <a:t> </a:t>
            </a:r>
            <a:r>
              <a:rPr lang="en-GB" b="1" dirty="0" smtClean="0">
                <a:latin typeface="Arial" charset="0"/>
                <a:cs typeface="Arial" charset="0"/>
              </a:rPr>
              <a:t>site, 6 cells,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				   	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500-780 m</a:t>
            </a:r>
            <a:endParaRPr lang="en-GB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Stripping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foils </a:t>
            </a: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&amp; </a:t>
            </a:r>
            <a:r>
              <a:rPr lang="en-GB" sz="2000" b="1" dirty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eam dumps (1-8):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GB" b="1" dirty="0">
                <a:solidFill>
                  <a:schemeClr val="tx1"/>
                </a:solidFill>
                <a:latin typeface="Arial" charset="0"/>
                <a:cs typeface="Arial" charset="0"/>
              </a:rPr>
              <a:t>vertical bars </a:t>
            </a:r>
            <a:r>
              <a:rPr lang="en-GB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(bottom plot),	</a:t>
            </a:r>
            <a:r>
              <a:rPr lang="en-GB" sz="20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100-230 (6), 380(7), 900(8) m</a:t>
            </a:r>
            <a:endParaRPr lang="en-GB" b="1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 smtClean="0">
              <a:latin typeface="Arial" charset="0"/>
              <a:cs typeface="Arial" charset="0"/>
            </a:endParaRPr>
          </a:p>
          <a:p>
            <a:pPr algn="r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 err="1" smtClean="0">
                <a:latin typeface="Arial" charset="0"/>
                <a:cs typeface="Arial" charset="0"/>
              </a:rPr>
              <a:t>A.I.Drozhdin</a:t>
            </a:r>
            <a:r>
              <a:rPr lang="en-GB" sz="2400" i="1" dirty="0" smtClean="0">
                <a:latin typeface="Arial" charset="0"/>
                <a:cs typeface="Arial" charset="0"/>
              </a:rPr>
              <a:t>, Beam-docs, Dec 2004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72193"/>
            <a:ext cx="4191000" cy="34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0" y="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H</a:t>
            </a:r>
            <a:r>
              <a:rPr lang="en-US" sz="3600" b="1" u="heavy" baseline="30000" dirty="0" smtClean="0">
                <a:solidFill>
                  <a:srgbClr val="C00000"/>
                </a:solidFill>
              </a:rPr>
              <a:t>-</a:t>
            </a:r>
            <a:r>
              <a:rPr lang="en-US" sz="3600" b="1" u="heavy" dirty="0" smtClean="0">
                <a:solidFill>
                  <a:srgbClr val="C00000"/>
                </a:solidFill>
              </a:rPr>
              <a:t> transport from 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Linac</a:t>
            </a:r>
            <a:endParaRPr lang="en-US" u="heavy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210" y="685800"/>
            <a:ext cx="769539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419600" y="3669605"/>
            <a:ext cx="4724400" cy="2350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latin typeface="Arial" charset="0"/>
                <a:cs typeface="Arial" charset="0"/>
              </a:rPr>
              <a:t>A</a:t>
            </a: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mplitude &amp; </a:t>
            </a:r>
            <a:r>
              <a:rPr lang="en-GB" sz="2000" b="1" dirty="0">
                <a:latin typeface="Arial" charset="0"/>
                <a:cs typeface="Arial" charset="0"/>
              </a:rPr>
              <a:t>M</a:t>
            </a:r>
            <a:r>
              <a:rPr lang="en-GB" sz="2000" b="1" dirty="0" smtClean="0">
                <a:latin typeface="Arial" charset="0"/>
                <a:cs typeface="Arial" charset="0"/>
              </a:rPr>
              <a:t>omentum Collimation: </a:t>
            </a: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stripping </a:t>
            </a: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upstream focusing quad</a:t>
            </a:r>
          </a:p>
          <a:p>
            <a:pPr algn="ct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1" dirty="0" smtClean="0">
                <a:latin typeface="Arial" charset="0"/>
                <a:cs typeface="Arial" charset="0"/>
              </a:rPr>
              <a:t>	+</a:t>
            </a:r>
            <a:endParaRPr lang="en-GB" sz="2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intercepting</a:t>
            </a: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H</a:t>
            </a:r>
            <a:r>
              <a:rPr lang="en-GB" sz="2400" b="1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</a:t>
            </a: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and </a:t>
            </a:r>
            <a:r>
              <a:rPr lang="en-GB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protons by the beam dump located in 5 m behind the focusing </a:t>
            </a:r>
            <a:r>
              <a:rPr lang="en-GB" sz="20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quadrupole</a:t>
            </a:r>
            <a:r>
              <a:rPr lang="en-GB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  <a:p>
            <a:pPr algn="r"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000" b="1" dirty="0" smtClean="0">
              <a:latin typeface="Arial" charset="0"/>
              <a:cs typeface="Arial" charset="0"/>
            </a:endParaRPr>
          </a:p>
          <a:p>
            <a:pPr>
              <a:lnSpc>
                <a:spcPct val="83000"/>
              </a:lnSpc>
              <a:buClr>
                <a:srgbClr val="000000"/>
              </a:buClr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 err="1" smtClean="0">
                <a:latin typeface="Arial" charset="0"/>
                <a:cs typeface="Arial" charset="0"/>
              </a:rPr>
              <a:t>A.Drozhdin</a:t>
            </a:r>
            <a:r>
              <a:rPr lang="en-GB" sz="2400" i="1" dirty="0" smtClean="0">
                <a:latin typeface="Arial" charset="0"/>
                <a:cs typeface="Arial" charset="0"/>
              </a:rPr>
              <a:t>, Beam-docs Dec 2004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03625"/>
            <a:ext cx="441960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75225"/>
            <a:ext cx="44196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05000" y="5203825"/>
            <a:ext cx="838200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chemeClr val="tx1"/>
                </a:solidFill>
              </a:rPr>
              <a:t>Dump 8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05000" y="4060825"/>
            <a:ext cx="838200" cy="25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chemeClr val="tx1"/>
                </a:solidFill>
              </a:rPr>
              <a:t>Dump</a:t>
            </a:r>
            <a:r>
              <a:rPr lang="en-GB" sz="2000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H</a:t>
            </a:r>
            <a:r>
              <a:rPr lang="en-US" sz="3600" b="1" u="heavy" baseline="30000" dirty="0" smtClean="0">
                <a:solidFill>
                  <a:srgbClr val="C00000"/>
                </a:solidFill>
              </a:rPr>
              <a:t>-</a:t>
            </a:r>
            <a:r>
              <a:rPr lang="en-US" sz="3600" b="1" u="heavy" dirty="0" smtClean="0">
                <a:solidFill>
                  <a:srgbClr val="C00000"/>
                </a:solidFill>
              </a:rPr>
              <a:t> transport from 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Linac</a:t>
            </a:r>
            <a:r>
              <a:rPr lang="en-US" sz="3600" b="1" u="heavy" dirty="0" smtClean="0">
                <a:solidFill>
                  <a:srgbClr val="C00000"/>
                </a:solidFill>
              </a:rPr>
              <a:t>, </a:t>
            </a:r>
            <a:r>
              <a:rPr lang="en-US" sz="3600" b="1" u="heavy" dirty="0" err="1" smtClean="0">
                <a:solidFill>
                  <a:srgbClr val="C00000"/>
                </a:solidFill>
              </a:rPr>
              <a:t>cont’ed</a:t>
            </a:r>
            <a:endParaRPr lang="en-US" u="heavy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5334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		</a:t>
            </a:r>
            <a:r>
              <a:rPr lang="en-US" sz="2800" dirty="0" smtClean="0">
                <a:solidFill>
                  <a:srgbClr val="000099"/>
                </a:solidFill>
              </a:rPr>
              <a:t>B&lt;500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G</a:t>
            </a:r>
            <a:endParaRPr lang="en-US" sz="3200" dirty="0" smtClean="0">
              <a:solidFill>
                <a:srgbClr val="000099"/>
              </a:solidFill>
            </a:endParaRP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000099"/>
                </a:solidFill>
              </a:rPr>
              <a:t>One 60</a:t>
            </a:r>
            <a:r>
              <a:rPr lang="en-US" sz="3200" baseline="44000" dirty="0" smtClean="0">
                <a:solidFill>
                  <a:srgbClr val="000099"/>
                </a:solidFill>
              </a:rPr>
              <a:t>0</a:t>
            </a:r>
            <a:r>
              <a:rPr lang="en-US" sz="3200" dirty="0" smtClean="0">
                <a:solidFill>
                  <a:srgbClr val="000099"/>
                </a:solidFill>
              </a:rPr>
              <a:t> cell (6 cells)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 09, 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L. </a:t>
            </a:r>
            <a:r>
              <a:rPr lang="en-US" i="1" dirty="0" err="1" smtClean="0"/>
              <a:t>Vorobiev</a:t>
            </a:r>
            <a:r>
              <a:rPr lang="en-US" i="1" dirty="0" smtClean="0"/>
              <a:t>,  </a:t>
            </a:r>
            <a:r>
              <a:rPr lang="en-US" i="1" dirty="0" smtClean="0"/>
              <a:t>I. </a:t>
            </a:r>
            <a:r>
              <a:rPr lang="en-US" i="1" dirty="0" err="1" smtClean="0"/>
              <a:t>Rakhno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892C2F6-F702-4D85-9BF1-E547697D118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6800" y="728720"/>
            <a:ext cx="4191000" cy="51092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(Top)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Doppler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Effect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shifts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lab frame infrared photons (</a:t>
            </a: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green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)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to energies (</a:t>
            </a:r>
            <a:r>
              <a:rPr lang="en-GB" sz="2000" dirty="0">
                <a:solidFill>
                  <a:srgbClr val="00B0F0"/>
                </a:solidFill>
                <a:cs typeface="Arial" charset="0"/>
              </a:rPr>
              <a:t>blue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000" dirty="0" smtClean="0">
                <a:cs typeface="Arial" charset="0"/>
              </a:rPr>
              <a:t>,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000" dirty="0">
                <a:solidFill>
                  <a:srgbClr val="CC00FF"/>
                </a:solidFill>
                <a:cs typeface="Arial" charset="0"/>
              </a:rPr>
              <a:t>magenta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) in excess of the range where the cross section of </a:t>
            </a:r>
            <a:r>
              <a:rPr lang="en-GB" sz="2000" dirty="0" err="1">
                <a:solidFill>
                  <a:schemeClr val="tx1"/>
                </a:solidFill>
                <a:cs typeface="Arial" charset="0"/>
              </a:rPr>
              <a:t>photodetachment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  (</a:t>
            </a:r>
            <a:r>
              <a:rPr lang="en-GB" sz="2000" dirty="0">
                <a:solidFill>
                  <a:srgbClr val="FF0000"/>
                </a:solidFill>
                <a:cs typeface="Arial" charset="0"/>
              </a:rPr>
              <a:t>red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) is large.  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cs typeface="Arial" charset="0"/>
              </a:rPr>
              <a:t>(Middle) </a:t>
            </a:r>
            <a:r>
              <a:rPr lang="en-GB" sz="2000" dirty="0" smtClean="0">
                <a:cs typeface="Arial" charset="0"/>
              </a:rPr>
              <a:t>R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ate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is increased by 3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orders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of magnitude with H-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from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0.8 to 8 </a:t>
            </a:r>
            <a:r>
              <a:rPr lang="en-GB" sz="2000" dirty="0" err="1" smtClean="0">
                <a:solidFill>
                  <a:schemeClr val="tx1"/>
                </a:solidFill>
                <a:cs typeface="Arial" charset="0"/>
              </a:rPr>
              <a:t>GeV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 </a:t>
            </a:r>
            <a:endParaRPr lang="en-GB" sz="2000" dirty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chemeClr val="tx1"/>
                </a:solidFill>
                <a:cs typeface="Arial" charset="0"/>
              </a:rPr>
              <a:t>(Bottom) </a:t>
            </a:r>
            <a:r>
              <a:rPr lang="en-GB" sz="2000" dirty="0" smtClean="0">
                <a:cs typeface="Arial" charset="0"/>
              </a:rPr>
              <a:t>The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pipe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temper.  lowered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to liquid nitrogen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77 K) 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decreases </a:t>
            </a:r>
            <a:r>
              <a:rPr lang="en-GB" sz="2000" dirty="0" err="1" smtClean="0">
                <a:solidFill>
                  <a:schemeClr val="tx1"/>
                </a:solidFill>
                <a:cs typeface="Arial" charset="0"/>
              </a:rPr>
              <a:t>photodetachment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 by </a:t>
            </a:r>
            <a:r>
              <a:rPr lang="en-GB" sz="2000" dirty="0">
                <a:solidFill>
                  <a:schemeClr val="tx1"/>
                </a:solidFill>
                <a:cs typeface="Arial" charset="0"/>
              </a:rPr>
              <a:t>3 order of </a:t>
            </a:r>
            <a:r>
              <a:rPr lang="en-GB" sz="2000" dirty="0" err="1" smtClean="0">
                <a:solidFill>
                  <a:schemeClr val="tx1"/>
                </a:solidFill>
                <a:cs typeface="Arial" charset="0"/>
              </a:rPr>
              <a:t>magn</a:t>
            </a:r>
            <a:r>
              <a:rPr lang="en-GB" sz="2000" dirty="0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dirty="0" smtClean="0">
                <a:cs typeface="Arial" charset="0"/>
              </a:rPr>
              <a:t>+</a:t>
            </a:r>
            <a:r>
              <a:rPr lang="en-GB" dirty="0" smtClean="0">
                <a:cs typeface="Arial" charset="0"/>
              </a:rPr>
              <a:t> </a:t>
            </a:r>
            <a:endParaRPr lang="en-GB" sz="2400" dirty="0" smtClean="0">
              <a:cs typeface="Arial" charset="0"/>
            </a:endParaRP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cs typeface="Arial" charset="0"/>
              </a:rPr>
              <a:t>Residual Gas Stripping </a:t>
            </a:r>
            <a:r>
              <a:rPr lang="en-GB" sz="2000" dirty="0" smtClean="0">
                <a:cs typeface="Arial" charset="0"/>
              </a:rPr>
              <a:t>(not shown) </a:t>
            </a:r>
            <a:endParaRPr lang="en-GB" sz="2400" dirty="0" smtClean="0">
              <a:cs typeface="Arial" charset="0"/>
            </a:endParaRPr>
          </a:p>
          <a:p>
            <a:pPr algn="ct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u="heavy" dirty="0" smtClean="0">
                <a:solidFill>
                  <a:srgbClr val="C00000"/>
                </a:solidFill>
                <a:cs typeface="Arial" charset="0"/>
              </a:rPr>
              <a:t>Implemented in STRUCT</a:t>
            </a:r>
          </a:p>
          <a:p>
            <a:pPr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dirty="0" smtClean="0">
              <a:solidFill>
                <a:schemeClr val="tx1"/>
              </a:solidFill>
              <a:cs typeface="Arial" charset="0"/>
            </a:endParaRPr>
          </a:p>
          <a:p>
            <a:pPr algn="r" eaLnBrk="1" hangingPunct="1">
              <a:lnSpc>
                <a:spcPct val="8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 dirty="0" err="1" smtClean="0">
                <a:cs typeface="Arial" charset="0"/>
              </a:rPr>
              <a:t>H.C.Bryant</a:t>
            </a:r>
            <a:r>
              <a:rPr lang="en-US" sz="2400" i="1" dirty="0" smtClean="0">
                <a:cs typeface="Arial" charset="0"/>
              </a:rPr>
              <a:t> </a:t>
            </a:r>
            <a:r>
              <a:rPr lang="en-US" sz="2400" i="1" dirty="0">
                <a:cs typeface="Arial" charset="0"/>
              </a:rPr>
              <a:t>and </a:t>
            </a:r>
            <a:r>
              <a:rPr lang="en-US" sz="2400" i="1" dirty="0" err="1">
                <a:cs typeface="Arial" charset="0"/>
              </a:rPr>
              <a:t>G.H.Herling</a:t>
            </a:r>
            <a:r>
              <a:rPr lang="en-US" sz="2400" i="1" dirty="0">
                <a:cs typeface="Arial" charset="0"/>
              </a:rPr>
              <a:t>, </a:t>
            </a:r>
            <a:r>
              <a:rPr lang="en-US" sz="2400" i="1" dirty="0" err="1" smtClean="0">
                <a:cs typeface="Arial" charset="0"/>
              </a:rPr>
              <a:t>Journl</a:t>
            </a:r>
            <a:r>
              <a:rPr lang="en-US" sz="2400" i="1" dirty="0" smtClean="0">
                <a:cs typeface="Arial" charset="0"/>
              </a:rPr>
              <a:t>.  Modern Optics, 2006.</a:t>
            </a:r>
            <a:endParaRPr lang="en-GB" sz="2000" i="1" dirty="0"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3819626" cy="19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14600"/>
            <a:ext cx="3810000" cy="190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92171"/>
            <a:ext cx="3883663" cy="193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71800" y="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solidFill>
                  <a:srgbClr val="C00000"/>
                </a:solidFill>
              </a:rPr>
              <a:t>Blackbody Radiation</a:t>
            </a:r>
            <a:endParaRPr lang="en-US" u="heavy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7866</TotalTime>
  <Words>2345</Words>
  <Application>Microsoft Office PowerPoint</Application>
  <PresentationFormat>On-screen Show (4:3)</PresentationFormat>
  <Paragraphs>463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Solstice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lgv</dc:creator>
  <cp:lastModifiedBy>Igor L. Rakhno x6763 12803N</cp:lastModifiedBy>
  <cp:revision>483</cp:revision>
  <dcterms:created xsi:type="dcterms:W3CDTF">2012-01-25T21:22:42Z</dcterms:created>
  <dcterms:modified xsi:type="dcterms:W3CDTF">2012-02-08T22:57:18Z</dcterms:modified>
</cp:coreProperties>
</file>