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4" r:id="rId6"/>
    <p:sldId id="278" r:id="rId7"/>
    <p:sldId id="261" r:id="rId8"/>
    <p:sldId id="266" r:id="rId9"/>
    <p:sldId id="268" r:id="rId10"/>
    <p:sldId id="269" r:id="rId11"/>
    <p:sldId id="281" r:id="rId12"/>
    <p:sldId id="267" r:id="rId13"/>
    <p:sldId id="264" r:id="rId14"/>
    <p:sldId id="283" r:id="rId15"/>
    <p:sldId id="262" r:id="rId16"/>
    <p:sldId id="263" r:id="rId17"/>
    <p:sldId id="277" r:id="rId18"/>
    <p:sldId id="270" r:id="rId19"/>
    <p:sldId id="276" r:id="rId20"/>
    <p:sldId id="280" r:id="rId21"/>
    <p:sldId id="287" r:id="rId22"/>
    <p:sldId id="285" r:id="rId23"/>
    <p:sldId id="284" r:id="rId24"/>
    <p:sldId id="286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5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9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1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B023-1FF5-4296-98FF-43807A6EA239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2BA9-8578-413A-9EEC-9C0ECBBE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-bd.fnal.gov/cgi-mach/machlog.pl?nb=booster10&amp;action=view&amp;page=-2103&amp;button=ye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/>
          <a:lstStyle/>
          <a:p>
            <a:r>
              <a:rPr lang="en-US" dirty="0" smtClean="0"/>
              <a:t>Booster Beam Notching Overview for 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S. </a:t>
            </a:r>
            <a:r>
              <a:rPr lang="en-US" sz="2400" dirty="0" err="1" smtClean="0">
                <a:solidFill>
                  <a:schemeClr val="tx1"/>
                </a:solidFill>
              </a:rPr>
              <a:t>Chaurize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806343" cy="1828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152400"/>
            <a:ext cx="3657601" cy="5265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1825" y="336446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7,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aurize\Desktop\notchtalkpics\Kickerpics 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L12 </a:t>
            </a:r>
            <a:br>
              <a:rPr lang="en-US" dirty="0" smtClean="0"/>
            </a:br>
            <a:r>
              <a:rPr lang="en-US" sz="2700" dirty="0" err="1" smtClean="0"/>
              <a:t>Noker</a:t>
            </a:r>
            <a:r>
              <a:rPr lang="en-US" sz="2700" dirty="0" smtClean="0"/>
              <a:t> Current Location</a:t>
            </a:r>
            <a:endParaRPr lang="en-US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6296473" y="3596697"/>
            <a:ext cx="86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Notch3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449703"/>
            <a:ext cx="8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MKS04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640701"/>
            <a:ext cx="86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Notch2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745468"/>
            <a:ext cx="86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Notch1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Kicker magnets rotated to kick Horizontally</a:t>
            </a:r>
            <a:endParaRPr lang="en-US" sz="3600" dirty="0"/>
          </a:p>
        </p:txBody>
      </p:sp>
      <p:pic>
        <p:nvPicPr>
          <p:cNvPr id="15362" name="Picture 2" descr="C:\Users\chaurize\Desktop\notchtalkpics\0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chaurize\Desktop\notchtalkpics\0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28108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L12 </a:t>
            </a:r>
            <a:r>
              <a:rPr lang="en-US" sz="3600" dirty="0" err="1" smtClean="0"/>
              <a:t>Noker</a:t>
            </a:r>
            <a:r>
              <a:rPr lang="en-US" sz="3600" dirty="0"/>
              <a:t> </a:t>
            </a:r>
            <a:r>
              <a:rPr lang="en-US" sz="3600" dirty="0" smtClean="0"/>
              <a:t>&amp; Extraction Kicker MKS04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P</a:t>
            </a:r>
            <a:r>
              <a:rPr lang="en-US" sz="2700" dirty="0" smtClean="0"/>
              <a:t>ower supply components such as these</a:t>
            </a:r>
            <a:br>
              <a:rPr lang="en-US" sz="2700" dirty="0" smtClean="0"/>
            </a:br>
            <a:r>
              <a:rPr lang="en-US" sz="2700" dirty="0" smtClean="0"/>
              <a:t>will need to be installed/relocated to support notch2 &amp; notch3</a:t>
            </a:r>
            <a:br>
              <a:rPr lang="en-US" sz="2700" dirty="0" smtClean="0"/>
            </a:br>
            <a:r>
              <a:rPr lang="en-US" sz="2700" dirty="0" smtClean="0"/>
              <a:t>in east Booster Gallery</a:t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6148" name="Picture 4" descr="F:\Booster Photos\notchupdates\IMG_09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18" y="1752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17273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solidFill>
                  <a:srgbClr val="FFFF00"/>
                </a:solidFill>
              </a:rPr>
              <a:t>CX1168 tube </a:t>
            </a:r>
          </a:p>
          <a:p>
            <a:r>
              <a:rPr lang="en-US" sz="2700" dirty="0" smtClean="0">
                <a:solidFill>
                  <a:srgbClr val="FFFF00"/>
                </a:solidFill>
              </a:rPr>
              <a:t>cabinet</a:t>
            </a:r>
            <a:endParaRPr lang="en-US" sz="27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F:\Booster Photos\2011-12-06 newnotch\newnotch 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097" y="1971675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Booster Photos\2011-12-06 newnotch\newnotch 0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379" y="4724400"/>
            <a:ext cx="2626285" cy="196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62000" y="5137757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Beam sync </a:t>
            </a:r>
          </a:p>
          <a:p>
            <a:r>
              <a:rPr lang="en-US" sz="2000" dirty="0" smtClean="0"/>
              <a:t>Modules </a:t>
            </a:r>
          </a:p>
          <a:p>
            <a:r>
              <a:rPr lang="en-US" sz="2000" dirty="0" smtClean="0"/>
              <a:t>and other NIM crate</a:t>
            </a:r>
          </a:p>
          <a:p>
            <a:r>
              <a:rPr lang="en-US" sz="2000" dirty="0" smtClean="0"/>
              <a:t>Support modules. 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07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 Room For 2 more systems</a:t>
            </a:r>
            <a:br>
              <a:rPr lang="en-US" dirty="0" smtClean="0"/>
            </a:br>
            <a:r>
              <a:rPr lang="en-US" dirty="0" smtClean="0"/>
              <a:t>In East Gallery</a:t>
            </a:r>
            <a:endParaRPr lang="en-US" dirty="0"/>
          </a:p>
        </p:txBody>
      </p:sp>
      <p:pic>
        <p:nvPicPr>
          <p:cNvPr id="4098" name="Picture 2" descr="F:\Booster Photos\notchupdates\IMG_09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Build another </a:t>
            </a:r>
            <a:r>
              <a:rPr lang="en-US" dirty="0" err="1" smtClean="0"/>
              <a:t>Thyratron</a:t>
            </a:r>
            <a:r>
              <a:rPr lang="en-US" dirty="0" smtClean="0"/>
              <a:t> Cabinet</a:t>
            </a:r>
            <a:br>
              <a:rPr lang="en-US" dirty="0" smtClean="0"/>
            </a:br>
            <a:r>
              <a:rPr lang="en-US" dirty="0" smtClean="0"/>
              <a:t>For Notch3</a:t>
            </a:r>
            <a:endParaRPr lang="en-US" dirty="0"/>
          </a:p>
        </p:txBody>
      </p:sp>
      <p:pic>
        <p:nvPicPr>
          <p:cNvPr id="16386" name="Picture 2" descr="F:\Booster Photos\2011-11-30 L13pics\L13pics 0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963521" cy="52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Booster Photos\2011-12-06 newnotch\newnotch 0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838640"/>
            <a:ext cx="3808691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3003999" flipV="1">
            <a:off x="2345163" y="2285808"/>
            <a:ext cx="3463073" cy="181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13 </a:t>
            </a:r>
            <a:br>
              <a:rPr lang="en-US" dirty="0" smtClean="0"/>
            </a:br>
            <a:r>
              <a:rPr lang="en-US" sz="2700" dirty="0" smtClean="0"/>
              <a:t>Current </a:t>
            </a:r>
            <a:r>
              <a:rPr lang="en-US" sz="2700" dirty="0" err="1" smtClean="0"/>
              <a:t>Noked</a:t>
            </a:r>
            <a:r>
              <a:rPr lang="en-US" sz="2700" dirty="0" smtClean="0"/>
              <a:t> beam absorber</a:t>
            </a:r>
            <a:endParaRPr lang="en-US" sz="2700" dirty="0"/>
          </a:p>
        </p:txBody>
      </p:sp>
      <p:pic>
        <p:nvPicPr>
          <p:cNvPr id="2050" name="Picture 2" descr="C:\Users\chaurize\Desktop\notchtalkpics\L13pics 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1" y="1066802"/>
            <a:ext cx="73152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97318" y="5342324"/>
            <a:ext cx="1611531" cy="829876"/>
            <a:chOff x="1697318" y="5342324"/>
            <a:chExt cx="1611531" cy="82987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981200" y="5342324"/>
              <a:ext cx="1295400" cy="8298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2013818">
              <a:off x="1697318" y="5757013"/>
              <a:ext cx="1611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Beam direction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2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13 </a:t>
            </a:r>
            <a:br>
              <a:rPr lang="en-US" dirty="0" smtClean="0"/>
            </a:br>
            <a:r>
              <a:rPr lang="en-US" sz="2700" dirty="0" smtClean="0"/>
              <a:t>Current </a:t>
            </a:r>
            <a:r>
              <a:rPr lang="en-US" sz="2700" dirty="0" err="1" smtClean="0"/>
              <a:t>Noked</a:t>
            </a:r>
            <a:r>
              <a:rPr lang="en-US" sz="2700" dirty="0" smtClean="0"/>
              <a:t> beam absorber</a:t>
            </a:r>
            <a:endParaRPr lang="en-US" sz="2700" dirty="0"/>
          </a:p>
        </p:txBody>
      </p:sp>
      <p:pic>
        <p:nvPicPr>
          <p:cNvPr id="3074" name="Picture 2" descr="C:\Users\chaurize\Desktop\notchtalkpics\L13pics 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329" y="10668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886200" y="4038600"/>
            <a:ext cx="25908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9574743">
            <a:off x="4419602" y="4900538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Beam direction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Notching in later 2012-Beyond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Phase 2</a:t>
            </a:r>
            <a:br>
              <a:rPr lang="en-US" sz="3100" dirty="0" smtClean="0">
                <a:solidFill>
                  <a:schemeClr val="tx2"/>
                </a:solidFill>
              </a:rPr>
            </a:b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3340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Convert 3  Long kicker magnet </a:t>
            </a:r>
            <a:r>
              <a:rPr lang="en-US" sz="2400" dirty="0" err="1" smtClean="0"/>
              <a:t>notchers</a:t>
            </a:r>
            <a:r>
              <a:rPr lang="en-US" sz="2400" dirty="0" smtClean="0"/>
              <a:t> to short doublets magnets</a:t>
            </a:r>
          </a:p>
          <a:p>
            <a:pPr lvl="1"/>
            <a:r>
              <a:rPr lang="en-US" sz="2400" dirty="0" smtClean="0"/>
              <a:t>6 short style kicker magnets would be driven by faster </a:t>
            </a:r>
            <a:r>
              <a:rPr lang="en-US" sz="2400" dirty="0" err="1" smtClean="0"/>
              <a:t>thyratrons</a:t>
            </a:r>
            <a:r>
              <a:rPr lang="en-US" sz="2400" dirty="0" smtClean="0"/>
              <a:t> to allow quicker fill times creating a cleaner notch</a:t>
            </a:r>
          </a:p>
          <a:p>
            <a:pPr lvl="1"/>
            <a:r>
              <a:rPr lang="en-US" sz="2400" dirty="0" smtClean="0"/>
              <a:t>2 short magnets will mount in the foot print of one long magnet(current) kicker.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short kicker prototype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faster rise/fill time </a:t>
            </a:r>
            <a:endParaRPr lang="en-US" dirty="0"/>
          </a:p>
        </p:txBody>
      </p:sp>
      <p:pic>
        <p:nvPicPr>
          <p:cNvPr id="9218" name="Picture 2" descr="F:\Booster Photos\2011-12-06 newnotch\newnotch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44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Short Kicker/Long kicker (25 ohm setup) on CX1168 </a:t>
            </a:r>
            <a:r>
              <a:rPr lang="en-US" sz="3200" dirty="0" err="1"/>
              <a:t>T</a:t>
            </a:r>
            <a:r>
              <a:rPr lang="en-US" sz="3200" dirty="0" err="1" smtClean="0"/>
              <a:t>hyratron</a:t>
            </a:r>
            <a:r>
              <a:rPr lang="en-US" sz="3200" dirty="0" smtClean="0"/>
              <a:t> tube test-setup.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955088" cy="403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8303" y="6519446"/>
            <a:ext cx="2624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</a:t>
            </a:r>
            <a:r>
              <a:rPr lang="en-US" sz="1600" dirty="0" smtClean="0"/>
              <a:t>. Lackey, R. </a:t>
            </a:r>
            <a:r>
              <a:rPr lang="en-US" sz="1600" dirty="0" err="1" smtClean="0"/>
              <a:t>Mraz</a:t>
            </a:r>
            <a:r>
              <a:rPr lang="en-US" sz="1600" dirty="0" smtClean="0"/>
              <a:t>, S. </a:t>
            </a:r>
            <a:r>
              <a:rPr lang="en-US" sz="1600" dirty="0" err="1" smtClean="0"/>
              <a:t>Chaurize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51091" y="2033157"/>
            <a:ext cx="375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Booster kicker rise time 40 ns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424" y="1532947"/>
            <a:ext cx="2100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MKS04 (Long Kicker)</a:t>
            </a:r>
          </a:p>
          <a:p>
            <a:r>
              <a:rPr lang="en-US" dirty="0" smtClean="0"/>
              <a:t>Rise = 30nS</a:t>
            </a:r>
          </a:p>
          <a:p>
            <a:r>
              <a:rPr lang="en-US" dirty="0" smtClean="0"/>
              <a:t>Fall  = 50nS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52284" y="1515070"/>
            <a:ext cx="2600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ShortKick</a:t>
            </a:r>
            <a:r>
              <a:rPr lang="en-US" dirty="0" smtClean="0"/>
              <a:t> (Short Kicker)</a:t>
            </a:r>
          </a:p>
          <a:p>
            <a:r>
              <a:rPr lang="en-US" dirty="0" smtClean="0"/>
              <a:t>Rise = 21nS</a:t>
            </a:r>
          </a:p>
          <a:p>
            <a:r>
              <a:rPr lang="en-US" dirty="0" smtClean="0"/>
              <a:t>Fall  = 33nS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Current Notching in 2011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334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A  3 bucket gap is created using two kickers located at Long 5 and Long 12</a:t>
            </a:r>
          </a:p>
          <a:p>
            <a:pPr lvl="2"/>
            <a:r>
              <a:rPr lang="en-US" dirty="0" smtClean="0"/>
              <a:t>Notcher –  A High Voltage(55kV) Kicker at Long 5</a:t>
            </a:r>
          </a:p>
          <a:p>
            <a:pPr lvl="2"/>
            <a:r>
              <a:rPr lang="en-US" dirty="0" err="1" smtClean="0"/>
              <a:t>Noker</a:t>
            </a:r>
            <a:r>
              <a:rPr lang="en-US" dirty="0" smtClean="0"/>
              <a:t>  - Lower Voltage Kicker (20-40 kV) at Long 12</a:t>
            </a:r>
          </a:p>
          <a:p>
            <a:pPr lvl="3"/>
            <a:r>
              <a:rPr lang="en-US" sz="2400" dirty="0" smtClean="0"/>
              <a:t>Used to clean out remnant Notched Beam in buckets</a:t>
            </a:r>
          </a:p>
          <a:p>
            <a:pPr marL="1371600" lvl="3" indent="0">
              <a:buNone/>
            </a:pPr>
            <a:r>
              <a:rPr lang="en-US" sz="2400" dirty="0" smtClean="0"/>
              <a:t>At 700 MeV</a:t>
            </a:r>
          </a:p>
          <a:p>
            <a:pPr lvl="1"/>
            <a:r>
              <a:rPr lang="en-US" sz="2400" dirty="0" smtClean="0"/>
              <a:t>Beam is kicked vertically into collimator region at Long 6 and Long 13 with upstream gradient magnets seeing some deposited notched beam loss. </a:t>
            </a:r>
          </a:p>
          <a:p>
            <a:pPr lvl="1"/>
            <a:r>
              <a:rPr lang="en-US" sz="2400" dirty="0" smtClean="0"/>
              <a:t>The notch timing and synchronization is accomplished  by modules in the Booster LLRF Room and local timing modules.</a:t>
            </a:r>
          </a:p>
          <a:p>
            <a:pPr lvl="1"/>
            <a:r>
              <a:rPr lang="en-US" sz="2400" dirty="0" smtClean="0"/>
              <a:t>Beam notch for non-cogged cycles occurs at 400 Mev</a:t>
            </a:r>
          </a:p>
          <a:p>
            <a:pPr lvl="1"/>
            <a:r>
              <a:rPr lang="en-US" sz="2400" dirty="0" smtClean="0"/>
              <a:t>Cogged notch occurs close to 700 MeV</a:t>
            </a:r>
          </a:p>
          <a:p>
            <a:pPr lvl="1"/>
            <a:endParaRPr lang="en-US" sz="2400" dirty="0" smtClean="0"/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Conclusion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3340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Phase 1 of new notching scheme should reduce extraction losses with a cleaner notch still using long kicker modules.</a:t>
            </a:r>
          </a:p>
          <a:p>
            <a:pPr lvl="1"/>
            <a:r>
              <a:rPr lang="en-US" sz="2400" dirty="0" smtClean="0"/>
              <a:t>Losses will be better directed to a more optimized absorber close to the notching kickers.</a:t>
            </a:r>
          </a:p>
          <a:p>
            <a:pPr lvl="1"/>
            <a:r>
              <a:rPr lang="en-US" sz="2400" dirty="0" smtClean="0"/>
              <a:t>Phase 2 will implement faster rise kicker modules to further reduce losses.</a:t>
            </a:r>
          </a:p>
          <a:p>
            <a:pPr lvl="1"/>
            <a:r>
              <a:rPr lang="en-US" sz="2400" dirty="0" smtClean="0"/>
              <a:t>With higher beam throughput in 2012 and beyond this new notch system configuration should help reduce losses and minimize activation of critical areas in the Booster enclosure.</a:t>
            </a:r>
          </a:p>
          <a:p>
            <a:pPr lvl="1"/>
            <a:endParaRPr lang="en-US" sz="2400" dirty="0" smtClean="0"/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More L13 tunnel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Booster Photos\2011-11-30 L13pics\L13pics 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95600" y="3457574"/>
            <a:ext cx="2133600" cy="46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76600" y="5410200"/>
            <a:ext cx="2819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74194" y="5410200"/>
            <a:ext cx="772969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10”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3361" y="3466202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31”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3165187"/>
            <a:ext cx="0" cy="8734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3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Booster Photos\2011-11-30 L13pics\L13pics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815" y="-768019"/>
            <a:ext cx="7315200" cy="97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24200" y="2438400"/>
            <a:ext cx="0" cy="2590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1295400"/>
            <a:ext cx="0" cy="1154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05000" y="41910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28800" y="2449882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191000" y="4125481"/>
            <a:ext cx="1371600" cy="2941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72446" y="1672586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30”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0692" y="2049772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30”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4072485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96”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5372" y="4171890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76816" y="5029200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75”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87255" y="3200400"/>
            <a:ext cx="0" cy="2590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01101" y="441960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18’-11 ”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05000" y="3657600"/>
            <a:ext cx="3962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27126" y="5029201"/>
            <a:ext cx="2730674" cy="238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27126" y="4819710"/>
            <a:ext cx="0" cy="5142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45985" y="333369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12’-3 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24819" y="5033054"/>
            <a:ext cx="56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‘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38723" y="5606534"/>
            <a:ext cx="321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All Measurements Approximate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Booster Photos\2011-11-30 L13pics\L13pics 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6" y="-1"/>
            <a:ext cx="9125484" cy="68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Y:\Booster\Booster2009PicsVer1\Short_12\Booster 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1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Notching in 2012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Phase 1</a:t>
            </a:r>
            <a:br>
              <a:rPr lang="en-US" sz="3100" dirty="0" smtClean="0">
                <a:solidFill>
                  <a:schemeClr val="tx2"/>
                </a:solidFill>
              </a:rPr>
            </a:b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334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A  3 bucket gap is created using three Long kickers located at Long 12</a:t>
            </a:r>
          </a:p>
          <a:p>
            <a:pPr lvl="2"/>
            <a:r>
              <a:rPr lang="en-US" dirty="0" smtClean="0"/>
              <a:t>3 </a:t>
            </a:r>
            <a:r>
              <a:rPr lang="en-US" dirty="0" err="1" smtClean="0"/>
              <a:t>Notcher</a:t>
            </a:r>
            <a:r>
              <a:rPr lang="en-US" dirty="0" smtClean="0"/>
              <a:t> –  High Voltage(46kV) Kicker at Long 12</a:t>
            </a:r>
          </a:p>
          <a:p>
            <a:pPr lvl="2"/>
            <a:r>
              <a:rPr lang="en-US" dirty="0" err="1" smtClean="0"/>
              <a:t>Notcher</a:t>
            </a:r>
            <a:r>
              <a:rPr lang="en-US" dirty="0" smtClean="0"/>
              <a:t> converted to Notch1</a:t>
            </a:r>
          </a:p>
          <a:p>
            <a:pPr lvl="2"/>
            <a:r>
              <a:rPr lang="en-US" dirty="0" err="1" smtClean="0"/>
              <a:t>Noker</a:t>
            </a:r>
            <a:r>
              <a:rPr lang="en-US" dirty="0" smtClean="0"/>
              <a:t> converted to Notch2</a:t>
            </a:r>
          </a:p>
          <a:p>
            <a:pPr lvl="2"/>
            <a:r>
              <a:rPr lang="en-US" dirty="0" smtClean="0"/>
              <a:t>Build/Commission new Notch3  mostly with parts on hand.</a:t>
            </a:r>
          </a:p>
          <a:p>
            <a:pPr lvl="1"/>
            <a:r>
              <a:rPr lang="en-US" sz="2400" dirty="0" smtClean="0"/>
              <a:t>Beam is kicked </a:t>
            </a:r>
            <a:r>
              <a:rPr lang="en-US" sz="2400" strike="sngStrike" dirty="0" smtClean="0"/>
              <a:t>vertically</a:t>
            </a:r>
            <a:r>
              <a:rPr lang="en-US" sz="2400" dirty="0" smtClean="0"/>
              <a:t> </a:t>
            </a:r>
            <a:r>
              <a:rPr lang="en-US" sz="2400" dirty="0" smtClean="0"/>
              <a:t>Horizontally At L12  </a:t>
            </a:r>
            <a:r>
              <a:rPr lang="en-US" sz="2400" dirty="0" smtClean="0"/>
              <a:t>into  new absorber at  Long 13 </a:t>
            </a:r>
          </a:p>
          <a:p>
            <a:pPr lvl="1"/>
            <a:r>
              <a:rPr lang="en-US" sz="2400" dirty="0" smtClean="0"/>
              <a:t>The notch timing and synchronization is accomplished  by modules in Booster LLRF Room. (Same as before)</a:t>
            </a:r>
          </a:p>
          <a:p>
            <a:pPr lvl="1"/>
            <a:r>
              <a:rPr lang="en-US" sz="2400" dirty="0" smtClean="0"/>
              <a:t>Beam notch for non-cogged cycles occurs at 400 </a:t>
            </a:r>
            <a:r>
              <a:rPr lang="en-US" sz="2400" dirty="0" err="1" smtClean="0"/>
              <a:t>Mev</a:t>
            </a:r>
            <a:r>
              <a:rPr lang="en-US" sz="2400" dirty="0" smtClean="0"/>
              <a:t>. (Same as before)</a:t>
            </a:r>
          </a:p>
          <a:p>
            <a:pPr lvl="1"/>
            <a:r>
              <a:rPr lang="en-US" sz="2400" dirty="0" smtClean="0"/>
              <a:t>Cogged notch occurs close to 700 MeV. (Same as before)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94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Notch</a:t>
            </a:r>
            <a:endParaRPr lang="en-US" dirty="0"/>
          </a:p>
        </p:txBody>
      </p:sp>
      <p:pic>
        <p:nvPicPr>
          <p:cNvPr id="5122" name="Picture 2" descr="http://www-bd.fnal.gov/cgi-mach/machlog.pl?nb=booster10&amp;action=view&amp;page=-21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862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066800"/>
            <a:ext cx="22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Bucket Notch Width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778" y="1746830"/>
            <a:ext cx="237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non-cogged Cycle</a:t>
            </a:r>
          </a:p>
          <a:p>
            <a:pPr algn="ctr"/>
            <a:r>
              <a:rPr lang="en-US" dirty="0" smtClean="0"/>
              <a:t> Notch @ 400MeV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0838" y="2110400"/>
            <a:ext cx="211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Cogged Cycle </a:t>
            </a:r>
          </a:p>
          <a:p>
            <a:r>
              <a:rPr lang="en-US" dirty="0" smtClean="0"/>
              <a:t>Notch</a:t>
            </a:r>
            <a:r>
              <a:rPr lang="en-US" dirty="0"/>
              <a:t> </a:t>
            </a:r>
            <a:r>
              <a:rPr lang="en-US" dirty="0" smtClean="0"/>
              <a:t>@ ~700MeV</a:t>
            </a:r>
            <a:endParaRPr lang="en-US" dirty="0"/>
          </a:p>
        </p:txBody>
      </p:sp>
      <p:pic>
        <p:nvPicPr>
          <p:cNvPr id="1026" name="Picture 2" descr="C:\Graphics_Storage\ADPS118187-LT201112062045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838" y="3048000"/>
            <a:ext cx="4105275" cy="34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029200" y="2393161"/>
            <a:ext cx="838200" cy="1160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934200" y="2743200"/>
            <a:ext cx="762000" cy="1125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96200" y="2743200"/>
            <a:ext cx="152400" cy="892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93604" y="5943600"/>
            <a:ext cx="237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Extraction Loss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86200" y="5960368"/>
            <a:ext cx="2406865" cy="167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L5 </a:t>
            </a:r>
            <a:r>
              <a:rPr lang="en-US" dirty="0" err="1" smtClean="0"/>
              <a:t>Notcher</a:t>
            </a:r>
            <a:r>
              <a:rPr lang="en-US" dirty="0" smtClean="0"/>
              <a:t> Current Location</a:t>
            </a:r>
            <a:br>
              <a:rPr lang="en-US" dirty="0" smtClean="0"/>
            </a:br>
            <a:r>
              <a:rPr lang="en-US" sz="2000" dirty="0" err="1" smtClean="0"/>
              <a:t>Notcher</a:t>
            </a:r>
            <a:r>
              <a:rPr lang="en-US" sz="2000" dirty="0" smtClean="0"/>
              <a:t> magnet will be moved to L12</a:t>
            </a:r>
            <a:br>
              <a:rPr lang="en-US" sz="2000" dirty="0" smtClean="0"/>
            </a:br>
            <a:r>
              <a:rPr lang="en-US" sz="2000" dirty="0" smtClean="0"/>
              <a:t>Vertical </a:t>
            </a:r>
            <a:r>
              <a:rPr lang="en-US" sz="2000" dirty="0" err="1" smtClean="0"/>
              <a:t>Pinger</a:t>
            </a:r>
            <a:r>
              <a:rPr lang="en-US" sz="2000" dirty="0" smtClean="0"/>
              <a:t> magnet will be removed from L12 and put here in its place</a:t>
            </a:r>
            <a:endParaRPr lang="en-US" sz="1800" dirty="0"/>
          </a:p>
        </p:txBody>
      </p:sp>
      <p:pic>
        <p:nvPicPr>
          <p:cNvPr id="5122" name="Picture 2" descr="C:\Users\chaurize\Desktop\notchtalkpics\0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362635"/>
            <a:ext cx="73152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21376504">
            <a:off x="-428765" y="3583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Notcher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21380862">
            <a:off x="2300600" y="3385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Pinger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1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L6a Absorber/Collimator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F:\Booster Photos\Booster09PicsVer1\Long_6\Booster 0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659" y="990600"/>
            <a:ext cx="731461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L5 </a:t>
            </a:r>
            <a:r>
              <a:rPr lang="en-US" sz="3600" dirty="0" err="1" smtClean="0"/>
              <a:t>Notcher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P</a:t>
            </a:r>
            <a:r>
              <a:rPr lang="en-US" sz="2700" dirty="0" smtClean="0"/>
              <a:t>ower supply components such as these</a:t>
            </a:r>
            <a:br>
              <a:rPr lang="en-US" sz="2700" dirty="0" smtClean="0"/>
            </a:br>
            <a:r>
              <a:rPr lang="en-US" sz="2700" dirty="0" smtClean="0"/>
              <a:t>Will need to be moved to support Long 12 region</a:t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6146" name="Picture 2" descr="F:\Booster Photos\notchupdates\IMG_09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Booster Photos\notchupdates\IMG_09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62915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Booster Photos\notchupdates\IMG_09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6963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895600" y="5057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CX1168 tube </a:t>
            </a:r>
          </a:p>
          <a:p>
            <a:r>
              <a:rPr lang="en-US" sz="2700" dirty="0" smtClean="0"/>
              <a:t>Low Level </a:t>
            </a:r>
          </a:p>
          <a:p>
            <a:r>
              <a:rPr lang="en-US" sz="2700" dirty="0" smtClean="0"/>
              <a:t>equipment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17273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solidFill>
                  <a:srgbClr val="FFFF00"/>
                </a:solidFill>
              </a:rPr>
              <a:t>CX1168 tube </a:t>
            </a:r>
          </a:p>
          <a:p>
            <a:r>
              <a:rPr lang="en-US" sz="2700" dirty="0" smtClean="0">
                <a:solidFill>
                  <a:srgbClr val="FFFF00"/>
                </a:solidFill>
              </a:rPr>
              <a:t>cabinet</a:t>
            </a:r>
            <a:endParaRPr lang="en-US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L12 </a:t>
            </a:r>
            <a:br>
              <a:rPr lang="en-US" dirty="0" smtClean="0"/>
            </a:br>
            <a:r>
              <a:rPr lang="en-US" sz="2700" dirty="0" err="1" smtClean="0"/>
              <a:t>Noker</a:t>
            </a:r>
            <a:r>
              <a:rPr lang="en-US" sz="2700" dirty="0" smtClean="0"/>
              <a:t> Current Location</a:t>
            </a:r>
            <a:endParaRPr lang="en-US" sz="2700" dirty="0"/>
          </a:p>
        </p:txBody>
      </p:sp>
      <p:pic>
        <p:nvPicPr>
          <p:cNvPr id="7170" name="Picture 2" descr="F:\Booster Photos\2011-11-28 Kickerpics\Kickerpics 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1768" y="4114800"/>
            <a:ext cx="93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Noker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9882604">
            <a:off x="2318636" y="4059118"/>
            <a:ext cx="1048720" cy="111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7318" y="5342324"/>
            <a:ext cx="1611531" cy="829876"/>
            <a:chOff x="1697318" y="5342324"/>
            <a:chExt cx="1611531" cy="82987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981200" y="5342324"/>
              <a:ext cx="1295400" cy="8298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013818">
              <a:off x="1697318" y="5757013"/>
              <a:ext cx="1611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Beam direction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4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aurize\Desktop\notchtalkpics\Kickerpics 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L12 </a:t>
            </a:r>
            <a:br>
              <a:rPr lang="en-US" dirty="0" smtClean="0"/>
            </a:br>
            <a:r>
              <a:rPr lang="en-US" sz="2700" dirty="0" err="1" smtClean="0"/>
              <a:t>Noker</a:t>
            </a:r>
            <a:r>
              <a:rPr lang="en-US" sz="2700" dirty="0" smtClean="0"/>
              <a:t> Current Location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4382852"/>
            <a:ext cx="186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De-commissioned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Horz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Pinger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4003283"/>
            <a:ext cx="118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Ver. </a:t>
            </a:r>
            <a:r>
              <a:rPr lang="en-US" dirty="0" err="1" smtClean="0">
                <a:solidFill>
                  <a:srgbClr val="FFFF00"/>
                </a:solidFill>
              </a:rPr>
              <a:t>Pinger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5412" y="4326866"/>
            <a:ext cx="74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Noker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0396" y="3745468"/>
            <a:ext cx="8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MKS04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 rot="18286153">
            <a:off x="5886048" y="5109128"/>
            <a:ext cx="1611531" cy="829876"/>
            <a:chOff x="1697318" y="5342324"/>
            <a:chExt cx="1611531" cy="82987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981200" y="5342324"/>
              <a:ext cx="1295400" cy="8298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013818">
              <a:off x="1697318" y="5757013"/>
              <a:ext cx="1611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Beam direction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3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554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Booster Beam Notching Overview for  2012</vt:lpstr>
      <vt:lpstr>Current Notching in 2011</vt:lpstr>
      <vt:lpstr> Notching in 2012 Phase 1 </vt:lpstr>
      <vt:lpstr>The Notch</vt:lpstr>
      <vt:lpstr>L5 Notcher Current Location Notcher magnet will be moved to L12 Vertical Pinger magnet will be removed from L12 and put here in its place</vt:lpstr>
      <vt:lpstr>L6a Absorber/Collimator</vt:lpstr>
      <vt:lpstr>L5 Notcher Power supply components such as these Will need to be moved to support Long 12 region </vt:lpstr>
      <vt:lpstr>L12  Noker Current Location</vt:lpstr>
      <vt:lpstr>L12  Noker Current Location</vt:lpstr>
      <vt:lpstr>L12  Noker Current Location</vt:lpstr>
      <vt:lpstr>Kicker magnets rotated to kick Horizontally</vt:lpstr>
      <vt:lpstr>L12 Noker &amp; Extraction Kicker MKS04 Power supply components such as these will need to be installed/relocated to support notch2 &amp; notch3 in east Booster Gallery </vt:lpstr>
      <vt:lpstr>Make Room For 2 more systems In East Gallery</vt:lpstr>
      <vt:lpstr>Build another Thyratron Cabinet For Notch3</vt:lpstr>
      <vt:lpstr>Long 13  Current Noked beam absorber</vt:lpstr>
      <vt:lpstr>Long 13  Current Noked beam absorber</vt:lpstr>
      <vt:lpstr> Notching in later 2012-Beyond Phase 2 </vt:lpstr>
      <vt:lpstr>New short kicker prototype faster rise/fill time </vt:lpstr>
      <vt:lpstr>Short Kicker/Long kicker (25 ohm setup) on CX1168 Thyratron tube test-setup.</vt:lpstr>
      <vt:lpstr>Conclusion</vt:lpstr>
      <vt:lpstr>More L13 tunnel Pictures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Beam Notching for 2012</dc:title>
  <dc:creator>Salah J. Chaurize x6375 09233N</dc:creator>
  <cp:lastModifiedBy>Salah J. Chaurize x6375 09233N</cp:lastModifiedBy>
  <cp:revision>62</cp:revision>
  <dcterms:created xsi:type="dcterms:W3CDTF">2011-12-07T00:54:30Z</dcterms:created>
  <dcterms:modified xsi:type="dcterms:W3CDTF">2012-03-01T19:35:54Z</dcterms:modified>
</cp:coreProperties>
</file>