
<file path=[Content_Types].xml><?xml version="1.0" encoding="utf-8"?>
<Types xmlns="http://schemas.openxmlformats.org/package/2006/content-types">
  <Default Extension="xml" ContentType="application/xml"/>
  <Default Extension="mpeg" ContentType="video/unknown"/>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6.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35.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385" r:id="rId2"/>
    <p:sldId id="535" r:id="rId3"/>
    <p:sldId id="541" r:id="rId4"/>
    <p:sldId id="536" r:id="rId5"/>
    <p:sldId id="527" r:id="rId6"/>
    <p:sldId id="530" r:id="rId7"/>
    <p:sldId id="427" r:id="rId8"/>
    <p:sldId id="460" r:id="rId9"/>
    <p:sldId id="459" r:id="rId10"/>
    <p:sldId id="529" r:id="rId11"/>
    <p:sldId id="508" r:id="rId12"/>
    <p:sldId id="537" r:id="rId13"/>
    <p:sldId id="509" r:id="rId14"/>
    <p:sldId id="510" r:id="rId15"/>
    <p:sldId id="452" r:id="rId16"/>
    <p:sldId id="470" r:id="rId17"/>
    <p:sldId id="532" r:id="rId18"/>
    <p:sldId id="515" r:id="rId19"/>
    <p:sldId id="525" r:id="rId20"/>
    <p:sldId id="526" r:id="rId21"/>
    <p:sldId id="495" r:id="rId22"/>
    <p:sldId id="473" r:id="rId23"/>
    <p:sldId id="528" r:id="rId24"/>
    <p:sldId id="500" r:id="rId25"/>
    <p:sldId id="471" r:id="rId26"/>
    <p:sldId id="512" r:id="rId27"/>
    <p:sldId id="513" r:id="rId28"/>
    <p:sldId id="464" r:id="rId29"/>
    <p:sldId id="489" r:id="rId30"/>
    <p:sldId id="466" r:id="rId31"/>
    <p:sldId id="416" r:id="rId32"/>
    <p:sldId id="467" r:id="rId33"/>
    <p:sldId id="492" r:id="rId34"/>
    <p:sldId id="503" r:id="rId35"/>
    <p:sldId id="519" r:id="rId36"/>
    <p:sldId id="531" r:id="rId37"/>
    <p:sldId id="542" r:id="rId38"/>
    <p:sldId id="397" r:id="rId39"/>
    <p:sldId id="494" r:id="rId40"/>
    <p:sldId id="524" r:id="rId41"/>
    <p:sldId id="502" r:id="rId42"/>
    <p:sldId id="496" r:id="rId43"/>
    <p:sldId id="504" r:id="rId44"/>
    <p:sldId id="505" r:id="rId45"/>
    <p:sldId id="480" r:id="rId46"/>
    <p:sldId id="490" r:id="rId47"/>
    <p:sldId id="546" r:id="rId48"/>
    <p:sldId id="549" r:id="rId49"/>
    <p:sldId id="436" r:id="rId50"/>
    <p:sldId id="361" r:id="rId51"/>
    <p:sldId id="538" r:id="rId52"/>
    <p:sldId id="439" r:id="rId53"/>
    <p:sldId id="488" r:id="rId54"/>
    <p:sldId id="409" r:id="rId55"/>
    <p:sldId id="486" r:id="rId56"/>
    <p:sldId id="544" r:id="rId57"/>
    <p:sldId id="545" r:id="rId58"/>
    <p:sldId id="543" r:id="rId59"/>
    <p:sldId id="390" r:id="rId60"/>
    <p:sldId id="391" r:id="rId61"/>
    <p:sldId id="463" r:id="rId62"/>
    <p:sldId id="548" r:id="rId63"/>
    <p:sldId id="491" r:id="rId64"/>
    <p:sldId id="346" r:id="rId65"/>
    <p:sldId id="497" r:id="rId66"/>
    <p:sldId id="372" r:id="rId67"/>
    <p:sldId id="547"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2B000"/>
    <a:srgbClr val="E7B200"/>
    <a:srgbClr val="A42400"/>
    <a:srgbClr val="4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8" autoAdjust="0"/>
    <p:restoredTop sz="91325" autoAdjust="0"/>
  </p:normalViewPr>
  <p:slideViewPr>
    <p:cSldViewPr snapToGrid="0" snapToObjects="1">
      <p:cViewPr varScale="1">
        <p:scale>
          <a:sx n="90" d="100"/>
          <a:sy n="90" d="100"/>
        </p:scale>
        <p:origin x="-104" y="-35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 Id="rId3"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7.emf"/><Relationship Id="rId2" Type="http://schemas.openxmlformats.org/officeDocument/2006/relationships/image" Target="../media/image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10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0.emf"/><Relationship Id="rId2" Type="http://schemas.openxmlformats.org/officeDocument/2006/relationships/image" Target="../media/image141.emf"/><Relationship Id="rId3" Type="http://schemas.openxmlformats.org/officeDocument/2006/relationships/image" Target="../media/image1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A8472-20F9-4A4E-A399-D5F90AB85CEA}" type="datetimeFigureOut">
              <a:rPr lang="en-US" smtClean="0"/>
              <a:t>3/15/12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9C0F82-79A9-F64B-BDAF-674803B06802}" type="slidenum">
              <a:rPr lang="en-US" smtClean="0"/>
              <a:t>‹#›</a:t>
            </a:fld>
            <a:endParaRPr lang="en-US"/>
          </a:p>
        </p:txBody>
      </p:sp>
    </p:spTree>
    <p:extLst>
      <p:ext uri="{BB962C8B-B14F-4D97-AF65-F5344CB8AC3E}">
        <p14:creationId xmlns:p14="http://schemas.microsoft.com/office/powerpoint/2010/main" val="1876209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1</a:t>
            </a:fld>
            <a:endParaRPr lang="en-US"/>
          </a:p>
        </p:txBody>
      </p:sp>
    </p:spTree>
    <p:extLst>
      <p:ext uri="{BB962C8B-B14F-4D97-AF65-F5344CB8AC3E}">
        <p14:creationId xmlns:p14="http://schemas.microsoft.com/office/powerpoint/2010/main" val="322971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15</a:t>
            </a:fld>
            <a:endParaRPr lang="en-US"/>
          </a:p>
        </p:txBody>
      </p:sp>
    </p:spTree>
    <p:extLst>
      <p:ext uri="{BB962C8B-B14F-4D97-AF65-F5344CB8AC3E}">
        <p14:creationId xmlns:p14="http://schemas.microsoft.com/office/powerpoint/2010/main" val="413120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17</a:t>
            </a:fld>
            <a:endParaRPr lang="en-US"/>
          </a:p>
        </p:txBody>
      </p:sp>
    </p:spTree>
    <p:extLst>
      <p:ext uri="{BB962C8B-B14F-4D97-AF65-F5344CB8AC3E}">
        <p14:creationId xmlns:p14="http://schemas.microsoft.com/office/powerpoint/2010/main" val="83029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CA660E63-5E2B-D34D-9330-6DE7E479F544}" type="slidenum">
              <a:rPr lang="en-US" sz="1200" b="0">
                <a:solidFill>
                  <a:schemeClr val="tx1"/>
                </a:solidFill>
              </a:rPr>
              <a:pPr eaLnBrk="1" hangingPunct="1"/>
              <a:t>18</a:t>
            </a:fld>
            <a:endParaRPr lang="en-US" sz="1200" b="0">
              <a:solidFill>
                <a:schemeClr val="tx1"/>
              </a:solidFill>
            </a:endParaRPr>
          </a:p>
        </p:txBody>
      </p:sp>
      <p:sp>
        <p:nvSpPr>
          <p:cNvPr id="18434"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smtClean="0">
                <a:latin typeface="Helvetica Neue"/>
                <a:cs typeface="Helvetica Neue"/>
              </a:rPr>
              <a:t>Over one </a:t>
            </a:r>
            <a:r>
              <a:rPr lang="en-US" b="1" dirty="0" err="1" smtClean="0">
                <a:latin typeface="Helvetica Neue"/>
                <a:cs typeface="Helvetica Neue"/>
              </a:rPr>
              <a:t>undulator</a:t>
            </a:r>
            <a:r>
              <a:rPr lang="en-US" b="1" dirty="0" smtClean="0">
                <a:latin typeface="Helvetica Neue"/>
                <a:cs typeface="Helvetica Neue"/>
              </a:rPr>
              <a:t> period, the electron is delayed with respect to the light by one optical wavelength</a:t>
            </a:r>
          </a:p>
          <a:p>
            <a:pPr eaLnBrk="1" hangingPunct="1">
              <a:spcBef>
                <a:spcPct val="0"/>
              </a:spcBef>
            </a:pPr>
            <a:r>
              <a:rPr lang="en-US" dirty="0" smtClean="0">
                <a:latin typeface="Calibri" charset="0"/>
              </a:rPr>
              <a:t>Resonance equation</a:t>
            </a:r>
          </a:p>
          <a:p>
            <a:pPr eaLnBrk="1" hangingPunct="1">
              <a:spcBef>
                <a:spcPct val="0"/>
              </a:spcBef>
            </a:pPr>
            <a:r>
              <a:rPr lang="en-US" dirty="0" smtClean="0">
                <a:latin typeface="Calibri" charset="0"/>
              </a:rPr>
              <a:t>Fundamental and odd harmonics produced</a:t>
            </a:r>
            <a:endParaRPr lang="en-US"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CA660E63-5E2B-D34D-9330-6DE7E479F544}" type="slidenum">
              <a:rPr lang="en-US" sz="1200" b="0">
                <a:solidFill>
                  <a:schemeClr val="tx1"/>
                </a:solidFill>
              </a:rPr>
              <a:pPr eaLnBrk="1" hangingPunct="1"/>
              <a:t>19</a:t>
            </a:fld>
            <a:endParaRPr lang="en-US" sz="1200" b="0">
              <a:solidFill>
                <a:schemeClr val="tx1"/>
              </a:solidFill>
            </a:endParaRPr>
          </a:p>
        </p:txBody>
      </p:sp>
      <p:sp>
        <p:nvSpPr>
          <p:cNvPr id="18434"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Electrons losing energy to the light wave travel on a sinusoidal trajectory of larger amplitude than electrons gaining energy from the light wave</a:t>
            </a:r>
          </a:p>
          <a:p>
            <a:r>
              <a:rPr lang="en-US" sz="1200" b="0" i="0" u="none" strike="noStrike" kern="1200" baseline="0" dirty="0" smtClean="0">
                <a:solidFill>
                  <a:schemeClr val="tx1"/>
                </a:solidFill>
                <a:latin typeface="+mn-lt"/>
                <a:ea typeface="+mn-ea"/>
                <a:cs typeface="+mn-cs"/>
              </a:rPr>
              <a:t>The result is a modulation of the longitudinal velocity which eventually leads to a concentration of the electrons in slices which are shorter than the optical wavelength</a:t>
            </a:r>
            <a:endParaRPr lang="en-US" dirty="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CA660E63-5E2B-D34D-9330-6DE7E479F544}" type="slidenum">
              <a:rPr lang="en-US" sz="1200" b="0">
                <a:solidFill>
                  <a:schemeClr val="tx1"/>
                </a:solidFill>
              </a:rPr>
              <a:pPr eaLnBrk="1" hangingPunct="1"/>
              <a:t>20</a:t>
            </a:fld>
            <a:endParaRPr lang="en-US" sz="1200" b="0">
              <a:solidFill>
                <a:schemeClr val="tx1"/>
              </a:solidFill>
            </a:endParaRPr>
          </a:p>
        </p:txBody>
      </p:sp>
      <p:sp>
        <p:nvSpPr>
          <p:cNvPr id="18434"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67" tIns="44440" rIns="90467" bIns="44440"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The particles within a </a:t>
            </a:r>
            <a:r>
              <a:rPr lang="en-US" sz="1200" b="0" i="0" u="none" strike="noStrike" kern="1200" baseline="0" dirty="0" err="1" smtClean="0">
                <a:solidFill>
                  <a:schemeClr val="tx1"/>
                </a:solidFill>
                <a:latin typeface="+mn-lt"/>
                <a:ea typeface="+mn-ea"/>
                <a:cs typeface="+mn-cs"/>
              </a:rPr>
              <a:t>microbunch</a:t>
            </a:r>
            <a:r>
              <a:rPr lang="en-US" sz="1200" b="0" i="0" u="none" strike="noStrike" kern="1200" baseline="0" dirty="0" smtClean="0">
                <a:solidFill>
                  <a:schemeClr val="tx1"/>
                </a:solidFill>
                <a:latin typeface="+mn-lt"/>
                <a:ea typeface="+mn-ea"/>
                <a:cs typeface="+mn-cs"/>
              </a:rPr>
              <a:t> radiate like a single particle of high charge. </a:t>
            </a:r>
          </a:p>
          <a:p>
            <a:r>
              <a:rPr lang="en-US" sz="1200" b="0" i="0" u="none" strike="noStrike" kern="1200" baseline="0" dirty="0" smtClean="0">
                <a:solidFill>
                  <a:schemeClr val="tx1"/>
                </a:solidFill>
                <a:latin typeface="+mn-lt"/>
                <a:ea typeface="+mn-ea"/>
                <a:cs typeface="+mn-cs"/>
              </a:rPr>
              <a:t>The resulting strong radiation field enhances the </a:t>
            </a:r>
            <a:r>
              <a:rPr lang="en-US" sz="1200" b="0" i="0" u="none" strike="noStrike" kern="1200" baseline="0" dirty="0" err="1" smtClean="0">
                <a:solidFill>
                  <a:schemeClr val="tx1"/>
                </a:solidFill>
                <a:latin typeface="+mn-lt"/>
                <a:ea typeface="+mn-ea"/>
                <a:cs typeface="+mn-cs"/>
              </a:rPr>
              <a:t>microbunching</a:t>
            </a:r>
            <a:r>
              <a:rPr lang="en-US" sz="1200" b="0" i="0" u="none" strike="noStrike" kern="1200" baseline="0" dirty="0" smtClean="0">
                <a:solidFill>
                  <a:schemeClr val="tx1"/>
                </a:solidFill>
                <a:latin typeface="+mn-lt"/>
                <a:ea typeface="+mn-ea"/>
                <a:cs typeface="+mn-cs"/>
              </a:rPr>
              <a:t> even further and leads to an exponential growth of the radiation power.</a:t>
            </a:r>
          </a:p>
          <a:p>
            <a:endParaRPr lang="en-US" sz="1200" b="0" i="0" u="none" strike="noStrike" kern="1200" baseline="0" dirty="0" smtClean="0">
              <a:solidFill>
                <a:schemeClr val="tx1"/>
              </a:solidFill>
              <a:latin typeface="+mn-lt"/>
              <a:ea typeface="+mn-ea"/>
              <a:cs typeface="+mn-cs"/>
            </a:endParaRPr>
          </a:p>
          <a:p>
            <a:endParaRPr lang="en-US" dirty="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buFont typeface="Arial"/>
              <a:buChar char="•"/>
            </a:pPr>
            <a:r>
              <a:rPr lang="en-US" sz="2000" b="1" dirty="0" smtClean="0">
                <a:solidFill>
                  <a:srgbClr val="000090"/>
                </a:solidFill>
              </a:rPr>
              <a:t>Balancing demands on systems</a:t>
            </a:r>
          </a:p>
          <a:p>
            <a:pPr marL="233363" indent="-233363">
              <a:buFont typeface="Arial"/>
              <a:buChar char="•"/>
            </a:pPr>
            <a:r>
              <a:rPr lang="en-US" sz="2000" b="1" dirty="0" smtClean="0">
                <a:solidFill>
                  <a:srgbClr val="000090"/>
                </a:solidFill>
              </a:rPr>
              <a:t>Using common components</a:t>
            </a:r>
          </a:p>
          <a:p>
            <a:endParaRPr lang="en-US" sz="2000" b="1" dirty="0" smtClean="0"/>
          </a:p>
          <a:p>
            <a:r>
              <a:rPr lang="en-US" sz="2000" b="1" dirty="0" smtClean="0"/>
              <a:t>Next steps:</a:t>
            </a:r>
          </a:p>
          <a:p>
            <a:pPr lvl="1" indent="-233363">
              <a:buFont typeface="Arial"/>
              <a:buChar char="•"/>
            </a:pPr>
            <a:r>
              <a:rPr lang="en-US" sz="2000" b="1" dirty="0" smtClean="0"/>
              <a:t>Integrate spreader kicker and septa with transport lattice</a:t>
            </a:r>
          </a:p>
          <a:p>
            <a:pPr lvl="1" indent="-233363">
              <a:buFont typeface="Arial"/>
              <a:buChar char="•"/>
            </a:pPr>
            <a:r>
              <a:rPr lang="en-US" sz="2000" b="1" dirty="0" smtClean="0"/>
              <a:t>Work with partner Lab to improve SCRF </a:t>
            </a:r>
            <a:r>
              <a:rPr lang="en-US" sz="2000" b="1" dirty="0" err="1" smtClean="0"/>
              <a:t>linac</a:t>
            </a:r>
            <a:r>
              <a:rPr lang="en-US" sz="2000" b="1" dirty="0" smtClean="0"/>
              <a:t> performance</a:t>
            </a:r>
          </a:p>
          <a:p>
            <a:pPr marL="690563" lvl="2" indent="-233363">
              <a:buFont typeface="Arial"/>
              <a:buChar char="•"/>
            </a:pPr>
            <a:r>
              <a:rPr lang="en-US" sz="2000" b="1" dirty="0" smtClean="0"/>
              <a:t>Increase gradient from 13 MV/m to 16+ MV/m</a:t>
            </a:r>
          </a:p>
          <a:p>
            <a:pPr marL="690563" lvl="2" indent="-233363">
              <a:buFont typeface="Arial"/>
              <a:buChar char="•"/>
            </a:pPr>
            <a:r>
              <a:rPr lang="en-US" sz="2000" b="1" dirty="0" smtClean="0"/>
              <a:t>Increase </a:t>
            </a:r>
            <a:r>
              <a:rPr lang="en-US" sz="2000" b="1" dirty="0" err="1" smtClean="0"/>
              <a:t>Q</a:t>
            </a:r>
            <a:r>
              <a:rPr lang="en-US" sz="2000" b="1" baseline="-25000" dirty="0" err="1" smtClean="0"/>
              <a:t>o</a:t>
            </a:r>
            <a:r>
              <a:rPr lang="en-US" sz="2000" b="1" dirty="0" smtClean="0"/>
              <a:t> from 1x10</a:t>
            </a:r>
            <a:r>
              <a:rPr lang="en-US" sz="2000" b="1" baseline="30000" dirty="0" smtClean="0"/>
              <a:t>10</a:t>
            </a:r>
            <a:r>
              <a:rPr lang="en-US" sz="2000" b="1" dirty="0" smtClean="0"/>
              <a:t> to 2x10</a:t>
            </a:r>
            <a:r>
              <a:rPr lang="en-US" sz="2000" b="1" baseline="30000" dirty="0" smtClean="0"/>
              <a:t>10</a:t>
            </a:r>
            <a:r>
              <a:rPr lang="en-US" sz="2000" b="1" dirty="0" smtClean="0"/>
              <a:t> </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21</a:t>
            </a:fld>
            <a:endParaRPr lang="en-US"/>
          </a:p>
        </p:txBody>
      </p:sp>
    </p:spTree>
    <p:extLst>
      <p:ext uri="{BB962C8B-B14F-4D97-AF65-F5344CB8AC3E}">
        <p14:creationId xmlns:p14="http://schemas.microsoft.com/office/powerpoint/2010/main" val="300528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16387" name="Notes Placeholder 2"/>
          <p:cNvSpPr txBox="1">
            <a:spLocks noGrp="1"/>
          </p:cNvSpPr>
          <p:nvPr>
            <p:ph type="body" sz="quarter" idx="1"/>
          </p:nvPr>
        </p:nvSpPr>
        <p:spPr bwMode="auto">
          <a:xfrm>
            <a:off x="686360" y="4342535"/>
            <a:ext cx="5475475" cy="276999"/>
          </a:xfrm>
          <a:noFill/>
        </p:spPr>
        <p:txBody>
          <a:bodyPr vert="horz" wrap="square" numCol="1" anchor="t" anchorCtr="0" compatLnSpc="1">
            <a:prstTxWarp prst="textNoShape">
              <a:avLst/>
            </a:prstTxWarp>
            <a:spAutoFit/>
          </a:bodyPr>
          <a:lstStyle/>
          <a:p>
            <a:pPr eaLnBrk="1">
              <a:spcBef>
                <a:spcPct val="0"/>
              </a:spcBef>
            </a:pPr>
            <a:r>
              <a:rPr lang="en-US" dirty="0" smtClean="0">
                <a:solidFill>
                  <a:srgbClr val="000000"/>
                </a:solidFill>
                <a:latin typeface="Arial" charset="0"/>
              </a:rPr>
              <a:t>Uses main </a:t>
            </a:r>
            <a:r>
              <a:rPr lang="en-US" dirty="0" err="1" smtClean="0">
                <a:solidFill>
                  <a:srgbClr val="000000"/>
                </a:solidFill>
                <a:latin typeface="Arial" charset="0"/>
              </a:rPr>
              <a:t>linac</a:t>
            </a:r>
            <a:r>
              <a:rPr lang="en-US" dirty="0" smtClean="0">
                <a:solidFill>
                  <a:srgbClr val="000000"/>
                </a:solidFill>
                <a:latin typeface="Arial" charset="0"/>
              </a:rPr>
              <a:t> </a:t>
            </a:r>
            <a:r>
              <a:rPr lang="en-US" dirty="0" err="1" smtClean="0">
                <a:solidFill>
                  <a:srgbClr val="000000"/>
                </a:solidFill>
                <a:latin typeface="Arial" charset="0"/>
              </a:rPr>
              <a:t>cryomodule</a:t>
            </a:r>
            <a:endParaRPr lang="en-US" dirty="0" smtClean="0">
              <a:solidFill>
                <a:srgbClr val="000000"/>
              </a:solidFill>
              <a:latin typeface="Arial" charset="0"/>
            </a:endParaRPr>
          </a:p>
          <a:p>
            <a:pPr eaLnBrk="1">
              <a:spcBef>
                <a:spcPct val="0"/>
              </a:spcBef>
            </a:pPr>
            <a:endParaRPr lang="en-US" dirty="0" smtClean="0">
              <a:solidFill>
                <a:srgbClr val="000000"/>
              </a:solidFill>
              <a:latin typeface="Arial" charset="0"/>
            </a:endParaRPr>
          </a:p>
          <a:p>
            <a:pPr eaLnBrk="1">
              <a:spcBef>
                <a:spcPct val="0"/>
              </a:spcBef>
            </a:pPr>
            <a:r>
              <a:rPr lang="en-US" dirty="0" smtClean="0">
                <a:solidFill>
                  <a:srgbClr val="000000"/>
                </a:solidFill>
                <a:latin typeface="Arial" charset="0"/>
              </a:rPr>
              <a:t>Genetic</a:t>
            </a:r>
            <a:r>
              <a:rPr lang="en-US" baseline="0" dirty="0" smtClean="0">
                <a:solidFill>
                  <a:srgbClr val="000000"/>
                </a:solidFill>
                <a:latin typeface="Arial" charset="0"/>
              </a:rPr>
              <a:t> algorithm </a:t>
            </a:r>
            <a:endParaRPr lang="en-US" dirty="0" smtClean="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ASTRA</a:t>
            </a:r>
          </a:p>
          <a:p>
            <a:r>
              <a:rPr lang="en-US" dirty="0" smtClean="0"/>
              <a:t>ELEGANT</a:t>
            </a:r>
          </a:p>
          <a:p>
            <a:r>
              <a:rPr lang="en-US" dirty="0" smtClean="0"/>
              <a:t>IMPACT</a:t>
            </a:r>
          </a:p>
          <a:p>
            <a:r>
              <a:rPr lang="en-US" dirty="0" smtClean="0"/>
              <a:t>&lt;0.6 micron</a:t>
            </a:r>
          </a:p>
          <a:p>
            <a:r>
              <a:rPr lang="en-US" dirty="0" smtClean="0"/>
              <a:t>&lt;100 </a:t>
            </a:r>
            <a:r>
              <a:rPr lang="en-US" dirty="0" err="1" smtClean="0"/>
              <a:t>keV</a:t>
            </a:r>
            <a:endParaRPr lang="en-US" dirty="0" smtClean="0"/>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23</a:t>
            </a:fld>
            <a:endParaRPr lang="en-US"/>
          </a:p>
        </p:txBody>
      </p:sp>
    </p:spTree>
    <p:extLst>
      <p:ext uri="{BB962C8B-B14F-4D97-AF65-F5344CB8AC3E}">
        <p14:creationId xmlns:p14="http://schemas.microsoft.com/office/powerpoint/2010/main" val="54945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buFont typeface="Arial"/>
              <a:buChar char="•"/>
            </a:pPr>
            <a:r>
              <a:rPr lang="en-US" dirty="0" smtClean="0">
                <a:cs typeface="Helvetica Neue"/>
              </a:rPr>
              <a:t>High repetition rate</a:t>
            </a:r>
          </a:p>
          <a:p>
            <a:pPr marL="742950" lvl="1" indent="-285750">
              <a:lnSpc>
                <a:spcPct val="120000"/>
              </a:lnSpc>
              <a:buFont typeface="Arial"/>
              <a:buChar char="•"/>
            </a:pPr>
            <a:r>
              <a:rPr lang="en-US" sz="1600" dirty="0" smtClean="0">
                <a:cs typeface="Helvetica Neue"/>
              </a:rPr>
              <a:t>Injector (APEX)</a:t>
            </a:r>
          </a:p>
          <a:p>
            <a:pPr marL="742950" lvl="1" indent="-285750">
              <a:lnSpc>
                <a:spcPct val="120000"/>
              </a:lnSpc>
              <a:buFont typeface="Arial"/>
              <a:buChar char="•"/>
            </a:pPr>
            <a:r>
              <a:rPr lang="en-US" sz="1600" dirty="0" smtClean="0">
                <a:cs typeface="Helvetica Neue"/>
              </a:rPr>
              <a:t>Spreader</a:t>
            </a:r>
          </a:p>
          <a:p>
            <a:pPr marL="171450" indent="-171450">
              <a:lnSpc>
                <a:spcPct val="120000"/>
              </a:lnSpc>
              <a:buFont typeface="Arial"/>
              <a:buChar char="•"/>
            </a:pPr>
            <a:r>
              <a:rPr lang="en-US" dirty="0" smtClean="0">
                <a:cs typeface="Helvetica Neue"/>
              </a:rPr>
              <a:t>Advanced FEL operation</a:t>
            </a:r>
          </a:p>
          <a:p>
            <a:pPr marL="742950" lvl="1" indent="-285750">
              <a:lnSpc>
                <a:spcPct val="120000"/>
              </a:lnSpc>
              <a:buFont typeface="Arial"/>
              <a:buChar char="•"/>
            </a:pPr>
            <a:r>
              <a:rPr lang="en-US" sz="1600" dirty="0" smtClean="0">
                <a:cs typeface="Helvetica Neue"/>
              </a:rPr>
              <a:t>Seeding</a:t>
            </a:r>
          </a:p>
          <a:p>
            <a:pPr marL="742950" lvl="1" indent="-285750">
              <a:lnSpc>
                <a:spcPct val="120000"/>
              </a:lnSpc>
              <a:buFont typeface="Arial"/>
              <a:buChar char="•"/>
            </a:pPr>
            <a:r>
              <a:rPr lang="en-US" sz="1600" dirty="0" smtClean="0">
                <a:cs typeface="Helvetica Neue"/>
              </a:rPr>
              <a:t>Lasers</a:t>
            </a:r>
          </a:p>
          <a:p>
            <a:pPr marL="742950" lvl="1" indent="-285750">
              <a:lnSpc>
                <a:spcPct val="120000"/>
              </a:lnSpc>
              <a:buFont typeface="Arial"/>
              <a:buChar char="•"/>
            </a:pPr>
            <a:r>
              <a:rPr lang="en-US" sz="1600" dirty="0" err="1" smtClean="0">
                <a:cs typeface="Helvetica Neue"/>
              </a:rPr>
              <a:t>Undulators</a:t>
            </a:r>
            <a:endParaRPr lang="en-US" sz="1600" dirty="0" smtClean="0">
              <a:cs typeface="Helvetica Neue"/>
            </a:endParaRPr>
          </a:p>
          <a:p>
            <a:pPr marL="742950" lvl="1" indent="-285750">
              <a:lnSpc>
                <a:spcPct val="120000"/>
              </a:lnSpc>
              <a:buFont typeface="Arial"/>
              <a:buChar char="•"/>
            </a:pPr>
            <a:r>
              <a:rPr lang="en-US" sz="1600" dirty="0" smtClean="0">
                <a:cs typeface="Helvetica Neue"/>
              </a:rPr>
              <a:t>Instrumentation &amp; diagnostics</a:t>
            </a:r>
          </a:p>
          <a:p>
            <a:pPr marL="742950" lvl="1" indent="-285750">
              <a:lnSpc>
                <a:spcPct val="120000"/>
              </a:lnSpc>
              <a:buFont typeface="Arial"/>
              <a:buChar char="•"/>
            </a:pPr>
            <a:r>
              <a:rPr lang="en-US" sz="1600" dirty="0" smtClean="0">
                <a:cs typeface="Helvetica Neue"/>
              </a:rPr>
              <a:t>Timing &amp; synchronization</a:t>
            </a:r>
          </a:p>
          <a:p>
            <a:pPr marL="171450" indent="-171450">
              <a:lnSpc>
                <a:spcPct val="120000"/>
              </a:lnSpc>
              <a:buFont typeface="Arial"/>
              <a:buChar char="•"/>
            </a:pPr>
            <a:r>
              <a:rPr lang="en-US" dirty="0" smtClean="0">
                <a:cs typeface="Helvetica Neue"/>
              </a:rPr>
              <a:t>High average power</a:t>
            </a:r>
          </a:p>
          <a:p>
            <a:pPr marL="742950" lvl="1" indent="-285750">
              <a:lnSpc>
                <a:spcPct val="120000"/>
              </a:lnSpc>
              <a:buFont typeface="Arial"/>
              <a:buChar char="•"/>
            </a:pPr>
            <a:r>
              <a:rPr lang="en-US" sz="1600" dirty="0" smtClean="0">
                <a:cs typeface="Helvetica Neue"/>
              </a:rPr>
              <a:t>Beam dumps</a:t>
            </a:r>
          </a:p>
          <a:p>
            <a:pPr marL="171450" indent="-171450">
              <a:lnSpc>
                <a:spcPct val="120000"/>
              </a:lnSpc>
              <a:buFont typeface="Arial"/>
              <a:buChar char="•"/>
            </a:pPr>
            <a:r>
              <a:rPr lang="en-US" dirty="0" smtClean="0">
                <a:cs typeface="Helvetica Neue"/>
              </a:rPr>
              <a:t>Superconducting accelerator developments</a:t>
            </a:r>
          </a:p>
          <a:p>
            <a:pPr marL="742950" lvl="1" indent="-285750">
              <a:lnSpc>
                <a:spcPct val="120000"/>
              </a:lnSpc>
              <a:buFont typeface="Arial"/>
              <a:buChar char="•"/>
            </a:pPr>
            <a:r>
              <a:rPr lang="en-US" sz="1600" dirty="0" smtClean="0">
                <a:cs typeface="Helvetica Neue"/>
              </a:rPr>
              <a:t>High </a:t>
            </a:r>
            <a:r>
              <a:rPr lang="en-US" sz="1600" dirty="0" err="1" smtClean="0">
                <a:cs typeface="Helvetica Neue"/>
              </a:rPr>
              <a:t>Q</a:t>
            </a:r>
            <a:r>
              <a:rPr lang="en-US" sz="1600" baseline="-25000" dirty="0" err="1" smtClean="0">
                <a:cs typeface="Helvetica Neue"/>
              </a:rPr>
              <a:t>o</a:t>
            </a:r>
            <a:endParaRPr lang="en-US" sz="1600" baseline="-25000" dirty="0" smtClean="0">
              <a:cs typeface="Helvetica Neue"/>
            </a:endParaRPr>
          </a:p>
          <a:p>
            <a:pPr marL="742950" lvl="1" indent="-285750">
              <a:lnSpc>
                <a:spcPct val="120000"/>
              </a:lnSpc>
              <a:buFont typeface="Arial"/>
              <a:buChar char="•"/>
            </a:pPr>
            <a:r>
              <a:rPr lang="en-US" sz="1600" dirty="0" smtClean="0">
                <a:cs typeface="Helvetica Neue"/>
              </a:rPr>
              <a:t>Higher order mode power</a:t>
            </a:r>
          </a:p>
          <a:p>
            <a:pPr marL="742950" lvl="1" indent="-285750">
              <a:lnSpc>
                <a:spcPct val="120000"/>
              </a:lnSpc>
              <a:buFont typeface="Arial"/>
              <a:buChar char="•"/>
            </a:pPr>
            <a:r>
              <a:rPr lang="en-US" sz="1600" dirty="0" smtClean="0">
                <a:cs typeface="Helvetica Neue"/>
              </a:rPr>
              <a:t>Field emission</a:t>
            </a:r>
          </a:p>
          <a:p>
            <a:pPr marL="742950" lvl="1" indent="-285750">
              <a:lnSpc>
                <a:spcPct val="120000"/>
              </a:lnSpc>
              <a:buFont typeface="Arial"/>
              <a:buChar char="•"/>
            </a:pPr>
            <a:r>
              <a:rPr lang="en-US" sz="1600" dirty="0" smtClean="0">
                <a:cs typeface="Helvetica Neue"/>
              </a:rPr>
              <a:t>Harmonic cavity</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25</a:t>
            </a:fld>
            <a:endParaRPr lang="en-US"/>
          </a:p>
        </p:txBody>
      </p:sp>
    </p:spTree>
    <p:extLst>
      <p:ext uri="{BB962C8B-B14F-4D97-AF65-F5344CB8AC3E}">
        <p14:creationId xmlns:p14="http://schemas.microsoft.com/office/powerpoint/2010/main" val="83029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5974" y="8685611"/>
            <a:ext cx="2970893" cy="456406"/>
          </a:xfrm>
        </p:spPr>
        <p:txBody>
          <a:bodyPr/>
          <a:lstStyle/>
          <a:p>
            <a:pPr>
              <a:defRPr/>
            </a:pPr>
            <a:fld id="{1F7E7820-3282-874A-8B5F-F1CD5DAEBFD1}" type="slidenum">
              <a:rPr lang="en-US"/>
              <a:pPr>
                <a:defRPr/>
              </a:pPr>
              <a:t>26</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100 MHz capability</a:t>
            </a:r>
          </a:p>
          <a:p>
            <a:pPr eaLnBrk="1" hangingPunct="1"/>
            <a:r>
              <a:rPr lang="en-US"/>
              <a:t>Only partial funding for injector</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a:t>
            </a:r>
            <a:r>
              <a:rPr lang="en-US" baseline="0" dirty="0" smtClean="0"/>
              <a:t> area of science and technology</a:t>
            </a:r>
          </a:p>
          <a:p>
            <a:r>
              <a:rPr lang="en-US" baseline="0" dirty="0" smtClean="0"/>
              <a:t>Science of light sources are strongly connected to cutting-edge industries (pharmaceutical, chemical, semiconductor, nanotech….)</a:t>
            </a:r>
          </a:p>
          <a:p>
            <a:r>
              <a:rPr lang="en-US" baseline="0" dirty="0" smtClean="0"/>
              <a:t>Technology of light sources is strongly connected to  cutting-edge industries (optics, EUV lithography, lasers ……)</a:t>
            </a:r>
            <a:endParaRPr lang="en-US" dirty="0"/>
          </a:p>
        </p:txBody>
      </p:sp>
      <p:sp>
        <p:nvSpPr>
          <p:cNvPr id="4" name="Slide Number Placeholder 3"/>
          <p:cNvSpPr>
            <a:spLocks noGrp="1"/>
          </p:cNvSpPr>
          <p:nvPr>
            <p:ph type="sldNum" sz="quarter" idx="10"/>
          </p:nvPr>
        </p:nvSpPr>
        <p:spPr>
          <a:xfrm>
            <a:off x="3884414" y="8685895"/>
            <a:ext cx="2972098" cy="456595"/>
          </a:xfrm>
          <a:prstGeom prst="rect">
            <a:avLst/>
          </a:prstGeom>
        </p:spPr>
        <p:txBody>
          <a:bodyPr lIns="86491" tIns="43246" rIns="86491" bIns="43246"/>
          <a:lstStyle/>
          <a:p>
            <a:pPr>
              <a:defRPr/>
            </a:pPr>
            <a:fld id="{268E2E31-1D68-BE43-99E7-C0D2B79DBCB1}"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283785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885974" y="8685611"/>
            <a:ext cx="2970893" cy="456406"/>
          </a:xfrm>
        </p:spPr>
        <p:txBody>
          <a:bodyPr/>
          <a:lstStyle/>
          <a:p>
            <a:pPr>
              <a:defRPr/>
            </a:pPr>
            <a:fld id="{83929E5B-3FE8-FF4D-8580-8F2BEC984583}" type="slidenum">
              <a:rPr lang="en-US"/>
              <a:pPr>
                <a:defRPr/>
              </a:pPr>
              <a:t>27</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3" indent="-227013">
              <a:spcBef>
                <a:spcPts val="600"/>
              </a:spcBef>
              <a:buFontTx/>
              <a:buChar char="•"/>
              <a:tabLst>
                <a:tab pos="685800" algn="l"/>
              </a:tabLst>
              <a:defRPr/>
            </a:pPr>
            <a:r>
              <a:rPr lang="en-US" sz="1200" b="1" dirty="0" smtClean="0">
                <a:solidFill>
                  <a:srgbClr val="000000"/>
                </a:solidFill>
                <a:latin typeface="Helvetica Neue"/>
                <a:cs typeface="Helvetica Neue"/>
              </a:rPr>
              <a:t>Repetition rate 1 MHz </a:t>
            </a:r>
          </a:p>
          <a:p>
            <a:pPr marL="227013" indent="-227013">
              <a:spcBef>
                <a:spcPts val="600"/>
              </a:spcBef>
              <a:buFontTx/>
              <a:buChar char="•"/>
              <a:tabLst>
                <a:tab pos="685800" algn="l"/>
              </a:tabLst>
              <a:defRPr/>
            </a:pPr>
            <a:r>
              <a:rPr lang="en-US" sz="1200" b="1" dirty="0" smtClean="0">
                <a:solidFill>
                  <a:srgbClr val="000000"/>
                </a:solidFill>
                <a:latin typeface="Helvetica Neue"/>
                <a:cs typeface="Helvetica Neue"/>
              </a:rPr>
              <a:t>Charge per bunch from ~10 </a:t>
            </a:r>
            <a:r>
              <a:rPr lang="en-US" sz="1200" b="1" dirty="0" err="1" smtClean="0">
                <a:solidFill>
                  <a:srgbClr val="000000"/>
                </a:solidFill>
                <a:latin typeface="Helvetica Neue"/>
                <a:cs typeface="Helvetica Neue"/>
              </a:rPr>
              <a:t>pC</a:t>
            </a:r>
            <a:r>
              <a:rPr lang="en-US" sz="1200" b="1" dirty="0" smtClean="0">
                <a:solidFill>
                  <a:srgbClr val="000000"/>
                </a:solidFill>
                <a:latin typeface="Helvetica Neue"/>
                <a:cs typeface="Helvetica Neue"/>
              </a:rPr>
              <a:t> to ~1 </a:t>
            </a:r>
            <a:r>
              <a:rPr lang="en-US" sz="1200" b="1" dirty="0" err="1" smtClean="0">
                <a:solidFill>
                  <a:srgbClr val="000000"/>
                </a:solidFill>
                <a:latin typeface="Helvetica Neue"/>
                <a:cs typeface="Helvetica Neue"/>
              </a:rPr>
              <a:t>nC</a:t>
            </a:r>
            <a:endParaRPr lang="en-US" sz="1200" b="1" dirty="0" smtClean="0">
              <a:solidFill>
                <a:srgbClr val="000000"/>
              </a:solidFill>
              <a:latin typeface="Helvetica Neue"/>
              <a:cs typeface="Helvetica Neue"/>
            </a:endParaRPr>
          </a:p>
          <a:p>
            <a:pPr marL="227013" indent="-227013" eaLnBrk="0" hangingPunct="0">
              <a:spcBef>
                <a:spcPts val="600"/>
              </a:spcBef>
              <a:buFontTx/>
              <a:buChar char="•"/>
              <a:tabLst>
                <a:tab pos="685800" algn="l"/>
              </a:tabLst>
              <a:defRPr/>
            </a:pPr>
            <a:r>
              <a:rPr lang="en-US" sz="1200" b="1" dirty="0" err="1" smtClean="0">
                <a:solidFill>
                  <a:srgbClr val="000000"/>
                </a:solidFill>
                <a:latin typeface="Helvetica Neue"/>
                <a:cs typeface="Helvetica Neue"/>
              </a:rPr>
              <a:t>Emittance</a:t>
            </a:r>
            <a:r>
              <a:rPr lang="en-US" sz="1200" b="1" dirty="0" smtClean="0">
                <a:solidFill>
                  <a:srgbClr val="000000"/>
                </a:solidFill>
                <a:latin typeface="Helvetica Neue"/>
                <a:cs typeface="Helvetica Neue"/>
              </a:rPr>
              <a:t> &lt;10</a:t>
            </a:r>
            <a:r>
              <a:rPr lang="en-US" sz="1200" b="1" baseline="30000" dirty="0" smtClean="0">
                <a:solidFill>
                  <a:srgbClr val="000000"/>
                </a:solidFill>
                <a:latin typeface="Helvetica Neue"/>
                <a:cs typeface="Helvetica Neue"/>
              </a:rPr>
              <a:t>-6</a:t>
            </a:r>
            <a:r>
              <a:rPr lang="en-US" sz="1200" b="1" dirty="0" smtClean="0">
                <a:solidFill>
                  <a:srgbClr val="000000"/>
                </a:solidFill>
                <a:latin typeface="Helvetica Neue"/>
                <a:cs typeface="Helvetica Neue"/>
              </a:rPr>
              <a:t> mm-</a:t>
            </a:r>
            <a:r>
              <a:rPr lang="en-US" sz="1200" b="1" dirty="0" err="1" smtClean="0">
                <a:solidFill>
                  <a:srgbClr val="000000"/>
                </a:solidFill>
                <a:latin typeface="Helvetica Neue"/>
                <a:cs typeface="Helvetica Neue"/>
              </a:rPr>
              <a:t>mrad</a:t>
            </a:r>
            <a:r>
              <a:rPr lang="en-US" sz="1200" b="1" dirty="0" smtClean="0">
                <a:solidFill>
                  <a:srgbClr val="000000"/>
                </a:solidFill>
                <a:latin typeface="Helvetica Neue"/>
                <a:cs typeface="Helvetica Neue"/>
              </a:rPr>
              <a:t> (normalized)</a:t>
            </a:r>
            <a:endParaRPr lang="en-US" sz="1200" b="1" baseline="-25000" dirty="0" smtClean="0">
              <a:solidFill>
                <a:srgbClr val="000000"/>
              </a:solidFill>
              <a:latin typeface="Helvetica Neue"/>
              <a:cs typeface="Helvetica Neue"/>
            </a:endParaRPr>
          </a:p>
          <a:p>
            <a:pPr marL="227013" indent="-227013" eaLnBrk="0" hangingPunct="0">
              <a:spcBef>
                <a:spcPts val="600"/>
              </a:spcBef>
              <a:buFontTx/>
              <a:buChar char="•"/>
              <a:tabLst>
                <a:tab pos="685800" algn="l"/>
              </a:tabLst>
              <a:defRPr/>
            </a:pPr>
            <a:r>
              <a:rPr lang="en-US" sz="1200" b="1" dirty="0" smtClean="0">
                <a:solidFill>
                  <a:srgbClr val="000000"/>
                </a:solidFill>
                <a:latin typeface="Helvetica Neue"/>
                <a:cs typeface="Helvetica Neue"/>
              </a:rPr>
              <a:t>Electric field at the cathode ≥~10 MV/m (space charge emission limit)</a:t>
            </a:r>
          </a:p>
          <a:p>
            <a:pPr marL="227013" indent="-227013" eaLnBrk="0" hangingPunct="0">
              <a:spcBef>
                <a:spcPts val="600"/>
              </a:spcBef>
              <a:buFontTx/>
              <a:buChar char="•"/>
              <a:tabLst>
                <a:tab pos="685800" algn="l"/>
              </a:tabLst>
              <a:defRPr/>
            </a:pPr>
            <a:r>
              <a:rPr lang="en-US" sz="1200" b="1" dirty="0" smtClean="0">
                <a:solidFill>
                  <a:srgbClr val="000000"/>
                </a:solidFill>
                <a:latin typeface="Helvetica Neue"/>
                <a:cs typeface="Helvetica Neue"/>
              </a:rPr>
              <a:t>Beam energy at the gun exit ≥~500 </a:t>
            </a:r>
            <a:r>
              <a:rPr lang="en-US" sz="1200" b="1" dirty="0" err="1" smtClean="0">
                <a:solidFill>
                  <a:srgbClr val="000000"/>
                </a:solidFill>
                <a:latin typeface="Helvetica Neue"/>
                <a:cs typeface="Helvetica Neue"/>
              </a:rPr>
              <a:t>keV</a:t>
            </a:r>
            <a:r>
              <a:rPr lang="en-US" sz="1200" b="1" dirty="0" smtClean="0">
                <a:solidFill>
                  <a:srgbClr val="000000"/>
                </a:solidFill>
                <a:latin typeface="Helvetica Neue"/>
                <a:cs typeface="Helvetica Neue"/>
              </a:rPr>
              <a:t> (space charge control)</a:t>
            </a:r>
          </a:p>
          <a:p>
            <a:pPr marL="227013" indent="-227013">
              <a:spcBef>
                <a:spcPts val="600"/>
              </a:spcBef>
              <a:buFontTx/>
              <a:buChar char="•"/>
              <a:tabLst>
                <a:tab pos="685800" algn="l"/>
              </a:tabLst>
              <a:defRPr/>
            </a:pPr>
            <a:r>
              <a:rPr lang="en-US" sz="1200" b="1" dirty="0" smtClean="0">
                <a:solidFill>
                  <a:srgbClr val="000000"/>
                </a:solidFill>
                <a:latin typeface="Helvetica Neue"/>
                <a:cs typeface="Helvetica Neue"/>
              </a:rPr>
              <a:t>Bunch length ~100 </a:t>
            </a:r>
            <a:r>
              <a:rPr lang="en-US" sz="1200" b="1" dirty="0" err="1" smtClean="0">
                <a:solidFill>
                  <a:srgbClr val="000000"/>
                </a:solidFill>
                <a:latin typeface="Helvetica Neue"/>
                <a:cs typeface="Helvetica Neue"/>
              </a:rPr>
              <a:t>fs</a:t>
            </a:r>
            <a:r>
              <a:rPr lang="en-US" sz="1200" b="1" dirty="0" smtClean="0">
                <a:solidFill>
                  <a:srgbClr val="000000"/>
                </a:solidFill>
                <a:latin typeface="Helvetica Neue"/>
                <a:cs typeface="Helvetica Neue"/>
              </a:rPr>
              <a:t> to ~10 </a:t>
            </a:r>
            <a:r>
              <a:rPr lang="en-US" sz="1200" b="1" dirty="0" err="1" smtClean="0">
                <a:solidFill>
                  <a:srgbClr val="000000"/>
                </a:solidFill>
                <a:latin typeface="Helvetica Neue"/>
                <a:cs typeface="Helvetica Neue"/>
              </a:rPr>
              <a:t>ps</a:t>
            </a:r>
            <a:r>
              <a:rPr lang="en-US" sz="1200" b="1" dirty="0" smtClean="0">
                <a:solidFill>
                  <a:srgbClr val="000000"/>
                </a:solidFill>
                <a:latin typeface="Helvetica Neue"/>
                <a:cs typeface="Helvetica Neue"/>
              </a:rPr>
              <a:t> for handling space charge effects, and for allowing different modes of operation</a:t>
            </a:r>
          </a:p>
          <a:p>
            <a:pPr marL="227013" indent="-227013" eaLnBrk="0" hangingPunct="0">
              <a:spcBef>
                <a:spcPts val="600"/>
              </a:spcBef>
              <a:buFontTx/>
              <a:buChar char="•"/>
              <a:tabLst>
                <a:tab pos="685800" algn="l"/>
              </a:tabLst>
              <a:defRPr/>
            </a:pPr>
            <a:r>
              <a:rPr lang="en-US" sz="1200" b="1" dirty="0" smtClean="0">
                <a:solidFill>
                  <a:srgbClr val="000000"/>
                </a:solidFill>
                <a:latin typeface="Helvetica Neue"/>
                <a:cs typeface="Helvetica Neue"/>
              </a:rPr>
              <a:t>Compatible with magnetic field control within the gun  (</a:t>
            </a:r>
            <a:r>
              <a:rPr lang="en-US" sz="1200" b="1" dirty="0" err="1" smtClean="0">
                <a:solidFill>
                  <a:srgbClr val="000000"/>
                </a:solidFill>
                <a:latin typeface="Helvetica Neue"/>
                <a:cs typeface="Helvetica Neue"/>
              </a:rPr>
              <a:t>emittance</a:t>
            </a:r>
            <a:r>
              <a:rPr lang="en-US" sz="1200" b="1" dirty="0" smtClean="0">
                <a:solidFill>
                  <a:srgbClr val="000000"/>
                </a:solidFill>
                <a:latin typeface="Helvetica Neue"/>
                <a:cs typeface="Helvetica Neue"/>
              </a:rPr>
              <a:t> exchange and compensation)</a:t>
            </a:r>
          </a:p>
          <a:p>
            <a:pPr marL="227013" indent="-227013">
              <a:spcBef>
                <a:spcPts val="600"/>
              </a:spcBef>
              <a:buFontTx/>
              <a:buChar char="•"/>
              <a:tabLst>
                <a:tab pos="685800" algn="l"/>
              </a:tabLst>
            </a:pPr>
            <a:r>
              <a:rPr lang="en-US" sz="1200" b="1" dirty="0" smtClean="0">
                <a:solidFill>
                  <a:srgbClr val="000000"/>
                </a:solidFill>
                <a:latin typeface="Helvetica Neue"/>
                <a:ea typeface="Times New Roman" pitchFamily="24" charset="0"/>
                <a:cs typeface="Helvetica Neue"/>
              </a:rPr>
              <a:t>10</a:t>
            </a:r>
            <a:r>
              <a:rPr lang="en-US" sz="1200" b="1" baseline="30000" dirty="0" smtClean="0">
                <a:solidFill>
                  <a:srgbClr val="000000"/>
                </a:solidFill>
                <a:latin typeface="Helvetica Neue"/>
                <a:ea typeface="Times New Roman" pitchFamily="24" charset="0"/>
                <a:cs typeface="Helvetica Neue"/>
              </a:rPr>
              <a:t>-11</a:t>
            </a:r>
            <a:r>
              <a:rPr lang="en-US" sz="1200" b="1" dirty="0" smtClean="0">
                <a:solidFill>
                  <a:srgbClr val="000000"/>
                </a:solidFill>
                <a:latin typeface="Helvetica Neue"/>
                <a:ea typeface="Times New Roman" pitchFamily="24" charset="0"/>
                <a:cs typeface="Helvetica Neue"/>
              </a:rPr>
              <a:t> </a:t>
            </a:r>
            <a:r>
              <a:rPr lang="en-US" sz="1200" b="1" dirty="0" err="1" smtClean="0">
                <a:solidFill>
                  <a:srgbClr val="000000"/>
                </a:solidFill>
                <a:latin typeface="Helvetica Neue"/>
                <a:ea typeface="Times New Roman" pitchFamily="24" charset="0"/>
                <a:cs typeface="Helvetica Neue"/>
              </a:rPr>
              <a:t>Torr</a:t>
            </a:r>
            <a:r>
              <a:rPr lang="en-US" sz="1200" b="1" dirty="0" smtClean="0">
                <a:solidFill>
                  <a:srgbClr val="000000"/>
                </a:solidFill>
                <a:latin typeface="Helvetica Neue"/>
                <a:ea typeface="Times New Roman" pitchFamily="24" charset="0"/>
                <a:cs typeface="Helvetica Neue"/>
              </a:rPr>
              <a:t> vacuum capability (cathode lifetime)</a:t>
            </a:r>
          </a:p>
          <a:p>
            <a:pPr marL="227013" indent="-227013">
              <a:spcBef>
                <a:spcPts val="600"/>
              </a:spcBef>
              <a:buFontTx/>
              <a:buChar char="•"/>
              <a:tabLst>
                <a:tab pos="685800" algn="l"/>
              </a:tabLst>
            </a:pPr>
            <a:r>
              <a:rPr lang="en-US" sz="1200" b="1" dirty="0" smtClean="0">
                <a:solidFill>
                  <a:srgbClr val="000000"/>
                </a:solidFill>
                <a:latin typeface="Helvetica Neue"/>
                <a:ea typeface="Times New Roman" pitchFamily="24" charset="0"/>
                <a:cs typeface="Helvetica Neue"/>
              </a:rPr>
              <a:t>Accommodates a variety of cathode materials</a:t>
            </a:r>
          </a:p>
          <a:p>
            <a:pPr marL="227013" indent="-227013">
              <a:spcBef>
                <a:spcPts val="600"/>
              </a:spcBef>
              <a:buFontTx/>
              <a:buChar char="•"/>
              <a:tabLst>
                <a:tab pos="685800" algn="l"/>
              </a:tabLst>
            </a:pPr>
            <a:endParaRPr lang="en-US" sz="1200" b="1" dirty="0" smtClean="0">
              <a:solidFill>
                <a:srgbClr val="000000"/>
              </a:solidFill>
              <a:latin typeface="Helvetica Neue"/>
              <a:ea typeface="Times New Roman" pitchFamily="24" charset="0"/>
              <a:cs typeface="Helvetica Neue"/>
            </a:endParaRPr>
          </a:p>
          <a:p>
            <a:pPr marL="227013" indent="-227013">
              <a:spcBef>
                <a:spcPts val="600"/>
              </a:spcBef>
              <a:buFontTx/>
              <a:buChar char="•"/>
              <a:tabLst>
                <a:tab pos="685800" algn="l"/>
              </a:tabLst>
            </a:pPr>
            <a:endParaRPr lang="en-US" sz="1200" b="1" dirty="0" smtClean="0">
              <a:solidFill>
                <a:srgbClr val="000000"/>
              </a:solidFill>
              <a:latin typeface="Helvetica Neue"/>
              <a:ea typeface="Times New Roman" pitchFamily="24" charset="0"/>
              <a:cs typeface="Helvetica Neue"/>
            </a:endParaRPr>
          </a:p>
          <a:p>
            <a:pPr marL="227013" indent="-227013">
              <a:spcBef>
                <a:spcPts val="600"/>
              </a:spcBef>
              <a:buFontTx/>
              <a:buChar char="•"/>
              <a:tabLst>
                <a:tab pos="685800" algn="l"/>
              </a:tabLst>
            </a:pPr>
            <a:endParaRPr lang="en-US" sz="1200" b="1" dirty="0" smtClean="0">
              <a:solidFill>
                <a:srgbClr val="000000"/>
              </a:solidFill>
              <a:latin typeface="Helvetica Neue"/>
              <a:ea typeface="Times New Roman" pitchFamily="24" charset="0"/>
              <a:cs typeface="Helvetica Neue"/>
            </a:endParaRPr>
          </a:p>
          <a:p>
            <a:pPr marL="227013" indent="-227013">
              <a:spcBef>
                <a:spcPts val="600"/>
              </a:spcBef>
              <a:buFontTx/>
              <a:buChar char="•"/>
              <a:tabLst>
                <a:tab pos="685800" algn="l"/>
              </a:tabLst>
            </a:pPr>
            <a:endParaRPr lang="en-US" sz="1200" b="1" dirty="0" smtClean="0">
              <a:solidFill>
                <a:srgbClr val="000000"/>
              </a:solidFill>
              <a:latin typeface="Helvetica Neue"/>
              <a:ea typeface="Times New Roman" pitchFamily="24" charset="0"/>
              <a:cs typeface="Helvetica Neue"/>
            </a:endParaRP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28</a:t>
            </a:fld>
            <a:endParaRPr lang="en-US"/>
          </a:p>
        </p:txBody>
      </p:sp>
    </p:spTree>
    <p:extLst>
      <p:ext uri="{BB962C8B-B14F-4D97-AF65-F5344CB8AC3E}">
        <p14:creationId xmlns:p14="http://schemas.microsoft.com/office/powerpoint/2010/main" val="2310194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4294967295"/>
          </p:nvPr>
        </p:nvSpPr>
        <p:spPr bwMode="auto">
          <a:xfrm>
            <a:off x="3886201" y="8685457"/>
            <a:ext cx="2970213" cy="456962"/>
          </a:xfrm>
          <a:prstGeom prst="rect">
            <a:avLst/>
          </a:prstGeom>
          <a:noFill/>
          <a:ln>
            <a:miter lim="800000"/>
            <a:headEnd/>
            <a:tailEnd/>
          </a:ln>
        </p:spPr>
        <p:txBody>
          <a:bodyPr>
            <a:prstTxWarp prst="textNoShape">
              <a:avLst/>
            </a:prstTxWarp>
          </a:bodyPr>
          <a:lstStyle/>
          <a:p>
            <a:fld id="{4FFFDA4B-394A-A64B-9ED1-A4121FDC033C}" type="slidenum">
              <a:rPr lang="en-US"/>
              <a:pPr/>
              <a:t>29</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w="9525"/>
        </p:spPr>
        <p:txBody>
          <a:bodyPr/>
          <a:lstStyle/>
          <a:p>
            <a:pPr eaLnBrk="1" hangingPunct="1"/>
            <a:r>
              <a:rPr lang="en-US" dirty="0" smtClean="0">
                <a:latin typeface="Arial" pitchFamily="24" charset="0"/>
                <a:ea typeface="ＭＳ Ｐゴシック" pitchFamily="24" charset="-128"/>
                <a:cs typeface="ＭＳ Ｐゴシック" pitchFamily="24" charset="-128"/>
              </a:rPr>
              <a:t>Installation almost</a:t>
            </a:r>
            <a:r>
              <a:rPr lang="en-US" baseline="0" dirty="0" smtClean="0">
                <a:latin typeface="Arial" pitchFamily="24" charset="0"/>
                <a:ea typeface="ＭＳ Ｐゴシック" pitchFamily="24" charset="-128"/>
                <a:cs typeface="ＭＳ Ｐゴシック" pitchFamily="24" charset="-128"/>
              </a:rPr>
              <a:t> complete</a:t>
            </a:r>
          </a:p>
          <a:p>
            <a:pPr eaLnBrk="1" hangingPunct="1"/>
            <a:r>
              <a:rPr lang="en-US" baseline="0" dirty="0" smtClean="0">
                <a:latin typeface="Arial" pitchFamily="24" charset="0"/>
                <a:ea typeface="ＭＳ Ｐゴシック" pitchFamily="24" charset="-128"/>
                <a:cs typeface="ＭＳ Ｐゴシック" pitchFamily="24" charset="-128"/>
              </a:rPr>
              <a:t>Laser beam on cathode plug</a:t>
            </a:r>
          </a:p>
          <a:p>
            <a:pPr eaLnBrk="1" hangingPunct="1"/>
            <a:r>
              <a:rPr lang="en-US" baseline="0" dirty="0" smtClean="0">
                <a:latin typeface="Arial" pitchFamily="24" charset="0"/>
                <a:ea typeface="ＭＳ Ｐゴシック" pitchFamily="24" charset="-128"/>
                <a:cs typeface="ＭＳ Ｐゴシック" pitchFamily="24" charset="-128"/>
              </a:rPr>
              <a:t>Photoemission test about to start</a:t>
            </a:r>
            <a:endParaRPr lang="en-US" dirty="0">
              <a:latin typeface="Arial" pitchFamily="24" charset="0"/>
              <a:ea typeface="ＭＳ Ｐゴシック" pitchFamily="24" charset="-128"/>
              <a:cs typeface="ＭＳ Ｐゴシック" pitchFamily="2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63" indent="-233363">
              <a:buFontTx/>
              <a:buChar char="•"/>
            </a:pPr>
            <a:r>
              <a:rPr lang="en-US" b="1" dirty="0" smtClean="0"/>
              <a:t>0.7 W @ 1052 nm (systems being optimized)</a:t>
            </a:r>
          </a:p>
          <a:p>
            <a:pPr lvl="1" indent="-223838">
              <a:buFont typeface="Lucida Grande" charset="0"/>
              <a:buChar char="-"/>
            </a:pPr>
            <a:r>
              <a:rPr lang="en-US" b="1" dirty="0" smtClean="0">
                <a:cs typeface="Arial" charset="0"/>
              </a:rPr>
              <a:t>240 </a:t>
            </a:r>
            <a:r>
              <a:rPr lang="en-US" b="1" dirty="0" err="1" smtClean="0">
                <a:cs typeface="Arial" charset="0"/>
              </a:rPr>
              <a:t>mW</a:t>
            </a:r>
            <a:r>
              <a:rPr lang="en-US" b="1" dirty="0" smtClean="0">
                <a:cs typeface="Arial" charset="0"/>
              </a:rPr>
              <a:t> @ 526 nm</a:t>
            </a:r>
          </a:p>
          <a:p>
            <a:pPr marL="690563" lvl="2" indent="-234950">
              <a:buFontTx/>
              <a:buChar char="•"/>
            </a:pPr>
            <a:r>
              <a:rPr lang="en-US" sz="1600" b="1" dirty="0" smtClean="0">
                <a:cs typeface="Arial" charset="0"/>
              </a:rPr>
              <a:t>~ 1.5 </a:t>
            </a:r>
            <a:r>
              <a:rPr lang="en-US" sz="1600" b="1" dirty="0" err="1" smtClean="0">
                <a:cs typeface="Arial" charset="0"/>
              </a:rPr>
              <a:t>nC</a:t>
            </a:r>
            <a:r>
              <a:rPr lang="en-US" sz="1600" b="1" dirty="0" smtClean="0">
                <a:cs typeface="Arial" charset="0"/>
              </a:rPr>
              <a:t>, 1 MHz CsK</a:t>
            </a:r>
            <a:r>
              <a:rPr lang="en-US" sz="1600" b="1" baseline="-25000" dirty="0" smtClean="0">
                <a:cs typeface="Arial" charset="0"/>
              </a:rPr>
              <a:t>2</a:t>
            </a:r>
            <a:r>
              <a:rPr lang="en-US" sz="1600" b="1" dirty="0" smtClean="0">
                <a:cs typeface="Arial" charset="0"/>
              </a:rPr>
              <a:t>Sb</a:t>
            </a:r>
          </a:p>
          <a:p>
            <a:pPr lvl="1" indent="-223838">
              <a:buFont typeface="Lucida Grande" charset="0"/>
              <a:buChar char="-"/>
            </a:pPr>
            <a:r>
              <a:rPr lang="en-US" b="1" dirty="0" smtClean="0">
                <a:cs typeface="Arial" charset="0"/>
              </a:rPr>
              <a:t>85 </a:t>
            </a:r>
            <a:r>
              <a:rPr lang="en-US" b="1" dirty="0" err="1" smtClean="0">
                <a:cs typeface="Arial" charset="0"/>
              </a:rPr>
              <a:t>mW</a:t>
            </a:r>
            <a:r>
              <a:rPr lang="en-US" b="1" dirty="0" smtClean="0">
                <a:cs typeface="Arial" charset="0"/>
              </a:rPr>
              <a:t> @ 263 nm</a:t>
            </a:r>
          </a:p>
          <a:p>
            <a:pPr marL="690563" lvl="2" indent="-234950">
              <a:buFontTx/>
              <a:buChar char="•"/>
            </a:pPr>
            <a:r>
              <a:rPr lang="en-US" sz="1600" b="1" dirty="0" smtClean="0">
                <a:cs typeface="Arial" charset="0"/>
              </a:rPr>
              <a:t>&gt;300 </a:t>
            </a:r>
            <a:r>
              <a:rPr lang="en-US" sz="1600" b="1" dirty="0" err="1" smtClean="0">
                <a:cs typeface="Arial" charset="0"/>
              </a:rPr>
              <a:t>pC</a:t>
            </a:r>
            <a:r>
              <a:rPr lang="en-US" sz="1600" b="1" dirty="0" smtClean="0">
                <a:cs typeface="Arial" charset="0"/>
              </a:rPr>
              <a:t>, 1 MHz Cs</a:t>
            </a:r>
            <a:r>
              <a:rPr lang="en-US" sz="1600" b="1" baseline="-25000" dirty="0" smtClean="0">
                <a:cs typeface="Arial" charset="0"/>
              </a:rPr>
              <a:t>2</a:t>
            </a:r>
            <a:r>
              <a:rPr lang="en-US" sz="1600" b="1" dirty="0" smtClean="0">
                <a:cs typeface="Arial" charset="0"/>
              </a:rPr>
              <a:t>Te</a:t>
            </a:r>
          </a:p>
          <a:p>
            <a:pPr marL="690563" lvl="2" indent="-242888" defTabSz="280988">
              <a:buFont typeface="Arial"/>
              <a:buChar char="•"/>
            </a:pPr>
            <a:endParaRPr lang="en-US" sz="1600" b="1" dirty="0" smtClean="0">
              <a:cs typeface="Arial" charset="0"/>
            </a:endParaRPr>
          </a:p>
          <a:p>
            <a:pPr marL="233363" indent="-233363">
              <a:buFont typeface="Arial"/>
              <a:buChar char="•"/>
            </a:pPr>
            <a:r>
              <a:rPr lang="en-US" sz="2000" b="1" dirty="0" smtClean="0">
                <a:cs typeface="Arial" charset="0"/>
              </a:rPr>
              <a:t>Other lasers available for future use</a:t>
            </a:r>
          </a:p>
          <a:p>
            <a:pPr marL="1025525" lvl="1" indent="-234950" defTabSz="568325">
              <a:buFont typeface="Arial"/>
              <a:buChar char="•"/>
            </a:pPr>
            <a:r>
              <a:rPr lang="en-US" sz="2000" b="1" dirty="0" smtClean="0">
                <a:cs typeface="Arial" charset="0"/>
              </a:rPr>
              <a:t>1 MHz, 2 W, 1052 nm (Calmar)</a:t>
            </a:r>
          </a:p>
          <a:p>
            <a:pPr marL="1025525" lvl="1" indent="-234950" defTabSz="568325">
              <a:buFont typeface="Arial"/>
              <a:buChar char="•"/>
            </a:pPr>
            <a:r>
              <a:rPr lang="en-US" sz="2000" b="1" dirty="0" smtClean="0">
                <a:cs typeface="Arial" charset="0"/>
              </a:rPr>
              <a:t>1 MHz, &gt;100 W,1064 nm, </a:t>
            </a:r>
            <a:r>
              <a:rPr lang="en-US" sz="2000" b="1" dirty="0" err="1" smtClean="0">
                <a:cs typeface="Arial" charset="0"/>
              </a:rPr>
              <a:t>cryo</a:t>
            </a:r>
            <a:r>
              <a:rPr lang="en-US" sz="2000" b="1" dirty="0" smtClean="0">
                <a:cs typeface="Arial" charset="0"/>
              </a:rPr>
              <a:t>-cooled </a:t>
            </a:r>
            <a:r>
              <a:rPr lang="en-US" sz="2000" b="1" dirty="0" err="1" smtClean="0">
                <a:cs typeface="Arial" charset="0"/>
              </a:rPr>
              <a:t>Yb:YAG</a:t>
            </a:r>
            <a:r>
              <a:rPr lang="en-US" sz="2000" b="1" dirty="0" smtClean="0">
                <a:cs typeface="Arial" charset="0"/>
              </a:rPr>
              <a:t> (</a:t>
            </a:r>
            <a:r>
              <a:rPr lang="en-US" sz="2000" b="1" dirty="0" err="1" smtClean="0">
                <a:cs typeface="Arial" charset="0"/>
              </a:rPr>
              <a:t>Qpeak</a:t>
            </a:r>
            <a:r>
              <a:rPr lang="en-US" sz="2000" b="1" dirty="0" smtClean="0">
                <a:cs typeface="Arial" charset="0"/>
              </a:rPr>
              <a:t> Inc., STTR)</a:t>
            </a:r>
          </a:p>
          <a:p>
            <a:pPr marL="690563" lvl="2" indent="-242888" defTabSz="280988">
              <a:buFont typeface="Arial"/>
              <a:buChar char="•"/>
            </a:pPr>
            <a:endParaRPr lang="en-US" sz="1600" b="1" dirty="0">
              <a:cs typeface="Arial" charset="0"/>
            </a:endParaRPr>
          </a:p>
        </p:txBody>
      </p:sp>
      <p:sp>
        <p:nvSpPr>
          <p:cNvPr id="4" name="Slide Number Placeholder 3"/>
          <p:cNvSpPr>
            <a:spLocks noGrp="1"/>
          </p:cNvSpPr>
          <p:nvPr>
            <p:ph type="sldNum" sz="quarter" idx="10"/>
          </p:nvPr>
        </p:nvSpPr>
        <p:spPr/>
        <p:txBody>
          <a:bodyPr/>
          <a:lstStyle/>
          <a:p>
            <a:fld id="{509C0F82-79A9-F64B-BDAF-674803B06802}" type="slidenum">
              <a:rPr lang="en-US" smtClean="0"/>
              <a:pPr/>
              <a:t>30</a:t>
            </a:fld>
            <a:endParaRPr lang="en-US"/>
          </a:p>
        </p:txBody>
      </p:sp>
    </p:spTree>
    <p:extLst>
      <p:ext uri="{BB962C8B-B14F-4D97-AF65-F5344CB8AC3E}">
        <p14:creationId xmlns:p14="http://schemas.microsoft.com/office/powerpoint/2010/main" val="263954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Padmore</a:t>
            </a:r>
            <a:r>
              <a:rPr lang="en-US" dirty="0" smtClean="0"/>
              <a:t> leads</a:t>
            </a:r>
          </a:p>
          <a:p>
            <a:r>
              <a:rPr lang="en-US" dirty="0" smtClean="0"/>
              <a:t>ALS, surface &amp; materials science expertise</a:t>
            </a:r>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32</a:t>
            </a:fld>
            <a:endParaRPr lang="en-US"/>
          </a:p>
        </p:txBody>
      </p:sp>
    </p:spTree>
    <p:extLst>
      <p:ext uri="{BB962C8B-B14F-4D97-AF65-F5344CB8AC3E}">
        <p14:creationId xmlns:p14="http://schemas.microsoft.com/office/powerpoint/2010/main" val="242504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mn-lt"/>
                <a:ea typeface="ＭＳ Ｐゴシック" charset="0"/>
                <a:cs typeface="ＭＳ Ｐゴシック" charset="0"/>
              </a:rPr>
              <a:t>Phase 0 (</a:t>
            </a:r>
            <a:r>
              <a:rPr lang="en-US" i="1" dirty="0" smtClean="0">
                <a:solidFill>
                  <a:srgbClr val="008000"/>
                </a:solidFill>
                <a:latin typeface="+mn-lt"/>
                <a:ea typeface="ＭＳ Ｐゴシック" charset="0"/>
                <a:cs typeface="ＭＳ Ｐゴシック" charset="0"/>
              </a:rPr>
              <a:t>1 MHz</a:t>
            </a:r>
            <a:r>
              <a:rPr lang="en-US" dirty="0" smtClean="0">
                <a:latin typeface="+mn-lt"/>
                <a:ea typeface="ＭＳ Ｐゴシック" charset="0"/>
                <a:cs typeface="ＭＳ Ｐゴシック" charset="0"/>
              </a:rPr>
              <a:t>)</a:t>
            </a:r>
          </a:p>
          <a:p>
            <a:pPr lvl="0" eaLnBrk="1" hangingPunct="1">
              <a:buFont typeface="Arial" charset="0"/>
              <a:buChar char="•"/>
            </a:pPr>
            <a:r>
              <a:rPr lang="en-US" dirty="0" smtClean="0">
                <a:latin typeface="+mn-lt"/>
                <a:ea typeface="ＭＳ Ｐゴシック" charset="0"/>
              </a:rPr>
              <a:t> Photocathode tests</a:t>
            </a:r>
          </a:p>
          <a:p>
            <a:pPr lvl="1" eaLnBrk="1" hangingPunct="1">
              <a:buFont typeface="Arial" charset="0"/>
              <a:buChar char="•"/>
            </a:pPr>
            <a:r>
              <a:rPr lang="en-US" sz="1600" dirty="0" smtClean="0">
                <a:latin typeface="+mn-lt"/>
                <a:ea typeface="ＭＳ Ｐゴシック" charset="0"/>
              </a:rPr>
              <a:t>QE </a:t>
            </a:r>
            <a:r>
              <a:rPr lang="en-US" sz="1600" dirty="0" err="1" smtClean="0">
                <a:latin typeface="+mn-lt"/>
                <a:ea typeface="ＭＳ Ｐゴシック" charset="0"/>
              </a:rPr>
              <a:t>Vs</a:t>
            </a:r>
            <a:r>
              <a:rPr lang="en-US" sz="1600" dirty="0" smtClean="0">
                <a:latin typeface="+mn-lt"/>
                <a:ea typeface="ＭＳ Ｐゴシック" charset="0"/>
              </a:rPr>
              <a:t> time</a:t>
            </a:r>
          </a:p>
          <a:p>
            <a:pPr lvl="1" eaLnBrk="1" hangingPunct="1">
              <a:buFont typeface="Arial" charset="0"/>
              <a:buChar char="•"/>
            </a:pPr>
            <a:r>
              <a:rPr lang="en-US" sz="1600" dirty="0" smtClean="0">
                <a:latin typeface="+mn-lt"/>
                <a:ea typeface="ＭＳ Ｐゴシック" charset="0"/>
              </a:rPr>
              <a:t>QE maps</a:t>
            </a:r>
          </a:p>
          <a:p>
            <a:pPr lvl="1" eaLnBrk="1" hangingPunct="1">
              <a:buFont typeface="Arial" charset="0"/>
              <a:buChar char="•"/>
            </a:pPr>
            <a:r>
              <a:rPr lang="en-US" sz="1600" dirty="0" smtClean="0">
                <a:latin typeface="+mn-lt"/>
                <a:ea typeface="ＭＳ Ｐゴシック" charset="0"/>
              </a:rPr>
              <a:t>Cathode </a:t>
            </a:r>
            <a:r>
              <a:rPr lang="en-US" sz="1600" dirty="0" err="1" smtClean="0">
                <a:latin typeface="+mn-lt"/>
                <a:ea typeface="ＭＳ Ｐゴシック" charset="0"/>
              </a:rPr>
              <a:t>emittance</a:t>
            </a:r>
            <a:endParaRPr lang="en-US" sz="1600" dirty="0" smtClean="0">
              <a:latin typeface="+mn-lt"/>
              <a:ea typeface="ＭＳ Ｐゴシック" charset="0"/>
            </a:endParaRPr>
          </a:p>
          <a:p>
            <a:pPr lvl="1" eaLnBrk="1" hangingPunct="1">
              <a:buFont typeface="Arial" charset="0"/>
              <a:buChar char="•"/>
            </a:pPr>
            <a:r>
              <a:rPr lang="en-US" sz="1600" dirty="0" smtClean="0">
                <a:latin typeface="+mn-lt"/>
                <a:ea typeface="ＭＳ Ｐゴシック" charset="0"/>
              </a:rPr>
              <a:t>High current cathode performance (~mA)</a:t>
            </a:r>
          </a:p>
          <a:p>
            <a:pPr lvl="1" eaLnBrk="1" hangingPunct="1">
              <a:buFont typeface="Arial" charset="0"/>
              <a:buChar char="•"/>
            </a:pPr>
            <a:r>
              <a:rPr lang="en-US" sz="1600" dirty="0" smtClean="0">
                <a:latin typeface="+mn-lt"/>
                <a:ea typeface="ＭＳ Ｐゴシック" charset="0"/>
              </a:rPr>
              <a:t>Energy measurement with correcting coil</a:t>
            </a:r>
          </a:p>
          <a:p>
            <a:r>
              <a:rPr lang="en-US" dirty="0" smtClean="0">
                <a:latin typeface="+mn-lt"/>
                <a:ea typeface="ＭＳ Ｐゴシック" charset="0"/>
                <a:cs typeface="ＭＳ Ｐゴシック" charset="0"/>
              </a:rPr>
              <a:t>Phase 1 (</a:t>
            </a:r>
            <a:r>
              <a:rPr lang="en-US" i="1" dirty="0" smtClean="0">
                <a:solidFill>
                  <a:srgbClr val="008000"/>
                </a:solidFill>
                <a:latin typeface="+mn-lt"/>
                <a:ea typeface="ＭＳ Ｐゴシック" charset="0"/>
                <a:cs typeface="ＭＳ Ｐゴシック" charset="0"/>
              </a:rPr>
              <a:t>1 MHz</a:t>
            </a:r>
            <a:r>
              <a:rPr lang="en-US" dirty="0" smtClean="0">
                <a:latin typeface="+mn-lt"/>
                <a:ea typeface="ＭＳ Ｐゴシック" charset="0"/>
                <a:cs typeface="ＭＳ Ｐゴシック" charset="0"/>
              </a:rPr>
              <a:t>)</a:t>
            </a:r>
            <a:endParaRPr lang="en-US" sz="1600" dirty="0" smtClean="0">
              <a:solidFill>
                <a:schemeClr val="tx2"/>
              </a:solidFill>
              <a:latin typeface="+mn-lt"/>
              <a:ea typeface="ＭＳ Ｐゴシック" charset="0"/>
            </a:endParaRPr>
          </a:p>
          <a:p>
            <a:pPr lvl="0" eaLnBrk="1" hangingPunct="1">
              <a:buFont typeface="Arial" charset="0"/>
              <a:buChar char="•"/>
            </a:pPr>
            <a:r>
              <a:rPr lang="en-US" dirty="0" smtClean="0">
                <a:latin typeface="+mn-lt"/>
                <a:ea typeface="ＭＳ Ｐゴシック" charset="0"/>
              </a:rPr>
              <a:t> Beam characterization at the gun energy (750 kV)</a:t>
            </a:r>
          </a:p>
          <a:p>
            <a:pPr lvl="1" eaLnBrk="1" hangingPunct="1">
              <a:buFont typeface="Arial" charset="0"/>
              <a:buChar char="•"/>
            </a:pPr>
            <a:r>
              <a:rPr lang="en-US" sz="1600" dirty="0" smtClean="0">
                <a:solidFill>
                  <a:srgbClr val="000000"/>
                </a:solidFill>
                <a:latin typeface="+mn-lt"/>
                <a:ea typeface="ＭＳ Ｐゴシック" charset="0"/>
              </a:rPr>
              <a:t>Space charge </a:t>
            </a:r>
            <a:r>
              <a:rPr lang="en-US" sz="1600" dirty="0" err="1" smtClean="0">
                <a:solidFill>
                  <a:srgbClr val="000000"/>
                </a:solidFill>
                <a:latin typeface="+mn-lt"/>
                <a:ea typeface="ＭＳ Ｐゴシック" charset="0"/>
              </a:rPr>
              <a:t>emittance</a:t>
            </a:r>
            <a:r>
              <a:rPr lang="en-US" sz="1600" dirty="0" smtClean="0">
                <a:solidFill>
                  <a:srgbClr val="000000"/>
                </a:solidFill>
                <a:latin typeface="+mn-lt"/>
                <a:ea typeface="ＭＳ Ｐゴシック" charset="0"/>
              </a:rPr>
              <a:t> </a:t>
            </a:r>
          </a:p>
          <a:p>
            <a:pPr lvl="1" eaLnBrk="1" hangingPunct="1">
              <a:buFont typeface="Arial" charset="0"/>
              <a:buChar char="•"/>
            </a:pPr>
            <a:r>
              <a:rPr lang="en-US" sz="1600" dirty="0" smtClean="0">
                <a:solidFill>
                  <a:srgbClr val="000000"/>
                </a:solidFill>
                <a:latin typeface="+mn-lt"/>
                <a:ea typeface="ＭＳ Ｐゴシック" charset="0"/>
              </a:rPr>
              <a:t>Time and energy resolved measurements</a:t>
            </a:r>
          </a:p>
          <a:p>
            <a:pPr eaLnBrk="1" hangingPunct="1"/>
            <a:r>
              <a:rPr lang="en-US" dirty="0" smtClean="0">
                <a:latin typeface="+mn-lt"/>
                <a:ea typeface="ＭＳ Ｐゴシック" charset="0"/>
                <a:cs typeface="ＭＳ Ｐゴシック" charset="0"/>
              </a:rPr>
              <a:t>Phase II (</a:t>
            </a:r>
            <a:r>
              <a:rPr lang="en-US" i="1" dirty="0" smtClean="0">
                <a:solidFill>
                  <a:srgbClr val="008000"/>
                </a:solidFill>
                <a:latin typeface="+mn-lt"/>
                <a:ea typeface="ＭＳ Ｐゴシック" charset="0"/>
                <a:cs typeface="ＭＳ Ｐゴシック" charset="0"/>
              </a:rPr>
              <a:t>10 Hz</a:t>
            </a:r>
            <a:r>
              <a:rPr lang="en-US" dirty="0" smtClean="0">
                <a:latin typeface="+mn-lt"/>
                <a:ea typeface="ＭＳ Ｐゴシック" charset="0"/>
                <a:cs typeface="ＭＳ Ｐゴシック" charset="0"/>
              </a:rPr>
              <a:t>)</a:t>
            </a:r>
          </a:p>
          <a:p>
            <a:pPr marL="0" lvl="1" indent="-228600" eaLnBrk="1" hangingPunct="1">
              <a:spcBef>
                <a:spcPts val="0"/>
              </a:spcBef>
            </a:pPr>
            <a:r>
              <a:rPr lang="en-US" dirty="0" smtClean="0">
                <a:latin typeface="+mn-lt"/>
                <a:ea typeface="ＭＳ Ｐゴシック" charset="0"/>
              </a:rPr>
              <a:t> Beam characterization at the injector exit (15-30 MeV)</a:t>
            </a:r>
          </a:p>
          <a:p>
            <a:pPr lvl="1" eaLnBrk="1" hangingPunct="1">
              <a:buFont typeface="Arial" charset="0"/>
              <a:buChar char="•"/>
            </a:pPr>
            <a:r>
              <a:rPr lang="en-US" sz="1600" dirty="0" smtClean="0">
                <a:solidFill>
                  <a:srgbClr val="000000"/>
                </a:solidFill>
                <a:latin typeface="+mn-lt"/>
                <a:ea typeface="ＭＳ Ｐゴシック" charset="0"/>
              </a:rPr>
              <a:t>6D brightness measurement</a:t>
            </a:r>
          </a:p>
          <a:p>
            <a:pPr lvl="1" eaLnBrk="1" hangingPunct="1">
              <a:buFont typeface="Arial" charset="0"/>
              <a:buChar char="•"/>
            </a:pPr>
            <a:r>
              <a:rPr lang="en-US" sz="1600" dirty="0" smtClean="0">
                <a:solidFill>
                  <a:srgbClr val="000000"/>
                </a:solidFill>
                <a:latin typeface="+mn-lt"/>
                <a:ea typeface="ＭＳ Ｐゴシック" charset="0"/>
              </a:rPr>
              <a:t>Jitter measurements</a:t>
            </a:r>
          </a:p>
          <a:p>
            <a:pPr marL="0" lvl="1" indent="0">
              <a:spcBef>
                <a:spcPct val="80000"/>
              </a:spcBef>
              <a:buFont typeface="Arial"/>
              <a:buNone/>
            </a:pPr>
            <a:r>
              <a:rPr lang="en-US" dirty="0" smtClean="0">
                <a:solidFill>
                  <a:srgbClr val="000000"/>
                </a:solidFill>
                <a:latin typeface="+mn-lt"/>
                <a:ea typeface="ＭＳ Ｐゴシック" charset="0"/>
              </a:rPr>
              <a:t>Review held November 28</a:t>
            </a:r>
          </a:p>
          <a:p>
            <a:pPr marL="685800" lvl="3" indent="-223838">
              <a:spcBef>
                <a:spcPts val="0"/>
              </a:spcBef>
              <a:buFont typeface="Arial"/>
              <a:buChar char="•"/>
            </a:pPr>
            <a:r>
              <a:rPr lang="en-US" sz="1600" dirty="0" smtClean="0">
                <a:solidFill>
                  <a:srgbClr val="000000"/>
                </a:solidFill>
                <a:latin typeface="+mn-lt"/>
                <a:ea typeface="ＭＳ Ｐゴシック" charset="0"/>
              </a:rPr>
              <a:t>Chair I. </a:t>
            </a:r>
            <a:r>
              <a:rPr lang="en-US" sz="1600" dirty="0" err="1" smtClean="0">
                <a:solidFill>
                  <a:srgbClr val="000000"/>
                </a:solidFill>
                <a:latin typeface="+mn-lt"/>
                <a:ea typeface="ＭＳ Ｐゴシック" charset="0"/>
              </a:rPr>
              <a:t>Bazarov</a:t>
            </a:r>
            <a:r>
              <a:rPr lang="en-US" sz="1600" dirty="0" smtClean="0">
                <a:solidFill>
                  <a:srgbClr val="000000"/>
                </a:solidFill>
                <a:latin typeface="+mn-lt"/>
                <a:ea typeface="ＭＳ Ｐゴシック" charset="0"/>
              </a:rPr>
              <a:t> (Cornell)</a:t>
            </a:r>
            <a:endParaRPr lang="en-US" sz="1600" dirty="0">
              <a:solidFill>
                <a:srgbClr val="000000"/>
              </a:solidFill>
              <a:latin typeface="+mn-lt"/>
              <a:ea typeface="ＭＳ Ｐゴシック" charset="0"/>
            </a:endParaRPr>
          </a:p>
        </p:txBody>
      </p:sp>
      <p:sp>
        <p:nvSpPr>
          <p:cNvPr id="4" name="Slide Number Placeholder 3"/>
          <p:cNvSpPr>
            <a:spLocks noGrp="1"/>
          </p:cNvSpPr>
          <p:nvPr>
            <p:ph type="sldNum" sz="quarter" idx="10"/>
          </p:nvPr>
        </p:nvSpPr>
        <p:spPr/>
        <p:txBody>
          <a:bodyPr/>
          <a:lstStyle/>
          <a:p>
            <a:fld id="{509C0F82-79A9-F64B-BDAF-674803B06802}" type="slidenum">
              <a:rPr lang="en-US" smtClean="0"/>
              <a:pPr/>
              <a:t>33</a:t>
            </a:fld>
            <a:endParaRPr lang="en-US"/>
          </a:p>
        </p:txBody>
      </p:sp>
    </p:spTree>
    <p:extLst>
      <p:ext uri="{BB962C8B-B14F-4D97-AF65-F5344CB8AC3E}">
        <p14:creationId xmlns:p14="http://schemas.microsoft.com/office/powerpoint/2010/main" val="51411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866E8B13-3E2D-6F4A-81F5-ACABBF0E1DB5}" type="slidenum">
              <a:rPr lang="en-US" sz="1200" b="0">
                <a:solidFill>
                  <a:schemeClr val="tx1"/>
                </a:solidFill>
              </a:rPr>
              <a:pPr eaLnBrk="1" hangingPunct="1"/>
              <a:t>35</a:t>
            </a:fld>
            <a:endParaRPr lang="en-US" sz="1200" b="0">
              <a:solidFill>
                <a:schemeClr val="tx1"/>
              </a:solidFill>
            </a:endParaRPr>
          </a:p>
        </p:txBody>
      </p:sp>
      <p:sp>
        <p:nvSpPr>
          <p:cNvPr id="26626"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sz="2400" dirty="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3061DDC1-DBB2-F54E-8F06-C2D1FEC57DF6}" type="slidenum">
              <a:rPr lang="en-US" sz="1200" b="0">
                <a:solidFill>
                  <a:schemeClr val="tx1"/>
                </a:solidFill>
              </a:rPr>
              <a:pPr eaLnBrk="1" hangingPunct="1"/>
              <a:t>36</a:t>
            </a:fld>
            <a:endParaRPr lang="en-US" sz="1200" b="0">
              <a:solidFill>
                <a:schemeClr val="tx1"/>
              </a:solidFill>
            </a:endParaRPr>
          </a:p>
        </p:txBody>
      </p:sp>
      <p:sp>
        <p:nvSpPr>
          <p:cNvPr id="33794"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0" tIns="45709" rIns="91420" bIns="45709" numCol="1" anchor="t" anchorCtr="0" compatLnSpc="1">
            <a:prstTxWarp prst="textNoShape">
              <a:avLst/>
            </a:prstTxWarp>
          </a:bodyPr>
          <a:lstStyle/>
          <a:p>
            <a:pPr eaLnBrk="1" hangingPunct="1">
              <a:spcBef>
                <a:spcPct val="0"/>
              </a:spcBef>
            </a:pPr>
            <a:r>
              <a:rPr lang="en-US" sz="2400" dirty="0" err="1" smtClean="0">
                <a:latin typeface="Calibri" charset="0"/>
              </a:rPr>
              <a:t>Linac</a:t>
            </a:r>
            <a:r>
              <a:rPr lang="en-US" sz="2400" dirty="0" smtClean="0">
                <a:latin typeface="Calibri" charset="0"/>
              </a:rPr>
              <a:t> total</a:t>
            </a:r>
            <a:r>
              <a:rPr lang="en-US" sz="2400" baseline="0" dirty="0" smtClean="0">
                <a:latin typeface="Calibri" charset="0"/>
              </a:rPr>
              <a:t> ~350 m long</a:t>
            </a:r>
          </a:p>
          <a:p>
            <a:pPr eaLnBrk="1" hangingPunct="1">
              <a:spcBef>
                <a:spcPct val="0"/>
              </a:spcBef>
            </a:pPr>
            <a:r>
              <a:rPr lang="en-US" sz="2400" baseline="0" dirty="0" smtClean="0">
                <a:latin typeface="Calibri" charset="0"/>
              </a:rPr>
              <a:t>Tunnel ~500 m long</a:t>
            </a:r>
          </a:p>
          <a:p>
            <a:pPr eaLnBrk="1" hangingPunct="1">
              <a:spcBef>
                <a:spcPct val="0"/>
              </a:spcBef>
            </a:pPr>
            <a:r>
              <a:rPr lang="en-US" sz="2400" baseline="0" dirty="0" smtClean="0">
                <a:latin typeface="Calibri" charset="0"/>
              </a:rPr>
              <a:t>Everything in tunnel – cryogenics, instrumentation, power supplies, and radiation too!</a:t>
            </a:r>
            <a:endParaRPr lang="en-US" sz="2400" dirty="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6F3742-F1B1-0044-BC30-781CD56BD7F3}" type="slidenum">
              <a:rPr lang="en-US" sz="1200"/>
              <a:pPr eaLnBrk="1" hangingPunct="1"/>
              <a:t>37</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7938" lvl="0" indent="-225425">
              <a:spcAft>
                <a:spcPts val="600"/>
              </a:spcAft>
              <a:buFont typeface="Arial"/>
              <a:buChar char="•"/>
            </a:pPr>
            <a:r>
              <a:rPr lang="en-US" b="1" dirty="0" smtClean="0">
                <a:solidFill>
                  <a:srgbClr val="000090"/>
                </a:solidFill>
              </a:rPr>
              <a:t>CW heat dissipation</a:t>
            </a:r>
          </a:p>
          <a:p>
            <a:pPr marL="7938" lvl="0" indent="-225425">
              <a:spcAft>
                <a:spcPts val="600"/>
              </a:spcAft>
              <a:buFont typeface="Arial"/>
              <a:buChar char="•"/>
            </a:pPr>
            <a:r>
              <a:rPr lang="en-US" b="1" dirty="0" smtClean="0">
                <a:solidFill>
                  <a:srgbClr val="000090"/>
                </a:solidFill>
              </a:rPr>
              <a:t>#cells per cavity</a:t>
            </a:r>
          </a:p>
          <a:p>
            <a:pPr marL="7938" lvl="0" indent="-225425">
              <a:spcAft>
                <a:spcPts val="600"/>
              </a:spcAft>
              <a:buFont typeface="Arial"/>
              <a:buChar char="•"/>
            </a:pPr>
            <a:r>
              <a:rPr lang="en-US" b="1" dirty="0" smtClean="0">
                <a:solidFill>
                  <a:srgbClr val="000090"/>
                </a:solidFill>
              </a:rPr>
              <a:t>HOM damping</a:t>
            </a:r>
          </a:p>
          <a:p>
            <a:pPr>
              <a:spcBef>
                <a:spcPct val="0"/>
              </a:spcBef>
            </a:pPr>
            <a:endParaRPr lang="en-US" dirty="0">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6F3742-F1B1-0044-BC30-781CD56BD7F3}" type="slidenum">
              <a:rPr lang="en-US" sz="1200"/>
              <a:pPr eaLnBrk="1" hangingPunct="1"/>
              <a:t>38</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Rot="1" noChangeAspect="1" noChangeArrowheads="1" noTextEdit="1"/>
          </p:cNvSpPr>
          <p:nvPr>
            <p:ph type="sldImg"/>
          </p:nvPr>
        </p:nvSpPr>
        <p:spPr>
          <a:ln/>
        </p:spPr>
      </p:sp>
      <p:sp>
        <p:nvSpPr>
          <p:cNvPr id="7649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b="1" dirty="0" smtClean="0">
                <a:solidFill>
                  <a:srgbClr val="000000"/>
                </a:solidFill>
              </a:rPr>
              <a:t>Further optimization under way (CSR, impedance, footprint, diagnostics)</a:t>
            </a:r>
          </a:p>
          <a:p>
            <a:pPr marL="342900" indent="-342900">
              <a:buFont typeface="Arial"/>
              <a:buChar char="•"/>
            </a:pPr>
            <a:endParaRPr lang="en-US" b="1"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39</a:t>
            </a:fld>
            <a:endParaRPr lang="en-US"/>
          </a:p>
        </p:txBody>
      </p:sp>
    </p:spTree>
    <p:extLst>
      <p:ext uri="{BB962C8B-B14F-4D97-AF65-F5344CB8AC3E}">
        <p14:creationId xmlns:p14="http://schemas.microsoft.com/office/powerpoint/2010/main" val="211224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4CE672FF-152D-4646-8C19-D3C65C6EE19D}" type="slidenum">
              <a:rPr lang="en-US" sz="1200" b="0">
                <a:solidFill>
                  <a:schemeClr val="tx1"/>
                </a:solidFill>
              </a:rPr>
              <a:pPr eaLnBrk="1" hangingPunct="1"/>
              <a:t>40</a:t>
            </a:fld>
            <a:endParaRPr lang="en-US" sz="1200" b="0">
              <a:solidFill>
                <a:schemeClr val="tx1"/>
              </a:solidFill>
            </a:endParaRPr>
          </a:p>
        </p:txBody>
      </p:sp>
      <p:sp>
        <p:nvSpPr>
          <p:cNvPr id="35842"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0" tIns="45709" rIns="91420" bIns="45709" numCol="1" anchor="t" anchorCtr="0" compatLnSpc="1">
            <a:prstTxWarp prst="textNoShape">
              <a:avLst/>
            </a:prstTxWarp>
          </a:bodyPr>
          <a:lstStyle/>
          <a:p>
            <a:pPr eaLnBrk="1" hangingPunct="1">
              <a:spcBef>
                <a:spcPct val="0"/>
              </a:spcBef>
            </a:pPr>
            <a:r>
              <a:rPr lang="en-US" sz="2400" dirty="0" smtClean="0">
                <a:latin typeface="Calibri" charset="0"/>
              </a:rPr>
              <a:t>~100 m long</a:t>
            </a:r>
          </a:p>
          <a:p>
            <a:pPr eaLnBrk="1" hangingPunct="1">
              <a:spcBef>
                <a:spcPct val="0"/>
              </a:spcBef>
            </a:pPr>
            <a:r>
              <a:rPr lang="en-US" sz="2400" dirty="0" smtClean="0">
                <a:latin typeface="Calibri" charset="0"/>
              </a:rPr>
              <a:t>Vibration ≤</a:t>
            </a:r>
            <a:r>
              <a:rPr lang="en-US" sz="2400" baseline="0" dirty="0" smtClean="0">
                <a:latin typeface="Calibri" charset="0"/>
              </a:rPr>
              <a:t> 15 nm </a:t>
            </a:r>
            <a:r>
              <a:rPr lang="en-US" sz="2400" baseline="0" dirty="0" err="1" smtClean="0">
                <a:latin typeface="Calibri" charset="0"/>
              </a:rPr>
              <a:t>rms</a:t>
            </a:r>
            <a:r>
              <a:rPr lang="en-US" sz="2400" baseline="0" dirty="0" smtClean="0">
                <a:latin typeface="Calibri" charset="0"/>
              </a:rPr>
              <a:t> over ≤ 100 Hz (for position, 40 nm for angle)</a:t>
            </a:r>
          </a:p>
          <a:p>
            <a:pPr eaLnBrk="1" hangingPunct="1">
              <a:spcBef>
                <a:spcPct val="0"/>
              </a:spcBef>
            </a:pPr>
            <a:r>
              <a:rPr lang="en-US" sz="2400" baseline="0" dirty="0" smtClean="0">
                <a:latin typeface="Calibri" charset="0"/>
              </a:rPr>
              <a:t>VC-F – like</a:t>
            </a:r>
          </a:p>
          <a:p>
            <a:pPr eaLnBrk="1" hangingPunct="1">
              <a:spcBef>
                <a:spcPct val="0"/>
              </a:spcBef>
            </a:pPr>
            <a:endParaRPr lang="en-US" sz="2400" baseline="0" dirty="0" smtClean="0">
              <a:latin typeface="Calibri" charset="0"/>
            </a:endParaRPr>
          </a:p>
          <a:p>
            <a:pPr eaLnBrk="1" hangingPunct="1">
              <a:spcBef>
                <a:spcPct val="0"/>
              </a:spcBef>
            </a:pPr>
            <a:endParaRPr lang="en-US" sz="2400" dirty="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plots</a:t>
            </a:r>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41</a:t>
            </a:fld>
            <a:endParaRPr lang="en-US"/>
          </a:p>
        </p:txBody>
      </p:sp>
    </p:spTree>
    <p:extLst>
      <p:ext uri="{BB962C8B-B14F-4D97-AF65-F5344CB8AC3E}">
        <p14:creationId xmlns:p14="http://schemas.microsoft.com/office/powerpoint/2010/main" val="1644213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800" b="1" dirty="0" smtClean="0">
                <a:solidFill>
                  <a:schemeClr val="tx1"/>
                </a:solidFill>
                <a:cs typeface="Helvetica Neue"/>
              </a:rPr>
              <a:t>Motivation</a:t>
            </a:r>
            <a:endParaRPr lang="en-US" sz="2000" b="1" dirty="0" smtClean="0">
              <a:solidFill>
                <a:schemeClr val="tx1"/>
              </a:solidFill>
              <a:cs typeface="Helvetica Neue"/>
            </a:endParaRPr>
          </a:p>
          <a:p>
            <a:pPr lvl="1">
              <a:spcBef>
                <a:spcPts val="600"/>
              </a:spcBef>
            </a:pPr>
            <a:r>
              <a:rPr lang="en-US" dirty="0" smtClean="0">
                <a:cs typeface="Helvetica Neue"/>
              </a:rPr>
              <a:t>R</a:t>
            </a:r>
            <a:r>
              <a:rPr lang="en-US" sz="1800" b="1" dirty="0" smtClean="0">
                <a:solidFill>
                  <a:schemeClr val="tx1"/>
                </a:solidFill>
                <a:cs typeface="Helvetica Neue"/>
              </a:rPr>
              <a:t>educe costs and enhance performance</a:t>
            </a:r>
          </a:p>
          <a:p>
            <a:pPr marL="687388" lvl="1">
              <a:spcBef>
                <a:spcPts val="600"/>
              </a:spcBef>
              <a:buFont typeface="Arial"/>
              <a:buChar char="•"/>
            </a:pPr>
            <a:r>
              <a:rPr lang="en-US" dirty="0" smtClean="0">
                <a:cs typeface="Helvetica Neue"/>
              </a:rPr>
              <a:t>Shorter FELs</a:t>
            </a:r>
          </a:p>
          <a:p>
            <a:pPr marL="687388" lvl="1">
              <a:spcBef>
                <a:spcPts val="600"/>
              </a:spcBef>
              <a:buFont typeface="Arial"/>
              <a:buChar char="•"/>
            </a:pPr>
            <a:r>
              <a:rPr lang="en-US" dirty="0" smtClean="0">
                <a:cs typeface="Helvetica Neue"/>
              </a:rPr>
              <a:t>Shorter, lower energy </a:t>
            </a:r>
            <a:r>
              <a:rPr lang="en-US" dirty="0" err="1" smtClean="0">
                <a:cs typeface="Helvetica Neue"/>
              </a:rPr>
              <a:t>linac</a:t>
            </a:r>
            <a:endParaRPr lang="en-US" dirty="0" smtClean="0">
              <a:cs typeface="Helvetica Neue"/>
            </a:endParaRPr>
          </a:p>
          <a:p>
            <a:pPr marL="687388" lvl="1">
              <a:spcBef>
                <a:spcPts val="600"/>
              </a:spcBef>
              <a:buFont typeface="Arial"/>
              <a:buChar char="•"/>
            </a:pPr>
            <a:r>
              <a:rPr lang="en-US" dirty="0" smtClean="0">
                <a:cs typeface="Helvetica Neue"/>
              </a:rPr>
              <a:t>Higher photon energy</a:t>
            </a:r>
          </a:p>
          <a:p>
            <a:pPr marL="687388" lvl="1">
              <a:spcBef>
                <a:spcPts val="600"/>
              </a:spcBef>
              <a:buFont typeface="Arial"/>
              <a:buChar char="•"/>
            </a:pPr>
            <a:r>
              <a:rPr lang="en-US" dirty="0" smtClean="0">
                <a:cs typeface="Helvetica Neue"/>
              </a:rPr>
              <a:t>Greater tuning range</a:t>
            </a:r>
          </a:p>
          <a:p>
            <a:pPr marL="687388" lvl="1">
              <a:spcBef>
                <a:spcPts val="600"/>
              </a:spcBef>
              <a:buFont typeface="Arial"/>
              <a:buChar char="•"/>
            </a:pPr>
            <a:r>
              <a:rPr lang="en-US" dirty="0" smtClean="0">
                <a:cs typeface="Helvetica Neue"/>
              </a:rPr>
              <a:t>Potential radiation damage resistance</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42</a:t>
            </a:fld>
            <a:endParaRPr lang="en-US"/>
          </a:p>
        </p:txBody>
      </p:sp>
    </p:spTree>
    <p:extLst>
      <p:ext uri="{BB962C8B-B14F-4D97-AF65-F5344CB8AC3E}">
        <p14:creationId xmlns:p14="http://schemas.microsoft.com/office/powerpoint/2010/main" val="1644213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9F61988-6A6A-634B-8854-7A65721CB821}" type="slidenum">
              <a:rPr lang="en-US">
                <a:latin typeface="Times New Roman" pitchFamily="24" charset="0"/>
              </a:rPr>
              <a:pPr/>
              <a:t>43</a:t>
            </a:fld>
            <a:endParaRPr lang="en-US">
              <a:latin typeface="Times New Roman" pitchFamily="24" charset="0"/>
            </a:endParaRPr>
          </a:p>
        </p:txBody>
      </p:sp>
      <p:sp>
        <p:nvSpPr>
          <p:cNvPr id="99331" name="Rectangle 2"/>
          <p:cNvSpPr>
            <a:spLocks noGrp="1" noRot="1" noChangeAspect="1" noChangeArrowheads="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4" charset="0"/>
              <a:ea typeface="ＭＳ Ｐゴシック" pitchFamily="24" charset="-128"/>
              <a:cs typeface="ＭＳ Ｐゴシック" pitchFamily="2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5A5FC42-314D-C642-A879-94B4930908C5}" type="slidenum">
              <a:rPr lang="en-US">
                <a:latin typeface="Times New Roman" pitchFamily="24" charset="0"/>
              </a:rPr>
              <a:pPr/>
              <a:t>44</a:t>
            </a:fld>
            <a:endParaRPr lang="en-US">
              <a:latin typeface="Times New Roman" pitchFamily="24" charset="0"/>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pitchFamily="24" charset="0"/>
                <a:ea typeface="ＭＳ Ｐゴシック" pitchFamily="24" charset="-128"/>
                <a:cs typeface="ＭＳ Ｐゴシック" pitchFamily="24" charset="-128"/>
              </a:rPr>
              <a:t>Combination of energy</a:t>
            </a:r>
            <a:r>
              <a:rPr lang="en-US" baseline="0" dirty="0" smtClean="0">
                <a:latin typeface="Times New Roman" pitchFamily="24" charset="0"/>
                <a:ea typeface="ＭＳ Ｐゴシック" pitchFamily="24" charset="-128"/>
                <a:cs typeface="ＭＳ Ｐゴシック" pitchFamily="24" charset="-128"/>
              </a:rPr>
              <a:t> and dispersion</a:t>
            </a:r>
            <a:endParaRPr lang="en-US" dirty="0">
              <a:latin typeface="Times New Roman" pitchFamily="24" charset="0"/>
              <a:ea typeface="ＭＳ Ｐゴシック" pitchFamily="24" charset="-128"/>
              <a:cs typeface="ＭＳ Ｐゴシック" pitchFamily="2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DESY Photon Sciences:</a:t>
            </a:r>
          </a:p>
          <a:p>
            <a:r>
              <a:rPr lang="en-US" dirty="0" smtClean="0"/>
              <a:t>HASYLAB</a:t>
            </a:r>
          </a:p>
          <a:p>
            <a:r>
              <a:rPr lang="en-US" dirty="0" smtClean="0"/>
              <a:t>EMBL – European Molecular Bio Lab</a:t>
            </a:r>
          </a:p>
          <a:p>
            <a:r>
              <a:rPr lang="en-US" dirty="0" smtClean="0"/>
              <a:t>New bio institute on infectious diseases</a:t>
            </a:r>
          </a:p>
          <a:p>
            <a:r>
              <a:rPr lang="en-US" dirty="0" smtClean="0"/>
              <a:t>CFEL – Center for FEL Science</a:t>
            </a:r>
          </a:p>
          <a:p>
            <a:r>
              <a:rPr lang="en-US" dirty="0" smtClean="0"/>
              <a:t>MPSD – Max Planck</a:t>
            </a:r>
            <a:r>
              <a:rPr lang="en-US" baseline="0" dirty="0" smtClean="0"/>
              <a:t> Inst. For Structural Dynamics</a:t>
            </a:r>
          </a:p>
          <a:p>
            <a:r>
              <a:rPr lang="en-US" baseline="0" dirty="0" smtClean="0"/>
              <a:t>U. </a:t>
            </a:r>
            <a:r>
              <a:rPr lang="en-US" baseline="0" dirty="0" err="1" smtClean="0"/>
              <a:t>Hampurg</a:t>
            </a:r>
            <a:r>
              <a:rPr lang="en-US" baseline="0" dirty="0" smtClean="0"/>
              <a:t> (Physics Dept. on DESY Campus)</a:t>
            </a:r>
          </a:p>
          <a:p>
            <a:r>
              <a:rPr lang="en-US" baseline="0" dirty="0" smtClean="0"/>
              <a:t>XFLE, FLASH, PETRA (ultimate storage ring)</a:t>
            </a:r>
            <a:endParaRPr lang="en-US" dirty="0"/>
          </a:p>
        </p:txBody>
      </p:sp>
      <p:sp>
        <p:nvSpPr>
          <p:cNvPr id="4" name="Slide Number Placeholder 3"/>
          <p:cNvSpPr>
            <a:spLocks noGrp="1"/>
          </p:cNvSpPr>
          <p:nvPr>
            <p:ph type="sldNum" sz="quarter" idx="10"/>
          </p:nvPr>
        </p:nvSpPr>
        <p:spPr/>
        <p:txBody>
          <a:bodyPr/>
          <a:lstStyle/>
          <a:p>
            <a:fld id="{7E2C17E6-ABF1-4E9B-9E8F-2D1111D6F034}" type="slidenum">
              <a:rPr lang="en-US" smtClean="0"/>
              <a:t>48</a:t>
            </a:fld>
            <a:endParaRPr lang="en-US"/>
          </a:p>
        </p:txBody>
      </p:sp>
    </p:spTree>
    <p:extLst>
      <p:ext uri="{BB962C8B-B14F-4D97-AF65-F5344CB8AC3E}">
        <p14:creationId xmlns:p14="http://schemas.microsoft.com/office/powerpoint/2010/main" val="4264339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 for a future</a:t>
            </a:r>
            <a:r>
              <a:rPr lang="en-US" baseline="0" dirty="0" smtClean="0"/>
              <a:t> machine is to use a range of FEL designs, including the ECHO technique under development </a:t>
            </a:r>
          </a:p>
          <a:p>
            <a:r>
              <a:rPr lang="en-US" baseline="0" dirty="0" smtClean="0"/>
              <a:t>We will develop seeded FEL capabilities in an R&amp;D program – Echo, HHG, self-seeding, oscillators, … </a:t>
            </a:r>
            <a:r>
              <a:rPr lang="en-US" baseline="0" dirty="0" err="1" smtClean="0"/>
              <a:t>etc</a:t>
            </a:r>
            <a:endParaRPr lang="en-US" baseline="0" dirty="0" smtClean="0"/>
          </a:p>
          <a:p>
            <a:r>
              <a:rPr lang="en-US" baseline="0" dirty="0" smtClean="0"/>
              <a:t>Need 10’s micro-Joule in UV (200 nm) – i.e. 10’sto 100 Watts in IR</a:t>
            </a:r>
          </a:p>
          <a:p>
            <a:r>
              <a:rPr lang="en-US" baseline="0" dirty="0" smtClean="0"/>
              <a:t>Simulations use GENESIS and GINGER codes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t>Stupakov</a:t>
            </a:r>
            <a:r>
              <a:rPr lang="en-US" sz="1200" dirty="0" smtClean="0"/>
              <a:t>, G., </a:t>
            </a:r>
            <a:r>
              <a:rPr lang="en-US" sz="1200" i="1" dirty="0" smtClean="0"/>
              <a:t>Using the Beam-Echo Effect for Generation of Short-Wavelength Radiation, </a:t>
            </a:r>
            <a:r>
              <a:rPr lang="en-US" sz="1200" dirty="0" smtClean="0"/>
              <a:t>Physical Review Letters </a:t>
            </a:r>
            <a:r>
              <a:rPr lang="en-US" sz="1200" b="1" dirty="0" smtClean="0"/>
              <a:t>102 </a:t>
            </a:r>
            <a:r>
              <a:rPr lang="en-US" sz="1200" dirty="0" smtClean="0"/>
              <a:t>(2009) 074801</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49</a:t>
            </a:fld>
            <a:endParaRPr lang="en-US"/>
          </a:p>
        </p:txBody>
      </p:sp>
    </p:spTree>
    <p:extLst>
      <p:ext uri="{BB962C8B-B14F-4D97-AF65-F5344CB8AC3E}">
        <p14:creationId xmlns:p14="http://schemas.microsoft.com/office/powerpoint/2010/main" val="901546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788" lvl="3" indent="-230188" defTabSz="168275">
              <a:lnSpc>
                <a:spcPct val="120000"/>
              </a:lnSpc>
            </a:pPr>
            <a:r>
              <a:rPr lang="en-US" dirty="0" smtClean="0">
                <a:solidFill>
                  <a:schemeClr val="tx1"/>
                </a:solidFill>
                <a:latin typeface="Helvetica Neue"/>
                <a:cs typeface="Helvetica Neue"/>
              </a:rPr>
              <a:t>~100 kW (peak) seed power at ≤50 nm </a:t>
            </a:r>
          </a:p>
          <a:p>
            <a:pPr marL="458788" lvl="3" indent="-230188" defTabSz="168275">
              <a:lnSpc>
                <a:spcPct val="120000"/>
              </a:lnSpc>
            </a:pPr>
            <a:r>
              <a:rPr lang="en-US" sz="1800" dirty="0" smtClean="0">
                <a:solidFill>
                  <a:schemeClr val="tx1"/>
                </a:solidFill>
                <a:latin typeface="Helvetica Neue"/>
                <a:cs typeface="Helvetica Neue"/>
              </a:rPr>
              <a:t>~10’s </a:t>
            </a:r>
            <a:r>
              <a:rPr lang="en-US" sz="1800" dirty="0" err="1" smtClean="0">
                <a:solidFill>
                  <a:schemeClr val="tx1"/>
                </a:solidFill>
                <a:latin typeface="Helvetica Neue"/>
                <a:cs typeface="Helvetica Neue"/>
              </a:rPr>
              <a:t>nJ</a:t>
            </a:r>
            <a:r>
              <a:rPr lang="en-US" sz="1800" dirty="0" smtClean="0">
                <a:solidFill>
                  <a:schemeClr val="tx1"/>
                </a:solidFill>
                <a:latin typeface="Helvetica Neue"/>
                <a:cs typeface="Helvetica Neue"/>
              </a:rPr>
              <a:t> per pulse</a:t>
            </a:r>
          </a:p>
          <a:p>
            <a:pPr marL="458788" lvl="1" indent="-230188" defTabSz="168275">
              <a:lnSpc>
                <a:spcPct val="120000"/>
              </a:lnSpc>
              <a:buFont typeface="Lucida Grande"/>
              <a:buChar char="−"/>
            </a:pPr>
            <a:r>
              <a:rPr lang="en-US" dirty="0" smtClean="0">
                <a:cs typeface="Helvetica Neue"/>
              </a:rPr>
              <a:t>Needs laser development for higher repetition rate</a:t>
            </a:r>
          </a:p>
          <a:p>
            <a:pPr lvl="3" defTabSz="168275">
              <a:lnSpc>
                <a:spcPct val="120000"/>
              </a:lnSpc>
              <a:buFont typeface="Arial"/>
              <a:buChar char="•"/>
            </a:pPr>
            <a:r>
              <a:rPr lang="en-US" dirty="0" smtClean="0">
                <a:cs typeface="Helvetica Neue"/>
              </a:rPr>
              <a:t>~kW average power @ ~4µm</a:t>
            </a:r>
          </a:p>
          <a:p>
            <a:pPr lvl="3" defTabSz="168275">
              <a:lnSpc>
                <a:spcPct val="120000"/>
              </a:lnSpc>
              <a:buFont typeface="Arial"/>
              <a:buChar char="•"/>
            </a:pPr>
            <a:r>
              <a:rPr lang="en-US" dirty="0" smtClean="0">
                <a:cs typeface="Helvetica Neue"/>
              </a:rPr>
              <a:t>Phase-matching in capillaries</a:t>
            </a:r>
          </a:p>
          <a:p>
            <a:pPr lvl="3" defTabSz="168275">
              <a:lnSpc>
                <a:spcPct val="120000"/>
              </a:lnSpc>
              <a:buFont typeface="Arial"/>
              <a:buChar char="•"/>
            </a:pPr>
            <a:r>
              <a:rPr lang="en-US" dirty="0" err="1" smtClean="0">
                <a:cs typeface="Helvetica Neue"/>
              </a:rPr>
              <a:t>Tunability</a:t>
            </a:r>
            <a:endParaRPr lang="en-US" dirty="0" smtClean="0">
              <a:cs typeface="Helvetica Neue"/>
            </a:endParaRPr>
          </a:p>
          <a:p>
            <a:pPr lvl="3" defTabSz="168275">
              <a:lnSpc>
                <a:spcPct val="120000"/>
              </a:lnSpc>
              <a:buFont typeface="Arial"/>
              <a:buChar char="•"/>
            </a:pPr>
            <a:r>
              <a:rPr lang="en-US" dirty="0" smtClean="0">
                <a:cs typeface="Helvetica Neue"/>
              </a:rPr>
              <a:t>Development of long-pulse capability</a:t>
            </a:r>
          </a:p>
          <a:p>
            <a:pPr lvl="3" defTabSz="168275">
              <a:lnSpc>
                <a:spcPct val="120000"/>
              </a:lnSpc>
              <a:buFont typeface="Arial"/>
              <a:buChar char="•"/>
            </a:pPr>
            <a:r>
              <a:rPr lang="en-US" dirty="0" smtClean="0">
                <a:cs typeface="Helvetica Neue"/>
              </a:rPr>
              <a:t>Diagnostics, control, reliability</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50</a:t>
            </a:fld>
            <a:endParaRPr lang="en-US"/>
          </a:p>
        </p:txBody>
      </p:sp>
    </p:spTree>
    <p:extLst>
      <p:ext uri="{BB962C8B-B14F-4D97-AF65-F5344CB8AC3E}">
        <p14:creationId xmlns:p14="http://schemas.microsoft.com/office/powerpoint/2010/main" val="2380373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ALS – one of 1</a:t>
            </a:r>
            <a:r>
              <a:rPr lang="en-US" baseline="30000" dirty="0" smtClean="0"/>
              <a:t>st</a:t>
            </a:r>
            <a:r>
              <a:rPr lang="en-US" dirty="0" smtClean="0"/>
              <a:t> 3</a:t>
            </a:r>
            <a:r>
              <a:rPr lang="en-US" baseline="30000" dirty="0" smtClean="0"/>
              <a:t>rd</a:t>
            </a:r>
            <a:r>
              <a:rPr lang="en-US" dirty="0" smtClean="0"/>
              <a:t> generation light sources / premier SXR facility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35" tIns="45718" rIns="91435" bIns="45718"/>
          <a:lstStyle/>
          <a:p>
            <a:fld id="{3292B2AB-8514-4D46-9437-1CFA044D5DA2}" type="slidenum">
              <a:rPr lang="en-US" smtClean="0"/>
              <a:t>51</a:t>
            </a:fld>
            <a:endParaRPr lang="en-US" dirty="0"/>
          </a:p>
        </p:txBody>
      </p:sp>
    </p:spTree>
    <p:extLst>
      <p:ext uri="{BB962C8B-B14F-4D97-AF65-F5344CB8AC3E}">
        <p14:creationId xmlns:p14="http://schemas.microsoft.com/office/powerpoint/2010/main" val="186374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B20C5F34-6BF2-924B-8D96-B94F794FA3AD}" type="slidenum">
              <a:rPr lang="en-US" sz="1200" b="0">
                <a:solidFill>
                  <a:schemeClr val="tx1"/>
                </a:solidFill>
              </a:rPr>
              <a:pPr eaLnBrk="1" hangingPunct="1"/>
              <a:t>5</a:t>
            </a:fld>
            <a:endParaRPr lang="en-US" sz="1200" b="0">
              <a:solidFill>
                <a:schemeClr val="tx1"/>
              </a:solidFill>
            </a:endParaRPr>
          </a:p>
        </p:txBody>
      </p:sp>
      <p:sp>
        <p:nvSpPr>
          <p:cNvPr id="22530"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latin typeface="Calibri" charset="0"/>
              </a:rPr>
              <a:t>Body slide from the first section of the presentation</a:t>
            </a:r>
            <a:r>
              <a:rPr lang="ja-JP" altLang="en-US">
                <a:latin typeface="Calibri" charset="0"/>
              </a:rPr>
              <a:t>’</a:t>
            </a:r>
            <a:r>
              <a:rPr lang="en-US" altLang="ja-JP">
                <a:latin typeface="Calibri" charset="0"/>
              </a:rPr>
              <a:t>s middle. Consider having the first-topic image from the mapping slide repeated here. Use the headline (no more than two lines) to make an assertion about this topic. In the body of the slide, support that headline with images and with words, if necessary. See </a:t>
            </a:r>
            <a:r>
              <a:rPr lang="en-US" altLang="ja-JP" i="1">
                <a:latin typeface="Calibri" charset="0"/>
              </a:rPr>
              <a:t>CSP</a:t>
            </a:r>
            <a:r>
              <a:rPr lang="en-US" altLang="ja-JP">
                <a:latin typeface="Calibri" charset="0"/>
              </a:rPr>
              <a:t>, pages 116-117 and 147-151.</a:t>
            </a:r>
          </a:p>
          <a:p>
            <a:pPr eaLnBrk="1" hangingPunct="1">
              <a:spcBef>
                <a:spcPct val="0"/>
              </a:spcBef>
            </a:pPr>
            <a:endParaRPr lang="en-US">
              <a:latin typeface="Calibri" charset="0"/>
            </a:endParaRPr>
          </a:p>
          <a:p>
            <a:pPr eaLnBrk="1" hangingPunct="1">
              <a:spcBef>
                <a:spcPct val="0"/>
              </a:spcBef>
            </a:pPr>
            <a:r>
              <a:rPr lang="en-US">
                <a:latin typeface="Calibri" charset="0"/>
              </a:rPr>
              <a:t>This slide shows one orientation for the image and text in the body of the slide. Other orientations appear in this template. Choose the one that best supports your headline assertion.</a:t>
            </a:r>
          </a:p>
          <a:p>
            <a:pPr eaLnBrk="1" hangingPunct="1">
              <a:spcBef>
                <a:spcPct val="0"/>
              </a:spcBef>
            </a:pPr>
            <a:endParaRPr lang="en-US">
              <a:latin typeface="Calibri" charset="0"/>
            </a:endParaRPr>
          </a:p>
          <a:p>
            <a:pPr eaLnBrk="1" hangingPunct="1">
              <a:spcBef>
                <a:spcPct val="0"/>
              </a:spcBef>
            </a:pPr>
            <a:r>
              <a:rPr lang="en-US">
                <a:latin typeface="Calibri" charset="0"/>
              </a:rPr>
              <a:t>Some institutions will insist that you place an institutional logo on each slide. Other institutions recommend a logo on the first slide and the last.  If you do place a logo on each slide, make sure that logo is at the bottom of the slide rather than the top. Placing the logo at the top (the place on a slide that receives the most emphasis) shifts the emphasis away from the work and to the people or place doing the work.</a:t>
            </a: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sz="24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53</a:t>
            </a:fld>
            <a:endParaRPr lang="en-US"/>
          </a:p>
        </p:txBody>
      </p:sp>
    </p:spTree>
    <p:extLst>
      <p:ext uri="{BB962C8B-B14F-4D97-AF65-F5344CB8AC3E}">
        <p14:creationId xmlns:p14="http://schemas.microsoft.com/office/powerpoint/2010/main" val="3229719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096F01-1E58-1948-9F6B-41E7565C082D}" type="slidenum">
              <a:rPr lang="en-US" smtClean="0"/>
              <a:t>55</a:t>
            </a:fld>
            <a:endParaRPr lang="en-US"/>
          </a:p>
        </p:txBody>
      </p:sp>
    </p:spTree>
    <p:extLst>
      <p:ext uri="{BB962C8B-B14F-4D97-AF65-F5344CB8AC3E}">
        <p14:creationId xmlns:p14="http://schemas.microsoft.com/office/powerpoint/2010/main" val="929259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Synchrotron</a:t>
            </a:r>
            <a:r>
              <a:rPr lang="en-US" baseline="0" dirty="0" smtClean="0"/>
              <a:t> Nobel Prizes?</a:t>
            </a:r>
            <a:endParaRPr lang="en-US" dirty="0" smtClean="0"/>
          </a:p>
          <a:p>
            <a:r>
              <a:rPr lang="en-US" dirty="0" smtClean="0"/>
              <a:t>Rich history of X-ray</a:t>
            </a:r>
            <a:r>
              <a:rPr lang="en-US" baseline="0" dirty="0" smtClean="0"/>
              <a:t> related Nobel prizes, and m</a:t>
            </a:r>
            <a:r>
              <a:rPr lang="en-US" dirty="0" smtClean="0"/>
              <a:t>ost</a:t>
            </a:r>
            <a:r>
              <a:rPr lang="en-US" baseline="0" dirty="0" smtClean="0"/>
              <a:t> recent x-ray related Nobel prizes have all made use of modern synchrotron sources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substantial lag between invention of laser (1960) and laser science Nobel prizes (1981, 1997 ….).  Modern 3</a:t>
            </a:r>
            <a:r>
              <a:rPr lang="en-US" baseline="30000" dirty="0" smtClean="0"/>
              <a:t>rd</a:t>
            </a:r>
            <a:r>
              <a:rPr lang="en-US" baseline="0" dirty="0" smtClean="0"/>
              <a:t> generation synchrotron sources have only been around for 20 years or so....</a:t>
            </a:r>
          </a:p>
          <a:p>
            <a:endParaRPr lang="en-US" baseline="0" dirty="0" smtClean="0"/>
          </a:p>
          <a:p>
            <a:r>
              <a:rPr lang="en-US" baseline="0" dirty="0" smtClean="0"/>
              <a:t>True x-ray lasers (with full coherence, tunability, and controlled pulse durations) represent a dramatic advance</a:t>
            </a:r>
          </a:p>
        </p:txBody>
      </p:sp>
      <p:sp>
        <p:nvSpPr>
          <p:cNvPr id="4" name="Slide Number Placeholder 3"/>
          <p:cNvSpPr>
            <a:spLocks noGrp="1"/>
          </p:cNvSpPr>
          <p:nvPr>
            <p:ph type="sldNum" sz="quarter" idx="10"/>
          </p:nvPr>
        </p:nvSpPr>
        <p:spPr/>
        <p:txBody>
          <a:bodyPr/>
          <a:lstStyle/>
          <a:p>
            <a:fld id="{7E2C17E6-ABF1-4E9B-9E8F-2D1111D6F034}" type="slidenum">
              <a:rPr lang="en-US" smtClean="0"/>
              <a:t>56</a:t>
            </a:fld>
            <a:endParaRPr lang="en-US"/>
          </a:p>
        </p:txBody>
      </p:sp>
    </p:spTree>
    <p:extLst>
      <p:ext uri="{BB962C8B-B14F-4D97-AF65-F5344CB8AC3E}">
        <p14:creationId xmlns:p14="http://schemas.microsoft.com/office/powerpoint/2010/main" val="3387700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LCLS-II operational</a:t>
            </a:r>
            <a:r>
              <a:rPr lang="en-US" baseline="0" dirty="0" smtClean="0"/>
              <a:t> in 2017</a:t>
            </a:r>
          </a:p>
          <a:p>
            <a:r>
              <a:rPr lang="en-US" baseline="0" dirty="0" smtClean="0"/>
              <a:t>Capacity roughly on par with XFEL</a:t>
            </a:r>
          </a:p>
          <a:p>
            <a:r>
              <a:rPr lang="en-US" baseline="0" dirty="0" smtClean="0"/>
              <a:t>Capabilities will be limited (100 Hz operation)</a:t>
            </a:r>
            <a:endParaRPr lang="en-US" dirty="0"/>
          </a:p>
        </p:txBody>
      </p:sp>
      <p:sp>
        <p:nvSpPr>
          <p:cNvPr id="4" name="Slide Number Placeholder 3"/>
          <p:cNvSpPr>
            <a:spLocks noGrp="1"/>
          </p:cNvSpPr>
          <p:nvPr>
            <p:ph type="sldNum" sz="quarter" idx="10"/>
          </p:nvPr>
        </p:nvSpPr>
        <p:spPr/>
        <p:txBody>
          <a:bodyPr/>
          <a:lstStyle/>
          <a:p>
            <a:fld id="{7E2C17E6-ABF1-4E9B-9E8F-2D1111D6F034}" type="slidenum">
              <a:rPr lang="en-US" smtClean="0"/>
              <a:t>57</a:t>
            </a:fld>
            <a:endParaRPr lang="en-US"/>
          </a:p>
        </p:txBody>
      </p:sp>
    </p:spTree>
    <p:extLst>
      <p:ext uri="{BB962C8B-B14F-4D97-AF65-F5344CB8AC3E}">
        <p14:creationId xmlns:p14="http://schemas.microsoft.com/office/powerpoint/2010/main" val="1029184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DESY Photon Sciences:</a:t>
            </a:r>
          </a:p>
          <a:p>
            <a:r>
              <a:rPr lang="en-US" dirty="0" smtClean="0"/>
              <a:t>HASYLAB</a:t>
            </a:r>
          </a:p>
          <a:p>
            <a:r>
              <a:rPr lang="en-US" dirty="0" smtClean="0"/>
              <a:t>EMBL – European Molecular Bio Lab</a:t>
            </a:r>
          </a:p>
          <a:p>
            <a:r>
              <a:rPr lang="en-US" dirty="0" smtClean="0"/>
              <a:t>New bio institute on infectious diseases</a:t>
            </a:r>
          </a:p>
          <a:p>
            <a:r>
              <a:rPr lang="en-US" dirty="0" smtClean="0"/>
              <a:t>CFEL – Center for FEL Science</a:t>
            </a:r>
          </a:p>
          <a:p>
            <a:r>
              <a:rPr lang="en-US" dirty="0" smtClean="0"/>
              <a:t>MPSD – Max Planck</a:t>
            </a:r>
            <a:r>
              <a:rPr lang="en-US" baseline="0" dirty="0" smtClean="0"/>
              <a:t> Inst. For Structural Dynamics</a:t>
            </a:r>
          </a:p>
          <a:p>
            <a:r>
              <a:rPr lang="en-US" baseline="0" dirty="0" smtClean="0"/>
              <a:t>U. </a:t>
            </a:r>
            <a:r>
              <a:rPr lang="en-US" baseline="0" dirty="0" err="1" smtClean="0"/>
              <a:t>Hampurg</a:t>
            </a:r>
            <a:r>
              <a:rPr lang="en-US" baseline="0" dirty="0" smtClean="0"/>
              <a:t> (Physics Dept. on DESY Campus)</a:t>
            </a:r>
          </a:p>
          <a:p>
            <a:r>
              <a:rPr lang="en-US" baseline="0" dirty="0" smtClean="0"/>
              <a:t>XFLE, FLASH, PETRA (ultimate storage ring)</a:t>
            </a:r>
            <a:endParaRPr lang="en-US" dirty="0"/>
          </a:p>
        </p:txBody>
      </p:sp>
      <p:sp>
        <p:nvSpPr>
          <p:cNvPr id="4" name="Slide Number Placeholder 3"/>
          <p:cNvSpPr>
            <a:spLocks noGrp="1"/>
          </p:cNvSpPr>
          <p:nvPr>
            <p:ph type="sldNum" sz="quarter" idx="10"/>
          </p:nvPr>
        </p:nvSpPr>
        <p:spPr/>
        <p:txBody>
          <a:bodyPr/>
          <a:lstStyle/>
          <a:p>
            <a:fld id="{7E2C17E6-ABF1-4E9B-9E8F-2D1111D6F034}" type="slidenum">
              <a:rPr lang="en-US" smtClean="0"/>
              <a:t>58</a:t>
            </a:fld>
            <a:endParaRPr lang="en-US"/>
          </a:p>
        </p:txBody>
      </p:sp>
    </p:spTree>
    <p:extLst>
      <p:ext uri="{BB962C8B-B14F-4D97-AF65-F5344CB8AC3E}">
        <p14:creationId xmlns:p14="http://schemas.microsoft.com/office/powerpoint/2010/main" val="4264339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indent="-225425">
              <a:spcAft>
                <a:spcPts val="600"/>
              </a:spcAft>
              <a:buFont typeface="Arial"/>
              <a:buChar char="•"/>
            </a:pPr>
            <a:r>
              <a:rPr lang="en-US" b="1" dirty="0" smtClean="0"/>
              <a:t>Continued optimization of accelerator systems</a:t>
            </a:r>
          </a:p>
          <a:p>
            <a:pPr marL="682625" lvl="1" indent="-225425">
              <a:spcAft>
                <a:spcPts val="600"/>
              </a:spcAft>
              <a:buFont typeface="Arial"/>
              <a:buChar char="•"/>
            </a:pPr>
            <a:r>
              <a:rPr lang="en-US" b="1" dirty="0" smtClean="0"/>
              <a:t>Improved performance to meet science requirements </a:t>
            </a:r>
          </a:p>
          <a:p>
            <a:pPr marL="682625" lvl="1" indent="-225425">
              <a:spcAft>
                <a:spcPts val="600"/>
              </a:spcAft>
              <a:buFont typeface="Arial"/>
              <a:buChar char="•"/>
            </a:pPr>
            <a:r>
              <a:rPr lang="en-US" b="1" dirty="0" smtClean="0"/>
              <a:t>Balance risk between multiple systems</a:t>
            </a:r>
          </a:p>
          <a:p>
            <a:pPr marL="682625" lvl="1" indent="-225425">
              <a:spcAft>
                <a:spcPts val="600"/>
              </a:spcAft>
              <a:buFont typeface="Arial"/>
              <a:buChar char="•"/>
            </a:pPr>
            <a:r>
              <a:rPr lang="en-US" b="1" dirty="0" smtClean="0"/>
              <a:t>Reduced risk in some critical components</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61</a:t>
            </a:fld>
            <a:endParaRPr lang="en-US"/>
          </a:p>
        </p:txBody>
      </p:sp>
    </p:spTree>
    <p:extLst>
      <p:ext uri="{BB962C8B-B14F-4D97-AF65-F5344CB8AC3E}">
        <p14:creationId xmlns:p14="http://schemas.microsoft.com/office/powerpoint/2010/main" val="28511138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Motivation</a:t>
            </a:r>
          </a:p>
          <a:p>
            <a:pPr lvl="1"/>
            <a:r>
              <a:rPr lang="en-US" dirty="0" smtClean="0"/>
              <a:t>Need systems that will allow for precision timing for pump-probe experiments with pulses femtosecond duration and less</a:t>
            </a:r>
          </a:p>
          <a:p>
            <a:pPr lvl="2"/>
            <a:r>
              <a:rPr lang="en-US" dirty="0" smtClean="0"/>
              <a:t>Synchronization of FEL seed lasers and </a:t>
            </a:r>
            <a:r>
              <a:rPr lang="en-US" dirty="0" err="1" smtClean="0"/>
              <a:t>endstation</a:t>
            </a:r>
            <a:r>
              <a:rPr lang="en-US" dirty="0" smtClean="0"/>
              <a:t> lasers</a:t>
            </a:r>
          </a:p>
          <a:p>
            <a:pPr lvl="2"/>
            <a:r>
              <a:rPr lang="en-US" dirty="0" smtClean="0"/>
              <a:t>Combination of stabilized systems and time-stamping</a:t>
            </a:r>
          </a:p>
          <a:p>
            <a:pPr lvl="3"/>
            <a:r>
              <a:rPr lang="en-US" dirty="0" smtClean="0"/>
              <a:t>Feedback on CW SCRF </a:t>
            </a:r>
            <a:r>
              <a:rPr lang="en-US" dirty="0" err="1" smtClean="0"/>
              <a:t>linac</a:t>
            </a:r>
            <a:r>
              <a:rPr lang="en-US" dirty="0" smtClean="0"/>
              <a:t> will provide ultra-stable beam</a:t>
            </a:r>
          </a:p>
          <a:p>
            <a:endParaRPr lang="en-US" dirty="0"/>
          </a:p>
        </p:txBody>
      </p:sp>
      <p:sp>
        <p:nvSpPr>
          <p:cNvPr id="4" name="Slide Number Placeholder 3"/>
          <p:cNvSpPr>
            <a:spLocks noGrp="1"/>
          </p:cNvSpPr>
          <p:nvPr>
            <p:ph type="sldNum" sz="quarter" idx="10"/>
          </p:nvPr>
        </p:nvSpPr>
        <p:spPr/>
        <p:txBody>
          <a:bodyPr/>
          <a:lstStyle/>
          <a:p>
            <a:fld id="{509C0F82-79A9-F64B-BDAF-674803B06802}" type="slidenum">
              <a:rPr lang="en-US" smtClean="0"/>
              <a:t>66</a:t>
            </a:fld>
            <a:endParaRPr lang="en-US"/>
          </a:p>
        </p:txBody>
      </p:sp>
    </p:spTree>
    <p:extLst>
      <p:ext uri="{BB962C8B-B14F-4D97-AF65-F5344CB8AC3E}">
        <p14:creationId xmlns:p14="http://schemas.microsoft.com/office/powerpoint/2010/main" val="2523001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fld id="{DBE5836A-C55A-DB40-9B97-D614BC1A04D6}" type="slidenum">
              <a:rPr lang="en-US" sz="1200" b="0">
                <a:solidFill>
                  <a:schemeClr val="tx1"/>
                </a:solidFill>
              </a:rPr>
              <a:pPr eaLnBrk="1" hangingPunct="1"/>
              <a:t>6</a:t>
            </a:fld>
            <a:endParaRPr lang="en-US" sz="1200" b="0">
              <a:solidFill>
                <a:schemeClr val="tx1"/>
              </a:solidFill>
            </a:endParaRPr>
          </a:p>
        </p:txBody>
      </p:sp>
      <p:sp>
        <p:nvSpPr>
          <p:cNvPr id="20482" name="Rectangle 2"/>
          <p:cNvSpPr>
            <a:spLocks noGrp="1" noRot="1" noChangeAspect="1" noChangeArrowheads="1" noTextEdit="1"/>
          </p:cNvSpPr>
          <p:nvPr>
            <p:ph type="sldImg"/>
          </p:nvPr>
        </p:nvSpPr>
        <p:spPr bwMode="auto">
          <a:xfrm>
            <a:off x="1160463" y="698500"/>
            <a:ext cx="45386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endParaRPr lang="en-US" i="1"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Storage rings and FELs provide </a:t>
            </a:r>
            <a:r>
              <a:rPr lang="en-US" dirty="0" err="1" smtClean="0">
                <a:latin typeface="Calibri" charset="0"/>
                <a:ea typeface="ＭＳ Ｐゴシック" charset="0"/>
                <a:cs typeface="ＭＳ Ｐゴシック" charset="0"/>
              </a:rPr>
              <a:t>beamlines</a:t>
            </a:r>
            <a:r>
              <a:rPr lang="en-US" baseline="0" dirty="0" smtClean="0">
                <a:latin typeface="Calibri" charset="0"/>
                <a:ea typeface="ＭＳ Ｐゴシック" charset="0"/>
                <a:cs typeface="ＭＳ Ｐゴシック" charset="0"/>
              </a:rPr>
              <a:t> with about 1 Watt average power (0.1% BW)</a:t>
            </a:r>
          </a:p>
          <a:p>
            <a:r>
              <a:rPr lang="en-US" baseline="0" dirty="0" smtClean="0">
                <a:latin typeface="Calibri" charset="0"/>
                <a:ea typeface="ＭＳ Ｐゴシック" charset="0"/>
                <a:cs typeface="ＭＳ Ｐゴシック" charset="0"/>
              </a:rPr>
              <a:t>Next generation superconducting-</a:t>
            </a:r>
            <a:r>
              <a:rPr lang="en-US" baseline="0" dirty="0" err="1" smtClean="0">
                <a:latin typeface="Calibri" charset="0"/>
                <a:ea typeface="ＭＳ Ｐゴシック" charset="0"/>
                <a:cs typeface="ＭＳ Ｐゴシック" charset="0"/>
              </a:rPr>
              <a:t>linac</a:t>
            </a:r>
            <a:r>
              <a:rPr lang="en-US" baseline="0" dirty="0" smtClean="0">
                <a:latin typeface="Calibri" charset="0"/>
                <a:ea typeface="ＭＳ Ｐゴシック" charset="0"/>
                <a:cs typeface="ＭＳ Ｐゴシック" charset="0"/>
              </a:rPr>
              <a:t>-driven FELs can provide hundreds of Watts, and with flexibility in X-ray pulse characteristics </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Orders of magnitude more average power in coherent beams, with many (10) orders of magnitude greater peak brightness than storage rings</a:t>
            </a:r>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160" indent="-162160">
              <a:buFont typeface="Arial"/>
              <a:buChar char="•"/>
            </a:pPr>
            <a:r>
              <a:rPr lang="en-US" b="1" dirty="0"/>
              <a:t>the initial three </a:t>
            </a:r>
            <a:r>
              <a:rPr lang="en-US" b="1" dirty="0" err="1"/>
              <a:t>beamlines</a:t>
            </a:r>
            <a:r>
              <a:rPr lang="en-US" b="1" dirty="0"/>
              <a:t> each provide capabilities not available elsewhere, and match the science needs described earlier</a:t>
            </a:r>
          </a:p>
          <a:p>
            <a:pPr marL="162160" indent="-162160">
              <a:buFont typeface="Arial"/>
              <a:buChar char="•"/>
            </a:pPr>
            <a:r>
              <a:rPr lang="en-US" b="1" dirty="0" smtClean="0"/>
              <a:t>3 </a:t>
            </a:r>
            <a:r>
              <a:rPr lang="en-US" b="1" dirty="0"/>
              <a:t>notional “starter” FELs: ultra-high resolution, ultra-fast / 2-color, high rep </a:t>
            </a:r>
            <a:r>
              <a:rPr lang="en-US" b="1" dirty="0" smtClean="0"/>
              <a:t>rate</a:t>
            </a:r>
            <a:endParaRPr lang="en-US" dirty="0"/>
          </a:p>
          <a:p>
            <a:r>
              <a:rPr lang="en-US" dirty="0"/>
              <a:t>SASE BL 3 ultimately only limited by the </a:t>
            </a:r>
            <a:r>
              <a:rPr lang="en-US" dirty="0" err="1"/>
              <a:t>photoinjector</a:t>
            </a:r>
            <a:r>
              <a:rPr lang="en-US" dirty="0"/>
              <a:t> (and charge required to </a:t>
            </a:r>
            <a:r>
              <a:rPr lang="en-US" dirty="0" smtClean="0"/>
              <a:t>lase)</a:t>
            </a:r>
            <a:endParaRPr lang="en-US" dirty="0"/>
          </a:p>
          <a:p>
            <a:r>
              <a:rPr lang="en-US" dirty="0"/>
              <a:t>Baseline design of NGLS has 1 </a:t>
            </a:r>
            <a:r>
              <a:rPr lang="en-US" dirty="0" err="1"/>
              <a:t>nC</a:t>
            </a:r>
            <a:r>
              <a:rPr lang="en-US" dirty="0"/>
              <a:t> bunches every 1 </a:t>
            </a:r>
            <a:r>
              <a:rPr lang="en-US" dirty="0" err="1"/>
              <a:t>μs</a:t>
            </a:r>
            <a:r>
              <a:rPr lang="en-US" dirty="0"/>
              <a:t>, multiplexed to different BLs.  This </a:t>
            </a:r>
            <a:r>
              <a:rPr lang="en-US" dirty="0" err="1"/>
              <a:t>beamline</a:t>
            </a:r>
            <a:r>
              <a:rPr lang="en-US" dirty="0"/>
              <a:t> could have 10 </a:t>
            </a:r>
            <a:r>
              <a:rPr lang="en-US" dirty="0" err="1"/>
              <a:t>pC</a:t>
            </a:r>
            <a:r>
              <a:rPr lang="en-US" dirty="0"/>
              <a:t> bunches every 10 ns (100 MHz rep rate)</a:t>
            </a:r>
          </a:p>
          <a:p>
            <a:endParaRPr lang="en-US" dirty="0" smtClean="0"/>
          </a:p>
          <a:p>
            <a:r>
              <a:rPr lang="en-US" dirty="0" smtClean="0"/>
              <a:t>Lasers up to ~10 MW or 10’s micro-Joule in UV – 100</a:t>
            </a:r>
            <a:r>
              <a:rPr lang="en-US" baseline="0" dirty="0" smtClean="0"/>
              <a:t> W in IR</a:t>
            </a:r>
            <a:endParaRPr lang="en-US" dirty="0"/>
          </a:p>
        </p:txBody>
      </p:sp>
      <p:sp>
        <p:nvSpPr>
          <p:cNvPr id="4" name="Slide Number Placeholder 3"/>
          <p:cNvSpPr>
            <a:spLocks noGrp="1"/>
          </p:cNvSpPr>
          <p:nvPr>
            <p:ph type="sldNum" sz="quarter" idx="10"/>
          </p:nvPr>
        </p:nvSpPr>
        <p:spPr/>
        <p:txBody>
          <a:bodyPr/>
          <a:lstStyle/>
          <a:p>
            <a:pPr>
              <a:defRPr/>
            </a:pPr>
            <a:fld id="{268E2E31-1D68-BE43-99E7-C0D2B79DBCB1}"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925625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853" y="8685235"/>
            <a:ext cx="2971593" cy="457200"/>
          </a:xfrm>
          <a:prstGeom prst="rect">
            <a:avLst/>
          </a:prstGeom>
        </p:spPr>
        <p:txBody>
          <a:bodyPr lIns="89936" tIns="44968" rIns="89936" bIns="44968"/>
          <a:lstStyle/>
          <a:p>
            <a:pPr>
              <a:defRPr/>
            </a:pPr>
            <a:fld id="{268E2E31-1D68-BE43-99E7-C0D2B79DBCB1}" type="slidenum">
              <a:rPr lang="en-US" smtClean="0"/>
              <a:pPr>
                <a:defRPr/>
              </a:pPr>
              <a:t>12</a:t>
            </a:fld>
            <a:endParaRPr lang="en-US" dirty="0"/>
          </a:p>
        </p:txBody>
      </p:sp>
    </p:spTree>
    <p:extLst>
      <p:ext uri="{BB962C8B-B14F-4D97-AF65-F5344CB8AC3E}">
        <p14:creationId xmlns:p14="http://schemas.microsoft.com/office/powerpoint/2010/main" val="478653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a:buNone/>
            </a:pPr>
            <a:endParaRPr lang="en-US" dirty="0">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43381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1" y="339725"/>
            <a:ext cx="7646988" cy="7318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77800" y="1306514"/>
            <a:ext cx="8788400" cy="52149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86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843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92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23667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 y="339725"/>
            <a:ext cx="7646988" cy="731838"/>
          </a:xfrm>
          <a:prstGeom prst="rect">
            <a:avLst/>
          </a:prstGeom>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190500" y="1917700"/>
            <a:ext cx="3690938" cy="3802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1"/>
          </p:nvPr>
        </p:nvSpPr>
        <p:spPr>
          <a:xfrm>
            <a:off x="3881438" y="1917700"/>
            <a:ext cx="3249612" cy="38020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560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28016" y="0"/>
            <a:ext cx="7711262" cy="969264"/>
          </a:xfrm>
          <a:prstGeom prst="rect">
            <a:avLst/>
          </a:prstGeom>
        </p:spPr>
        <p:txBody>
          <a:bodyPr vert="horz" lIns="91440" tIns="45720" rIns="91440" bIns="45720" rtlCol="0" anchor="ctr">
            <a:normAutofit/>
          </a:bodyPr>
          <a:lstStyle>
            <a:lvl1pPr algn="l">
              <a:defRPr sz="3200" b="1">
                <a:solidFill>
                  <a:schemeClr val="bg1"/>
                </a:solidFill>
                <a:latin typeface="Arial"/>
                <a:cs typeface="Arial"/>
              </a:defRPr>
            </a:lvl1pPr>
          </a:lstStyle>
          <a:p>
            <a:r>
              <a:rPr lang="en-US" dirty="0" smtClean="0"/>
              <a:t>Click to edit Master title style</a:t>
            </a:r>
            <a:endParaRPr lang="en-US" dirty="0"/>
          </a:p>
        </p:txBody>
      </p:sp>
      <p:sp>
        <p:nvSpPr>
          <p:cNvPr id="18" name="Content Placeholder 2"/>
          <p:cNvSpPr>
            <a:spLocks noGrp="1"/>
          </p:cNvSpPr>
          <p:nvPr>
            <p:ph idx="1"/>
          </p:nvPr>
        </p:nvSpPr>
        <p:spPr>
          <a:xfrm>
            <a:off x="128016" y="1088136"/>
            <a:ext cx="8796528" cy="5193792"/>
          </a:xfrm>
          <a:prstGeom prst="rect">
            <a:avLst/>
          </a:prstGeom>
        </p:spPr>
        <p:txBody>
          <a:bodyPr/>
          <a:lstStyle>
            <a:lvl1pPr marL="234950" indent="-234950">
              <a:defRPr sz="1800">
                <a:latin typeface="Arial"/>
              </a:defRPr>
            </a:lvl1pPr>
            <a:lvl2pPr marL="455613" indent="-220663">
              <a:defRPr sz="1800">
                <a:latin typeface="Arial"/>
              </a:defRPr>
            </a:lvl2pPr>
            <a:lvl3pPr marL="690563" indent="-234950">
              <a:defRPr sz="1800">
                <a:latin typeface="Arial"/>
              </a:defRPr>
            </a:lvl3pPr>
            <a:lvl4pPr marL="911225" indent="-220663">
              <a:defRPr sz="1800">
                <a:latin typeface="Arial"/>
              </a:defRPr>
            </a:lvl4pPr>
            <a:lvl5pPr marL="1146175" indent="-234950">
              <a:defRPr sz="1800">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544677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0" y="6581002"/>
            <a:ext cx="351378" cy="276999"/>
          </a:xfrm>
          <a:prstGeom prst="rect">
            <a:avLst/>
          </a:prstGeom>
          <a:noFill/>
        </p:spPr>
        <p:txBody>
          <a:bodyPr wrap="none" rtlCol="0">
            <a:spAutoFit/>
          </a:bodyPr>
          <a:lstStyle/>
          <a:p>
            <a:pPr defTabSz="455613" fontAlgn="base">
              <a:spcBef>
                <a:spcPct val="0"/>
              </a:spcBef>
              <a:spcAft>
                <a:spcPct val="0"/>
              </a:spcAft>
            </a:pPr>
            <a:fld id="{7C21B7E7-3C0E-C243-AB13-B4AE7ADB14EE}" type="slidenum">
              <a:rPr lang="en-US" sz="1200">
                <a:solidFill>
                  <a:srgbClr val="800000"/>
                </a:solidFill>
                <a:latin typeface="Helvetica Neue"/>
                <a:ea typeface="ヒラギノ角ゴ ProN W3" charset="0"/>
                <a:cs typeface="Helvetica Neue"/>
              </a:rPr>
              <a:pPr defTabSz="455613" fontAlgn="base">
                <a:spcBef>
                  <a:spcPct val="0"/>
                </a:spcBef>
                <a:spcAft>
                  <a:spcPct val="0"/>
                </a:spcAft>
              </a:pPr>
              <a:t>‹#›</a:t>
            </a:fld>
            <a:endParaRPr lang="en-US" sz="1200" dirty="0">
              <a:solidFill>
                <a:srgbClr val="800000"/>
              </a:solidFill>
              <a:latin typeface="Helvetica Neue"/>
              <a:ea typeface="ヒラギノ角ゴ ProN W3" charset="0"/>
              <a:cs typeface="Helvetica Neue"/>
            </a:endParaRPr>
          </a:p>
        </p:txBody>
      </p:sp>
      <p:pic>
        <p:nvPicPr>
          <p:cNvPr id="8" name="Picture 7" descr="PPT_template_CR-02.png"/>
          <p:cNvPicPr>
            <a:picLocks noChangeAspect="1"/>
          </p:cNvPicPr>
          <p:nvPr userDrawn="1"/>
        </p:nvPicPr>
        <p:blipFill>
          <a:blip r:embed="rId9"/>
          <a:stretch>
            <a:fillRect/>
          </a:stretch>
        </p:blipFill>
        <p:spPr>
          <a:xfrm>
            <a:off x="304" y="6051700"/>
            <a:ext cx="9143391" cy="816810"/>
          </a:xfrm>
          <a:prstGeom prst="rect">
            <a:avLst/>
          </a:prstGeom>
        </p:spPr>
      </p:pic>
      <p:pic>
        <p:nvPicPr>
          <p:cNvPr id="9" name="Picture 8" descr="PPT_template_CR-01.png"/>
          <p:cNvPicPr>
            <a:picLocks noChangeAspect="1"/>
          </p:cNvPicPr>
          <p:nvPr userDrawn="1"/>
        </p:nvPicPr>
        <p:blipFill>
          <a:blip r:embed="rId10"/>
          <a:stretch>
            <a:fillRect/>
          </a:stretch>
        </p:blipFill>
        <p:spPr>
          <a:xfrm>
            <a:off x="304" y="0"/>
            <a:ext cx="9143391" cy="816810"/>
          </a:xfrm>
          <a:prstGeom prst="rect">
            <a:avLst/>
          </a:prstGeom>
        </p:spPr>
      </p:pic>
    </p:spTree>
    <p:extLst>
      <p:ext uri="{BB962C8B-B14F-4D97-AF65-F5344CB8AC3E}">
        <p14:creationId xmlns:p14="http://schemas.microsoft.com/office/powerpoint/2010/main" val="3272358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p:titleStyle>
    <p:body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jpeg"/><Relationship Id="rId7" Type="http://schemas.openxmlformats.org/officeDocument/2006/relationships/image" Target="../media/image28.emf"/><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31.emf"/><Relationship Id="rId11"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33.png"/><Relationship Id="rId6" Type="http://schemas.openxmlformats.org/officeDocument/2006/relationships/image" Target="../media/image34.wmf"/><Relationship Id="rId1" Type="http://schemas.microsoft.com/office/2007/relationships/media" Target="../media/media1.mpeg"/><Relationship Id="rId2" Type="http://schemas.openxmlformats.org/officeDocument/2006/relationships/video" Target="../media/media1.m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emf"/><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2.png"/><Relationship Id="rId5" Type="http://schemas.openxmlformats.org/officeDocument/2006/relationships/oleObject" Target="../embeddings/oleObject1.bin"/><Relationship Id="rId6" Type="http://schemas.openxmlformats.org/officeDocument/2006/relationships/image" Target="../media/image40.emf"/><Relationship Id="rId7" Type="http://schemas.openxmlformats.org/officeDocument/2006/relationships/oleObject" Target="../embeddings/oleObject2.bin"/><Relationship Id="rId8" Type="http://schemas.openxmlformats.org/officeDocument/2006/relationships/image" Target="../media/image41.emf"/><Relationship Id="rId9" Type="http://schemas.openxmlformats.org/officeDocument/2006/relationships/image" Target="../media/image43.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50.emf"/><Relationship Id="rId5" Type="http://schemas.openxmlformats.org/officeDocument/2006/relationships/oleObject" Target="../embeddings/oleObject4.bin"/><Relationship Id="rId6" Type="http://schemas.openxmlformats.org/officeDocument/2006/relationships/image" Target="../media/image51.emf"/><Relationship Id="rId7" Type="http://schemas.openxmlformats.org/officeDocument/2006/relationships/oleObject" Target="../embeddings/oleObject5.bin"/><Relationship Id="rId8" Type="http://schemas.openxmlformats.org/officeDocument/2006/relationships/image" Target="../media/image5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emf"/></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 Id="rId3"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8.jpeg"/><Relationship Id="rId5" Type="http://schemas.openxmlformats.org/officeDocument/2006/relationships/oleObject" Target="../embeddings/oleObject6.bin"/><Relationship Id="rId6" Type="http://schemas.openxmlformats.org/officeDocument/2006/relationships/image" Target="../media/image76.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pn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png"/><Relationship Id="rId6" Type="http://schemas.openxmlformats.org/officeDocument/2006/relationships/image" Target="../media/image9.emf"/><Relationship Id="rId7" Type="http://schemas.openxmlformats.org/officeDocument/2006/relationships/image" Target="../media/image10.emf"/><Relationship Id="rId8" Type="http://schemas.openxmlformats.org/officeDocument/2006/relationships/image" Target="../media/image11.emf"/><Relationship Id="rId9" Type="http://schemas.openxmlformats.org/officeDocument/2006/relationships/image" Target="../media/image12.emf"/><Relationship Id="rId10" Type="http://schemas.openxmlformats.org/officeDocument/2006/relationships/image" Target="../media/image13.emf"/><Relationship Id="rId11"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7.bin"/><Relationship Id="rId5" Type="http://schemas.openxmlformats.org/officeDocument/2006/relationships/image" Target="../media/image40.emf"/><Relationship Id="rId6" Type="http://schemas.openxmlformats.org/officeDocument/2006/relationships/oleObject" Target="../embeddings/oleObject8.bin"/><Relationship Id="rId7" Type="http://schemas.openxmlformats.org/officeDocument/2006/relationships/image" Target="../media/image41.emf"/><Relationship Id="rId8" Type="http://schemas.openxmlformats.org/officeDocument/2006/relationships/image" Target="../media/image91.emf"/><Relationship Id="rId9" Type="http://schemas.openxmlformats.org/officeDocument/2006/relationships/image" Target="../media/image92.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99.png"/><Relationship Id="rId5" Type="http://schemas.openxmlformats.org/officeDocument/2006/relationships/oleObject" Target="../embeddings/oleObject9.bin"/><Relationship Id="rId6" Type="http://schemas.openxmlformats.org/officeDocument/2006/relationships/image" Target="../media/image97.emf"/><Relationship Id="rId7" Type="http://schemas.openxmlformats.org/officeDocument/2006/relationships/oleObject" Target="../embeddings/oleObject10.bin"/><Relationship Id="rId8" Type="http://schemas.openxmlformats.org/officeDocument/2006/relationships/image" Target="../media/image98.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7" Type="http://schemas.openxmlformats.org/officeDocument/2006/relationships/oleObject" Target="../embeddings/oleObject11.bin"/><Relationship Id="rId8" Type="http://schemas.openxmlformats.org/officeDocument/2006/relationships/image" Target="../media/image100.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07.emf"/><Relationship Id="rId5" Type="http://schemas.openxmlformats.org/officeDocument/2006/relationships/oleObject" Target="../embeddings/oleObject13.bin"/><Relationship Id="rId6" Type="http://schemas.openxmlformats.org/officeDocument/2006/relationships/image" Target="../media/image108.emf"/><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image" Target="../media/image113.emf"/><Relationship Id="rId4" Type="http://schemas.openxmlformats.org/officeDocument/2006/relationships/image" Target="../media/image114.emf"/><Relationship Id="rId5" Type="http://schemas.openxmlformats.org/officeDocument/2006/relationships/image" Target="../media/image115.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emf"/><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jpeg"/><Relationship Id="rId8" Type="http://schemas.openxmlformats.org/officeDocument/2006/relationships/image" Target="../media/image128.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28.png"/><Relationship Id="rId7" Type="http://schemas.openxmlformats.org/officeDocument/2006/relationships/image" Target="../media/image129.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image" Target="../media/image132.emf"/></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oleObject" Target="../embeddings/oleObject14.bin"/><Relationship Id="rId7" Type="http://schemas.openxmlformats.org/officeDocument/2006/relationships/image" Target="../media/image135.emf"/><Relationship Id="rId8" Type="http://schemas.openxmlformats.org/officeDocument/2006/relationships/image" Target="../media/image106.png"/><Relationship Id="rId9" Type="http://schemas.openxmlformats.org/officeDocument/2006/relationships/image" Target="../media/image139.png"/><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140.emf"/><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oleObject" Target="../embeddings/oleObject16.bin"/><Relationship Id="rId8" Type="http://schemas.openxmlformats.org/officeDocument/2006/relationships/image" Target="../media/image141.emf"/><Relationship Id="rId9" Type="http://schemas.openxmlformats.org/officeDocument/2006/relationships/oleObject" Target="../embeddings/oleObject17.bin"/><Relationship Id="rId10" Type="http://schemas.openxmlformats.org/officeDocument/2006/relationships/image" Target="../media/image142.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8.emf"/><Relationship Id="rId3" Type="http://schemas.openxmlformats.org/officeDocument/2006/relationships/image" Target="../media/image14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692" y="1607504"/>
            <a:ext cx="8973033" cy="2062019"/>
            <a:chOff x="133692" y="1607504"/>
            <a:chExt cx="8973033" cy="2062019"/>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2" name="Title 1"/>
          <p:cNvSpPr>
            <a:spLocks noGrp="1"/>
          </p:cNvSpPr>
          <p:nvPr>
            <p:ph type="ctrTitle"/>
          </p:nvPr>
        </p:nvSpPr>
        <p:spPr>
          <a:xfrm>
            <a:off x="0" y="2795639"/>
            <a:ext cx="9144000" cy="3597530"/>
          </a:xfrm>
        </p:spPr>
        <p:txBody>
          <a:bodyPr/>
          <a:lstStyle/>
          <a:p>
            <a:pPr algn="ctr"/>
            <a:r>
              <a:rPr lang="en-US" sz="3600" dirty="0" smtClean="0">
                <a:solidFill>
                  <a:srgbClr val="000090"/>
                </a:solidFill>
              </a:rPr>
              <a:t>NGLS DESIGN STUDY</a:t>
            </a:r>
            <a:br>
              <a:rPr lang="en-US" sz="3600" dirty="0" smtClean="0">
                <a:solidFill>
                  <a:srgbClr val="000090"/>
                </a:solidFill>
              </a:rPr>
            </a:br>
            <a:r>
              <a:rPr lang="en-US" sz="3600" dirty="0" smtClean="0">
                <a:solidFill>
                  <a:srgbClr val="000090"/>
                </a:solidFill>
              </a:rPr>
              <a:t>AND</a:t>
            </a:r>
            <a:br>
              <a:rPr lang="en-US" sz="3600" dirty="0" smtClean="0">
                <a:solidFill>
                  <a:srgbClr val="000090"/>
                </a:solidFill>
              </a:rPr>
            </a:br>
            <a:r>
              <a:rPr lang="en-US" sz="3600" dirty="0" smtClean="0">
                <a:solidFill>
                  <a:srgbClr val="000090"/>
                </a:solidFill>
              </a:rPr>
              <a:t>ACCELERATOR R&amp;D </a:t>
            </a:r>
            <a:br>
              <a:rPr lang="en-US" sz="3600" dirty="0" smtClean="0">
                <a:solidFill>
                  <a:srgbClr val="000090"/>
                </a:solidFill>
              </a:rPr>
            </a:br>
            <a:r>
              <a:rPr lang="en-US" sz="1000" dirty="0" smtClean="0">
                <a:solidFill>
                  <a:srgbClr val="000090"/>
                </a:solidFill>
              </a:rPr>
              <a:t> </a:t>
            </a:r>
            <a:r>
              <a:rPr lang="en-US" sz="2400" dirty="0" smtClean="0">
                <a:solidFill>
                  <a:srgbClr val="000090"/>
                </a:solidFill>
              </a:rPr>
              <a:t/>
            </a:r>
            <a:br>
              <a:rPr lang="en-US" sz="2400" dirty="0" smtClean="0">
                <a:solidFill>
                  <a:srgbClr val="000090"/>
                </a:solidFill>
              </a:rPr>
            </a:br>
            <a:r>
              <a:rPr lang="en-US" sz="2400" dirty="0" smtClean="0">
                <a:solidFill>
                  <a:srgbClr val="000090"/>
                </a:solidFill>
              </a:rPr>
              <a:t/>
            </a:r>
            <a:br>
              <a:rPr lang="en-US" sz="2400" dirty="0" smtClean="0">
                <a:solidFill>
                  <a:srgbClr val="000090"/>
                </a:solidFill>
              </a:rPr>
            </a:br>
            <a:r>
              <a:rPr lang="en-US" sz="2000" dirty="0" smtClean="0">
                <a:solidFill>
                  <a:srgbClr val="000090"/>
                </a:solidFill>
              </a:rPr>
              <a:t>John Corlett for the NGLS Accelerator Systems Team</a:t>
            </a:r>
            <a:r>
              <a:rPr lang="en-US" sz="1000" dirty="0">
                <a:solidFill>
                  <a:srgbClr val="000090"/>
                </a:solidFill>
              </a:rPr>
              <a:t/>
            </a:r>
            <a:br>
              <a:rPr lang="en-US" sz="1000" dirty="0">
                <a:solidFill>
                  <a:srgbClr val="000090"/>
                </a:solidFill>
              </a:rPr>
            </a:br>
            <a:r>
              <a:rPr lang="en-US" sz="1000" dirty="0" smtClean="0">
                <a:solidFill>
                  <a:srgbClr val="000090"/>
                </a:solidFill>
              </a:rPr>
              <a:t/>
            </a:r>
            <a:br>
              <a:rPr lang="en-US" sz="1000" dirty="0" smtClean="0">
                <a:solidFill>
                  <a:srgbClr val="000090"/>
                </a:solidFill>
              </a:rPr>
            </a:br>
            <a:r>
              <a:rPr lang="en-US" sz="2000" dirty="0" smtClean="0">
                <a:solidFill>
                  <a:srgbClr val="000090"/>
                </a:solidFill>
              </a:rPr>
              <a:t>March 15, 2012</a:t>
            </a:r>
            <a:endParaRPr lang="en-US" sz="2000" dirty="0">
              <a:solidFill>
                <a:srgbClr val="000090"/>
              </a:solidFill>
            </a:endParaRPr>
          </a:p>
        </p:txBody>
      </p:sp>
    </p:spTree>
    <p:extLst>
      <p:ext uri="{BB962C8B-B14F-4D97-AF65-F5344CB8AC3E}">
        <p14:creationId xmlns:p14="http://schemas.microsoft.com/office/powerpoint/2010/main" val="29488731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 y="295587"/>
            <a:ext cx="8097174" cy="731838"/>
          </a:xfrm>
        </p:spPr>
        <p:txBody>
          <a:bodyPr anchor="t"/>
          <a:lstStyle/>
          <a:p>
            <a:r>
              <a:rPr lang="en-US" dirty="0" smtClean="0">
                <a:solidFill>
                  <a:srgbClr val="000090"/>
                </a:solidFill>
                <a:latin typeface="+mn-lt"/>
                <a:ea typeface="ＭＳ Ｐゴシック" charset="0"/>
                <a:cs typeface="Helvetica Neue"/>
              </a:rPr>
              <a:t>Three initial FEL </a:t>
            </a:r>
            <a:r>
              <a:rPr lang="en-US" dirty="0" err="1" smtClean="0">
                <a:solidFill>
                  <a:srgbClr val="000090"/>
                </a:solidFill>
                <a:latin typeface="+mn-lt"/>
                <a:ea typeface="ＭＳ Ｐゴシック" charset="0"/>
                <a:cs typeface="Helvetica Neue"/>
              </a:rPr>
              <a:t>beamlines</a:t>
            </a:r>
            <a:r>
              <a:rPr lang="en-US" dirty="0" smtClean="0">
                <a:solidFill>
                  <a:srgbClr val="000090"/>
                </a:solidFill>
                <a:latin typeface="+mn-lt"/>
                <a:ea typeface="ＭＳ Ｐゴシック" charset="0"/>
                <a:cs typeface="Helvetica Neue"/>
              </a:rPr>
              <a:t> to span the science case </a:t>
            </a:r>
            <a:endParaRPr lang="en-US" dirty="0">
              <a:solidFill>
                <a:srgbClr val="000090"/>
              </a:solidFill>
              <a:latin typeface="+mn-lt"/>
              <a:ea typeface="ＭＳ Ｐゴシック" charset="0"/>
              <a:cs typeface="Helvetica Neue"/>
            </a:endParaRPr>
          </a:p>
        </p:txBody>
      </p:sp>
      <p:pic>
        <p:nvPicPr>
          <p:cNvPr id="54" name="Picture 3" descr="Beam layoutPD3.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83" y="1333283"/>
            <a:ext cx="8229600" cy="137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4"/>
          <p:cNvSpPr txBox="1">
            <a:spLocks noChangeArrowheads="1"/>
          </p:cNvSpPr>
          <p:nvPr/>
        </p:nvSpPr>
        <p:spPr bwMode="auto">
          <a:xfrm rot="2062238">
            <a:off x="1151832" y="2007850"/>
            <a:ext cx="22145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a:solidFill>
                  <a:srgbClr val="000000"/>
                </a:solidFill>
                <a:latin typeface="Arial" charset="0"/>
                <a:ea typeface="ヒラギノ角ゴ ProN W3" charset="0"/>
                <a:cs typeface="ヒラギノ角ゴ ProN W3" charset="0"/>
              </a:rPr>
              <a:t>Seeded / self-seeded</a:t>
            </a:r>
          </a:p>
        </p:txBody>
      </p:sp>
      <p:sp>
        <p:nvSpPr>
          <p:cNvPr id="56" name="TextBox 5"/>
          <p:cNvSpPr txBox="1">
            <a:spLocks noChangeArrowheads="1"/>
          </p:cNvSpPr>
          <p:nvPr/>
        </p:nvSpPr>
        <p:spPr bwMode="auto">
          <a:xfrm rot="2062238">
            <a:off x="4213570" y="1884414"/>
            <a:ext cx="1685077" cy="338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a:solidFill>
                  <a:srgbClr val="000000"/>
                </a:solidFill>
                <a:latin typeface="Arial" charset="0"/>
                <a:ea typeface="ヒラギノ角ゴ ProN W3" charset="0"/>
                <a:cs typeface="ヒラギノ角ゴ ProN W3" charset="0"/>
              </a:rPr>
              <a:t>2 color seeded</a:t>
            </a:r>
          </a:p>
        </p:txBody>
      </p:sp>
      <p:sp>
        <p:nvSpPr>
          <p:cNvPr id="57" name="TextBox 6"/>
          <p:cNvSpPr txBox="1">
            <a:spLocks noChangeArrowheads="1"/>
          </p:cNvSpPr>
          <p:nvPr/>
        </p:nvSpPr>
        <p:spPr bwMode="auto">
          <a:xfrm rot="2062238">
            <a:off x="6822742" y="1960205"/>
            <a:ext cx="2191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a:solidFill>
                  <a:srgbClr val="000000"/>
                </a:solidFill>
                <a:latin typeface="Arial" charset="0"/>
                <a:ea typeface="ヒラギノ角ゴ ProN W3" charset="0"/>
                <a:cs typeface="ヒラギノ角ゴ ProN W3" charset="0"/>
              </a:rPr>
              <a:t>SASE or self-seeded</a:t>
            </a:r>
          </a:p>
        </p:txBody>
      </p:sp>
      <p:sp>
        <p:nvSpPr>
          <p:cNvPr id="58" name="Freeform 2"/>
          <p:cNvSpPr>
            <a:spLocks/>
          </p:cNvSpPr>
          <p:nvPr/>
        </p:nvSpPr>
        <p:spPr bwMode="auto">
          <a:xfrm>
            <a:off x="1655550" y="3376576"/>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59" name="Freeform 2"/>
          <p:cNvSpPr>
            <a:spLocks/>
          </p:cNvSpPr>
          <p:nvPr/>
        </p:nvSpPr>
        <p:spPr bwMode="auto">
          <a:xfrm>
            <a:off x="2377553" y="3388900"/>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cxnSp>
        <p:nvCxnSpPr>
          <p:cNvPr id="60" name="Straight Connector 59"/>
          <p:cNvCxnSpPr/>
          <p:nvPr/>
        </p:nvCxnSpPr>
        <p:spPr bwMode="auto">
          <a:xfrm>
            <a:off x="1416220" y="4031194"/>
            <a:ext cx="13636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bwMode="auto">
          <a:xfrm rot="16200000">
            <a:off x="1651169" y="3246970"/>
            <a:ext cx="180975"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bwMode="auto">
          <a:xfrm rot="16200000">
            <a:off x="2371895" y="3250144"/>
            <a:ext cx="171450"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63" name="Straight Connector 62"/>
          <p:cNvCxnSpPr/>
          <p:nvPr/>
        </p:nvCxnSpPr>
        <p:spPr bwMode="auto">
          <a:xfrm>
            <a:off x="1565445" y="3251732"/>
            <a:ext cx="177800"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bwMode="auto">
          <a:xfrm rot="10800000" flipV="1">
            <a:off x="2475082" y="3254907"/>
            <a:ext cx="179388"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sp>
        <p:nvSpPr>
          <p:cNvPr id="65" name="TextBox 64"/>
          <p:cNvSpPr txBox="1"/>
          <p:nvPr/>
        </p:nvSpPr>
        <p:spPr bwMode="auto">
          <a:xfrm>
            <a:off x="2667170" y="3107269"/>
            <a:ext cx="579437" cy="276225"/>
          </a:xfrm>
          <a:prstGeom prst="rect">
            <a:avLst/>
          </a:prstGeom>
          <a:noFill/>
          <a:effectLst>
            <a:outerShdw blurRad="50800" dist="38100" dir="2700000" algn="tl" rotWithShape="0">
              <a:prstClr val="black">
                <a:alpha val="40000"/>
              </a:prstClr>
            </a:outerShdw>
          </a:effectLst>
        </p:spPr>
        <p:txBody>
          <a:bodyPr wrap="none">
            <a:spAutoFit/>
          </a:bodyPr>
          <a:lstStyle/>
          <a:p>
            <a:pPr defTabSz="455613">
              <a:spcBef>
                <a:spcPct val="0"/>
              </a:spcBef>
              <a:buFontTx/>
              <a:buNone/>
              <a:defRPr/>
            </a:pPr>
            <a:r>
              <a:rPr lang="en-US" sz="1200" dirty="0">
                <a:solidFill>
                  <a:srgbClr val="000000"/>
                </a:solidFill>
                <a:latin typeface="Arial"/>
                <a:ea typeface="ヒラギノ角ゴ ProN W3" charset="0"/>
                <a:cs typeface="Arial"/>
              </a:rPr>
              <a:t>10 </a:t>
            </a:r>
            <a:r>
              <a:rPr lang="en-US" sz="1200" dirty="0" err="1">
                <a:solidFill>
                  <a:srgbClr val="000000"/>
                </a:solidFill>
                <a:latin typeface="Arial"/>
                <a:ea typeface="ヒラギノ角ゴ ProN W3" charset="0"/>
                <a:cs typeface="Arial"/>
              </a:rPr>
              <a:t>μs</a:t>
            </a:r>
            <a:endParaRPr lang="en-US" sz="1200" dirty="0">
              <a:solidFill>
                <a:srgbClr val="000000"/>
              </a:solidFill>
              <a:latin typeface="Arial"/>
              <a:ea typeface="ヒラギノ角ゴ ProN W3" charset="0"/>
              <a:cs typeface="Arial"/>
            </a:endParaRPr>
          </a:p>
        </p:txBody>
      </p:sp>
      <p:cxnSp>
        <p:nvCxnSpPr>
          <p:cNvPr id="66" name="Straight Connector 65"/>
          <p:cNvCxnSpPr/>
          <p:nvPr/>
        </p:nvCxnSpPr>
        <p:spPr bwMode="auto">
          <a:xfrm>
            <a:off x="1532107" y="3753382"/>
            <a:ext cx="177800"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bwMode="auto">
          <a:xfrm rot="10800000" flipV="1">
            <a:off x="1776582" y="3756557"/>
            <a:ext cx="179388"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sp>
        <p:nvSpPr>
          <p:cNvPr id="68" name="TextBox 7"/>
          <p:cNvSpPr txBox="1">
            <a:spLocks noChangeArrowheads="1"/>
          </p:cNvSpPr>
          <p:nvPr/>
        </p:nvSpPr>
        <p:spPr bwMode="auto">
          <a:xfrm>
            <a:off x="636862" y="3596573"/>
            <a:ext cx="877689" cy="27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sz="1200">
                <a:solidFill>
                  <a:srgbClr val="008000"/>
                </a:solidFill>
                <a:latin typeface="Arial" charset="0"/>
                <a:ea typeface="ヒラギノ角ゴ ProN W3" charset="0"/>
                <a:cs typeface="ヒラギノ角ゴ ProN W3" charset="0"/>
              </a:rPr>
              <a:t>5 – 150 fs</a:t>
            </a:r>
          </a:p>
        </p:txBody>
      </p:sp>
      <p:sp>
        <p:nvSpPr>
          <p:cNvPr id="69" name="TextBox 976"/>
          <p:cNvSpPr txBox="1">
            <a:spLocks noChangeArrowheads="1"/>
          </p:cNvSpPr>
          <p:nvPr/>
        </p:nvSpPr>
        <p:spPr bwMode="auto">
          <a:xfrm>
            <a:off x="619903" y="4142715"/>
            <a:ext cx="3172663" cy="206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spcBef>
                <a:spcPct val="0"/>
              </a:spcBef>
              <a:buFontTx/>
              <a:buNone/>
            </a:pPr>
            <a:r>
              <a:rPr lang="en-US">
                <a:solidFill>
                  <a:srgbClr val="000000"/>
                </a:solidFill>
                <a:latin typeface="Arial" charset="0"/>
                <a:ea typeface="ヒラギノ角ゴ ProN W3" charset="0"/>
                <a:cs typeface="ヒラギノ角ゴ ProN W3" charset="0"/>
              </a:rPr>
              <a:t>High resolution</a:t>
            </a:r>
          </a:p>
          <a:p>
            <a:pPr>
              <a:spcBef>
                <a:spcPct val="0"/>
              </a:spcBef>
              <a:buFontTx/>
              <a:buNone/>
            </a:pPr>
            <a:r>
              <a:rPr lang="en-US">
                <a:solidFill>
                  <a:srgbClr val="000000"/>
                </a:solidFill>
                <a:latin typeface="Arial" charset="0"/>
                <a:ea typeface="ヒラギノ角ゴ ProN W3" charset="0"/>
                <a:cs typeface="ヒラギノ角ゴ ProN W3" charset="0"/>
              </a:rPr>
              <a:t>~Time-bandwidth limited</a:t>
            </a:r>
          </a:p>
          <a:p>
            <a:pPr>
              <a:spcBef>
                <a:spcPct val="0"/>
              </a:spcBef>
              <a:buFontTx/>
              <a:buNone/>
            </a:pPr>
            <a:r>
              <a:rPr lang="en-US">
                <a:solidFill>
                  <a:srgbClr val="000000"/>
                </a:solidFill>
                <a:latin typeface="Arial" charset="0"/>
                <a:ea typeface="ヒラギノ角ゴ ProN W3" charset="0"/>
                <a:cs typeface="ヒラギノ角ゴ ProN W3" charset="0"/>
              </a:rPr>
              <a:t>10</a:t>
            </a:r>
            <a:r>
              <a:rPr lang="en-US" baseline="30000">
                <a:solidFill>
                  <a:srgbClr val="000000"/>
                </a:solidFill>
                <a:latin typeface="Arial" charset="0"/>
                <a:ea typeface="ヒラギノ角ゴ ProN W3" charset="0"/>
                <a:cs typeface="ヒラギノ角ゴ ProN W3" charset="0"/>
              </a:rPr>
              <a:t>11</a:t>
            </a:r>
            <a:r>
              <a:rPr lang="en-US">
                <a:solidFill>
                  <a:srgbClr val="000000"/>
                </a:solidFill>
                <a:latin typeface="Arial" charset="0"/>
                <a:ea typeface="ヒラギノ角ゴ ProN W3" charset="0"/>
                <a:cs typeface="ヒラギノ角ゴ ProN W3" charset="0"/>
              </a:rPr>
              <a:t> – 10</a:t>
            </a:r>
            <a:r>
              <a:rPr lang="en-US" baseline="30000">
                <a:solidFill>
                  <a:srgbClr val="000000"/>
                </a:solidFill>
                <a:latin typeface="Arial" charset="0"/>
                <a:ea typeface="ヒラギノ角ゴ ProN W3" charset="0"/>
                <a:cs typeface="ヒラギノ角ゴ ProN W3" charset="0"/>
              </a:rPr>
              <a:t>12</a:t>
            </a:r>
            <a:r>
              <a:rPr lang="en-US">
                <a:solidFill>
                  <a:srgbClr val="000000"/>
                </a:solidFill>
                <a:latin typeface="Arial" charset="0"/>
                <a:ea typeface="ヒラギノ角ゴ ProN W3" charset="0"/>
                <a:cs typeface="ヒラギノ角ゴ ProN W3" charset="0"/>
              </a:rPr>
              <a:t> ph/pulse</a:t>
            </a:r>
          </a:p>
          <a:p>
            <a:pPr>
              <a:spcBef>
                <a:spcPct val="0"/>
              </a:spcBef>
              <a:buFontTx/>
              <a:buNone/>
            </a:pPr>
            <a:r>
              <a:rPr lang="en-US">
                <a:solidFill>
                  <a:srgbClr val="000000"/>
                </a:solidFill>
                <a:latin typeface="Arial" charset="0"/>
                <a:ea typeface="ヒラギノ角ゴ ProN W3" charset="0"/>
                <a:cs typeface="ヒラギノ角ゴ ProN W3" charset="0"/>
              </a:rPr>
              <a:t>10</a:t>
            </a:r>
            <a:r>
              <a:rPr lang="en-US" baseline="30000">
                <a:solidFill>
                  <a:srgbClr val="000000"/>
                </a:solidFill>
                <a:latin typeface="Arial" charset="0"/>
                <a:ea typeface="ヒラギノ角ゴ ProN W3" charset="0"/>
                <a:cs typeface="ヒラギノ角ゴ ProN W3" charset="0"/>
              </a:rPr>
              <a:t>-3</a:t>
            </a:r>
            <a:r>
              <a:rPr lang="en-US">
                <a:solidFill>
                  <a:srgbClr val="000000"/>
                </a:solidFill>
                <a:latin typeface="Arial" charset="0"/>
                <a:ea typeface="ヒラギノ角ゴ ProN W3" charset="0"/>
                <a:cs typeface="ヒラギノ角ゴ ProN W3" charset="0"/>
              </a:rPr>
              <a:t> – 5x10</a:t>
            </a:r>
            <a:r>
              <a:rPr lang="en-US" baseline="30000">
                <a:solidFill>
                  <a:srgbClr val="000000"/>
                </a:solidFill>
                <a:latin typeface="Arial" charset="0"/>
                <a:ea typeface="ヒラギノ角ゴ ProN W3" charset="0"/>
                <a:cs typeface="ヒラギノ角ゴ ProN W3" charset="0"/>
              </a:rPr>
              <a:t>-5</a:t>
            </a:r>
            <a:r>
              <a:rPr lang="en-US">
                <a:solidFill>
                  <a:srgbClr val="000000"/>
                </a:solidFill>
                <a:latin typeface="Arial" charset="0"/>
                <a:ea typeface="ヒラギノ角ゴ ProN W3" charset="0"/>
                <a:cs typeface="ヒラギノ角ゴ ProN W3" charset="0"/>
              </a:rPr>
              <a:t> bandwidth</a:t>
            </a:r>
          </a:p>
          <a:p>
            <a:pPr>
              <a:spcBef>
                <a:spcPct val="0"/>
              </a:spcBef>
              <a:buFontTx/>
              <a:buNone/>
            </a:pPr>
            <a:endParaRPr lang="en-US">
              <a:solidFill>
                <a:srgbClr val="000000"/>
              </a:solidFill>
              <a:latin typeface="Arial" charset="0"/>
              <a:ea typeface="ヒラギノ角ゴ ProN W3" charset="0"/>
              <a:cs typeface="ヒラギノ角ゴ ProN W3" charset="0"/>
            </a:endParaRPr>
          </a:p>
          <a:p>
            <a:pPr>
              <a:spcBef>
                <a:spcPct val="0"/>
              </a:spcBef>
              <a:buFontTx/>
              <a:buNone/>
            </a:pPr>
            <a:r>
              <a:rPr lang="en-US" i="1">
                <a:solidFill>
                  <a:srgbClr val="0000FF"/>
                </a:solidFill>
                <a:latin typeface="Arial" charset="0"/>
                <a:ea typeface="ヒラギノ角ゴ ProN W3" charset="0"/>
                <a:cs typeface="ヒラギノ角ゴ ProN W3" charset="0"/>
              </a:rPr>
              <a:t>High-resolution spectroscopy</a:t>
            </a:r>
          </a:p>
          <a:p>
            <a:pPr>
              <a:spcBef>
                <a:spcPct val="0"/>
              </a:spcBef>
              <a:buFontTx/>
              <a:buNone/>
            </a:pPr>
            <a:r>
              <a:rPr lang="en-US" i="1">
                <a:solidFill>
                  <a:srgbClr val="0000FF"/>
                </a:solidFill>
                <a:latin typeface="Arial" charset="0"/>
                <a:ea typeface="ヒラギノ角ゴ ProN W3" charset="0"/>
                <a:cs typeface="ヒラギノ角ゴ ProN W3" charset="0"/>
              </a:rPr>
              <a:t>Diffract-and-Destroy </a:t>
            </a:r>
            <a:br>
              <a:rPr lang="en-US" i="1">
                <a:solidFill>
                  <a:srgbClr val="0000FF"/>
                </a:solidFill>
                <a:latin typeface="Arial" charset="0"/>
                <a:ea typeface="ヒラギノ角ゴ ProN W3" charset="0"/>
                <a:cs typeface="ヒラギノ角ゴ ProN W3" charset="0"/>
              </a:rPr>
            </a:br>
            <a:r>
              <a:rPr lang="en-US" i="1">
                <a:solidFill>
                  <a:srgbClr val="0000FF"/>
                </a:solidFill>
                <a:latin typeface="Arial" charset="0"/>
                <a:ea typeface="ヒラギノ角ゴ ProN W3" charset="0"/>
                <a:cs typeface="ヒラギノ角ゴ ProN W3" charset="0"/>
              </a:rPr>
              <a:t>(with harmonics)</a:t>
            </a:r>
          </a:p>
        </p:txBody>
      </p:sp>
      <p:sp>
        <p:nvSpPr>
          <p:cNvPr id="70" name="Freeform 2"/>
          <p:cNvSpPr>
            <a:spLocks/>
          </p:cNvSpPr>
          <p:nvPr/>
        </p:nvSpPr>
        <p:spPr bwMode="auto">
          <a:xfrm>
            <a:off x="4543914" y="3323520"/>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71" name="Freeform 2"/>
          <p:cNvSpPr>
            <a:spLocks/>
          </p:cNvSpPr>
          <p:nvPr/>
        </p:nvSpPr>
        <p:spPr bwMode="auto">
          <a:xfrm>
            <a:off x="5265917" y="3335844"/>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cxnSp>
        <p:nvCxnSpPr>
          <p:cNvPr id="72" name="Straight Connector 71"/>
          <p:cNvCxnSpPr/>
          <p:nvPr/>
        </p:nvCxnSpPr>
        <p:spPr bwMode="auto">
          <a:xfrm>
            <a:off x="4303882" y="3977219"/>
            <a:ext cx="1363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bwMode="auto">
          <a:xfrm rot="16200000">
            <a:off x="4540419" y="3192995"/>
            <a:ext cx="180975"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bwMode="auto">
          <a:xfrm rot="16200000">
            <a:off x="5261145" y="3196169"/>
            <a:ext cx="171450"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75" name="Straight Connector 74"/>
          <p:cNvCxnSpPr/>
          <p:nvPr/>
        </p:nvCxnSpPr>
        <p:spPr bwMode="auto">
          <a:xfrm>
            <a:off x="4454695" y="3197757"/>
            <a:ext cx="177800"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bwMode="auto">
          <a:xfrm rot="10800000" flipV="1">
            <a:off x="5364332" y="3200932"/>
            <a:ext cx="179388"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sp>
        <p:nvSpPr>
          <p:cNvPr id="77" name="TextBox 76"/>
          <p:cNvSpPr txBox="1"/>
          <p:nvPr/>
        </p:nvSpPr>
        <p:spPr bwMode="auto">
          <a:xfrm>
            <a:off x="5556420" y="3053294"/>
            <a:ext cx="577850" cy="277813"/>
          </a:xfrm>
          <a:prstGeom prst="rect">
            <a:avLst/>
          </a:prstGeom>
          <a:noFill/>
          <a:effectLst>
            <a:outerShdw blurRad="50800" dist="38100" dir="2700000" algn="tl" rotWithShape="0">
              <a:prstClr val="black">
                <a:alpha val="40000"/>
              </a:prstClr>
            </a:outerShdw>
          </a:effectLst>
        </p:spPr>
        <p:txBody>
          <a:bodyPr wrap="none">
            <a:spAutoFit/>
          </a:bodyPr>
          <a:lstStyle/>
          <a:p>
            <a:pPr defTabSz="455613">
              <a:spcBef>
                <a:spcPct val="0"/>
              </a:spcBef>
              <a:buFontTx/>
              <a:buNone/>
              <a:defRPr/>
            </a:pPr>
            <a:r>
              <a:rPr lang="en-US" sz="1200" dirty="0">
                <a:solidFill>
                  <a:srgbClr val="000000"/>
                </a:solidFill>
                <a:latin typeface="Arial"/>
                <a:ea typeface="ヒラギノ角ゴ ProN W3" charset="0"/>
                <a:cs typeface="Arial"/>
              </a:rPr>
              <a:t>10 </a:t>
            </a:r>
            <a:r>
              <a:rPr lang="en-US" sz="1200" dirty="0" err="1">
                <a:solidFill>
                  <a:srgbClr val="000000"/>
                </a:solidFill>
                <a:latin typeface="Arial"/>
                <a:ea typeface="ヒラギノ角ゴ ProN W3" charset="0"/>
                <a:cs typeface="Arial"/>
              </a:rPr>
              <a:t>μs</a:t>
            </a:r>
            <a:endParaRPr lang="en-US" sz="1200" dirty="0">
              <a:solidFill>
                <a:srgbClr val="000000"/>
              </a:solidFill>
              <a:latin typeface="Arial"/>
              <a:ea typeface="ヒラギノ角ゴ ProN W3" charset="0"/>
              <a:cs typeface="Arial"/>
            </a:endParaRPr>
          </a:p>
        </p:txBody>
      </p:sp>
      <p:cxnSp>
        <p:nvCxnSpPr>
          <p:cNvPr id="78" name="Straight Connector 77"/>
          <p:cNvCxnSpPr/>
          <p:nvPr/>
        </p:nvCxnSpPr>
        <p:spPr bwMode="auto">
          <a:xfrm>
            <a:off x="4411832" y="3727982"/>
            <a:ext cx="177800"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sp>
        <p:nvSpPr>
          <p:cNvPr id="79" name="TextBox 7"/>
          <p:cNvSpPr txBox="1">
            <a:spLocks noChangeArrowheads="1"/>
          </p:cNvSpPr>
          <p:nvPr/>
        </p:nvSpPr>
        <p:spPr bwMode="auto">
          <a:xfrm>
            <a:off x="3459862" y="3590218"/>
            <a:ext cx="963275" cy="27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sz="1200">
                <a:solidFill>
                  <a:srgbClr val="008000"/>
                </a:solidFill>
                <a:latin typeface="Arial" charset="0"/>
                <a:ea typeface="ヒラギノ角ゴ ProN W3" charset="0"/>
                <a:cs typeface="ヒラギノ角ゴ ProN W3" charset="0"/>
              </a:rPr>
              <a:t>0.25 – 25fs</a:t>
            </a:r>
          </a:p>
        </p:txBody>
      </p:sp>
      <p:sp>
        <p:nvSpPr>
          <p:cNvPr id="80" name="TextBox 987"/>
          <p:cNvSpPr txBox="1">
            <a:spLocks noChangeArrowheads="1"/>
          </p:cNvSpPr>
          <p:nvPr/>
        </p:nvSpPr>
        <p:spPr bwMode="auto">
          <a:xfrm>
            <a:off x="3808812" y="4145699"/>
            <a:ext cx="1952438" cy="181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spcBef>
                <a:spcPct val="0"/>
              </a:spcBef>
              <a:buFontTx/>
              <a:buNone/>
            </a:pPr>
            <a:r>
              <a:rPr lang="en-US">
                <a:solidFill>
                  <a:srgbClr val="000000"/>
                </a:solidFill>
                <a:latin typeface="Arial" charset="0"/>
                <a:ea typeface="ヒラギノ角ゴ ProN W3" charset="0"/>
                <a:cs typeface="ヒラギノ角ゴ ProN W3" charset="0"/>
              </a:rPr>
              <a:t>Ultra-fast</a:t>
            </a:r>
          </a:p>
          <a:p>
            <a:pPr>
              <a:spcBef>
                <a:spcPct val="0"/>
              </a:spcBef>
              <a:buFontTx/>
              <a:buNone/>
            </a:pPr>
            <a:r>
              <a:rPr lang="en-US">
                <a:solidFill>
                  <a:srgbClr val="000000"/>
                </a:solidFill>
                <a:latin typeface="Arial" charset="0"/>
                <a:ea typeface="ヒラギノ角ゴ ProN W3" charset="0"/>
                <a:cs typeface="ヒラギノ角ゴ ProN W3" charset="0"/>
              </a:rPr>
              <a:t>Sub-fs pulses</a:t>
            </a:r>
          </a:p>
          <a:p>
            <a:pPr>
              <a:spcBef>
                <a:spcPct val="0"/>
              </a:spcBef>
              <a:buFontTx/>
              <a:buNone/>
            </a:pPr>
            <a:r>
              <a:rPr lang="en-US">
                <a:solidFill>
                  <a:srgbClr val="000000"/>
                </a:solidFill>
                <a:latin typeface="Arial" charset="0"/>
                <a:ea typeface="ヒラギノ角ゴ ProN W3" charset="0"/>
                <a:cs typeface="ヒラギノ角ゴ ProN W3" charset="0"/>
              </a:rPr>
              <a:t>2 color</a:t>
            </a:r>
          </a:p>
          <a:p>
            <a:pPr>
              <a:spcBef>
                <a:spcPct val="0"/>
              </a:spcBef>
              <a:buFontTx/>
              <a:buNone/>
            </a:pPr>
            <a:r>
              <a:rPr lang="en-US">
                <a:solidFill>
                  <a:srgbClr val="000000"/>
                </a:solidFill>
                <a:latin typeface="Arial" charset="0"/>
                <a:ea typeface="ヒラギノ角ゴ ProN W3" charset="0"/>
                <a:cs typeface="ヒラギノ角ゴ ProN W3" charset="0"/>
              </a:rPr>
              <a:t>10</a:t>
            </a:r>
            <a:r>
              <a:rPr lang="en-US" baseline="30000">
                <a:solidFill>
                  <a:srgbClr val="000000"/>
                </a:solidFill>
                <a:latin typeface="Arial" charset="0"/>
                <a:ea typeface="ヒラギノ角ゴ ProN W3" charset="0"/>
                <a:cs typeface="ヒラギノ角ゴ ProN W3" charset="0"/>
              </a:rPr>
              <a:t>8</a:t>
            </a:r>
            <a:r>
              <a:rPr lang="en-US">
                <a:solidFill>
                  <a:srgbClr val="000000"/>
                </a:solidFill>
                <a:latin typeface="Arial" charset="0"/>
                <a:ea typeface="ヒラギノ角ゴ ProN W3" charset="0"/>
                <a:cs typeface="ヒラギノ角ゴ ProN W3" charset="0"/>
              </a:rPr>
              <a:t> ph/pulse</a:t>
            </a:r>
          </a:p>
          <a:p>
            <a:pPr>
              <a:spcBef>
                <a:spcPct val="0"/>
              </a:spcBef>
              <a:buFontTx/>
              <a:buNone/>
            </a:pPr>
            <a:endParaRPr lang="en-US">
              <a:solidFill>
                <a:srgbClr val="000000"/>
              </a:solidFill>
              <a:latin typeface="Arial" charset="0"/>
              <a:ea typeface="ヒラギノ角ゴ ProN W3" charset="0"/>
              <a:cs typeface="ヒラギノ角ゴ ProN W3" charset="0"/>
            </a:endParaRPr>
          </a:p>
          <a:p>
            <a:pPr>
              <a:spcBef>
                <a:spcPct val="0"/>
              </a:spcBef>
              <a:buFontTx/>
              <a:buNone/>
            </a:pPr>
            <a:r>
              <a:rPr lang="en-US" i="1">
                <a:solidFill>
                  <a:srgbClr val="0000FF"/>
                </a:solidFill>
                <a:latin typeface="Arial" charset="0"/>
                <a:ea typeface="ヒラギノ角ゴ ProN W3" charset="0"/>
                <a:cs typeface="ヒラギノ角ゴ ProN W3" charset="0"/>
              </a:rPr>
              <a:t>Multidimensional</a:t>
            </a:r>
            <a:br>
              <a:rPr lang="en-US" i="1">
                <a:solidFill>
                  <a:srgbClr val="0000FF"/>
                </a:solidFill>
                <a:latin typeface="Arial" charset="0"/>
                <a:ea typeface="ヒラギノ角ゴ ProN W3" charset="0"/>
                <a:cs typeface="ヒラギノ角ゴ ProN W3" charset="0"/>
              </a:rPr>
            </a:br>
            <a:r>
              <a:rPr lang="en-US" i="1">
                <a:solidFill>
                  <a:srgbClr val="0000FF"/>
                </a:solidFill>
                <a:latin typeface="Arial" charset="0"/>
                <a:ea typeface="ヒラギノ角ゴ ProN W3" charset="0"/>
                <a:cs typeface="ヒラギノ角ゴ ProN W3" charset="0"/>
              </a:rPr>
              <a:t>spectroscopy</a:t>
            </a:r>
          </a:p>
        </p:txBody>
      </p:sp>
      <p:sp>
        <p:nvSpPr>
          <p:cNvPr id="81" name="Freeform 2"/>
          <p:cNvSpPr>
            <a:spLocks/>
          </p:cNvSpPr>
          <p:nvPr/>
        </p:nvSpPr>
        <p:spPr bwMode="auto">
          <a:xfrm>
            <a:off x="7338900" y="3326503"/>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2" name="Freeform 2"/>
          <p:cNvSpPr>
            <a:spLocks/>
          </p:cNvSpPr>
          <p:nvPr/>
        </p:nvSpPr>
        <p:spPr bwMode="auto">
          <a:xfrm>
            <a:off x="7631366" y="3320147"/>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cxnSp>
        <p:nvCxnSpPr>
          <p:cNvPr id="83" name="Straight Connector 82"/>
          <p:cNvCxnSpPr/>
          <p:nvPr/>
        </p:nvCxnSpPr>
        <p:spPr bwMode="auto">
          <a:xfrm>
            <a:off x="7099470" y="3980394"/>
            <a:ext cx="13636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bwMode="auto">
          <a:xfrm rot="16200000">
            <a:off x="7334419" y="3196170"/>
            <a:ext cx="180975"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85" name="Straight Connector 84"/>
          <p:cNvCxnSpPr/>
          <p:nvPr/>
        </p:nvCxnSpPr>
        <p:spPr bwMode="auto">
          <a:xfrm rot="16200000">
            <a:off x="7626520" y="3181882"/>
            <a:ext cx="171450" cy="0"/>
          </a:xfrm>
          <a:prstGeom prst="line">
            <a:avLst/>
          </a:prstGeom>
          <a:ln w="12700" cmpd="sng"/>
        </p:spPr>
        <p:style>
          <a:lnRef idx="2">
            <a:schemeClr val="dk1"/>
          </a:lnRef>
          <a:fillRef idx="0">
            <a:schemeClr val="dk1"/>
          </a:fillRef>
          <a:effectRef idx="1">
            <a:schemeClr val="dk1"/>
          </a:effectRef>
          <a:fontRef idx="minor">
            <a:schemeClr val="tx1"/>
          </a:fontRef>
        </p:style>
      </p:cxnSp>
      <p:cxnSp>
        <p:nvCxnSpPr>
          <p:cNvPr id="86" name="Straight Connector 85"/>
          <p:cNvCxnSpPr/>
          <p:nvPr/>
        </p:nvCxnSpPr>
        <p:spPr bwMode="auto">
          <a:xfrm>
            <a:off x="7248695" y="3200932"/>
            <a:ext cx="177800"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cxnSp>
        <p:nvCxnSpPr>
          <p:cNvPr id="87" name="Straight Connector 86"/>
          <p:cNvCxnSpPr/>
          <p:nvPr/>
        </p:nvCxnSpPr>
        <p:spPr bwMode="auto">
          <a:xfrm rot="10800000" flipV="1">
            <a:off x="7729707" y="3186644"/>
            <a:ext cx="179388" cy="0"/>
          </a:xfrm>
          <a:prstGeom prst="line">
            <a:avLst/>
          </a:prstGeom>
          <a:ln w="12700" cmpd="sng">
            <a:headEnd type="none"/>
            <a:tailEnd type="triangle"/>
          </a:ln>
        </p:spPr>
        <p:style>
          <a:lnRef idx="2">
            <a:schemeClr val="dk1"/>
          </a:lnRef>
          <a:fillRef idx="0">
            <a:schemeClr val="dk1"/>
          </a:fillRef>
          <a:effectRef idx="1">
            <a:schemeClr val="dk1"/>
          </a:effectRef>
          <a:fontRef idx="minor">
            <a:schemeClr val="tx1"/>
          </a:fontRef>
        </p:style>
      </p:cxnSp>
      <p:sp>
        <p:nvSpPr>
          <p:cNvPr id="88" name="TextBox 87"/>
          <p:cNvSpPr txBox="1"/>
          <p:nvPr/>
        </p:nvSpPr>
        <p:spPr bwMode="auto">
          <a:xfrm>
            <a:off x="7921795" y="3039007"/>
            <a:ext cx="576262" cy="276225"/>
          </a:xfrm>
          <a:prstGeom prst="rect">
            <a:avLst/>
          </a:prstGeom>
          <a:noFill/>
          <a:effectLst>
            <a:outerShdw blurRad="50800" dist="38100" dir="2700000" algn="tl" rotWithShape="0">
              <a:prstClr val="black">
                <a:alpha val="40000"/>
              </a:prstClr>
            </a:outerShdw>
          </a:effectLst>
        </p:spPr>
        <p:txBody>
          <a:bodyPr wrap="none">
            <a:spAutoFit/>
          </a:bodyPr>
          <a:lstStyle/>
          <a:p>
            <a:pPr defTabSz="455613">
              <a:spcBef>
                <a:spcPct val="0"/>
              </a:spcBef>
              <a:buFontTx/>
              <a:buNone/>
              <a:defRPr/>
            </a:pPr>
            <a:r>
              <a:rPr lang="en-US" sz="1200" dirty="0">
                <a:solidFill>
                  <a:srgbClr val="000000"/>
                </a:solidFill>
                <a:latin typeface="Arial"/>
                <a:ea typeface="ヒラギノ角ゴ ProN W3" charset="0"/>
                <a:cs typeface="Arial"/>
              </a:rPr>
              <a:t>≤1 </a:t>
            </a:r>
            <a:r>
              <a:rPr lang="en-US" sz="1200" dirty="0" err="1">
                <a:solidFill>
                  <a:srgbClr val="000000"/>
                </a:solidFill>
                <a:latin typeface="Arial"/>
                <a:ea typeface="ヒラギノ角ゴ ProN W3" charset="0"/>
                <a:cs typeface="Arial"/>
              </a:rPr>
              <a:t>μs</a:t>
            </a:r>
            <a:endParaRPr lang="en-US" sz="1200" dirty="0">
              <a:solidFill>
                <a:srgbClr val="000000"/>
              </a:solidFill>
              <a:latin typeface="Arial"/>
              <a:ea typeface="ヒラギノ角ゴ ProN W3" charset="0"/>
              <a:cs typeface="Arial"/>
            </a:endParaRPr>
          </a:p>
        </p:txBody>
      </p:sp>
      <p:cxnSp>
        <p:nvCxnSpPr>
          <p:cNvPr id="89" name="Straight Connector 88"/>
          <p:cNvCxnSpPr/>
          <p:nvPr/>
        </p:nvCxnSpPr>
        <p:spPr bwMode="auto">
          <a:xfrm>
            <a:off x="7188370" y="3704169"/>
            <a:ext cx="177800"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bwMode="auto">
          <a:xfrm rot="10800000" flipV="1">
            <a:off x="7432845" y="3707344"/>
            <a:ext cx="179387"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sp>
        <p:nvSpPr>
          <p:cNvPr id="91" name="TextBox 7"/>
          <p:cNvSpPr txBox="1">
            <a:spLocks noChangeArrowheads="1"/>
          </p:cNvSpPr>
          <p:nvPr/>
        </p:nvSpPr>
        <p:spPr bwMode="auto">
          <a:xfrm>
            <a:off x="6366901" y="3574522"/>
            <a:ext cx="877689" cy="27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eaLnBrk="1" hangingPunct="1">
              <a:spcBef>
                <a:spcPct val="0"/>
              </a:spcBef>
              <a:buFontTx/>
              <a:buNone/>
            </a:pPr>
            <a:r>
              <a:rPr lang="en-US" sz="1200">
                <a:solidFill>
                  <a:srgbClr val="008000"/>
                </a:solidFill>
                <a:latin typeface="Arial" charset="0"/>
                <a:ea typeface="ヒラギノ角ゴ ProN W3" charset="0"/>
                <a:cs typeface="ヒラギノ角ゴ ProN W3" charset="0"/>
              </a:rPr>
              <a:t>5 – 250 fs</a:t>
            </a:r>
          </a:p>
        </p:txBody>
      </p:sp>
      <p:sp>
        <p:nvSpPr>
          <p:cNvPr id="92" name="TextBox 999"/>
          <p:cNvSpPr txBox="1">
            <a:spLocks noChangeArrowheads="1"/>
          </p:cNvSpPr>
          <p:nvPr/>
        </p:nvSpPr>
        <p:spPr bwMode="auto">
          <a:xfrm>
            <a:off x="6262710" y="4092642"/>
            <a:ext cx="2213639" cy="230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5613">
              <a:defRPr sz="1600" b="1">
                <a:solidFill>
                  <a:schemeClr val="tx1"/>
                </a:solidFill>
                <a:latin typeface="Comic Sans MS" charset="0"/>
                <a:ea typeface="ＭＳ Ｐゴシック" charset="0"/>
                <a:cs typeface="ＭＳ Ｐゴシック" charset="0"/>
              </a:defRPr>
            </a:lvl1pPr>
            <a:lvl2pPr marL="742950" indent="-285750" defTabSz="455613">
              <a:defRPr sz="1600" b="1">
                <a:solidFill>
                  <a:schemeClr val="tx1"/>
                </a:solidFill>
                <a:latin typeface="Comic Sans MS" charset="0"/>
                <a:ea typeface="ＭＳ Ｐゴシック" charset="0"/>
              </a:defRPr>
            </a:lvl2pPr>
            <a:lvl3pPr marL="1143000" indent="-228600" defTabSz="455613">
              <a:defRPr sz="1600" b="1">
                <a:solidFill>
                  <a:schemeClr val="tx1"/>
                </a:solidFill>
                <a:latin typeface="Comic Sans MS" charset="0"/>
                <a:ea typeface="ＭＳ Ｐゴシック" charset="0"/>
              </a:defRPr>
            </a:lvl3pPr>
            <a:lvl4pPr marL="1600200" indent="-228600" defTabSz="455613">
              <a:defRPr sz="1600" b="1">
                <a:solidFill>
                  <a:schemeClr val="tx1"/>
                </a:solidFill>
                <a:latin typeface="Comic Sans MS" charset="0"/>
                <a:ea typeface="ＭＳ Ｐゴシック" charset="0"/>
              </a:defRPr>
            </a:lvl4pPr>
            <a:lvl5pPr marL="2057400" indent="-228600" defTabSz="455613">
              <a:defRPr sz="1600" b="1">
                <a:solidFill>
                  <a:schemeClr val="tx1"/>
                </a:solidFill>
                <a:latin typeface="Comic Sans MS" charset="0"/>
                <a:ea typeface="ＭＳ Ｐゴシック" charset="0"/>
              </a:defRPr>
            </a:lvl5pPr>
            <a:lvl6pPr marL="25146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defTabSz="455613"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spcBef>
                <a:spcPct val="0"/>
              </a:spcBef>
              <a:buFontTx/>
              <a:buNone/>
            </a:pPr>
            <a:r>
              <a:rPr lang="en-US" dirty="0">
                <a:solidFill>
                  <a:srgbClr val="000000"/>
                </a:solidFill>
                <a:latin typeface="Arial" charset="0"/>
                <a:ea typeface="ヒラギノ角ゴ ProN W3" charset="0"/>
                <a:cs typeface="ヒラギノ角ゴ ProN W3" charset="0"/>
              </a:rPr>
              <a:t>Highest rep rate</a:t>
            </a:r>
          </a:p>
          <a:p>
            <a:pPr>
              <a:spcBef>
                <a:spcPct val="0"/>
              </a:spcBef>
              <a:buFontTx/>
              <a:buNone/>
            </a:pPr>
            <a:r>
              <a:rPr lang="en-US" dirty="0">
                <a:solidFill>
                  <a:srgbClr val="000000"/>
                </a:solidFill>
                <a:latin typeface="Arial" charset="0"/>
                <a:ea typeface="ヒラギノ角ゴ ProN W3" charset="0"/>
                <a:cs typeface="ヒラギノ角ゴ ProN W3" charset="0"/>
              </a:rPr>
              <a:t>High flux</a:t>
            </a:r>
          </a:p>
          <a:p>
            <a:pPr>
              <a:spcBef>
                <a:spcPct val="0"/>
              </a:spcBef>
              <a:buFontTx/>
              <a:buNone/>
            </a:pPr>
            <a:r>
              <a:rPr lang="en-US" dirty="0">
                <a:solidFill>
                  <a:srgbClr val="000000"/>
                </a:solidFill>
                <a:latin typeface="Arial" charset="0"/>
                <a:ea typeface="ヒラギノ角ゴ ProN W3" charset="0"/>
                <a:cs typeface="ヒラギノ角ゴ ProN W3" charset="0"/>
              </a:rPr>
              <a:t>10</a:t>
            </a:r>
            <a:r>
              <a:rPr lang="en-US" baseline="30000" dirty="0">
                <a:solidFill>
                  <a:srgbClr val="000000"/>
                </a:solidFill>
                <a:latin typeface="Arial" charset="0"/>
                <a:ea typeface="ヒラギノ角ゴ ProN W3" charset="0"/>
                <a:cs typeface="ヒラギノ角ゴ ProN W3" charset="0"/>
              </a:rPr>
              <a:t>11</a:t>
            </a:r>
            <a:r>
              <a:rPr lang="en-US" dirty="0">
                <a:solidFill>
                  <a:srgbClr val="000000"/>
                </a:solidFill>
                <a:latin typeface="Arial" charset="0"/>
                <a:ea typeface="ヒラギノ角ゴ ProN W3" charset="0"/>
                <a:cs typeface="ヒラギノ角ゴ ProN W3" charset="0"/>
              </a:rPr>
              <a:t> - 10</a:t>
            </a:r>
            <a:r>
              <a:rPr lang="en-US" baseline="30000" dirty="0">
                <a:solidFill>
                  <a:srgbClr val="000000"/>
                </a:solidFill>
                <a:latin typeface="Arial" charset="0"/>
                <a:ea typeface="ヒラギノ角ゴ ProN W3" charset="0"/>
                <a:cs typeface="ヒラギノ角ゴ ProN W3" charset="0"/>
              </a:rPr>
              <a:t>12</a:t>
            </a:r>
            <a:r>
              <a:rPr lang="en-US" dirty="0">
                <a:solidFill>
                  <a:srgbClr val="000000"/>
                </a:solidFill>
                <a:latin typeface="Arial" charset="0"/>
                <a:ea typeface="ヒラギノ角ゴ ProN W3" charset="0"/>
                <a:cs typeface="ヒラギノ角ゴ ProN W3" charset="0"/>
              </a:rPr>
              <a:t> </a:t>
            </a:r>
            <a:r>
              <a:rPr lang="en-US" dirty="0" err="1">
                <a:solidFill>
                  <a:srgbClr val="000000"/>
                </a:solidFill>
                <a:latin typeface="Arial" charset="0"/>
                <a:ea typeface="ヒラギノ角ゴ ProN W3" charset="0"/>
                <a:cs typeface="ヒラギノ角ゴ ProN W3" charset="0"/>
              </a:rPr>
              <a:t>ph</a:t>
            </a:r>
            <a:r>
              <a:rPr lang="en-US" dirty="0">
                <a:solidFill>
                  <a:srgbClr val="000000"/>
                </a:solidFill>
                <a:latin typeface="Arial" charset="0"/>
                <a:ea typeface="ヒラギノ角ゴ ProN W3" charset="0"/>
                <a:cs typeface="ヒラギノ角ゴ ProN W3" charset="0"/>
              </a:rPr>
              <a:t>/pulse</a:t>
            </a:r>
          </a:p>
          <a:p>
            <a:pPr>
              <a:spcBef>
                <a:spcPct val="0"/>
              </a:spcBef>
              <a:buFontTx/>
              <a:buNone/>
            </a:pPr>
            <a:r>
              <a:rPr lang="en-US" dirty="0">
                <a:solidFill>
                  <a:srgbClr val="000000"/>
                </a:solidFill>
                <a:latin typeface="Arial" charset="0"/>
                <a:ea typeface="ヒラギノ角ゴ ProN W3" charset="0"/>
                <a:cs typeface="ヒラギノ角ゴ ProN W3" charset="0"/>
              </a:rPr>
              <a:t>100 W</a:t>
            </a:r>
          </a:p>
          <a:p>
            <a:pPr>
              <a:spcBef>
                <a:spcPct val="0"/>
              </a:spcBef>
              <a:buFontTx/>
              <a:buNone/>
            </a:pPr>
            <a:endParaRPr lang="en-US" dirty="0">
              <a:solidFill>
                <a:srgbClr val="000000"/>
              </a:solidFill>
              <a:latin typeface="Arial" charset="0"/>
              <a:ea typeface="ヒラギノ角ゴ ProN W3" charset="0"/>
              <a:cs typeface="ヒラギノ角ゴ ProN W3" charset="0"/>
            </a:endParaRPr>
          </a:p>
          <a:p>
            <a:pPr>
              <a:spcBef>
                <a:spcPct val="0"/>
              </a:spcBef>
              <a:buFontTx/>
              <a:buNone/>
            </a:pPr>
            <a:r>
              <a:rPr lang="en-US" i="1" dirty="0">
                <a:solidFill>
                  <a:srgbClr val="0000FF"/>
                </a:solidFill>
                <a:latin typeface="Arial" charset="0"/>
                <a:ea typeface="ヒラギノ角ゴ ProN W3" charset="0"/>
                <a:cs typeface="ヒラギノ角ゴ ProN W3" charset="0"/>
              </a:rPr>
              <a:t>Diffract-and-Destroy</a:t>
            </a:r>
            <a:br>
              <a:rPr lang="en-US" i="1" dirty="0">
                <a:solidFill>
                  <a:srgbClr val="0000FF"/>
                </a:solidFill>
                <a:latin typeface="Arial" charset="0"/>
                <a:ea typeface="ヒラギノ角ゴ ProN W3" charset="0"/>
                <a:cs typeface="ヒラギノ角ゴ ProN W3" charset="0"/>
              </a:rPr>
            </a:br>
            <a:r>
              <a:rPr lang="en-US" i="1" dirty="0">
                <a:solidFill>
                  <a:srgbClr val="0000FF"/>
                </a:solidFill>
                <a:latin typeface="Arial" charset="0"/>
                <a:ea typeface="ヒラギノ角ゴ ProN W3" charset="0"/>
                <a:cs typeface="ヒラギノ角ゴ ProN W3" charset="0"/>
              </a:rPr>
              <a:t>(at highest rate)</a:t>
            </a:r>
          </a:p>
          <a:p>
            <a:pPr>
              <a:spcBef>
                <a:spcPct val="0"/>
              </a:spcBef>
              <a:buFontTx/>
              <a:buNone/>
            </a:pPr>
            <a:r>
              <a:rPr lang="en-US" i="1" dirty="0">
                <a:solidFill>
                  <a:srgbClr val="0000FF"/>
                </a:solidFill>
                <a:latin typeface="Arial" charset="0"/>
                <a:ea typeface="ヒラギノ角ゴ ProN W3" charset="0"/>
                <a:cs typeface="ヒラギノ角ゴ ProN W3" charset="0"/>
              </a:rPr>
              <a:t>Photon correlation</a:t>
            </a:r>
            <a:br>
              <a:rPr lang="en-US" i="1" dirty="0">
                <a:solidFill>
                  <a:srgbClr val="0000FF"/>
                </a:solidFill>
                <a:latin typeface="Arial" charset="0"/>
                <a:ea typeface="ヒラギノ角ゴ ProN W3" charset="0"/>
                <a:cs typeface="ヒラギノ角ゴ ProN W3" charset="0"/>
              </a:rPr>
            </a:br>
            <a:r>
              <a:rPr lang="en-US" i="1" dirty="0">
                <a:solidFill>
                  <a:srgbClr val="0000FF"/>
                </a:solidFill>
                <a:latin typeface="Arial" charset="0"/>
                <a:ea typeface="ヒラギノ角ゴ ProN W3" charset="0"/>
                <a:cs typeface="ヒラギノ角ゴ ProN W3" charset="0"/>
              </a:rPr>
              <a:t>spectroscopy </a:t>
            </a:r>
            <a:endParaRPr lang="en-US" dirty="0">
              <a:solidFill>
                <a:srgbClr val="000000"/>
              </a:solidFill>
              <a:latin typeface="Arial" charset="0"/>
              <a:ea typeface="ヒラギノ角ゴ ProN W3" charset="0"/>
              <a:cs typeface="ヒラギノ角ゴ ProN W3" charset="0"/>
            </a:endParaRPr>
          </a:p>
        </p:txBody>
      </p:sp>
      <p:sp>
        <p:nvSpPr>
          <p:cNvPr id="93" name="Freeform 2"/>
          <p:cNvSpPr>
            <a:spLocks/>
          </p:cNvSpPr>
          <p:nvPr/>
        </p:nvSpPr>
        <p:spPr bwMode="auto">
          <a:xfrm>
            <a:off x="7905157" y="3313791"/>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4" name="Freeform 2"/>
          <p:cNvSpPr>
            <a:spLocks/>
          </p:cNvSpPr>
          <p:nvPr/>
        </p:nvSpPr>
        <p:spPr bwMode="auto">
          <a:xfrm>
            <a:off x="8206961" y="3326115"/>
            <a:ext cx="155575" cy="650978"/>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5" name="Freeform 2"/>
          <p:cNvSpPr>
            <a:spLocks/>
          </p:cNvSpPr>
          <p:nvPr/>
        </p:nvSpPr>
        <p:spPr bwMode="auto">
          <a:xfrm>
            <a:off x="4702345" y="3313644"/>
            <a:ext cx="155575" cy="6508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chemeClr val="accent6">
                  <a:lumMod val="20000"/>
                  <a:lumOff val="80000"/>
                </a:schemeClr>
              </a:gs>
              <a:gs pos="100000">
                <a:srgbClr val="FF0000"/>
              </a:gs>
            </a:gsLst>
            <a:lin ang="0" scaled="1"/>
          </a:gradFill>
          <a:ln w="9525">
            <a:solidFill>
              <a:schemeClr val="tx1"/>
            </a:solidFill>
            <a:round/>
            <a:headEnd/>
            <a:tailEnd/>
          </a:ln>
        </p:spPr>
        <p:txBody>
          <a:bodyPr lIns="0" tIns="0" rIns="0" bIns="0"/>
          <a:lstStyle/>
          <a:p>
            <a:pPr defTabSz="455613">
              <a:spcBef>
                <a:spcPct val="0"/>
              </a:spcBef>
              <a:buFontTx/>
              <a:buNone/>
              <a:defRPr/>
            </a:pPr>
            <a:endParaRPr lang="en-US" sz="2000">
              <a:solidFill>
                <a:srgbClr val="000000"/>
              </a:solidFill>
              <a:latin typeface="Arial"/>
              <a:ea typeface="ヒラギノ角ゴ ProN W3" charset="0"/>
              <a:cs typeface="Arial"/>
            </a:endParaRPr>
          </a:p>
        </p:txBody>
      </p:sp>
      <p:sp>
        <p:nvSpPr>
          <p:cNvPr id="96" name="Freeform 2"/>
          <p:cNvSpPr>
            <a:spLocks/>
          </p:cNvSpPr>
          <p:nvPr/>
        </p:nvSpPr>
        <p:spPr bwMode="auto">
          <a:xfrm>
            <a:off x="5424657" y="3313644"/>
            <a:ext cx="155575" cy="6508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chemeClr val="accent6">
                  <a:lumMod val="20000"/>
                  <a:lumOff val="80000"/>
                </a:schemeClr>
              </a:gs>
              <a:gs pos="100000">
                <a:srgbClr val="FF0000"/>
              </a:gs>
            </a:gsLst>
            <a:lin ang="0" scaled="1"/>
          </a:gradFill>
          <a:ln w="9525">
            <a:solidFill>
              <a:schemeClr val="tx1"/>
            </a:solidFill>
            <a:round/>
            <a:headEnd/>
            <a:tailEnd/>
          </a:ln>
        </p:spPr>
        <p:txBody>
          <a:bodyPr lIns="0" tIns="0" rIns="0" bIns="0"/>
          <a:lstStyle/>
          <a:p>
            <a:pPr defTabSz="455613">
              <a:spcBef>
                <a:spcPct val="0"/>
              </a:spcBef>
              <a:buFontTx/>
              <a:buNone/>
              <a:defRPr/>
            </a:pPr>
            <a:endParaRPr lang="en-US" sz="2000">
              <a:solidFill>
                <a:srgbClr val="000000"/>
              </a:solidFill>
              <a:latin typeface="Arial"/>
              <a:ea typeface="ヒラギノ角ゴ ProN W3" charset="0"/>
              <a:cs typeface="Arial"/>
            </a:endParaRPr>
          </a:p>
        </p:txBody>
      </p:sp>
      <p:cxnSp>
        <p:nvCxnSpPr>
          <p:cNvPr id="97" name="Straight Connector 96"/>
          <p:cNvCxnSpPr/>
          <p:nvPr/>
        </p:nvCxnSpPr>
        <p:spPr bwMode="auto">
          <a:xfrm rot="10800000" flipV="1">
            <a:off x="4656307" y="3731157"/>
            <a:ext cx="179388" cy="0"/>
          </a:xfrm>
          <a:prstGeom prst="line">
            <a:avLst/>
          </a:prstGeom>
          <a:ln w="12700" cmpd="sng">
            <a:solidFill>
              <a:srgbClr val="008000"/>
            </a:solidFill>
            <a:headEnd type="non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077336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49" y="294022"/>
            <a:ext cx="8793163" cy="731838"/>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ea typeface="ＭＳ Ｐゴシック" charset="0"/>
                <a:cs typeface="ＭＳ Ｐゴシック" charset="0"/>
              </a:rPr>
              <a:t>Broad Range of Energy Science</a:t>
            </a:r>
            <a:br>
              <a:rPr lang="en-US" dirty="0" smtClean="0">
                <a:solidFill>
                  <a:srgbClr val="000090"/>
                </a:solidFill>
                <a:latin typeface="+mn-lt"/>
                <a:ea typeface="ＭＳ Ｐゴシック" charset="0"/>
                <a:cs typeface="ＭＳ Ｐゴシック" charset="0"/>
              </a:rPr>
            </a:br>
            <a:r>
              <a:rPr lang="en-US" dirty="0" smtClean="0">
                <a:solidFill>
                  <a:srgbClr val="000090"/>
                </a:solidFill>
                <a:latin typeface="+mn-lt"/>
                <a:ea typeface="ＭＳ Ｐゴシック" charset="0"/>
                <a:cs typeface="ＭＳ Ｐゴシック" charset="0"/>
              </a:rPr>
              <a:t>Uniquely Enabled by NGLS</a:t>
            </a:r>
            <a:endParaRPr lang="en-US" dirty="0">
              <a:solidFill>
                <a:srgbClr val="000090"/>
              </a:solidFill>
              <a:latin typeface="+mn-lt"/>
              <a:ea typeface="ＭＳ Ｐゴシック" charset="0"/>
              <a:cs typeface="ＭＳ Ｐゴシック" charset="0"/>
            </a:endParaRPr>
          </a:p>
        </p:txBody>
      </p:sp>
      <p:pic>
        <p:nvPicPr>
          <p:cNvPr id="3" name="Picture 3" descr="NGLS_figures.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1613" y="1679472"/>
            <a:ext cx="2743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1309606"/>
            <a:ext cx="3048000"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Natural and Artificial Photosynthesis</a:t>
            </a:r>
          </a:p>
        </p:txBody>
      </p:sp>
      <p:grpSp>
        <p:nvGrpSpPr>
          <p:cNvPr id="5" name="Group 26"/>
          <p:cNvGrpSpPr>
            <a:grpSpLocks/>
          </p:cNvGrpSpPr>
          <p:nvPr/>
        </p:nvGrpSpPr>
        <p:grpSpPr bwMode="auto">
          <a:xfrm>
            <a:off x="0" y="1255218"/>
            <a:ext cx="9144000" cy="5406834"/>
            <a:chOff x="0" y="1113274"/>
            <a:chExt cx="9144000" cy="5744726"/>
          </a:xfrm>
        </p:grpSpPr>
        <p:cxnSp>
          <p:nvCxnSpPr>
            <p:cNvPr id="6" name="Straight Connector 5"/>
            <p:cNvCxnSpPr/>
            <p:nvPr/>
          </p:nvCxnSpPr>
          <p:spPr>
            <a:xfrm>
              <a:off x="3081338" y="1113274"/>
              <a:ext cx="0" cy="5744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070600" y="1113274"/>
              <a:ext cx="0" cy="5744726"/>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0" y="3056227"/>
              <a:ext cx="914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4948383"/>
              <a:ext cx="9144000"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0" name="Picture 24" descr="NGLS_figures.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28963" y="1895372"/>
            <a:ext cx="2895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233738" y="1309606"/>
            <a:ext cx="2708275"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Fundamental Charge Dynamics</a:t>
            </a:r>
          </a:p>
        </p:txBody>
      </p:sp>
      <p:sp>
        <p:nvSpPr>
          <p:cNvPr id="12" name="TextBox 11"/>
          <p:cNvSpPr txBox="1"/>
          <p:nvPr/>
        </p:nvSpPr>
        <p:spPr>
          <a:xfrm>
            <a:off x="6170930" y="1309606"/>
            <a:ext cx="2679700"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Advanced Combustion Science</a:t>
            </a:r>
          </a:p>
        </p:txBody>
      </p:sp>
      <p:pic>
        <p:nvPicPr>
          <p:cNvPr id="13" name="Picture 33" descr="NGLS_figures.pd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54738" y="1895372"/>
            <a:ext cx="30876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068388" y="3218479"/>
            <a:ext cx="912812"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Catalysis</a:t>
            </a:r>
          </a:p>
        </p:txBody>
      </p:sp>
      <p:pic>
        <p:nvPicPr>
          <p:cNvPr id="15" name="Picture 39" descr="NGLS_figures.pd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750" y="3578196"/>
            <a:ext cx="197643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3189288" y="3218479"/>
            <a:ext cx="2709862"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Nanoscale Materials Nucleation</a:t>
            </a:r>
          </a:p>
        </p:txBody>
      </p:sp>
      <p:pic>
        <p:nvPicPr>
          <p:cNvPr id="17" name="Picture 45" descr="NGLS_figures.pd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143250" y="3781107"/>
            <a:ext cx="285750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081713" y="3218479"/>
            <a:ext cx="2968625"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Dynamic Nanoscale Heterogeneity</a:t>
            </a:r>
          </a:p>
        </p:txBody>
      </p:sp>
      <p:pic>
        <p:nvPicPr>
          <p:cNvPr id="19" name="Picture 51" descr="NGLS_figures.pdf"/>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08713" y="3644727"/>
            <a:ext cx="282733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675069" y="4924787"/>
            <a:ext cx="1701800"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Quantum Materials</a:t>
            </a:r>
          </a:p>
        </p:txBody>
      </p:sp>
      <p:sp>
        <p:nvSpPr>
          <p:cNvPr id="21" name="TextBox 20"/>
          <p:cNvSpPr txBox="1"/>
          <p:nvPr/>
        </p:nvSpPr>
        <p:spPr>
          <a:xfrm>
            <a:off x="3067431" y="4924787"/>
            <a:ext cx="2959100"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Nanoscale Spin and Magnetization</a:t>
            </a:r>
          </a:p>
        </p:txBody>
      </p:sp>
      <p:sp>
        <p:nvSpPr>
          <p:cNvPr id="22" name="TextBox 21"/>
          <p:cNvSpPr txBox="1"/>
          <p:nvPr/>
        </p:nvSpPr>
        <p:spPr>
          <a:xfrm>
            <a:off x="6139244" y="4924787"/>
            <a:ext cx="2859087" cy="30797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1400" dirty="0"/>
              <a:t>Bioimaging: Structure-to-Function</a:t>
            </a:r>
          </a:p>
        </p:txBody>
      </p:sp>
      <p:pic>
        <p:nvPicPr>
          <p:cNvPr id="23" name="Picture 65" descr="NGLS_figures.pd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00406" y="5436039"/>
            <a:ext cx="28400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7" descr="NGLS_figures.pdf"/>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3281744" y="5407464"/>
            <a:ext cx="11747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8" descr="NGLS_figures.pdf"/>
          <p:cNvPicPr>
            <a:picLocks noChangeAspect="1"/>
          </p:cNvPicPr>
          <p:nvPr/>
        </p:nvPicPr>
        <p:blipFill>
          <a:blip r:embed="rId10" cstate="print">
            <a:extLst>
              <a:ext uri="{28A0092B-C50C-407E-A947-70E740481C1C}">
                <a14:useLocalDpi xmlns:a14="http://schemas.microsoft.com/office/drawing/2010/main"/>
              </a:ext>
            </a:extLst>
          </a:blip>
          <a:srcRect t="4398"/>
          <a:stretch>
            <a:fillRect/>
          </a:stretch>
        </p:blipFill>
        <p:spPr bwMode="auto">
          <a:xfrm>
            <a:off x="4529519" y="5375714"/>
            <a:ext cx="1252537"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9" descr="NGLS_figures.pdf"/>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6110669" y="5523351"/>
            <a:ext cx="3000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5192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10112" y="1266415"/>
            <a:ext cx="8464204" cy="2708434"/>
          </a:xfrm>
        </p:spPr>
        <p:txBody>
          <a:bodyPr wrap="square">
            <a:spAutoFit/>
          </a:bodyPr>
          <a:lstStyle/>
          <a:p>
            <a:pPr>
              <a:spcBef>
                <a:spcPts val="0"/>
              </a:spcBef>
              <a:spcAft>
                <a:spcPts val="1200"/>
              </a:spcAft>
            </a:pPr>
            <a:r>
              <a:rPr lang="en-US" dirty="0">
                <a:solidFill>
                  <a:srgbClr val="000000"/>
                </a:solidFill>
                <a:latin typeface="+mn-lt"/>
                <a:cs typeface="Helvetica Neue"/>
              </a:rPr>
              <a:t>High repetition rate X-ray laser with ultrafast </a:t>
            </a:r>
            <a:r>
              <a:rPr lang="en-US" dirty="0" smtClean="0">
                <a:solidFill>
                  <a:srgbClr val="000000"/>
                </a:solidFill>
                <a:latin typeface="+mn-lt"/>
                <a:cs typeface="Helvetica Neue"/>
              </a:rPr>
              <a:t>pulses</a:t>
            </a:r>
          </a:p>
          <a:p>
            <a:pPr>
              <a:spcBef>
                <a:spcPts val="0"/>
              </a:spcBef>
              <a:spcAft>
                <a:spcPts val="1200"/>
              </a:spcAft>
            </a:pPr>
            <a:r>
              <a:rPr lang="en-US" sz="2000" dirty="0" smtClean="0">
                <a:latin typeface="+mn-lt"/>
                <a:ea typeface="ＭＳ Ｐゴシック" charset="0"/>
                <a:cs typeface="ＭＳ Ｐゴシック" charset="0"/>
              </a:rPr>
              <a:t>NGLS will probe the </a:t>
            </a:r>
            <a:r>
              <a:rPr lang="en-US" sz="2000" i="1" dirty="0" smtClean="0">
                <a:latin typeface="+mn-lt"/>
                <a:ea typeface="ＭＳ Ｐゴシック" charset="0"/>
                <a:cs typeface="ＭＳ Ｐゴシック" charset="0"/>
              </a:rPr>
              <a:t>motion</a:t>
            </a:r>
            <a:r>
              <a:rPr lang="en-US" sz="2000" dirty="0" smtClean="0">
                <a:latin typeface="+mn-lt"/>
                <a:ea typeface="ＭＳ Ｐゴシック" charset="0"/>
                <a:cs typeface="ＭＳ Ｐゴシック" charset="0"/>
              </a:rPr>
              <a:t> of molecules, atoms, and electrons</a:t>
            </a:r>
          </a:p>
          <a:p>
            <a:pPr marL="225425" indent="-225425">
              <a:spcBef>
                <a:spcPts val="0"/>
              </a:spcBef>
              <a:spcAft>
                <a:spcPts val="1200"/>
              </a:spcAft>
            </a:pPr>
            <a:r>
              <a:rPr lang="en-US" sz="2000" dirty="0" smtClean="0">
                <a:latin typeface="+mn-lt"/>
                <a:ea typeface="ＭＳ Ｐゴシック" charset="0"/>
                <a:cs typeface="ＭＳ Ｐゴシック" charset="0"/>
              </a:rPr>
              <a:t>On their natural time scales – femtoseconds (fs) and faster….</a:t>
            </a:r>
          </a:p>
          <a:p>
            <a:pPr marL="225425" indent="-225425">
              <a:spcBef>
                <a:spcPts val="0"/>
              </a:spcBef>
              <a:spcAft>
                <a:spcPts val="1200"/>
              </a:spcAft>
            </a:pPr>
            <a:r>
              <a:rPr lang="en-US" sz="2000" dirty="0" smtClean="0">
                <a:latin typeface="+mn-lt"/>
                <a:ea typeface="ＭＳ Ｐゴシック" charset="0"/>
                <a:cs typeface="ＭＳ Ｐゴシック" charset="0"/>
              </a:rPr>
              <a:t>With unprecedented resolution</a:t>
            </a:r>
            <a:endParaRPr lang="en-US" dirty="0">
              <a:latin typeface="+mn-lt"/>
              <a:ea typeface="ＭＳ Ｐゴシック" charset="0"/>
              <a:cs typeface="ＭＳ Ｐゴシック" charset="0"/>
            </a:endParaRPr>
          </a:p>
          <a:p>
            <a:pPr lvl="1" indent="-225425">
              <a:spcBef>
                <a:spcPts val="0"/>
              </a:spcBef>
              <a:spcAft>
                <a:spcPts val="1200"/>
              </a:spcAft>
            </a:pPr>
            <a:r>
              <a:rPr lang="en-US" sz="2000" i="1" dirty="0" smtClean="0">
                <a:latin typeface="+mn-lt"/>
                <a:ea typeface="ＭＳ Ｐゴシック" charset="0"/>
                <a:cs typeface="ＭＳ Ｐゴシック" charset="0"/>
              </a:rPr>
              <a:t>nanometers (molecules) to Angstroms (atoms)</a:t>
            </a:r>
          </a:p>
          <a:p>
            <a:pPr marL="225425" indent="-225425">
              <a:spcBef>
                <a:spcPts val="0"/>
              </a:spcBef>
              <a:spcAft>
                <a:spcPts val="1200"/>
              </a:spcAft>
            </a:pPr>
            <a:r>
              <a:rPr lang="en-US" sz="2000" dirty="0" smtClean="0">
                <a:latin typeface="+mn-lt"/>
                <a:ea typeface="ＭＳ Ｐゴシック" charset="0"/>
                <a:cs typeface="ＭＳ Ｐゴシック" charset="0"/>
              </a:rPr>
              <a:t>With chemical sensitivity – Carbon, Oxygen, Nitrogen…..</a:t>
            </a:r>
          </a:p>
        </p:txBody>
      </p:sp>
      <p:sp>
        <p:nvSpPr>
          <p:cNvPr id="6" name="Title 1"/>
          <p:cNvSpPr txBox="1">
            <a:spLocks/>
          </p:cNvSpPr>
          <p:nvPr/>
        </p:nvSpPr>
        <p:spPr>
          <a:xfrm>
            <a:off x="0" y="284592"/>
            <a:ext cx="6701618" cy="537028"/>
          </a:xfrm>
          <a:prstGeom prst="rect">
            <a:avLst/>
          </a:prstGeom>
          <a:noFill/>
        </p:spPr>
        <p:txBody>
          <a:bodyPr anchor="ctr" anchorCtr="0"/>
          <a:lstStyle>
            <a:lvl1pPr algn="ctr" rtl="0" eaLnBrk="0" fontAlgn="base" hangingPunct="0">
              <a:lnSpc>
                <a:spcPct val="85000"/>
              </a:lnSpc>
              <a:spcBef>
                <a:spcPct val="0"/>
              </a:spcBef>
              <a:spcAft>
                <a:spcPct val="0"/>
              </a:spcAft>
              <a:defRPr sz="3200" b="1">
                <a:solidFill>
                  <a:srgbClr val="00279F"/>
                </a:solidFill>
                <a:latin typeface="+mj-lt"/>
                <a:ea typeface="+mj-ea"/>
                <a:cs typeface="+mj-cs"/>
              </a:defRPr>
            </a:lvl1pPr>
            <a:lvl2pPr algn="ctr" rtl="0" eaLnBrk="0" fontAlgn="base" hangingPunct="0">
              <a:lnSpc>
                <a:spcPct val="85000"/>
              </a:lnSpc>
              <a:spcBef>
                <a:spcPct val="0"/>
              </a:spcBef>
              <a:spcAft>
                <a:spcPct val="0"/>
              </a:spcAft>
              <a:defRPr sz="3200" b="1">
                <a:solidFill>
                  <a:srgbClr val="00279F"/>
                </a:solidFill>
                <a:latin typeface="Arial" charset="0"/>
              </a:defRPr>
            </a:lvl2pPr>
            <a:lvl3pPr algn="ctr" rtl="0" eaLnBrk="0" fontAlgn="base" hangingPunct="0">
              <a:lnSpc>
                <a:spcPct val="85000"/>
              </a:lnSpc>
              <a:spcBef>
                <a:spcPct val="0"/>
              </a:spcBef>
              <a:spcAft>
                <a:spcPct val="0"/>
              </a:spcAft>
              <a:defRPr sz="3200" b="1">
                <a:solidFill>
                  <a:srgbClr val="00279F"/>
                </a:solidFill>
                <a:latin typeface="Arial" charset="0"/>
              </a:defRPr>
            </a:lvl3pPr>
            <a:lvl4pPr algn="ctr" rtl="0" eaLnBrk="0" fontAlgn="base" hangingPunct="0">
              <a:lnSpc>
                <a:spcPct val="85000"/>
              </a:lnSpc>
              <a:spcBef>
                <a:spcPct val="0"/>
              </a:spcBef>
              <a:spcAft>
                <a:spcPct val="0"/>
              </a:spcAft>
              <a:defRPr sz="3200" b="1">
                <a:solidFill>
                  <a:srgbClr val="00279F"/>
                </a:solidFill>
                <a:latin typeface="Arial" charset="0"/>
              </a:defRPr>
            </a:lvl4pPr>
            <a:lvl5pPr algn="ctr" rtl="0" eaLnBrk="0" fontAlgn="base" hangingPunct="0">
              <a:lnSpc>
                <a:spcPct val="85000"/>
              </a:lnSpc>
              <a:spcBef>
                <a:spcPct val="0"/>
              </a:spcBef>
              <a:spcAft>
                <a:spcPct val="0"/>
              </a:spcAft>
              <a:defRPr sz="3200" b="1">
                <a:solidFill>
                  <a:srgbClr val="00279F"/>
                </a:solidFill>
                <a:latin typeface="Arial" charset="0"/>
              </a:defRPr>
            </a:lvl5pPr>
            <a:lvl6pPr marL="457200" algn="ctr" rtl="0" eaLnBrk="0" fontAlgn="base" hangingPunct="0">
              <a:lnSpc>
                <a:spcPct val="85000"/>
              </a:lnSpc>
              <a:spcBef>
                <a:spcPct val="0"/>
              </a:spcBef>
              <a:spcAft>
                <a:spcPct val="0"/>
              </a:spcAft>
              <a:defRPr sz="3200" b="1">
                <a:solidFill>
                  <a:srgbClr val="00279F"/>
                </a:solidFill>
                <a:latin typeface="Arial" charset="0"/>
              </a:defRPr>
            </a:lvl6pPr>
            <a:lvl7pPr marL="914400" algn="ctr" rtl="0" eaLnBrk="0" fontAlgn="base" hangingPunct="0">
              <a:lnSpc>
                <a:spcPct val="85000"/>
              </a:lnSpc>
              <a:spcBef>
                <a:spcPct val="0"/>
              </a:spcBef>
              <a:spcAft>
                <a:spcPct val="0"/>
              </a:spcAft>
              <a:defRPr sz="3200" b="1">
                <a:solidFill>
                  <a:srgbClr val="00279F"/>
                </a:solidFill>
                <a:latin typeface="Arial" charset="0"/>
              </a:defRPr>
            </a:lvl7pPr>
            <a:lvl8pPr marL="1371600" algn="ctr" rtl="0" eaLnBrk="0" fontAlgn="base" hangingPunct="0">
              <a:lnSpc>
                <a:spcPct val="85000"/>
              </a:lnSpc>
              <a:spcBef>
                <a:spcPct val="0"/>
              </a:spcBef>
              <a:spcAft>
                <a:spcPct val="0"/>
              </a:spcAft>
              <a:defRPr sz="3200" b="1">
                <a:solidFill>
                  <a:srgbClr val="00279F"/>
                </a:solidFill>
                <a:latin typeface="Arial" charset="0"/>
              </a:defRPr>
            </a:lvl8pPr>
            <a:lvl9pPr marL="1828800" algn="ctr" rtl="0" eaLnBrk="0" fontAlgn="base" hangingPunct="0">
              <a:lnSpc>
                <a:spcPct val="85000"/>
              </a:lnSpc>
              <a:spcBef>
                <a:spcPct val="0"/>
              </a:spcBef>
              <a:spcAft>
                <a:spcPct val="0"/>
              </a:spcAft>
              <a:defRPr sz="3200" b="1">
                <a:solidFill>
                  <a:srgbClr val="00279F"/>
                </a:solidFill>
                <a:latin typeface="Arial" charset="0"/>
              </a:defRPr>
            </a:lvl9pPr>
          </a:lstStyle>
          <a:p>
            <a:pPr algn="l">
              <a:lnSpc>
                <a:spcPct val="100000"/>
              </a:lnSpc>
              <a:spcAft>
                <a:spcPts val="1200"/>
              </a:spcAft>
            </a:pPr>
            <a:r>
              <a:rPr lang="en-US" sz="2800" dirty="0" smtClean="0">
                <a:solidFill>
                  <a:srgbClr val="000090"/>
                </a:solidFill>
                <a:latin typeface="+mn-lt"/>
              </a:rPr>
              <a:t>NGLS - What Does it Do?</a:t>
            </a:r>
            <a:endParaRPr lang="en-US" sz="2800" dirty="0">
              <a:solidFill>
                <a:srgbClr val="000090"/>
              </a:solidFill>
              <a:latin typeface="+mn-lt"/>
            </a:endParaRPr>
          </a:p>
        </p:txBody>
      </p:sp>
      <p:pic>
        <p:nvPicPr>
          <p:cNvPr id="16" name="Picture 17" descr="cederbaum_figure"/>
          <p:cNvPicPr>
            <a:picLocks noChangeAspect="1" noChangeArrowheads="1"/>
          </p:cNvPicPr>
          <p:nvPr/>
        </p:nvPicPr>
        <p:blipFill>
          <a:blip r:embed="rId5">
            <a:extLst>
              <a:ext uri="{28A0092B-C50C-407E-A947-70E740481C1C}">
                <a14:useLocalDpi xmlns:a14="http://schemas.microsoft.com/office/drawing/2010/main" val="0"/>
              </a:ext>
            </a:extLst>
          </a:blip>
          <a:srcRect l="45370" b="31075"/>
          <a:stretch>
            <a:fillRect/>
          </a:stretch>
        </p:blipFill>
        <p:spPr bwMode="auto">
          <a:xfrm>
            <a:off x="2793782" y="4119942"/>
            <a:ext cx="2819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arge-migration.Film02.PENNA_film.mpeg" descr="Charge-migration">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2114840" y="4094792"/>
            <a:ext cx="4995862" cy="243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80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showWhenStopped="0">
                <p:cTn id="12" repeatCount="indefinite"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12573" y="287286"/>
            <a:ext cx="7646987" cy="618101"/>
          </a:xfrm>
          <a:prstGeom prst="rect">
            <a:avLst/>
          </a:prstGeom>
        </p:spPr>
        <p:txBody>
          <a:bodyPr/>
          <a:lstStyle/>
          <a:p>
            <a:pPr eaLnBrk="1" hangingPunct="1"/>
            <a:r>
              <a:rPr lang="en-US" b="1" dirty="0" smtClean="0">
                <a:solidFill>
                  <a:srgbClr val="000090"/>
                </a:solidFill>
                <a:latin typeface="+mn-lt"/>
                <a:ea typeface="ＭＳ Ｐゴシック" charset="0"/>
                <a:cs typeface="ＭＳ Ｐゴシック" charset="0"/>
              </a:rPr>
              <a:t>Time </a:t>
            </a:r>
            <a:r>
              <a:rPr lang="en-US" b="1" dirty="0">
                <a:solidFill>
                  <a:srgbClr val="000090"/>
                </a:solidFill>
                <a:latin typeface="+mn-lt"/>
                <a:ea typeface="ＭＳ Ｐゴシック" charset="0"/>
                <a:cs typeface="ＭＳ Ｐゴシック" charset="0"/>
              </a:rPr>
              <a:t>to do </a:t>
            </a:r>
            <a:r>
              <a:rPr lang="en-US" b="1" dirty="0" smtClean="0">
                <a:solidFill>
                  <a:srgbClr val="000090"/>
                </a:solidFill>
                <a:latin typeface="+mn-lt"/>
                <a:ea typeface="ＭＳ Ｐゴシック" charset="0"/>
                <a:cs typeface="ＭＳ Ｐゴシック" charset="0"/>
              </a:rPr>
              <a:t>Experiments </a:t>
            </a:r>
            <a:r>
              <a:rPr lang="en-US" b="1" dirty="0">
                <a:solidFill>
                  <a:srgbClr val="000090"/>
                </a:solidFill>
                <a:latin typeface="+mn-lt"/>
                <a:ea typeface="ＭＳ Ｐゴシック" charset="0"/>
                <a:cs typeface="ＭＳ Ｐゴシック" charset="0"/>
              </a:rPr>
              <a:t>- </a:t>
            </a:r>
            <a:r>
              <a:rPr lang="en-US" b="1" dirty="0" smtClean="0">
                <a:solidFill>
                  <a:srgbClr val="000090"/>
                </a:solidFill>
                <a:latin typeface="+mn-lt"/>
                <a:ea typeface="ＭＳ Ｐゴシック" charset="0"/>
                <a:cs typeface="ＭＳ Ｐゴシック" charset="0"/>
              </a:rPr>
              <a:t>Photosynthesis</a:t>
            </a:r>
            <a:endParaRPr lang="en-US" b="1" dirty="0">
              <a:solidFill>
                <a:srgbClr val="000090"/>
              </a:solidFill>
              <a:latin typeface="+mn-lt"/>
              <a:ea typeface="ＭＳ Ｐゴシック" charset="0"/>
              <a:cs typeface="ＭＳ Ｐゴシック" charset="0"/>
            </a:endParaRPr>
          </a:p>
        </p:txBody>
      </p:sp>
      <p:graphicFrame>
        <p:nvGraphicFramePr>
          <p:cNvPr id="32838" name="Group 70"/>
          <p:cNvGraphicFramePr>
            <a:graphicFrameLocks noGrp="1"/>
          </p:cNvGraphicFramePr>
          <p:nvPr>
            <p:ph idx="4294967295"/>
            <p:extLst>
              <p:ext uri="{D42A27DB-BD31-4B8C-83A1-F6EECF244321}">
                <p14:modId xmlns:p14="http://schemas.microsoft.com/office/powerpoint/2010/main" val="796932914"/>
              </p:ext>
            </p:extLst>
          </p:nvPr>
        </p:nvGraphicFramePr>
        <p:xfrm>
          <a:off x="0" y="3676871"/>
          <a:ext cx="8702675" cy="2523519"/>
        </p:xfrm>
        <a:graphic>
          <a:graphicData uri="http://schemas.openxmlformats.org/drawingml/2006/table">
            <a:tbl>
              <a:tblPr/>
              <a:tblGrid>
                <a:gridCol w="1677803"/>
                <a:gridCol w="1105947"/>
                <a:gridCol w="1567588"/>
                <a:gridCol w="1674812"/>
                <a:gridCol w="1225550"/>
                <a:gridCol w="1450975"/>
              </a:tblGrid>
              <a:tr h="34613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Helvetica Neue" charset="0"/>
                          <a:ea typeface="ヒラギノ角ゴ ProN W3" charset="0"/>
                          <a:cs typeface="ヒラギノ角ゴ ProN W3" charset="0"/>
                        </a:rPr>
                        <a:t>Source (</a:t>
                      </a:r>
                      <a:r>
                        <a:rPr kumimoji="0" lang="en-US" sz="1600" b="0" i="1" u="none" strike="noStrike" cap="none" normalizeH="0" baseline="0" dirty="0" smtClean="0">
                          <a:ln>
                            <a:noFill/>
                          </a:ln>
                          <a:solidFill>
                            <a:schemeClr val="tx1"/>
                          </a:solidFill>
                          <a:effectLst/>
                          <a:latin typeface="Helvetica Neue" charset="0"/>
                          <a:ea typeface="ヒラギノ角ゴ ProN W3" charset="0"/>
                          <a:cs typeface="ヒラギノ角ゴ ProN W3" charset="0"/>
                        </a:rPr>
                        <a:t>intrinsic</a:t>
                      </a:r>
                      <a:r>
                        <a:rPr kumimoji="0" lang="en-US" sz="1600" b="0" i="0" u="none" strike="noStrike" cap="none" normalizeH="0" baseline="0" dirty="0" smtClean="0">
                          <a:ln>
                            <a:noFill/>
                          </a:ln>
                          <a:solidFill>
                            <a:schemeClr val="tx1"/>
                          </a:solidFill>
                          <a:effectLst/>
                          <a:latin typeface="Helvetica Neue" charset="0"/>
                          <a:ea typeface="ヒラギノ角ゴ ProN W3" charset="0"/>
                          <a:cs typeface="ヒラギノ角ゴ ProN W3" charset="0"/>
                        </a:rPr>
                        <a:t>)</a:t>
                      </a:r>
                      <a:endParaRPr kumimoji="0" lang="en-US" sz="1600" b="0" i="0" u="none" strike="noStrike" cap="none" normalizeH="0" baseline="0" dirty="0">
                        <a:ln>
                          <a:noFill/>
                        </a:ln>
                        <a:solidFill>
                          <a:schemeClr val="tx1"/>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E9EDF4"/>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9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558ED5"/>
                          </a:solidFill>
                          <a:effectLst/>
                          <a:latin typeface="Helvetica Neue" charset="0"/>
                          <a:ea typeface="ヒラギノ角ゴ ProN W3" charset="0"/>
                          <a:cs typeface="ヒラギノ角ゴ ProN W3" charset="0"/>
                        </a:rPr>
                        <a:t>Max. </a:t>
                      </a:r>
                      <a:r>
                        <a:rPr kumimoji="0" lang="en-US" sz="1800" b="0" i="0" u="none" strike="noStrike" cap="none" normalizeH="0" baseline="0" dirty="0" smtClean="0">
                          <a:ln>
                            <a:noFill/>
                          </a:ln>
                          <a:solidFill>
                            <a:srgbClr val="558ED5"/>
                          </a:solidFill>
                          <a:effectLst/>
                          <a:latin typeface="Helvetica Neue" charset="0"/>
                          <a:ea typeface="ヒラギノ角ゴ ProN W3" charset="0"/>
                          <a:cs typeface="ヒラギノ角ゴ ProN W3" charset="0"/>
                        </a:rPr>
                        <a:t>ph</a:t>
                      </a:r>
                      <a:r>
                        <a:rPr kumimoji="0" lang="en-US" sz="1800" b="0" i="0" u="none" strike="noStrike" cap="none" normalizeH="0" baseline="0" dirty="0">
                          <a:ln>
                            <a:noFill/>
                          </a:ln>
                          <a:solidFill>
                            <a:srgbClr val="558ED5"/>
                          </a:solidFill>
                          <a:effectLst/>
                          <a:latin typeface="Helvetica Neue" charset="0"/>
                          <a:ea typeface="ヒラギノ角ゴ ProN W3" charset="0"/>
                          <a:cs typeface="ヒラギノ角ゴ ProN W3" charset="0"/>
                        </a:rPr>
                        <a:t>/pulse</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558ED5"/>
                          </a:solidFill>
                          <a:effectLst/>
                          <a:latin typeface="Helvetica Neue" charset="0"/>
                          <a:ea typeface="ヒラギノ角ゴ ProN W3" charset="0"/>
                          <a:cs typeface="ヒラギノ角ゴ ProN W3" charset="0"/>
                        </a:rPr>
                        <a:t>Max. Rep</a:t>
                      </a:r>
                      <a:r>
                        <a:rPr kumimoji="0" lang="en-US" sz="1800" b="0" i="0" u="none" strike="noStrike" cap="none" normalizeH="0" baseline="0" dirty="0">
                          <a:ln>
                            <a:noFill/>
                          </a:ln>
                          <a:solidFill>
                            <a:srgbClr val="558ED5"/>
                          </a:solidFill>
                          <a:effectLst/>
                          <a:latin typeface="Helvetica Neue" charset="0"/>
                          <a:ea typeface="ヒラギノ角ゴ ProN W3" charset="0"/>
                          <a:cs typeface="ヒラギノ角ゴ ProN W3" charset="0"/>
                        </a:rPr>
                        <a:t>. rate [Hz]</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Helvetica Neue" charset="0"/>
                          <a:ea typeface="ヒラギノ角ゴ ProN W3" charset="0"/>
                          <a:cs typeface="ヒラギノ角ゴ ProN W3" charset="0"/>
                        </a:rPr>
                        <a:t>Time to do experiment</a:t>
                      </a:r>
                      <a:endParaRPr kumimoji="0" lang="en-US" sz="1800" b="1"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Time resolution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05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Storage Ring</a:t>
                      </a:r>
                      <a:endParaRPr kumimoji="0" lang="en-US" sz="1800" b="1"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Helvetica Neue" charset="0"/>
                          <a:ea typeface="ヒラギノ角ゴ ProN W3" charset="0"/>
                          <a:cs typeface="ヒラギノ角ゴ ProN W3" charset="0"/>
                        </a:rPr>
                        <a:t>10</a:t>
                      </a:r>
                      <a:r>
                        <a:rPr kumimoji="0" lang="en-US" sz="1800" b="0" i="0" u="none" strike="noStrike" cap="none" normalizeH="0" baseline="30000" dirty="0" smtClean="0">
                          <a:ln>
                            <a:noFill/>
                          </a:ln>
                          <a:solidFill>
                            <a:schemeClr val="tx1"/>
                          </a:solidFill>
                          <a:effectLst/>
                          <a:latin typeface="Helvetica Neue" charset="0"/>
                          <a:ea typeface="ヒラギノ角ゴ ProN W3" charset="0"/>
                          <a:cs typeface="ヒラギノ角ゴ ProN W3" charset="0"/>
                        </a:rPr>
                        <a:t>5 </a:t>
                      </a:r>
                      <a:endParaRPr kumimoji="0" lang="en-US" sz="1800" b="0" i="0" u="none" strike="noStrike" cap="none" normalizeH="0" baseline="30000" dirty="0">
                        <a:ln>
                          <a:noFill/>
                        </a:ln>
                        <a:solidFill>
                          <a:schemeClr val="tx1"/>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558ED5"/>
                          </a:solidFill>
                          <a:effectLst/>
                          <a:latin typeface="Helvetica Neue" charset="0"/>
                          <a:ea typeface="ヒラギノ角ゴ ProN W3" charset="0"/>
                          <a:cs typeface="ヒラギノ角ゴ ProN W3" charset="0"/>
                        </a:rPr>
                        <a:t>5x10</a:t>
                      </a:r>
                      <a:r>
                        <a:rPr kumimoji="0" lang="en-US" sz="1800" b="0" i="0" u="none" strike="noStrike" cap="none" normalizeH="0" baseline="30000" dirty="0">
                          <a:ln>
                            <a:noFill/>
                          </a:ln>
                          <a:solidFill>
                            <a:srgbClr val="558ED5"/>
                          </a:solidFill>
                          <a:effectLst/>
                          <a:latin typeface="Helvetica Neue" charset="0"/>
                          <a:ea typeface="ヒラギノ角ゴ ProN W3" charset="0"/>
                          <a:cs typeface="ヒラギノ角ゴ ProN W3" charset="0"/>
                        </a:rPr>
                        <a:t>8</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FF"/>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00FF"/>
                          </a:solidFill>
                          <a:effectLst/>
                          <a:latin typeface="Helvetica Neue" charset="0"/>
                          <a:ea typeface="ヒラギノ角ゴ ProN W3" charset="0"/>
                          <a:cs typeface="ヒラギノ角ゴ ProN W3" charset="0"/>
                        </a:rPr>
                        <a:t>17</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/10</a:t>
                      </a:r>
                      <a:r>
                        <a:rPr kumimoji="0" lang="en-US" sz="1800" b="0" i="0" u="none" strike="noStrike" cap="none" normalizeH="0" baseline="30000" dirty="0">
                          <a:ln>
                            <a:noFill/>
                          </a:ln>
                          <a:solidFill>
                            <a:srgbClr val="000000"/>
                          </a:solidFill>
                          <a:effectLst/>
                          <a:latin typeface="Helvetica Neue" charset="0"/>
                          <a:ea typeface="ヒラギノ角ゴ ProN W3" charset="0"/>
                          <a:cs typeface="ヒラギノ角ゴ ProN W3" charset="0"/>
                        </a:rPr>
                        <a:t>5</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a:t>
                      </a:r>
                      <a:r>
                        <a:rPr kumimoji="0" lang="en-US" sz="1800" b="1" i="0" u="none" strike="noStrike" cap="none" normalizeH="0" baseline="0" dirty="0">
                          <a:ln>
                            <a:noFill/>
                          </a:ln>
                          <a:solidFill>
                            <a:srgbClr val="008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8000"/>
                          </a:solidFill>
                          <a:effectLst/>
                          <a:latin typeface="Helvetica Neue" charset="0"/>
                          <a:ea typeface="ヒラギノ角ゴ ProN W3" charset="0"/>
                          <a:cs typeface="ヒラギノ角ゴ ProN W3" charset="0"/>
                        </a:rPr>
                        <a:t>5</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Helvetica Neue" charset="0"/>
                          <a:ea typeface="ヒラギノ角ゴ ProN W3" charset="0"/>
                          <a:cs typeface="ヒラギノ角ゴ ProN W3" charset="0"/>
                        </a:rPr>
                        <a:t>100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100 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505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Pulsed FEL</a:t>
                      </a:r>
                      <a:endParaRPr kumimoji="0" lang="en-US" sz="1800" b="1"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558ED5"/>
                          </a:solidFill>
                          <a:effectLst/>
                          <a:latin typeface="Helvetica Neue" charset="0"/>
                          <a:ea typeface="ヒラギノ角ゴ ProN W3" charset="0"/>
                          <a:cs typeface="ヒラギノ角ゴ ProN W3" charset="0"/>
                        </a:rPr>
                        <a:t>10</a:t>
                      </a:r>
                      <a:r>
                        <a:rPr kumimoji="0" lang="en-US" sz="1800" b="0" i="0" u="none" strike="noStrike" cap="none" normalizeH="0" baseline="30000" dirty="0" smtClean="0">
                          <a:ln>
                            <a:noFill/>
                          </a:ln>
                          <a:solidFill>
                            <a:srgbClr val="558ED5"/>
                          </a:solidFill>
                          <a:effectLst/>
                          <a:latin typeface="Helvetica Neue" charset="0"/>
                          <a:ea typeface="ヒラギノ角ゴ ProN W3" charset="0"/>
                          <a:cs typeface="ヒラギノ角ゴ ProN W3" charset="0"/>
                        </a:rPr>
                        <a:t>10 </a:t>
                      </a:r>
                      <a:endParaRPr kumimoji="0" lang="en-US" sz="1800" b="0" i="0" u="none" strike="noStrike" cap="none" normalizeH="0" baseline="30000" dirty="0">
                        <a:ln>
                          <a:noFill/>
                        </a:ln>
                        <a:solidFill>
                          <a:srgbClr val="558ED5"/>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10</a:t>
                      </a:r>
                      <a:r>
                        <a:rPr kumimoji="0" lang="en-US" sz="1800" b="0" i="0" u="none" strike="noStrike" cap="none" normalizeH="0" baseline="30000" dirty="0">
                          <a:ln>
                            <a:noFill/>
                          </a:ln>
                          <a:solidFill>
                            <a:srgbClr val="000000"/>
                          </a:solidFill>
                          <a:effectLst/>
                          <a:latin typeface="Helvetica Neue" charset="0"/>
                          <a:ea typeface="ヒラギノ角ゴ ProN W3" charset="0"/>
                          <a:cs typeface="ヒラギノ角ゴ ProN W3" charset="0"/>
                        </a:rPr>
                        <a:t>2</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FF"/>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00FF"/>
                          </a:solidFill>
                          <a:effectLst/>
                          <a:latin typeface="Helvetica Neue" charset="0"/>
                          <a:ea typeface="ヒラギノ角ゴ ProN W3" charset="0"/>
                          <a:cs typeface="ヒラギノ角ゴ ProN W3" charset="0"/>
                        </a:rPr>
                        <a:t>17</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a:t>
                      </a:r>
                      <a:r>
                        <a:rPr kumimoji="0" lang="en-US" sz="1800" b="1" i="0" u="none" strike="noStrike" cap="none" normalizeH="0" baseline="0" dirty="0">
                          <a:ln>
                            <a:noFill/>
                          </a:ln>
                          <a:solidFill>
                            <a:srgbClr val="FF0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FF0000"/>
                          </a:solidFill>
                          <a:effectLst/>
                          <a:latin typeface="Helvetica Neue" charset="0"/>
                          <a:ea typeface="ヒラギノ角ゴ ProN W3" charset="0"/>
                          <a:cs typeface="ヒラギノ角ゴ ProN W3" charset="0"/>
                        </a:rPr>
                        <a:t>8</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a:t>
                      </a:r>
                      <a:r>
                        <a:rPr kumimoji="0" lang="en-US" sz="1800" b="0" i="0" u="none" strike="noStrike" cap="none" normalizeH="0" baseline="0" dirty="0">
                          <a:ln>
                            <a:noFill/>
                          </a:ln>
                          <a:solidFill>
                            <a:schemeClr val="tx1"/>
                          </a:solidFill>
                          <a:effectLst/>
                          <a:latin typeface="Helvetica Neue" charset="0"/>
                          <a:ea typeface="ヒラギノ角ゴ ProN W3" charset="0"/>
                          <a:cs typeface="ヒラギノ角ゴ ProN W3" charset="0"/>
                        </a:rPr>
                        <a:t>10</a:t>
                      </a:r>
                      <a:r>
                        <a:rPr kumimoji="0" lang="en-US" sz="1800" b="0" i="0" u="none" strike="noStrike" cap="none" normalizeH="0" baseline="30000" dirty="0">
                          <a:ln>
                            <a:noFill/>
                          </a:ln>
                          <a:solidFill>
                            <a:schemeClr val="tx1"/>
                          </a:solidFill>
                          <a:effectLst/>
                          <a:latin typeface="Helvetica Neue" charset="0"/>
                          <a:ea typeface="ヒラギノ角ゴ ProN W3" charset="0"/>
                          <a:cs typeface="ヒラギノ角ゴ ProN W3" charset="0"/>
                        </a:rPr>
                        <a:t>2</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Helvetica Neue" charset="0"/>
                          <a:ea typeface="ヒラギノ角ゴ ProN W3" charset="0"/>
                          <a:cs typeface="ヒラギノ角ゴ ProN W3" charset="0"/>
                        </a:rPr>
                        <a:t>100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~fs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5058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NGLS</a:t>
                      </a:r>
                      <a:endParaRPr kumimoji="0" lang="en-US" sz="1800" b="1"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lnL w="12700" cap="flat" cmpd="sng" algn="ctr">
                      <a:solidFill>
                        <a:schemeClr val="bg1"/>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558ED5"/>
                          </a:solidFill>
                          <a:effectLst/>
                          <a:latin typeface="Helvetica Neue" charset="0"/>
                          <a:ea typeface="ヒラギノ角ゴ ProN W3" charset="0"/>
                          <a:cs typeface="ヒラギノ角ゴ ProN W3" charset="0"/>
                        </a:rPr>
                        <a:t>10</a:t>
                      </a:r>
                      <a:r>
                        <a:rPr kumimoji="0" lang="en-US" sz="1800" b="0" i="0" u="none" strike="noStrike" cap="none" normalizeH="0" baseline="30000" dirty="0" smtClean="0">
                          <a:ln>
                            <a:noFill/>
                          </a:ln>
                          <a:solidFill>
                            <a:srgbClr val="558ED5"/>
                          </a:solidFill>
                          <a:effectLst/>
                          <a:latin typeface="Helvetica Neue" charset="0"/>
                          <a:ea typeface="ヒラギノ角ゴ ProN W3" charset="0"/>
                          <a:cs typeface="ヒラギノ角ゴ ProN W3" charset="0"/>
                        </a:rPr>
                        <a:t>9 </a:t>
                      </a:r>
                      <a:endParaRPr kumimoji="0" lang="en-US" sz="1800" b="0" i="0" u="none" strike="noStrike" cap="none" normalizeH="0" baseline="30000" dirty="0">
                        <a:ln>
                          <a:noFill/>
                        </a:ln>
                        <a:solidFill>
                          <a:srgbClr val="558ED5"/>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558ED5"/>
                          </a:solidFill>
                          <a:effectLst/>
                          <a:latin typeface="Helvetica Neue" charset="0"/>
                          <a:ea typeface="ヒラギノ角ゴ ProN W3" charset="0"/>
                          <a:cs typeface="ヒラギノ角ゴ ProN W3" charset="0"/>
                        </a:rPr>
                        <a:t>10</a:t>
                      </a:r>
                      <a:r>
                        <a:rPr kumimoji="0" lang="en-US" sz="1800" b="0" i="0" u="none" strike="noStrike" cap="none" normalizeH="0" baseline="30000" dirty="0" smtClean="0">
                          <a:ln>
                            <a:noFill/>
                          </a:ln>
                          <a:solidFill>
                            <a:srgbClr val="558ED5"/>
                          </a:solidFill>
                          <a:effectLst/>
                          <a:latin typeface="Helvetica Neue" charset="0"/>
                          <a:ea typeface="ヒラギノ角ゴ ProN W3" charset="0"/>
                          <a:cs typeface="ヒラギノ角ゴ ProN W3" charset="0"/>
                        </a:rPr>
                        <a:t>6</a:t>
                      </a:r>
                      <a:endParaRPr kumimoji="0" lang="en-US" sz="1800" b="0" i="0" u="none" strike="noStrike" cap="none" normalizeH="0" baseline="30000" dirty="0">
                        <a:ln>
                          <a:noFill/>
                        </a:ln>
                        <a:solidFill>
                          <a:srgbClr val="558ED5"/>
                        </a:solidFill>
                        <a:effectLst/>
                        <a:latin typeface="Helvetica Neue" charset="0"/>
                        <a:ea typeface="ヒラギノ角ゴ ProN W3" charset="0"/>
                        <a:cs typeface="ヒラギノ角ゴ ProN W3" charset="0"/>
                      </a:endParaRP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rgbClr val="AE4845">
                          <a:lumMod val="60000"/>
                          <a:lumOff val="40000"/>
                        </a:srgbClr>
                      </a:solidFill>
                      <a:prstDash val="solid"/>
                      <a:round/>
                      <a:headEnd type="none" w="med" len="med"/>
                      <a:tailEnd type="none" w="med" len="med"/>
                    </a:lnR>
                    <a:lnT w="12700" cap="flat" cmpd="sng" algn="ctr">
                      <a:solidFill>
                        <a:srgbClr val="AE4845">
                          <a:lumMod val="60000"/>
                          <a:lumOff val="40000"/>
                        </a:srgbClr>
                      </a:solidFill>
                      <a:prstDash val="solid"/>
                      <a:round/>
                      <a:headEnd type="none" w="med" len="med"/>
                      <a:tailEnd type="none" w="med" len="med"/>
                    </a:lnT>
                    <a:lnB w="12700" cap="flat" cmpd="sng" algn="ctr">
                      <a:solidFill>
                        <a:srgbClr val="AE4845">
                          <a:lumMod val="60000"/>
                          <a:lumOff val="40000"/>
                        </a:srgbClr>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FF"/>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00FF"/>
                          </a:solidFill>
                          <a:effectLst/>
                          <a:latin typeface="Helvetica Neue" charset="0"/>
                          <a:ea typeface="ヒラギノ角ゴ ProN W3" charset="0"/>
                          <a:cs typeface="ヒラギノ角ゴ ProN W3" charset="0"/>
                        </a:rPr>
                        <a:t>17</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a:t>
                      </a:r>
                      <a:r>
                        <a:rPr kumimoji="0" lang="en-US" sz="1800" b="1" i="0" u="none" strike="noStrike" cap="none" normalizeH="0" baseline="0" dirty="0">
                          <a:ln>
                            <a:noFill/>
                          </a:ln>
                          <a:solidFill>
                            <a:srgbClr val="FF0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FF0000"/>
                          </a:solidFill>
                          <a:effectLst/>
                          <a:latin typeface="Helvetica Neue" charset="0"/>
                          <a:ea typeface="ヒラギノ角ゴ ProN W3" charset="0"/>
                          <a:cs typeface="ヒラギノ角ゴ ProN W3" charset="0"/>
                        </a:rPr>
                        <a:t>8</a:t>
                      </a: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a:t>
                      </a:r>
                      <a:r>
                        <a:rPr kumimoji="0" lang="en-US" sz="1800" b="1" i="0" u="none" strike="noStrike" cap="none" normalizeH="0" baseline="0" dirty="0">
                          <a:ln>
                            <a:noFill/>
                          </a:ln>
                          <a:solidFill>
                            <a:srgbClr val="008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8000"/>
                          </a:solidFill>
                          <a:effectLst/>
                          <a:latin typeface="Helvetica Neue" charset="0"/>
                          <a:ea typeface="ヒラギノ角ゴ ProN W3" charset="0"/>
                          <a:cs typeface="ヒラギノ角ゴ ProN W3" charset="0"/>
                        </a:rPr>
                        <a:t>5</a:t>
                      </a:r>
                    </a:p>
                  </a:txBody>
                  <a:tcPr horzOverflow="overflow">
                    <a:lnL w="12700" cap="flat" cmpd="sng" algn="ctr">
                      <a:solidFill>
                        <a:srgbClr val="AE4845">
                          <a:lumMod val="60000"/>
                          <a:lumOff val="40000"/>
                        </a:srgb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Helvetica Neue" charset="0"/>
                          <a:ea typeface="ヒラギノ角ゴ ProN W3" charset="0"/>
                          <a:cs typeface="ヒラギノ角ゴ ProN W3" charset="0"/>
                        </a:rPr>
                        <a:t>3 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~fs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53317" name="Rectangle 71"/>
          <p:cNvSpPr>
            <a:spLocks noChangeArrowheads="1"/>
          </p:cNvSpPr>
          <p:nvPr/>
        </p:nvSpPr>
        <p:spPr bwMode="auto">
          <a:xfrm>
            <a:off x="6024942" y="4705496"/>
            <a:ext cx="2676525" cy="148670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605125449"/>
              </p:ext>
            </p:extLst>
          </p:nvPr>
        </p:nvGraphicFramePr>
        <p:xfrm>
          <a:off x="421608" y="1324430"/>
          <a:ext cx="3704923" cy="1112520"/>
        </p:xfrm>
        <a:graphic>
          <a:graphicData uri="http://schemas.openxmlformats.org/drawingml/2006/table">
            <a:tbl>
              <a:tblPr bandRow="1">
                <a:tableStyleId>{35758FB7-9AC5-4552-8A53-C91805E547FA}</a:tableStyleId>
              </a:tblPr>
              <a:tblGrid>
                <a:gridCol w="1795836"/>
                <a:gridCol w="728042"/>
                <a:gridCol w="1181045"/>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Required</a:t>
                      </a:r>
                      <a:endPar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33CC"/>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33CC"/>
                          </a:solidFill>
                          <a:effectLst/>
                          <a:latin typeface="Helvetica Neue" charset="0"/>
                          <a:ea typeface="ヒラギノ角ゴ ProN W3" charset="0"/>
                          <a:cs typeface="ヒラギノ角ゴ ProN W3" charset="0"/>
                        </a:rPr>
                        <a:t>17</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photons</a:t>
                      </a: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Damage Limit</a:t>
                      </a:r>
                      <a:endParaRPr kumimoji="0" lang="en-US" sz="1800" b="0"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FF0000"/>
                          </a:solidFill>
                          <a:effectLst/>
                          <a:latin typeface="Helvetica Neue" charset="0"/>
                          <a:ea typeface="ヒラギノ角ゴ ProN W3" charset="0"/>
                          <a:cs typeface="ヒラギノ角ゴ ProN W3" charset="0"/>
                        </a:rPr>
                        <a:t>8</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ph/pulse</a:t>
                      </a:r>
                    </a:p>
                  </a:txBody>
                  <a:tcPr horzOverflow="overflow"/>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Helvetica Neue" charset="0"/>
                          <a:ea typeface="ヒラギノ角ゴ ProN W3" charset="0"/>
                          <a:cs typeface="ヒラギノ角ゴ ProN W3" charset="0"/>
                        </a:rPr>
                        <a:t>Max Rep. Rate</a:t>
                      </a:r>
                      <a:endParaRPr kumimoji="0" lang="en-US" sz="1800" b="0" i="0" u="none" strike="noStrike" cap="none" normalizeH="0" baseline="30000" dirty="0">
                        <a:ln>
                          <a:noFill/>
                        </a:ln>
                        <a:solidFill>
                          <a:srgbClr val="000000"/>
                        </a:solidFill>
                        <a:effectLst/>
                        <a:latin typeface="Helvetica Neue" charset="0"/>
                        <a:ea typeface="ヒラギノ角ゴ ProN W3" charset="0"/>
                        <a:cs typeface="ヒラギノ角ゴ ProN W3"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8000"/>
                          </a:solidFill>
                          <a:effectLst/>
                          <a:latin typeface="Helvetica Neue" charset="0"/>
                          <a:ea typeface="ヒラギノ角ゴ ProN W3" charset="0"/>
                          <a:cs typeface="ヒラギノ角ゴ ProN W3" charset="0"/>
                        </a:rPr>
                        <a:t>10</a:t>
                      </a:r>
                      <a:r>
                        <a:rPr kumimoji="0" lang="en-US" sz="1800" b="1" i="0" u="none" strike="noStrike" cap="none" normalizeH="0" baseline="30000" dirty="0">
                          <a:ln>
                            <a:noFill/>
                          </a:ln>
                          <a:solidFill>
                            <a:srgbClr val="008000"/>
                          </a:solidFill>
                          <a:effectLst/>
                          <a:latin typeface="Helvetica Neue" charset="0"/>
                          <a:ea typeface="ヒラギノ角ゴ ProN W3" charset="0"/>
                          <a:cs typeface="ヒラギノ角ゴ ProN W3" charset="0"/>
                        </a:rPr>
                        <a:t>5</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Helvetica Neue" charset="0"/>
                          <a:ea typeface="ヒラギノ角ゴ ProN W3" charset="0"/>
                          <a:cs typeface="ヒラギノ角ゴ ProN W3" charset="0"/>
                        </a:rPr>
                        <a:t>Hz</a:t>
                      </a:r>
                    </a:p>
                  </a:txBody>
                  <a:tcPr horzOverflow="overflow"/>
                </a:tc>
              </a:tr>
            </a:tbl>
          </a:graphicData>
        </a:graphic>
      </p:graphicFrame>
      <p:sp>
        <p:nvSpPr>
          <p:cNvPr id="9" name="TextBox 8"/>
          <p:cNvSpPr txBox="1"/>
          <p:nvPr/>
        </p:nvSpPr>
        <p:spPr>
          <a:xfrm>
            <a:off x="3929599" y="2983892"/>
            <a:ext cx="5214401" cy="646331"/>
          </a:xfrm>
          <a:prstGeom prst="rect">
            <a:avLst/>
          </a:prstGeom>
          <a:noFill/>
        </p:spPr>
        <p:txBody>
          <a:bodyPr wrap="none" rtlCol="0">
            <a:spAutoFit/>
          </a:bodyPr>
          <a:lstStyle/>
          <a:p>
            <a:r>
              <a:rPr lang="en-US" sz="1800" b="1" dirty="0" smtClean="0"/>
              <a:t>Time to do experiment</a:t>
            </a:r>
            <a:r>
              <a:rPr lang="en-US" sz="1800" dirty="0" smtClean="0"/>
              <a:t>:</a:t>
            </a:r>
          </a:p>
          <a:p>
            <a:r>
              <a:rPr lang="en-US" sz="1800" dirty="0" smtClean="0"/>
              <a:t> </a:t>
            </a:r>
            <a:r>
              <a:rPr lang="en-US" sz="1800" dirty="0" smtClean="0">
                <a:solidFill>
                  <a:srgbClr val="0000FF"/>
                </a:solidFill>
              </a:rPr>
              <a:t>Photons </a:t>
            </a:r>
            <a:r>
              <a:rPr lang="en-US" sz="1800" dirty="0">
                <a:solidFill>
                  <a:srgbClr val="0000FF"/>
                </a:solidFill>
              </a:rPr>
              <a:t>R</a:t>
            </a:r>
            <a:r>
              <a:rPr lang="en-US" sz="1800" dirty="0" smtClean="0">
                <a:solidFill>
                  <a:srgbClr val="0000FF"/>
                </a:solidFill>
              </a:rPr>
              <a:t>equired </a:t>
            </a:r>
            <a:r>
              <a:rPr lang="en-US" sz="1800" dirty="0" smtClean="0"/>
              <a:t>/ (</a:t>
            </a:r>
            <a:r>
              <a:rPr lang="en-US" sz="1800" dirty="0" smtClean="0">
                <a:solidFill>
                  <a:srgbClr val="FF0000"/>
                </a:solidFill>
              </a:rPr>
              <a:t>Photons/Pulse </a:t>
            </a:r>
            <a:r>
              <a:rPr lang="en-US" sz="1800" dirty="0" smtClean="0"/>
              <a:t>x </a:t>
            </a:r>
            <a:r>
              <a:rPr lang="en-US" sz="1800" dirty="0" smtClean="0">
                <a:solidFill>
                  <a:srgbClr val="008000"/>
                </a:solidFill>
              </a:rPr>
              <a:t>Rep. Rate</a:t>
            </a:r>
            <a:r>
              <a:rPr lang="en-US" sz="1800" dirty="0" smtClean="0"/>
              <a:t>)</a:t>
            </a:r>
            <a:endParaRPr lang="en-US" sz="1800" dirty="0"/>
          </a:p>
        </p:txBody>
      </p:sp>
      <p:sp>
        <p:nvSpPr>
          <p:cNvPr id="2" name="TextBox 1"/>
          <p:cNvSpPr txBox="1"/>
          <p:nvPr/>
        </p:nvSpPr>
        <p:spPr>
          <a:xfrm>
            <a:off x="4264461" y="2003250"/>
            <a:ext cx="1951012" cy="523220"/>
          </a:xfrm>
          <a:prstGeom prst="rect">
            <a:avLst/>
          </a:prstGeom>
          <a:noFill/>
        </p:spPr>
        <p:txBody>
          <a:bodyPr wrap="none" rtlCol="0">
            <a:spAutoFit/>
          </a:bodyPr>
          <a:lstStyle/>
          <a:p>
            <a:pPr algn="r"/>
            <a:r>
              <a:rPr lang="en-US" sz="1400" dirty="0" smtClean="0"/>
              <a:t>Sample Replacement:</a:t>
            </a:r>
          </a:p>
          <a:p>
            <a:pPr algn="r"/>
            <a:r>
              <a:rPr lang="en-US" sz="1400" b="1" dirty="0" smtClean="0"/>
              <a:t> </a:t>
            </a:r>
            <a:r>
              <a:rPr lang="en-US" sz="1400" b="1" dirty="0" smtClean="0">
                <a:solidFill>
                  <a:srgbClr val="008000"/>
                </a:solidFill>
              </a:rPr>
              <a:t>10</a:t>
            </a:r>
            <a:r>
              <a:rPr lang="en-US" sz="1400" b="1" baseline="30000" dirty="0" smtClean="0">
                <a:solidFill>
                  <a:srgbClr val="008000"/>
                </a:solidFill>
              </a:rPr>
              <a:t>5</a:t>
            </a:r>
            <a:r>
              <a:rPr lang="en-US" sz="1400" b="1" dirty="0" smtClean="0"/>
              <a:t> </a:t>
            </a:r>
            <a:r>
              <a:rPr lang="en-US" sz="1400" dirty="0" smtClean="0"/>
              <a:t>Hz</a:t>
            </a:r>
            <a:endParaRPr lang="en-US" sz="1400" dirty="0"/>
          </a:p>
        </p:txBody>
      </p:sp>
      <p:pic>
        <p:nvPicPr>
          <p:cNvPr id="3" name="Picture 2" descr="Figure_69.t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15794" y="1196963"/>
            <a:ext cx="1695793" cy="1589806"/>
          </a:xfrm>
          <a:prstGeom prst="rect">
            <a:avLst/>
          </a:prstGeom>
        </p:spPr>
      </p:pic>
    </p:spTree>
    <p:extLst>
      <p:ext uri="{BB962C8B-B14F-4D97-AF65-F5344CB8AC3E}">
        <p14:creationId xmlns:p14="http://schemas.microsoft.com/office/powerpoint/2010/main" val="8412811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202381" y="195481"/>
            <a:ext cx="4814117" cy="6332739"/>
            <a:chOff x="4142421" y="525261"/>
            <a:chExt cx="4814117" cy="6332739"/>
          </a:xfrm>
        </p:grpSpPr>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4905"/>
            <a:stretch/>
          </p:blipFill>
          <p:spPr bwMode="auto">
            <a:xfrm>
              <a:off x="4150745" y="525261"/>
              <a:ext cx="4805793" cy="6332739"/>
            </a:xfrm>
            <a:prstGeom prst="rect">
              <a:avLst/>
            </a:prstGeom>
            <a:solidFill>
              <a:schemeClr val="bg1"/>
            </a:solidFill>
            <a:ln>
              <a:solidFill>
                <a:schemeClr val="tx1"/>
              </a:solidFill>
            </a:ln>
            <a:effectLst/>
          </p:spPr>
        </p:pic>
        <p:sp>
          <p:nvSpPr>
            <p:cNvPr id="9" name="TextBox 8"/>
            <p:cNvSpPr txBox="1"/>
            <p:nvPr/>
          </p:nvSpPr>
          <p:spPr>
            <a:xfrm>
              <a:off x="4142421" y="540251"/>
              <a:ext cx="3145926" cy="338554"/>
            </a:xfrm>
            <a:prstGeom prst="rect">
              <a:avLst/>
            </a:prstGeom>
            <a:noFill/>
          </p:spPr>
          <p:txBody>
            <a:bodyPr wrap="none" rtlCol="0">
              <a:spAutoFit/>
            </a:bodyPr>
            <a:lstStyle/>
            <a:p>
              <a:r>
                <a:rPr lang="en-US" b="1" dirty="0" smtClean="0">
                  <a:solidFill>
                    <a:srgbClr val="0000CC"/>
                  </a:solidFill>
                  <a:latin typeface="Arial Narrow" pitchFamily="34" charset="0"/>
                </a:rPr>
                <a:t>Scientific and Technical Contributors</a:t>
              </a:r>
              <a:endParaRPr lang="en-US" b="1" dirty="0">
                <a:solidFill>
                  <a:srgbClr val="0000CC"/>
                </a:solidFill>
                <a:latin typeface="Arial Narrow" pitchFamily="34" charset="0"/>
              </a:endParaRPr>
            </a:p>
          </p:txBody>
        </p:sp>
      </p:gr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20507744">
            <a:off x="605707" y="790466"/>
            <a:ext cx="3336285" cy="4412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337634" y="5350140"/>
            <a:ext cx="3690579" cy="1077218"/>
          </a:xfrm>
          <a:prstGeom prst="rect">
            <a:avLst/>
          </a:prstGeom>
          <a:solidFill>
            <a:schemeClr val="accent1">
              <a:lumMod val="20000"/>
              <a:lumOff val="80000"/>
            </a:schemeClr>
          </a:solidFill>
          <a:ln>
            <a:solidFill>
              <a:schemeClr val="tx1"/>
            </a:solidFill>
          </a:ln>
          <a:scene3d>
            <a:camera prst="orthographicFront"/>
            <a:lightRig rig="threePt" dir="t"/>
          </a:scene3d>
          <a:sp3d>
            <a:bevelT/>
          </a:sp3d>
        </p:spPr>
        <p:txBody>
          <a:bodyPr wrap="square" rtlCol="0">
            <a:spAutoFit/>
          </a:bodyPr>
          <a:lstStyle/>
          <a:p>
            <a:pPr marL="111125" indent="-111125" algn="l">
              <a:buFont typeface="Arial" pitchFamily="34" charset="0"/>
              <a:buChar char="•"/>
            </a:pPr>
            <a:r>
              <a:rPr lang="en-US" sz="1600" b="1" dirty="0" smtClean="0">
                <a:solidFill>
                  <a:schemeClr val="tx1"/>
                </a:solidFill>
              </a:rPr>
              <a:t>Submitted December 2010</a:t>
            </a:r>
          </a:p>
          <a:p>
            <a:pPr marL="111125" indent="-111125" algn="l">
              <a:buFont typeface="Arial" pitchFamily="34" charset="0"/>
              <a:buChar char="•"/>
            </a:pPr>
            <a:r>
              <a:rPr lang="en-US" sz="1600" b="1" dirty="0" smtClean="0">
                <a:solidFill>
                  <a:schemeClr val="tx1"/>
                </a:solidFill>
              </a:rPr>
              <a:t>More than 150 contributors</a:t>
            </a:r>
          </a:p>
          <a:p>
            <a:pPr marL="111125" indent="-111125" algn="l">
              <a:buFont typeface="Arial" pitchFamily="34" charset="0"/>
              <a:buChar char="•"/>
            </a:pPr>
            <a:r>
              <a:rPr lang="en-US" sz="1600" b="1" dirty="0" smtClean="0">
                <a:solidFill>
                  <a:schemeClr val="tx1"/>
                </a:solidFill>
              </a:rPr>
              <a:t>Representing &gt;40 national and international research institutions</a:t>
            </a:r>
            <a:endParaRPr lang="en-US" sz="1600" b="1" dirty="0">
              <a:solidFill>
                <a:schemeClr val="tx1"/>
              </a:solidFill>
            </a:endParaRPr>
          </a:p>
        </p:txBody>
      </p:sp>
      <p:sp>
        <p:nvSpPr>
          <p:cNvPr id="3" name="TextBox 2"/>
          <p:cNvSpPr txBox="1"/>
          <p:nvPr/>
        </p:nvSpPr>
        <p:spPr>
          <a:xfrm>
            <a:off x="27428" y="267892"/>
            <a:ext cx="3769285" cy="523220"/>
          </a:xfrm>
          <a:prstGeom prst="rect">
            <a:avLst/>
          </a:prstGeom>
          <a:noFill/>
        </p:spPr>
        <p:txBody>
          <a:bodyPr wrap="none" rtlCol="0">
            <a:spAutoFit/>
          </a:bodyPr>
          <a:lstStyle/>
          <a:p>
            <a:r>
              <a:rPr lang="en-US" sz="2800" b="1" dirty="0" smtClean="0">
                <a:solidFill>
                  <a:srgbClr val="000090"/>
                </a:solidFill>
                <a:cs typeface="Helvetica Neue"/>
              </a:rPr>
              <a:t>NGLS CD-0 Proposal</a:t>
            </a:r>
            <a:endParaRPr lang="en-US" sz="2800" b="1" dirty="0">
              <a:solidFill>
                <a:srgbClr val="000090"/>
              </a:solidFill>
              <a:cs typeface="Helvetica Neue"/>
            </a:endParaRPr>
          </a:p>
        </p:txBody>
      </p:sp>
    </p:spTree>
    <p:extLst>
      <p:ext uri="{BB962C8B-B14F-4D97-AF65-F5344CB8AC3E}">
        <p14:creationId xmlns:p14="http://schemas.microsoft.com/office/powerpoint/2010/main" val="17875663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4877" y="1236458"/>
            <a:ext cx="4589424" cy="4921190"/>
          </a:xfrm>
          <a:prstGeom prst="rect">
            <a:avLst/>
          </a:prstGeom>
          <a:ln>
            <a:solidFill>
              <a:srgbClr val="800000"/>
            </a:solidFill>
          </a:ln>
          <a:effectLst>
            <a:outerShdw blurRad="50800" dist="38100" dir="2700000" algn="tl" rotWithShape="0">
              <a:srgbClr val="800000">
                <a:alpha val="43000"/>
              </a:srgbClr>
            </a:outerShdw>
          </a:effectLst>
        </p:spPr>
      </p:pic>
      <p:sp>
        <p:nvSpPr>
          <p:cNvPr id="7" name="Title 1"/>
          <p:cNvSpPr>
            <a:spLocks noGrp="1"/>
          </p:cNvSpPr>
          <p:nvPr>
            <p:ph type="title"/>
          </p:nvPr>
        </p:nvSpPr>
        <p:spPr>
          <a:xfrm>
            <a:off x="0" y="301171"/>
            <a:ext cx="7646988" cy="731838"/>
          </a:xfrm>
        </p:spPr>
        <p:txBody>
          <a:bodyPr/>
          <a:lstStyle/>
          <a:p>
            <a:r>
              <a:rPr lang="en-US" dirty="0" smtClean="0">
                <a:solidFill>
                  <a:srgbClr val="000090"/>
                </a:solidFill>
                <a:latin typeface="+mn-lt"/>
              </a:rPr>
              <a:t>NGLS project status</a:t>
            </a:r>
            <a:endParaRPr lang="en-US" dirty="0">
              <a:solidFill>
                <a:srgbClr val="000090"/>
              </a:solidFill>
              <a:latin typeface="+mn-lt"/>
            </a:endParaRPr>
          </a:p>
        </p:txBody>
      </p:sp>
      <p:sp>
        <p:nvSpPr>
          <p:cNvPr id="9" name="Content Placeholder 2"/>
          <p:cNvSpPr txBox="1">
            <a:spLocks/>
          </p:cNvSpPr>
          <p:nvPr/>
        </p:nvSpPr>
        <p:spPr bwMode="auto">
          <a:xfrm>
            <a:off x="15854" y="924930"/>
            <a:ext cx="4596299" cy="401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a:lstStyle>
          <a:p>
            <a:pPr>
              <a:spcBef>
                <a:spcPts val="600"/>
              </a:spcBef>
            </a:pPr>
            <a:r>
              <a:rPr lang="en-US" dirty="0"/>
              <a:t>LBNL submitted a CD-0 proposal in December 2010</a:t>
            </a:r>
          </a:p>
          <a:p>
            <a:pPr>
              <a:spcBef>
                <a:spcPts val="600"/>
              </a:spcBef>
            </a:pPr>
            <a:endParaRPr lang="en-US" dirty="0" smtClean="0"/>
          </a:p>
          <a:p>
            <a:pPr>
              <a:spcBef>
                <a:spcPts val="600"/>
              </a:spcBef>
            </a:pPr>
            <a:r>
              <a:rPr lang="en-US" dirty="0" smtClean="0"/>
              <a:t>DOE approved “</a:t>
            </a:r>
            <a:r>
              <a:rPr lang="en-US" dirty="0"/>
              <a:t>Mission Need” for the Next Generation Light Source</a:t>
            </a:r>
          </a:p>
          <a:p>
            <a:pPr>
              <a:spcBef>
                <a:spcPts val="600"/>
              </a:spcBef>
            </a:pPr>
            <a:r>
              <a:rPr lang="en-US" dirty="0" smtClean="0"/>
              <a:t>Currently </a:t>
            </a:r>
            <a:r>
              <a:rPr lang="en-US" dirty="0"/>
              <a:t>n</a:t>
            </a:r>
            <a:r>
              <a:rPr lang="en-US" dirty="0" smtClean="0"/>
              <a:t>o DOE budget to pursue a Project</a:t>
            </a:r>
          </a:p>
          <a:p>
            <a:pPr marL="0" indent="0">
              <a:spcBef>
                <a:spcPts val="600"/>
              </a:spcBef>
              <a:buNone/>
            </a:pPr>
            <a:endParaRPr lang="en-US" dirty="0" smtClean="0"/>
          </a:p>
          <a:p>
            <a:pPr>
              <a:spcBef>
                <a:spcPts val="600"/>
              </a:spcBef>
            </a:pPr>
            <a:r>
              <a:rPr lang="en-US" dirty="0" smtClean="0"/>
              <a:t>LBNL is </a:t>
            </a:r>
          </a:p>
          <a:p>
            <a:pPr lvl="1">
              <a:spcBef>
                <a:spcPts val="600"/>
              </a:spcBef>
            </a:pPr>
            <a:r>
              <a:rPr lang="en-US" sz="2000" dirty="0" smtClean="0"/>
              <a:t>Fully committed to NGLS </a:t>
            </a:r>
          </a:p>
          <a:p>
            <a:pPr lvl="1">
              <a:spcBef>
                <a:spcPts val="600"/>
              </a:spcBef>
            </a:pPr>
            <a:r>
              <a:rPr lang="en-US" sz="2000" dirty="0" smtClean="0"/>
              <a:t>Performing Accelerator and Detector R&amp;D</a:t>
            </a:r>
            <a:endParaRPr lang="en-US" sz="2000" dirty="0"/>
          </a:p>
          <a:p>
            <a:pPr lvl="1">
              <a:spcBef>
                <a:spcPts val="600"/>
              </a:spcBef>
            </a:pPr>
            <a:r>
              <a:rPr lang="en-US" sz="2000" dirty="0"/>
              <a:t>P</a:t>
            </a:r>
            <a:r>
              <a:rPr lang="en-US" sz="2000" dirty="0" smtClean="0"/>
              <a:t>erforming </a:t>
            </a:r>
            <a:r>
              <a:rPr lang="en-US" sz="2000" dirty="0"/>
              <a:t>feasibility </a:t>
            </a:r>
            <a:r>
              <a:rPr lang="en-US" sz="2000" dirty="0" smtClean="0"/>
              <a:t>studies which will inform a Conceptual Design</a:t>
            </a:r>
          </a:p>
          <a:p>
            <a:pPr marL="228600" lvl="1" indent="0">
              <a:spcBef>
                <a:spcPts val="600"/>
              </a:spcBef>
              <a:buNone/>
            </a:pPr>
            <a:endParaRPr lang="en-US" sz="1600" dirty="0" smtClean="0"/>
          </a:p>
        </p:txBody>
      </p:sp>
    </p:spTree>
    <p:extLst>
      <p:ext uri="{BB962C8B-B14F-4D97-AF65-F5344CB8AC3E}">
        <p14:creationId xmlns:p14="http://schemas.microsoft.com/office/powerpoint/2010/main" val="3520656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31976" y="1404601"/>
            <a:ext cx="5381117" cy="1260402"/>
            <a:chOff x="-1454952" y="1907496"/>
            <a:chExt cx="10617382" cy="2462376"/>
          </a:xfrm>
        </p:grpSpPr>
        <p:pic>
          <p:nvPicPr>
            <p:cNvPr id="10" name="Picture 9"/>
            <p:cNvPicPr>
              <a:picLocks noChangeAspect="1"/>
            </p:cNvPicPr>
            <p:nvPr/>
          </p:nvPicPr>
          <p:blipFill rotWithShape="1">
            <a:blip r:embed="rId2">
              <a:extLst>
                <a:ext uri="{28A0092B-C50C-407E-A947-70E740481C1C}">
                  <a14:useLocalDpi xmlns:a14="http://schemas.microsoft.com/office/drawing/2010/main"/>
                </a:ext>
              </a:extLst>
            </a:blip>
            <a:srcRect r="46121"/>
            <a:stretch/>
          </p:blipFill>
          <p:spPr bwMode="auto">
            <a:xfrm>
              <a:off x="-1454952" y="1907496"/>
              <a:ext cx="4741555" cy="2460860"/>
            </a:xfrm>
            <a:prstGeom prst="rect">
              <a:avLst/>
            </a:prstGeom>
            <a:noFill/>
            <a:ln>
              <a:noFill/>
            </a:ln>
          </p:spPr>
        </p:pic>
        <p:pic>
          <p:nvPicPr>
            <p:cNvPr id="11" name="Picture 10"/>
            <p:cNvPicPr>
              <a:picLocks noChangeAspect="1"/>
            </p:cNvPicPr>
            <p:nvPr/>
          </p:nvPicPr>
          <p:blipFill rotWithShape="1">
            <a:blip r:embed="rId2">
              <a:extLst>
                <a:ext uri="{28A0092B-C50C-407E-A947-70E740481C1C}">
                  <a14:useLocalDpi xmlns:a14="http://schemas.microsoft.com/office/drawing/2010/main"/>
                </a:ext>
              </a:extLst>
            </a:blip>
            <a:srcRect l="32627" r="64775"/>
            <a:stretch/>
          </p:blipFill>
          <p:spPr bwMode="auto">
            <a:xfrm>
              <a:off x="3254410" y="1909012"/>
              <a:ext cx="228600" cy="2460860"/>
            </a:xfrm>
            <a:prstGeom prst="rect">
              <a:avLst/>
            </a:prstGeom>
            <a:noFill/>
            <a:ln>
              <a:noFill/>
            </a:ln>
          </p:spPr>
        </p:pic>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l="35382" r="-1"/>
            <a:stretch/>
          </p:blipFill>
          <p:spPr bwMode="auto">
            <a:xfrm>
              <a:off x="3475721" y="1907496"/>
              <a:ext cx="5686709" cy="2460860"/>
            </a:xfrm>
            <a:prstGeom prst="rect">
              <a:avLst/>
            </a:prstGeom>
            <a:noFill/>
            <a:ln>
              <a:noFill/>
            </a:ln>
          </p:spPr>
        </p:pic>
      </p:grpSp>
      <p:sp>
        <p:nvSpPr>
          <p:cNvPr id="2" name="Text Box 6"/>
          <p:cNvSpPr txBox="1">
            <a:spLocks noChangeArrowheads="1"/>
          </p:cNvSpPr>
          <p:nvPr/>
        </p:nvSpPr>
        <p:spPr bwMode="auto">
          <a:xfrm>
            <a:off x="0" y="1114567"/>
            <a:ext cx="9144000" cy="369332"/>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endParaRPr lang="en-US" b="1" dirty="0" smtClean="0"/>
          </a:p>
        </p:txBody>
      </p:sp>
      <p:sp>
        <p:nvSpPr>
          <p:cNvPr id="5" name="Rectangle 7"/>
          <p:cNvSpPr>
            <a:spLocks noChangeArrowheads="1"/>
          </p:cNvSpPr>
          <p:nvPr/>
        </p:nvSpPr>
        <p:spPr bwMode="auto">
          <a:xfrm>
            <a:off x="-12451" y="294668"/>
            <a:ext cx="6897607" cy="954107"/>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000090"/>
                </a:solidFill>
                <a:cs typeface="Calibri"/>
              </a:rPr>
              <a:t>Science requirements drive machine design</a:t>
            </a:r>
            <a:endParaRPr lang="en-US" b="1" dirty="0">
              <a:solidFill>
                <a:srgbClr val="000090"/>
              </a:solidFill>
              <a:cs typeface="Calibri"/>
            </a:endParaRPr>
          </a:p>
        </p:txBody>
      </p:sp>
      <p:sp>
        <p:nvSpPr>
          <p:cNvPr id="4" name="Text Box 6"/>
          <p:cNvSpPr txBox="1">
            <a:spLocks noChangeArrowheads="1"/>
          </p:cNvSpPr>
          <p:nvPr/>
        </p:nvSpPr>
        <p:spPr bwMode="auto">
          <a:xfrm>
            <a:off x="3473938" y="4283522"/>
            <a:ext cx="5657611" cy="2600712"/>
          </a:xfrm>
          <a:prstGeom prst="rect">
            <a:avLst/>
          </a:prstGeom>
          <a:noFill/>
          <a:ln w="9525">
            <a:noFill/>
            <a:miter lim="800000"/>
            <a:headEnd/>
            <a:tailEnd/>
          </a:ln>
        </p:spPr>
        <p:txBody>
          <a:bodyPr wrap="square" numCol="2" spcCol="457200">
            <a:prstTxWarp prst="textNoShape">
              <a:avLst/>
            </a:prstTxWarp>
            <a:spAutoFit/>
          </a:bodyPr>
          <a:lstStyle/>
          <a:p>
            <a:pPr marL="225425" indent="-225425">
              <a:spcAft>
                <a:spcPts val="600"/>
              </a:spcAft>
              <a:buFont typeface="Arial"/>
              <a:buChar char="•"/>
            </a:pPr>
            <a:r>
              <a:rPr lang="en-US" sz="1600" b="1" dirty="0" smtClean="0"/>
              <a:t>Tuning range</a:t>
            </a:r>
          </a:p>
          <a:p>
            <a:pPr marL="225425" indent="-225425">
              <a:spcAft>
                <a:spcPts val="600"/>
              </a:spcAft>
              <a:buFont typeface="Arial"/>
              <a:buChar char="•"/>
            </a:pPr>
            <a:r>
              <a:rPr lang="en-US" sz="1600" b="1" dirty="0" smtClean="0"/>
              <a:t>Maximum photon energy</a:t>
            </a:r>
          </a:p>
          <a:p>
            <a:pPr marL="225425" indent="-225425">
              <a:spcAft>
                <a:spcPts val="600"/>
              </a:spcAft>
              <a:buFont typeface="Arial"/>
              <a:buChar char="•"/>
            </a:pPr>
            <a:r>
              <a:rPr lang="en-US" sz="1600" b="1" dirty="0" smtClean="0"/>
              <a:t>Peak flux</a:t>
            </a:r>
          </a:p>
          <a:p>
            <a:pPr marL="225425" indent="-225425">
              <a:spcAft>
                <a:spcPts val="600"/>
              </a:spcAft>
              <a:buFont typeface="Arial"/>
              <a:buChar char="•"/>
            </a:pPr>
            <a:r>
              <a:rPr lang="en-US" sz="1600" b="1" dirty="0" smtClean="0"/>
              <a:t>Average Flux</a:t>
            </a:r>
          </a:p>
          <a:p>
            <a:pPr marL="225425" indent="-225425">
              <a:spcAft>
                <a:spcPts val="600"/>
              </a:spcAft>
              <a:buFont typeface="Arial"/>
              <a:buChar char="•"/>
            </a:pPr>
            <a:r>
              <a:rPr lang="en-US" sz="1600" b="1" dirty="0" smtClean="0"/>
              <a:t>Repetition rate</a:t>
            </a:r>
          </a:p>
          <a:p>
            <a:pPr marL="225425" indent="-225425">
              <a:spcAft>
                <a:spcPts val="600"/>
              </a:spcAft>
              <a:buFont typeface="Arial"/>
              <a:buChar char="•"/>
            </a:pPr>
            <a:r>
              <a:rPr lang="en-US" sz="1600" b="1" dirty="0"/>
              <a:t>Two-color capability</a:t>
            </a:r>
          </a:p>
          <a:p>
            <a:pPr marL="225425" indent="-225425">
              <a:spcAft>
                <a:spcPts val="600"/>
              </a:spcAft>
              <a:buFont typeface="Arial"/>
              <a:buChar char="•"/>
            </a:pPr>
            <a:endParaRPr lang="en-US" sz="1600" b="1" dirty="0" smtClean="0"/>
          </a:p>
          <a:p>
            <a:pPr marL="225425" indent="-225425">
              <a:spcAft>
                <a:spcPts val="600"/>
              </a:spcAft>
              <a:buFont typeface="Arial"/>
              <a:buChar char="•"/>
            </a:pPr>
            <a:r>
              <a:rPr lang="en-US" sz="1600" b="1" dirty="0" smtClean="0"/>
              <a:t>Pulse duration</a:t>
            </a:r>
          </a:p>
          <a:p>
            <a:pPr marL="225425" indent="-225425">
              <a:spcAft>
                <a:spcPts val="600"/>
              </a:spcAft>
              <a:buFont typeface="Arial"/>
              <a:buChar char="•"/>
            </a:pPr>
            <a:r>
              <a:rPr lang="en-US" sz="1600" b="1" dirty="0" smtClean="0"/>
              <a:t>Bandwidth</a:t>
            </a:r>
            <a:endParaRPr lang="en-US" sz="1600" b="1" dirty="0"/>
          </a:p>
          <a:p>
            <a:pPr marL="225425" indent="-225425">
              <a:spcAft>
                <a:spcPts val="600"/>
              </a:spcAft>
              <a:buFont typeface="Arial"/>
              <a:buChar char="•"/>
            </a:pPr>
            <a:r>
              <a:rPr lang="en-US" sz="1600" b="1" dirty="0" smtClean="0"/>
              <a:t>Accuracy </a:t>
            </a:r>
          </a:p>
          <a:p>
            <a:pPr marL="225425" indent="-225425">
              <a:spcAft>
                <a:spcPts val="600"/>
              </a:spcAft>
              <a:buFont typeface="Arial"/>
              <a:buChar char="•"/>
            </a:pPr>
            <a:r>
              <a:rPr lang="en-US" sz="1600" b="1" dirty="0" smtClean="0"/>
              <a:t>Stability</a:t>
            </a:r>
          </a:p>
          <a:p>
            <a:pPr marL="225425" indent="-225425">
              <a:spcAft>
                <a:spcPts val="600"/>
              </a:spcAft>
              <a:buFont typeface="Arial"/>
              <a:buChar char="•"/>
            </a:pPr>
            <a:r>
              <a:rPr lang="en-US" sz="1600" b="1" dirty="0" smtClean="0"/>
              <a:t>Synchronization</a:t>
            </a:r>
          </a:p>
          <a:p>
            <a:pPr marL="225425" indent="-225425">
              <a:spcAft>
                <a:spcPts val="600"/>
              </a:spcAft>
              <a:buFont typeface="Arial"/>
              <a:buChar char="•"/>
            </a:pPr>
            <a:r>
              <a:rPr lang="en-US" sz="1600" b="1" dirty="0" smtClean="0"/>
              <a:t>Contrast ratio</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803" y="1420824"/>
            <a:ext cx="3086184" cy="3998506"/>
          </a:xfrm>
          <a:prstGeom prst="rect">
            <a:avLst/>
          </a:prstGeom>
          <a:ln>
            <a:solidFill>
              <a:srgbClr val="800000"/>
            </a:solidFill>
          </a:ln>
        </p:spPr>
      </p:pic>
      <p:sp>
        <p:nvSpPr>
          <p:cNvPr id="9" name="Bent-Up Arrow 8"/>
          <p:cNvSpPr/>
          <p:nvPr/>
        </p:nvSpPr>
        <p:spPr>
          <a:xfrm>
            <a:off x="3486389" y="1905172"/>
            <a:ext cx="2639701" cy="153161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0211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692" y="1293439"/>
            <a:ext cx="8973033" cy="2062019"/>
            <a:chOff x="133692" y="1607504"/>
            <a:chExt cx="8973033" cy="2062019"/>
          </a:xfrm>
        </p:grpSpPr>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6" name="Content Placeholder 2"/>
          <p:cNvSpPr txBox="1">
            <a:spLocks/>
          </p:cNvSpPr>
          <p:nvPr/>
        </p:nvSpPr>
        <p:spPr bwMode="auto">
          <a:xfrm>
            <a:off x="0" y="1780804"/>
            <a:ext cx="8903324" cy="39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a:lstStyle>
          <a:p>
            <a:pPr>
              <a:lnSpc>
                <a:spcPct val="120000"/>
              </a:lnSpc>
              <a:spcBef>
                <a:spcPts val="0"/>
              </a:spcBef>
            </a:pPr>
            <a:r>
              <a:rPr lang="en-US" dirty="0" smtClean="0">
                <a:cs typeface="Helvetica Neue"/>
              </a:rPr>
              <a:t>Injector</a:t>
            </a:r>
          </a:p>
          <a:p>
            <a:pPr lvl="1">
              <a:lnSpc>
                <a:spcPct val="120000"/>
              </a:lnSpc>
              <a:spcBef>
                <a:spcPts val="0"/>
              </a:spcBef>
            </a:pPr>
            <a:r>
              <a:rPr lang="en-US" dirty="0" smtClean="0">
                <a:cs typeface="Helvetica Neue"/>
              </a:rPr>
              <a:t>Bunch compression, </a:t>
            </a:r>
            <a:r>
              <a:rPr lang="en-US" dirty="0" err="1" smtClean="0">
                <a:cs typeface="Helvetica Neue"/>
              </a:rPr>
              <a:t>emittance</a:t>
            </a:r>
            <a:r>
              <a:rPr lang="en-US" dirty="0" smtClean="0">
                <a:cs typeface="Helvetica Neue"/>
              </a:rPr>
              <a:t> compensation, acceleration</a:t>
            </a:r>
            <a:endParaRPr lang="en-US" sz="800" dirty="0" smtClean="0">
              <a:cs typeface="Helvetica Neue"/>
            </a:endParaRPr>
          </a:p>
          <a:p>
            <a:pPr>
              <a:lnSpc>
                <a:spcPct val="120000"/>
              </a:lnSpc>
              <a:spcBef>
                <a:spcPts val="0"/>
              </a:spcBef>
            </a:pPr>
            <a:r>
              <a:rPr lang="en-US" dirty="0" err="1" smtClean="0">
                <a:cs typeface="Helvetica Neue"/>
              </a:rPr>
              <a:t>Linac</a:t>
            </a:r>
            <a:r>
              <a:rPr lang="en-US" dirty="0" smtClean="0">
                <a:cs typeface="Helvetica Neue"/>
              </a:rPr>
              <a:t> and </a:t>
            </a:r>
            <a:r>
              <a:rPr lang="en-US" dirty="0">
                <a:cs typeface="Helvetica Neue"/>
              </a:rPr>
              <a:t>spreader</a:t>
            </a:r>
          </a:p>
          <a:p>
            <a:pPr lvl="1">
              <a:lnSpc>
                <a:spcPct val="120000"/>
              </a:lnSpc>
              <a:spcBef>
                <a:spcPts val="0"/>
              </a:spcBef>
            </a:pPr>
            <a:r>
              <a:rPr lang="en-US" dirty="0">
                <a:cs typeface="Helvetica Neue"/>
              </a:rPr>
              <a:t>Bunch </a:t>
            </a:r>
            <a:r>
              <a:rPr lang="en-US" dirty="0" smtClean="0">
                <a:cs typeface="Helvetica Neue"/>
              </a:rPr>
              <a:t>compression</a:t>
            </a:r>
            <a:endParaRPr lang="en-US" dirty="0">
              <a:cs typeface="Helvetica Neue"/>
            </a:endParaRPr>
          </a:p>
          <a:p>
            <a:pPr lvl="1">
              <a:lnSpc>
                <a:spcPct val="120000"/>
              </a:lnSpc>
              <a:spcBef>
                <a:spcPts val="0"/>
              </a:spcBef>
            </a:pPr>
            <a:r>
              <a:rPr lang="en-US" dirty="0" smtClean="0">
                <a:cs typeface="Helvetica Neue"/>
              </a:rPr>
              <a:t>Diagnostics</a:t>
            </a:r>
            <a:endParaRPr lang="en-US" dirty="0">
              <a:cs typeface="Helvetica Neue"/>
            </a:endParaRPr>
          </a:p>
          <a:p>
            <a:pPr lvl="1">
              <a:lnSpc>
                <a:spcPct val="120000"/>
              </a:lnSpc>
              <a:spcBef>
                <a:spcPts val="0"/>
              </a:spcBef>
            </a:pPr>
            <a:r>
              <a:rPr lang="en-US" dirty="0" err="1">
                <a:cs typeface="Helvetica Neue"/>
              </a:rPr>
              <a:t>Cryomodules</a:t>
            </a:r>
            <a:r>
              <a:rPr lang="en-US" dirty="0">
                <a:cs typeface="Helvetica Neue"/>
              </a:rPr>
              <a:t>, accelerating gradient, cavity quality </a:t>
            </a:r>
            <a:r>
              <a:rPr lang="en-US" dirty="0" smtClean="0">
                <a:cs typeface="Helvetica Neue"/>
              </a:rPr>
              <a:t>factor, field emission, higher-order-mode power</a:t>
            </a:r>
            <a:endParaRPr lang="en-US" dirty="0">
              <a:cs typeface="Helvetica Neue"/>
            </a:endParaRPr>
          </a:p>
          <a:p>
            <a:pPr lvl="1">
              <a:lnSpc>
                <a:spcPct val="120000"/>
              </a:lnSpc>
              <a:spcBef>
                <a:spcPts val="0"/>
              </a:spcBef>
            </a:pPr>
            <a:r>
              <a:rPr lang="en-US" dirty="0" smtClean="0">
                <a:cs typeface="Helvetica Neue"/>
              </a:rPr>
              <a:t>Collimation</a:t>
            </a:r>
          </a:p>
          <a:p>
            <a:pPr lvl="1">
              <a:lnSpc>
                <a:spcPct val="120000"/>
              </a:lnSpc>
              <a:spcBef>
                <a:spcPts val="0"/>
              </a:spcBef>
            </a:pPr>
            <a:r>
              <a:rPr lang="en-US" dirty="0">
                <a:cs typeface="Helvetica Neue"/>
              </a:rPr>
              <a:t>Kicker and septum magnets, </a:t>
            </a:r>
            <a:r>
              <a:rPr lang="en-US" dirty="0" smtClean="0">
                <a:cs typeface="Helvetica Neue"/>
              </a:rPr>
              <a:t>spreader transport lattice</a:t>
            </a:r>
            <a:endParaRPr lang="en-US" sz="800" dirty="0" smtClean="0">
              <a:cs typeface="Helvetica Neue"/>
            </a:endParaRPr>
          </a:p>
          <a:p>
            <a:pPr>
              <a:lnSpc>
                <a:spcPct val="120000"/>
              </a:lnSpc>
              <a:spcBef>
                <a:spcPts val="0"/>
              </a:spcBef>
            </a:pPr>
            <a:r>
              <a:rPr lang="en-US" dirty="0" smtClean="0">
                <a:cs typeface="Helvetica Neue"/>
              </a:rPr>
              <a:t>FEL design</a:t>
            </a:r>
          </a:p>
          <a:p>
            <a:pPr lvl="1">
              <a:lnSpc>
                <a:spcPct val="120000"/>
              </a:lnSpc>
              <a:spcBef>
                <a:spcPts val="0"/>
              </a:spcBef>
            </a:pPr>
            <a:r>
              <a:rPr lang="en-US" dirty="0" err="1" smtClean="0">
                <a:cs typeface="Helvetica Neue"/>
              </a:rPr>
              <a:t>Undulators</a:t>
            </a:r>
            <a:endParaRPr lang="en-US" dirty="0">
              <a:cs typeface="Helvetica Neue"/>
            </a:endParaRPr>
          </a:p>
          <a:p>
            <a:pPr lvl="1">
              <a:lnSpc>
                <a:spcPct val="120000"/>
              </a:lnSpc>
              <a:spcBef>
                <a:spcPts val="0"/>
              </a:spcBef>
            </a:pPr>
            <a:r>
              <a:rPr lang="en-US" dirty="0" smtClean="0">
                <a:cs typeface="Helvetica Neue"/>
              </a:rPr>
              <a:t>Seeding</a:t>
            </a:r>
          </a:p>
          <a:p>
            <a:pPr>
              <a:lnSpc>
                <a:spcPct val="120000"/>
              </a:lnSpc>
              <a:spcBef>
                <a:spcPts val="0"/>
              </a:spcBef>
            </a:pPr>
            <a:r>
              <a:rPr lang="en-US" dirty="0" smtClean="0">
                <a:cs typeface="Helvetica Neue"/>
              </a:rPr>
              <a:t>Beam dumps</a:t>
            </a:r>
          </a:p>
        </p:txBody>
      </p:sp>
      <p:sp>
        <p:nvSpPr>
          <p:cNvPr id="11" name="Text Box 4"/>
          <p:cNvSpPr txBox="1">
            <a:spLocks noChangeArrowheads="1"/>
          </p:cNvSpPr>
          <p:nvPr/>
        </p:nvSpPr>
        <p:spPr bwMode="auto">
          <a:xfrm>
            <a:off x="0" y="237852"/>
            <a:ext cx="695677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r>
              <a:rPr lang="en-US" sz="2800" dirty="0">
                <a:solidFill>
                  <a:srgbClr val="000090"/>
                </a:solidFill>
                <a:latin typeface="+mn-lt"/>
              </a:rPr>
              <a:t>W</a:t>
            </a:r>
            <a:r>
              <a:rPr lang="en-US" sz="2800" dirty="0" smtClean="0">
                <a:solidFill>
                  <a:srgbClr val="000090"/>
                </a:solidFill>
                <a:latin typeface="+mn-lt"/>
              </a:rPr>
              <a:t>ork in progress to better define the machine layout</a:t>
            </a:r>
            <a:endParaRPr lang="en-US" sz="2800" dirty="0">
              <a:solidFill>
                <a:srgbClr val="000090"/>
              </a:solidFill>
              <a:latin typeface="+mn-lt"/>
            </a:endParaRPr>
          </a:p>
        </p:txBody>
      </p:sp>
    </p:spTree>
    <p:extLst>
      <p:ext uri="{BB962C8B-B14F-4D97-AF65-F5344CB8AC3E}">
        <p14:creationId xmlns:p14="http://schemas.microsoft.com/office/powerpoint/2010/main" val="27794694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 descr="FEL figure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978" y="950027"/>
            <a:ext cx="85740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7790" y="292245"/>
            <a:ext cx="7646988" cy="526798"/>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GB" dirty="0" err="1" smtClean="0">
                <a:solidFill>
                  <a:srgbClr val="000090"/>
                </a:solidFill>
                <a:latin typeface="+mn-lt"/>
                <a:ea typeface="ＭＳ Ｐゴシック" charset="0"/>
                <a:cs typeface="ＭＳ Ｐゴシック" charset="0"/>
              </a:rPr>
              <a:t>Undulator</a:t>
            </a:r>
            <a:r>
              <a:rPr lang="en-GB" dirty="0" smtClean="0">
                <a:solidFill>
                  <a:srgbClr val="000090"/>
                </a:solidFill>
                <a:latin typeface="+mn-lt"/>
                <a:ea typeface="ＭＳ Ｐゴシック" charset="0"/>
                <a:cs typeface="ＭＳ Ｐゴシック" charset="0"/>
              </a:rPr>
              <a:t> radiation</a:t>
            </a:r>
            <a:endParaRPr lang="en-US" dirty="0">
              <a:latin typeface="+mn-lt"/>
            </a:endParaRPr>
          </a:p>
        </p:txBody>
      </p:sp>
      <p:grpSp>
        <p:nvGrpSpPr>
          <p:cNvPr id="3" name="Group 2"/>
          <p:cNvGrpSpPr/>
          <p:nvPr/>
        </p:nvGrpSpPr>
        <p:grpSpPr>
          <a:xfrm>
            <a:off x="590479" y="4969541"/>
            <a:ext cx="3066972" cy="1454380"/>
            <a:chOff x="590479" y="4969541"/>
            <a:chExt cx="3066972" cy="1454380"/>
          </a:xfrm>
        </p:grpSpPr>
        <p:graphicFrame>
          <p:nvGraphicFramePr>
            <p:cNvPr id="5" name="Object 2"/>
            <p:cNvGraphicFramePr>
              <a:graphicFrameLocks noChangeAspect="1"/>
            </p:cNvGraphicFramePr>
            <p:nvPr>
              <p:extLst>
                <p:ext uri="{D42A27DB-BD31-4B8C-83A1-F6EECF244321}">
                  <p14:modId xmlns:p14="http://schemas.microsoft.com/office/powerpoint/2010/main" val="1198750628"/>
                </p:ext>
              </p:extLst>
            </p:nvPr>
          </p:nvGraphicFramePr>
          <p:xfrm>
            <a:off x="590479" y="4969541"/>
            <a:ext cx="3066972" cy="946380"/>
          </p:xfrm>
          <a:graphic>
            <a:graphicData uri="http://schemas.openxmlformats.org/presentationml/2006/ole">
              <mc:AlternateContent xmlns:mc="http://schemas.openxmlformats.org/markup-compatibility/2006">
                <mc:Choice xmlns:v="urn:schemas-microsoft-com:vml" Requires="v">
                  <p:oleObj spid="_x0000_s45330" name="Equation" r:id="rId5" imgW="2222500" imgH="685800" progId="">
                    <p:embed/>
                  </p:oleObj>
                </mc:Choice>
                <mc:Fallback>
                  <p:oleObj name="Equation" r:id="rId5" imgW="2222500" imgH="6858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479" y="4969541"/>
                          <a:ext cx="3066972" cy="946380"/>
                        </a:xfrm>
                        <a:prstGeom prst="rect">
                          <a:avLst/>
                        </a:prstGeom>
                        <a:noFill/>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3412441960"/>
                </p:ext>
              </p:extLst>
            </p:nvPr>
          </p:nvGraphicFramePr>
          <p:xfrm>
            <a:off x="1167701" y="5915921"/>
            <a:ext cx="1536700" cy="508000"/>
          </p:xfrm>
          <a:graphic>
            <a:graphicData uri="http://schemas.openxmlformats.org/presentationml/2006/ole">
              <mc:AlternateContent xmlns:mc="http://schemas.openxmlformats.org/markup-compatibility/2006">
                <mc:Choice xmlns:v="urn:schemas-microsoft-com:vml" Requires="v">
                  <p:oleObj spid="_x0000_s45331" name="Equation" r:id="rId7" imgW="1536700" imgH="508000" progId="">
                    <p:embed/>
                  </p:oleObj>
                </mc:Choice>
                <mc:Fallback>
                  <p:oleObj name="Equation" r:id="rId7" imgW="1536700" imgH="508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7701" y="5915921"/>
                          <a:ext cx="15367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TextBox 1"/>
          <p:cNvSpPr txBox="1"/>
          <p:nvPr/>
        </p:nvSpPr>
        <p:spPr>
          <a:xfrm>
            <a:off x="1" y="4084120"/>
            <a:ext cx="4749800" cy="1200329"/>
          </a:xfrm>
          <a:prstGeom prst="rect">
            <a:avLst/>
          </a:prstGeom>
          <a:noFill/>
        </p:spPr>
        <p:txBody>
          <a:bodyPr wrap="square" rtlCol="0">
            <a:spAutoFit/>
          </a:bodyPr>
          <a:lstStyle/>
          <a:p>
            <a:r>
              <a:rPr lang="en-US" b="1" dirty="0">
                <a:latin typeface="Helvetica Neue"/>
                <a:cs typeface="Helvetica Neue"/>
              </a:rPr>
              <a:t>Over one </a:t>
            </a:r>
            <a:r>
              <a:rPr lang="en-US" b="1" dirty="0" err="1">
                <a:latin typeface="Helvetica Neue"/>
                <a:cs typeface="Helvetica Neue"/>
              </a:rPr>
              <a:t>undulator</a:t>
            </a:r>
            <a:r>
              <a:rPr lang="en-US" b="1" dirty="0">
                <a:latin typeface="Helvetica Neue"/>
                <a:cs typeface="Helvetica Neue"/>
              </a:rPr>
              <a:t> period, the electron is delayed with respect to the light by one optical wavelength</a:t>
            </a:r>
          </a:p>
          <a:p>
            <a:endParaRPr lang="en-US" dirty="0"/>
          </a:p>
        </p:txBody>
      </p:sp>
      <p:pic>
        <p:nvPicPr>
          <p:cNvPr id="4" name="Picture 3"/>
          <p:cNvPicPr>
            <a:picLocks noChangeAspect="1"/>
          </p:cNvPicPr>
          <p:nvPr/>
        </p:nvPicPr>
        <p:blipFill>
          <a:blip r:embed="rId9"/>
          <a:stretch>
            <a:fillRect/>
          </a:stretch>
        </p:blipFill>
        <p:spPr>
          <a:xfrm>
            <a:off x="4749800" y="3039247"/>
            <a:ext cx="4394200" cy="3467100"/>
          </a:xfrm>
          <a:prstGeom prst="rect">
            <a:avLst/>
          </a:prstGeom>
        </p:spPr>
      </p:pic>
      <p:sp>
        <p:nvSpPr>
          <p:cNvPr id="9" name="TextBox 8"/>
          <p:cNvSpPr txBox="1">
            <a:spLocks noChangeArrowheads="1"/>
          </p:cNvSpPr>
          <p:nvPr/>
        </p:nvSpPr>
        <p:spPr bwMode="auto">
          <a:xfrm>
            <a:off x="1052512" y="1627887"/>
            <a:ext cx="146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A42400"/>
                </a:solidFill>
              </a:rPr>
              <a:t>Electron bunches</a:t>
            </a:r>
          </a:p>
        </p:txBody>
      </p:sp>
      <p:sp>
        <p:nvSpPr>
          <p:cNvPr id="10" name="TextBox 9"/>
          <p:cNvSpPr txBox="1">
            <a:spLocks noChangeArrowheads="1"/>
          </p:cNvSpPr>
          <p:nvPr/>
        </p:nvSpPr>
        <p:spPr bwMode="auto">
          <a:xfrm>
            <a:off x="4240686" y="1099545"/>
            <a:ext cx="1018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err="1" smtClean="0">
                <a:solidFill>
                  <a:schemeClr val="accent5">
                    <a:lumMod val="50000"/>
                  </a:schemeClr>
                </a:solidFill>
              </a:rPr>
              <a:t>Undulators</a:t>
            </a:r>
            <a:endParaRPr lang="en-US" sz="1400" dirty="0">
              <a:solidFill>
                <a:schemeClr val="accent5">
                  <a:lumMod val="50000"/>
                </a:schemeClr>
              </a:solidFill>
            </a:endParaRPr>
          </a:p>
        </p:txBody>
      </p:sp>
      <p:sp>
        <p:nvSpPr>
          <p:cNvPr id="11" name="TextBox 10"/>
          <p:cNvSpPr txBox="1">
            <a:spLocks noChangeArrowheads="1"/>
          </p:cNvSpPr>
          <p:nvPr/>
        </p:nvSpPr>
        <p:spPr bwMode="auto">
          <a:xfrm>
            <a:off x="7797893" y="2651179"/>
            <a:ext cx="1095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D2B000"/>
                </a:solidFill>
              </a:rPr>
              <a:t>X-ray pulses</a:t>
            </a:r>
          </a:p>
        </p:txBody>
      </p:sp>
    </p:spTree>
    <p:extLst>
      <p:ext uri="{BB962C8B-B14F-4D97-AF65-F5344CB8AC3E}">
        <p14:creationId xmlns:p14="http://schemas.microsoft.com/office/powerpoint/2010/main" val="20502729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 descr="FEL fig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978" y="950027"/>
            <a:ext cx="85740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7790" y="292245"/>
            <a:ext cx="7646988" cy="526798"/>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GB" dirty="0" smtClean="0">
                <a:solidFill>
                  <a:srgbClr val="000090"/>
                </a:solidFill>
                <a:latin typeface="+mn-lt"/>
                <a:ea typeface="ＭＳ Ｐゴシック" charset="0"/>
                <a:cs typeface="ＭＳ Ｐゴシック" charset="0"/>
              </a:rPr>
              <a:t>FEL bunching</a:t>
            </a:r>
            <a:endParaRPr lang="en-US" dirty="0">
              <a:latin typeface="+mn-lt"/>
            </a:endParaRPr>
          </a:p>
        </p:txBody>
      </p:sp>
      <p:sp>
        <p:nvSpPr>
          <p:cNvPr id="2" name="TextBox 1"/>
          <p:cNvSpPr txBox="1"/>
          <p:nvPr/>
        </p:nvSpPr>
        <p:spPr>
          <a:xfrm>
            <a:off x="0" y="4084120"/>
            <a:ext cx="9143999" cy="923330"/>
          </a:xfrm>
          <a:prstGeom prst="rect">
            <a:avLst/>
          </a:prstGeom>
          <a:noFill/>
        </p:spPr>
        <p:txBody>
          <a:bodyPr wrap="square" rtlCol="0">
            <a:spAutoFit/>
          </a:bodyPr>
          <a:lstStyle/>
          <a:p>
            <a:r>
              <a:rPr lang="en-US" b="1" dirty="0" err="1" smtClean="0">
                <a:latin typeface="Helvetica Neue"/>
                <a:cs typeface="Helvetica Neue"/>
              </a:rPr>
              <a:t>Microbunching</a:t>
            </a:r>
            <a:r>
              <a:rPr lang="en-US" b="1" dirty="0" smtClean="0">
                <a:latin typeface="Helvetica Neue"/>
                <a:cs typeface="Helvetica Neue"/>
              </a:rPr>
              <a:t>: electrons losing energy to light travel a longer distance than electrons gaining energy from the light</a:t>
            </a:r>
            <a:endParaRPr lang="en-US" b="1" dirty="0">
              <a:latin typeface="Helvetica Neue"/>
              <a:cs typeface="Helvetica Neue"/>
            </a:endParaRPr>
          </a:p>
          <a:p>
            <a:endParaRPr lang="en-US" dirty="0"/>
          </a:p>
        </p:txBody>
      </p:sp>
      <p:sp>
        <p:nvSpPr>
          <p:cNvPr id="7" name="TextBox 6"/>
          <p:cNvSpPr txBox="1">
            <a:spLocks noChangeArrowheads="1"/>
          </p:cNvSpPr>
          <p:nvPr/>
        </p:nvSpPr>
        <p:spPr bwMode="auto">
          <a:xfrm>
            <a:off x="1052512" y="1627887"/>
            <a:ext cx="146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A42400"/>
                </a:solidFill>
              </a:rPr>
              <a:t>Electron bunches</a:t>
            </a:r>
          </a:p>
        </p:txBody>
      </p:sp>
      <p:sp>
        <p:nvSpPr>
          <p:cNvPr id="9" name="TextBox 8"/>
          <p:cNvSpPr txBox="1">
            <a:spLocks noChangeArrowheads="1"/>
          </p:cNvSpPr>
          <p:nvPr/>
        </p:nvSpPr>
        <p:spPr bwMode="auto">
          <a:xfrm>
            <a:off x="4240686" y="1099545"/>
            <a:ext cx="1018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err="1" smtClean="0">
                <a:solidFill>
                  <a:schemeClr val="accent5">
                    <a:lumMod val="50000"/>
                  </a:schemeClr>
                </a:solidFill>
              </a:rPr>
              <a:t>Undulators</a:t>
            </a:r>
            <a:endParaRPr lang="en-US" sz="1400" dirty="0">
              <a:solidFill>
                <a:schemeClr val="accent5">
                  <a:lumMod val="50000"/>
                </a:schemeClr>
              </a:solidFill>
            </a:endParaRPr>
          </a:p>
        </p:txBody>
      </p:sp>
      <p:sp>
        <p:nvSpPr>
          <p:cNvPr id="10" name="TextBox 9"/>
          <p:cNvSpPr txBox="1">
            <a:spLocks noChangeArrowheads="1"/>
          </p:cNvSpPr>
          <p:nvPr/>
        </p:nvSpPr>
        <p:spPr bwMode="auto">
          <a:xfrm>
            <a:off x="7797893" y="2651179"/>
            <a:ext cx="1095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D2B000"/>
                </a:solidFill>
              </a:rPr>
              <a:t>X-ray pulses</a:t>
            </a:r>
          </a:p>
        </p:txBody>
      </p:sp>
      <p:grpSp>
        <p:nvGrpSpPr>
          <p:cNvPr id="11" name="Group 10"/>
          <p:cNvGrpSpPr/>
          <p:nvPr/>
        </p:nvGrpSpPr>
        <p:grpSpPr>
          <a:xfrm>
            <a:off x="1911325" y="4746917"/>
            <a:ext cx="5435302" cy="1661221"/>
            <a:chOff x="1129302" y="4106434"/>
            <a:chExt cx="5435302" cy="1661221"/>
          </a:xfrm>
        </p:grpSpPr>
        <p:pic>
          <p:nvPicPr>
            <p:cNvPr id="1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1818" t="38410" r="21213" b="37827"/>
            <a:stretch/>
          </p:blipFill>
          <p:spPr bwMode="auto">
            <a:xfrm>
              <a:off x="1129302" y="4106434"/>
              <a:ext cx="5435302" cy="159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DDDDDD">
                        <a:alpha val="50000"/>
                      </a:srgbClr>
                    </a:outerShdw>
                  </a:effectLst>
                </a14:hiddenEffects>
              </a:ext>
            </a:extLst>
          </p:spPr>
        </p:pic>
        <p:sp>
          <p:nvSpPr>
            <p:cNvPr id="13" name="TextBox 12"/>
            <p:cNvSpPr txBox="1"/>
            <p:nvPr/>
          </p:nvSpPr>
          <p:spPr>
            <a:xfrm rot="16200000">
              <a:off x="1012932" y="4688555"/>
              <a:ext cx="604653" cy="246221"/>
            </a:xfrm>
            <a:prstGeom prst="rect">
              <a:avLst/>
            </a:prstGeom>
            <a:solidFill>
              <a:schemeClr val="bg1"/>
            </a:solidFill>
          </p:spPr>
          <p:txBody>
            <a:bodyPr wrap="none" rtlCol="0">
              <a:spAutoFit/>
            </a:bodyPr>
            <a:lstStyle/>
            <a:p>
              <a:r>
                <a:rPr lang="en-US" sz="1000" b="1" dirty="0" smtClean="0">
                  <a:solidFill>
                    <a:schemeClr val="tx1"/>
                  </a:solidFill>
                </a:rPr>
                <a:t>y (mm)</a:t>
              </a:r>
              <a:endParaRPr lang="en-US" sz="1000" b="1" dirty="0">
                <a:solidFill>
                  <a:schemeClr val="tx1"/>
                </a:solidFill>
              </a:endParaRPr>
            </a:p>
          </p:txBody>
        </p:sp>
        <p:sp>
          <p:nvSpPr>
            <p:cNvPr id="14" name="TextBox 13"/>
            <p:cNvSpPr txBox="1"/>
            <p:nvPr/>
          </p:nvSpPr>
          <p:spPr>
            <a:xfrm rot="16200000">
              <a:off x="2717606" y="4706996"/>
              <a:ext cx="604653" cy="209337"/>
            </a:xfrm>
            <a:prstGeom prst="rect">
              <a:avLst/>
            </a:prstGeom>
            <a:solidFill>
              <a:schemeClr val="bg1"/>
            </a:solidFill>
          </p:spPr>
          <p:txBody>
            <a:bodyPr wrap="none" rtlCol="0">
              <a:noAutofit/>
            </a:bodyPr>
            <a:lstStyle/>
            <a:p>
              <a:r>
                <a:rPr lang="en-US" sz="1000" b="1" dirty="0" smtClean="0">
                  <a:solidFill>
                    <a:schemeClr val="tx1"/>
                  </a:solidFill>
                </a:rPr>
                <a:t>y (mm)</a:t>
              </a:r>
              <a:endParaRPr lang="en-US" sz="1000" b="1" dirty="0">
                <a:solidFill>
                  <a:schemeClr val="tx1"/>
                </a:solidFill>
              </a:endParaRPr>
            </a:p>
          </p:txBody>
        </p:sp>
        <p:sp>
          <p:nvSpPr>
            <p:cNvPr id="15" name="TextBox 14"/>
            <p:cNvSpPr txBox="1"/>
            <p:nvPr/>
          </p:nvSpPr>
          <p:spPr>
            <a:xfrm rot="16200000">
              <a:off x="4446854" y="4710684"/>
              <a:ext cx="604653" cy="201961"/>
            </a:xfrm>
            <a:prstGeom prst="rect">
              <a:avLst/>
            </a:prstGeom>
            <a:solidFill>
              <a:schemeClr val="bg1"/>
            </a:solidFill>
          </p:spPr>
          <p:txBody>
            <a:bodyPr wrap="none" rtlCol="0">
              <a:noAutofit/>
            </a:bodyPr>
            <a:lstStyle/>
            <a:p>
              <a:r>
                <a:rPr lang="en-US" sz="1000" b="1" dirty="0" smtClean="0">
                  <a:solidFill>
                    <a:schemeClr val="tx1"/>
                  </a:solidFill>
                </a:rPr>
                <a:t>y (mm)</a:t>
              </a:r>
              <a:endParaRPr lang="en-US" sz="1000" b="1" dirty="0">
                <a:solidFill>
                  <a:schemeClr val="tx1"/>
                </a:solidFill>
              </a:endParaRPr>
            </a:p>
          </p:txBody>
        </p:sp>
        <p:sp>
          <p:nvSpPr>
            <p:cNvPr id="16" name="TextBox 15"/>
            <p:cNvSpPr txBox="1"/>
            <p:nvPr/>
          </p:nvSpPr>
          <p:spPr>
            <a:xfrm>
              <a:off x="5468751" y="5521434"/>
              <a:ext cx="354584" cy="246221"/>
            </a:xfrm>
            <a:prstGeom prst="rect">
              <a:avLst/>
            </a:prstGeom>
            <a:solidFill>
              <a:schemeClr val="bg1"/>
            </a:solidFill>
          </p:spPr>
          <p:txBody>
            <a:bodyPr wrap="none" rtlCol="0">
              <a:spAutoFit/>
            </a:bodyPr>
            <a:lstStyle/>
            <a:p>
              <a:r>
                <a:rPr lang="en-US" sz="1000" b="1" dirty="0" smtClean="0">
                  <a:solidFill>
                    <a:schemeClr val="tx1"/>
                  </a:solidFill>
                </a:rPr>
                <a:t>z/</a:t>
              </a:r>
              <a:r>
                <a:rPr lang="en-US" sz="1000" b="1" dirty="0" smtClean="0">
                  <a:solidFill>
                    <a:schemeClr val="tx1"/>
                  </a:solidFill>
                  <a:latin typeface="Symbol" pitchFamily="18" charset="2"/>
                </a:rPr>
                <a:t>l</a:t>
              </a:r>
              <a:endParaRPr lang="en-US" sz="1000" b="1" dirty="0">
                <a:solidFill>
                  <a:schemeClr val="tx1"/>
                </a:solidFill>
                <a:latin typeface="Symbol" pitchFamily="18" charset="2"/>
              </a:endParaRPr>
            </a:p>
          </p:txBody>
        </p:sp>
        <p:sp>
          <p:nvSpPr>
            <p:cNvPr id="17" name="TextBox 16"/>
            <p:cNvSpPr txBox="1"/>
            <p:nvPr/>
          </p:nvSpPr>
          <p:spPr>
            <a:xfrm>
              <a:off x="3752148" y="5512223"/>
              <a:ext cx="354584" cy="246221"/>
            </a:xfrm>
            <a:prstGeom prst="rect">
              <a:avLst/>
            </a:prstGeom>
            <a:solidFill>
              <a:schemeClr val="bg1"/>
            </a:solidFill>
          </p:spPr>
          <p:txBody>
            <a:bodyPr wrap="none" rtlCol="0">
              <a:spAutoFit/>
            </a:bodyPr>
            <a:lstStyle/>
            <a:p>
              <a:r>
                <a:rPr lang="en-US" sz="1000" b="1" dirty="0" smtClean="0">
                  <a:solidFill>
                    <a:schemeClr val="tx1"/>
                  </a:solidFill>
                </a:rPr>
                <a:t>z/</a:t>
              </a:r>
              <a:r>
                <a:rPr lang="en-US" sz="1000" b="1" dirty="0" smtClean="0">
                  <a:solidFill>
                    <a:schemeClr val="tx1"/>
                  </a:solidFill>
                  <a:latin typeface="Symbol" pitchFamily="18" charset="2"/>
                </a:rPr>
                <a:t>l</a:t>
              </a:r>
              <a:endParaRPr lang="en-US" sz="1000" b="1" dirty="0">
                <a:solidFill>
                  <a:schemeClr val="tx1"/>
                </a:solidFill>
                <a:latin typeface="Symbol" pitchFamily="18" charset="2"/>
              </a:endParaRPr>
            </a:p>
          </p:txBody>
        </p:sp>
        <p:sp>
          <p:nvSpPr>
            <p:cNvPr id="18" name="TextBox 17"/>
            <p:cNvSpPr txBox="1"/>
            <p:nvPr/>
          </p:nvSpPr>
          <p:spPr>
            <a:xfrm>
              <a:off x="2055209" y="5503012"/>
              <a:ext cx="354584" cy="246221"/>
            </a:xfrm>
            <a:prstGeom prst="rect">
              <a:avLst/>
            </a:prstGeom>
            <a:solidFill>
              <a:schemeClr val="bg1"/>
            </a:solidFill>
          </p:spPr>
          <p:txBody>
            <a:bodyPr wrap="none" rtlCol="0">
              <a:spAutoFit/>
            </a:bodyPr>
            <a:lstStyle/>
            <a:p>
              <a:r>
                <a:rPr lang="en-US" sz="1000" b="1" dirty="0" smtClean="0">
                  <a:solidFill>
                    <a:schemeClr val="tx1"/>
                  </a:solidFill>
                </a:rPr>
                <a:t>z/</a:t>
              </a:r>
              <a:r>
                <a:rPr lang="en-US" sz="1000" b="1" dirty="0" smtClean="0">
                  <a:solidFill>
                    <a:schemeClr val="tx1"/>
                  </a:solidFill>
                  <a:latin typeface="Symbol" pitchFamily="18" charset="2"/>
                </a:rPr>
                <a:t>l</a:t>
              </a:r>
              <a:endParaRPr lang="en-US" sz="1000" b="1" dirty="0">
                <a:solidFill>
                  <a:schemeClr val="tx1"/>
                </a:solidFill>
                <a:latin typeface="Symbol" pitchFamily="18" charset="2"/>
              </a:endParaRPr>
            </a:p>
          </p:txBody>
        </p:sp>
      </p:grpSp>
    </p:spTree>
    <p:extLst>
      <p:ext uri="{BB962C8B-B14F-4D97-AF65-F5344CB8AC3E}">
        <p14:creationId xmlns:p14="http://schemas.microsoft.com/office/powerpoint/2010/main" val="29384190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2126" y="2066636"/>
            <a:ext cx="1981202" cy="381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248399" y="1371874"/>
            <a:ext cx="1720725" cy="381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810164" y="2066636"/>
            <a:ext cx="1447800" cy="381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7375" y="2057400"/>
            <a:ext cx="8897597" cy="3400931"/>
          </a:xfrm>
          <a:prstGeom prst="rect">
            <a:avLst/>
          </a:prstGeom>
          <a:noFill/>
        </p:spPr>
        <p:txBody>
          <a:bodyPr wrap="square" rtlCol="0">
            <a:spAutoFit/>
          </a:bodyPr>
          <a:lstStyle/>
          <a:p>
            <a:pPr marL="227013" indent="-227013" algn="l" defTabSz="455613">
              <a:spcAft>
                <a:spcPts val="1800"/>
              </a:spcAft>
              <a:buFont typeface="Arial"/>
              <a:buChar char="•"/>
            </a:pPr>
            <a:r>
              <a:rPr lang="en-US" sz="2000" b="1" dirty="0" smtClean="0">
                <a:solidFill>
                  <a:srgbClr val="000000"/>
                </a:solidFill>
                <a:cs typeface="Helvetica Neue"/>
              </a:rPr>
              <a:t>High repetition rate X-ray laser with ultrafast pulses</a:t>
            </a:r>
            <a:endParaRPr lang="en-US" sz="2000" b="1" dirty="0">
              <a:solidFill>
                <a:srgbClr val="000000"/>
              </a:solidFill>
              <a:cs typeface="Helvetica Neue"/>
            </a:endParaRPr>
          </a:p>
          <a:p>
            <a:pPr marL="227013" indent="-227013" algn="l" defTabSz="455613">
              <a:spcAft>
                <a:spcPts val="1800"/>
              </a:spcAft>
              <a:buFont typeface="Arial"/>
              <a:buChar char="•"/>
            </a:pPr>
            <a:r>
              <a:rPr lang="en-US" sz="2000" b="1" dirty="0" smtClean="0">
                <a:solidFill>
                  <a:srgbClr val="000000"/>
                </a:solidFill>
                <a:cs typeface="Helvetica Neue"/>
              </a:rPr>
              <a:t>Significant </a:t>
            </a:r>
            <a:r>
              <a:rPr lang="en-US" sz="2000" b="1" dirty="0">
                <a:solidFill>
                  <a:srgbClr val="000000"/>
                </a:solidFill>
                <a:cs typeface="Helvetica Neue"/>
              </a:rPr>
              <a:t>impact on the DOE </a:t>
            </a:r>
            <a:r>
              <a:rPr lang="en-US" sz="2000" b="1" dirty="0" smtClean="0">
                <a:solidFill>
                  <a:srgbClr val="000000"/>
                </a:solidFill>
                <a:cs typeface="Helvetica Neue"/>
              </a:rPr>
              <a:t>mission</a:t>
            </a:r>
            <a:endParaRPr lang="en-US" sz="2000" b="1" dirty="0">
              <a:solidFill>
                <a:srgbClr val="000000"/>
              </a:solidFill>
              <a:cs typeface="Helvetica Neue"/>
            </a:endParaRPr>
          </a:p>
          <a:p>
            <a:pPr lvl="1" indent="-230188" defTabSz="455613">
              <a:spcAft>
                <a:spcPts val="1800"/>
              </a:spcAft>
              <a:buFont typeface="Arial"/>
              <a:buChar char="•"/>
            </a:pPr>
            <a:r>
              <a:rPr lang="en-US" sz="2000" b="1" dirty="0">
                <a:solidFill>
                  <a:srgbClr val="000000"/>
                </a:solidFill>
                <a:cs typeface="Helvetica Neue"/>
              </a:rPr>
              <a:t>U</a:t>
            </a:r>
            <a:r>
              <a:rPr lang="en-US" sz="2000" b="1" dirty="0" smtClean="0">
                <a:solidFill>
                  <a:srgbClr val="000000"/>
                </a:solidFill>
                <a:cs typeface="Helvetica Neue"/>
              </a:rPr>
              <a:t>rgent </a:t>
            </a:r>
            <a:r>
              <a:rPr lang="en-US" sz="2000" b="1" dirty="0">
                <a:solidFill>
                  <a:srgbClr val="000000"/>
                </a:solidFill>
                <a:cs typeface="Helvetica Neue"/>
              </a:rPr>
              <a:t>energy science: photosynthesis, combustion</a:t>
            </a:r>
            <a:r>
              <a:rPr lang="en-US" sz="2000" b="1" dirty="0" smtClean="0">
                <a:solidFill>
                  <a:srgbClr val="000000"/>
                </a:solidFill>
                <a:cs typeface="Helvetica Neue"/>
              </a:rPr>
              <a:t>, catalysis…</a:t>
            </a:r>
            <a:endParaRPr lang="en-US" sz="2000" b="1" dirty="0">
              <a:solidFill>
                <a:srgbClr val="000000"/>
              </a:solidFill>
              <a:cs typeface="Helvetica Neue"/>
            </a:endParaRPr>
          </a:p>
          <a:p>
            <a:pPr marL="227013" indent="-227013" algn="l" defTabSz="455613">
              <a:spcAft>
                <a:spcPts val="1800"/>
              </a:spcAft>
              <a:buFont typeface="Arial"/>
              <a:buChar char="•"/>
            </a:pPr>
            <a:r>
              <a:rPr lang="en-US" sz="2000" b="1" dirty="0" smtClean="0">
                <a:solidFill>
                  <a:srgbClr val="000000"/>
                </a:solidFill>
                <a:cs typeface="Helvetica Neue"/>
              </a:rPr>
              <a:t>Unique machine that will enable global leadership in critical areas</a:t>
            </a:r>
          </a:p>
          <a:p>
            <a:pPr marL="227013" indent="-227013" algn="l" defTabSz="455613">
              <a:spcAft>
                <a:spcPts val="1800"/>
              </a:spcAft>
              <a:buFont typeface="Arial"/>
              <a:buChar char="•"/>
            </a:pPr>
            <a:r>
              <a:rPr lang="en-US" sz="2000" b="1" dirty="0" smtClean="0">
                <a:solidFill>
                  <a:srgbClr val="000000"/>
                </a:solidFill>
                <a:cs typeface="Helvetica Neue"/>
              </a:rPr>
              <a:t>Recent X-ray laser breakthroughs (LCLS/FLASH/</a:t>
            </a:r>
            <a:r>
              <a:rPr lang="en-US" sz="2000" b="1" dirty="0" err="1" smtClean="0">
                <a:solidFill>
                  <a:srgbClr val="000000"/>
                </a:solidFill>
                <a:cs typeface="Helvetica Neue"/>
              </a:rPr>
              <a:t>FERMI@elettra</a:t>
            </a:r>
            <a:r>
              <a:rPr lang="en-US" sz="2000" b="1" dirty="0" smtClean="0">
                <a:solidFill>
                  <a:srgbClr val="000000"/>
                </a:solidFill>
                <a:cs typeface="Helvetica Neue"/>
              </a:rPr>
              <a:t>) point the way…</a:t>
            </a:r>
            <a:endParaRPr lang="en-US" sz="2000" b="1" dirty="0">
              <a:solidFill>
                <a:srgbClr val="000000"/>
              </a:solidFill>
              <a:cs typeface="Helvetica Neue"/>
            </a:endParaRPr>
          </a:p>
          <a:p>
            <a:pPr lvl="1" indent="-230188" defTabSz="455613">
              <a:spcAft>
                <a:spcPts val="1800"/>
              </a:spcAft>
              <a:buFont typeface="Arial"/>
              <a:buChar char="•"/>
            </a:pPr>
            <a:r>
              <a:rPr lang="en-US" sz="2000" b="1" dirty="0" smtClean="0">
                <a:solidFill>
                  <a:srgbClr val="000000"/>
                </a:solidFill>
                <a:cs typeface="Helvetica Neue"/>
              </a:rPr>
              <a:t>Ten year time horizon, NGLS is not an incremental advance</a:t>
            </a:r>
          </a:p>
        </p:txBody>
      </p:sp>
      <p:sp>
        <p:nvSpPr>
          <p:cNvPr id="3" name="Rectangle 2"/>
          <p:cNvSpPr/>
          <p:nvPr/>
        </p:nvSpPr>
        <p:spPr>
          <a:xfrm>
            <a:off x="624845" y="1331542"/>
            <a:ext cx="7851504" cy="461665"/>
          </a:xfrm>
          <a:prstGeom prst="rect">
            <a:avLst/>
          </a:prstGeom>
        </p:spPr>
        <p:txBody>
          <a:bodyPr wrap="square">
            <a:spAutoFit/>
          </a:bodyPr>
          <a:lstStyle/>
          <a:p>
            <a:pPr algn="l"/>
            <a:r>
              <a:rPr lang="en-US" sz="2400" b="1" i="1" dirty="0">
                <a:solidFill>
                  <a:srgbClr val="FF0000"/>
                </a:solidFill>
                <a:cs typeface="Helvetica Neue"/>
              </a:rPr>
              <a:t>NGLS will be the world’s fastest X-ray </a:t>
            </a:r>
            <a:r>
              <a:rPr lang="en-US" sz="2400" b="1" i="1" dirty="0" smtClean="0">
                <a:solidFill>
                  <a:srgbClr val="FF0000"/>
                </a:solidFill>
                <a:cs typeface="Helvetica Neue"/>
              </a:rPr>
              <a:t>microscope</a:t>
            </a:r>
            <a:endParaRPr lang="en-US" sz="2400" b="1" i="1" dirty="0">
              <a:solidFill>
                <a:srgbClr val="FF0000"/>
              </a:solidFill>
              <a:cs typeface="Helvetica Neue"/>
            </a:endParaRPr>
          </a:p>
        </p:txBody>
      </p:sp>
      <p:sp>
        <p:nvSpPr>
          <p:cNvPr id="6" name="Title 1"/>
          <p:cNvSpPr txBox="1">
            <a:spLocks/>
          </p:cNvSpPr>
          <p:nvPr/>
        </p:nvSpPr>
        <p:spPr>
          <a:xfrm>
            <a:off x="6918" y="231441"/>
            <a:ext cx="7635299" cy="1016000"/>
          </a:xfrm>
          <a:prstGeom prst="rect">
            <a:avLst/>
          </a:prstGeom>
          <a:noFill/>
        </p:spPr>
        <p:txBody>
          <a:bodyPr anchor="ctr" anchorCtr="0"/>
          <a:lstStyle>
            <a:lvl1pPr algn="ctr" rtl="0" eaLnBrk="0" fontAlgn="base" hangingPunct="0">
              <a:lnSpc>
                <a:spcPct val="85000"/>
              </a:lnSpc>
              <a:spcBef>
                <a:spcPct val="0"/>
              </a:spcBef>
              <a:spcAft>
                <a:spcPct val="0"/>
              </a:spcAft>
              <a:defRPr sz="3200" b="1">
                <a:solidFill>
                  <a:srgbClr val="00279F"/>
                </a:solidFill>
                <a:latin typeface="+mj-lt"/>
                <a:ea typeface="+mj-ea"/>
                <a:cs typeface="+mj-cs"/>
              </a:defRPr>
            </a:lvl1pPr>
            <a:lvl2pPr algn="ctr" rtl="0" eaLnBrk="0" fontAlgn="base" hangingPunct="0">
              <a:lnSpc>
                <a:spcPct val="85000"/>
              </a:lnSpc>
              <a:spcBef>
                <a:spcPct val="0"/>
              </a:spcBef>
              <a:spcAft>
                <a:spcPct val="0"/>
              </a:spcAft>
              <a:defRPr sz="3200" b="1">
                <a:solidFill>
                  <a:srgbClr val="00279F"/>
                </a:solidFill>
                <a:latin typeface="Arial" charset="0"/>
              </a:defRPr>
            </a:lvl2pPr>
            <a:lvl3pPr algn="ctr" rtl="0" eaLnBrk="0" fontAlgn="base" hangingPunct="0">
              <a:lnSpc>
                <a:spcPct val="85000"/>
              </a:lnSpc>
              <a:spcBef>
                <a:spcPct val="0"/>
              </a:spcBef>
              <a:spcAft>
                <a:spcPct val="0"/>
              </a:spcAft>
              <a:defRPr sz="3200" b="1">
                <a:solidFill>
                  <a:srgbClr val="00279F"/>
                </a:solidFill>
                <a:latin typeface="Arial" charset="0"/>
              </a:defRPr>
            </a:lvl3pPr>
            <a:lvl4pPr algn="ctr" rtl="0" eaLnBrk="0" fontAlgn="base" hangingPunct="0">
              <a:lnSpc>
                <a:spcPct val="85000"/>
              </a:lnSpc>
              <a:spcBef>
                <a:spcPct val="0"/>
              </a:spcBef>
              <a:spcAft>
                <a:spcPct val="0"/>
              </a:spcAft>
              <a:defRPr sz="3200" b="1">
                <a:solidFill>
                  <a:srgbClr val="00279F"/>
                </a:solidFill>
                <a:latin typeface="Arial" charset="0"/>
              </a:defRPr>
            </a:lvl4pPr>
            <a:lvl5pPr algn="ctr" rtl="0" eaLnBrk="0" fontAlgn="base" hangingPunct="0">
              <a:lnSpc>
                <a:spcPct val="85000"/>
              </a:lnSpc>
              <a:spcBef>
                <a:spcPct val="0"/>
              </a:spcBef>
              <a:spcAft>
                <a:spcPct val="0"/>
              </a:spcAft>
              <a:defRPr sz="3200" b="1">
                <a:solidFill>
                  <a:srgbClr val="00279F"/>
                </a:solidFill>
                <a:latin typeface="Arial" charset="0"/>
              </a:defRPr>
            </a:lvl5pPr>
            <a:lvl6pPr marL="457200" algn="ctr" rtl="0" eaLnBrk="0" fontAlgn="base" hangingPunct="0">
              <a:lnSpc>
                <a:spcPct val="85000"/>
              </a:lnSpc>
              <a:spcBef>
                <a:spcPct val="0"/>
              </a:spcBef>
              <a:spcAft>
                <a:spcPct val="0"/>
              </a:spcAft>
              <a:defRPr sz="3200" b="1">
                <a:solidFill>
                  <a:srgbClr val="00279F"/>
                </a:solidFill>
                <a:latin typeface="Arial" charset="0"/>
              </a:defRPr>
            </a:lvl6pPr>
            <a:lvl7pPr marL="914400" algn="ctr" rtl="0" eaLnBrk="0" fontAlgn="base" hangingPunct="0">
              <a:lnSpc>
                <a:spcPct val="85000"/>
              </a:lnSpc>
              <a:spcBef>
                <a:spcPct val="0"/>
              </a:spcBef>
              <a:spcAft>
                <a:spcPct val="0"/>
              </a:spcAft>
              <a:defRPr sz="3200" b="1">
                <a:solidFill>
                  <a:srgbClr val="00279F"/>
                </a:solidFill>
                <a:latin typeface="Arial" charset="0"/>
              </a:defRPr>
            </a:lvl7pPr>
            <a:lvl8pPr marL="1371600" algn="ctr" rtl="0" eaLnBrk="0" fontAlgn="base" hangingPunct="0">
              <a:lnSpc>
                <a:spcPct val="85000"/>
              </a:lnSpc>
              <a:spcBef>
                <a:spcPct val="0"/>
              </a:spcBef>
              <a:spcAft>
                <a:spcPct val="0"/>
              </a:spcAft>
              <a:defRPr sz="3200" b="1">
                <a:solidFill>
                  <a:srgbClr val="00279F"/>
                </a:solidFill>
                <a:latin typeface="Arial" charset="0"/>
              </a:defRPr>
            </a:lvl8pPr>
            <a:lvl9pPr marL="1828800" algn="ctr" rtl="0" eaLnBrk="0" fontAlgn="base" hangingPunct="0">
              <a:lnSpc>
                <a:spcPct val="85000"/>
              </a:lnSpc>
              <a:spcBef>
                <a:spcPct val="0"/>
              </a:spcBef>
              <a:spcAft>
                <a:spcPct val="0"/>
              </a:spcAft>
              <a:defRPr sz="3200" b="1">
                <a:solidFill>
                  <a:srgbClr val="00279F"/>
                </a:solidFill>
                <a:latin typeface="Arial" charset="0"/>
              </a:defRPr>
            </a:lvl9pPr>
          </a:lstStyle>
          <a:p>
            <a:pPr algn="l">
              <a:lnSpc>
                <a:spcPct val="100000"/>
              </a:lnSpc>
              <a:spcAft>
                <a:spcPts val="0"/>
              </a:spcAft>
            </a:pPr>
            <a:r>
              <a:rPr lang="en-US" sz="2800" dirty="0" smtClean="0">
                <a:solidFill>
                  <a:srgbClr val="000090"/>
                </a:solidFill>
                <a:latin typeface="+mn-lt"/>
                <a:cs typeface="Helvetica Neue"/>
              </a:rPr>
              <a:t>What is the NGLS?  </a:t>
            </a:r>
          </a:p>
          <a:p>
            <a:pPr algn="l">
              <a:lnSpc>
                <a:spcPct val="100000"/>
              </a:lnSpc>
              <a:spcAft>
                <a:spcPts val="0"/>
              </a:spcAft>
            </a:pPr>
            <a:r>
              <a:rPr lang="en-US" sz="2800" dirty="0" smtClean="0">
                <a:solidFill>
                  <a:srgbClr val="000090"/>
                </a:solidFill>
                <a:latin typeface="+mn-lt"/>
                <a:cs typeface="Helvetica Neue"/>
              </a:rPr>
              <a:t>Why do we need it – now?</a:t>
            </a:r>
            <a:endParaRPr lang="en-US" sz="2800" dirty="0">
              <a:solidFill>
                <a:srgbClr val="000090"/>
              </a:solidFill>
              <a:latin typeface="+mn-lt"/>
              <a:cs typeface="Helvetica Neue"/>
            </a:endParaRPr>
          </a:p>
        </p:txBody>
      </p:sp>
      <p:sp>
        <p:nvSpPr>
          <p:cNvPr id="7" name="TextBox 6"/>
          <p:cNvSpPr txBox="1"/>
          <p:nvPr/>
        </p:nvSpPr>
        <p:spPr>
          <a:xfrm>
            <a:off x="1011013" y="5571422"/>
            <a:ext cx="732513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defRPr/>
            </a:pPr>
            <a:r>
              <a:rPr lang="en-US" sz="2000" i="1" dirty="0"/>
              <a:t>Worldwide, no source – operating today or under construction – will be able to provide all </a:t>
            </a:r>
            <a:r>
              <a:rPr lang="en-US" sz="2000" i="1" dirty="0" smtClean="0"/>
              <a:t>the capabilities of NGLS</a:t>
            </a:r>
            <a:endParaRPr lang="en-US" sz="2000"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619" y="888435"/>
            <a:ext cx="3463058" cy="260224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27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p:cTn id="15" dur="500" fill="hold"/>
                                        <p:tgtEl>
                                          <p:spTgt spid="9218"/>
                                        </p:tgtEl>
                                        <p:attrNameLst>
                                          <p:attrName>ppt_w</p:attrName>
                                        </p:attrNameLst>
                                      </p:cBhvr>
                                      <p:tavLst>
                                        <p:tav tm="0">
                                          <p:val>
                                            <p:fltVal val="0"/>
                                          </p:val>
                                        </p:tav>
                                        <p:tav tm="100000">
                                          <p:val>
                                            <p:strVal val="#ppt_w"/>
                                          </p:val>
                                        </p:tav>
                                      </p:tavLst>
                                    </p:anim>
                                    <p:anim calcmode="lin" valueType="num">
                                      <p:cBhvr>
                                        <p:cTn id="16" dur="500" fill="hold"/>
                                        <p:tgtEl>
                                          <p:spTgt spid="9218"/>
                                        </p:tgtEl>
                                        <p:attrNameLst>
                                          <p:attrName>ppt_h</p:attrName>
                                        </p:attrNameLst>
                                      </p:cBhvr>
                                      <p:tavLst>
                                        <p:tav tm="0">
                                          <p:val>
                                            <p:fltVal val="0"/>
                                          </p:val>
                                        </p:tav>
                                        <p:tav tm="100000">
                                          <p:val>
                                            <p:strVal val="#ppt_h"/>
                                          </p:val>
                                        </p:tav>
                                      </p:tavLst>
                                    </p:anim>
                                    <p:animEffect transition="in" filter="fade">
                                      <p:cBhvr>
                                        <p:cTn id="1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 descr="FEL figure 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978" y="950027"/>
            <a:ext cx="85740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7790" y="292245"/>
            <a:ext cx="7646988" cy="526798"/>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GB" dirty="0" smtClean="0">
                <a:solidFill>
                  <a:srgbClr val="000090"/>
                </a:solidFill>
                <a:latin typeface="+mn-lt"/>
                <a:ea typeface="ＭＳ Ｐゴシック" charset="0"/>
                <a:cs typeface="ＭＳ Ｐゴシック" charset="0"/>
              </a:rPr>
              <a:t>FEL gain</a:t>
            </a:r>
            <a:endParaRPr lang="en-US" dirty="0">
              <a:latin typeface="+mn-lt"/>
            </a:endParaRPr>
          </a:p>
        </p:txBody>
      </p:sp>
      <p:sp>
        <p:nvSpPr>
          <p:cNvPr id="2" name="TextBox 1"/>
          <p:cNvSpPr txBox="1"/>
          <p:nvPr/>
        </p:nvSpPr>
        <p:spPr>
          <a:xfrm>
            <a:off x="1" y="4012288"/>
            <a:ext cx="4240686" cy="2215991"/>
          </a:xfrm>
          <a:prstGeom prst="rect">
            <a:avLst/>
          </a:prstGeom>
          <a:noFill/>
        </p:spPr>
        <p:txBody>
          <a:bodyPr wrap="square" rtlCol="0">
            <a:spAutoFit/>
          </a:bodyPr>
          <a:lstStyle/>
          <a:p>
            <a:r>
              <a:rPr lang="en-US" b="1" dirty="0">
                <a:latin typeface="Helvetica Neue"/>
                <a:cs typeface="Helvetica Neue"/>
              </a:rPr>
              <a:t>The particles within a </a:t>
            </a:r>
            <a:r>
              <a:rPr lang="en-US" b="1" dirty="0" err="1">
                <a:latin typeface="Helvetica Neue"/>
                <a:cs typeface="Helvetica Neue"/>
              </a:rPr>
              <a:t>microbunch</a:t>
            </a:r>
            <a:r>
              <a:rPr lang="en-US" b="1" dirty="0">
                <a:latin typeface="Helvetica Neue"/>
                <a:cs typeface="Helvetica Neue"/>
              </a:rPr>
              <a:t> radiate like a single particle of high </a:t>
            </a:r>
            <a:r>
              <a:rPr lang="en-US" b="1" dirty="0" smtClean="0">
                <a:latin typeface="Helvetica Neue"/>
                <a:cs typeface="Helvetica Neue"/>
              </a:rPr>
              <a:t>charge</a:t>
            </a:r>
          </a:p>
          <a:p>
            <a:endParaRPr lang="en-US" sz="1050" b="1" dirty="0">
              <a:latin typeface="Helvetica Neue"/>
              <a:cs typeface="Helvetica Neue"/>
            </a:endParaRPr>
          </a:p>
          <a:p>
            <a:r>
              <a:rPr lang="en-US" b="1" dirty="0">
                <a:latin typeface="Helvetica Neue"/>
                <a:cs typeface="Helvetica Neue"/>
              </a:rPr>
              <a:t>The resulting strong radiation field enhances the </a:t>
            </a:r>
            <a:r>
              <a:rPr lang="en-US" b="1" dirty="0" err="1">
                <a:latin typeface="Helvetica Neue"/>
                <a:cs typeface="Helvetica Neue"/>
              </a:rPr>
              <a:t>microbunching</a:t>
            </a:r>
            <a:r>
              <a:rPr lang="en-US" b="1" dirty="0">
                <a:latin typeface="Helvetica Neue"/>
                <a:cs typeface="Helvetica Neue"/>
              </a:rPr>
              <a:t> even further and leads to an exponential growth of the radiation </a:t>
            </a:r>
            <a:r>
              <a:rPr lang="en-US" b="1" dirty="0" smtClean="0">
                <a:latin typeface="Helvetica Neue"/>
                <a:cs typeface="Helvetica Neue"/>
              </a:rPr>
              <a:t>power</a:t>
            </a:r>
            <a:endParaRPr lang="en-US" b="1" dirty="0">
              <a:latin typeface="Helvetica Neue"/>
              <a:cs typeface="Helvetica Neue"/>
            </a:endParaRPr>
          </a:p>
        </p:txBody>
      </p:sp>
      <p:sp>
        <p:nvSpPr>
          <p:cNvPr id="7" name="TextBox 6"/>
          <p:cNvSpPr txBox="1">
            <a:spLocks noChangeArrowheads="1"/>
          </p:cNvSpPr>
          <p:nvPr/>
        </p:nvSpPr>
        <p:spPr bwMode="auto">
          <a:xfrm>
            <a:off x="1052512" y="1627887"/>
            <a:ext cx="14670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A42400"/>
                </a:solidFill>
              </a:rPr>
              <a:t>Electron bunches</a:t>
            </a:r>
          </a:p>
        </p:txBody>
      </p:sp>
      <p:sp>
        <p:nvSpPr>
          <p:cNvPr id="8" name="TextBox 7"/>
          <p:cNvSpPr txBox="1">
            <a:spLocks noChangeArrowheads="1"/>
          </p:cNvSpPr>
          <p:nvPr/>
        </p:nvSpPr>
        <p:spPr bwMode="auto">
          <a:xfrm>
            <a:off x="4240686" y="1099545"/>
            <a:ext cx="10182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err="1" smtClean="0">
                <a:solidFill>
                  <a:schemeClr val="accent5">
                    <a:lumMod val="50000"/>
                  </a:schemeClr>
                </a:solidFill>
              </a:rPr>
              <a:t>Undulators</a:t>
            </a:r>
            <a:endParaRPr lang="en-US" sz="1400" dirty="0">
              <a:solidFill>
                <a:schemeClr val="accent5">
                  <a:lumMod val="50000"/>
                </a:schemeClr>
              </a:solidFill>
            </a:endParaRPr>
          </a:p>
        </p:txBody>
      </p:sp>
      <p:sp>
        <p:nvSpPr>
          <p:cNvPr id="9" name="TextBox 8"/>
          <p:cNvSpPr txBox="1">
            <a:spLocks noChangeArrowheads="1"/>
          </p:cNvSpPr>
          <p:nvPr/>
        </p:nvSpPr>
        <p:spPr bwMode="auto">
          <a:xfrm>
            <a:off x="7797893" y="2651179"/>
            <a:ext cx="1095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400" dirty="0">
                <a:solidFill>
                  <a:srgbClr val="D2B000"/>
                </a:solidFill>
              </a:rPr>
              <a:t>X-ray pulses</a:t>
            </a:r>
          </a:p>
        </p:txBody>
      </p:sp>
      <p:pic>
        <p:nvPicPr>
          <p:cNvPr id="3" name="Picture 2"/>
          <p:cNvPicPr>
            <a:picLocks noChangeAspect="1"/>
          </p:cNvPicPr>
          <p:nvPr/>
        </p:nvPicPr>
        <p:blipFill>
          <a:blip r:embed="rId4"/>
          <a:stretch>
            <a:fillRect/>
          </a:stretch>
        </p:blipFill>
        <p:spPr>
          <a:xfrm>
            <a:off x="4228113" y="2975628"/>
            <a:ext cx="4903313" cy="3879203"/>
          </a:xfrm>
          <a:prstGeom prst="rect">
            <a:avLst/>
          </a:prstGeom>
        </p:spPr>
      </p:pic>
      <p:grpSp>
        <p:nvGrpSpPr>
          <p:cNvPr id="14" name="Group 13"/>
          <p:cNvGrpSpPr/>
          <p:nvPr/>
        </p:nvGrpSpPr>
        <p:grpSpPr>
          <a:xfrm>
            <a:off x="7053673" y="3835324"/>
            <a:ext cx="1908519" cy="2213171"/>
            <a:chOff x="7053673" y="3835324"/>
            <a:chExt cx="1908519" cy="2213171"/>
          </a:xfrm>
        </p:grpSpPr>
        <p:cxnSp>
          <p:nvCxnSpPr>
            <p:cNvPr id="5" name="Straight Arrow Connector 4"/>
            <p:cNvCxnSpPr/>
            <p:nvPr/>
          </p:nvCxnSpPr>
          <p:spPr>
            <a:xfrm>
              <a:off x="8777111" y="3835324"/>
              <a:ext cx="0" cy="2213171"/>
            </a:xfrm>
            <a:prstGeom prst="straightConnector1">
              <a:avLst/>
            </a:prstGeom>
            <a:ln>
              <a:solidFill>
                <a:srgbClr val="00009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650493" y="5144838"/>
              <a:ext cx="280291" cy="6976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7053673" y="5144838"/>
              <a:ext cx="1908519" cy="697627"/>
            </a:xfrm>
            <a:prstGeom prst="rect">
              <a:avLst/>
            </a:prstGeom>
            <a:noFill/>
            <a:ln>
              <a:noFill/>
            </a:ln>
          </p:spPr>
          <p:txBody>
            <a:bodyPr wrap="square" lIns="63500" tIns="25400" rIns="63500" bIns="25400">
              <a:spAutoFit/>
            </a:bodyPr>
            <a:lstStyle/>
            <a:p>
              <a:pPr algn="r" eaLnBrk="0" hangingPunct="0"/>
              <a:r>
                <a:rPr lang="en-US" sz="1400" b="1" dirty="0">
                  <a:solidFill>
                    <a:srgbClr val="000090"/>
                  </a:solidFill>
                </a:rPr>
                <a:t>Coherent power per pulse ≥</a:t>
              </a:r>
              <a:r>
                <a:rPr lang="en-US" sz="1400" b="1" dirty="0" smtClean="0">
                  <a:solidFill>
                    <a:srgbClr val="000090"/>
                  </a:solidFill>
                </a:rPr>
                <a:t>10</a:t>
              </a:r>
              <a:r>
                <a:rPr lang="en-US" sz="1400" b="1" baseline="30000" dirty="0" smtClean="0">
                  <a:solidFill>
                    <a:srgbClr val="000090"/>
                  </a:solidFill>
                </a:rPr>
                <a:t>5</a:t>
              </a:r>
              <a:r>
                <a:rPr lang="en-US" sz="1400" b="1" dirty="0" smtClean="0">
                  <a:solidFill>
                    <a:srgbClr val="000090"/>
                  </a:solidFill>
                </a:rPr>
                <a:t> </a:t>
              </a:r>
              <a:r>
                <a:rPr lang="en-US" sz="1400" b="1" dirty="0">
                  <a:solidFill>
                    <a:srgbClr val="000090"/>
                  </a:solidFill>
                </a:rPr>
                <a:t>times storage rings</a:t>
              </a:r>
            </a:p>
          </p:txBody>
        </p:sp>
      </p:grpSp>
    </p:spTree>
    <p:extLst>
      <p:ext uri="{BB962C8B-B14F-4D97-AF65-F5344CB8AC3E}">
        <p14:creationId xmlns:p14="http://schemas.microsoft.com/office/powerpoint/2010/main" val="12383207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24351" y="3110559"/>
            <a:ext cx="182880"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48036" y="3110559"/>
            <a:ext cx="91440"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2431" y="2871073"/>
            <a:ext cx="152400" cy="489857"/>
          </a:xfrm>
          <a:prstGeom prst="rect">
            <a:avLst/>
          </a:prstGeom>
          <a:solidFill>
            <a:schemeClr val="accent6">
              <a:lumMod val="75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a:off x="1461637" y="3021054"/>
            <a:ext cx="91440"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00000">
            <a:off x="1523893" y="3064839"/>
            <a:ext cx="182880"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9800000" flipH="1">
            <a:off x="1312227" y="3064839"/>
            <a:ext cx="182880"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686124" y="3110559"/>
            <a:ext cx="1545772"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605362" y="2986461"/>
            <a:ext cx="533400" cy="243840"/>
          </a:xfrm>
          <a:prstGeom prst="roundRect">
            <a:avLst/>
          </a:prstGeom>
          <a:gradFill flip="none" rotWithShape="1">
            <a:gsLst>
              <a:gs pos="0">
                <a:srgbClr val="FF66FF"/>
              </a:gs>
              <a:gs pos="50000">
                <a:srgbClr val="FF99FF">
                  <a:shade val="67500"/>
                  <a:satMod val="115000"/>
                </a:srgb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HL</a:t>
            </a:r>
            <a:endParaRPr lang="en-US" sz="1400" dirty="0">
              <a:solidFill>
                <a:srgbClr val="0000FF"/>
              </a:solidFill>
            </a:endParaRPr>
          </a:p>
        </p:txBody>
      </p:sp>
      <p:cxnSp>
        <p:nvCxnSpPr>
          <p:cNvPr id="25" name="Straight Connector 24"/>
          <p:cNvCxnSpPr/>
          <p:nvPr/>
        </p:nvCxnSpPr>
        <p:spPr>
          <a:xfrm>
            <a:off x="4504368" y="3110559"/>
            <a:ext cx="287866" cy="0"/>
          </a:xfrm>
          <a:prstGeom prst="line">
            <a:avLst/>
          </a:prstGeom>
          <a:ln w="38100">
            <a:solidFill>
              <a:schemeClr val="bg1">
                <a:lumMod val="50000"/>
              </a:schemeClr>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90368" y="3110559"/>
            <a:ext cx="287866" cy="0"/>
          </a:xfrm>
          <a:prstGeom prst="line">
            <a:avLst/>
          </a:prstGeom>
          <a:ln w="38100">
            <a:solidFill>
              <a:schemeClr val="bg1">
                <a:lumMod val="50000"/>
              </a:schemeClr>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13238" y="3110559"/>
            <a:ext cx="668866"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800000">
            <a:off x="8331302" y="3277776"/>
            <a:ext cx="668866" cy="0"/>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noChangeAspect="1"/>
          </p:cNvCxnSpPr>
          <p:nvPr/>
        </p:nvCxnSpPr>
        <p:spPr>
          <a:xfrm>
            <a:off x="8153505" y="3110560"/>
            <a:ext cx="744380" cy="429768"/>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924905" y="3110560"/>
            <a:ext cx="916768" cy="529296"/>
          </a:xfrm>
          <a:prstGeom prst="line">
            <a:avLst/>
          </a:prstGeom>
          <a:ln w="3810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138762" y="2907360"/>
            <a:ext cx="667178" cy="228600"/>
            <a:chOff x="2022566" y="3554990"/>
            <a:chExt cx="667178" cy="89505"/>
          </a:xfrm>
          <a:effectLst>
            <a:outerShdw blurRad="50800" dist="38100" dir="2700000" algn="tl" rotWithShape="0">
              <a:prstClr val="black">
                <a:alpha val="40000"/>
              </a:prstClr>
            </a:outerShdw>
          </a:effectLst>
        </p:grpSpPr>
        <p:cxnSp>
          <p:nvCxnSpPr>
            <p:cNvPr id="58" name="Straight Connector 57"/>
            <p:cNvCxnSpPr/>
            <p:nvPr/>
          </p:nvCxnSpPr>
          <p:spPr>
            <a:xfrm>
              <a:off x="2022566" y="3634395"/>
              <a:ext cx="9144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268341" y="3568095"/>
              <a:ext cx="18288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2700000">
              <a:off x="2477963" y="3599743"/>
              <a:ext cx="8950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8900000" flipH="1">
              <a:off x="2150084" y="3602236"/>
              <a:ext cx="8950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98304" y="3634395"/>
              <a:ext cx="9144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5417983" y="2907357"/>
            <a:ext cx="667178" cy="228600"/>
            <a:chOff x="2022566" y="3554990"/>
            <a:chExt cx="667178" cy="89505"/>
          </a:xfrm>
          <a:effectLst>
            <a:outerShdw blurRad="50800" dist="38100" dir="2700000" algn="tl" rotWithShape="0">
              <a:prstClr val="black">
                <a:alpha val="40000"/>
              </a:prstClr>
            </a:outerShdw>
          </a:effectLst>
        </p:grpSpPr>
        <p:cxnSp>
          <p:nvCxnSpPr>
            <p:cNvPr id="64" name="Straight Connector 63"/>
            <p:cNvCxnSpPr/>
            <p:nvPr/>
          </p:nvCxnSpPr>
          <p:spPr>
            <a:xfrm>
              <a:off x="2022566" y="3634395"/>
              <a:ext cx="9144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8341" y="3568095"/>
              <a:ext cx="18288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2700000">
              <a:off x="2477963" y="3599743"/>
              <a:ext cx="8950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8900000" flipH="1">
              <a:off x="2150084" y="3602236"/>
              <a:ext cx="8950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598304" y="3634395"/>
              <a:ext cx="9144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Rounded Rectangle 3"/>
          <p:cNvSpPr/>
          <p:nvPr/>
        </p:nvSpPr>
        <p:spPr>
          <a:xfrm>
            <a:off x="576751" y="2958159"/>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CM1</a:t>
            </a:r>
            <a:endParaRPr lang="en-US" sz="1400" dirty="0">
              <a:solidFill>
                <a:srgbClr val="0000FF"/>
              </a:solidFill>
            </a:endParaRPr>
          </a:p>
        </p:txBody>
      </p:sp>
      <p:sp>
        <p:nvSpPr>
          <p:cNvPr id="20" name="Rounded Rectangle 19"/>
          <p:cNvSpPr/>
          <p:nvPr/>
        </p:nvSpPr>
        <p:spPr>
          <a:xfrm>
            <a:off x="1799820" y="2958159"/>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CM2</a:t>
            </a:r>
            <a:endParaRPr lang="en-US" sz="1400" dirty="0">
              <a:solidFill>
                <a:srgbClr val="0000FF"/>
              </a:solidFill>
            </a:endParaRPr>
          </a:p>
        </p:txBody>
      </p:sp>
      <p:sp>
        <p:nvSpPr>
          <p:cNvPr id="24" name="Rounded Rectangle 23"/>
          <p:cNvSpPr/>
          <p:nvPr/>
        </p:nvSpPr>
        <p:spPr>
          <a:xfrm>
            <a:off x="3801634" y="2963601"/>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CM3</a:t>
            </a:r>
            <a:endParaRPr lang="en-US" sz="1400" dirty="0">
              <a:solidFill>
                <a:srgbClr val="0000FF"/>
              </a:solidFill>
            </a:endParaRPr>
          </a:p>
        </p:txBody>
      </p:sp>
      <p:sp>
        <p:nvSpPr>
          <p:cNvPr id="29" name="Rounded Rectangle 28"/>
          <p:cNvSpPr/>
          <p:nvPr/>
        </p:nvSpPr>
        <p:spPr>
          <a:xfrm>
            <a:off x="4732968" y="2958159"/>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CM9</a:t>
            </a:r>
            <a:endParaRPr lang="en-US" sz="1400" dirty="0">
              <a:solidFill>
                <a:srgbClr val="0000FF"/>
              </a:solidFill>
            </a:endParaRPr>
          </a:p>
        </p:txBody>
      </p:sp>
      <p:sp>
        <p:nvSpPr>
          <p:cNvPr id="36" name="Rounded Rectangle 35"/>
          <p:cNvSpPr/>
          <p:nvPr/>
        </p:nvSpPr>
        <p:spPr>
          <a:xfrm>
            <a:off x="6087637" y="2963601"/>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CM10</a:t>
            </a:r>
            <a:endParaRPr lang="en-US" sz="1400" dirty="0">
              <a:solidFill>
                <a:srgbClr val="0000FF"/>
              </a:solidFill>
            </a:endParaRPr>
          </a:p>
        </p:txBody>
      </p:sp>
      <p:sp>
        <p:nvSpPr>
          <p:cNvPr id="42" name="Rounded Rectangle 41"/>
          <p:cNvSpPr/>
          <p:nvPr/>
        </p:nvSpPr>
        <p:spPr>
          <a:xfrm>
            <a:off x="7018968" y="2958159"/>
            <a:ext cx="685800" cy="3048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bg1"/>
              </a:gs>
            </a:gsLst>
            <a:lin ang="1620000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FF"/>
                </a:solidFill>
              </a:rPr>
              <a:t>CM30</a:t>
            </a:r>
            <a:endParaRPr lang="en-US" sz="1400" dirty="0">
              <a:solidFill>
                <a:srgbClr val="0000FF"/>
              </a:solidFill>
            </a:endParaRPr>
          </a:p>
        </p:txBody>
      </p:sp>
      <p:sp>
        <p:nvSpPr>
          <p:cNvPr id="70" name="Rectangle 69"/>
          <p:cNvSpPr/>
          <p:nvPr/>
        </p:nvSpPr>
        <p:spPr>
          <a:xfrm>
            <a:off x="2800179" y="3553660"/>
            <a:ext cx="1402867" cy="636927"/>
          </a:xfrm>
          <a:prstGeom prst="rect">
            <a:avLst/>
          </a:prstGeom>
        </p:spPr>
        <p:txBody>
          <a:bodyPr wrap="square">
            <a:spAutoFit/>
          </a:bodyPr>
          <a:lstStyle/>
          <a:p>
            <a:pPr algn="ctr">
              <a:lnSpc>
                <a:spcPts val="1400"/>
              </a:lnSpc>
            </a:pPr>
            <a:r>
              <a:rPr lang="en-US" sz="1400" b="1" dirty="0" smtClean="0"/>
              <a:t>Bunch compressor 1</a:t>
            </a:r>
          </a:p>
          <a:p>
            <a:pPr algn="ctr">
              <a:lnSpc>
                <a:spcPts val="1400"/>
              </a:lnSpc>
            </a:pPr>
            <a:endParaRPr lang="en-US" sz="1400" dirty="0" smtClean="0"/>
          </a:p>
        </p:txBody>
      </p:sp>
      <p:sp>
        <p:nvSpPr>
          <p:cNvPr id="77" name="Rectangle 76"/>
          <p:cNvSpPr/>
          <p:nvPr/>
        </p:nvSpPr>
        <p:spPr>
          <a:xfrm>
            <a:off x="1010609" y="1980770"/>
            <a:ext cx="1020468" cy="457390"/>
          </a:xfrm>
          <a:prstGeom prst="rect">
            <a:avLst/>
          </a:prstGeom>
        </p:spPr>
        <p:txBody>
          <a:bodyPr wrap="square">
            <a:spAutoFit/>
          </a:bodyPr>
          <a:lstStyle/>
          <a:p>
            <a:pPr algn="ctr">
              <a:lnSpc>
                <a:spcPts val="1400"/>
              </a:lnSpc>
            </a:pPr>
            <a:r>
              <a:rPr lang="en-US" sz="1400" b="1" dirty="0" smtClean="0"/>
              <a:t>Laser heater</a:t>
            </a:r>
          </a:p>
        </p:txBody>
      </p:sp>
      <p:sp>
        <p:nvSpPr>
          <p:cNvPr id="88" name="Rectangle 87"/>
          <p:cNvSpPr/>
          <p:nvPr/>
        </p:nvSpPr>
        <p:spPr>
          <a:xfrm>
            <a:off x="7583935" y="2208387"/>
            <a:ext cx="966931" cy="277854"/>
          </a:xfrm>
          <a:prstGeom prst="rect">
            <a:avLst/>
          </a:prstGeom>
        </p:spPr>
        <p:txBody>
          <a:bodyPr wrap="none">
            <a:spAutoFit/>
          </a:bodyPr>
          <a:lstStyle/>
          <a:p>
            <a:pPr algn="ctr">
              <a:lnSpc>
                <a:spcPts val="1400"/>
              </a:lnSpc>
            </a:pPr>
            <a:r>
              <a:rPr lang="en-US" sz="1400" b="1" dirty="0" smtClean="0"/>
              <a:t>Spreader</a:t>
            </a:r>
          </a:p>
        </p:txBody>
      </p:sp>
      <p:sp>
        <p:nvSpPr>
          <p:cNvPr id="51" name="Title 1"/>
          <p:cNvSpPr txBox="1">
            <a:spLocks/>
          </p:cNvSpPr>
          <p:nvPr/>
        </p:nvSpPr>
        <p:spPr bwMode="auto">
          <a:xfrm>
            <a:off x="11639" y="284025"/>
            <a:ext cx="8054904"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err="1" smtClean="0">
                <a:solidFill>
                  <a:srgbClr val="000090"/>
                </a:solidFill>
                <a:latin typeface="+mj-lt"/>
              </a:rPr>
              <a:t>Linac</a:t>
            </a:r>
            <a:r>
              <a:rPr lang="en-US" dirty="0" smtClean="0">
                <a:solidFill>
                  <a:srgbClr val="000090"/>
                </a:solidFill>
                <a:latin typeface="+mj-lt"/>
              </a:rPr>
              <a:t> schematic layout</a:t>
            </a:r>
            <a:endParaRPr lang="en-US" dirty="0">
              <a:solidFill>
                <a:srgbClr val="000090"/>
              </a:solidFill>
              <a:latin typeface="+mj-lt"/>
            </a:endParaRPr>
          </a:p>
        </p:txBody>
      </p:sp>
      <p:sp>
        <p:nvSpPr>
          <p:cNvPr id="53" name="Rectangle 52"/>
          <p:cNvSpPr/>
          <p:nvPr/>
        </p:nvSpPr>
        <p:spPr>
          <a:xfrm>
            <a:off x="367308" y="2155080"/>
            <a:ext cx="838691" cy="277854"/>
          </a:xfrm>
          <a:prstGeom prst="rect">
            <a:avLst/>
          </a:prstGeom>
        </p:spPr>
        <p:txBody>
          <a:bodyPr wrap="none">
            <a:spAutoFit/>
          </a:bodyPr>
          <a:lstStyle/>
          <a:p>
            <a:pPr algn="ctr">
              <a:lnSpc>
                <a:spcPts val="1400"/>
              </a:lnSpc>
            </a:pPr>
            <a:r>
              <a:rPr lang="en-US" sz="1400" b="1" dirty="0" smtClean="0"/>
              <a:t>Injector</a:t>
            </a:r>
          </a:p>
        </p:txBody>
      </p:sp>
      <p:sp>
        <p:nvSpPr>
          <p:cNvPr id="54" name="Rectangle 53"/>
          <p:cNvSpPr/>
          <p:nvPr/>
        </p:nvSpPr>
        <p:spPr>
          <a:xfrm>
            <a:off x="719059" y="3737589"/>
            <a:ext cx="1634168" cy="457390"/>
          </a:xfrm>
          <a:prstGeom prst="rect">
            <a:avLst/>
          </a:prstGeom>
        </p:spPr>
        <p:txBody>
          <a:bodyPr wrap="square">
            <a:spAutoFit/>
          </a:bodyPr>
          <a:lstStyle/>
          <a:p>
            <a:pPr algn="ctr">
              <a:lnSpc>
                <a:spcPts val="1400"/>
              </a:lnSpc>
            </a:pPr>
            <a:r>
              <a:rPr lang="en-US" sz="1400" b="1" dirty="0" smtClean="0"/>
              <a:t>Accelerating </a:t>
            </a:r>
            <a:r>
              <a:rPr lang="en-US" sz="1400" b="1" dirty="0" err="1" smtClean="0"/>
              <a:t>cryomodules</a:t>
            </a:r>
            <a:endParaRPr lang="en-US" sz="1400" b="1" dirty="0" smtClean="0"/>
          </a:p>
        </p:txBody>
      </p:sp>
      <p:sp>
        <p:nvSpPr>
          <p:cNvPr id="55" name="Rectangle 54"/>
          <p:cNvSpPr/>
          <p:nvPr/>
        </p:nvSpPr>
        <p:spPr>
          <a:xfrm>
            <a:off x="2060538" y="1942018"/>
            <a:ext cx="1632252" cy="457390"/>
          </a:xfrm>
          <a:prstGeom prst="rect">
            <a:avLst/>
          </a:prstGeom>
        </p:spPr>
        <p:txBody>
          <a:bodyPr wrap="square">
            <a:spAutoFit/>
          </a:bodyPr>
          <a:lstStyle/>
          <a:p>
            <a:pPr algn="ctr">
              <a:lnSpc>
                <a:spcPts val="1400"/>
              </a:lnSpc>
            </a:pPr>
            <a:r>
              <a:rPr lang="en-US" sz="1400" b="1" dirty="0" smtClean="0"/>
              <a:t>Linearizer </a:t>
            </a:r>
            <a:r>
              <a:rPr lang="en-US" sz="1400" b="1" dirty="0" err="1" smtClean="0"/>
              <a:t>cryomodules</a:t>
            </a:r>
            <a:endParaRPr lang="en-US" sz="1400" b="1" dirty="0" smtClean="0"/>
          </a:p>
        </p:txBody>
      </p:sp>
      <p:sp>
        <p:nvSpPr>
          <p:cNvPr id="6" name="Right Brace 5"/>
          <p:cNvSpPr/>
          <p:nvPr/>
        </p:nvSpPr>
        <p:spPr>
          <a:xfrm rot="16200000">
            <a:off x="661974" y="2109399"/>
            <a:ext cx="223736" cy="97741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a:off x="1514433" y="2428365"/>
            <a:ext cx="0" cy="50266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flipV="1">
            <a:off x="919651" y="3317239"/>
            <a:ext cx="622902" cy="4203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1542553" y="3317239"/>
            <a:ext cx="600167" cy="4203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2868925" y="2428365"/>
            <a:ext cx="0" cy="50266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3502287" y="3153984"/>
            <a:ext cx="0" cy="37796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5060665" y="3553660"/>
            <a:ext cx="1427209" cy="636927"/>
          </a:xfrm>
          <a:prstGeom prst="rect">
            <a:avLst/>
          </a:prstGeom>
        </p:spPr>
        <p:txBody>
          <a:bodyPr wrap="square">
            <a:spAutoFit/>
          </a:bodyPr>
          <a:lstStyle/>
          <a:p>
            <a:pPr algn="ctr">
              <a:lnSpc>
                <a:spcPts val="1400"/>
              </a:lnSpc>
            </a:pPr>
            <a:r>
              <a:rPr lang="en-US" sz="1400" b="1" dirty="0" smtClean="0"/>
              <a:t>Bunch compressor 2</a:t>
            </a:r>
          </a:p>
          <a:p>
            <a:pPr algn="ctr">
              <a:lnSpc>
                <a:spcPts val="1400"/>
              </a:lnSpc>
            </a:pPr>
            <a:endParaRPr lang="en-US" sz="1400" dirty="0" smtClean="0"/>
          </a:p>
        </p:txBody>
      </p:sp>
      <p:cxnSp>
        <p:nvCxnSpPr>
          <p:cNvPr id="78" name="Straight Arrow Connector 77"/>
          <p:cNvCxnSpPr>
            <a:stCxn id="76" idx="0"/>
          </p:cNvCxnSpPr>
          <p:nvPr/>
        </p:nvCxnSpPr>
        <p:spPr>
          <a:xfrm flipV="1">
            <a:off x="5774270" y="3153984"/>
            <a:ext cx="0" cy="3996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910149" y="1846500"/>
            <a:ext cx="1634168" cy="457390"/>
          </a:xfrm>
          <a:prstGeom prst="rect">
            <a:avLst/>
          </a:prstGeom>
        </p:spPr>
        <p:txBody>
          <a:bodyPr wrap="square">
            <a:spAutoFit/>
          </a:bodyPr>
          <a:lstStyle/>
          <a:p>
            <a:pPr algn="ctr">
              <a:lnSpc>
                <a:spcPts val="1400"/>
              </a:lnSpc>
            </a:pPr>
            <a:r>
              <a:rPr lang="en-US" sz="1400" b="1" dirty="0" smtClean="0"/>
              <a:t>Accelerating </a:t>
            </a:r>
            <a:r>
              <a:rPr lang="en-US" sz="1400" b="1" dirty="0" err="1" smtClean="0"/>
              <a:t>cryomodules</a:t>
            </a:r>
            <a:endParaRPr lang="en-US" sz="1400" b="1" dirty="0" smtClean="0"/>
          </a:p>
        </p:txBody>
      </p:sp>
      <p:cxnSp>
        <p:nvCxnSpPr>
          <p:cNvPr id="80" name="Straight Arrow Connector 79"/>
          <p:cNvCxnSpPr>
            <a:stCxn id="79" idx="2"/>
          </p:cNvCxnSpPr>
          <p:nvPr/>
        </p:nvCxnSpPr>
        <p:spPr>
          <a:xfrm flipH="1">
            <a:off x="4613563" y="2303890"/>
            <a:ext cx="1113670" cy="48390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79" idx="2"/>
          </p:cNvCxnSpPr>
          <p:nvPr/>
        </p:nvCxnSpPr>
        <p:spPr>
          <a:xfrm>
            <a:off x="5727233" y="2303890"/>
            <a:ext cx="1063135" cy="48390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ight Brace 88"/>
          <p:cNvSpPr/>
          <p:nvPr/>
        </p:nvSpPr>
        <p:spPr>
          <a:xfrm rot="16200000">
            <a:off x="7973320" y="2346441"/>
            <a:ext cx="197648" cy="68505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Rectangle 55"/>
          <p:cNvSpPr/>
          <p:nvPr/>
        </p:nvSpPr>
        <p:spPr>
          <a:xfrm>
            <a:off x="3053587" y="4305799"/>
            <a:ext cx="915635" cy="523220"/>
          </a:xfrm>
          <a:prstGeom prst="rect">
            <a:avLst/>
          </a:prstGeom>
        </p:spPr>
        <p:txBody>
          <a:bodyPr wrap="none">
            <a:spAutoFit/>
          </a:bodyPr>
          <a:lstStyle/>
          <a:p>
            <a:pPr algn="ctr"/>
            <a:r>
              <a:rPr lang="en-US" sz="1400" b="1" dirty="0" smtClean="0"/>
              <a:t>BC1</a:t>
            </a:r>
          </a:p>
          <a:p>
            <a:pPr algn="ctr"/>
            <a:r>
              <a:rPr lang="en-US" sz="1400" dirty="0" smtClean="0"/>
              <a:t>168 MeV</a:t>
            </a:r>
          </a:p>
        </p:txBody>
      </p:sp>
      <p:sp>
        <p:nvSpPr>
          <p:cNvPr id="72" name="Rectangle 71"/>
          <p:cNvSpPr/>
          <p:nvPr/>
        </p:nvSpPr>
        <p:spPr>
          <a:xfrm>
            <a:off x="5335733" y="4305799"/>
            <a:ext cx="915635" cy="523220"/>
          </a:xfrm>
          <a:prstGeom prst="rect">
            <a:avLst/>
          </a:prstGeom>
        </p:spPr>
        <p:txBody>
          <a:bodyPr wrap="none">
            <a:spAutoFit/>
          </a:bodyPr>
          <a:lstStyle/>
          <a:p>
            <a:pPr algn="ctr"/>
            <a:r>
              <a:rPr lang="en-US" sz="1400" b="1" dirty="0" smtClean="0"/>
              <a:t>BC2</a:t>
            </a:r>
          </a:p>
          <a:p>
            <a:pPr algn="ctr"/>
            <a:r>
              <a:rPr lang="en-US" sz="1400" dirty="0" smtClean="0"/>
              <a:t>640 MeV</a:t>
            </a:r>
          </a:p>
        </p:txBody>
      </p:sp>
      <p:sp>
        <p:nvSpPr>
          <p:cNvPr id="75" name="TextBox 74"/>
          <p:cNvSpPr txBox="1"/>
          <p:nvPr/>
        </p:nvSpPr>
        <p:spPr>
          <a:xfrm>
            <a:off x="-47641" y="4305799"/>
            <a:ext cx="966931" cy="523220"/>
          </a:xfrm>
          <a:prstGeom prst="rect">
            <a:avLst/>
          </a:prstGeom>
          <a:noFill/>
        </p:spPr>
        <p:txBody>
          <a:bodyPr wrap="none" rtlCol="0">
            <a:spAutoFit/>
          </a:bodyPr>
          <a:lstStyle/>
          <a:p>
            <a:pPr algn="ctr"/>
            <a:r>
              <a:rPr lang="en-US" sz="1400" b="1" dirty="0" smtClean="0"/>
              <a:t>Gun</a:t>
            </a:r>
          </a:p>
          <a:p>
            <a:pPr algn="ctr"/>
            <a:r>
              <a:rPr lang="en-US" sz="1400" dirty="0" smtClean="0"/>
              <a:t>0.75 MeV</a:t>
            </a:r>
          </a:p>
        </p:txBody>
      </p:sp>
      <p:sp>
        <p:nvSpPr>
          <p:cNvPr id="82" name="Rectangle 81"/>
          <p:cNvSpPr/>
          <p:nvPr/>
        </p:nvSpPr>
        <p:spPr>
          <a:xfrm>
            <a:off x="1162163" y="4305799"/>
            <a:ext cx="813043" cy="523220"/>
          </a:xfrm>
          <a:prstGeom prst="rect">
            <a:avLst/>
          </a:prstGeom>
        </p:spPr>
        <p:txBody>
          <a:bodyPr wrap="none">
            <a:spAutoFit/>
          </a:bodyPr>
          <a:lstStyle/>
          <a:p>
            <a:pPr algn="ctr"/>
            <a:r>
              <a:rPr lang="en-US" sz="1400" b="1" dirty="0" smtClean="0"/>
              <a:t>Heater</a:t>
            </a:r>
          </a:p>
          <a:p>
            <a:pPr algn="ctr"/>
            <a:r>
              <a:rPr lang="en-US" sz="1400" dirty="0" smtClean="0"/>
              <a:t>70 MeV</a:t>
            </a:r>
          </a:p>
        </p:txBody>
      </p:sp>
      <p:sp>
        <p:nvSpPr>
          <p:cNvPr id="83" name="Rectangle 82"/>
          <p:cNvSpPr/>
          <p:nvPr/>
        </p:nvSpPr>
        <p:spPr>
          <a:xfrm>
            <a:off x="7608758" y="4305799"/>
            <a:ext cx="966931" cy="523220"/>
          </a:xfrm>
          <a:prstGeom prst="rect">
            <a:avLst/>
          </a:prstGeom>
        </p:spPr>
        <p:txBody>
          <a:bodyPr wrap="none">
            <a:spAutoFit/>
          </a:bodyPr>
          <a:lstStyle/>
          <a:p>
            <a:pPr algn="ctr"/>
            <a:r>
              <a:rPr lang="en-US" sz="1400" b="1" dirty="0" smtClean="0"/>
              <a:t>Spreader</a:t>
            </a:r>
          </a:p>
          <a:p>
            <a:pPr algn="ctr"/>
            <a:r>
              <a:rPr lang="en-US" sz="1400" dirty="0" smtClean="0"/>
              <a:t>2.4 </a:t>
            </a:r>
            <a:r>
              <a:rPr lang="en-US" sz="1400" dirty="0" err="1" smtClean="0"/>
              <a:t>GeV</a:t>
            </a:r>
            <a:endParaRPr lang="en-US" sz="1400" dirty="0" smtClean="0"/>
          </a:p>
        </p:txBody>
      </p:sp>
      <p:cxnSp>
        <p:nvCxnSpPr>
          <p:cNvPr id="84" name="Straight Arrow Connector 83"/>
          <p:cNvCxnSpPr/>
          <p:nvPr/>
        </p:nvCxnSpPr>
        <p:spPr>
          <a:xfrm>
            <a:off x="343942" y="5143359"/>
            <a:ext cx="8539242"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250082" y="4937421"/>
            <a:ext cx="961020" cy="369332"/>
          </a:xfrm>
          <a:prstGeom prst="rect">
            <a:avLst/>
          </a:prstGeom>
          <a:solidFill>
            <a:schemeClr val="bg1"/>
          </a:solidFill>
        </p:spPr>
        <p:txBody>
          <a:bodyPr wrap="none" rtlCol="0">
            <a:spAutoFit/>
          </a:bodyPr>
          <a:lstStyle/>
          <a:p>
            <a:r>
              <a:rPr lang="en-US" dirty="0" smtClean="0"/>
              <a:t>~670 m</a:t>
            </a:r>
            <a:endParaRPr lang="en-US" dirty="0"/>
          </a:p>
        </p:txBody>
      </p:sp>
    </p:spTree>
    <p:extLst>
      <p:ext uri="{BB962C8B-B14F-4D97-AF65-F5344CB8AC3E}">
        <p14:creationId xmlns:p14="http://schemas.microsoft.com/office/powerpoint/2010/main" val="23899568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156227" y="2182074"/>
            <a:ext cx="5306568" cy="4331494"/>
            <a:chOff x="3828513" y="2200400"/>
            <a:chExt cx="5306568" cy="4331494"/>
          </a:xfrm>
        </p:grpSpPr>
        <p:pic>
          <p:nvPicPr>
            <p:cNvPr id="118" name="Picture 2"/>
            <p:cNvPicPr>
              <a:picLocks noChangeAspect="1" noChangeArrowheads="1"/>
            </p:cNvPicPr>
            <p:nvPr/>
          </p:nvPicPr>
          <p:blipFill rotWithShape="1">
            <a:blip r:embed="rId3"/>
            <a:srcRect r="11919"/>
            <a:stretch/>
          </p:blipFill>
          <p:spPr bwMode="auto">
            <a:xfrm>
              <a:off x="3828513" y="2200400"/>
              <a:ext cx="5076589" cy="4322644"/>
            </a:xfrm>
            <a:prstGeom prst="rect">
              <a:avLst/>
            </a:prstGeom>
            <a:noFill/>
            <a:ln w="9525">
              <a:noFill/>
              <a:round/>
              <a:headEnd/>
              <a:tailEnd/>
            </a:ln>
            <a:effectLst/>
          </p:spPr>
        </p:pic>
        <p:sp>
          <p:nvSpPr>
            <p:cNvPr id="119" name="TextBox 118"/>
            <p:cNvSpPr txBox="1"/>
            <p:nvPr/>
          </p:nvSpPr>
          <p:spPr>
            <a:xfrm>
              <a:off x="8547649" y="5240192"/>
              <a:ext cx="582211" cy="276999"/>
            </a:xfrm>
            <a:prstGeom prst="rect">
              <a:avLst/>
            </a:prstGeom>
            <a:solidFill>
              <a:srgbClr val="FFFFFF"/>
            </a:solidFill>
          </p:spPr>
          <p:txBody>
            <a:bodyPr wrap="none" rtlCol="0">
              <a:spAutoFit/>
            </a:bodyPr>
            <a:lstStyle/>
            <a:p>
              <a:r>
                <a:rPr lang="en-US" sz="1200" b="1" dirty="0" smtClean="0">
                  <a:cs typeface="Times New Roman" pitchFamily="18" charset="0"/>
                </a:rPr>
                <a:t>1 </a:t>
              </a:r>
              <a:r>
                <a:rPr lang="en-US" sz="1200" b="1" dirty="0" err="1" smtClean="0">
                  <a:cs typeface="Times New Roman" pitchFamily="18" charset="0"/>
                </a:rPr>
                <a:t>keV</a:t>
              </a:r>
              <a:endParaRPr lang="en-US" sz="1200" b="1" dirty="0">
                <a:cs typeface="Times New Roman" pitchFamily="18" charset="0"/>
              </a:endParaRPr>
            </a:p>
          </p:txBody>
        </p:sp>
        <p:sp>
          <p:nvSpPr>
            <p:cNvPr id="120" name="TextBox 119"/>
            <p:cNvSpPr txBox="1"/>
            <p:nvPr/>
          </p:nvSpPr>
          <p:spPr>
            <a:xfrm>
              <a:off x="8552870" y="2553030"/>
              <a:ext cx="582211" cy="276999"/>
            </a:xfrm>
            <a:prstGeom prst="rect">
              <a:avLst/>
            </a:prstGeom>
            <a:noFill/>
          </p:spPr>
          <p:txBody>
            <a:bodyPr wrap="none" rtlCol="0">
              <a:spAutoFit/>
            </a:bodyPr>
            <a:lstStyle/>
            <a:p>
              <a:r>
                <a:rPr lang="en-US" sz="1200" b="1" dirty="0" smtClean="0">
                  <a:cs typeface="Times New Roman" pitchFamily="18" charset="0"/>
                </a:rPr>
                <a:t>5 </a:t>
              </a:r>
              <a:r>
                <a:rPr lang="en-US" sz="1200" b="1" dirty="0" err="1" smtClean="0">
                  <a:cs typeface="Times New Roman" pitchFamily="18" charset="0"/>
                </a:rPr>
                <a:t>keV</a:t>
              </a:r>
              <a:endParaRPr lang="en-US" sz="1200" b="1" dirty="0">
                <a:cs typeface="Times New Roman" pitchFamily="18" charset="0"/>
              </a:endParaRPr>
            </a:p>
          </p:txBody>
        </p:sp>
        <p:sp>
          <p:nvSpPr>
            <p:cNvPr id="121" name="TextBox 120"/>
            <p:cNvSpPr txBox="1"/>
            <p:nvPr/>
          </p:nvSpPr>
          <p:spPr>
            <a:xfrm>
              <a:off x="5380594" y="2735814"/>
              <a:ext cx="2813591" cy="646331"/>
            </a:xfrm>
            <a:prstGeom prst="rect">
              <a:avLst/>
            </a:prstGeom>
            <a:noFill/>
          </p:spPr>
          <p:txBody>
            <a:bodyPr wrap="none" rtlCol="0">
              <a:spAutoFit/>
            </a:bodyPr>
            <a:lstStyle/>
            <a:p>
              <a:r>
                <a:rPr lang="en-US" sz="1200" b="1" dirty="0" smtClean="0">
                  <a:cs typeface="Times New Roman" pitchFamily="18" charset="0"/>
                </a:rPr>
                <a:t>Pareto front of genetic optimization</a:t>
              </a:r>
            </a:p>
            <a:p>
              <a:pPr marL="115888" indent="-115888">
                <a:buFont typeface="Arial"/>
                <a:buChar char="•"/>
              </a:pPr>
              <a:r>
                <a:rPr lang="en-US" sz="1200" b="1" dirty="0" smtClean="0">
                  <a:cs typeface="Times New Roman" pitchFamily="18" charset="0"/>
                </a:rPr>
                <a:t>300 </a:t>
              </a:r>
              <a:r>
                <a:rPr lang="en-US" sz="1200" b="1" dirty="0" err="1" smtClean="0">
                  <a:cs typeface="Times New Roman" pitchFamily="18" charset="0"/>
                </a:rPr>
                <a:t>pC</a:t>
              </a:r>
              <a:r>
                <a:rPr lang="en-US" sz="1200" b="1" dirty="0" smtClean="0">
                  <a:cs typeface="Times New Roman" pitchFamily="18" charset="0"/>
                </a:rPr>
                <a:t>, ~70 MeV design point </a:t>
              </a:r>
            </a:p>
            <a:p>
              <a:pPr marL="115888" indent="-115888">
                <a:buFont typeface="Arial"/>
                <a:buChar char="•"/>
              </a:pPr>
              <a:r>
                <a:rPr lang="en-US" sz="1200" b="1" dirty="0">
                  <a:cs typeface="Times New Roman" pitchFamily="18" charset="0"/>
                </a:rPr>
                <a:t>Delivers required beam brightness</a:t>
              </a:r>
              <a:endParaRPr lang="en-US" sz="1200" b="1" dirty="0" smtClean="0">
                <a:cs typeface="Times New Roman" pitchFamily="18" charset="0"/>
              </a:endParaRPr>
            </a:p>
          </p:txBody>
        </p:sp>
        <p:sp>
          <p:nvSpPr>
            <p:cNvPr id="282" name="TextBox 281"/>
            <p:cNvSpPr txBox="1"/>
            <p:nvPr/>
          </p:nvSpPr>
          <p:spPr>
            <a:xfrm rot="16200000">
              <a:off x="3045844" y="4185978"/>
              <a:ext cx="2249158" cy="307777"/>
            </a:xfrm>
            <a:prstGeom prst="rect">
              <a:avLst/>
            </a:prstGeom>
            <a:solidFill>
              <a:srgbClr val="FFFFFF"/>
            </a:solidFill>
          </p:spPr>
          <p:txBody>
            <a:bodyPr wrap="none" rtlCol="0">
              <a:spAutoFit/>
            </a:bodyPr>
            <a:lstStyle/>
            <a:p>
              <a:r>
                <a:rPr lang="en-US" sz="1400" b="1" dirty="0" smtClean="0"/>
                <a:t>RMS bunch length (mm)</a:t>
              </a:r>
              <a:endParaRPr lang="en-US" sz="1400" b="1" dirty="0"/>
            </a:p>
          </p:txBody>
        </p:sp>
        <p:sp>
          <p:nvSpPr>
            <p:cNvPr id="280" name="TextBox 279"/>
            <p:cNvSpPr txBox="1"/>
            <p:nvPr/>
          </p:nvSpPr>
          <p:spPr>
            <a:xfrm>
              <a:off x="4406489" y="6224117"/>
              <a:ext cx="4115705" cy="307777"/>
            </a:xfrm>
            <a:prstGeom prst="rect">
              <a:avLst/>
            </a:prstGeom>
            <a:solidFill>
              <a:srgbClr val="FFFFFF"/>
            </a:solidFill>
          </p:spPr>
          <p:txBody>
            <a:bodyPr wrap="none" rtlCol="0">
              <a:spAutoFit/>
            </a:bodyPr>
            <a:lstStyle/>
            <a:p>
              <a:r>
                <a:rPr lang="en-US" sz="1400" b="1" dirty="0" smtClean="0"/>
                <a:t>Projected normalized </a:t>
              </a:r>
              <a:r>
                <a:rPr lang="en-US" sz="1400" b="1" dirty="0" err="1" smtClean="0"/>
                <a:t>emittance</a:t>
              </a:r>
              <a:r>
                <a:rPr lang="en-US" sz="1400" b="1" dirty="0" smtClean="0"/>
                <a:t> (m-rad, 100%)</a:t>
              </a:r>
              <a:endParaRPr lang="en-US" sz="1400" b="1" dirty="0"/>
            </a:p>
          </p:txBody>
        </p:sp>
        <p:sp>
          <p:nvSpPr>
            <p:cNvPr id="122" name="TextBox 121"/>
            <p:cNvSpPr txBox="1"/>
            <p:nvPr/>
          </p:nvSpPr>
          <p:spPr>
            <a:xfrm rot="16200000">
              <a:off x="7837717" y="3956109"/>
              <a:ext cx="1860894" cy="307777"/>
            </a:xfrm>
            <a:prstGeom prst="rect">
              <a:avLst/>
            </a:prstGeom>
            <a:solidFill>
              <a:srgbClr val="FFFFFF"/>
            </a:solidFill>
          </p:spPr>
          <p:txBody>
            <a:bodyPr wrap="none" rtlCol="0">
              <a:spAutoFit/>
            </a:bodyPr>
            <a:lstStyle/>
            <a:p>
              <a:r>
                <a:rPr lang="en-US" sz="1400" b="1" dirty="0" smtClean="0"/>
                <a:t>RMS energy spread</a:t>
              </a:r>
              <a:endParaRPr lang="en-US" sz="1400" b="1" dirty="0"/>
            </a:p>
          </p:txBody>
        </p:sp>
      </p:grpSp>
      <p:sp>
        <p:nvSpPr>
          <p:cNvPr id="272" name="Title 1"/>
          <p:cNvSpPr txBox="1">
            <a:spLocks/>
          </p:cNvSpPr>
          <p:nvPr/>
        </p:nvSpPr>
        <p:spPr>
          <a:xfrm>
            <a:off x="0" y="282946"/>
            <a:ext cx="7036135" cy="731838"/>
          </a:xfrm>
          <a:prstGeom prst="rect">
            <a:avLst/>
          </a:prstGeom>
        </p:spPr>
        <p:txBody>
          <a:bodyPr anchor="t"/>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j-lt"/>
              </a:rPr>
              <a:t>Injector </a:t>
            </a:r>
            <a:r>
              <a:rPr lang="en-US" smtClean="0">
                <a:solidFill>
                  <a:srgbClr val="000090"/>
                </a:solidFill>
                <a:latin typeface="+mj-lt"/>
              </a:rPr>
              <a:t>multivariate optimization</a:t>
            </a:r>
            <a:endParaRPr lang="en-US" dirty="0">
              <a:solidFill>
                <a:srgbClr val="000090"/>
              </a:solidFill>
              <a:latin typeface="+mj-lt"/>
            </a:endParaRPr>
          </a:p>
        </p:txBody>
      </p:sp>
      <p:grpSp>
        <p:nvGrpSpPr>
          <p:cNvPr id="12" name="Group 11"/>
          <p:cNvGrpSpPr/>
          <p:nvPr/>
        </p:nvGrpSpPr>
        <p:grpSpPr>
          <a:xfrm>
            <a:off x="823127" y="936748"/>
            <a:ext cx="7666733" cy="1666055"/>
            <a:chOff x="854103" y="1288526"/>
            <a:chExt cx="7666733" cy="1666055"/>
          </a:xfrm>
        </p:grpSpPr>
        <p:sp>
          <p:nvSpPr>
            <p:cNvPr id="2" name="Straight Connector 1"/>
            <p:cNvSpPr/>
            <p:nvPr/>
          </p:nvSpPr>
          <p:spPr bwMode="auto">
            <a:xfrm>
              <a:off x="918262" y="2119122"/>
              <a:ext cx="7602574" cy="1"/>
            </a:xfrm>
            <a:prstGeom prst="line">
              <a:avLst/>
            </a:prstGeom>
            <a:noFill/>
            <a:ln w="0">
              <a:solidFill>
                <a:srgbClr val="000000"/>
              </a:solidFill>
              <a:prstDash val="solid"/>
              <a:tailEnd type="none"/>
            </a:ln>
          </p:spPr>
          <p:txBody>
            <a:bodyPr lIns="81639" tIns="40820" rIns="81639" bIns="4082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 name="Freeform 2"/>
            <p:cNvSpPr/>
            <p:nvPr/>
          </p:nvSpPr>
          <p:spPr bwMode="auto">
            <a:xfrm>
              <a:off x="854103" y="1288526"/>
              <a:ext cx="530719" cy="1658958"/>
            </a:xfrm>
            <a:custGeom>
              <a:avLst>
                <a:gd name="f0" fmla="val 720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flip="none" rotWithShape="1">
              <a:gsLst>
                <a:gs pos="76000">
                  <a:srgbClr val="FF6600"/>
                </a:gs>
                <a:gs pos="100000">
                  <a:srgbClr val="FFFFFF"/>
                </a:gs>
              </a:gsLst>
              <a:path path="circle">
                <a:fillToRect l="50000" t="50000" r="50000" b="50000"/>
              </a:path>
              <a:tileRect/>
            </a:gradFill>
            <a:ln w="9360">
              <a:solidFill>
                <a:schemeClr val="accent6">
                  <a:lumMod val="75000"/>
                </a:schemeClr>
              </a:solidFill>
              <a:prstDash val="solid"/>
              <a:round/>
            </a:ln>
          </p:spPr>
          <p:txBody>
            <a:bodyPr wrap="none" lIns="81639" tIns="42452" rIns="81639" bIns="42452"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grpSp>
          <p:nvGrpSpPr>
            <p:cNvPr id="8" name="Group 19"/>
            <p:cNvGrpSpPr>
              <a:grpSpLocks noChangeAspect="1"/>
            </p:cNvGrpSpPr>
            <p:nvPr/>
          </p:nvGrpSpPr>
          <p:grpSpPr bwMode="auto">
            <a:xfrm>
              <a:off x="2535558" y="1988874"/>
              <a:ext cx="535682" cy="248844"/>
              <a:chOff x="2553480" y="4078800"/>
              <a:chExt cx="983520" cy="457200"/>
            </a:xfrm>
            <a:solidFill>
              <a:schemeClr val="tx2">
                <a:lumMod val="20000"/>
                <a:lumOff val="80000"/>
              </a:schemeClr>
            </a:solidFill>
          </p:grpSpPr>
          <p:sp>
            <p:nvSpPr>
              <p:cNvPr id="21" name="Freeform 20"/>
              <p:cNvSpPr/>
              <p:nvPr/>
            </p:nvSpPr>
            <p:spPr>
              <a:xfrm>
                <a:off x="2553159" y="4079972"/>
                <a:ext cx="134836"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2" name="Freeform 21"/>
              <p:cNvSpPr/>
              <p:nvPr/>
            </p:nvSpPr>
            <p:spPr>
              <a:xfrm>
                <a:off x="2658913" y="4079972"/>
                <a:ext cx="134836"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3" name="Freeform 22"/>
              <p:cNvSpPr/>
              <p:nvPr/>
            </p:nvSpPr>
            <p:spPr>
              <a:xfrm>
                <a:off x="2764668" y="4079972"/>
                <a:ext cx="134836"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4" name="Freeform 23"/>
              <p:cNvSpPr/>
              <p:nvPr/>
            </p:nvSpPr>
            <p:spPr>
              <a:xfrm>
                <a:off x="2873065" y="4079972"/>
                <a:ext cx="132193"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5" name="Freeform 24"/>
              <p:cNvSpPr/>
              <p:nvPr/>
            </p:nvSpPr>
            <p:spPr>
              <a:xfrm>
                <a:off x="2976176" y="4079972"/>
                <a:ext cx="134836"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6" name="Freeform 25"/>
              <p:cNvSpPr/>
              <p:nvPr/>
            </p:nvSpPr>
            <p:spPr>
              <a:xfrm>
                <a:off x="3084574" y="4079972"/>
                <a:ext cx="132193"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7" name="Freeform 26"/>
              <p:cNvSpPr/>
              <p:nvPr/>
            </p:nvSpPr>
            <p:spPr>
              <a:xfrm>
                <a:off x="3190328" y="4079972"/>
                <a:ext cx="134838"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8" name="Freeform 27"/>
              <p:cNvSpPr/>
              <p:nvPr/>
            </p:nvSpPr>
            <p:spPr>
              <a:xfrm>
                <a:off x="3296083" y="4079972"/>
                <a:ext cx="134838"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29" name="Freeform 28"/>
              <p:cNvSpPr/>
              <p:nvPr/>
            </p:nvSpPr>
            <p:spPr>
              <a:xfrm>
                <a:off x="3401837" y="4079972"/>
                <a:ext cx="134838" cy="45511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grpSp>
        <p:grpSp>
          <p:nvGrpSpPr>
            <p:cNvPr id="6" name="Group 5"/>
            <p:cNvGrpSpPr/>
            <p:nvPr/>
          </p:nvGrpSpPr>
          <p:grpSpPr>
            <a:xfrm>
              <a:off x="3356799" y="1989511"/>
              <a:ext cx="1321920" cy="247706"/>
              <a:chOff x="3021677" y="2066671"/>
              <a:chExt cx="1321920" cy="247706"/>
            </a:xfrm>
            <a:solidFill>
              <a:schemeClr val="tx2">
                <a:lumMod val="20000"/>
                <a:lumOff val="80000"/>
              </a:schemeClr>
            </a:solidFill>
          </p:grpSpPr>
          <p:sp>
            <p:nvSpPr>
              <p:cNvPr id="31" name="Freeform 30"/>
              <p:cNvSpPr/>
              <p:nvPr/>
            </p:nvSpPr>
            <p:spPr bwMode="auto">
              <a:xfrm>
                <a:off x="30216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2" name="Freeform 31"/>
              <p:cNvSpPr/>
              <p:nvPr/>
            </p:nvSpPr>
            <p:spPr bwMode="auto">
              <a:xfrm>
                <a:off x="3079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3" name="Freeform 32"/>
              <p:cNvSpPr/>
              <p:nvPr/>
            </p:nvSpPr>
            <p:spPr bwMode="auto">
              <a:xfrm>
                <a:off x="31368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4" name="Freeform 33"/>
              <p:cNvSpPr/>
              <p:nvPr/>
            </p:nvSpPr>
            <p:spPr bwMode="auto">
              <a:xfrm>
                <a:off x="31944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5" name="Freeform 34"/>
              <p:cNvSpPr/>
              <p:nvPr/>
            </p:nvSpPr>
            <p:spPr bwMode="auto">
              <a:xfrm>
                <a:off x="32520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6" name="Freeform 35"/>
              <p:cNvSpPr/>
              <p:nvPr/>
            </p:nvSpPr>
            <p:spPr bwMode="auto">
              <a:xfrm>
                <a:off x="33096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7" name="Freeform 36"/>
              <p:cNvSpPr/>
              <p:nvPr/>
            </p:nvSpPr>
            <p:spPr bwMode="auto">
              <a:xfrm>
                <a:off x="3367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8" name="Freeform 37"/>
              <p:cNvSpPr/>
              <p:nvPr/>
            </p:nvSpPr>
            <p:spPr bwMode="auto">
              <a:xfrm>
                <a:off x="34248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39" name="Freeform 38"/>
              <p:cNvSpPr/>
              <p:nvPr/>
            </p:nvSpPr>
            <p:spPr bwMode="auto">
              <a:xfrm>
                <a:off x="34824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1" name="Freeform 40"/>
              <p:cNvSpPr/>
              <p:nvPr/>
            </p:nvSpPr>
            <p:spPr bwMode="auto">
              <a:xfrm>
                <a:off x="3809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2" name="Freeform 41"/>
              <p:cNvSpPr/>
              <p:nvPr/>
            </p:nvSpPr>
            <p:spPr bwMode="auto">
              <a:xfrm>
                <a:off x="3866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3" name="Freeform 42"/>
              <p:cNvSpPr/>
              <p:nvPr/>
            </p:nvSpPr>
            <p:spPr bwMode="auto">
              <a:xfrm>
                <a:off x="39245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4" name="Freeform 43"/>
              <p:cNvSpPr/>
              <p:nvPr/>
            </p:nvSpPr>
            <p:spPr bwMode="auto">
              <a:xfrm>
                <a:off x="3982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5" name="Freeform 44"/>
              <p:cNvSpPr/>
              <p:nvPr/>
            </p:nvSpPr>
            <p:spPr bwMode="auto">
              <a:xfrm>
                <a:off x="40397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6" name="Freeform 45"/>
              <p:cNvSpPr/>
              <p:nvPr/>
            </p:nvSpPr>
            <p:spPr bwMode="auto">
              <a:xfrm>
                <a:off x="4097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7" name="Freeform 46"/>
              <p:cNvSpPr/>
              <p:nvPr/>
            </p:nvSpPr>
            <p:spPr bwMode="auto">
              <a:xfrm>
                <a:off x="4154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8" name="Freeform 47"/>
              <p:cNvSpPr/>
              <p:nvPr/>
            </p:nvSpPr>
            <p:spPr bwMode="auto">
              <a:xfrm>
                <a:off x="4212555"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49" name="Freeform 48"/>
              <p:cNvSpPr/>
              <p:nvPr/>
            </p:nvSpPr>
            <p:spPr bwMode="auto">
              <a:xfrm>
                <a:off x="4270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grpSp>
        <p:sp>
          <p:nvSpPr>
            <p:cNvPr id="4" name="Freeform 3"/>
            <p:cNvSpPr/>
            <p:nvPr/>
          </p:nvSpPr>
          <p:spPr bwMode="auto">
            <a:xfrm>
              <a:off x="1500022" y="2221375"/>
              <a:ext cx="155520" cy="1915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5" name="Freeform 94"/>
            <p:cNvSpPr/>
            <p:nvPr/>
          </p:nvSpPr>
          <p:spPr bwMode="auto">
            <a:xfrm>
              <a:off x="1497142" y="1819573"/>
              <a:ext cx="155520" cy="1915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8" name="Freeform 97"/>
            <p:cNvSpPr/>
            <p:nvPr/>
          </p:nvSpPr>
          <p:spPr bwMode="auto">
            <a:xfrm>
              <a:off x="2123542" y="2218495"/>
              <a:ext cx="155520" cy="1915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9" name="Freeform 98"/>
            <p:cNvSpPr/>
            <p:nvPr/>
          </p:nvSpPr>
          <p:spPr bwMode="auto">
            <a:xfrm>
              <a:off x="2122102" y="1816693"/>
              <a:ext cx="155520" cy="1915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38" name="Freeform 137"/>
            <p:cNvSpPr>
              <a:spLocks noChangeAspect="1"/>
            </p:cNvSpPr>
            <p:nvPr/>
          </p:nvSpPr>
          <p:spPr bwMode="auto">
            <a:xfrm>
              <a:off x="1060823" y="2208415"/>
              <a:ext cx="106560" cy="1008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39" name="Freeform 138"/>
            <p:cNvSpPr>
              <a:spLocks noChangeAspect="1"/>
            </p:cNvSpPr>
            <p:nvPr/>
          </p:nvSpPr>
          <p:spPr bwMode="auto">
            <a:xfrm>
              <a:off x="1059382" y="1911744"/>
              <a:ext cx="106560" cy="1008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0504D"/>
            </a:solidFill>
            <a:ln w="9360">
              <a:solidFill>
                <a:srgbClr val="000000"/>
              </a:solidFill>
              <a:prstDash val="solid"/>
              <a:round/>
            </a:ln>
          </p:spPr>
          <p:txBody>
            <a:bodyPr wrap="none" lIns="90000" tIns="46800" rIns="90000" bIns="468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52" name="Freeform 151"/>
            <p:cNvSpPr/>
            <p:nvPr/>
          </p:nvSpPr>
          <p:spPr bwMode="auto">
            <a:xfrm>
              <a:off x="1778404" y="1896605"/>
              <a:ext cx="202532" cy="442081"/>
            </a:xfrm>
            <a:custGeom>
              <a:avLst>
                <a:gd name="f0" fmla="val 7206"/>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6600"/>
            </a:solidFill>
            <a:ln w="9360">
              <a:solidFill>
                <a:schemeClr val="accent6">
                  <a:lumMod val="75000"/>
                </a:schemeClr>
              </a:solidFill>
              <a:prstDash val="solid"/>
              <a:round/>
            </a:ln>
          </p:spPr>
          <p:txBody>
            <a:bodyPr wrap="none" lIns="81639" tIns="42452" rIns="81639" bIns="42452"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31" name="TextBox 130"/>
            <p:cNvSpPr txBox="1"/>
            <p:nvPr/>
          </p:nvSpPr>
          <p:spPr>
            <a:xfrm>
              <a:off x="893810" y="2677582"/>
              <a:ext cx="447884" cy="276999"/>
            </a:xfrm>
            <a:prstGeom prst="rect">
              <a:avLst/>
            </a:prstGeom>
            <a:noFill/>
          </p:spPr>
          <p:txBody>
            <a:bodyPr wrap="none" rtlCol="0">
              <a:spAutoFit/>
            </a:bodyPr>
            <a:lstStyle/>
            <a:p>
              <a:r>
                <a:rPr lang="en-US" sz="1200" b="1" dirty="0" smtClean="0"/>
                <a:t>Gun</a:t>
              </a:r>
              <a:endParaRPr lang="en-US" sz="1200" b="1" dirty="0"/>
            </a:p>
          </p:txBody>
        </p:sp>
        <p:sp>
          <p:nvSpPr>
            <p:cNvPr id="132" name="TextBox 131"/>
            <p:cNvSpPr txBox="1"/>
            <p:nvPr/>
          </p:nvSpPr>
          <p:spPr>
            <a:xfrm rot="16200000">
              <a:off x="1601344" y="2024305"/>
              <a:ext cx="543739" cy="215444"/>
            </a:xfrm>
            <a:prstGeom prst="rect">
              <a:avLst/>
            </a:prstGeom>
            <a:noFill/>
          </p:spPr>
          <p:txBody>
            <a:bodyPr wrap="none" rtlCol="0">
              <a:spAutoFit/>
            </a:bodyPr>
            <a:lstStyle/>
            <a:p>
              <a:r>
                <a:rPr lang="en-US" sz="800" b="1" dirty="0" err="1" smtClean="0"/>
                <a:t>Buncher</a:t>
              </a:r>
              <a:endParaRPr lang="en-US" sz="800" b="1" dirty="0"/>
            </a:p>
          </p:txBody>
        </p:sp>
        <p:cxnSp>
          <p:nvCxnSpPr>
            <p:cNvPr id="16" name="Elbow Connector 15"/>
            <p:cNvCxnSpPr/>
            <p:nvPr/>
          </p:nvCxnSpPr>
          <p:spPr>
            <a:xfrm rot="10800000">
              <a:off x="1213788" y="2119124"/>
              <a:ext cx="908314" cy="558458"/>
            </a:xfrm>
            <a:prstGeom prst="bentConnector3">
              <a:avLst>
                <a:gd name="adj1" fmla="val 45094"/>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rapezoid 39"/>
            <p:cNvSpPr/>
            <p:nvPr/>
          </p:nvSpPr>
          <p:spPr>
            <a:xfrm rot="5400000">
              <a:off x="921899" y="1923963"/>
              <a:ext cx="233284" cy="364380"/>
            </a:xfrm>
            <a:prstGeom prst="trapezoid">
              <a:avLst/>
            </a:prstGeom>
            <a:solidFill>
              <a:srgbClr val="CC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p:cNvGrpSpPr/>
            <p:nvPr/>
          </p:nvGrpSpPr>
          <p:grpSpPr>
            <a:xfrm>
              <a:off x="6453289" y="1989547"/>
              <a:ext cx="1321920" cy="247706"/>
              <a:chOff x="3021677" y="2066671"/>
              <a:chExt cx="1321920" cy="247706"/>
            </a:xfrm>
            <a:solidFill>
              <a:schemeClr val="tx2">
                <a:lumMod val="20000"/>
                <a:lumOff val="80000"/>
              </a:schemeClr>
            </a:solidFill>
          </p:grpSpPr>
          <p:sp>
            <p:nvSpPr>
              <p:cNvPr id="75" name="Freeform 74"/>
              <p:cNvSpPr/>
              <p:nvPr/>
            </p:nvSpPr>
            <p:spPr bwMode="auto">
              <a:xfrm>
                <a:off x="30216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76" name="Freeform 75"/>
              <p:cNvSpPr/>
              <p:nvPr/>
            </p:nvSpPr>
            <p:spPr bwMode="auto">
              <a:xfrm>
                <a:off x="3079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77" name="Freeform 76"/>
              <p:cNvSpPr/>
              <p:nvPr/>
            </p:nvSpPr>
            <p:spPr bwMode="auto">
              <a:xfrm>
                <a:off x="31368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78" name="Freeform 77"/>
              <p:cNvSpPr/>
              <p:nvPr/>
            </p:nvSpPr>
            <p:spPr bwMode="auto">
              <a:xfrm>
                <a:off x="31944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79" name="Freeform 78"/>
              <p:cNvSpPr/>
              <p:nvPr/>
            </p:nvSpPr>
            <p:spPr bwMode="auto">
              <a:xfrm>
                <a:off x="32520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0" name="Freeform 79"/>
              <p:cNvSpPr/>
              <p:nvPr/>
            </p:nvSpPr>
            <p:spPr bwMode="auto">
              <a:xfrm>
                <a:off x="33096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1" name="Freeform 80"/>
              <p:cNvSpPr/>
              <p:nvPr/>
            </p:nvSpPr>
            <p:spPr bwMode="auto">
              <a:xfrm>
                <a:off x="3367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2" name="Freeform 81"/>
              <p:cNvSpPr/>
              <p:nvPr/>
            </p:nvSpPr>
            <p:spPr bwMode="auto">
              <a:xfrm>
                <a:off x="34248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3" name="Freeform 82"/>
              <p:cNvSpPr/>
              <p:nvPr/>
            </p:nvSpPr>
            <p:spPr bwMode="auto">
              <a:xfrm>
                <a:off x="34824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4" name="Freeform 83"/>
              <p:cNvSpPr/>
              <p:nvPr/>
            </p:nvSpPr>
            <p:spPr bwMode="auto">
              <a:xfrm>
                <a:off x="3809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5" name="Freeform 84"/>
              <p:cNvSpPr/>
              <p:nvPr/>
            </p:nvSpPr>
            <p:spPr bwMode="auto">
              <a:xfrm>
                <a:off x="3866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6" name="Freeform 85"/>
              <p:cNvSpPr/>
              <p:nvPr/>
            </p:nvSpPr>
            <p:spPr bwMode="auto">
              <a:xfrm>
                <a:off x="39245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7" name="Freeform 86"/>
              <p:cNvSpPr/>
              <p:nvPr/>
            </p:nvSpPr>
            <p:spPr bwMode="auto">
              <a:xfrm>
                <a:off x="3982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8" name="Freeform 87"/>
              <p:cNvSpPr/>
              <p:nvPr/>
            </p:nvSpPr>
            <p:spPr bwMode="auto">
              <a:xfrm>
                <a:off x="40397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89" name="Freeform 88"/>
              <p:cNvSpPr/>
              <p:nvPr/>
            </p:nvSpPr>
            <p:spPr bwMode="auto">
              <a:xfrm>
                <a:off x="4097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0" name="Freeform 89"/>
              <p:cNvSpPr/>
              <p:nvPr/>
            </p:nvSpPr>
            <p:spPr bwMode="auto">
              <a:xfrm>
                <a:off x="4154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1" name="Freeform 90"/>
              <p:cNvSpPr/>
              <p:nvPr/>
            </p:nvSpPr>
            <p:spPr bwMode="auto">
              <a:xfrm>
                <a:off x="4212555"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2" name="Freeform 91"/>
              <p:cNvSpPr/>
              <p:nvPr/>
            </p:nvSpPr>
            <p:spPr bwMode="auto">
              <a:xfrm>
                <a:off x="4270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grpSp>
        <p:grpSp>
          <p:nvGrpSpPr>
            <p:cNvPr id="93" name="Group 92"/>
            <p:cNvGrpSpPr/>
            <p:nvPr/>
          </p:nvGrpSpPr>
          <p:grpSpPr>
            <a:xfrm>
              <a:off x="4910078" y="1996688"/>
              <a:ext cx="1321920" cy="247706"/>
              <a:chOff x="3021677" y="2066671"/>
              <a:chExt cx="1321920" cy="247706"/>
            </a:xfrm>
            <a:solidFill>
              <a:schemeClr val="tx2">
                <a:lumMod val="20000"/>
                <a:lumOff val="80000"/>
              </a:schemeClr>
            </a:solidFill>
          </p:grpSpPr>
          <p:sp>
            <p:nvSpPr>
              <p:cNvPr id="94" name="Freeform 93"/>
              <p:cNvSpPr/>
              <p:nvPr/>
            </p:nvSpPr>
            <p:spPr bwMode="auto">
              <a:xfrm>
                <a:off x="30216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6" name="Freeform 95"/>
              <p:cNvSpPr/>
              <p:nvPr/>
            </p:nvSpPr>
            <p:spPr bwMode="auto">
              <a:xfrm>
                <a:off x="3079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97" name="Freeform 96"/>
              <p:cNvSpPr/>
              <p:nvPr/>
            </p:nvSpPr>
            <p:spPr bwMode="auto">
              <a:xfrm>
                <a:off x="31368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0" name="Freeform 99"/>
              <p:cNvSpPr/>
              <p:nvPr/>
            </p:nvSpPr>
            <p:spPr bwMode="auto">
              <a:xfrm>
                <a:off x="31944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3" name="Freeform 102"/>
              <p:cNvSpPr/>
              <p:nvPr/>
            </p:nvSpPr>
            <p:spPr bwMode="auto">
              <a:xfrm>
                <a:off x="32520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4" name="Freeform 103"/>
              <p:cNvSpPr/>
              <p:nvPr/>
            </p:nvSpPr>
            <p:spPr bwMode="auto">
              <a:xfrm>
                <a:off x="33096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5" name="Freeform 104"/>
              <p:cNvSpPr/>
              <p:nvPr/>
            </p:nvSpPr>
            <p:spPr bwMode="auto">
              <a:xfrm>
                <a:off x="33672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6" name="Freeform 105"/>
              <p:cNvSpPr/>
              <p:nvPr/>
            </p:nvSpPr>
            <p:spPr bwMode="auto">
              <a:xfrm>
                <a:off x="3424877"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7" name="Freeform 106"/>
              <p:cNvSpPr/>
              <p:nvPr/>
            </p:nvSpPr>
            <p:spPr bwMode="auto">
              <a:xfrm>
                <a:off x="3482476" y="2066671"/>
                <a:ext cx="73440"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8" name="Freeform 107"/>
              <p:cNvSpPr/>
              <p:nvPr/>
            </p:nvSpPr>
            <p:spPr bwMode="auto">
              <a:xfrm>
                <a:off x="3809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09" name="Freeform 108"/>
              <p:cNvSpPr/>
              <p:nvPr/>
            </p:nvSpPr>
            <p:spPr bwMode="auto">
              <a:xfrm>
                <a:off x="3866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0" name="Freeform 109"/>
              <p:cNvSpPr/>
              <p:nvPr/>
            </p:nvSpPr>
            <p:spPr bwMode="auto">
              <a:xfrm>
                <a:off x="39245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1" name="Freeform 110"/>
              <p:cNvSpPr/>
              <p:nvPr/>
            </p:nvSpPr>
            <p:spPr bwMode="auto">
              <a:xfrm>
                <a:off x="3982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2" name="Freeform 111"/>
              <p:cNvSpPr/>
              <p:nvPr/>
            </p:nvSpPr>
            <p:spPr bwMode="auto">
              <a:xfrm>
                <a:off x="40397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3" name="Freeform 112"/>
              <p:cNvSpPr/>
              <p:nvPr/>
            </p:nvSpPr>
            <p:spPr bwMode="auto">
              <a:xfrm>
                <a:off x="40973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4" name="Freeform 113"/>
              <p:cNvSpPr/>
              <p:nvPr/>
            </p:nvSpPr>
            <p:spPr bwMode="auto">
              <a:xfrm>
                <a:off x="41549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5" name="Freeform 114"/>
              <p:cNvSpPr/>
              <p:nvPr/>
            </p:nvSpPr>
            <p:spPr bwMode="auto">
              <a:xfrm>
                <a:off x="4212555"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sp>
            <p:nvSpPr>
              <p:cNvPr id="116" name="Freeform 115"/>
              <p:cNvSpPr/>
              <p:nvPr/>
            </p:nvSpPr>
            <p:spPr bwMode="auto">
              <a:xfrm>
                <a:off x="4270156" y="2066671"/>
                <a:ext cx="73441" cy="24770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grp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buNone/>
                  <a:defRPr/>
                </a:pPr>
                <a:endParaRPr lang="en-US" dirty="0">
                  <a:latin typeface="Arial" pitchFamily="18"/>
                  <a:ea typeface="DejaVu Sans" pitchFamily="2"/>
                  <a:cs typeface="Lohit Hindi" pitchFamily="2"/>
                </a:endParaRPr>
              </a:p>
            </p:txBody>
          </p:sp>
        </p:grpSp>
        <p:sp>
          <p:nvSpPr>
            <p:cNvPr id="7" name="Rounded Rectangle 6"/>
            <p:cNvSpPr/>
            <p:nvPr/>
          </p:nvSpPr>
          <p:spPr>
            <a:xfrm>
              <a:off x="2454568" y="1770513"/>
              <a:ext cx="5408180" cy="680783"/>
            </a:xfrm>
            <a:prstGeom prst="roundRect">
              <a:avLst/>
            </a:prstGeom>
            <a:solidFill>
              <a:schemeClr val="tx2">
                <a:lumMod val="20000"/>
                <a:lumOff val="80000"/>
                <a:alpha val="2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Arrow Connector 12"/>
          <p:cNvCxnSpPr/>
          <p:nvPr/>
        </p:nvCxnSpPr>
        <p:spPr>
          <a:xfrm>
            <a:off x="4487176" y="3363819"/>
            <a:ext cx="714240" cy="2368003"/>
          </a:xfrm>
          <a:prstGeom prst="straightConnector1">
            <a:avLst/>
          </a:prstGeom>
          <a:ln>
            <a:solidFill>
              <a:srgbClr val="FF000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04884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7" y="295138"/>
            <a:ext cx="6897382" cy="715962"/>
          </a:xfrm>
        </p:spPr>
        <p:txBody>
          <a:bodyPr anchor="t">
            <a:normAutofit/>
          </a:bodyPr>
          <a:lstStyle/>
          <a:p>
            <a:r>
              <a:rPr lang="en-US" dirty="0" smtClean="0">
                <a:solidFill>
                  <a:srgbClr val="000090"/>
                </a:solidFill>
              </a:rPr>
              <a:t>Beam dynamics modeling through </a:t>
            </a:r>
            <a:r>
              <a:rPr lang="en-US" dirty="0" err="1" smtClean="0">
                <a:solidFill>
                  <a:srgbClr val="000090"/>
                </a:solidFill>
              </a:rPr>
              <a:t>linac</a:t>
            </a:r>
            <a:endParaRPr lang="en-US" dirty="0">
              <a:solidFill>
                <a:srgbClr val="000090"/>
              </a:solidFill>
            </a:endParaRPr>
          </a:p>
        </p:txBody>
      </p:sp>
      <p:sp>
        <p:nvSpPr>
          <p:cNvPr id="3" name="Content Placeholder 2"/>
          <p:cNvSpPr>
            <a:spLocks noGrp="1"/>
          </p:cNvSpPr>
          <p:nvPr>
            <p:ph idx="1"/>
          </p:nvPr>
        </p:nvSpPr>
        <p:spPr>
          <a:xfrm>
            <a:off x="-1" y="945972"/>
            <a:ext cx="4715561" cy="2450595"/>
          </a:xfrm>
        </p:spPr>
        <p:txBody>
          <a:bodyPr>
            <a:normAutofit lnSpcReduction="10000"/>
          </a:bodyPr>
          <a:lstStyle/>
          <a:p>
            <a:pPr>
              <a:spcBef>
                <a:spcPts val="600"/>
              </a:spcBef>
            </a:pPr>
            <a:r>
              <a:rPr lang="en-US" dirty="0">
                <a:latin typeface="+mn-lt"/>
              </a:rPr>
              <a:t>T</a:t>
            </a:r>
            <a:r>
              <a:rPr lang="en-US" dirty="0" smtClean="0">
                <a:latin typeface="+mn-lt"/>
              </a:rPr>
              <a:t>wo</a:t>
            </a:r>
            <a:r>
              <a:rPr lang="en-US" dirty="0">
                <a:latin typeface="+mn-lt"/>
              </a:rPr>
              <a:t>-stage </a:t>
            </a:r>
            <a:r>
              <a:rPr lang="en-US" dirty="0" smtClean="0">
                <a:latin typeface="+mn-lt"/>
              </a:rPr>
              <a:t>compression</a:t>
            </a:r>
            <a:endParaRPr lang="en-US" dirty="0">
              <a:latin typeface="+mn-lt"/>
            </a:endParaRPr>
          </a:p>
          <a:p>
            <a:pPr>
              <a:spcBef>
                <a:spcPts val="600"/>
              </a:spcBef>
            </a:pPr>
            <a:r>
              <a:rPr lang="en-US" dirty="0" smtClean="0">
                <a:latin typeface="+mn-lt"/>
              </a:rPr>
              <a:t>2.4 </a:t>
            </a:r>
            <a:r>
              <a:rPr lang="en-US" dirty="0" err="1" smtClean="0">
                <a:latin typeface="+mn-lt"/>
              </a:rPr>
              <a:t>GeV</a:t>
            </a:r>
            <a:endParaRPr lang="en-US" dirty="0">
              <a:latin typeface="+mn-lt"/>
            </a:endParaRPr>
          </a:p>
          <a:p>
            <a:pPr lvl="1">
              <a:spcBef>
                <a:spcPts val="600"/>
              </a:spcBef>
            </a:pPr>
            <a:r>
              <a:rPr lang="en-US" dirty="0" smtClean="0">
                <a:latin typeface="+mn-lt"/>
              </a:rPr>
              <a:t>APEX</a:t>
            </a:r>
            <a:r>
              <a:rPr lang="en-US" dirty="0">
                <a:latin typeface="+mn-lt"/>
              </a:rPr>
              <a:t>-gun generated  </a:t>
            </a:r>
            <a:r>
              <a:rPr lang="en-US" dirty="0" smtClean="0">
                <a:latin typeface="+mn-lt"/>
              </a:rPr>
              <a:t>beams (300pC) </a:t>
            </a:r>
            <a:endParaRPr lang="en-US" dirty="0">
              <a:latin typeface="+mn-lt"/>
            </a:endParaRPr>
          </a:p>
          <a:p>
            <a:pPr lvl="1">
              <a:spcBef>
                <a:spcPts val="600"/>
              </a:spcBef>
            </a:pPr>
            <a:r>
              <a:rPr lang="en-US" dirty="0" smtClean="0">
                <a:latin typeface="+mn-lt"/>
              </a:rPr>
              <a:t>≥ 600 A peak </a:t>
            </a:r>
            <a:r>
              <a:rPr lang="en-US" dirty="0">
                <a:latin typeface="+mn-lt"/>
              </a:rPr>
              <a:t>current and small </a:t>
            </a:r>
            <a:r>
              <a:rPr lang="en-US" dirty="0" smtClean="0">
                <a:latin typeface="+mn-lt"/>
              </a:rPr>
              <a:t>residual energy </a:t>
            </a:r>
            <a:r>
              <a:rPr lang="en-US" dirty="0">
                <a:latin typeface="+mn-lt"/>
              </a:rPr>
              <a:t>chirp </a:t>
            </a:r>
            <a:r>
              <a:rPr lang="en-US" dirty="0" smtClean="0">
                <a:latin typeface="+mn-lt"/>
              </a:rPr>
              <a:t>within usable  </a:t>
            </a:r>
            <a:r>
              <a:rPr lang="en-US" dirty="0">
                <a:latin typeface="+mn-lt"/>
              </a:rPr>
              <a:t>beam </a:t>
            </a:r>
            <a:r>
              <a:rPr lang="en-US" dirty="0" smtClean="0">
                <a:latin typeface="+mn-lt"/>
              </a:rPr>
              <a:t>core</a:t>
            </a:r>
            <a:endParaRPr lang="en-US" dirty="0">
              <a:latin typeface="+mn-lt"/>
            </a:endParaRPr>
          </a:p>
          <a:p>
            <a:pPr lvl="1">
              <a:spcBef>
                <a:spcPts val="600"/>
              </a:spcBef>
            </a:pPr>
            <a:r>
              <a:rPr lang="en-US" dirty="0" smtClean="0">
                <a:latin typeface="+mn-lt"/>
              </a:rPr>
              <a:t>limited CSR-induced </a:t>
            </a:r>
            <a:r>
              <a:rPr lang="en-US" dirty="0">
                <a:latin typeface="+mn-lt"/>
              </a:rPr>
              <a:t>projected </a:t>
            </a:r>
            <a:r>
              <a:rPr lang="en-US" dirty="0" err="1" smtClean="0">
                <a:latin typeface="+mn-lt"/>
              </a:rPr>
              <a:t>emittance</a:t>
            </a:r>
            <a:r>
              <a:rPr lang="en-US" dirty="0" smtClean="0">
                <a:latin typeface="+mn-lt"/>
              </a:rPr>
              <a:t> growth  </a:t>
            </a:r>
            <a:endParaRPr lang="en-US" dirty="0">
              <a:latin typeface="+mn-lt"/>
            </a:endParaRPr>
          </a:p>
          <a:p>
            <a:pPr>
              <a:spcBef>
                <a:spcPts val="600"/>
              </a:spcBef>
            </a:pPr>
            <a:endParaRPr lang="en-US" dirty="0" smtClean="0">
              <a:latin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21" y="3879080"/>
            <a:ext cx="4114800" cy="2572703"/>
          </a:xfrm>
          <a:prstGeom prst="rect">
            <a:avLst/>
          </a:prstGeom>
          <a:noFill/>
          <a:ln w="19050">
            <a:solidFill>
              <a:schemeClr val="tx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63551" y="3491137"/>
            <a:ext cx="3924985" cy="369332"/>
          </a:xfrm>
          <a:prstGeom prst="rect">
            <a:avLst/>
          </a:prstGeom>
          <a:noFill/>
        </p:spPr>
        <p:txBody>
          <a:bodyPr wrap="none" rtlCol="0">
            <a:spAutoFit/>
          </a:bodyPr>
          <a:lstStyle/>
          <a:p>
            <a:r>
              <a:rPr lang="en-US" b="1" dirty="0" err="1" smtClean="0"/>
              <a:t>Twiss</a:t>
            </a:r>
            <a:r>
              <a:rPr lang="en-US" b="1" dirty="0" smtClean="0"/>
              <a:t> functions through the </a:t>
            </a:r>
            <a:r>
              <a:rPr lang="en-US" b="1" dirty="0" err="1" smtClean="0"/>
              <a:t>Linac</a:t>
            </a:r>
            <a:endParaRPr lang="en-US" b="1" dirty="0"/>
          </a:p>
        </p:txBody>
      </p:sp>
      <p:sp>
        <p:nvSpPr>
          <p:cNvPr id="8" name="Rectangle 7"/>
          <p:cNvSpPr/>
          <p:nvPr/>
        </p:nvSpPr>
        <p:spPr>
          <a:xfrm>
            <a:off x="4824066" y="1026508"/>
            <a:ext cx="4271044" cy="54364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04500"/>
            <a:ext cx="403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C:\Workspace\Documents\NGLS\MasterLogBook\pptlog\toChris_exi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23900"/>
            <a:ext cx="3886200" cy="18907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413193" y="3806968"/>
            <a:ext cx="1787757" cy="369332"/>
          </a:xfrm>
          <a:prstGeom prst="rect">
            <a:avLst/>
          </a:prstGeom>
          <a:noFill/>
        </p:spPr>
        <p:txBody>
          <a:bodyPr wrap="none" rtlCol="0">
            <a:spAutoFit/>
          </a:bodyPr>
          <a:lstStyle/>
          <a:p>
            <a:r>
              <a:rPr lang="en-US" b="1" dirty="0" smtClean="0"/>
              <a:t>Current profile</a:t>
            </a:r>
            <a:endParaRPr lang="en-US" b="1" dirty="0"/>
          </a:p>
        </p:txBody>
      </p:sp>
      <p:sp>
        <p:nvSpPr>
          <p:cNvPr id="17" name="TextBox 16"/>
          <p:cNvSpPr txBox="1"/>
          <p:nvPr/>
        </p:nvSpPr>
        <p:spPr>
          <a:xfrm>
            <a:off x="4824066" y="6006880"/>
            <a:ext cx="4293325" cy="461665"/>
          </a:xfrm>
          <a:prstGeom prst="rect">
            <a:avLst/>
          </a:prstGeom>
          <a:noFill/>
        </p:spPr>
        <p:txBody>
          <a:bodyPr wrap="square" rtlCol="0">
            <a:spAutoFit/>
          </a:bodyPr>
          <a:lstStyle/>
          <a:p>
            <a:r>
              <a:rPr lang="en-US" sz="1200" i="1" dirty="0" smtClean="0"/>
              <a:t>*’Elegant’ simulation through the </a:t>
            </a:r>
            <a:r>
              <a:rPr lang="en-US" sz="1200" i="1" dirty="0" err="1" smtClean="0"/>
              <a:t>linac</a:t>
            </a:r>
            <a:r>
              <a:rPr lang="en-US" sz="1200" i="1" dirty="0"/>
              <a:t> </a:t>
            </a:r>
            <a:r>
              <a:rPr lang="en-US" sz="1200" i="1" dirty="0" smtClean="0"/>
              <a:t>starting from  an ASTRA-simulated beam out of the APEX-gun based injector </a:t>
            </a:r>
            <a:endParaRPr lang="en-US" sz="1200" i="1" dirty="0"/>
          </a:p>
        </p:txBody>
      </p:sp>
      <p:sp>
        <p:nvSpPr>
          <p:cNvPr id="18" name="TextBox 17"/>
          <p:cNvSpPr txBox="1"/>
          <p:nvPr/>
        </p:nvSpPr>
        <p:spPr>
          <a:xfrm>
            <a:off x="5234397" y="1015369"/>
            <a:ext cx="3699112" cy="646331"/>
          </a:xfrm>
          <a:prstGeom prst="rect">
            <a:avLst/>
          </a:prstGeom>
          <a:noFill/>
        </p:spPr>
        <p:txBody>
          <a:bodyPr wrap="none" rtlCol="0">
            <a:spAutoFit/>
          </a:bodyPr>
          <a:lstStyle/>
          <a:p>
            <a:pPr algn="ctr"/>
            <a:r>
              <a:rPr lang="en-US" b="1" dirty="0" smtClean="0"/>
              <a:t>Longitudinal beam phase-space</a:t>
            </a:r>
          </a:p>
          <a:p>
            <a:pPr algn="ctr"/>
            <a:r>
              <a:rPr lang="en-US" b="1" dirty="0"/>
              <a:t>a</a:t>
            </a:r>
            <a:r>
              <a:rPr lang="en-US" b="1" dirty="0" smtClean="0"/>
              <a:t>t entrance of FEL </a:t>
            </a:r>
            <a:r>
              <a:rPr lang="en-US" b="1" dirty="0" err="1" smtClean="0"/>
              <a:t>beamlines</a:t>
            </a:r>
            <a:r>
              <a:rPr lang="en-US" b="1" dirty="0" smtClean="0"/>
              <a:t>*  </a:t>
            </a:r>
            <a:endParaRPr lang="en-US" b="1" dirty="0"/>
          </a:p>
        </p:txBody>
      </p:sp>
      <p:grpSp>
        <p:nvGrpSpPr>
          <p:cNvPr id="9" name="Group 8"/>
          <p:cNvGrpSpPr/>
          <p:nvPr/>
        </p:nvGrpSpPr>
        <p:grpSpPr>
          <a:xfrm>
            <a:off x="4733040" y="2967660"/>
            <a:ext cx="2054527" cy="1760477"/>
            <a:chOff x="4733040" y="2967660"/>
            <a:chExt cx="2054527" cy="1760477"/>
          </a:xfrm>
        </p:grpSpPr>
        <p:grpSp>
          <p:nvGrpSpPr>
            <p:cNvPr id="5" name="Group 4"/>
            <p:cNvGrpSpPr/>
            <p:nvPr/>
          </p:nvGrpSpPr>
          <p:grpSpPr>
            <a:xfrm>
              <a:off x="5469429" y="2967660"/>
              <a:ext cx="843937" cy="1760477"/>
              <a:chOff x="5469429" y="2967660"/>
              <a:chExt cx="843937" cy="1760477"/>
            </a:xfrm>
          </p:grpSpPr>
          <p:sp>
            <p:nvSpPr>
              <p:cNvPr id="4" name="Donut 3"/>
              <p:cNvSpPr/>
              <p:nvPr/>
            </p:nvSpPr>
            <p:spPr>
              <a:xfrm>
                <a:off x="5469429" y="2967660"/>
                <a:ext cx="729256" cy="553292"/>
              </a:xfrm>
              <a:prstGeom prst="donut">
                <a:avLst>
                  <a:gd name="adj" fmla="val 13638"/>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5584110" y="4086774"/>
                <a:ext cx="729256" cy="641363"/>
              </a:xfrm>
              <a:prstGeom prst="donut">
                <a:avLst>
                  <a:gd name="adj" fmla="val 11843"/>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 name="TextBox 6"/>
            <p:cNvSpPr txBox="1"/>
            <p:nvPr/>
          </p:nvSpPr>
          <p:spPr>
            <a:xfrm>
              <a:off x="4733040" y="3492441"/>
              <a:ext cx="2054527" cy="646331"/>
            </a:xfrm>
            <a:prstGeom prst="rect">
              <a:avLst/>
            </a:prstGeom>
            <a:noFill/>
          </p:spPr>
          <p:txBody>
            <a:bodyPr wrap="square" rtlCol="0">
              <a:spAutoFit/>
            </a:bodyPr>
            <a:lstStyle/>
            <a:p>
              <a:pPr algn="ctr"/>
              <a:r>
                <a:rPr lang="en-US" b="1" i="1" dirty="0" smtClean="0">
                  <a:solidFill>
                    <a:srgbClr val="FF0000"/>
                  </a:solidFill>
                </a:rPr>
                <a:t>This part of the bunch lases</a:t>
              </a:r>
              <a:endParaRPr lang="en-US" b="1" i="1" dirty="0">
                <a:solidFill>
                  <a:srgbClr val="FF0000"/>
                </a:solidFill>
              </a:endParaRPr>
            </a:p>
          </p:txBody>
        </p:sp>
      </p:grpSp>
    </p:spTree>
    <p:extLst>
      <p:ext uri="{BB962C8B-B14F-4D97-AF65-F5344CB8AC3E}">
        <p14:creationId xmlns:p14="http://schemas.microsoft.com/office/powerpoint/2010/main" val="39221504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val 34"/>
          <p:cNvSpPr/>
          <p:nvPr/>
        </p:nvSpPr>
        <p:spPr>
          <a:xfrm>
            <a:off x="4501393" y="1349787"/>
            <a:ext cx="748046" cy="487139"/>
          </a:xfrm>
          <a:prstGeom prst="ellipse">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dottedHeavy" dirty="0"/>
          </a:p>
        </p:txBody>
      </p:sp>
      <p:sp>
        <p:nvSpPr>
          <p:cNvPr id="21509" name="Rectangle 2"/>
          <p:cNvSpPr>
            <a:spLocks noChangeArrowheads="1"/>
          </p:cNvSpPr>
          <p:nvPr/>
        </p:nvSpPr>
        <p:spPr bwMode="auto">
          <a:xfrm>
            <a:off x="0" y="1926175"/>
            <a:ext cx="6170613" cy="452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225425" indent="-225425">
              <a:buFontTx/>
              <a:buChar char="•"/>
            </a:pPr>
            <a:r>
              <a:rPr lang="en-US" sz="1600" b="1" dirty="0">
                <a:latin typeface="Helvetica Neue"/>
                <a:ea typeface="ＭＳ Ｐゴシック"/>
                <a:cs typeface="Helvetica Neue"/>
              </a:rPr>
              <a:t>Transverse phase space</a:t>
            </a:r>
          </a:p>
          <a:p>
            <a:pPr marL="569913" lvl="1" indent="-225425">
              <a:buFontTx/>
              <a:buChar char="•"/>
            </a:pPr>
            <a:r>
              <a:rPr lang="en-US" sz="1600" b="1" dirty="0">
                <a:latin typeface="Helvetica Neue"/>
                <a:ea typeface="ＭＳ Ｐゴシック"/>
                <a:cs typeface="Helvetica Neue"/>
              </a:rPr>
              <a:t>S</a:t>
            </a:r>
            <a:r>
              <a:rPr lang="en-US" sz="1600" b="1" dirty="0" smtClean="0">
                <a:latin typeface="Helvetica Neue"/>
                <a:ea typeface="ＭＳ Ｐゴシック"/>
                <a:cs typeface="Helvetica Neue"/>
              </a:rPr>
              <a:t>mall electron </a:t>
            </a:r>
            <a:r>
              <a:rPr lang="en-US" sz="1600" b="1" dirty="0">
                <a:latin typeface="Helvetica Neue"/>
                <a:ea typeface="ＭＳ Ｐゴシック"/>
                <a:cs typeface="Helvetica Neue"/>
              </a:rPr>
              <a:t>beam </a:t>
            </a:r>
            <a:r>
              <a:rPr lang="en-US" sz="1600" b="1" dirty="0" err="1">
                <a:latin typeface="Helvetica Neue"/>
                <a:ea typeface="ＭＳ Ｐゴシック"/>
                <a:cs typeface="Helvetica Neue"/>
              </a:rPr>
              <a:t>emittance</a:t>
            </a:r>
            <a:r>
              <a:rPr lang="en-US" sz="1600" b="1" dirty="0">
                <a:latin typeface="Helvetica Neue"/>
                <a:ea typeface="ＭＳ Ｐゴシック"/>
                <a:cs typeface="Helvetica Neue"/>
              </a:rPr>
              <a:t> </a:t>
            </a:r>
            <a:r>
              <a:rPr lang="en-US" b="1" i="1" dirty="0">
                <a:latin typeface="Symbol" charset="2"/>
                <a:ea typeface="ＭＳ Ｐゴシック"/>
                <a:cs typeface="Symbol" charset="2"/>
              </a:rPr>
              <a:t>e</a:t>
            </a:r>
            <a:endParaRPr lang="en-US" sz="1600" b="1" dirty="0">
              <a:latin typeface="Symbol" charset="2"/>
              <a:ea typeface="ＭＳ Ｐゴシック"/>
              <a:cs typeface="Symbol" charset="2"/>
            </a:endParaRPr>
          </a:p>
          <a:p>
            <a:pPr marL="225425" indent="-225425">
              <a:buFontTx/>
              <a:buChar char="•"/>
            </a:pPr>
            <a:endParaRPr lang="en-US" sz="800" b="1" dirty="0" smtClean="0">
              <a:latin typeface="Helvetica Neue"/>
              <a:ea typeface="ＭＳ Ｐゴシック"/>
              <a:cs typeface="Helvetica Neue"/>
            </a:endParaRPr>
          </a:p>
          <a:p>
            <a:pPr marL="225425" indent="-225425">
              <a:buFontTx/>
              <a:buChar char="•"/>
            </a:pPr>
            <a:r>
              <a:rPr lang="en-US" sz="1600" b="1" dirty="0" smtClean="0">
                <a:latin typeface="Helvetica Neue"/>
                <a:ea typeface="ＭＳ Ｐゴシック"/>
                <a:cs typeface="Helvetica Neue"/>
              </a:rPr>
              <a:t>Longitudinal </a:t>
            </a:r>
            <a:r>
              <a:rPr lang="en-US" sz="1600" b="1" dirty="0">
                <a:latin typeface="Helvetica Neue"/>
                <a:ea typeface="ＭＳ Ｐゴシック"/>
                <a:cs typeface="Helvetica Neue"/>
              </a:rPr>
              <a:t>phase space</a:t>
            </a:r>
          </a:p>
          <a:p>
            <a:pPr marL="569913" lvl="1" indent="-225425">
              <a:buFontTx/>
              <a:buChar char="•"/>
            </a:pPr>
            <a:r>
              <a:rPr lang="en-US" sz="1600" b="1" dirty="0">
                <a:latin typeface="Helvetica Neue"/>
                <a:ea typeface="ＭＳ Ｐゴシック"/>
                <a:cs typeface="Helvetica Neue"/>
              </a:rPr>
              <a:t>L</a:t>
            </a:r>
            <a:r>
              <a:rPr lang="en-US" sz="1600" b="1" dirty="0" smtClean="0">
                <a:latin typeface="Helvetica Neue"/>
                <a:ea typeface="ＭＳ Ｐゴシック"/>
                <a:cs typeface="Helvetica Neue"/>
              </a:rPr>
              <a:t>arge peak </a:t>
            </a:r>
            <a:r>
              <a:rPr lang="en-US" sz="1600" b="1" dirty="0">
                <a:latin typeface="Helvetica Neue"/>
                <a:ea typeface="ＭＳ Ｐゴシック"/>
                <a:cs typeface="Helvetica Neue"/>
              </a:rPr>
              <a:t>current </a:t>
            </a:r>
            <a:r>
              <a:rPr lang="en-US" b="1" i="1" dirty="0" err="1" smtClean="0">
                <a:latin typeface="Helvetica Neue"/>
                <a:ea typeface="ＭＳ Ｐゴシック"/>
                <a:cs typeface="Helvetica Neue"/>
              </a:rPr>
              <a:t>I</a:t>
            </a:r>
            <a:r>
              <a:rPr lang="en-US" b="1" i="1" baseline="-25000" dirty="0" err="1" smtClean="0">
                <a:latin typeface="Helvetica Neue"/>
                <a:ea typeface="ＭＳ Ｐゴシック"/>
                <a:cs typeface="Helvetica Neue"/>
              </a:rPr>
              <a:t>peak</a:t>
            </a:r>
            <a:endParaRPr lang="en-US" sz="1600" b="1" dirty="0">
              <a:latin typeface="Helvetica Neue"/>
              <a:ea typeface="ＭＳ Ｐゴシック"/>
              <a:cs typeface="Helvetica Neue"/>
            </a:endParaRPr>
          </a:p>
          <a:p>
            <a:pPr marL="569913" lvl="1" indent="-225425">
              <a:buFontTx/>
              <a:buChar char="•"/>
            </a:pPr>
            <a:r>
              <a:rPr lang="en-US" sz="1600" b="1" dirty="0" smtClean="0">
                <a:latin typeface="Helvetica Neue"/>
                <a:ea typeface="ＭＳ Ｐゴシック"/>
                <a:cs typeface="Helvetica Neue"/>
              </a:rPr>
              <a:t>Small energy </a:t>
            </a:r>
            <a:r>
              <a:rPr lang="en-US" sz="1600" b="1" dirty="0">
                <a:latin typeface="Helvetica Neue"/>
                <a:ea typeface="ＭＳ Ｐゴシック"/>
                <a:cs typeface="Helvetica Neue"/>
              </a:rPr>
              <a:t>spread </a:t>
            </a:r>
            <a:r>
              <a:rPr lang="en-US" b="1" i="1" dirty="0" err="1">
                <a:latin typeface="Symbol" charset="2"/>
                <a:ea typeface="ＭＳ Ｐゴシック"/>
                <a:cs typeface="Symbol" charset="2"/>
              </a:rPr>
              <a:t>s</a:t>
            </a:r>
            <a:r>
              <a:rPr lang="en-US" b="1" i="1" baseline="-25000" dirty="0" err="1">
                <a:latin typeface="Helvetica Neue"/>
                <a:ea typeface="ＭＳ Ｐゴシック"/>
                <a:cs typeface="Helvetica Neue"/>
              </a:rPr>
              <a:t>E</a:t>
            </a:r>
            <a:endParaRPr lang="en-US" sz="1600" b="1" dirty="0">
              <a:latin typeface="Helvetica Neue"/>
              <a:ea typeface="ＭＳ Ｐゴシック"/>
              <a:cs typeface="Helvetica Neue"/>
            </a:endParaRPr>
          </a:p>
          <a:p>
            <a:pPr marL="344488" lvl="1"/>
            <a:endParaRPr lang="en-US" sz="800" b="1" dirty="0">
              <a:latin typeface="Helvetica Neue"/>
              <a:ea typeface="ＭＳ Ｐゴシック"/>
              <a:cs typeface="Helvetica Neue"/>
            </a:endParaRPr>
          </a:p>
          <a:p>
            <a:pPr marL="225425" indent="-225425">
              <a:buFontTx/>
              <a:buChar char="•"/>
            </a:pPr>
            <a:r>
              <a:rPr lang="en-US" sz="1600" b="1" dirty="0">
                <a:latin typeface="Helvetica Neue"/>
                <a:ea typeface="ＭＳ Ｐゴシック"/>
                <a:cs typeface="Helvetica Neue"/>
              </a:rPr>
              <a:t>Electron beam energy </a:t>
            </a:r>
            <a:r>
              <a:rPr lang="en-US" b="1" i="1" dirty="0">
                <a:latin typeface="Symbol" charset="2"/>
                <a:ea typeface="ＭＳ Ｐゴシック"/>
                <a:cs typeface="Symbol" charset="2"/>
              </a:rPr>
              <a:t>g</a:t>
            </a:r>
            <a:endParaRPr lang="en-US" sz="1600" b="1" dirty="0">
              <a:latin typeface="Symbol" charset="2"/>
              <a:ea typeface="ＭＳ Ｐゴシック"/>
              <a:cs typeface="Symbol" charset="2"/>
            </a:endParaRPr>
          </a:p>
          <a:p>
            <a:pPr marL="569913" lvl="1" indent="-225425">
              <a:buFontTx/>
              <a:buChar char="•"/>
            </a:pPr>
            <a:r>
              <a:rPr lang="en-US" sz="1600" b="1" dirty="0">
                <a:latin typeface="Helvetica Neue"/>
                <a:ea typeface="ＭＳ Ｐゴシック"/>
                <a:cs typeface="Helvetica Neue"/>
              </a:rPr>
              <a:t>H</a:t>
            </a:r>
            <a:r>
              <a:rPr lang="en-US" sz="1600" b="1" dirty="0" smtClean="0">
                <a:latin typeface="Helvetica Neue"/>
                <a:ea typeface="ＭＳ Ｐゴシック"/>
                <a:cs typeface="Helvetica Neue"/>
              </a:rPr>
              <a:t>igh </a:t>
            </a:r>
            <a:r>
              <a:rPr lang="en-US" sz="1600" b="1" dirty="0">
                <a:latin typeface="Helvetica Neue"/>
                <a:ea typeface="ＭＳ Ｐゴシック"/>
                <a:cs typeface="Helvetica Neue"/>
              </a:rPr>
              <a:t>gradient accelerator</a:t>
            </a:r>
          </a:p>
          <a:p>
            <a:pPr marL="112713" indent="-225425">
              <a:buFontTx/>
              <a:buChar char="•"/>
            </a:pPr>
            <a:endParaRPr lang="en-US" sz="800" b="1" dirty="0" smtClean="0">
              <a:latin typeface="Helvetica Neue"/>
              <a:ea typeface="ＭＳ Ｐゴシック"/>
              <a:cs typeface="Helvetica Neue"/>
            </a:endParaRPr>
          </a:p>
          <a:p>
            <a:pPr marL="112713" indent="-225425">
              <a:buFontTx/>
              <a:buChar char="•"/>
            </a:pPr>
            <a:r>
              <a:rPr lang="en-US" sz="1600" b="1" dirty="0" smtClean="0">
                <a:latin typeface="Helvetica Neue"/>
                <a:ea typeface="ＭＳ Ｐゴシック"/>
                <a:cs typeface="Helvetica Neue"/>
              </a:rPr>
              <a:t>Short </a:t>
            </a:r>
            <a:r>
              <a:rPr lang="en-US" sz="1600" b="1" dirty="0">
                <a:latin typeface="Helvetica Neue"/>
                <a:ea typeface="ＭＳ Ｐゴシック"/>
                <a:cs typeface="Helvetica Neue"/>
              </a:rPr>
              <a:t>period </a:t>
            </a:r>
            <a:r>
              <a:rPr lang="en-US" sz="1600" b="1" dirty="0" err="1" smtClean="0">
                <a:latin typeface="Helvetica Neue"/>
                <a:ea typeface="ＭＳ Ｐゴシック"/>
                <a:cs typeface="Helvetica Neue"/>
              </a:rPr>
              <a:t>undulators</a:t>
            </a:r>
            <a:endParaRPr lang="en-US" sz="1600" b="1" dirty="0" smtClean="0">
              <a:latin typeface="Helvetica Neue"/>
              <a:ea typeface="ＭＳ Ｐゴシック"/>
              <a:cs typeface="Helvetica Neue"/>
            </a:endParaRPr>
          </a:p>
          <a:p>
            <a:endParaRPr lang="en-US" sz="800" b="1" dirty="0">
              <a:latin typeface="Helvetica Neue"/>
              <a:cs typeface="Helvetica Neue"/>
            </a:endParaRPr>
          </a:p>
          <a:p>
            <a:pPr marL="112713" indent="-225425">
              <a:buFontTx/>
              <a:buChar char="•"/>
            </a:pPr>
            <a:r>
              <a:rPr lang="en-US" sz="1600" b="1" dirty="0" smtClean="0">
                <a:latin typeface="Helvetica Neue"/>
                <a:ea typeface="ＭＳ Ｐゴシック"/>
                <a:cs typeface="Helvetica Neue"/>
              </a:rPr>
              <a:t>Collective effects</a:t>
            </a:r>
          </a:p>
          <a:p>
            <a:endParaRPr lang="en-US" sz="800" b="1" dirty="0" smtClean="0">
              <a:latin typeface="Helvetica Neue"/>
              <a:ea typeface="ＭＳ Ｐゴシック"/>
              <a:cs typeface="Helvetica Neue"/>
            </a:endParaRPr>
          </a:p>
          <a:p>
            <a:pPr marL="225425" indent="-225425">
              <a:buFontTx/>
              <a:buChar char="•"/>
            </a:pPr>
            <a:r>
              <a:rPr lang="en-US" sz="1600" b="1" dirty="0" smtClean="0">
                <a:latin typeface="Helvetica Neue"/>
                <a:ea typeface="ＭＳ Ｐゴシック"/>
                <a:cs typeface="Helvetica Neue"/>
              </a:rPr>
              <a:t>Average power</a:t>
            </a:r>
            <a:endParaRPr lang="en-US" sz="1600" b="1" dirty="0">
              <a:latin typeface="Symbol" charset="2"/>
              <a:ea typeface="ＭＳ Ｐゴシック"/>
              <a:cs typeface="Symbol" charset="2"/>
            </a:endParaRPr>
          </a:p>
          <a:p>
            <a:pPr marL="569913" lvl="1" indent="-225425">
              <a:buFontTx/>
              <a:buChar char="•"/>
            </a:pPr>
            <a:r>
              <a:rPr lang="en-US" sz="1600" b="1" dirty="0">
                <a:latin typeface="Helvetica Neue"/>
                <a:ea typeface="ＭＳ Ｐゴシック"/>
                <a:cs typeface="Helvetica Neue"/>
              </a:rPr>
              <a:t>H</a:t>
            </a:r>
            <a:r>
              <a:rPr lang="en-US" sz="1600" b="1" dirty="0" smtClean="0">
                <a:latin typeface="Helvetica Neue"/>
                <a:ea typeface="ＭＳ Ｐゴシック"/>
                <a:cs typeface="Helvetica Neue"/>
              </a:rPr>
              <a:t>igh repetition rate injector</a:t>
            </a:r>
          </a:p>
          <a:p>
            <a:pPr marL="569913" lvl="1" indent="-225425">
              <a:buFontTx/>
              <a:buChar char="•"/>
            </a:pPr>
            <a:r>
              <a:rPr lang="en-US" sz="1600" b="1" dirty="0" smtClean="0">
                <a:latin typeface="Helvetica Neue"/>
                <a:ea typeface="ＭＳ Ｐゴシック"/>
                <a:cs typeface="Helvetica Neue"/>
              </a:rPr>
              <a:t>CW superconducting accelerator</a:t>
            </a:r>
          </a:p>
          <a:p>
            <a:pPr marL="344488" lvl="1"/>
            <a:endParaRPr lang="en-US" sz="800" b="1" dirty="0">
              <a:latin typeface="Helvetica Neue"/>
              <a:ea typeface="ＭＳ Ｐゴシック"/>
              <a:cs typeface="Helvetica Neue"/>
            </a:endParaRPr>
          </a:p>
          <a:p>
            <a:pPr marL="225425" indent="-225425">
              <a:buFontTx/>
              <a:buChar char="•"/>
            </a:pPr>
            <a:r>
              <a:rPr lang="en-US" sz="1600" b="1" dirty="0" smtClean="0">
                <a:latin typeface="Helvetica Neue"/>
                <a:ea typeface="ＭＳ Ｐゴシック"/>
                <a:cs typeface="Helvetica Neue"/>
              </a:rPr>
              <a:t>X-ray temporal control</a:t>
            </a:r>
            <a:endParaRPr lang="en-US" sz="1600" b="1" dirty="0">
              <a:latin typeface="Symbol" charset="2"/>
              <a:ea typeface="ＭＳ Ｐゴシック"/>
              <a:cs typeface="Symbol" charset="2"/>
            </a:endParaRPr>
          </a:p>
          <a:p>
            <a:pPr marL="569913" lvl="1" indent="-225425">
              <a:buFontTx/>
              <a:buChar char="•"/>
            </a:pPr>
            <a:r>
              <a:rPr lang="en-US" sz="1600" b="1" dirty="0" smtClean="0">
                <a:latin typeface="Helvetica Neue"/>
                <a:ea typeface="ＭＳ Ｐゴシック"/>
                <a:cs typeface="Helvetica Neue"/>
              </a:rPr>
              <a:t>FEL design &amp; seeding techniques</a:t>
            </a:r>
            <a:endParaRPr lang="en-US" sz="1600" b="1" dirty="0">
              <a:latin typeface="Helvetica Neue"/>
              <a:ea typeface="ＭＳ Ｐゴシック"/>
              <a:cs typeface="Helvetica Neue"/>
            </a:endParaRPr>
          </a:p>
        </p:txBody>
      </p:sp>
      <p:grpSp>
        <p:nvGrpSpPr>
          <p:cNvPr id="21510" name="Group 15"/>
          <p:cNvGrpSpPr>
            <a:grpSpLocks/>
          </p:cNvGrpSpPr>
          <p:nvPr/>
        </p:nvGrpSpPr>
        <p:grpSpPr bwMode="auto">
          <a:xfrm>
            <a:off x="6962162" y="2394372"/>
            <a:ext cx="1579563" cy="911225"/>
            <a:chOff x="4208" y="1791"/>
            <a:chExt cx="995" cy="574"/>
          </a:xfrm>
        </p:grpSpPr>
        <p:graphicFrame>
          <p:nvGraphicFramePr>
            <p:cNvPr id="21508" name="Object 4"/>
            <p:cNvGraphicFramePr>
              <a:graphicFrameLocks noChangeAspect="1"/>
            </p:cNvGraphicFramePr>
            <p:nvPr/>
          </p:nvGraphicFramePr>
          <p:xfrm>
            <a:off x="4247" y="1791"/>
            <a:ext cx="956" cy="565"/>
          </p:xfrm>
          <a:graphic>
            <a:graphicData uri="http://schemas.openxmlformats.org/presentationml/2006/ole">
              <mc:AlternateContent xmlns:mc="http://schemas.openxmlformats.org/markup-compatibility/2006">
                <mc:Choice xmlns:v="urn:schemas-microsoft-com:vml" Requires="v">
                  <p:oleObj spid="_x0000_s1515" name="Equation" r:id="rId3" imgW="685800" imgH="406400" progId="Equation.3">
                    <p:embed/>
                  </p:oleObj>
                </mc:Choice>
                <mc:Fallback>
                  <p:oleObj name="Equation" r:id="rId3" imgW="6858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 y="1791"/>
                          <a:ext cx="956" cy="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520" name="Oval 7"/>
            <p:cNvSpPr>
              <a:spLocks noChangeArrowheads="1"/>
            </p:cNvSpPr>
            <p:nvPr/>
          </p:nvSpPr>
          <p:spPr bwMode="auto">
            <a:xfrm>
              <a:off x="4208" y="1858"/>
              <a:ext cx="328" cy="507"/>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a:ea typeface="ＭＳ Ｐゴシック"/>
                <a:cs typeface="ＭＳ Ｐゴシック"/>
              </a:endParaRPr>
            </a:p>
          </p:txBody>
        </p:sp>
      </p:grpSp>
      <p:grpSp>
        <p:nvGrpSpPr>
          <p:cNvPr id="21511" name="Group 17"/>
          <p:cNvGrpSpPr>
            <a:grpSpLocks/>
          </p:cNvGrpSpPr>
          <p:nvPr/>
        </p:nvGrpSpPr>
        <p:grpSpPr bwMode="auto">
          <a:xfrm>
            <a:off x="5201187" y="3669198"/>
            <a:ext cx="3492500" cy="917575"/>
            <a:chOff x="3436" y="3229"/>
            <a:chExt cx="2200" cy="578"/>
          </a:xfrm>
        </p:grpSpPr>
        <p:sp>
          <p:nvSpPr>
            <p:cNvPr id="21517" name="Text Box 3"/>
            <p:cNvSpPr txBox="1">
              <a:spLocks noChangeArrowheads="1"/>
            </p:cNvSpPr>
            <p:nvPr/>
          </p:nvSpPr>
          <p:spPr bwMode="auto">
            <a:xfrm>
              <a:off x="3436" y="3378"/>
              <a:ext cx="88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Comic Sans MS" charset="0"/>
                  <a:ea typeface="ＭＳ Ｐゴシック" charset="0"/>
                  <a:cs typeface="ＭＳ Ｐゴシック" charset="0"/>
                </a:defRPr>
              </a:lvl1pPr>
              <a:lvl2pPr marL="37931725" indent="-37474525">
                <a:defRPr sz="2000">
                  <a:solidFill>
                    <a:schemeClr val="tx1"/>
                  </a:solidFill>
                  <a:latin typeface="Comic Sans MS" charset="0"/>
                  <a:ea typeface="ＭＳ Ｐゴシック" charset="0"/>
                </a:defRPr>
              </a:lvl2pPr>
              <a:lvl3pPr>
                <a:defRPr sz="2000">
                  <a:solidFill>
                    <a:schemeClr val="tx1"/>
                  </a:solidFill>
                  <a:latin typeface="Comic Sans MS" charset="0"/>
                  <a:ea typeface="ＭＳ Ｐゴシック" charset="0"/>
                </a:defRPr>
              </a:lvl3pPr>
              <a:lvl4pPr>
                <a:defRPr sz="2000">
                  <a:solidFill>
                    <a:schemeClr val="tx1"/>
                  </a:solidFill>
                  <a:latin typeface="Comic Sans MS" charset="0"/>
                  <a:ea typeface="ＭＳ Ｐゴシック" charset="0"/>
                </a:defRPr>
              </a:lvl4pPr>
              <a:lvl5pPr>
                <a:defRPr sz="2000">
                  <a:solidFill>
                    <a:schemeClr val="tx1"/>
                  </a:solidFill>
                  <a:latin typeface="Comic Sans MS" charset="0"/>
                  <a:ea typeface="ＭＳ Ｐゴシック" charset="0"/>
                </a:defRPr>
              </a:lvl5pPr>
              <a:lvl6pPr marL="457200" eaLnBrk="0" fontAlgn="base" hangingPunct="0">
                <a:spcBef>
                  <a:spcPct val="0"/>
                </a:spcBef>
                <a:spcAft>
                  <a:spcPct val="0"/>
                </a:spcAft>
                <a:defRPr sz="2000">
                  <a:solidFill>
                    <a:schemeClr val="tx1"/>
                  </a:solidFill>
                  <a:latin typeface="Comic Sans MS" charset="0"/>
                  <a:ea typeface="ＭＳ Ｐゴシック" charset="0"/>
                </a:defRPr>
              </a:lvl6pPr>
              <a:lvl7pPr marL="914400" eaLnBrk="0" fontAlgn="base" hangingPunct="0">
                <a:spcBef>
                  <a:spcPct val="0"/>
                </a:spcBef>
                <a:spcAft>
                  <a:spcPct val="0"/>
                </a:spcAft>
                <a:defRPr sz="2000">
                  <a:solidFill>
                    <a:schemeClr val="tx1"/>
                  </a:solidFill>
                  <a:latin typeface="Comic Sans MS" charset="0"/>
                  <a:ea typeface="ＭＳ Ｐゴシック" charset="0"/>
                </a:defRPr>
              </a:lvl7pPr>
              <a:lvl8pPr marL="1371600" eaLnBrk="0" fontAlgn="base" hangingPunct="0">
                <a:spcBef>
                  <a:spcPct val="0"/>
                </a:spcBef>
                <a:spcAft>
                  <a:spcPct val="0"/>
                </a:spcAft>
                <a:defRPr sz="2000">
                  <a:solidFill>
                    <a:schemeClr val="tx1"/>
                  </a:solidFill>
                  <a:latin typeface="Comic Sans MS" charset="0"/>
                  <a:ea typeface="ＭＳ Ｐゴシック" charset="0"/>
                </a:defRPr>
              </a:lvl8pPr>
              <a:lvl9pPr marL="1828800" eaLnBrk="0" fontAlgn="base" hangingPunct="0">
                <a:spcBef>
                  <a:spcPct val="0"/>
                </a:spcBef>
                <a:spcAft>
                  <a:spcPct val="0"/>
                </a:spcAft>
                <a:defRPr sz="2000">
                  <a:solidFill>
                    <a:schemeClr val="tx1"/>
                  </a:solidFill>
                  <a:latin typeface="Comic Sans MS" charset="0"/>
                  <a:ea typeface="ＭＳ Ｐゴシック" charset="0"/>
                </a:defRPr>
              </a:lvl9pPr>
            </a:lstStyle>
            <a:p>
              <a:pPr algn="ctr"/>
              <a:r>
                <a:rPr lang="en-US" sz="1200" b="1" dirty="0">
                  <a:solidFill>
                    <a:srgbClr val="000000"/>
                  </a:solidFill>
                  <a:latin typeface="Helvetica Neue"/>
                  <a:cs typeface="Helvetica Neue"/>
                </a:rPr>
                <a:t>Power/</a:t>
              </a:r>
            </a:p>
            <a:p>
              <a:pPr algn="ctr"/>
              <a:r>
                <a:rPr lang="en-US" sz="1200" b="1" dirty="0" err="1">
                  <a:solidFill>
                    <a:srgbClr val="000000"/>
                  </a:solidFill>
                  <a:latin typeface="Helvetica Neue"/>
                  <a:cs typeface="Helvetica Neue"/>
                </a:rPr>
                <a:t>undulator</a:t>
              </a:r>
              <a:r>
                <a:rPr lang="en-US" sz="1200" b="1" dirty="0">
                  <a:solidFill>
                    <a:srgbClr val="000000"/>
                  </a:solidFill>
                  <a:latin typeface="Helvetica Neue"/>
                  <a:cs typeface="Helvetica Neue"/>
                </a:rPr>
                <a:t> length</a:t>
              </a:r>
            </a:p>
          </p:txBody>
        </p:sp>
        <p:sp>
          <p:nvSpPr>
            <p:cNvPr id="21518" name="Oval 8"/>
            <p:cNvSpPr>
              <a:spLocks noChangeArrowheads="1"/>
            </p:cNvSpPr>
            <p:nvPr/>
          </p:nvSpPr>
          <p:spPr bwMode="auto">
            <a:xfrm>
              <a:off x="5197" y="3390"/>
              <a:ext cx="439" cy="287"/>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a:ea typeface="ＭＳ Ｐゴシック"/>
                <a:cs typeface="ＭＳ Ｐゴシック"/>
              </a:endParaRPr>
            </a:p>
          </p:txBody>
        </p:sp>
        <p:graphicFrame>
          <p:nvGraphicFramePr>
            <p:cNvPr id="21507" name="Object 3"/>
            <p:cNvGraphicFramePr>
              <a:graphicFrameLocks noChangeAspect="1"/>
            </p:cNvGraphicFramePr>
            <p:nvPr/>
          </p:nvGraphicFramePr>
          <p:xfrm>
            <a:off x="4212" y="3229"/>
            <a:ext cx="1411" cy="578"/>
          </p:xfrm>
          <a:graphic>
            <a:graphicData uri="http://schemas.openxmlformats.org/presentationml/2006/ole">
              <mc:AlternateContent xmlns:mc="http://schemas.openxmlformats.org/markup-compatibility/2006">
                <mc:Choice xmlns:v="urn:schemas-microsoft-com:vml" Requires="v">
                  <p:oleObj spid="_x0000_s1516" name="Equation" r:id="rId5" imgW="1054100" imgH="431800" progId="Equation.3">
                    <p:embed/>
                  </p:oleObj>
                </mc:Choice>
                <mc:Fallback>
                  <p:oleObj name="Equation" r:id="rId5" imgW="10541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 y="3229"/>
                          <a:ext cx="1411" cy="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519" name="Oval 10"/>
            <p:cNvSpPr>
              <a:spLocks noChangeAspect="1" noChangeArrowheads="1"/>
            </p:cNvSpPr>
            <p:nvPr/>
          </p:nvSpPr>
          <p:spPr bwMode="auto">
            <a:xfrm>
              <a:off x="4554" y="3369"/>
              <a:ext cx="495" cy="324"/>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a:ea typeface="ＭＳ Ｐゴシック"/>
                <a:cs typeface="ＭＳ Ｐゴシック"/>
              </a:endParaRPr>
            </a:p>
          </p:txBody>
        </p:sp>
      </p:grpSp>
      <p:grpSp>
        <p:nvGrpSpPr>
          <p:cNvPr id="21513" name="Group 16"/>
          <p:cNvGrpSpPr>
            <a:grpSpLocks/>
          </p:cNvGrpSpPr>
          <p:nvPr/>
        </p:nvGrpSpPr>
        <p:grpSpPr bwMode="auto">
          <a:xfrm>
            <a:off x="5481199" y="5222254"/>
            <a:ext cx="3216275" cy="958850"/>
            <a:chOff x="3565" y="647"/>
            <a:chExt cx="2026" cy="604"/>
          </a:xfrm>
        </p:grpSpPr>
        <p:graphicFrame>
          <p:nvGraphicFramePr>
            <p:cNvPr id="21506" name="Object 2"/>
            <p:cNvGraphicFramePr>
              <a:graphicFrameLocks noChangeAspect="1"/>
            </p:cNvGraphicFramePr>
            <p:nvPr/>
          </p:nvGraphicFramePr>
          <p:xfrm>
            <a:off x="3565" y="647"/>
            <a:ext cx="2026" cy="604"/>
          </p:xfrm>
          <a:graphic>
            <a:graphicData uri="http://schemas.openxmlformats.org/presentationml/2006/ole">
              <mc:AlternateContent xmlns:mc="http://schemas.openxmlformats.org/markup-compatibility/2006">
                <mc:Choice xmlns:v="urn:schemas-microsoft-com:vml" Requires="v">
                  <p:oleObj spid="_x0000_s1517" name="Equation" r:id="rId7" imgW="1524000" imgH="457200" progId="Equation.3">
                    <p:embed/>
                  </p:oleObj>
                </mc:Choice>
                <mc:Fallback>
                  <p:oleObj name="Equation" r:id="rId7" imgW="15240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5" y="647"/>
                          <a:ext cx="2026" cy="6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1515" name="Oval 5"/>
            <p:cNvSpPr>
              <a:spLocks noChangeArrowheads="1"/>
            </p:cNvSpPr>
            <p:nvPr/>
          </p:nvSpPr>
          <p:spPr bwMode="auto">
            <a:xfrm>
              <a:off x="4474" y="968"/>
              <a:ext cx="261" cy="280"/>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a:ea typeface="ＭＳ Ｐゴシック"/>
                <a:cs typeface="ＭＳ Ｐゴシック"/>
              </a:endParaRPr>
            </a:p>
          </p:txBody>
        </p:sp>
        <p:sp>
          <p:nvSpPr>
            <p:cNvPr id="21516" name="Oval 14"/>
            <p:cNvSpPr>
              <a:spLocks noChangeArrowheads="1"/>
            </p:cNvSpPr>
            <p:nvPr/>
          </p:nvSpPr>
          <p:spPr bwMode="auto">
            <a:xfrm>
              <a:off x="4210" y="656"/>
              <a:ext cx="677" cy="336"/>
            </a:xfrm>
            <a:prstGeom prst="ellipse">
              <a:avLst/>
            </a:prstGeom>
            <a:noFill/>
            <a:ln w="2857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Arial"/>
                <a:ea typeface="ＭＳ Ｐゴシック"/>
                <a:cs typeface="ＭＳ Ｐゴシック"/>
              </a:endParaRPr>
            </a:p>
          </p:txBody>
        </p:sp>
      </p:grpSp>
      <p:sp>
        <p:nvSpPr>
          <p:cNvPr id="2" name="Title 1"/>
          <p:cNvSpPr>
            <a:spLocks noGrp="1"/>
          </p:cNvSpPr>
          <p:nvPr>
            <p:ph type="title"/>
          </p:nvPr>
        </p:nvSpPr>
        <p:spPr>
          <a:xfrm>
            <a:off x="24856" y="288413"/>
            <a:ext cx="7646988" cy="731838"/>
          </a:xfrm>
        </p:spPr>
        <p:txBody>
          <a:bodyPr/>
          <a:lstStyle/>
          <a:p>
            <a:r>
              <a:rPr lang="en-US" dirty="0" smtClean="0">
                <a:solidFill>
                  <a:srgbClr val="000090"/>
                </a:solidFill>
              </a:rPr>
              <a:t>Physics &amp; technology challenges</a:t>
            </a:r>
            <a:endParaRPr lang="en-US" dirty="0">
              <a:solidFill>
                <a:srgbClr val="000090"/>
              </a:solidFill>
            </a:endParaRPr>
          </a:p>
        </p:txBody>
      </p:sp>
      <p:cxnSp>
        <p:nvCxnSpPr>
          <p:cNvPr id="5" name="Straight Connector 4"/>
          <p:cNvCxnSpPr/>
          <p:nvPr/>
        </p:nvCxnSpPr>
        <p:spPr>
          <a:xfrm flipH="1">
            <a:off x="3787335" y="1349787"/>
            <a:ext cx="822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778638" y="1836926"/>
            <a:ext cx="822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010118" y="1349787"/>
            <a:ext cx="8698" cy="48713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H="1">
            <a:off x="4268621" y="1226711"/>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6200000" flipH="1">
            <a:off x="5025367" y="1220608"/>
            <a:ext cx="4572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05742" y="1110525"/>
            <a:ext cx="73934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968287" y="1384583"/>
            <a:ext cx="1094019" cy="369332"/>
          </a:xfrm>
          <a:prstGeom prst="rect">
            <a:avLst/>
          </a:prstGeom>
          <a:noFill/>
        </p:spPr>
        <p:txBody>
          <a:bodyPr wrap="none" rtlCol="0">
            <a:spAutoFit/>
          </a:bodyPr>
          <a:lstStyle/>
          <a:p>
            <a:r>
              <a:rPr lang="en-US" dirty="0" smtClean="0">
                <a:solidFill>
                  <a:schemeClr val="accent1">
                    <a:lumMod val="75000"/>
                  </a:schemeClr>
                </a:solidFill>
              </a:rPr>
              <a:t>≲100 µm</a:t>
            </a:r>
            <a:endParaRPr lang="en-US" dirty="0">
              <a:solidFill>
                <a:schemeClr val="accent1">
                  <a:lumMod val="75000"/>
                </a:schemeClr>
              </a:solidFill>
            </a:endParaRPr>
          </a:p>
        </p:txBody>
      </p:sp>
      <p:sp>
        <p:nvSpPr>
          <p:cNvPr id="32" name="TextBox 31"/>
          <p:cNvSpPr txBox="1"/>
          <p:nvPr/>
        </p:nvSpPr>
        <p:spPr>
          <a:xfrm>
            <a:off x="4341632" y="723795"/>
            <a:ext cx="1094019" cy="369332"/>
          </a:xfrm>
          <a:prstGeom prst="rect">
            <a:avLst/>
          </a:prstGeom>
          <a:noFill/>
        </p:spPr>
        <p:txBody>
          <a:bodyPr wrap="none" rtlCol="0">
            <a:spAutoFit/>
          </a:bodyPr>
          <a:lstStyle/>
          <a:p>
            <a:r>
              <a:rPr lang="en-US" dirty="0" smtClean="0">
                <a:solidFill>
                  <a:schemeClr val="accent1">
                    <a:lumMod val="75000"/>
                  </a:schemeClr>
                </a:solidFill>
              </a:rPr>
              <a:t>≳100 µm</a:t>
            </a:r>
            <a:endParaRPr lang="en-US" dirty="0">
              <a:solidFill>
                <a:schemeClr val="accent1">
                  <a:lumMod val="75000"/>
                </a:schemeClr>
              </a:solidFill>
            </a:endParaRPr>
          </a:p>
        </p:txBody>
      </p:sp>
      <p:grpSp>
        <p:nvGrpSpPr>
          <p:cNvPr id="13" name="Group 12"/>
          <p:cNvGrpSpPr/>
          <p:nvPr/>
        </p:nvGrpSpPr>
        <p:grpSpPr>
          <a:xfrm>
            <a:off x="4488524" y="1349787"/>
            <a:ext cx="1095257" cy="1061820"/>
            <a:chOff x="5218584" y="1710571"/>
            <a:chExt cx="1095257" cy="1061820"/>
          </a:xfrm>
        </p:grpSpPr>
        <p:sp>
          <p:nvSpPr>
            <p:cNvPr id="3" name="Oval 2"/>
            <p:cNvSpPr/>
            <p:nvPr/>
          </p:nvSpPr>
          <p:spPr>
            <a:xfrm>
              <a:off x="5218584" y="1710571"/>
              <a:ext cx="748046" cy="487139"/>
            </a:xfrm>
            <a:prstGeom prst="ellipse">
              <a:avLst/>
            </a:prstGeom>
            <a:pattFill prst="dkVert">
              <a:fgClr>
                <a:schemeClr val="tx2">
                  <a:lumMod val="60000"/>
                  <a:lumOff val="40000"/>
                </a:schemeClr>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dottedHeavy" dirty="0"/>
            </a:p>
          </p:txBody>
        </p:sp>
        <p:cxnSp>
          <p:nvCxnSpPr>
            <p:cNvPr id="10" name="Straight Arrow Connector 9"/>
            <p:cNvCxnSpPr/>
            <p:nvPr/>
          </p:nvCxnSpPr>
          <p:spPr>
            <a:xfrm flipH="1">
              <a:off x="5622872" y="2387374"/>
              <a:ext cx="382722" cy="8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218584" y="2387374"/>
              <a:ext cx="382722" cy="86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5530502" y="2354222"/>
              <a:ext cx="2285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H="1">
              <a:off x="5491179" y="2352578"/>
              <a:ext cx="228595"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481199" y="2403059"/>
              <a:ext cx="832642" cy="369332"/>
            </a:xfrm>
            <a:prstGeom prst="rect">
              <a:avLst/>
            </a:prstGeom>
            <a:noFill/>
          </p:spPr>
          <p:txBody>
            <a:bodyPr wrap="none" rtlCol="0">
              <a:spAutoFit/>
            </a:bodyPr>
            <a:lstStyle/>
            <a:p>
              <a:r>
                <a:rPr lang="en-US" dirty="0" smtClean="0">
                  <a:solidFill>
                    <a:schemeClr val="accent1">
                      <a:lumMod val="75000"/>
                    </a:schemeClr>
                  </a:solidFill>
                </a:rPr>
                <a:t>~1 nm</a:t>
              </a:r>
              <a:endParaRPr lang="en-US" dirty="0">
                <a:solidFill>
                  <a:schemeClr val="accent1">
                    <a:lumMod val="75000"/>
                  </a:schemeClr>
                </a:solidFill>
              </a:endParaRPr>
            </a:p>
          </p:txBody>
        </p:sp>
      </p:grpSp>
      <p:sp>
        <p:nvSpPr>
          <p:cNvPr id="15" name="Striped Right Arrow 14"/>
          <p:cNvSpPr/>
          <p:nvPr/>
        </p:nvSpPr>
        <p:spPr>
          <a:xfrm>
            <a:off x="2149377" y="1093127"/>
            <a:ext cx="5134734" cy="993223"/>
          </a:xfrm>
          <a:prstGeom prst="stripedRightArrow">
            <a:avLst>
              <a:gd name="adj1" fmla="val 52861"/>
              <a:gd name="adj2" fmla="val 50000"/>
            </a:avLst>
          </a:prstGeom>
          <a:solidFill>
            <a:srgbClr val="FF66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637154" y="830383"/>
            <a:ext cx="961020" cy="369332"/>
          </a:xfrm>
          <a:prstGeom prst="rect">
            <a:avLst/>
          </a:prstGeom>
          <a:noFill/>
        </p:spPr>
        <p:txBody>
          <a:bodyPr wrap="none" rtlCol="0">
            <a:spAutoFit/>
          </a:bodyPr>
          <a:lstStyle/>
          <a:p>
            <a:r>
              <a:rPr lang="en-US" dirty="0" smtClean="0">
                <a:solidFill>
                  <a:schemeClr val="accent1">
                    <a:lumMod val="75000"/>
                  </a:schemeClr>
                </a:solidFill>
              </a:rPr>
              <a:t>~100 m</a:t>
            </a:r>
            <a:endParaRPr lang="en-US" dirty="0">
              <a:solidFill>
                <a:schemeClr val="accent1">
                  <a:lumMod val="75000"/>
                </a:schemeClr>
              </a:solidFill>
            </a:endParaRPr>
          </a:p>
        </p:txBody>
      </p:sp>
      <p:sp>
        <p:nvSpPr>
          <p:cNvPr id="40" name="TextBox 39"/>
          <p:cNvSpPr txBox="1"/>
          <p:nvPr/>
        </p:nvSpPr>
        <p:spPr>
          <a:xfrm>
            <a:off x="2363366" y="807342"/>
            <a:ext cx="1698940" cy="369332"/>
          </a:xfrm>
          <a:prstGeom prst="rect">
            <a:avLst/>
          </a:prstGeom>
          <a:noFill/>
        </p:spPr>
        <p:txBody>
          <a:bodyPr wrap="none" rtlCol="0">
            <a:spAutoFit/>
          </a:bodyPr>
          <a:lstStyle/>
          <a:p>
            <a:r>
              <a:rPr lang="en-US" dirty="0">
                <a:solidFill>
                  <a:schemeClr val="accent1">
                    <a:lumMod val="75000"/>
                  </a:schemeClr>
                </a:solidFill>
              </a:rPr>
              <a:t>e</a:t>
            </a:r>
            <a:r>
              <a:rPr lang="en-US" dirty="0" smtClean="0">
                <a:solidFill>
                  <a:schemeClr val="accent1">
                    <a:lumMod val="75000"/>
                  </a:schemeClr>
                </a:solidFill>
              </a:rPr>
              <a:t>lectron bunch</a:t>
            </a:r>
            <a:endParaRPr lang="en-US" dirty="0">
              <a:solidFill>
                <a:schemeClr val="accent1">
                  <a:lumMod val="75000"/>
                </a:schemeClr>
              </a:solidFill>
            </a:endParaRPr>
          </a:p>
        </p:txBody>
      </p:sp>
    </p:spTree>
    <p:extLst>
      <p:ext uri="{BB962C8B-B14F-4D97-AF65-F5344CB8AC3E}">
        <p14:creationId xmlns:p14="http://schemas.microsoft.com/office/powerpoint/2010/main" val="479626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5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15" grpId="0" animBg="1"/>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692" y="1607504"/>
            <a:ext cx="8973033" cy="2062019"/>
            <a:chOff x="133692" y="1607504"/>
            <a:chExt cx="8973033" cy="2062019"/>
          </a:xfrm>
        </p:grpSpPr>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10" name="Picture 9"/>
            <p:cNvPicPr>
              <a:picLocks noChangeAspect="1"/>
            </p:cNvPicPr>
            <p:nvPr/>
          </p:nvPicPr>
          <p:blipFill rotWithShape="1">
            <a:blip r:embed="rId3">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2" name="Title 1"/>
          <p:cNvSpPr>
            <a:spLocks noGrp="1"/>
          </p:cNvSpPr>
          <p:nvPr>
            <p:ph type="title"/>
          </p:nvPr>
        </p:nvSpPr>
        <p:spPr>
          <a:xfrm>
            <a:off x="-452" y="284025"/>
            <a:ext cx="8966199" cy="731838"/>
          </a:xfrm>
        </p:spPr>
        <p:txBody>
          <a:bodyPr anchor="t"/>
          <a:lstStyle/>
          <a:p>
            <a:r>
              <a:rPr lang="en-US" dirty="0" smtClean="0">
                <a:solidFill>
                  <a:srgbClr val="000090"/>
                </a:solidFill>
                <a:latin typeface="+mn-lt"/>
              </a:rPr>
              <a:t>Accelerator Systems R&amp;D</a:t>
            </a:r>
            <a:endParaRPr lang="en-US" dirty="0">
              <a:solidFill>
                <a:srgbClr val="000090"/>
              </a:solidFill>
              <a:latin typeface="+mn-lt"/>
            </a:endParaRPr>
          </a:p>
        </p:txBody>
      </p:sp>
      <p:sp>
        <p:nvSpPr>
          <p:cNvPr id="6" name="Content Placeholder 2"/>
          <p:cNvSpPr txBox="1">
            <a:spLocks/>
          </p:cNvSpPr>
          <p:nvPr/>
        </p:nvSpPr>
        <p:spPr bwMode="auto">
          <a:xfrm>
            <a:off x="0" y="2804920"/>
            <a:ext cx="7683500" cy="39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a:lstStyle>
          <a:p>
            <a:pPr>
              <a:lnSpc>
                <a:spcPct val="120000"/>
              </a:lnSpc>
            </a:pPr>
            <a:r>
              <a:rPr lang="en-US" dirty="0">
                <a:cs typeface="Helvetica Neue"/>
              </a:rPr>
              <a:t>High repetition </a:t>
            </a:r>
            <a:r>
              <a:rPr lang="en-US" dirty="0" smtClean="0">
                <a:cs typeface="Helvetica Neue"/>
              </a:rPr>
              <a:t>rate</a:t>
            </a:r>
          </a:p>
          <a:p>
            <a:pPr>
              <a:lnSpc>
                <a:spcPct val="120000"/>
              </a:lnSpc>
            </a:pPr>
            <a:r>
              <a:rPr lang="en-US" dirty="0" smtClean="0">
                <a:cs typeface="Helvetica Neue"/>
              </a:rPr>
              <a:t>Advanced FEL operation</a:t>
            </a:r>
            <a:endParaRPr lang="en-US" sz="1600" dirty="0" smtClean="0">
              <a:cs typeface="Helvetica Neue"/>
            </a:endParaRPr>
          </a:p>
          <a:p>
            <a:pPr>
              <a:lnSpc>
                <a:spcPct val="120000"/>
              </a:lnSpc>
              <a:buFont typeface="Arial"/>
              <a:buChar char="•"/>
            </a:pPr>
            <a:r>
              <a:rPr lang="en-US" dirty="0" smtClean="0">
                <a:cs typeface="Helvetica Neue"/>
              </a:rPr>
              <a:t>High </a:t>
            </a:r>
            <a:r>
              <a:rPr lang="en-US" dirty="0">
                <a:cs typeface="Helvetica Neue"/>
              </a:rPr>
              <a:t>average </a:t>
            </a:r>
            <a:r>
              <a:rPr lang="en-US" dirty="0" smtClean="0">
                <a:cs typeface="Helvetica Neue"/>
              </a:rPr>
              <a:t>power</a:t>
            </a:r>
          </a:p>
          <a:p>
            <a:pPr>
              <a:lnSpc>
                <a:spcPct val="120000"/>
              </a:lnSpc>
              <a:buFont typeface="Arial"/>
              <a:buChar char="•"/>
            </a:pPr>
            <a:r>
              <a:rPr lang="en-US" dirty="0" smtClean="0">
                <a:cs typeface="Helvetica Neue"/>
              </a:rPr>
              <a:t>Superconducting accelerator developments</a:t>
            </a:r>
          </a:p>
        </p:txBody>
      </p:sp>
    </p:spTree>
    <p:extLst>
      <p:ext uri="{BB962C8B-B14F-4D97-AF65-F5344CB8AC3E}">
        <p14:creationId xmlns:p14="http://schemas.microsoft.com/office/powerpoint/2010/main" val="13577655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ChangeArrowheads="1"/>
          </p:cNvSpPr>
          <p:nvPr/>
        </p:nvSpPr>
        <p:spPr bwMode="auto">
          <a:xfrm>
            <a:off x="0" y="923925"/>
            <a:ext cx="4675188"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227013" indent="-227013">
              <a:spcBef>
                <a:spcPts val="600"/>
              </a:spcBef>
              <a:buFontTx/>
              <a:buChar char="•"/>
              <a:tabLst>
                <a:tab pos="685800" algn="l"/>
              </a:tabLst>
            </a:pPr>
            <a:r>
              <a:rPr lang="en-US" sz="1600" b="1" dirty="0">
                <a:solidFill>
                  <a:srgbClr val="000000"/>
                </a:solidFill>
                <a:latin typeface="Helvetica Neue" charset="0"/>
                <a:cs typeface="Helvetica Neue" charset="0"/>
              </a:rPr>
              <a:t>Repetition rate 1 MHz </a:t>
            </a:r>
          </a:p>
          <a:p>
            <a:pPr marL="227013" indent="-227013">
              <a:spcBef>
                <a:spcPts val="600"/>
              </a:spcBef>
              <a:buFontTx/>
              <a:buChar char="•"/>
              <a:tabLst>
                <a:tab pos="685800" algn="l"/>
              </a:tabLst>
            </a:pPr>
            <a:r>
              <a:rPr lang="en-US" sz="1600" b="1" dirty="0">
                <a:solidFill>
                  <a:srgbClr val="000000"/>
                </a:solidFill>
                <a:latin typeface="Helvetica Neue" charset="0"/>
                <a:cs typeface="Helvetica Neue" charset="0"/>
              </a:rPr>
              <a:t>Charge per bunch from ~10 </a:t>
            </a:r>
            <a:r>
              <a:rPr lang="en-US" sz="1600" b="1" dirty="0" err="1">
                <a:solidFill>
                  <a:srgbClr val="000000"/>
                </a:solidFill>
                <a:latin typeface="Helvetica Neue" charset="0"/>
                <a:cs typeface="Helvetica Neue" charset="0"/>
              </a:rPr>
              <a:t>pC</a:t>
            </a:r>
            <a:r>
              <a:rPr lang="en-US" sz="1600" b="1" dirty="0">
                <a:solidFill>
                  <a:srgbClr val="000000"/>
                </a:solidFill>
                <a:latin typeface="Helvetica Neue" charset="0"/>
                <a:cs typeface="Helvetica Neue" charset="0"/>
              </a:rPr>
              <a:t> to ~1 </a:t>
            </a:r>
            <a:r>
              <a:rPr lang="en-US" sz="1600" b="1" dirty="0" err="1">
                <a:solidFill>
                  <a:srgbClr val="000000"/>
                </a:solidFill>
                <a:latin typeface="Helvetica Neue" charset="0"/>
                <a:cs typeface="Helvetica Neue" charset="0"/>
              </a:rPr>
              <a:t>nC</a:t>
            </a:r>
            <a:endParaRPr lang="en-US" sz="1600" b="1" dirty="0">
              <a:solidFill>
                <a:srgbClr val="000000"/>
              </a:solidFill>
              <a:latin typeface="Helvetica Neue" charset="0"/>
              <a:cs typeface="Helvetica Neue" charset="0"/>
            </a:endParaRPr>
          </a:p>
          <a:p>
            <a:pPr marL="227013" indent="-227013" eaLnBrk="0" hangingPunct="0">
              <a:spcBef>
                <a:spcPts val="600"/>
              </a:spcBef>
              <a:buFontTx/>
              <a:buChar char="•"/>
              <a:tabLst>
                <a:tab pos="685800" algn="l"/>
              </a:tabLst>
            </a:pPr>
            <a:r>
              <a:rPr lang="en-US" sz="1600" b="1" dirty="0" err="1">
                <a:solidFill>
                  <a:srgbClr val="000000"/>
                </a:solidFill>
                <a:latin typeface="Helvetica Neue" charset="0"/>
                <a:cs typeface="Helvetica Neue" charset="0"/>
              </a:rPr>
              <a:t>Emittance</a:t>
            </a:r>
            <a:r>
              <a:rPr lang="en-US" sz="1600" b="1" dirty="0">
                <a:solidFill>
                  <a:srgbClr val="000000"/>
                </a:solidFill>
                <a:latin typeface="Helvetica Neue" charset="0"/>
                <a:cs typeface="Helvetica Neue" charset="0"/>
              </a:rPr>
              <a:t> &lt;10</a:t>
            </a:r>
            <a:r>
              <a:rPr lang="en-US" sz="1600" b="1" baseline="30000" dirty="0">
                <a:solidFill>
                  <a:srgbClr val="000000"/>
                </a:solidFill>
                <a:latin typeface="Helvetica Neue" charset="0"/>
                <a:cs typeface="Helvetica Neue" charset="0"/>
              </a:rPr>
              <a:t>-6</a:t>
            </a:r>
            <a:r>
              <a:rPr lang="en-US" sz="1600" b="1" dirty="0">
                <a:solidFill>
                  <a:srgbClr val="000000"/>
                </a:solidFill>
                <a:latin typeface="Helvetica Neue" charset="0"/>
                <a:cs typeface="Helvetica Neue" charset="0"/>
              </a:rPr>
              <a:t> mm-</a:t>
            </a:r>
            <a:r>
              <a:rPr lang="en-US" sz="1600" b="1" dirty="0" err="1">
                <a:solidFill>
                  <a:srgbClr val="000000"/>
                </a:solidFill>
                <a:latin typeface="Helvetica Neue" charset="0"/>
                <a:cs typeface="Helvetica Neue" charset="0"/>
              </a:rPr>
              <a:t>mrad</a:t>
            </a:r>
            <a:r>
              <a:rPr lang="en-US" sz="1600" b="1" dirty="0">
                <a:solidFill>
                  <a:srgbClr val="000000"/>
                </a:solidFill>
                <a:latin typeface="Helvetica Neue" charset="0"/>
                <a:cs typeface="Helvetica Neue" charset="0"/>
              </a:rPr>
              <a:t> (normalized)</a:t>
            </a:r>
            <a:endParaRPr lang="en-US" sz="1600" b="1" baseline="-25000" dirty="0">
              <a:solidFill>
                <a:srgbClr val="000000"/>
              </a:solidFill>
              <a:latin typeface="Helvetica Neue" charset="0"/>
              <a:cs typeface="Helvetica Neue" charset="0"/>
            </a:endParaRPr>
          </a:p>
          <a:p>
            <a:pPr marL="227013" indent="-227013" eaLnBrk="0" hangingPunct="0">
              <a:spcBef>
                <a:spcPts val="600"/>
              </a:spcBef>
              <a:buFontTx/>
              <a:buChar char="•"/>
              <a:tabLst>
                <a:tab pos="685800" algn="l"/>
              </a:tabLst>
            </a:pPr>
            <a:r>
              <a:rPr lang="en-US" sz="1600" b="1" dirty="0">
                <a:solidFill>
                  <a:srgbClr val="000000"/>
                </a:solidFill>
                <a:latin typeface="Helvetica Neue" charset="0"/>
                <a:cs typeface="Helvetica Neue" charset="0"/>
              </a:rPr>
              <a:t>Electric field at the cathode ≥~10 MV/m (space charge emission limit)</a:t>
            </a:r>
          </a:p>
          <a:p>
            <a:pPr marL="227013" indent="-227013" eaLnBrk="0" hangingPunct="0">
              <a:spcBef>
                <a:spcPts val="600"/>
              </a:spcBef>
              <a:buFontTx/>
              <a:buChar char="•"/>
              <a:tabLst>
                <a:tab pos="685800" algn="l"/>
              </a:tabLst>
            </a:pPr>
            <a:r>
              <a:rPr lang="en-US" sz="1600" b="1" dirty="0">
                <a:solidFill>
                  <a:srgbClr val="000000"/>
                </a:solidFill>
                <a:latin typeface="Helvetica Neue" charset="0"/>
                <a:cs typeface="Helvetica Neue" charset="0"/>
              </a:rPr>
              <a:t>Beam energy at the gun exit ≥~500 </a:t>
            </a:r>
            <a:r>
              <a:rPr lang="en-US" sz="1600" b="1" dirty="0" err="1">
                <a:solidFill>
                  <a:srgbClr val="000000"/>
                </a:solidFill>
                <a:latin typeface="Helvetica Neue" charset="0"/>
                <a:cs typeface="Helvetica Neue" charset="0"/>
              </a:rPr>
              <a:t>keV</a:t>
            </a:r>
            <a:r>
              <a:rPr lang="en-US" sz="1600" b="1" dirty="0">
                <a:solidFill>
                  <a:srgbClr val="000000"/>
                </a:solidFill>
                <a:latin typeface="Helvetica Neue" charset="0"/>
                <a:cs typeface="Helvetica Neue" charset="0"/>
              </a:rPr>
              <a:t> (space charge control)</a:t>
            </a:r>
          </a:p>
          <a:p>
            <a:pPr marL="227013" indent="-227013">
              <a:spcBef>
                <a:spcPts val="600"/>
              </a:spcBef>
              <a:buFontTx/>
              <a:buChar char="•"/>
              <a:tabLst>
                <a:tab pos="685800" algn="l"/>
              </a:tabLst>
            </a:pPr>
            <a:r>
              <a:rPr lang="en-US" sz="1600" b="1" dirty="0">
                <a:solidFill>
                  <a:srgbClr val="000000"/>
                </a:solidFill>
                <a:latin typeface="Helvetica Neue" charset="0"/>
                <a:cs typeface="Helvetica Neue" charset="0"/>
              </a:rPr>
              <a:t>Bunch length ~100 </a:t>
            </a:r>
            <a:r>
              <a:rPr lang="en-US" sz="1600" b="1" dirty="0" err="1">
                <a:solidFill>
                  <a:srgbClr val="000000"/>
                </a:solidFill>
                <a:latin typeface="Helvetica Neue" charset="0"/>
                <a:cs typeface="Helvetica Neue" charset="0"/>
              </a:rPr>
              <a:t>fs</a:t>
            </a:r>
            <a:r>
              <a:rPr lang="en-US" sz="1600" b="1" dirty="0">
                <a:solidFill>
                  <a:srgbClr val="000000"/>
                </a:solidFill>
                <a:latin typeface="Helvetica Neue" charset="0"/>
                <a:cs typeface="Helvetica Neue" charset="0"/>
              </a:rPr>
              <a:t> to ~10 </a:t>
            </a:r>
            <a:r>
              <a:rPr lang="en-US" sz="1600" b="1" dirty="0" err="1">
                <a:solidFill>
                  <a:srgbClr val="000000"/>
                </a:solidFill>
                <a:latin typeface="Helvetica Neue" charset="0"/>
                <a:cs typeface="Helvetica Neue" charset="0"/>
              </a:rPr>
              <a:t>ps</a:t>
            </a:r>
            <a:r>
              <a:rPr lang="en-US" sz="1600" b="1" dirty="0">
                <a:solidFill>
                  <a:srgbClr val="000000"/>
                </a:solidFill>
                <a:latin typeface="Helvetica Neue" charset="0"/>
                <a:cs typeface="Helvetica Neue" charset="0"/>
              </a:rPr>
              <a:t> for handling space charge effects, and for allowing different modes of operation</a:t>
            </a:r>
          </a:p>
          <a:p>
            <a:pPr marL="227013" indent="-227013" eaLnBrk="0" hangingPunct="0">
              <a:spcBef>
                <a:spcPts val="600"/>
              </a:spcBef>
              <a:buFontTx/>
              <a:buChar char="•"/>
              <a:tabLst>
                <a:tab pos="685800" algn="l"/>
              </a:tabLst>
            </a:pPr>
            <a:r>
              <a:rPr lang="en-US" sz="1600" b="1" dirty="0">
                <a:solidFill>
                  <a:srgbClr val="000000"/>
                </a:solidFill>
                <a:latin typeface="Helvetica Neue" charset="0"/>
                <a:cs typeface="Helvetica Neue" charset="0"/>
              </a:rPr>
              <a:t>Compatible with magnetic field control within the gun  (</a:t>
            </a:r>
            <a:r>
              <a:rPr lang="en-US" sz="1600" b="1" dirty="0" err="1">
                <a:solidFill>
                  <a:srgbClr val="000000"/>
                </a:solidFill>
                <a:latin typeface="Helvetica Neue" charset="0"/>
                <a:cs typeface="Helvetica Neue" charset="0"/>
              </a:rPr>
              <a:t>emittance</a:t>
            </a:r>
            <a:r>
              <a:rPr lang="en-US" sz="1600" b="1" dirty="0">
                <a:solidFill>
                  <a:srgbClr val="000000"/>
                </a:solidFill>
                <a:latin typeface="Helvetica Neue" charset="0"/>
                <a:cs typeface="Helvetica Neue" charset="0"/>
              </a:rPr>
              <a:t> exchange and compensation)</a:t>
            </a:r>
          </a:p>
          <a:p>
            <a:pPr marL="227013" indent="-227013">
              <a:spcBef>
                <a:spcPts val="600"/>
              </a:spcBef>
              <a:buFontTx/>
              <a:buChar char="•"/>
              <a:tabLst>
                <a:tab pos="685800" algn="l"/>
              </a:tabLst>
            </a:pPr>
            <a:r>
              <a:rPr lang="en-US" sz="1600" b="1" dirty="0">
                <a:solidFill>
                  <a:srgbClr val="000000"/>
                </a:solidFill>
                <a:latin typeface="Helvetica Neue" charset="0"/>
                <a:ea typeface="Times New Roman" charset="0"/>
              </a:rPr>
              <a:t>10</a:t>
            </a:r>
            <a:r>
              <a:rPr lang="en-US" sz="1600" b="1" baseline="30000" dirty="0">
                <a:solidFill>
                  <a:srgbClr val="000000"/>
                </a:solidFill>
                <a:latin typeface="Helvetica Neue" charset="0"/>
                <a:ea typeface="Times New Roman" charset="0"/>
              </a:rPr>
              <a:t>-11</a:t>
            </a:r>
            <a:r>
              <a:rPr lang="en-US" sz="1600" b="1" dirty="0">
                <a:solidFill>
                  <a:srgbClr val="000000"/>
                </a:solidFill>
                <a:latin typeface="Helvetica Neue" charset="0"/>
                <a:ea typeface="Times New Roman" charset="0"/>
              </a:rPr>
              <a:t> </a:t>
            </a:r>
            <a:r>
              <a:rPr lang="en-US" sz="1600" b="1" dirty="0" err="1">
                <a:solidFill>
                  <a:srgbClr val="000000"/>
                </a:solidFill>
                <a:latin typeface="Helvetica Neue" charset="0"/>
                <a:ea typeface="Times New Roman" charset="0"/>
              </a:rPr>
              <a:t>Torr</a:t>
            </a:r>
            <a:r>
              <a:rPr lang="en-US" sz="1600" b="1" dirty="0">
                <a:solidFill>
                  <a:srgbClr val="000000"/>
                </a:solidFill>
                <a:latin typeface="Helvetica Neue" charset="0"/>
                <a:ea typeface="Times New Roman" charset="0"/>
              </a:rPr>
              <a:t> vacuum capability (cathode lifetime)</a:t>
            </a:r>
          </a:p>
          <a:p>
            <a:pPr marL="227013" indent="-227013">
              <a:spcBef>
                <a:spcPts val="600"/>
              </a:spcBef>
              <a:buFontTx/>
              <a:buChar char="•"/>
              <a:tabLst>
                <a:tab pos="685800" algn="l"/>
              </a:tabLst>
            </a:pPr>
            <a:r>
              <a:rPr lang="en-US" sz="1600" b="1" dirty="0">
                <a:solidFill>
                  <a:srgbClr val="000000"/>
                </a:solidFill>
                <a:latin typeface="Helvetica Neue" charset="0"/>
                <a:ea typeface="Times New Roman" charset="0"/>
              </a:rPr>
              <a:t>Accommodates a variety of cathode materials</a:t>
            </a:r>
          </a:p>
          <a:p>
            <a:pPr marL="227013" indent="-227013">
              <a:spcBef>
                <a:spcPts val="600"/>
              </a:spcBef>
              <a:buFontTx/>
              <a:buChar char="•"/>
              <a:tabLst>
                <a:tab pos="685800" algn="l"/>
              </a:tabLst>
            </a:pPr>
            <a:r>
              <a:rPr lang="en-US" sz="1600" b="1" dirty="0">
                <a:solidFill>
                  <a:srgbClr val="000000"/>
                </a:solidFill>
                <a:latin typeface="Helvetica Neue" charset="0"/>
                <a:ea typeface="Times New Roman" charset="0"/>
              </a:rPr>
              <a:t>High reliability for user operations</a:t>
            </a:r>
          </a:p>
        </p:txBody>
      </p:sp>
      <p:sp>
        <p:nvSpPr>
          <p:cNvPr id="7" name="Title 6"/>
          <p:cNvSpPr>
            <a:spLocks noGrp="1"/>
          </p:cNvSpPr>
          <p:nvPr>
            <p:ph type="title"/>
          </p:nvPr>
        </p:nvSpPr>
        <p:spPr>
          <a:xfrm>
            <a:off x="-23813" y="292100"/>
            <a:ext cx="8077201" cy="731838"/>
          </a:xfrm>
        </p:spPr>
        <p:txBody>
          <a:bodyPr anchor="t"/>
          <a:lstStyle/>
          <a:p>
            <a:pPr algn="l">
              <a:defRPr/>
            </a:pPr>
            <a:r>
              <a:rPr lang="en-US" b="1" dirty="0" smtClean="0">
                <a:solidFill>
                  <a:srgbClr val="000090"/>
                </a:solidFill>
                <a:latin typeface="+mn-lt"/>
              </a:rPr>
              <a:t>Injector design goals – APEX gun</a:t>
            </a:r>
            <a:endParaRPr lang="en-US" b="1" dirty="0">
              <a:solidFill>
                <a:srgbClr val="000090"/>
              </a:solidFill>
              <a:latin typeface="+mn-lt"/>
            </a:endParaRPr>
          </a:p>
        </p:txBody>
      </p:sp>
      <p:grpSp>
        <p:nvGrpSpPr>
          <p:cNvPr id="27" name="Group 26"/>
          <p:cNvGrpSpPr/>
          <p:nvPr/>
        </p:nvGrpSpPr>
        <p:grpSpPr>
          <a:xfrm>
            <a:off x="4534299" y="1486226"/>
            <a:ext cx="4561239" cy="3917506"/>
            <a:chOff x="4563746" y="1215935"/>
            <a:chExt cx="4561239" cy="3917506"/>
          </a:xfrm>
          <a:solidFill>
            <a:schemeClr val="bg1"/>
          </a:solidFill>
        </p:grpSpPr>
        <p:sp>
          <p:nvSpPr>
            <p:cNvPr id="31" name="Rectangle 138"/>
            <p:cNvSpPr>
              <a:spLocks noChangeArrowheads="1"/>
            </p:cNvSpPr>
            <p:nvPr/>
          </p:nvSpPr>
          <p:spPr bwMode="auto">
            <a:xfrm>
              <a:off x="4883243" y="4394777"/>
              <a:ext cx="4241742" cy="738664"/>
            </a:xfrm>
            <a:prstGeom prst="rect">
              <a:avLst/>
            </a:prstGeom>
            <a:grpFill/>
            <a:ln w="9525">
              <a:noFill/>
              <a:miter lim="800000"/>
              <a:headEnd/>
              <a:tailEnd/>
            </a:ln>
          </p:spPr>
          <p:txBody>
            <a:bodyPr>
              <a:spAutoFit/>
            </a:bodyPr>
            <a:lstStyle/>
            <a:p>
              <a:pPr algn="ctr">
                <a:defRPr/>
              </a:pPr>
              <a:endParaRPr lang="en-US" sz="1400" i="1" dirty="0">
                <a:solidFill>
                  <a:srgbClr val="990000"/>
                </a:solidFill>
                <a:latin typeface="Helvetica Neue"/>
                <a:ea typeface="Times New Roman" pitchFamily="24" charset="0"/>
                <a:cs typeface="Helvetica Neue"/>
              </a:endParaRPr>
            </a:p>
            <a:p>
              <a:pPr algn="ctr">
                <a:defRPr/>
              </a:pPr>
              <a:r>
                <a:rPr lang="en-US" sz="1400" i="1" dirty="0">
                  <a:solidFill>
                    <a:srgbClr val="990000"/>
                  </a:solidFill>
                  <a:latin typeface="Helvetica Neue"/>
                  <a:ea typeface="Times New Roman" pitchFamily="24" charset="0"/>
                  <a:cs typeface="Helvetica Neue"/>
                </a:rPr>
                <a:t>The gun is the most challenging component</a:t>
              </a:r>
            </a:p>
            <a:p>
              <a:pPr algn="ctr">
                <a:defRPr/>
              </a:pPr>
              <a:r>
                <a:rPr lang="en-US" sz="1400" i="1" dirty="0">
                  <a:solidFill>
                    <a:srgbClr val="990000"/>
                  </a:solidFill>
                  <a:latin typeface="Helvetica Neue"/>
                  <a:ea typeface="Times New Roman" pitchFamily="24" charset="0"/>
                  <a:cs typeface="Helvetica Neue"/>
                </a:rPr>
                <a:t>LBNL approach uses a CW VHF cavity</a:t>
              </a:r>
            </a:p>
          </p:txBody>
        </p:sp>
        <p:pic>
          <p:nvPicPr>
            <p:cNvPr id="29" name="Picture 28" descr="Figure_85.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6333" y="1215935"/>
              <a:ext cx="4191317" cy="3320989"/>
            </a:xfrm>
            <a:prstGeom prst="rect">
              <a:avLst/>
            </a:prstGeom>
            <a:grpFill/>
            <a:ln>
              <a:solidFill>
                <a:srgbClr val="800000"/>
              </a:solidFill>
            </a:ln>
          </p:spPr>
        </p:pic>
        <p:sp>
          <p:nvSpPr>
            <p:cNvPr id="30" name="Right Arrow 29"/>
            <p:cNvSpPr>
              <a:spLocks noChangeArrowheads="1"/>
            </p:cNvSpPr>
            <p:nvPr/>
          </p:nvSpPr>
          <p:spPr bwMode="auto">
            <a:xfrm>
              <a:off x="4563746" y="2335213"/>
              <a:ext cx="388937" cy="873125"/>
            </a:xfrm>
            <a:prstGeom prst="rightArrow">
              <a:avLst>
                <a:gd name="adj1" fmla="val 50000"/>
                <a:gd name="adj2" fmla="val 60255"/>
              </a:avLst>
            </a:prstGeom>
            <a:solidFill>
              <a:srgbClr val="FF0000"/>
            </a:solidFill>
            <a:ln w="9525">
              <a:solidFill>
                <a:srgbClr val="C00000"/>
              </a:solidFill>
              <a:round/>
              <a:headEnd/>
              <a:tailEnd/>
            </a:ln>
            <a:effectLst>
              <a:outerShdw blurRad="63500" dist="38100" dir="2700000" algn="tl" rotWithShape="0">
                <a:srgbClr val="000000">
                  <a:alpha val="39999"/>
                </a:srgbClr>
              </a:outerShdw>
            </a:effectLst>
          </p:spPr>
          <p:txBody>
            <a:bodyPr/>
            <a:lstStyle/>
            <a:p>
              <a:pPr>
                <a:defRPr/>
              </a:pPr>
              <a:endParaRPr lang="en-US"/>
            </a:p>
          </p:txBody>
        </p:sp>
      </p:grpSp>
    </p:spTree>
    <p:extLst>
      <p:ext uri="{BB962C8B-B14F-4D97-AF65-F5344CB8AC3E}">
        <p14:creationId xmlns:p14="http://schemas.microsoft.com/office/powerpoint/2010/main" val="135278206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oup 119"/>
          <p:cNvGraphicFramePr>
            <a:graphicFrameLocks noGrp="1"/>
          </p:cNvGraphicFramePr>
          <p:nvPr/>
        </p:nvGraphicFramePr>
        <p:xfrm>
          <a:off x="5119688" y="1377950"/>
          <a:ext cx="3649662" cy="3962400"/>
        </p:xfrm>
        <a:graphic>
          <a:graphicData uri="http://schemas.openxmlformats.org/drawingml/2006/table">
            <a:tbl>
              <a:tblPr/>
              <a:tblGrid>
                <a:gridCol w="2338387"/>
                <a:gridCol w="1311275"/>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Frequency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charset="0"/>
                        </a:rPr>
                        <a:t>187 MHz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Arial" charset="0"/>
                        </a:rPr>
                        <a:t>Operation mode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Times" charset="0"/>
                        </a:rPr>
                        <a:t>CW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Arial" charset="0"/>
                        </a:rPr>
                        <a:t>Gap voltage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Times" charset="0"/>
                        </a:rPr>
                        <a:t>750 kV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Arial" charset="0"/>
                        </a:rPr>
                        <a:t>Field at the cathode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990000"/>
                          </a:solidFill>
                          <a:effectLst/>
                          <a:latin typeface="Times" charset="0"/>
                        </a:rPr>
                        <a:t>19 </a:t>
                      </a:r>
                      <a:r>
                        <a:rPr kumimoji="0" lang="en-US" sz="1400" b="1" i="0" u="none" strike="noStrike" cap="none" normalizeH="0" baseline="0" dirty="0">
                          <a:ln>
                            <a:noFill/>
                          </a:ln>
                          <a:solidFill>
                            <a:srgbClr val="990000"/>
                          </a:solidFill>
                          <a:effectLst/>
                          <a:latin typeface="Times" charset="0"/>
                        </a:rPr>
                        <a:t>MV/</a:t>
                      </a:r>
                      <a:r>
                        <a:rPr kumimoji="0" lang="en-US" sz="1400" b="1" i="0" u="none" strike="noStrike" cap="none" normalizeH="0" baseline="0" dirty="0" err="1">
                          <a:ln>
                            <a:noFill/>
                          </a:ln>
                          <a:solidFill>
                            <a:srgbClr val="990000"/>
                          </a:solidFill>
                          <a:effectLst/>
                          <a:latin typeface="Times" charset="0"/>
                        </a:rPr>
                        <a:t>m</a:t>
                      </a:r>
                      <a:endParaRPr kumimoji="0" lang="en-US" sz="1400" b="1" i="0" u="none" strike="noStrike" cap="none" normalizeH="0" baseline="0" dirty="0">
                        <a:ln>
                          <a:noFill/>
                        </a:ln>
                        <a:solidFill>
                          <a:srgbClr val="990000"/>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Q</a:t>
                      </a:r>
                      <a:r>
                        <a:rPr kumimoji="0" lang="en-US" sz="1400" b="1" i="0" u="none" strike="noStrike" cap="none" normalizeH="0" baseline="-25000" dirty="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Times" charset="0"/>
                        </a:rPr>
                        <a:t>30887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Shunt impedance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charset="0"/>
                        </a:rPr>
                        <a:t>6.5 M</a:t>
                      </a:r>
                      <a:r>
                        <a:rPr kumimoji="0" lang="en-US" sz="1400" b="1" i="0" u="none" strike="noStrike" cap="none" normalizeH="0" baseline="0">
                          <a:ln>
                            <a:noFill/>
                          </a:ln>
                          <a:solidFill>
                            <a:schemeClr val="tx1"/>
                          </a:solidFill>
                          <a:effectLst/>
                          <a:latin typeface="Symbol" charset="2"/>
                        </a:rPr>
                        <a:t>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RF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charset="0"/>
                        </a:rPr>
                        <a:t>90 </a:t>
                      </a:r>
                      <a:r>
                        <a:rPr kumimoji="0" lang="en-US" sz="1400" b="1" i="0" u="none" strike="noStrike" cap="none" normalizeH="0" baseline="0" dirty="0">
                          <a:ln>
                            <a:noFill/>
                          </a:ln>
                          <a:solidFill>
                            <a:schemeClr val="tx1"/>
                          </a:solidFill>
                          <a:effectLst/>
                          <a:latin typeface="Times" charset="0"/>
                        </a:rPr>
                        <a:t>kW</a:t>
                      </a:r>
                      <a:endParaRPr kumimoji="0" lang="en-US" sz="1400" b="1" i="0" u="none" strike="noStrike" cap="none" normalizeH="0" baseline="0" dirty="0">
                        <a:ln>
                          <a:noFill/>
                        </a:ln>
                        <a:solidFill>
                          <a:schemeClr val="tx1"/>
                        </a:solidFill>
                        <a:effectLst/>
                        <a:latin typeface="Symbol"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rPr>
                        <a:t>Stored energy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Times" charset="0"/>
                        </a:rPr>
                        <a:t>2.3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Peak surface field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charset="0"/>
                        </a:rPr>
                        <a:t>24 </a:t>
                      </a:r>
                      <a:r>
                        <a:rPr kumimoji="0" lang="en-US" sz="1400" b="1" i="0" u="none" strike="noStrike" cap="none" normalizeH="0" baseline="0" dirty="0">
                          <a:ln>
                            <a:noFill/>
                          </a:ln>
                          <a:solidFill>
                            <a:schemeClr val="tx1"/>
                          </a:solidFill>
                          <a:effectLst/>
                          <a:latin typeface="Times" charset="0"/>
                        </a:rPr>
                        <a:t>MV/</a:t>
                      </a:r>
                      <a:r>
                        <a:rPr kumimoji="0" lang="en-US" sz="1400" b="1" i="0" u="none" strike="noStrike" cap="none" normalizeH="0" baseline="0" dirty="0" err="1">
                          <a:ln>
                            <a:noFill/>
                          </a:ln>
                          <a:solidFill>
                            <a:schemeClr val="tx1"/>
                          </a:solidFill>
                          <a:effectLst/>
                          <a:latin typeface="Times" charset="0"/>
                        </a:rPr>
                        <a:t>m</a:t>
                      </a:r>
                      <a:endParaRPr kumimoji="0" lang="en-US" sz="1400" b="1" i="0" u="none" strike="noStrike" cap="none" normalizeH="0" baseline="0" dirty="0">
                        <a:ln>
                          <a:noFill/>
                        </a:ln>
                        <a:solidFill>
                          <a:schemeClr val="tx1"/>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rgbClr val="990000"/>
                          </a:solidFill>
                          <a:effectLst/>
                          <a:latin typeface="Arial" charset="0"/>
                        </a:rPr>
                        <a:t>Peak wall power density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990000"/>
                          </a:solidFill>
                          <a:effectLst/>
                          <a:latin typeface="Times" charset="0"/>
                        </a:rPr>
                        <a:t>25 </a:t>
                      </a:r>
                      <a:r>
                        <a:rPr kumimoji="0" lang="en-US" sz="1400" b="1" i="0" u="none" strike="noStrike" cap="none" normalizeH="0" baseline="0" dirty="0">
                          <a:ln>
                            <a:noFill/>
                          </a:ln>
                          <a:solidFill>
                            <a:srgbClr val="990000"/>
                          </a:solidFill>
                          <a:effectLst/>
                          <a:latin typeface="Times" charset="0"/>
                        </a:rPr>
                        <a:t>W/cm</a:t>
                      </a:r>
                      <a:r>
                        <a:rPr kumimoji="0" lang="en-US" sz="1400" b="1" i="0" u="none" strike="noStrike" cap="none" normalizeH="0" baseline="30000" dirty="0">
                          <a:ln>
                            <a:noFill/>
                          </a:ln>
                          <a:solidFill>
                            <a:srgbClr val="990000"/>
                          </a:solidFill>
                          <a:effectLst/>
                          <a:latin typeface="Times"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Accelerating gap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a:ln>
                            <a:noFill/>
                          </a:ln>
                          <a:solidFill>
                            <a:schemeClr val="tx1"/>
                          </a:solidFill>
                          <a:effectLst/>
                          <a:latin typeface="Times" charset="0"/>
                        </a:rPr>
                        <a:t>4 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rPr>
                        <a:t>Diameter/Length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charset="0"/>
                        </a:rPr>
                        <a:t>70/35 </a:t>
                      </a:r>
                      <a:r>
                        <a:rPr kumimoji="0" lang="en-US" sz="1400" b="1" i="0" u="none" strike="noStrike" cap="none" normalizeH="0" baseline="0" dirty="0">
                          <a:ln>
                            <a:noFill/>
                          </a:ln>
                          <a:solidFill>
                            <a:schemeClr val="tx1"/>
                          </a:solidFill>
                          <a:effectLst/>
                          <a:latin typeface="Times" charset="0"/>
                        </a:rPr>
                        <a:t>cm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990000"/>
                          </a:solidFill>
                          <a:effectLst/>
                          <a:latin typeface="Arial" charset="0"/>
                        </a:rPr>
                        <a:t>Operating pressure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990000"/>
                          </a:solidFill>
                          <a:effectLst/>
                          <a:latin typeface="Times" charset="0"/>
                        </a:rPr>
                        <a:t>&lt; 10</a:t>
                      </a:r>
                      <a:r>
                        <a:rPr kumimoji="0" lang="en-US" sz="1400" b="1" i="0" u="none" strike="noStrike" cap="none" normalizeH="0" baseline="30000" dirty="0">
                          <a:ln>
                            <a:noFill/>
                          </a:ln>
                          <a:solidFill>
                            <a:srgbClr val="990000"/>
                          </a:solidFill>
                          <a:effectLst/>
                          <a:latin typeface="Times" charset="0"/>
                        </a:rPr>
                        <a:t>-11</a:t>
                      </a:r>
                      <a:r>
                        <a:rPr kumimoji="0" lang="en-US" sz="1400" b="1" i="0" u="none" strike="noStrike" cap="none" normalizeH="0" baseline="0" dirty="0">
                          <a:ln>
                            <a:noFill/>
                          </a:ln>
                          <a:solidFill>
                            <a:srgbClr val="990000"/>
                          </a:solidFill>
                          <a:effectLst/>
                          <a:latin typeface="Times" charset="0"/>
                        </a:rPr>
                        <a:t> </a:t>
                      </a:r>
                      <a:r>
                        <a:rPr kumimoji="0" lang="en-US" sz="1400" b="1" i="0" u="none" strike="noStrike" cap="none" normalizeH="0" baseline="0" dirty="0" err="1">
                          <a:ln>
                            <a:noFill/>
                          </a:ln>
                          <a:solidFill>
                            <a:srgbClr val="990000"/>
                          </a:solidFill>
                          <a:effectLst/>
                          <a:latin typeface="Times" charset="0"/>
                        </a:rPr>
                        <a:t>Torr</a:t>
                      </a:r>
                      <a:endParaRPr kumimoji="0" lang="en-US" sz="1400" b="1" i="0" u="none" strike="noStrike" cap="none" normalizeH="0" baseline="0" dirty="0">
                        <a:ln>
                          <a:noFill/>
                        </a:ln>
                        <a:solidFill>
                          <a:srgbClr val="990000"/>
                        </a:solidFill>
                        <a:effectLst/>
                        <a:latin typeface="Times"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7869" name="Picture 17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13" y="2279650"/>
            <a:ext cx="234315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7975"/>
            <a:ext cx="8842375" cy="731838"/>
          </a:xfrm>
        </p:spPr>
        <p:txBody>
          <a:bodyPr anchor="t"/>
          <a:lstStyle/>
          <a:p>
            <a:pPr algn="l">
              <a:defRPr/>
            </a:pPr>
            <a:r>
              <a:rPr lang="en-US" b="1" dirty="0" smtClean="0">
                <a:solidFill>
                  <a:srgbClr val="000090"/>
                </a:solidFill>
                <a:latin typeface="+mn-lt"/>
              </a:rPr>
              <a:t>APEX gun</a:t>
            </a:r>
            <a:endParaRPr lang="en-US" b="1" dirty="0">
              <a:solidFill>
                <a:srgbClr val="000090"/>
              </a:solidFill>
              <a:latin typeface="+mn-lt"/>
            </a:endParaRPr>
          </a:p>
        </p:txBody>
      </p:sp>
      <p:sp>
        <p:nvSpPr>
          <p:cNvPr id="3" name="TextBox 2"/>
          <p:cNvSpPr txBox="1"/>
          <p:nvPr/>
        </p:nvSpPr>
        <p:spPr>
          <a:xfrm>
            <a:off x="61913" y="915988"/>
            <a:ext cx="4564062" cy="1200150"/>
          </a:xfrm>
          <a:prstGeom prst="rect">
            <a:avLst/>
          </a:prstGeom>
          <a:noFill/>
        </p:spPr>
        <p:txBody>
          <a:bodyPr>
            <a:spAutoFit/>
          </a:bodyPr>
          <a:lstStyle/>
          <a:p>
            <a:pPr>
              <a:defRPr/>
            </a:pPr>
            <a:r>
              <a:rPr lang="en-US" b="1" dirty="0"/>
              <a:t>VHF cavity operates in CW mode</a:t>
            </a:r>
          </a:p>
          <a:p>
            <a:pPr marL="285750" indent="-285750">
              <a:buFont typeface="Arial"/>
              <a:buChar char="•"/>
              <a:defRPr/>
            </a:pPr>
            <a:r>
              <a:rPr lang="en-US" b="1" dirty="0"/>
              <a:t>Low power density on cavity walls</a:t>
            </a:r>
          </a:p>
          <a:p>
            <a:pPr marL="285750" indent="-285750">
              <a:buFont typeface="Arial"/>
              <a:buChar char="•"/>
              <a:defRPr/>
            </a:pPr>
            <a:r>
              <a:rPr lang="en-US" b="1" dirty="0"/>
              <a:t>High conductance vacuum slots</a:t>
            </a:r>
          </a:p>
          <a:p>
            <a:pPr marL="285750" indent="-285750">
              <a:buFont typeface="Arial"/>
              <a:buChar char="•"/>
              <a:defRPr/>
            </a:pPr>
            <a:r>
              <a:rPr lang="en-US" b="1" dirty="0"/>
              <a:t>High gradient at cathode</a:t>
            </a:r>
          </a:p>
        </p:txBody>
      </p:sp>
      <p:pic>
        <p:nvPicPr>
          <p:cNvPr id="77872" name="Picture 17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6963" y="4011613"/>
            <a:ext cx="25876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8393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114567"/>
            <a:ext cx="9144000" cy="369332"/>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endParaRPr lang="en-US" b="1" dirty="0" smtClean="0"/>
          </a:p>
        </p:txBody>
      </p:sp>
      <p:sp>
        <p:nvSpPr>
          <p:cNvPr id="5" name="Rectangle 7"/>
          <p:cNvSpPr>
            <a:spLocks noChangeArrowheads="1"/>
          </p:cNvSpPr>
          <p:nvPr/>
        </p:nvSpPr>
        <p:spPr bwMode="auto">
          <a:xfrm>
            <a:off x="-1" y="278923"/>
            <a:ext cx="6907439" cy="523220"/>
          </a:xfrm>
          <a:prstGeom prst="rect">
            <a:avLst/>
          </a:prstGeom>
          <a:noFill/>
          <a:ln w="9525">
            <a:noFill/>
            <a:miter lim="800000"/>
            <a:headEnd/>
            <a:tailEnd/>
          </a:ln>
        </p:spPr>
        <p:txBody>
          <a:bodyPr wrap="square" anchor="t">
            <a:prstTxWarp prst="textNoShape">
              <a:avLst/>
            </a:prstTxWarp>
            <a:spAutoFit/>
          </a:bodyPr>
          <a:lstStyle/>
          <a:p>
            <a:r>
              <a:rPr lang="en-US" sz="2800" b="1" dirty="0" smtClean="0">
                <a:solidFill>
                  <a:srgbClr val="000090"/>
                </a:solidFill>
                <a:latin typeface="+mj-lt"/>
                <a:cs typeface="Calibri"/>
              </a:rPr>
              <a:t>APEX gun</a:t>
            </a:r>
            <a:r>
              <a:rPr lang="en-US" sz="2800" b="1" dirty="0">
                <a:solidFill>
                  <a:srgbClr val="000090"/>
                </a:solidFill>
                <a:latin typeface="+mj-lt"/>
                <a:cs typeface="Calibri"/>
              </a:rPr>
              <a:t> </a:t>
            </a:r>
            <a:r>
              <a:rPr lang="en-US" sz="2800" b="1" dirty="0" smtClean="0">
                <a:solidFill>
                  <a:srgbClr val="000090"/>
                </a:solidFill>
                <a:latin typeface="+mj-lt"/>
                <a:cs typeface="Calibri"/>
              </a:rPr>
              <a:t>in test area</a:t>
            </a:r>
            <a:endParaRPr lang="en-US" b="1" dirty="0">
              <a:solidFill>
                <a:srgbClr val="000090"/>
              </a:solidFill>
              <a:latin typeface="+mj-lt"/>
              <a:cs typeface="Calibri"/>
            </a:endParaRPr>
          </a:p>
        </p:txBody>
      </p:sp>
      <p:pic>
        <p:nvPicPr>
          <p:cNvPr id="3" name="Picture 2" descr="11_8_1 b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58" y="1287049"/>
            <a:ext cx="7167992" cy="5353870"/>
          </a:xfrm>
          <a:prstGeom prst="rect">
            <a:avLst/>
          </a:prstGeom>
        </p:spPr>
      </p:pic>
      <p:sp>
        <p:nvSpPr>
          <p:cNvPr id="6" name="Text Box 6"/>
          <p:cNvSpPr txBox="1">
            <a:spLocks noChangeArrowheads="1"/>
          </p:cNvSpPr>
          <p:nvPr/>
        </p:nvSpPr>
        <p:spPr bwMode="auto">
          <a:xfrm>
            <a:off x="0" y="892176"/>
            <a:ext cx="9144000" cy="369332"/>
          </a:xfrm>
          <a:prstGeom prst="rect">
            <a:avLst/>
          </a:prstGeom>
          <a:solidFill>
            <a:schemeClr val="bg1"/>
          </a:solidFill>
          <a:ln w="9525">
            <a:noFill/>
            <a:miter lim="800000"/>
            <a:headEnd/>
            <a:tailEnd/>
          </a:ln>
        </p:spPr>
        <p:txBody>
          <a:bodyPr wrap="square">
            <a:prstTxWarp prst="textNoShape">
              <a:avLst/>
            </a:prstTxWarp>
            <a:spAutoFit/>
          </a:bodyPr>
          <a:lstStyle/>
          <a:p>
            <a:pPr marL="225425" indent="-225425">
              <a:spcAft>
                <a:spcPts val="600"/>
              </a:spcAft>
              <a:buFont typeface="Arial"/>
              <a:buChar char="•"/>
            </a:pPr>
            <a:r>
              <a:rPr lang="en-US" b="1" dirty="0"/>
              <a:t>APEX cavity is </a:t>
            </a:r>
            <a:r>
              <a:rPr lang="en-US" b="1" dirty="0" smtClean="0"/>
              <a:t>successfully RF conditioned</a:t>
            </a:r>
            <a:endParaRPr lang="en-US" b="1" dirty="0"/>
          </a:p>
        </p:txBody>
      </p:sp>
    </p:spTree>
    <p:extLst>
      <p:ext uri="{BB962C8B-B14F-4D97-AF65-F5344CB8AC3E}">
        <p14:creationId xmlns:p14="http://schemas.microsoft.com/office/powerpoint/2010/main" val="38607358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297"/>
            <a:ext cx="8005704" cy="731838"/>
          </a:xfrm>
        </p:spPr>
        <p:txBody>
          <a:bodyPr anchor="t"/>
          <a:lstStyle/>
          <a:p>
            <a:r>
              <a:rPr lang="en-US" dirty="0" smtClean="0">
                <a:solidFill>
                  <a:srgbClr val="000090"/>
                </a:solidFill>
                <a:latin typeface="+mn-lt"/>
              </a:rPr>
              <a:t>APEX in the Beam Test Facility</a:t>
            </a:r>
            <a:endParaRPr lang="en-US" dirty="0">
              <a:solidFill>
                <a:srgbClr val="000090"/>
              </a:solidFill>
              <a:latin typeface="+mn-lt"/>
            </a:endParaRPr>
          </a:p>
        </p:txBody>
      </p:sp>
      <p:pic>
        <p:nvPicPr>
          <p:cNvPr id="14" name="Picture 22" descr="C:\Users\sannibal\Desktop\UpdateAPEXWebSite\Pictures\Feb16_2012\2012-01-03 12.1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114425"/>
            <a:ext cx="28273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descr="C:\Users\sannibal\Desktop\UpdateAPEXWebSite\Pictures\Feb16_2012\2012-02-14 17.39.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1127125"/>
            <a:ext cx="28178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C:\Users\sannibal\Desktop\UpdateAPEXWebSite\Pictures\Feb16_2012\2012-02-14 13.30.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838" y="3400425"/>
            <a:ext cx="279876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descr="C:\Users\sannibal\Desktop\UpdateAPEXWebSite\Pictures\Feb16_2012\2012-02-14 17.40.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3386138"/>
            <a:ext cx="2786062"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C:\Users\sannibal\Desktop\UpdateAPEXWebSite\Pictures\Feb16_2012\2012-02-14 17.39.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8700" y="3365500"/>
            <a:ext cx="284638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9013" y="1133475"/>
            <a:ext cx="28956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9374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6259" name="Group 3"/>
          <p:cNvGrpSpPr>
            <a:grpSpLocks/>
          </p:cNvGrpSpPr>
          <p:nvPr/>
        </p:nvGrpSpPr>
        <p:grpSpPr bwMode="auto">
          <a:xfrm>
            <a:off x="1255395" y="1685414"/>
            <a:ext cx="6544858" cy="3701426"/>
            <a:chOff x="3575" y="481"/>
            <a:chExt cx="1846" cy="1048"/>
          </a:xfrm>
        </p:grpSpPr>
        <p:pic>
          <p:nvPicPr>
            <p:cNvPr id="736260" name="Picture 4" descr="intlight 1 small"/>
            <p:cNvPicPr>
              <a:picLocks noChangeAspect="1" noChangeArrowheads="1"/>
            </p:cNvPicPr>
            <p:nvPr/>
          </p:nvPicPr>
          <p:blipFill>
            <a:blip r:embed="rId2">
              <a:extLst>
                <a:ext uri="{28A0092B-C50C-407E-A947-70E740481C1C}">
                  <a14:useLocalDpi xmlns:a14="http://schemas.microsoft.com/office/drawing/2010/main" val="0"/>
                </a:ext>
              </a:extLst>
            </a:blip>
            <a:srcRect l="28636" r="13596" b="22488"/>
            <a:stretch>
              <a:fillRect/>
            </a:stretch>
          </p:blipFill>
          <p:spPr bwMode="auto">
            <a:xfrm>
              <a:off x="3582" y="481"/>
              <a:ext cx="1839" cy="1048"/>
            </a:xfrm>
            <a:prstGeom prst="rect">
              <a:avLst/>
            </a:prstGeom>
            <a:noFill/>
            <a:extLst>
              <a:ext uri="{909E8E84-426E-40dd-AFC4-6F175D3DCCD1}">
                <a14:hiddenFill xmlns:a14="http://schemas.microsoft.com/office/drawing/2010/main">
                  <a:solidFill>
                    <a:srgbClr val="FFFFFF"/>
                  </a:solidFill>
                </a14:hiddenFill>
              </a:ext>
            </a:extLst>
          </p:spPr>
        </p:pic>
        <p:sp>
          <p:nvSpPr>
            <p:cNvPr id="736261" name="AutoShape 5"/>
            <p:cNvSpPr>
              <a:spLocks noChangeArrowheads="1"/>
            </p:cNvSpPr>
            <p:nvPr/>
          </p:nvSpPr>
          <p:spPr bwMode="auto">
            <a:xfrm flipV="1">
              <a:off x="4096" y="1016"/>
              <a:ext cx="491" cy="425"/>
            </a:xfrm>
            <a:custGeom>
              <a:avLst/>
              <a:gdLst>
                <a:gd name="G0" fmla="+- 10277 0 0"/>
                <a:gd name="G1" fmla="+- 21600 0 10277"/>
                <a:gd name="G2" fmla="*/ 10277 1 2"/>
                <a:gd name="G3" fmla="+- 21600 0 G2"/>
                <a:gd name="G4" fmla="+/ 10277 21600 2"/>
                <a:gd name="G5" fmla="+/ G1 0 2"/>
                <a:gd name="G6" fmla="*/ 21600 21600 10277"/>
                <a:gd name="G7" fmla="*/ G6 1 2"/>
                <a:gd name="G8" fmla="+- 21600 0 G7"/>
                <a:gd name="G9" fmla="*/ 21600 1 2"/>
                <a:gd name="G10" fmla="+- 10277 0 G9"/>
                <a:gd name="G11" fmla="?: G10 G8 0"/>
                <a:gd name="G12" fmla="?: G10 G7 21600"/>
                <a:gd name="T0" fmla="*/ 16461 w 21600"/>
                <a:gd name="T1" fmla="*/ 10800 h 21600"/>
                <a:gd name="T2" fmla="*/ 10800 w 21600"/>
                <a:gd name="T3" fmla="*/ 21600 h 21600"/>
                <a:gd name="T4" fmla="*/ 5139 w 21600"/>
                <a:gd name="T5" fmla="*/ 10800 h 21600"/>
                <a:gd name="T6" fmla="*/ 10800 w 21600"/>
                <a:gd name="T7" fmla="*/ 0 h 21600"/>
                <a:gd name="T8" fmla="*/ 6939 w 21600"/>
                <a:gd name="T9" fmla="*/ 6939 h 21600"/>
                <a:gd name="T10" fmla="*/ 14661 w 21600"/>
                <a:gd name="T11" fmla="*/ 14661 h 21600"/>
              </a:gdLst>
              <a:ahLst/>
              <a:cxnLst>
                <a:cxn ang="0">
                  <a:pos x="T0" y="T1"/>
                </a:cxn>
                <a:cxn ang="0">
                  <a:pos x="T2" y="T3"/>
                </a:cxn>
                <a:cxn ang="0">
                  <a:pos x="T4" y="T5"/>
                </a:cxn>
                <a:cxn ang="0">
                  <a:pos x="T6" y="T7"/>
                </a:cxn>
              </a:cxnLst>
              <a:rect l="T8" t="T9" r="T10" b="T11"/>
              <a:pathLst>
                <a:path w="21600" h="21600">
                  <a:moveTo>
                    <a:pt x="0" y="0"/>
                  </a:moveTo>
                  <a:lnTo>
                    <a:pt x="10277" y="21600"/>
                  </a:lnTo>
                  <a:lnTo>
                    <a:pt x="11323" y="21600"/>
                  </a:lnTo>
                  <a:lnTo>
                    <a:pt x="21600" y="0"/>
                  </a:lnTo>
                  <a:close/>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dirty="0">
                <a:solidFill>
                  <a:srgbClr val="008000"/>
                </a:solidFill>
              </a:endParaRPr>
            </a:p>
          </p:txBody>
        </p:sp>
        <p:sp>
          <p:nvSpPr>
            <p:cNvPr id="736262" name="Rectangle 6"/>
            <p:cNvSpPr>
              <a:spLocks noChangeArrowheads="1"/>
            </p:cNvSpPr>
            <p:nvPr/>
          </p:nvSpPr>
          <p:spPr bwMode="auto">
            <a:xfrm>
              <a:off x="3575" y="481"/>
              <a:ext cx="120" cy="6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dirty="0">
                <a:solidFill>
                  <a:srgbClr val="008000"/>
                </a:solidFill>
              </a:endParaRPr>
            </a:p>
          </p:txBody>
        </p:sp>
        <p:sp>
          <p:nvSpPr>
            <p:cNvPr id="736263" name="Rectangle 7"/>
            <p:cNvSpPr>
              <a:spLocks noChangeArrowheads="1"/>
            </p:cNvSpPr>
            <p:nvPr/>
          </p:nvSpPr>
          <p:spPr bwMode="auto">
            <a:xfrm>
              <a:off x="5038" y="905"/>
              <a:ext cx="383" cy="6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fontAlgn="base">
                <a:spcBef>
                  <a:spcPct val="0"/>
                </a:spcBef>
                <a:spcAft>
                  <a:spcPct val="0"/>
                </a:spcAft>
              </a:pPr>
              <a:endParaRPr lang="en-US" dirty="0">
                <a:solidFill>
                  <a:srgbClr val="008000"/>
                </a:solidFill>
              </a:endParaRPr>
            </a:p>
          </p:txBody>
        </p:sp>
      </p:grpSp>
      <p:sp>
        <p:nvSpPr>
          <p:cNvPr id="736267" name="Text Box 11"/>
          <p:cNvSpPr txBox="1">
            <a:spLocks noChangeArrowheads="1"/>
          </p:cNvSpPr>
          <p:nvPr/>
        </p:nvSpPr>
        <p:spPr bwMode="auto">
          <a:xfrm>
            <a:off x="0" y="271790"/>
            <a:ext cx="6016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0"/>
              </a:spcBef>
              <a:spcAft>
                <a:spcPct val="0"/>
              </a:spcAft>
            </a:pPr>
            <a:r>
              <a:rPr lang="en-US" sz="2800" b="1" dirty="0" smtClean="0">
                <a:solidFill>
                  <a:srgbClr val="000090"/>
                </a:solidFill>
              </a:rPr>
              <a:t>Light – Electromagnetic Spectrum</a:t>
            </a:r>
            <a:endParaRPr lang="en-US" sz="2800" b="1" dirty="0">
              <a:solidFill>
                <a:srgbClr val="000090"/>
              </a:solidFill>
            </a:endParaRPr>
          </a:p>
        </p:txBody>
      </p:sp>
      <p:sp>
        <p:nvSpPr>
          <p:cNvPr id="736268" name="Text Box 12"/>
          <p:cNvSpPr txBox="1">
            <a:spLocks noChangeArrowheads="1"/>
          </p:cNvSpPr>
          <p:nvPr/>
        </p:nvSpPr>
        <p:spPr bwMode="auto">
          <a:xfrm>
            <a:off x="1711810" y="2234226"/>
            <a:ext cx="14863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400" b="1" dirty="0">
                <a:solidFill>
                  <a:srgbClr val="000000"/>
                </a:solidFill>
              </a:rPr>
              <a:t>wavelength (m)</a:t>
            </a:r>
          </a:p>
        </p:txBody>
      </p:sp>
      <p:sp>
        <p:nvSpPr>
          <p:cNvPr id="736269" name="Text Box 13"/>
          <p:cNvSpPr txBox="1">
            <a:spLocks noChangeArrowheads="1"/>
          </p:cNvSpPr>
          <p:nvPr/>
        </p:nvSpPr>
        <p:spPr bwMode="auto">
          <a:xfrm>
            <a:off x="1729677" y="3656966"/>
            <a:ext cx="1468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1400" b="1" dirty="0">
                <a:solidFill>
                  <a:srgbClr val="000000"/>
                </a:solidFill>
              </a:rPr>
              <a:t>frequency (Hz)</a:t>
            </a:r>
          </a:p>
        </p:txBody>
      </p:sp>
    </p:spTree>
    <p:extLst>
      <p:ext uri="{BB962C8B-B14F-4D97-AF65-F5344CB8AC3E}">
        <p14:creationId xmlns:p14="http://schemas.microsoft.com/office/powerpoint/2010/main" val="23142911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140"/>
          <p:cNvSpPr txBox="1">
            <a:spLocks noChangeArrowheads="1"/>
          </p:cNvSpPr>
          <p:nvPr/>
        </p:nvSpPr>
        <p:spPr bwMode="auto">
          <a:xfrm>
            <a:off x="220663" y="188913"/>
            <a:ext cx="1841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en-US" sz="1200" b="0">
                <a:solidFill>
                  <a:schemeClr val="bg1"/>
                </a:solidFill>
              </a:rPr>
              <a:t>APEX Activity and Plans</a:t>
            </a:r>
          </a:p>
          <a:p>
            <a:pPr algn="ctr" eaLnBrk="1" hangingPunct="1"/>
            <a:endParaRPr lang="en-US" sz="1200" b="0">
              <a:solidFill>
                <a:schemeClr val="bg1"/>
              </a:solidFill>
            </a:endParaRPr>
          </a:p>
          <a:p>
            <a:pPr algn="ctr" eaLnBrk="1" hangingPunct="1"/>
            <a:r>
              <a:rPr lang="en-US" sz="1200" b="0">
                <a:solidFill>
                  <a:schemeClr val="bg1"/>
                </a:solidFill>
              </a:rPr>
              <a:t>F. Sannibale</a:t>
            </a:r>
          </a:p>
        </p:txBody>
      </p:sp>
      <p:sp>
        <p:nvSpPr>
          <p:cNvPr id="50" name="Title 1"/>
          <p:cNvSpPr txBox="1">
            <a:spLocks/>
          </p:cNvSpPr>
          <p:nvPr/>
        </p:nvSpPr>
        <p:spPr>
          <a:xfrm>
            <a:off x="0" y="288238"/>
            <a:ext cx="7185964" cy="731838"/>
          </a:xfrm>
          <a:prstGeom prst="rect">
            <a:avLst/>
          </a:prstGeom>
        </p:spPr>
        <p:txBody>
          <a:bodyPr anchor="t"/>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err="1" smtClean="0">
                <a:solidFill>
                  <a:srgbClr val="000090"/>
                </a:solidFill>
                <a:latin typeface="+mn-lt"/>
              </a:rPr>
              <a:t>Yb</a:t>
            </a:r>
            <a:r>
              <a:rPr lang="en-US" dirty="0" smtClean="0">
                <a:solidFill>
                  <a:srgbClr val="000090"/>
                </a:solidFill>
                <a:latin typeface="+mn-lt"/>
              </a:rPr>
              <a:t> fiber photocathode drive laser</a:t>
            </a:r>
            <a:endParaRPr lang="en-US" dirty="0">
              <a:solidFill>
                <a:srgbClr val="000090"/>
              </a:solidFill>
              <a:latin typeface="+mn-lt"/>
            </a:endParaRPr>
          </a:p>
        </p:txBody>
      </p:sp>
      <p:pic>
        <p:nvPicPr>
          <p:cNvPr id="14" name="Picture 7" descr="C:\Users\sannibal\Desktop\April27_2011MiscellaneousPictures\IMAG0003_M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965" y="1897416"/>
            <a:ext cx="3575339" cy="38102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27" y="2277825"/>
            <a:ext cx="5490814" cy="275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15327" y="1117154"/>
            <a:ext cx="4383087" cy="707886"/>
          </a:xfrm>
          <a:prstGeom prst="rect">
            <a:avLst/>
          </a:prstGeom>
          <a:noFill/>
          <a:ln w="9525">
            <a:noFill/>
            <a:miter lim="800000"/>
            <a:headEnd/>
            <a:tailEnd/>
          </a:ln>
          <a:effectLst/>
        </p:spPr>
        <p:txBody>
          <a:bodyPr>
            <a:spAutoFit/>
          </a:bodyPr>
          <a:lstStyle/>
          <a:p>
            <a:pPr marL="233363" indent="-233363">
              <a:buFont typeface="Arial"/>
              <a:buChar char="•"/>
            </a:pPr>
            <a:r>
              <a:rPr lang="en-US" sz="2000" b="1" dirty="0" smtClean="0"/>
              <a:t>1 </a:t>
            </a:r>
            <a:r>
              <a:rPr lang="en-US" sz="2000" b="1" dirty="0"/>
              <a:t>MHz </a:t>
            </a:r>
            <a:r>
              <a:rPr lang="en-US" sz="2000" b="1" dirty="0" err="1"/>
              <a:t>reprate</a:t>
            </a:r>
            <a:r>
              <a:rPr lang="en-US" sz="2000" b="1" dirty="0"/>
              <a:t> </a:t>
            </a:r>
            <a:r>
              <a:rPr lang="en-US" sz="2000" b="1" dirty="0" err="1"/>
              <a:t>Yb</a:t>
            </a:r>
            <a:r>
              <a:rPr lang="en-US" sz="2000" b="1" dirty="0"/>
              <a:t> fiber </a:t>
            </a:r>
            <a:r>
              <a:rPr lang="en-US" sz="2000" b="1" dirty="0" smtClean="0"/>
              <a:t>laser</a:t>
            </a:r>
          </a:p>
          <a:p>
            <a:pPr lvl="1" indent="-233363">
              <a:buFont typeface="Arial"/>
              <a:buChar char="•"/>
            </a:pPr>
            <a:r>
              <a:rPr lang="en-US" sz="2000" b="1" dirty="0" smtClean="0"/>
              <a:t>LLNL</a:t>
            </a:r>
            <a:r>
              <a:rPr lang="en-US" sz="2000" b="1" dirty="0"/>
              <a:t>/UCB/LBNL </a:t>
            </a:r>
            <a:r>
              <a:rPr lang="en-US" sz="2000" b="1" dirty="0" smtClean="0"/>
              <a:t>collaboration</a:t>
            </a:r>
            <a:endParaRPr lang="en-US" sz="2000" b="1" dirty="0"/>
          </a:p>
        </p:txBody>
      </p:sp>
    </p:spTree>
    <p:extLst>
      <p:ext uri="{BB962C8B-B14F-4D97-AF65-F5344CB8AC3E}">
        <p14:creationId xmlns:p14="http://schemas.microsoft.com/office/powerpoint/2010/main" val="638509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37"/>
          <p:cNvSpPr txBox="1">
            <a:spLocks noChangeArrowheads="1"/>
          </p:cNvSpPr>
          <p:nvPr/>
        </p:nvSpPr>
        <p:spPr bwMode="auto">
          <a:xfrm>
            <a:off x="0" y="1225863"/>
            <a:ext cx="9144000" cy="2092881"/>
          </a:xfrm>
          <a:prstGeom prst="rect">
            <a:avLst/>
          </a:prstGeom>
          <a:noFill/>
          <a:ln w="9525">
            <a:noFill/>
            <a:miter lim="800000"/>
            <a:headEnd/>
            <a:tailEnd/>
          </a:ln>
        </p:spPr>
        <p:txBody>
          <a:bodyPr>
            <a:prstTxWarp prst="textNoShape">
              <a:avLst/>
            </a:prstTxWarp>
            <a:spAutoFit/>
          </a:bodyPr>
          <a:lstStyle/>
          <a:p>
            <a:pPr>
              <a:tabLst>
                <a:tab pos="742950" algn="l"/>
                <a:tab pos="1485900" algn="l"/>
              </a:tabLst>
            </a:pPr>
            <a:r>
              <a:rPr lang="en-US" b="1" dirty="0" smtClean="0">
                <a:solidFill>
                  <a:srgbClr val="000090"/>
                </a:solidFill>
                <a:latin typeface="Helvetica Neue"/>
                <a:ea typeface="Arial" pitchFamily="23" charset="0"/>
                <a:cs typeface="Helvetica Neue"/>
              </a:rPr>
              <a:t>Alkali </a:t>
            </a:r>
            <a:r>
              <a:rPr lang="en-US" b="1" dirty="0" err="1">
                <a:solidFill>
                  <a:srgbClr val="000090"/>
                </a:solidFill>
                <a:latin typeface="Helvetica Neue"/>
                <a:ea typeface="Arial" pitchFamily="23" charset="0"/>
                <a:cs typeface="Helvetica Neue"/>
              </a:rPr>
              <a:t>Antimonides</a:t>
            </a:r>
            <a:r>
              <a:rPr lang="en-US" b="1" dirty="0">
                <a:solidFill>
                  <a:srgbClr val="000090"/>
                </a:solidFill>
                <a:latin typeface="Helvetica Neue"/>
                <a:ea typeface="Arial" pitchFamily="23" charset="0"/>
                <a:cs typeface="Helvetica Neue"/>
              </a:rPr>
              <a:t> </a:t>
            </a:r>
            <a:r>
              <a:rPr lang="en-US" b="1" dirty="0" err="1">
                <a:solidFill>
                  <a:srgbClr val="000090"/>
                </a:solidFill>
                <a:latin typeface="Helvetica Neue"/>
                <a:ea typeface="Arial" pitchFamily="23" charset="0"/>
                <a:cs typeface="Helvetica Neue"/>
              </a:rPr>
              <a:t>eg</a:t>
            </a:r>
            <a:r>
              <a:rPr lang="en-US" b="1" dirty="0">
                <a:solidFill>
                  <a:srgbClr val="000090"/>
                </a:solidFill>
                <a:latin typeface="Helvetica Neue"/>
                <a:ea typeface="Arial" pitchFamily="23" charset="0"/>
                <a:cs typeface="Helvetica Neue"/>
              </a:rPr>
              <a:t>. </a:t>
            </a:r>
            <a:r>
              <a:rPr lang="en-US" b="1" dirty="0" smtClean="0">
                <a:solidFill>
                  <a:srgbClr val="000090"/>
                </a:solidFill>
                <a:latin typeface="Helvetica Neue"/>
                <a:ea typeface="Arial" pitchFamily="23" charset="0"/>
                <a:cs typeface="Helvetica Neue"/>
              </a:rPr>
              <a:t>K</a:t>
            </a:r>
            <a:r>
              <a:rPr lang="en-US" b="1" baseline="-25000" dirty="0" smtClean="0">
                <a:solidFill>
                  <a:srgbClr val="000090"/>
                </a:solidFill>
                <a:latin typeface="Helvetica Neue"/>
                <a:ea typeface="Arial" pitchFamily="23" charset="0"/>
                <a:cs typeface="Helvetica Neue"/>
              </a:rPr>
              <a:t>2</a:t>
            </a:r>
            <a:r>
              <a:rPr lang="en-US" b="1" dirty="0" smtClean="0">
                <a:solidFill>
                  <a:srgbClr val="000090"/>
                </a:solidFill>
                <a:latin typeface="Helvetica Neue"/>
                <a:ea typeface="Arial" pitchFamily="23" charset="0"/>
                <a:cs typeface="Helvetica Neue"/>
              </a:rPr>
              <a:t>CsSb</a:t>
            </a:r>
            <a:endParaRPr lang="en-US" sz="1400" b="1" dirty="0" smtClean="0">
              <a:latin typeface="Helvetica Neue"/>
              <a:ea typeface="Arial" pitchFamily="23" charset="0"/>
              <a:cs typeface="Helvetica Neue"/>
            </a:endParaRP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Fast </a:t>
            </a:r>
            <a:endParaRPr lang="en-US" sz="1600" b="1" dirty="0">
              <a:latin typeface="Helvetica Neue"/>
              <a:ea typeface="Arial" pitchFamily="23" charset="0"/>
              <a:cs typeface="Helvetica Neue"/>
            </a:endParaRP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Reactive</a:t>
            </a:r>
            <a:r>
              <a:rPr lang="en-US" sz="1600" b="1" dirty="0">
                <a:latin typeface="Helvetica Neue"/>
                <a:ea typeface="Arial" pitchFamily="23" charset="0"/>
                <a:cs typeface="Helvetica Neue"/>
              </a:rPr>
              <a:t>; requires UHV </a:t>
            </a:r>
            <a:r>
              <a:rPr lang="en-US" sz="1600" b="1" dirty="0" smtClean="0">
                <a:latin typeface="Helvetica Neue"/>
                <a:ea typeface="Arial" pitchFamily="23" charset="0"/>
                <a:cs typeface="Helvetica Neue"/>
              </a:rPr>
              <a:t>~10</a:t>
            </a:r>
            <a:r>
              <a:rPr lang="en-US" sz="1600" b="1" baseline="30000" dirty="0" smtClean="0">
                <a:latin typeface="Helvetica Neue"/>
                <a:ea typeface="Arial" pitchFamily="23" charset="0"/>
                <a:cs typeface="Helvetica Neue"/>
              </a:rPr>
              <a:t>-</a:t>
            </a:r>
            <a:r>
              <a:rPr lang="en-US" sz="1600" b="1" baseline="30000" dirty="0">
                <a:latin typeface="Helvetica Neue"/>
                <a:ea typeface="Arial" pitchFamily="23" charset="0"/>
                <a:cs typeface="Helvetica Neue"/>
              </a:rPr>
              <a:t>10 </a:t>
            </a:r>
            <a:r>
              <a:rPr lang="en-US" sz="1600" b="1" dirty="0" err="1" smtClean="0">
                <a:latin typeface="Helvetica Neue"/>
                <a:ea typeface="Arial" pitchFamily="23" charset="0"/>
                <a:cs typeface="Helvetica Neue"/>
              </a:rPr>
              <a:t>Torr</a:t>
            </a:r>
            <a:r>
              <a:rPr lang="en-US" sz="1600" b="1" dirty="0" smtClean="0">
                <a:latin typeface="Helvetica Neue"/>
                <a:ea typeface="Arial" pitchFamily="23" charset="0"/>
                <a:cs typeface="Helvetica Neue"/>
              </a:rPr>
              <a:t> pressure</a:t>
            </a:r>
            <a:endParaRPr lang="en-US" sz="1600" b="1" dirty="0">
              <a:latin typeface="Helvetica Neue"/>
              <a:ea typeface="Arial" pitchFamily="23" charset="0"/>
              <a:cs typeface="Helvetica Neue"/>
            </a:endParaRP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High </a:t>
            </a:r>
            <a:r>
              <a:rPr lang="en-US" sz="1600" b="1" dirty="0">
                <a:latin typeface="Helvetica Neue"/>
                <a:ea typeface="Arial" pitchFamily="23" charset="0"/>
                <a:cs typeface="Helvetica Neue"/>
              </a:rPr>
              <a:t>QE </a:t>
            </a:r>
            <a:r>
              <a:rPr lang="en-US" sz="1600" b="1" dirty="0" smtClean="0">
                <a:latin typeface="Helvetica Neue"/>
                <a:ea typeface="Arial" pitchFamily="23" charset="0"/>
                <a:cs typeface="Helvetica Neue"/>
              </a:rPr>
              <a:t>(typically &gt;5%</a:t>
            </a:r>
            <a:r>
              <a:rPr lang="en-US" sz="1600" b="1" dirty="0">
                <a:latin typeface="Helvetica Neue"/>
                <a:ea typeface="Arial" pitchFamily="23" charset="0"/>
                <a:cs typeface="Helvetica Neue"/>
              </a:rPr>
              <a:t>)</a:t>
            </a: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No </a:t>
            </a:r>
            <a:r>
              <a:rPr lang="en-US" sz="1600" b="1" dirty="0">
                <a:latin typeface="Helvetica Neue"/>
                <a:ea typeface="Arial" pitchFamily="23" charset="0"/>
                <a:cs typeface="Helvetica Neue"/>
              </a:rPr>
              <a:t>pulse </a:t>
            </a:r>
            <a:r>
              <a:rPr lang="en-US" sz="1600" b="1" dirty="0" smtClean="0">
                <a:latin typeface="Helvetica Neue"/>
                <a:ea typeface="Arial" pitchFamily="23" charset="0"/>
                <a:cs typeface="Helvetica Neue"/>
              </a:rPr>
              <a:t>charge saturation</a:t>
            </a:r>
          </a:p>
          <a:p>
            <a:pPr>
              <a:tabLst>
                <a:tab pos="742950" algn="l"/>
                <a:tab pos="1485900" algn="l"/>
              </a:tabLst>
            </a:pPr>
            <a:r>
              <a:rPr lang="en-US" sz="1600" b="1" dirty="0" smtClean="0">
                <a:latin typeface="Helvetica Neue" charset="0"/>
                <a:ea typeface="Arial" charset="0"/>
                <a:cs typeface="Helvetica Neue" charset="0"/>
              </a:rPr>
              <a:t>	- Requires </a:t>
            </a:r>
            <a:r>
              <a:rPr lang="en-US" sz="1600" b="1" dirty="0">
                <a:latin typeface="Helvetica Neue" charset="0"/>
                <a:ea typeface="Arial" charset="0"/>
                <a:cs typeface="Helvetica Neue" charset="0"/>
              </a:rPr>
              <a:t>green light (532 nm, 2</a:t>
            </a:r>
            <a:r>
              <a:rPr lang="en-US" sz="1600" b="1" baseline="30000" dirty="0">
                <a:latin typeface="Helvetica Neue" charset="0"/>
                <a:ea typeface="Arial" charset="0"/>
                <a:cs typeface="Helvetica Neue" charset="0"/>
              </a:rPr>
              <a:t>nd</a:t>
            </a:r>
            <a:r>
              <a:rPr lang="en-US" sz="1600" b="1" dirty="0">
                <a:latin typeface="Helvetica Neue" charset="0"/>
                <a:ea typeface="Arial" charset="0"/>
                <a:cs typeface="Helvetica Neue" charset="0"/>
              </a:rPr>
              <a:t> harm. conversion from IR</a:t>
            </a:r>
            <a:r>
              <a:rPr lang="en-US" sz="1600" b="1" dirty="0" smtClean="0">
                <a:latin typeface="Helvetica Neue" charset="0"/>
                <a:ea typeface="Arial" charset="0"/>
                <a:cs typeface="Helvetica Neue" charset="0"/>
              </a:rPr>
              <a:t>)</a:t>
            </a:r>
          </a:p>
          <a:p>
            <a:pPr>
              <a:tabLst>
                <a:tab pos="742950" algn="l"/>
                <a:tab pos="1485900" algn="l"/>
              </a:tabLst>
            </a:pPr>
            <a:r>
              <a:rPr lang="en-US" sz="1600" b="1" dirty="0">
                <a:latin typeface="Helvetica Neue" charset="0"/>
                <a:ea typeface="Arial" charset="0"/>
                <a:cs typeface="Helvetica Neue" charset="0"/>
              </a:rPr>
              <a:t>	</a:t>
            </a:r>
            <a:r>
              <a:rPr lang="en-US" sz="1600" b="1" dirty="0" smtClean="0">
                <a:latin typeface="Helvetica Neue" charset="0"/>
                <a:ea typeface="Arial" charset="0"/>
                <a:cs typeface="Helvetica Neue" charset="0"/>
              </a:rPr>
              <a:t>- For </a:t>
            </a:r>
            <a:r>
              <a:rPr lang="en-US" sz="1600" b="1" dirty="0">
                <a:latin typeface="Helvetica Neue" charset="0"/>
                <a:ea typeface="Arial" charset="0"/>
                <a:cs typeface="Helvetica Neue" charset="0"/>
              </a:rPr>
              <a:t>1 </a:t>
            </a:r>
            <a:r>
              <a:rPr lang="en-US" sz="1600" b="1" dirty="0" err="1">
                <a:latin typeface="Helvetica Neue" charset="0"/>
                <a:ea typeface="Arial" charset="0"/>
                <a:cs typeface="Helvetica Neue" charset="0"/>
              </a:rPr>
              <a:t>nC</a:t>
            </a:r>
            <a:r>
              <a:rPr lang="en-US" sz="1600" b="1" dirty="0">
                <a:latin typeface="Helvetica Neue" charset="0"/>
                <a:ea typeface="Arial" charset="0"/>
                <a:cs typeface="Helvetica Neue" charset="0"/>
              </a:rPr>
              <a:t> </a:t>
            </a:r>
            <a:r>
              <a:rPr lang="en-US" sz="1600" b="1" dirty="0" smtClean="0">
                <a:latin typeface="Helvetica Neue" charset="0"/>
                <a:ea typeface="Arial" charset="0"/>
                <a:cs typeface="Helvetica Neue" charset="0"/>
              </a:rPr>
              <a:t>&amp; </a:t>
            </a:r>
            <a:r>
              <a:rPr lang="en-US" sz="1600" b="1" dirty="0">
                <a:latin typeface="Helvetica Neue" charset="0"/>
                <a:ea typeface="Arial" charset="0"/>
                <a:cs typeface="Helvetica Neue" charset="0"/>
              </a:rPr>
              <a:t>1 MHz </a:t>
            </a:r>
            <a:r>
              <a:rPr lang="en-US" sz="1600" b="1" dirty="0" smtClean="0">
                <a:latin typeface="Helvetica Neue" charset="0"/>
                <a:ea typeface="Arial" charset="0"/>
                <a:cs typeface="Helvetica Neue" charset="0"/>
              </a:rPr>
              <a:t>rep-rate</a:t>
            </a:r>
            <a:r>
              <a:rPr lang="en-US" sz="1600" b="1" dirty="0">
                <a:latin typeface="Helvetica Neue" charset="0"/>
                <a:ea typeface="Arial" charset="0"/>
                <a:cs typeface="Helvetica Neue" charset="0"/>
              </a:rPr>
              <a:t>, ~ 1 </a:t>
            </a:r>
            <a:r>
              <a:rPr lang="en-US" sz="1600" b="1" dirty="0" smtClean="0">
                <a:latin typeface="Helvetica Neue" charset="0"/>
                <a:ea typeface="Arial" charset="0"/>
                <a:cs typeface="Helvetica Neue" charset="0"/>
              </a:rPr>
              <a:t>W </a:t>
            </a:r>
            <a:r>
              <a:rPr lang="en-US" sz="1600" b="1" dirty="0">
                <a:latin typeface="Helvetica Neue" charset="0"/>
                <a:ea typeface="Arial" charset="0"/>
                <a:cs typeface="Helvetica Neue" charset="0"/>
              </a:rPr>
              <a:t>IR required</a:t>
            </a: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Unproven lifetime at </a:t>
            </a:r>
            <a:r>
              <a:rPr lang="en-US" sz="1600" b="1" dirty="0">
                <a:latin typeface="Helvetica Neue"/>
                <a:ea typeface="Arial" pitchFamily="23" charset="0"/>
                <a:cs typeface="Helvetica Neue"/>
              </a:rPr>
              <a:t>high </a:t>
            </a:r>
            <a:r>
              <a:rPr lang="en-US" sz="1600" b="1" dirty="0" smtClean="0">
                <a:latin typeface="Helvetica Neue"/>
                <a:ea typeface="Arial" pitchFamily="23" charset="0"/>
                <a:cs typeface="Helvetica Neue"/>
              </a:rPr>
              <a:t>rep-rate </a:t>
            </a:r>
            <a:r>
              <a:rPr lang="en-US" sz="1600" b="1" dirty="0">
                <a:latin typeface="Helvetica Neue"/>
                <a:ea typeface="Arial" pitchFamily="23" charset="0"/>
                <a:cs typeface="Helvetica Neue"/>
              </a:rPr>
              <a:t>and high average current</a:t>
            </a:r>
          </a:p>
        </p:txBody>
      </p:sp>
      <p:sp>
        <p:nvSpPr>
          <p:cNvPr id="47" name="Text Box 37"/>
          <p:cNvSpPr txBox="1">
            <a:spLocks noChangeArrowheads="1"/>
          </p:cNvSpPr>
          <p:nvPr/>
        </p:nvSpPr>
        <p:spPr bwMode="auto">
          <a:xfrm>
            <a:off x="0" y="3627632"/>
            <a:ext cx="9144000" cy="2339102"/>
          </a:xfrm>
          <a:prstGeom prst="rect">
            <a:avLst/>
          </a:prstGeom>
          <a:noFill/>
          <a:ln w="9525">
            <a:noFill/>
            <a:miter lim="800000"/>
            <a:headEnd/>
            <a:tailEnd/>
          </a:ln>
        </p:spPr>
        <p:txBody>
          <a:bodyPr>
            <a:prstTxWarp prst="textNoShape">
              <a:avLst/>
            </a:prstTxWarp>
            <a:spAutoFit/>
          </a:bodyPr>
          <a:lstStyle/>
          <a:p>
            <a:pPr>
              <a:tabLst>
                <a:tab pos="742950" algn="l"/>
                <a:tab pos="1485900" algn="l"/>
              </a:tabLst>
            </a:pPr>
            <a:r>
              <a:rPr lang="en-US" b="1" dirty="0" smtClean="0">
                <a:solidFill>
                  <a:srgbClr val="000090"/>
                </a:solidFill>
                <a:latin typeface="Helvetica Neue"/>
                <a:ea typeface="Arial" pitchFamily="23" charset="0"/>
                <a:cs typeface="Helvetica Neue"/>
              </a:rPr>
              <a:t>Cs</a:t>
            </a:r>
            <a:r>
              <a:rPr lang="en-US" b="1" baseline="-25000" dirty="0" smtClean="0">
                <a:solidFill>
                  <a:srgbClr val="000090"/>
                </a:solidFill>
                <a:latin typeface="Helvetica Neue"/>
                <a:ea typeface="Arial" pitchFamily="23" charset="0"/>
                <a:cs typeface="Helvetica Neue"/>
              </a:rPr>
              <a:t>2</a:t>
            </a:r>
            <a:r>
              <a:rPr lang="en-US" b="1" dirty="0" smtClean="0">
                <a:solidFill>
                  <a:srgbClr val="000090"/>
                </a:solidFill>
                <a:latin typeface="Helvetica Neue"/>
                <a:ea typeface="Arial" pitchFamily="23" charset="0"/>
                <a:cs typeface="Helvetica Neue"/>
              </a:rPr>
              <a:t>Te </a:t>
            </a:r>
            <a:r>
              <a:rPr lang="en-US" b="1" dirty="0" smtClean="0">
                <a:latin typeface="Helvetica Neue"/>
                <a:ea typeface="Arial" pitchFamily="23" charset="0"/>
                <a:cs typeface="Helvetica Neue"/>
              </a:rPr>
              <a:t>(developed by INFN/LASA and delivered to LBNL)</a:t>
            </a:r>
          </a:p>
          <a:p>
            <a:pPr>
              <a:tabLst>
                <a:tab pos="742950" algn="l"/>
                <a:tab pos="1485900" algn="l"/>
              </a:tabLst>
            </a:pPr>
            <a:r>
              <a:rPr lang="en-US" sz="1400" b="1" dirty="0">
                <a:latin typeface="Helvetica Neue"/>
                <a:ea typeface="Arial" pitchFamily="23" charset="0"/>
                <a:cs typeface="Helvetica Neue"/>
              </a:rPr>
              <a:t>	</a:t>
            </a:r>
            <a:r>
              <a:rPr lang="en-US" sz="1600" b="1" dirty="0">
                <a:latin typeface="Helvetica Neue"/>
                <a:ea typeface="Arial" pitchFamily="23" charset="0"/>
                <a:cs typeface="Helvetica Neue"/>
              </a:rPr>
              <a:t>-</a:t>
            </a:r>
            <a:r>
              <a:rPr lang="en-US" sz="1600" b="1" dirty="0" smtClean="0">
                <a:latin typeface="Helvetica Neue"/>
                <a:ea typeface="Arial" pitchFamily="23" charset="0"/>
                <a:cs typeface="Helvetica Neue"/>
              </a:rPr>
              <a:t> Fast</a:t>
            </a:r>
            <a:endParaRPr lang="en-US" sz="1600" b="1" dirty="0">
              <a:latin typeface="Helvetica Neue"/>
              <a:ea typeface="Arial" pitchFamily="23" charset="0"/>
              <a:cs typeface="Helvetica Neue"/>
            </a:endParaRP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Relatively </a:t>
            </a:r>
            <a:r>
              <a:rPr lang="en-US" sz="1600" b="1" dirty="0">
                <a:latin typeface="Helvetica Neue"/>
                <a:ea typeface="Arial" pitchFamily="23" charset="0"/>
                <a:cs typeface="Helvetica Neue"/>
              </a:rPr>
              <a:t>robust and un-reactive (~10</a:t>
            </a:r>
            <a:r>
              <a:rPr lang="en-US" sz="1600" b="1" baseline="30000" dirty="0" smtClean="0">
                <a:latin typeface="Helvetica Neue"/>
                <a:ea typeface="Arial" pitchFamily="23" charset="0"/>
                <a:cs typeface="Helvetica Neue"/>
              </a:rPr>
              <a:t>-</a:t>
            </a:r>
            <a:r>
              <a:rPr lang="en-US" sz="1600" b="1" baseline="30000" dirty="0">
                <a:latin typeface="Helvetica Neue"/>
                <a:ea typeface="Arial" pitchFamily="23" charset="0"/>
                <a:cs typeface="Helvetica Neue"/>
              </a:rPr>
              <a:t>9</a:t>
            </a:r>
            <a:r>
              <a:rPr lang="en-US" sz="1600" b="1" baseline="30000" dirty="0" smtClean="0">
                <a:latin typeface="Helvetica Neue"/>
                <a:ea typeface="Arial" pitchFamily="23" charset="0"/>
                <a:cs typeface="Helvetica Neue"/>
              </a:rPr>
              <a:t> </a:t>
            </a:r>
            <a:r>
              <a:rPr lang="en-US" sz="1600" b="1" dirty="0" err="1">
                <a:latin typeface="Helvetica Neue"/>
                <a:ea typeface="Arial" pitchFamily="23" charset="0"/>
                <a:cs typeface="Helvetica Neue"/>
              </a:rPr>
              <a:t>Torr</a:t>
            </a: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a:t>
            </a:r>
            <a:endParaRPr lang="en-US" sz="1600" b="1" dirty="0">
              <a:latin typeface="Helvetica Neue"/>
              <a:ea typeface="Arial" pitchFamily="23" charset="0"/>
              <a:cs typeface="Helvetica Neue"/>
            </a:endParaRPr>
          </a:p>
          <a:p>
            <a:pPr>
              <a:tabLst>
                <a:tab pos="742950" algn="l"/>
                <a:tab pos="1031875"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Demonstrated in </a:t>
            </a:r>
            <a:r>
              <a:rPr lang="en-US" sz="1600" b="1" dirty="0">
                <a:latin typeface="Helvetica Neue"/>
                <a:ea typeface="Arial" pitchFamily="23" charset="0"/>
                <a:cs typeface="Helvetica Neue"/>
              </a:rPr>
              <a:t>a high gradient </a:t>
            </a:r>
            <a:r>
              <a:rPr lang="en-US" sz="1600" b="1" dirty="0" err="1">
                <a:latin typeface="Helvetica Neue"/>
                <a:ea typeface="Arial" pitchFamily="23" charset="0"/>
                <a:cs typeface="Helvetica Neue"/>
              </a:rPr>
              <a:t>rf</a:t>
            </a:r>
            <a:r>
              <a:rPr lang="en-US" sz="1600" b="1" dirty="0">
                <a:latin typeface="Helvetica Neue"/>
                <a:ea typeface="Arial" pitchFamily="23" charset="0"/>
                <a:cs typeface="Helvetica Neue"/>
              </a:rPr>
              <a:t> gun</a:t>
            </a: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High </a:t>
            </a:r>
            <a:r>
              <a:rPr lang="en-US" sz="1600" b="1" dirty="0">
                <a:latin typeface="Helvetica Neue"/>
                <a:ea typeface="Arial" pitchFamily="23" charset="0"/>
                <a:cs typeface="Helvetica Neue"/>
              </a:rPr>
              <a:t>QE (typically &gt;5%</a:t>
            </a:r>
            <a:r>
              <a:rPr lang="en-US" sz="1600" b="1" dirty="0" smtClean="0">
                <a:latin typeface="Helvetica Neue"/>
                <a:ea typeface="Arial" pitchFamily="23" charset="0"/>
                <a:cs typeface="Helvetica Neue"/>
              </a:rPr>
              <a:t>)</a:t>
            </a:r>
            <a:endParaRPr lang="en-US" sz="1600" b="1" dirty="0">
              <a:latin typeface="Helvetica Neue"/>
              <a:ea typeface="Arial" pitchFamily="23" charset="0"/>
              <a:cs typeface="Helvetica Neue"/>
            </a:endParaRP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No </a:t>
            </a:r>
            <a:r>
              <a:rPr lang="en-US" sz="1600" b="1" dirty="0">
                <a:latin typeface="Helvetica Neue"/>
                <a:ea typeface="Arial" pitchFamily="23" charset="0"/>
                <a:cs typeface="Helvetica Neue"/>
              </a:rPr>
              <a:t>pulse charge </a:t>
            </a:r>
            <a:r>
              <a:rPr lang="en-US" sz="1600" b="1" dirty="0" smtClean="0">
                <a:latin typeface="Helvetica Neue"/>
                <a:ea typeface="Arial" pitchFamily="23" charset="0"/>
                <a:cs typeface="Helvetica Neue"/>
              </a:rPr>
              <a:t>saturation</a:t>
            </a:r>
          </a:p>
          <a:p>
            <a:pPr>
              <a:tabLst>
                <a:tab pos="742950" algn="l"/>
                <a:tab pos="1485900" algn="l"/>
              </a:tabLst>
            </a:pPr>
            <a:r>
              <a:rPr lang="en-US" sz="1600" b="1" dirty="0">
                <a:latin typeface="Helvetica Neue"/>
                <a:ea typeface="Arial" pitchFamily="23" charset="0"/>
                <a:cs typeface="Helvetica Neue"/>
              </a:rPr>
              <a:t>	</a:t>
            </a:r>
            <a:r>
              <a:rPr lang="en-US" sz="1600" b="1" dirty="0" smtClean="0">
                <a:latin typeface="Helvetica Neue"/>
                <a:ea typeface="Arial" pitchFamily="23" charset="0"/>
                <a:cs typeface="Helvetica Neue"/>
              </a:rPr>
              <a:t>- Requires </a:t>
            </a:r>
            <a:r>
              <a:rPr lang="en-US" sz="1600" b="1" dirty="0">
                <a:latin typeface="Helvetica Neue"/>
                <a:ea typeface="Arial" pitchFamily="23" charset="0"/>
                <a:cs typeface="Helvetica Neue"/>
              </a:rPr>
              <a:t>UV </a:t>
            </a:r>
            <a:r>
              <a:rPr lang="en-US" sz="1600" b="1" dirty="0">
                <a:latin typeface="Helvetica Neue" charset="0"/>
                <a:ea typeface="Arial" charset="0"/>
                <a:cs typeface="Helvetica Neue" charset="0"/>
              </a:rPr>
              <a:t>250 nm, 3</a:t>
            </a:r>
            <a:r>
              <a:rPr lang="en-US" sz="1600" b="1" baseline="30000" dirty="0">
                <a:latin typeface="Helvetica Neue" charset="0"/>
                <a:ea typeface="Arial" charset="0"/>
                <a:cs typeface="Helvetica Neue" charset="0"/>
              </a:rPr>
              <a:t>rd</a:t>
            </a:r>
            <a:r>
              <a:rPr lang="en-US" sz="1600" b="1" dirty="0">
                <a:latin typeface="Helvetica Neue" charset="0"/>
                <a:ea typeface="Arial" charset="0"/>
                <a:cs typeface="Helvetica Neue" charset="0"/>
              </a:rPr>
              <a:t> or 4</a:t>
            </a:r>
            <a:r>
              <a:rPr lang="en-US" sz="1600" b="1" baseline="30000" dirty="0">
                <a:latin typeface="Helvetica Neue" charset="0"/>
                <a:ea typeface="Arial" charset="0"/>
                <a:cs typeface="Helvetica Neue" charset="0"/>
              </a:rPr>
              <a:t>th</a:t>
            </a:r>
            <a:r>
              <a:rPr lang="en-US" sz="1600" b="1" dirty="0">
                <a:latin typeface="Helvetica Neue" charset="0"/>
                <a:ea typeface="Arial" charset="0"/>
                <a:cs typeface="Helvetica Neue" charset="0"/>
              </a:rPr>
              <a:t> harm. from IR laser</a:t>
            </a:r>
            <a:r>
              <a:rPr lang="en-US" sz="1600" b="1" dirty="0" smtClean="0">
                <a:latin typeface="Helvetica Neue" charset="0"/>
                <a:ea typeface="Arial" charset="0"/>
                <a:cs typeface="Helvetica Neue" charset="0"/>
              </a:rPr>
              <a:t>)</a:t>
            </a:r>
          </a:p>
          <a:p>
            <a:pPr>
              <a:tabLst>
                <a:tab pos="742950" algn="l"/>
                <a:tab pos="1485900" algn="l"/>
              </a:tabLst>
            </a:pPr>
            <a:r>
              <a:rPr lang="en-US" sz="1600" b="1" dirty="0">
                <a:latin typeface="Helvetica Neue" charset="0"/>
                <a:ea typeface="Arial" charset="0"/>
                <a:cs typeface="Helvetica Neue" charset="0"/>
              </a:rPr>
              <a:t>	</a:t>
            </a:r>
            <a:r>
              <a:rPr lang="en-US" sz="1600" b="1" dirty="0" smtClean="0">
                <a:latin typeface="Helvetica Neue" charset="0"/>
                <a:ea typeface="Arial" charset="0"/>
                <a:cs typeface="Helvetica Neue" charset="0"/>
              </a:rPr>
              <a:t>- For </a:t>
            </a:r>
            <a:r>
              <a:rPr lang="en-US" sz="1600" b="1" dirty="0">
                <a:latin typeface="Helvetica Neue" charset="0"/>
                <a:ea typeface="Arial" charset="0"/>
                <a:cs typeface="Helvetica Neue" charset="0"/>
              </a:rPr>
              <a:t>1 </a:t>
            </a:r>
            <a:r>
              <a:rPr lang="en-US" sz="1600" b="1" dirty="0" err="1">
                <a:latin typeface="Helvetica Neue" charset="0"/>
                <a:ea typeface="Arial" charset="0"/>
                <a:cs typeface="Helvetica Neue" charset="0"/>
              </a:rPr>
              <a:t>nC</a:t>
            </a:r>
            <a:r>
              <a:rPr lang="en-US" sz="1600" b="1" dirty="0">
                <a:latin typeface="Helvetica Neue" charset="0"/>
                <a:ea typeface="Arial" charset="0"/>
                <a:cs typeface="Helvetica Neue" charset="0"/>
              </a:rPr>
              <a:t> - 1 MHz </a:t>
            </a:r>
            <a:r>
              <a:rPr lang="en-US" sz="1600" b="1" dirty="0" err="1">
                <a:latin typeface="Helvetica Neue" charset="0"/>
                <a:ea typeface="Arial" charset="0"/>
                <a:cs typeface="Helvetica Neue" charset="0"/>
              </a:rPr>
              <a:t>reprate</a:t>
            </a:r>
            <a:r>
              <a:rPr lang="en-US" sz="1600" b="1" dirty="0">
                <a:latin typeface="Helvetica Neue" charset="0"/>
                <a:ea typeface="Arial" charset="0"/>
                <a:cs typeface="Helvetica Neue" charset="0"/>
              </a:rPr>
              <a:t>, ~ 10 W  IR required</a:t>
            </a:r>
          </a:p>
          <a:p>
            <a:pPr>
              <a:tabLst>
                <a:tab pos="742950" algn="l"/>
                <a:tab pos="1485900" algn="l"/>
              </a:tabLst>
            </a:pPr>
            <a:r>
              <a:rPr lang="en-US" sz="1600" b="1" dirty="0" smtClean="0">
                <a:latin typeface="Helvetica Neue"/>
                <a:ea typeface="Arial" pitchFamily="23" charset="0"/>
                <a:cs typeface="Helvetica Neue"/>
              </a:rPr>
              <a:t>	- Unproven at high rep-rate and high average current</a:t>
            </a:r>
            <a:endParaRPr lang="en-US" sz="1600" b="1" dirty="0">
              <a:latin typeface="Helvetica Neue"/>
              <a:ea typeface="Arial" pitchFamily="23" charset="0"/>
              <a:cs typeface="Helvetica Neue"/>
            </a:endParaRPr>
          </a:p>
        </p:txBody>
      </p:sp>
      <p:pic>
        <p:nvPicPr>
          <p:cNvPr id="48" name="Picture 10"/>
          <p:cNvPicPr>
            <a:picLocks noChangeAspect="1" noChangeArrowheads="1"/>
          </p:cNvPicPr>
          <p:nvPr/>
        </p:nvPicPr>
        <p:blipFill>
          <a:blip r:embed="rId2"/>
          <a:srcRect/>
          <a:stretch>
            <a:fillRect/>
          </a:stretch>
        </p:blipFill>
        <p:spPr bwMode="auto">
          <a:xfrm>
            <a:off x="7248525" y="3657905"/>
            <a:ext cx="1771650" cy="1757363"/>
          </a:xfrm>
          <a:prstGeom prst="rect">
            <a:avLst/>
          </a:prstGeom>
          <a:noFill/>
          <a:ln w="9525">
            <a:solidFill>
              <a:srgbClr val="FF0000"/>
            </a:solidFill>
            <a:miter lim="800000"/>
            <a:headEnd/>
            <a:tailEnd/>
          </a:ln>
        </p:spPr>
      </p:pic>
      <p:sp>
        <p:nvSpPr>
          <p:cNvPr id="2" name="Title 1"/>
          <p:cNvSpPr>
            <a:spLocks noGrp="1"/>
          </p:cNvSpPr>
          <p:nvPr>
            <p:ph type="title"/>
          </p:nvPr>
        </p:nvSpPr>
        <p:spPr>
          <a:xfrm>
            <a:off x="0" y="289782"/>
            <a:ext cx="8099778" cy="731838"/>
          </a:xfrm>
        </p:spPr>
        <p:txBody>
          <a:bodyPr anchor="t"/>
          <a:lstStyle/>
          <a:p>
            <a:r>
              <a:rPr lang="en-US" dirty="0" smtClean="0">
                <a:solidFill>
                  <a:srgbClr val="000090"/>
                </a:solidFill>
                <a:latin typeface="+mn-lt"/>
              </a:rPr>
              <a:t>Photocathode materials</a:t>
            </a:r>
            <a:endParaRPr lang="en-US" dirty="0">
              <a:solidFill>
                <a:srgbClr val="000090"/>
              </a:solidFill>
              <a:latin typeface="+mn-lt"/>
            </a:endParaRPr>
          </a:p>
        </p:txBody>
      </p:sp>
      <p:sp>
        <p:nvSpPr>
          <p:cNvPr id="4" name="TextBox 3"/>
          <p:cNvSpPr txBox="1"/>
          <p:nvPr/>
        </p:nvSpPr>
        <p:spPr>
          <a:xfrm>
            <a:off x="824436" y="6165101"/>
            <a:ext cx="8319564" cy="369332"/>
          </a:xfrm>
          <a:prstGeom prst="rect">
            <a:avLst/>
          </a:prstGeom>
          <a:noFill/>
        </p:spPr>
        <p:txBody>
          <a:bodyPr wrap="square" rtlCol="0">
            <a:spAutoFit/>
          </a:bodyPr>
          <a:lstStyle/>
          <a:p>
            <a:pPr algn="ctr"/>
            <a:r>
              <a:rPr lang="en-US" b="1" dirty="0" smtClean="0"/>
              <a:t>The APEX gun will also be used to test the BNL diamond amplifier cathode</a:t>
            </a:r>
            <a:endParaRPr lang="en-US" b="1" dirty="0"/>
          </a:p>
        </p:txBody>
      </p:sp>
    </p:spTree>
    <p:extLst>
      <p:ext uri="{BB962C8B-B14F-4D97-AF65-F5344CB8AC3E}">
        <p14:creationId xmlns:p14="http://schemas.microsoft.com/office/powerpoint/2010/main" val="397048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Picture 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53" y="827752"/>
            <a:ext cx="3368319" cy="2242037"/>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QE_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13" y="4409529"/>
            <a:ext cx="2743200" cy="2100263"/>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moment_n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821" y="4364914"/>
            <a:ext cx="281940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lifetime_ne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2413" y="4302919"/>
            <a:ext cx="2895600" cy="2216150"/>
          </a:xfrm>
          <a:prstGeom prst="rect">
            <a:avLst/>
          </a:prstGeom>
          <a:noFill/>
          <a:extLst>
            <a:ext uri="{909E8E84-426E-40dd-AFC4-6F175D3DCCD1}">
              <a14:hiddenFill xmlns:a14="http://schemas.microsoft.com/office/drawing/2010/main">
                <a:solidFill>
                  <a:srgbClr val="FFFFFF"/>
                </a:solidFill>
              </a14:hiddenFill>
            </a:ext>
          </a:extLst>
        </p:spPr>
      </p:pic>
      <p:sp>
        <p:nvSpPr>
          <p:cNvPr id="15373" name="Text Box 13"/>
          <p:cNvSpPr txBox="1">
            <a:spLocks noChangeArrowheads="1"/>
          </p:cNvSpPr>
          <p:nvPr/>
        </p:nvSpPr>
        <p:spPr bwMode="auto">
          <a:xfrm>
            <a:off x="762000" y="4836429"/>
            <a:ext cx="693738" cy="254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000" b="1" dirty="0">
                <a:solidFill>
                  <a:srgbClr val="0000FF"/>
                </a:solidFill>
              </a:rPr>
              <a:t>High QE</a:t>
            </a:r>
          </a:p>
        </p:txBody>
      </p:sp>
      <p:sp>
        <p:nvSpPr>
          <p:cNvPr id="15374" name="Text Box 14"/>
          <p:cNvSpPr txBox="1">
            <a:spLocks noChangeArrowheads="1"/>
          </p:cNvSpPr>
          <p:nvPr/>
        </p:nvSpPr>
        <p:spPr bwMode="auto">
          <a:xfrm>
            <a:off x="4692980" y="4639469"/>
            <a:ext cx="864792" cy="553998"/>
          </a:xfrm>
          <a:prstGeom prst="rect">
            <a:avLst/>
          </a:prstGeom>
          <a:solidFill>
            <a:srgbClr val="FFFFFF"/>
          </a:solidFill>
          <a:ln w="9525">
            <a:solidFill>
              <a:schemeClr val="bg1"/>
            </a:solidFill>
            <a:miter lim="800000"/>
            <a:headEnd/>
            <a:tailEnd/>
          </a:ln>
          <a:effectLst/>
          <a:extLst/>
        </p:spPr>
        <p:txBody>
          <a:bodyPr wrap="square">
            <a:spAutoFit/>
          </a:bodyPr>
          <a:lstStyle/>
          <a:p>
            <a:pPr algn="r" fontAlgn="base">
              <a:spcBef>
                <a:spcPct val="0"/>
              </a:spcBef>
              <a:spcAft>
                <a:spcPct val="0"/>
              </a:spcAft>
            </a:pPr>
            <a:r>
              <a:rPr lang="en-US" sz="1000" b="1" dirty="0" smtClean="0">
                <a:solidFill>
                  <a:srgbClr val="0000FF"/>
                </a:solidFill>
              </a:rPr>
              <a:t>Good lifetime at</a:t>
            </a:r>
            <a:endParaRPr lang="en-US" sz="1000" b="1" dirty="0">
              <a:solidFill>
                <a:srgbClr val="0000FF"/>
              </a:solidFill>
            </a:endParaRPr>
          </a:p>
          <a:p>
            <a:pPr algn="r" fontAlgn="base">
              <a:spcBef>
                <a:spcPct val="0"/>
              </a:spcBef>
              <a:spcAft>
                <a:spcPct val="0"/>
              </a:spcAft>
            </a:pPr>
            <a:r>
              <a:rPr lang="en-US" sz="1000" b="1" dirty="0" smtClean="0">
                <a:solidFill>
                  <a:srgbClr val="0000FF"/>
                </a:solidFill>
              </a:rPr>
              <a:t>10</a:t>
            </a:r>
            <a:r>
              <a:rPr lang="en-US" sz="1000" b="1" baseline="30000" dirty="0" smtClean="0">
                <a:solidFill>
                  <a:srgbClr val="0000FF"/>
                </a:solidFill>
              </a:rPr>
              <a:t>-</a:t>
            </a:r>
            <a:r>
              <a:rPr lang="en-US" sz="1000" b="1" baseline="30000" dirty="0">
                <a:solidFill>
                  <a:srgbClr val="0000FF"/>
                </a:solidFill>
              </a:rPr>
              <a:t>9 </a:t>
            </a:r>
            <a:r>
              <a:rPr lang="en-US" sz="1000" b="1" dirty="0" err="1">
                <a:solidFill>
                  <a:srgbClr val="0000FF"/>
                </a:solidFill>
              </a:rPr>
              <a:t>mBar</a:t>
            </a:r>
            <a:endParaRPr lang="en-US" sz="1000" b="1" dirty="0">
              <a:solidFill>
                <a:srgbClr val="0000FF"/>
              </a:solidFill>
            </a:endParaRPr>
          </a:p>
        </p:txBody>
      </p:sp>
      <p:sp>
        <p:nvSpPr>
          <p:cNvPr id="15375" name="Text Box 15"/>
          <p:cNvSpPr txBox="1">
            <a:spLocks noChangeArrowheads="1"/>
          </p:cNvSpPr>
          <p:nvPr/>
        </p:nvSpPr>
        <p:spPr bwMode="auto">
          <a:xfrm>
            <a:off x="7263069" y="4684029"/>
            <a:ext cx="1120775" cy="406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000" b="1" dirty="0">
                <a:solidFill>
                  <a:srgbClr val="0000FF"/>
                </a:solidFill>
              </a:rPr>
              <a:t>Low transverse</a:t>
            </a:r>
          </a:p>
          <a:p>
            <a:pPr fontAlgn="base">
              <a:spcBef>
                <a:spcPct val="0"/>
              </a:spcBef>
              <a:spcAft>
                <a:spcPct val="0"/>
              </a:spcAft>
            </a:pPr>
            <a:r>
              <a:rPr lang="en-US" sz="1000" b="1" dirty="0">
                <a:solidFill>
                  <a:srgbClr val="0000FF"/>
                </a:solidFill>
              </a:rPr>
              <a:t>momentum</a:t>
            </a:r>
          </a:p>
        </p:txBody>
      </p:sp>
      <p:pic>
        <p:nvPicPr>
          <p:cNvPr id="15364" name="Picture 4" descr="momentatr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7772" y="2492690"/>
            <a:ext cx="3810000" cy="16478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8366" y="2536114"/>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9"/>
          <p:cNvSpPr>
            <a:spLocks noChangeArrowheads="1"/>
          </p:cNvSpPr>
          <p:nvPr/>
        </p:nvSpPr>
        <p:spPr bwMode="auto">
          <a:xfrm>
            <a:off x="5417366" y="3221914"/>
            <a:ext cx="457200" cy="304800"/>
          </a:xfrm>
          <a:prstGeom prst="leftRightArrow">
            <a:avLst>
              <a:gd name="adj1" fmla="val 50000"/>
              <a:gd name="adj2" fmla="val 3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8" name="Title 1"/>
          <p:cNvSpPr txBox="1">
            <a:spLocks/>
          </p:cNvSpPr>
          <p:nvPr/>
        </p:nvSpPr>
        <p:spPr bwMode="auto">
          <a:xfrm>
            <a:off x="0" y="296645"/>
            <a:ext cx="510670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Photocathode materials</a:t>
            </a:r>
            <a:r>
              <a:rPr lang="en-US" dirty="0">
                <a:solidFill>
                  <a:srgbClr val="000090"/>
                </a:solidFill>
                <a:latin typeface="+mn-lt"/>
              </a:rPr>
              <a:t> </a:t>
            </a:r>
            <a:r>
              <a:rPr lang="en-US" dirty="0" smtClean="0">
                <a:solidFill>
                  <a:srgbClr val="000090"/>
                </a:solidFill>
                <a:latin typeface="+mn-lt"/>
              </a:rPr>
              <a:t>R&amp;</a:t>
            </a:r>
            <a:r>
              <a:rPr lang="en-US" dirty="0">
                <a:solidFill>
                  <a:srgbClr val="000090"/>
                </a:solidFill>
                <a:latin typeface="+mn-lt"/>
              </a:rPr>
              <a:t>D</a:t>
            </a:r>
            <a:endParaRPr lang="en-US" sz="1800" dirty="0">
              <a:solidFill>
                <a:srgbClr val="000090"/>
              </a:solidFill>
              <a:latin typeface="+mn-lt"/>
            </a:endParaRPr>
          </a:p>
        </p:txBody>
      </p:sp>
      <p:sp>
        <p:nvSpPr>
          <p:cNvPr id="19" name="TextBox 18"/>
          <p:cNvSpPr txBox="1"/>
          <p:nvPr/>
        </p:nvSpPr>
        <p:spPr>
          <a:xfrm>
            <a:off x="5193545" y="1157495"/>
            <a:ext cx="2346085" cy="954107"/>
          </a:xfrm>
          <a:prstGeom prst="rect">
            <a:avLst/>
          </a:prstGeom>
          <a:noFill/>
          <a:ln>
            <a:solidFill>
              <a:srgbClr val="800000"/>
            </a:solidFill>
          </a:ln>
        </p:spPr>
        <p:txBody>
          <a:bodyPr wrap="square" rtlCol="0">
            <a:spAutoFit/>
          </a:bodyPr>
          <a:lstStyle/>
          <a:p>
            <a:r>
              <a:rPr lang="en-US" sz="1400" b="1" dirty="0" smtClean="0">
                <a:solidFill>
                  <a:srgbClr val="000090"/>
                </a:solidFill>
                <a:latin typeface="Helvetica Neue"/>
                <a:ea typeface="Arial" pitchFamily="23" charset="0"/>
                <a:cs typeface="Helvetica Neue"/>
              </a:rPr>
              <a:t>K</a:t>
            </a:r>
            <a:r>
              <a:rPr lang="en-US" sz="1400" b="1" baseline="-25000" dirty="0" smtClean="0">
                <a:solidFill>
                  <a:srgbClr val="000090"/>
                </a:solidFill>
                <a:latin typeface="Helvetica Neue"/>
                <a:ea typeface="Arial" pitchFamily="23" charset="0"/>
                <a:cs typeface="Helvetica Neue"/>
              </a:rPr>
              <a:t>2</a:t>
            </a:r>
            <a:r>
              <a:rPr lang="en-US" sz="1400" b="1" dirty="0" smtClean="0">
                <a:solidFill>
                  <a:srgbClr val="000090"/>
                </a:solidFill>
                <a:latin typeface="Helvetica Neue"/>
                <a:ea typeface="Arial" pitchFamily="23" charset="0"/>
                <a:cs typeface="Helvetica Neue"/>
              </a:rPr>
              <a:t>CsSb</a:t>
            </a:r>
            <a:r>
              <a:rPr lang="en-US" sz="1400" b="1" dirty="0" smtClean="0"/>
              <a:t>:</a:t>
            </a:r>
          </a:p>
          <a:p>
            <a:r>
              <a:rPr lang="en-US" sz="1400" b="1" dirty="0" smtClean="0"/>
              <a:t>6</a:t>
            </a:r>
            <a:r>
              <a:rPr lang="en-US" sz="1400" b="1" dirty="0"/>
              <a:t>% </a:t>
            </a:r>
            <a:r>
              <a:rPr lang="en-US" sz="1400" b="1" dirty="0" smtClean="0"/>
              <a:t>QE</a:t>
            </a:r>
            <a:r>
              <a:rPr lang="en-US" sz="1400" b="1" dirty="0"/>
              <a:t> </a:t>
            </a:r>
            <a:r>
              <a:rPr lang="en-US" sz="1400" b="1" dirty="0" smtClean="0"/>
              <a:t>at 532 nm </a:t>
            </a:r>
          </a:p>
          <a:p>
            <a:r>
              <a:rPr lang="en-US" sz="1400" b="1" dirty="0" smtClean="0"/>
              <a:t>0.36 </a:t>
            </a:r>
            <a:r>
              <a:rPr lang="en-US" sz="1400" b="1" dirty="0"/>
              <a:t>microns / mm </a:t>
            </a:r>
            <a:r>
              <a:rPr lang="en-US" sz="1400" b="1" dirty="0" err="1"/>
              <a:t>rms</a:t>
            </a:r>
            <a:r>
              <a:rPr lang="en-US" sz="1400" b="1" dirty="0"/>
              <a:t> </a:t>
            </a:r>
            <a:r>
              <a:rPr lang="en-US" sz="1400" b="1" dirty="0" smtClean="0">
                <a:latin typeface="Symbol" charset="2"/>
                <a:cs typeface="Symbol" charset="2"/>
              </a:rPr>
              <a:t>e</a:t>
            </a:r>
            <a:r>
              <a:rPr lang="en-US" sz="1400" b="1" baseline="-25000" dirty="0" smtClean="0"/>
              <a:t>n</a:t>
            </a:r>
          </a:p>
          <a:p>
            <a:r>
              <a:rPr lang="en-US" sz="1400" b="1" dirty="0" smtClean="0"/>
              <a:t>&gt;&gt; 1 week lifetime</a:t>
            </a:r>
            <a:endParaRPr lang="en-US" sz="1400" b="1" baseline="-25000" dirty="0"/>
          </a:p>
        </p:txBody>
      </p:sp>
    </p:spTree>
    <p:extLst>
      <p:ext uri="{BB962C8B-B14F-4D97-AF65-F5344CB8AC3E}">
        <p14:creationId xmlns:p14="http://schemas.microsoft.com/office/powerpoint/2010/main" val="10372213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se2_08_03_2011.pdf"/>
          <p:cNvPicPr>
            <a:picLocks noChangeAspect="1"/>
          </p:cNvPicPr>
          <p:nvPr/>
        </p:nvPicPr>
        <p:blipFill>
          <a:blip r:embed="rId3"/>
          <a:srcRect t="31623" b="31021"/>
          <a:stretch>
            <a:fillRect/>
          </a:stretch>
        </p:blipFill>
        <p:spPr>
          <a:xfrm>
            <a:off x="334191" y="1899517"/>
            <a:ext cx="8809809" cy="4259196"/>
          </a:xfrm>
          <a:prstGeom prst="rect">
            <a:avLst/>
          </a:prstGeom>
        </p:spPr>
      </p:pic>
      <p:sp>
        <p:nvSpPr>
          <p:cNvPr id="48" name="Title 1"/>
          <p:cNvSpPr txBox="1">
            <a:spLocks/>
          </p:cNvSpPr>
          <p:nvPr/>
        </p:nvSpPr>
        <p:spPr>
          <a:xfrm>
            <a:off x="0" y="290663"/>
            <a:ext cx="6907438" cy="731838"/>
          </a:xfrm>
          <a:prstGeom prst="rect">
            <a:avLst/>
          </a:prstGeom>
        </p:spPr>
        <p:txBody>
          <a:bodyPr anchor="t"/>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APEX stages</a:t>
            </a:r>
            <a:endParaRPr lang="en-US" dirty="0">
              <a:solidFill>
                <a:srgbClr val="000090"/>
              </a:solidFill>
              <a:latin typeface="+mn-lt"/>
            </a:endParaRPr>
          </a:p>
        </p:txBody>
      </p:sp>
      <p:sp>
        <p:nvSpPr>
          <p:cNvPr id="17" name="TextBox 16"/>
          <p:cNvSpPr txBox="1"/>
          <p:nvPr/>
        </p:nvSpPr>
        <p:spPr>
          <a:xfrm>
            <a:off x="5292095" y="4697396"/>
            <a:ext cx="3851966" cy="1200329"/>
          </a:xfrm>
          <a:prstGeom prst="rect">
            <a:avLst/>
          </a:prstGeom>
          <a:solidFill>
            <a:schemeClr val="bg1"/>
          </a:solidFill>
        </p:spPr>
        <p:txBody>
          <a:bodyPr wrap="square" rtlCol="0">
            <a:spAutoFit/>
          </a:bodyPr>
          <a:lstStyle/>
          <a:p>
            <a:pPr algn="r"/>
            <a:r>
              <a:rPr lang="en-US" i="1" dirty="0" smtClean="0"/>
              <a:t>Diagnostics systems in collaboration with Cornell CLASSSE</a:t>
            </a:r>
          </a:p>
          <a:p>
            <a:pPr algn="r"/>
            <a:r>
              <a:rPr lang="en-US" i="1" dirty="0"/>
              <a:t>Accelerating cavities in collaboration with ANL </a:t>
            </a:r>
            <a:r>
              <a:rPr lang="en-US" i="1" dirty="0" smtClean="0"/>
              <a:t>AWA</a:t>
            </a:r>
            <a:endParaRPr lang="en-US" i="1" dirty="0"/>
          </a:p>
        </p:txBody>
      </p:sp>
      <p:grpSp>
        <p:nvGrpSpPr>
          <p:cNvPr id="16" name="Group 15"/>
          <p:cNvGrpSpPr/>
          <p:nvPr/>
        </p:nvGrpSpPr>
        <p:grpSpPr>
          <a:xfrm>
            <a:off x="71449" y="1504264"/>
            <a:ext cx="1994245" cy="2863634"/>
            <a:chOff x="71449" y="1504264"/>
            <a:chExt cx="1994245" cy="2863634"/>
          </a:xfrm>
        </p:grpSpPr>
        <p:sp>
          <p:nvSpPr>
            <p:cNvPr id="8" name="TextBox 7"/>
            <p:cNvSpPr txBox="1"/>
            <p:nvPr/>
          </p:nvSpPr>
          <p:spPr>
            <a:xfrm>
              <a:off x="71449" y="1504264"/>
              <a:ext cx="1994245" cy="1754327"/>
            </a:xfrm>
            <a:prstGeom prst="rect">
              <a:avLst/>
            </a:prstGeom>
            <a:noFill/>
          </p:spPr>
          <p:txBody>
            <a:bodyPr wrap="square" rtlCol="0">
              <a:spAutoFit/>
            </a:bodyPr>
            <a:lstStyle/>
            <a:p>
              <a:pPr algn="r"/>
              <a:r>
                <a:rPr lang="en-US" b="1" dirty="0" smtClean="0"/>
                <a:t>Phase I:</a:t>
              </a:r>
            </a:p>
            <a:p>
              <a:pPr algn="r"/>
              <a:r>
                <a:rPr lang="en-US" dirty="0">
                  <a:latin typeface="Arial" charset="0"/>
                  <a:cs typeface="Arial" charset="0"/>
                </a:rPr>
                <a:t>Beam characterization at gun energy (750 </a:t>
              </a:r>
              <a:r>
                <a:rPr lang="en-US" dirty="0" err="1">
                  <a:latin typeface="Arial" charset="0"/>
                  <a:cs typeface="Arial" charset="0"/>
                </a:rPr>
                <a:t>keV</a:t>
              </a:r>
              <a:r>
                <a:rPr lang="en-US" dirty="0">
                  <a:latin typeface="Arial" charset="0"/>
                  <a:cs typeface="Arial" charset="0"/>
                </a:rPr>
                <a:t>)</a:t>
              </a:r>
            </a:p>
            <a:p>
              <a:pPr algn="r"/>
              <a:r>
                <a:rPr lang="en-US" b="1" dirty="0" smtClean="0"/>
                <a:t> </a:t>
              </a:r>
            </a:p>
          </p:txBody>
        </p:sp>
        <p:cxnSp>
          <p:nvCxnSpPr>
            <p:cNvPr id="4" name="Straight Connector 3"/>
            <p:cNvCxnSpPr/>
            <p:nvPr/>
          </p:nvCxnSpPr>
          <p:spPr>
            <a:xfrm>
              <a:off x="2065694" y="1584999"/>
              <a:ext cx="0" cy="2782899"/>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123905" y="3171908"/>
            <a:ext cx="1691489" cy="1477328"/>
            <a:chOff x="123905" y="3171908"/>
            <a:chExt cx="1691489" cy="1477328"/>
          </a:xfrm>
        </p:grpSpPr>
        <p:sp>
          <p:nvSpPr>
            <p:cNvPr id="9" name="TextBox 8"/>
            <p:cNvSpPr txBox="1"/>
            <p:nvPr/>
          </p:nvSpPr>
          <p:spPr>
            <a:xfrm>
              <a:off x="123905" y="3171908"/>
              <a:ext cx="1688242" cy="1477328"/>
            </a:xfrm>
            <a:prstGeom prst="rect">
              <a:avLst/>
            </a:prstGeom>
            <a:noFill/>
          </p:spPr>
          <p:txBody>
            <a:bodyPr wrap="square" rtlCol="0">
              <a:spAutoFit/>
            </a:bodyPr>
            <a:lstStyle/>
            <a:p>
              <a:pPr algn="r"/>
              <a:r>
                <a:rPr lang="en-US" b="1" dirty="0" smtClean="0"/>
                <a:t>Phase 0:</a:t>
              </a:r>
            </a:p>
            <a:p>
              <a:pPr algn="r"/>
              <a:r>
                <a:rPr lang="en-US" dirty="0">
                  <a:latin typeface="Arial" charset="0"/>
                  <a:cs typeface="Arial" charset="0"/>
                </a:rPr>
                <a:t>Gun and photocathode tests</a:t>
              </a:r>
            </a:p>
            <a:p>
              <a:pPr algn="r"/>
              <a:r>
                <a:rPr lang="en-US" b="1" dirty="0" smtClean="0"/>
                <a:t> </a:t>
              </a:r>
            </a:p>
          </p:txBody>
        </p:sp>
        <p:cxnSp>
          <p:nvCxnSpPr>
            <p:cNvPr id="10" name="Straight Connector 9"/>
            <p:cNvCxnSpPr/>
            <p:nvPr/>
          </p:nvCxnSpPr>
          <p:spPr>
            <a:xfrm>
              <a:off x="1812147" y="3204102"/>
              <a:ext cx="3247" cy="1316196"/>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696579" y="976031"/>
            <a:ext cx="5381977" cy="5491268"/>
            <a:chOff x="3696579" y="976031"/>
            <a:chExt cx="5381977" cy="5491268"/>
          </a:xfrm>
        </p:grpSpPr>
        <p:sp>
          <p:nvSpPr>
            <p:cNvPr id="7" name="TextBox 6"/>
            <p:cNvSpPr txBox="1"/>
            <p:nvPr/>
          </p:nvSpPr>
          <p:spPr>
            <a:xfrm>
              <a:off x="4636314" y="6097967"/>
              <a:ext cx="4442242" cy="369332"/>
            </a:xfrm>
            <a:prstGeom prst="rect">
              <a:avLst/>
            </a:prstGeom>
            <a:noFill/>
          </p:spPr>
          <p:txBody>
            <a:bodyPr wrap="none" rtlCol="0">
              <a:spAutoFit/>
            </a:bodyPr>
            <a:lstStyle/>
            <a:p>
              <a:pPr marL="285750" indent="-285750">
                <a:buFont typeface="Arial"/>
                <a:buChar char="•"/>
              </a:pPr>
              <a:r>
                <a:rPr lang="en-US" b="1" dirty="0" smtClean="0">
                  <a:solidFill>
                    <a:srgbClr val="000090"/>
                  </a:solidFill>
                  <a:latin typeface="Helvetica Neue"/>
                  <a:cs typeface="Helvetica Neue"/>
                </a:rPr>
                <a:t>Planning for final installation in 2013</a:t>
              </a:r>
              <a:endParaRPr lang="en-US" b="1" dirty="0">
                <a:solidFill>
                  <a:srgbClr val="000090"/>
                </a:solidFill>
                <a:latin typeface="Helvetica Neue"/>
                <a:cs typeface="Helvetica Neue"/>
              </a:endParaRPr>
            </a:p>
          </p:txBody>
        </p:sp>
        <p:grpSp>
          <p:nvGrpSpPr>
            <p:cNvPr id="18" name="Group 17"/>
            <p:cNvGrpSpPr/>
            <p:nvPr/>
          </p:nvGrpSpPr>
          <p:grpSpPr>
            <a:xfrm>
              <a:off x="3696579" y="976031"/>
              <a:ext cx="4565314" cy="1538368"/>
              <a:chOff x="3696579" y="976031"/>
              <a:chExt cx="4565314" cy="1538368"/>
            </a:xfrm>
          </p:grpSpPr>
          <p:sp>
            <p:nvSpPr>
              <p:cNvPr id="2" name="TextBox 1"/>
              <p:cNvSpPr txBox="1"/>
              <p:nvPr/>
            </p:nvSpPr>
            <p:spPr>
              <a:xfrm>
                <a:off x="3696579" y="976031"/>
                <a:ext cx="4565314" cy="1200329"/>
              </a:xfrm>
              <a:prstGeom prst="rect">
                <a:avLst/>
              </a:prstGeom>
              <a:noFill/>
            </p:spPr>
            <p:txBody>
              <a:bodyPr wrap="square" rtlCol="0">
                <a:spAutoFit/>
              </a:bodyPr>
              <a:lstStyle/>
              <a:p>
                <a:pPr algn="r"/>
                <a:r>
                  <a:rPr lang="en-US" b="1" dirty="0" smtClean="0"/>
                  <a:t>Phase-II:</a:t>
                </a:r>
              </a:p>
              <a:p>
                <a:pPr algn="r">
                  <a:buFontTx/>
                  <a:buNone/>
                  <a:defRPr/>
                </a:pPr>
                <a:r>
                  <a:rPr lang="en-US" dirty="0">
                    <a:latin typeface="Arial" charset="0"/>
                    <a:cs typeface="Arial" charset="0"/>
                  </a:rPr>
                  <a:t>Beam characterization at 15–30 MeV</a:t>
                </a:r>
              </a:p>
              <a:p>
                <a:pPr marL="176213" indent="-176213" algn="r">
                  <a:buFont typeface="Arial"/>
                  <a:buChar char="•"/>
                  <a:defRPr/>
                </a:pPr>
                <a:r>
                  <a:rPr lang="en-US" dirty="0">
                    <a:latin typeface="Arial" charset="0"/>
                    <a:cs typeface="Arial" charset="0"/>
                  </a:rPr>
                  <a:t>6-D brightness measurements</a:t>
                </a:r>
              </a:p>
              <a:p>
                <a:pPr algn="r"/>
                <a:endParaRPr lang="en-US" b="1" dirty="0" smtClean="0"/>
              </a:p>
            </p:txBody>
          </p:sp>
          <p:cxnSp>
            <p:nvCxnSpPr>
              <p:cNvPr id="12" name="Straight Connector 11"/>
              <p:cNvCxnSpPr/>
              <p:nvPr/>
            </p:nvCxnSpPr>
            <p:spPr>
              <a:xfrm flipH="1">
                <a:off x="8258594" y="1084461"/>
                <a:ext cx="3298" cy="142993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grpSp>
      <p:pic>
        <p:nvPicPr>
          <p:cNvPr id="19" name="Picture 4" descr="Screen shot 2012-02-29 at 10.24.3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2193" y="4708794"/>
            <a:ext cx="1029574" cy="28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Screen shot 2012-02-29 at 10.25.33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5623" y="5430436"/>
            <a:ext cx="673853" cy="3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165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627" name="Rectangle 11"/>
          <p:cNvSpPr>
            <a:spLocks noChangeArrowheads="1"/>
          </p:cNvSpPr>
          <p:nvPr/>
        </p:nvSpPr>
        <p:spPr bwMode="auto">
          <a:xfrm>
            <a:off x="0" y="257660"/>
            <a:ext cx="9144000" cy="584855"/>
          </a:xfrm>
          <a:prstGeom prst="rect">
            <a:avLst/>
          </a:prstGeom>
          <a:noFill/>
          <a:ln w="12699">
            <a:noFill/>
            <a:miter lim="800000"/>
            <a:headEnd/>
            <a:tailEnd/>
          </a:ln>
          <a:effectLst/>
        </p:spPr>
        <p:txBody>
          <a:bodyPr lIns="90488" tIns="44450" rIns="90488" bIns="44450" anchor="ctr">
            <a:prstTxWarp prst="textNoShape">
              <a:avLst/>
            </a:prstTxWarp>
          </a:bodyPr>
          <a:lstStyle/>
          <a:p>
            <a:pPr>
              <a:defRPr/>
            </a:pPr>
            <a:r>
              <a:rPr lang="en-US" sz="2800" b="1" dirty="0">
                <a:solidFill>
                  <a:srgbClr val="000090"/>
                </a:solidFill>
              </a:rPr>
              <a:t>Accelerating </a:t>
            </a:r>
            <a:r>
              <a:rPr lang="en-US" sz="2800" b="1" dirty="0" smtClean="0">
                <a:solidFill>
                  <a:srgbClr val="000090"/>
                </a:solidFill>
              </a:rPr>
              <a:t>structures</a:t>
            </a:r>
            <a:endParaRPr lang="en-US" sz="1600" b="1" dirty="0">
              <a:solidFill>
                <a:srgbClr val="000090"/>
              </a:solidFill>
            </a:endParaRPr>
          </a:p>
        </p:txBody>
      </p:sp>
      <p:sp>
        <p:nvSpPr>
          <p:cNvPr id="38916" name="Rectangle 13"/>
          <p:cNvSpPr>
            <a:spLocks noChangeArrowheads="1"/>
          </p:cNvSpPr>
          <p:nvPr/>
        </p:nvSpPr>
        <p:spPr bwMode="auto">
          <a:xfrm>
            <a:off x="9525" y="1179513"/>
            <a:ext cx="5465763" cy="4524316"/>
          </a:xfrm>
          <a:prstGeom prst="rect">
            <a:avLst/>
          </a:prstGeom>
          <a:noFill/>
          <a:ln w="9525">
            <a:noFill/>
            <a:miter lim="800000"/>
            <a:headEnd/>
            <a:tailEnd/>
          </a:ln>
        </p:spPr>
        <p:txBody>
          <a:bodyPr>
            <a:prstTxWarp prst="textNoShape">
              <a:avLst/>
            </a:prstTxWarp>
            <a:spAutoFit/>
          </a:bodyPr>
          <a:lstStyle/>
          <a:p>
            <a:pPr marL="230188" indent="-230188"/>
            <a:r>
              <a:rPr lang="en-US" b="1" dirty="0"/>
              <a:t>Normal conducting</a:t>
            </a:r>
          </a:p>
          <a:p>
            <a:pPr marL="568325" lvl="1" indent="-223838">
              <a:buFontTx/>
              <a:buChar char="•"/>
            </a:pPr>
            <a:r>
              <a:rPr lang="en-US" b="1" dirty="0" smtClean="0"/>
              <a:t>High </a:t>
            </a:r>
            <a:r>
              <a:rPr lang="en-US" b="1" dirty="0"/>
              <a:t>power dissipation in structure walls</a:t>
            </a:r>
          </a:p>
          <a:p>
            <a:pPr lvl="2" indent="-231775">
              <a:buFontTx/>
              <a:buChar char="•"/>
            </a:pPr>
            <a:r>
              <a:rPr lang="en-US" b="1" dirty="0"/>
              <a:t>Operate in pulsed mode for highest gradient</a:t>
            </a:r>
          </a:p>
          <a:p>
            <a:pPr marL="1255713" lvl="3" indent="-227013">
              <a:buFontTx/>
              <a:buChar char="•"/>
            </a:pPr>
            <a:r>
              <a:rPr lang="en-US" b="1" dirty="0"/>
              <a:t>E.g. 120 Hz SLAC </a:t>
            </a:r>
            <a:r>
              <a:rPr lang="en-US" b="1" dirty="0" err="1" smtClean="0"/>
              <a:t>linac</a:t>
            </a:r>
            <a:r>
              <a:rPr lang="en-US" b="1" dirty="0" smtClean="0"/>
              <a:t> (2.9 GHz)</a:t>
            </a:r>
            <a:endParaRPr lang="en-US" b="1" dirty="0"/>
          </a:p>
          <a:p>
            <a:pPr marL="1255713" lvl="3" indent="-227013">
              <a:buFontTx/>
              <a:buChar char="•"/>
            </a:pPr>
            <a:r>
              <a:rPr lang="en-US" b="1" dirty="0"/>
              <a:t>~ 20 MVm</a:t>
            </a:r>
            <a:r>
              <a:rPr lang="en-US" b="1" baseline="30000" dirty="0"/>
              <a:t>-1</a:t>
            </a:r>
          </a:p>
          <a:p>
            <a:pPr marL="1255713" lvl="3" indent="-227013">
              <a:buFontTx/>
              <a:buChar char="•"/>
            </a:pPr>
            <a:endParaRPr lang="en-US" b="1" dirty="0"/>
          </a:p>
          <a:p>
            <a:pPr marL="1255713" lvl="3" indent="-227013">
              <a:buFontTx/>
              <a:buChar char="•"/>
            </a:pPr>
            <a:endParaRPr lang="en-US" b="1" dirty="0" smtClean="0"/>
          </a:p>
          <a:p>
            <a:pPr marL="1255713" lvl="3" indent="-227013">
              <a:buFontTx/>
              <a:buChar char="•"/>
            </a:pPr>
            <a:endParaRPr lang="en-US" b="1" dirty="0"/>
          </a:p>
          <a:p>
            <a:pPr marL="1028700" lvl="3"/>
            <a:endParaRPr lang="en-US" b="1" dirty="0"/>
          </a:p>
          <a:p>
            <a:pPr marL="230188" indent="-230188"/>
            <a:r>
              <a:rPr lang="en-US" b="1" dirty="0"/>
              <a:t>Superconducting</a:t>
            </a:r>
          </a:p>
          <a:p>
            <a:pPr marL="568325" lvl="1" indent="-223838">
              <a:buFontTx/>
              <a:buChar char="•"/>
            </a:pPr>
            <a:r>
              <a:rPr lang="en-US" b="1" dirty="0" smtClean="0"/>
              <a:t>Capability </a:t>
            </a:r>
            <a:r>
              <a:rPr lang="en-US" b="1" dirty="0"/>
              <a:t>to operate </a:t>
            </a:r>
            <a:r>
              <a:rPr lang="en-US" b="1" dirty="0" smtClean="0"/>
              <a:t>CW at high gradient</a:t>
            </a:r>
          </a:p>
          <a:p>
            <a:pPr marL="1025525" lvl="2" indent="-223838">
              <a:buFontTx/>
              <a:buChar char="•"/>
            </a:pPr>
            <a:r>
              <a:rPr lang="en-US" b="1" dirty="0" smtClean="0"/>
              <a:t>Options </a:t>
            </a:r>
            <a:r>
              <a:rPr lang="en-US" b="1" dirty="0"/>
              <a:t>for beam recirculation </a:t>
            </a:r>
            <a:r>
              <a:rPr lang="en-US" b="1" dirty="0" smtClean="0"/>
              <a:t>and energy </a:t>
            </a:r>
            <a:r>
              <a:rPr lang="en-US" b="1" dirty="0"/>
              <a:t>recovery</a:t>
            </a:r>
          </a:p>
          <a:p>
            <a:pPr marL="1025525" lvl="2" indent="-223838">
              <a:buFontTx/>
              <a:buChar char="•"/>
            </a:pPr>
            <a:r>
              <a:rPr lang="en-US" b="1" dirty="0" smtClean="0"/>
              <a:t>≲20 </a:t>
            </a:r>
            <a:r>
              <a:rPr lang="en-US" b="1" dirty="0"/>
              <a:t>MVm</a:t>
            </a:r>
            <a:r>
              <a:rPr lang="en-US" b="1" baseline="30000" dirty="0"/>
              <a:t>-1</a:t>
            </a:r>
            <a:r>
              <a:rPr lang="en-US" b="1" dirty="0"/>
              <a:t> a goal for CW </a:t>
            </a:r>
            <a:r>
              <a:rPr lang="en-US" b="1" dirty="0" smtClean="0"/>
              <a:t>operations</a:t>
            </a:r>
          </a:p>
          <a:p>
            <a:pPr marL="1025525" lvl="2" indent="-223838">
              <a:buFontTx/>
              <a:buChar char="•"/>
            </a:pPr>
            <a:r>
              <a:rPr lang="en-US" b="1" dirty="0" smtClean="0"/>
              <a:t>CEBAF 12 </a:t>
            </a:r>
            <a:r>
              <a:rPr lang="en-US" b="1" dirty="0" err="1" smtClean="0"/>
              <a:t>GeV</a:t>
            </a:r>
            <a:r>
              <a:rPr lang="en-US" b="1" dirty="0" smtClean="0"/>
              <a:t> upgrade</a:t>
            </a:r>
            <a:endParaRPr lang="en-US" b="1" dirty="0"/>
          </a:p>
        </p:txBody>
      </p:sp>
      <p:pic>
        <p:nvPicPr>
          <p:cNvPr id="38919" name="Picture 18"/>
          <p:cNvPicPr>
            <a:picLocks noChangeAspect="1" noChangeArrowheads="1"/>
          </p:cNvPicPr>
          <p:nvPr/>
        </p:nvPicPr>
        <p:blipFill>
          <a:blip r:embed="rId2"/>
          <a:srcRect/>
          <a:stretch>
            <a:fillRect/>
          </a:stretch>
        </p:blipFill>
        <p:spPr bwMode="auto">
          <a:xfrm>
            <a:off x="5499100" y="1179513"/>
            <a:ext cx="3263900" cy="2133600"/>
          </a:xfrm>
          <a:prstGeom prst="rect">
            <a:avLst/>
          </a:prstGeom>
          <a:noFill/>
          <a:ln w="9525">
            <a:noFill/>
            <a:miter lim="800000"/>
            <a:headEnd/>
            <a:tailEnd/>
          </a:ln>
        </p:spPr>
      </p:pic>
      <p:pic>
        <p:nvPicPr>
          <p:cNvPr id="7" name="Picture 6" descr="Beschleunigungsanim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3835325"/>
            <a:ext cx="3260072" cy="24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4944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4294967295"/>
          </p:nvPr>
        </p:nvSpPr>
        <p:spPr bwMode="auto">
          <a:xfrm>
            <a:off x="76200" y="64166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endParaRPr lang="en-US" sz="1400"/>
          </a:p>
          <a:p>
            <a:pPr eaLnBrk="1" hangingPunct="1"/>
            <a:fld id="{90375099-C11F-5543-A8DA-735AA5B3803F}" type="slidenum">
              <a:rPr lang="en-US" sz="1400"/>
              <a:pPr eaLnBrk="1" hangingPunct="1"/>
              <a:t>35</a:t>
            </a:fld>
            <a:endParaRPr lang="en-US" sz="1400"/>
          </a:p>
        </p:txBody>
      </p:sp>
      <p:sp>
        <p:nvSpPr>
          <p:cNvPr id="25602" name="Text Box 4"/>
          <p:cNvSpPr txBox="1">
            <a:spLocks noChangeArrowheads="1"/>
          </p:cNvSpPr>
          <p:nvPr/>
        </p:nvSpPr>
        <p:spPr bwMode="auto">
          <a:xfrm>
            <a:off x="13335" y="264825"/>
            <a:ext cx="68643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r>
              <a:rPr lang="en-US" sz="2800" dirty="0">
                <a:solidFill>
                  <a:srgbClr val="000090"/>
                </a:solidFill>
                <a:latin typeface="+mn-lt"/>
              </a:rPr>
              <a:t>A superconducting accelerator </a:t>
            </a:r>
            <a:r>
              <a:rPr lang="en-US" sz="2800" dirty="0" smtClean="0">
                <a:solidFill>
                  <a:srgbClr val="000090"/>
                </a:solidFill>
                <a:latin typeface="+mn-lt"/>
              </a:rPr>
              <a:t>is efficient for </a:t>
            </a:r>
            <a:r>
              <a:rPr lang="en-US" sz="2800" dirty="0">
                <a:solidFill>
                  <a:srgbClr val="000090"/>
                </a:solidFill>
                <a:latin typeface="+mn-lt"/>
              </a:rPr>
              <a:t>high repetition-rate </a:t>
            </a:r>
            <a:r>
              <a:rPr lang="en-US" sz="2800" dirty="0" smtClean="0">
                <a:solidFill>
                  <a:srgbClr val="000090"/>
                </a:solidFill>
                <a:latin typeface="+mn-lt"/>
              </a:rPr>
              <a:t>beam</a:t>
            </a:r>
            <a:endParaRPr lang="en-US" sz="2800" dirty="0">
              <a:solidFill>
                <a:srgbClr val="000090"/>
              </a:solidFill>
              <a:latin typeface="+mn-lt"/>
            </a:endParaRPr>
          </a:p>
        </p:txBody>
      </p:sp>
      <p:pic>
        <p:nvPicPr>
          <p:cNvPr id="25603" name="Picture 6" descr="Beschleunigungsanim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1218932"/>
            <a:ext cx="5553075"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293864561"/>
              </p:ext>
            </p:extLst>
          </p:nvPr>
        </p:nvGraphicFramePr>
        <p:xfrm>
          <a:off x="3503238" y="4041280"/>
          <a:ext cx="5539497" cy="1925319"/>
        </p:xfrm>
        <a:graphic>
          <a:graphicData uri="http://schemas.openxmlformats.org/drawingml/2006/table">
            <a:tbl>
              <a:tblPr firstRow="1" bandRow="1">
                <a:tableStyleId>{3C2FFA5D-87B4-456A-9821-1D502468CF0F}</a:tableStyleId>
              </a:tblPr>
              <a:tblGrid>
                <a:gridCol w="2119398"/>
                <a:gridCol w="1712270"/>
                <a:gridCol w="1707829"/>
              </a:tblGrid>
              <a:tr h="370840">
                <a:tc>
                  <a:txBody>
                    <a:bodyPr/>
                    <a:lstStyle/>
                    <a:p>
                      <a:endParaRPr lang="en-US" sz="1400" dirty="0"/>
                    </a:p>
                  </a:txBody>
                  <a:tcPr/>
                </a:tc>
                <a:tc>
                  <a:txBody>
                    <a:bodyPr/>
                    <a:lstStyle/>
                    <a:p>
                      <a:r>
                        <a:rPr lang="en-US" sz="1400" dirty="0" smtClean="0"/>
                        <a:t>Superconducting</a:t>
                      </a:r>
                      <a:endParaRPr lang="en-US" sz="1400" dirty="0"/>
                    </a:p>
                  </a:txBody>
                  <a:tcPr/>
                </a:tc>
                <a:tc>
                  <a:txBody>
                    <a:bodyPr/>
                    <a:lstStyle/>
                    <a:p>
                      <a:r>
                        <a:rPr lang="en-US" sz="1400" dirty="0" smtClean="0"/>
                        <a:t>Normal conducting</a:t>
                      </a:r>
                      <a:endParaRPr lang="en-US" sz="1400" dirty="0"/>
                    </a:p>
                  </a:txBody>
                  <a:tcPr/>
                </a:tc>
              </a:tr>
              <a:tr h="370840">
                <a:tc>
                  <a:txBody>
                    <a:bodyPr/>
                    <a:lstStyle/>
                    <a:p>
                      <a:r>
                        <a:rPr lang="en-US" sz="1400" dirty="0" err="1" smtClean="0"/>
                        <a:t>Q</a:t>
                      </a:r>
                      <a:r>
                        <a:rPr lang="en-US" sz="1400" baseline="-25000" dirty="0" err="1" smtClean="0"/>
                        <a:t>o</a:t>
                      </a:r>
                      <a:r>
                        <a:rPr lang="en-US" sz="1400" dirty="0" smtClean="0"/>
                        <a:t> </a:t>
                      </a:r>
                      <a:endParaRPr lang="en-US" sz="1400" dirty="0"/>
                    </a:p>
                  </a:txBody>
                  <a:tcPr/>
                </a:tc>
                <a:tc>
                  <a:txBody>
                    <a:bodyPr/>
                    <a:lstStyle/>
                    <a:p>
                      <a:r>
                        <a:rPr lang="en-US" sz="1400" b="1" dirty="0" smtClean="0"/>
                        <a:t>2x10</a:t>
                      </a:r>
                      <a:r>
                        <a:rPr lang="en-US" sz="1400" b="1" baseline="30000" dirty="0" smtClean="0"/>
                        <a:t>9</a:t>
                      </a:r>
                      <a:r>
                        <a:rPr lang="en-US" sz="1400" b="1" dirty="0" smtClean="0"/>
                        <a:t> </a:t>
                      </a:r>
                      <a:endParaRPr lang="en-US"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2x10</a:t>
                      </a:r>
                      <a:r>
                        <a:rPr lang="en-US" sz="1400" b="1" baseline="30000" dirty="0" smtClean="0"/>
                        <a:t>4</a:t>
                      </a:r>
                      <a:r>
                        <a:rPr lang="en-US" sz="1400" b="1" dirty="0" smtClean="0"/>
                        <a:t> </a:t>
                      </a:r>
                    </a:p>
                  </a:txBody>
                  <a:tcPr/>
                </a:tc>
              </a:tr>
              <a:tr h="518160">
                <a:tc>
                  <a:txBody>
                    <a:bodyPr/>
                    <a:lstStyle/>
                    <a:p>
                      <a:r>
                        <a:rPr lang="en-US" sz="1400" dirty="0" smtClean="0"/>
                        <a:t>Power</a:t>
                      </a:r>
                      <a:r>
                        <a:rPr lang="en-US" sz="1400" baseline="0" dirty="0" smtClean="0"/>
                        <a:t> loss</a:t>
                      </a:r>
                      <a:r>
                        <a:rPr lang="en-US" sz="1400" dirty="0" smtClean="0"/>
                        <a:t>  (W/m) </a:t>
                      </a:r>
                    </a:p>
                    <a:p>
                      <a:r>
                        <a:rPr lang="en-US" sz="1400" dirty="0" smtClean="0"/>
                        <a:t>[@ 1 MV/m, 500 MHz]</a:t>
                      </a:r>
                      <a:endParaRPr lang="en-US" sz="1400" dirty="0"/>
                    </a:p>
                  </a:txBody>
                  <a:tcPr/>
                </a:tc>
                <a:tc>
                  <a:txBody>
                    <a:bodyPr/>
                    <a:lstStyle/>
                    <a:p>
                      <a:r>
                        <a:rPr lang="en-US" sz="1400" b="1" dirty="0" smtClean="0"/>
                        <a:t>1.5</a:t>
                      </a:r>
                      <a:endParaRPr lang="en-US" sz="1400" b="1" dirty="0"/>
                    </a:p>
                  </a:txBody>
                  <a:tcPr/>
                </a:tc>
                <a:tc>
                  <a:txBody>
                    <a:bodyPr/>
                    <a:lstStyle/>
                    <a:p>
                      <a:r>
                        <a:rPr lang="en-US" sz="1400" b="1" dirty="0" smtClean="0"/>
                        <a:t>56,000</a:t>
                      </a:r>
                      <a:endParaRPr lang="en-US" sz="1400" b="1" dirty="0"/>
                    </a:p>
                  </a:txBody>
                  <a:tcPr/>
                </a:tc>
              </a:tr>
              <a:tr h="518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Wall-plug power (kW/m)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 1 MV/m, 500 MHz]</a:t>
                      </a:r>
                    </a:p>
                  </a:txBody>
                  <a:tcPr/>
                </a:tc>
                <a:tc>
                  <a:txBody>
                    <a:bodyPr/>
                    <a:lstStyle/>
                    <a:p>
                      <a:r>
                        <a:rPr lang="en-US" sz="1400" b="1" dirty="0" smtClean="0"/>
                        <a:t>0.54</a:t>
                      </a:r>
                      <a:endParaRPr lang="en-US" sz="1400" b="1" dirty="0"/>
                    </a:p>
                  </a:txBody>
                  <a:tcPr/>
                </a:tc>
                <a:tc>
                  <a:txBody>
                    <a:bodyPr/>
                    <a:lstStyle/>
                    <a:p>
                      <a:r>
                        <a:rPr lang="en-US" sz="1400" b="1" dirty="0" smtClean="0"/>
                        <a:t>112</a:t>
                      </a:r>
                      <a:endParaRPr lang="en-US" sz="1400" b="1" dirty="0"/>
                    </a:p>
                  </a:txBody>
                  <a:tcPr/>
                </a:tc>
              </a:tr>
            </a:tbl>
          </a:graphicData>
        </a:graphic>
      </p:graphicFrame>
      <p:sp>
        <p:nvSpPr>
          <p:cNvPr id="25605" name="Rectangle 2"/>
          <p:cNvSpPr>
            <a:spLocks noChangeArrowheads="1"/>
          </p:cNvSpPr>
          <p:nvPr/>
        </p:nvSpPr>
        <p:spPr bwMode="auto">
          <a:xfrm>
            <a:off x="4503737" y="6061344"/>
            <a:ext cx="4059237" cy="3282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3500" tIns="25400" rIns="63500" bIns="25400">
            <a:spAutoFit/>
          </a:bodyPr>
          <a:lstStyle/>
          <a:p>
            <a:pPr eaLnBrk="0" hangingPunct="0"/>
            <a:r>
              <a:rPr lang="en-US" dirty="0">
                <a:solidFill>
                  <a:srgbClr val="FF0000"/>
                </a:solidFill>
              </a:rPr>
              <a:t>Power requirement reduced by ~200 </a:t>
            </a:r>
          </a:p>
        </p:txBody>
      </p:sp>
      <p:graphicFrame>
        <p:nvGraphicFramePr>
          <p:cNvPr id="25606" name="Object 5"/>
          <p:cNvGraphicFramePr>
            <a:graphicFrameLocks noChangeAspect="1"/>
          </p:cNvGraphicFramePr>
          <p:nvPr>
            <p:extLst>
              <p:ext uri="{D42A27DB-BD31-4B8C-83A1-F6EECF244321}">
                <p14:modId xmlns:p14="http://schemas.microsoft.com/office/powerpoint/2010/main" val="3888957401"/>
              </p:ext>
            </p:extLst>
          </p:nvPr>
        </p:nvGraphicFramePr>
        <p:xfrm>
          <a:off x="6202109" y="1578771"/>
          <a:ext cx="2386012" cy="912813"/>
        </p:xfrm>
        <a:graphic>
          <a:graphicData uri="http://schemas.openxmlformats.org/presentationml/2006/ole">
            <mc:AlternateContent xmlns:mc="http://schemas.openxmlformats.org/markup-compatibility/2006">
              <mc:Choice xmlns:v="urn:schemas-microsoft-com:vml" Requires="v">
                <p:oleObj spid="_x0000_s34977" name="Equation" r:id="rId5" imgW="1460500" imgH="558800" progId="Equation.3">
                  <p:embed/>
                </p:oleObj>
              </mc:Choice>
              <mc:Fallback>
                <p:oleObj name="Equation" r:id="rId5" imgW="14605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2109" y="1578771"/>
                        <a:ext cx="23860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010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b="9512"/>
          <a:stretch>
            <a:fillRect/>
          </a:stretch>
        </p:blipFill>
        <p:spPr bwMode="auto">
          <a:xfrm>
            <a:off x="4102070" y="804858"/>
            <a:ext cx="5016784" cy="3560298"/>
          </a:xfrm>
          <a:prstGeom prst="rect">
            <a:avLst/>
          </a:prstGeom>
          <a:noFill/>
          <a:ln w="9525">
            <a:noFill/>
            <a:miter lim="800000"/>
            <a:headEnd/>
            <a:tailEnd/>
          </a:ln>
        </p:spPr>
      </p:pic>
      <p:sp>
        <p:nvSpPr>
          <p:cNvPr id="32769" name="Slide Number Placeholder 3"/>
          <p:cNvSpPr>
            <a:spLocks noGrp="1"/>
          </p:cNvSpPr>
          <p:nvPr>
            <p:ph type="sldNum" sz="quarter" idx="4294967295"/>
          </p:nvPr>
        </p:nvSpPr>
        <p:spPr>
          <a:xfrm>
            <a:off x="76200" y="6416675"/>
            <a:ext cx="2133600" cy="365125"/>
          </a:xfrm>
          <a:prstGeom prst="rect">
            <a:avLst/>
          </a:prstGeom>
          <a:noFill/>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endParaRPr lang="en-US" sz="1400"/>
          </a:p>
          <a:p>
            <a:pPr eaLnBrk="1" hangingPunct="1"/>
            <a:fld id="{E535501E-ABD3-E246-BA86-E67DA26BA0DA}" type="slidenum">
              <a:rPr lang="en-US" sz="1400"/>
              <a:pPr eaLnBrk="1" hangingPunct="1"/>
              <a:t>36</a:t>
            </a:fld>
            <a:endParaRPr lang="en-US" sz="1400"/>
          </a:p>
        </p:txBody>
      </p:sp>
      <p:sp>
        <p:nvSpPr>
          <p:cNvPr id="32770" name="Text Box 4"/>
          <p:cNvSpPr txBox="1">
            <a:spLocks noChangeArrowheads="1"/>
          </p:cNvSpPr>
          <p:nvPr/>
        </p:nvSpPr>
        <p:spPr bwMode="auto">
          <a:xfrm>
            <a:off x="0" y="261655"/>
            <a:ext cx="73302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r>
              <a:rPr lang="en-US" sz="2800" dirty="0" smtClean="0">
                <a:solidFill>
                  <a:srgbClr val="000090"/>
                </a:solidFill>
                <a:latin typeface="+mn-lt"/>
              </a:rPr>
              <a:t>SCRF </a:t>
            </a:r>
            <a:r>
              <a:rPr lang="en-US" sz="2800" dirty="0" err="1" smtClean="0">
                <a:solidFill>
                  <a:srgbClr val="000090"/>
                </a:solidFill>
                <a:latin typeface="+mn-lt"/>
              </a:rPr>
              <a:t>cryomodules</a:t>
            </a:r>
            <a:r>
              <a:rPr lang="en-US" sz="2800" dirty="0" smtClean="0">
                <a:solidFill>
                  <a:srgbClr val="000090"/>
                </a:solidFill>
                <a:latin typeface="+mn-lt"/>
              </a:rPr>
              <a:t> are mature technology</a:t>
            </a:r>
            <a:endParaRPr lang="en-US" sz="2800" dirty="0">
              <a:solidFill>
                <a:srgbClr val="000090"/>
              </a:solidFill>
              <a:latin typeface="+mn-lt"/>
            </a:endParaRPr>
          </a:p>
        </p:txBody>
      </p:sp>
      <p:pic>
        <p:nvPicPr>
          <p:cNvPr id="32773" name="Picture 1" descr="cryomodule_JLA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3036" y="3873872"/>
            <a:ext cx="3983966" cy="2655977"/>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aes-004"/>
          <p:cNvPicPr>
            <a:picLocks noChangeAspect="1" noChangeArrowheads="1"/>
          </p:cNvPicPr>
          <p:nvPr/>
        </p:nvPicPr>
        <p:blipFill rotWithShape="1">
          <a:blip r:embed="rId5"/>
          <a:srcRect t="5829" r="14553"/>
          <a:stretch/>
        </p:blipFill>
        <p:spPr bwMode="auto">
          <a:xfrm>
            <a:off x="282947" y="4852750"/>
            <a:ext cx="4121794" cy="1865724"/>
          </a:xfrm>
          <a:prstGeom prst="rect">
            <a:avLst/>
          </a:prstGeom>
          <a:noFill/>
          <a:ln w="28575" cmpd="sng">
            <a:solidFill>
              <a:srgbClr val="800000"/>
            </a:solidFill>
            <a:miter lim="800000"/>
            <a:headEnd/>
            <a:tailEnd/>
          </a:ln>
        </p:spPr>
      </p:pic>
      <p:pic>
        <p:nvPicPr>
          <p:cNvPr id="12" name="Picture 11" descr="JNC MacBook Pro HD:Users:jncorlett:Pictures:iPhoto Library:Modified:2012:JLAB March 2012:IMG_0169.JPG"/>
          <p:cNvPicPr/>
          <p:nvPr/>
        </p:nvPicPr>
        <p:blipFill>
          <a:blip r:embed="rId6">
            <a:extLst>
              <a:ext uri="{28A0092B-C50C-407E-A947-70E740481C1C}">
                <a14:useLocalDpi xmlns:a14="http://schemas.microsoft.com/office/drawing/2010/main" val="0"/>
              </a:ext>
            </a:extLst>
          </a:blip>
          <a:srcRect/>
          <a:stretch>
            <a:fillRect/>
          </a:stretch>
        </p:blipFill>
        <p:spPr bwMode="auto">
          <a:xfrm>
            <a:off x="76200" y="1647305"/>
            <a:ext cx="4726836" cy="3230596"/>
          </a:xfrm>
          <a:prstGeom prst="rect">
            <a:avLst/>
          </a:prstGeom>
          <a:noFill/>
          <a:ln w="28575" cmpd="sng">
            <a:solidFill>
              <a:srgbClr val="800000"/>
            </a:solidFill>
          </a:ln>
        </p:spPr>
      </p:pic>
      <p:pic>
        <p:nvPicPr>
          <p:cNvPr id="13" name="Picture 17" descr="DSC004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495" y="2607995"/>
            <a:ext cx="2138001" cy="1604573"/>
          </a:xfrm>
          <a:prstGeom prst="rect">
            <a:avLst/>
          </a:prstGeom>
          <a:noFill/>
          <a:ln>
            <a:solidFill>
              <a:srgbClr val="8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0544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567" y="2105803"/>
            <a:ext cx="8827159" cy="2194810"/>
          </a:xfrm>
          <a:prstGeom prst="rect">
            <a:avLst/>
          </a:prstGeom>
        </p:spPr>
      </p:pic>
      <p:sp>
        <p:nvSpPr>
          <p:cNvPr id="5123" name="Rectangle 2"/>
          <p:cNvSpPr>
            <a:spLocks noGrp="1"/>
          </p:cNvSpPr>
          <p:nvPr>
            <p:ph type="title"/>
          </p:nvPr>
        </p:nvSpPr>
        <p:spPr>
          <a:xfrm>
            <a:off x="-4957" y="295165"/>
            <a:ext cx="8036105" cy="731838"/>
          </a:xfrm>
        </p:spPr>
        <p:txBody>
          <a:bodyPr anchor="t"/>
          <a:lstStyle/>
          <a:p>
            <a:r>
              <a:rPr lang="en-US" dirty="0">
                <a:solidFill>
                  <a:srgbClr val="000090"/>
                </a:solidFill>
                <a:ea typeface="ＭＳ Ｐゴシック" charset="0"/>
                <a:cs typeface="ＭＳ Ｐゴシック" charset="0"/>
              </a:rPr>
              <a:t>NGLS </a:t>
            </a:r>
            <a:r>
              <a:rPr lang="en-US" dirty="0" err="1">
                <a:solidFill>
                  <a:srgbClr val="000090"/>
                </a:solidFill>
                <a:ea typeface="ＭＳ Ｐゴシック" charset="0"/>
                <a:cs typeface="ＭＳ Ｐゴシック" charset="0"/>
              </a:rPr>
              <a:t>cryomodule</a:t>
            </a:r>
            <a:r>
              <a:rPr lang="en-US" dirty="0">
                <a:solidFill>
                  <a:srgbClr val="000090"/>
                </a:solidFill>
                <a:ea typeface="ＭＳ Ｐゴシック" charset="0"/>
                <a:cs typeface="ＭＳ Ｐゴシック" charset="0"/>
              </a:rPr>
              <a:t> concept</a:t>
            </a:r>
            <a:endParaRPr lang="en-US" dirty="0">
              <a:solidFill>
                <a:srgbClr val="000090"/>
              </a:solidFill>
              <a:latin typeface="+mn-lt"/>
              <a:ea typeface="ＭＳ Ｐゴシック" charset="0"/>
              <a:cs typeface="ＭＳ Ｐゴシック" charset="0"/>
            </a:endParaRPr>
          </a:p>
        </p:txBody>
      </p:sp>
      <p:sp>
        <p:nvSpPr>
          <p:cNvPr id="8" name="Text Box 6"/>
          <p:cNvSpPr txBox="1">
            <a:spLocks noChangeArrowheads="1"/>
          </p:cNvSpPr>
          <p:nvPr/>
        </p:nvSpPr>
        <p:spPr bwMode="auto">
          <a:xfrm>
            <a:off x="0" y="800395"/>
            <a:ext cx="9144000" cy="1338828"/>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r>
              <a:rPr lang="en-US" b="1" dirty="0" smtClean="0"/>
              <a:t>Current </a:t>
            </a:r>
            <a:r>
              <a:rPr lang="en-US" b="1" dirty="0" err="1" smtClean="0"/>
              <a:t>cryomodule</a:t>
            </a:r>
            <a:r>
              <a:rPr lang="en-US" b="1" dirty="0" smtClean="0"/>
              <a:t> concept uses “TESLA” cavities in JLAB-style housing</a:t>
            </a:r>
          </a:p>
          <a:p>
            <a:pPr marL="682625" lvl="1" indent="-225425">
              <a:spcAft>
                <a:spcPts val="600"/>
              </a:spcAft>
              <a:buFont typeface="Arial"/>
              <a:buChar char="•"/>
            </a:pPr>
            <a:r>
              <a:rPr lang="en-US" sz="1600" b="1" dirty="0"/>
              <a:t>Cold/warm transitions on each </a:t>
            </a:r>
            <a:r>
              <a:rPr lang="en-US" sz="1600" b="1" dirty="0" err="1"/>
              <a:t>cryomodule</a:t>
            </a:r>
            <a:endParaRPr lang="en-US" sz="1600" b="1" dirty="0"/>
          </a:p>
          <a:p>
            <a:pPr marL="682625" lvl="1" indent="-225425">
              <a:spcAft>
                <a:spcPts val="600"/>
              </a:spcAft>
              <a:buFont typeface="Arial"/>
              <a:buChar char="•"/>
            </a:pPr>
            <a:r>
              <a:rPr lang="en-US" sz="1600" b="1" dirty="0" smtClean="0"/>
              <a:t>Distribute 5 K liquid, cool to 1.8 K at </a:t>
            </a:r>
            <a:r>
              <a:rPr lang="en-US" sz="1600" b="1" dirty="0" err="1" smtClean="0"/>
              <a:t>cryomodule</a:t>
            </a:r>
            <a:endParaRPr lang="en-US" sz="1600" b="1" dirty="0"/>
          </a:p>
          <a:p>
            <a:pPr marL="682625" lvl="1" indent="-225425">
              <a:spcAft>
                <a:spcPts val="600"/>
              </a:spcAft>
              <a:buFont typeface="Arial"/>
              <a:buChar char="•"/>
            </a:pPr>
            <a:r>
              <a:rPr lang="en-US" sz="1600" b="1" dirty="0" smtClean="0">
                <a:ea typeface="ＭＳ Ｐゴシック" charset="0"/>
                <a:cs typeface="ＭＳ Ｐゴシック" charset="0"/>
              </a:rPr>
              <a:t>Warm magnets &amp; diagnostics</a:t>
            </a:r>
            <a:endParaRPr lang="en-US" sz="1600" b="1" dirty="0">
              <a:ea typeface="ＭＳ Ｐゴシック" charset="0"/>
              <a:cs typeface="ＭＳ Ｐゴシック" charset="0"/>
            </a:endParaRPr>
          </a:p>
        </p:txBody>
      </p:sp>
      <p:sp>
        <p:nvSpPr>
          <p:cNvPr id="10" name="Rectangle 3"/>
          <p:cNvSpPr txBox="1">
            <a:spLocks/>
          </p:cNvSpPr>
          <p:nvPr/>
        </p:nvSpPr>
        <p:spPr>
          <a:xfrm>
            <a:off x="0" y="4021504"/>
            <a:ext cx="9144000" cy="2372798"/>
          </a:xfrm>
          <a:prstGeom prst="rect">
            <a:avLst/>
          </a:prstGeom>
        </p:spPr>
        <p:txBody>
          <a:bodyPr numCol="2"/>
          <a:lst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a:lstStyle>
          <a:p>
            <a:pPr marL="0" indent="0">
              <a:spcBef>
                <a:spcPts val="800"/>
              </a:spcBef>
              <a:buNone/>
            </a:pPr>
            <a:r>
              <a:rPr lang="en-US" sz="1600" dirty="0" smtClean="0">
                <a:solidFill>
                  <a:srgbClr val="0000FF"/>
                </a:solidFill>
                <a:latin typeface="Arial"/>
                <a:ea typeface="ＭＳ Ｐゴシック" charset="0"/>
                <a:cs typeface="Arial"/>
              </a:rPr>
              <a:t>Design questions</a:t>
            </a:r>
          </a:p>
          <a:p>
            <a:pPr marL="236538" lvl="1" indent="-225425">
              <a:spcAft>
                <a:spcPts val="600"/>
              </a:spcAft>
              <a:buFont typeface="Arial"/>
              <a:buChar char="•"/>
            </a:pPr>
            <a:r>
              <a:rPr lang="en-US" sz="1600" dirty="0">
                <a:solidFill>
                  <a:srgbClr val="0000FF"/>
                </a:solidFill>
                <a:latin typeface="Arial"/>
                <a:ea typeface="ＭＳ Ｐゴシック" charset="0"/>
                <a:cs typeface="Arial"/>
              </a:rPr>
              <a:t>Operating gradient increased to ~</a:t>
            </a:r>
            <a:r>
              <a:rPr lang="en-US" sz="1600" dirty="0" smtClean="0">
                <a:solidFill>
                  <a:srgbClr val="0000FF"/>
                </a:solidFill>
                <a:latin typeface="Arial"/>
                <a:ea typeface="ＭＳ Ｐゴシック" charset="0"/>
                <a:cs typeface="Arial"/>
              </a:rPr>
              <a:t>16 </a:t>
            </a:r>
            <a:r>
              <a:rPr lang="en-US" sz="1600" dirty="0">
                <a:solidFill>
                  <a:srgbClr val="0000FF"/>
                </a:solidFill>
                <a:latin typeface="Arial"/>
                <a:ea typeface="ＭＳ Ｐゴシック" charset="0"/>
                <a:cs typeface="Arial"/>
              </a:rPr>
              <a:t>MV/m</a:t>
            </a:r>
          </a:p>
          <a:p>
            <a:pPr marL="236538" lvl="1" indent="-225425">
              <a:spcAft>
                <a:spcPts val="600"/>
              </a:spcAft>
              <a:buFont typeface="Arial"/>
              <a:buChar char="•"/>
            </a:pPr>
            <a:r>
              <a:rPr lang="en-US" sz="1600" dirty="0">
                <a:solidFill>
                  <a:srgbClr val="0000FF"/>
                </a:solidFill>
                <a:latin typeface="Arial"/>
                <a:ea typeface="ＭＳ Ｐゴシック" charset="0"/>
                <a:cs typeface="Arial"/>
              </a:rPr>
              <a:t>Q</a:t>
            </a:r>
            <a:r>
              <a:rPr lang="en-US" sz="1600" baseline="-25000" dirty="0">
                <a:solidFill>
                  <a:srgbClr val="0000FF"/>
                </a:solidFill>
                <a:latin typeface="Arial"/>
                <a:ea typeface="ＭＳ Ｐゴシック" charset="0"/>
                <a:cs typeface="Arial"/>
              </a:rPr>
              <a:t>0</a:t>
            </a:r>
            <a:r>
              <a:rPr lang="en-US" sz="1600" dirty="0">
                <a:solidFill>
                  <a:srgbClr val="0000FF"/>
                </a:solidFill>
                <a:latin typeface="Arial"/>
                <a:ea typeface="ＭＳ Ｐゴシック" charset="0"/>
                <a:cs typeface="Arial"/>
              </a:rPr>
              <a:t> ≥ 2x10</a:t>
            </a:r>
            <a:r>
              <a:rPr lang="en-US" sz="1600" baseline="30000" dirty="0">
                <a:solidFill>
                  <a:srgbClr val="0000FF"/>
                </a:solidFill>
                <a:latin typeface="Arial"/>
                <a:ea typeface="ＭＳ Ｐゴシック" charset="0"/>
                <a:cs typeface="Arial"/>
              </a:rPr>
              <a:t>10</a:t>
            </a:r>
            <a:r>
              <a:rPr lang="en-US" sz="1600" dirty="0">
                <a:solidFill>
                  <a:srgbClr val="0000FF"/>
                </a:solidFill>
                <a:latin typeface="Arial"/>
                <a:ea typeface="ＭＳ Ｐゴシック" charset="0"/>
                <a:cs typeface="Arial"/>
              </a:rPr>
              <a:t> </a:t>
            </a:r>
          </a:p>
          <a:p>
            <a:pPr>
              <a:spcBef>
                <a:spcPts val="800"/>
              </a:spcBef>
            </a:pPr>
            <a:r>
              <a:rPr lang="en-US" sz="1600" dirty="0" smtClean="0">
                <a:solidFill>
                  <a:srgbClr val="0000FF"/>
                </a:solidFill>
                <a:latin typeface="Arial"/>
                <a:ea typeface="ＭＳ Ｐゴシック" charset="0"/>
                <a:cs typeface="Arial"/>
              </a:rPr>
              <a:t>HOM power dissipation and absorption</a:t>
            </a:r>
          </a:p>
          <a:p>
            <a:pPr>
              <a:spcBef>
                <a:spcPts val="800"/>
              </a:spcBef>
            </a:pPr>
            <a:r>
              <a:rPr lang="en-US" sz="1600" dirty="0" smtClean="0">
                <a:solidFill>
                  <a:srgbClr val="0000FF"/>
                </a:solidFill>
                <a:latin typeface="Arial"/>
                <a:ea typeface="ＭＳ Ｐゴシック" charset="0"/>
                <a:cs typeface="Arial"/>
              </a:rPr>
              <a:t>Field emission</a:t>
            </a:r>
          </a:p>
          <a:p>
            <a:pPr>
              <a:spcBef>
                <a:spcPts val="800"/>
              </a:spcBef>
            </a:pPr>
            <a:r>
              <a:rPr lang="en-US" sz="1600" dirty="0" smtClean="0">
                <a:solidFill>
                  <a:srgbClr val="0000FF"/>
                </a:solidFill>
                <a:latin typeface="Arial"/>
                <a:ea typeface="ＭＳ Ｐゴシック" charset="0"/>
                <a:cs typeface="Arial"/>
              </a:rPr>
              <a:t>Number of cavities within a single module</a:t>
            </a:r>
          </a:p>
          <a:p>
            <a:pPr>
              <a:spcBef>
                <a:spcPts val="800"/>
              </a:spcBef>
            </a:pPr>
            <a:endParaRPr lang="en-US" sz="1600" dirty="0" smtClean="0">
              <a:solidFill>
                <a:srgbClr val="0000FF"/>
              </a:solidFill>
              <a:latin typeface="Arial"/>
              <a:ea typeface="ＭＳ Ｐゴシック" charset="0"/>
              <a:cs typeface="Arial"/>
            </a:endParaRPr>
          </a:p>
          <a:p>
            <a:pPr>
              <a:spcBef>
                <a:spcPts val="800"/>
              </a:spcBef>
            </a:pPr>
            <a:r>
              <a:rPr lang="en-US" sz="1600" dirty="0" smtClean="0">
                <a:solidFill>
                  <a:srgbClr val="0000FF"/>
                </a:solidFill>
                <a:latin typeface="Arial"/>
                <a:ea typeface="ＭＳ Ｐゴシック" charset="0"/>
                <a:cs typeface="Arial"/>
              </a:rPr>
              <a:t>Shield temperature and arrangement</a:t>
            </a:r>
          </a:p>
          <a:p>
            <a:pPr>
              <a:spcBef>
                <a:spcPts val="800"/>
              </a:spcBef>
            </a:pPr>
            <a:r>
              <a:rPr lang="en-US" sz="1600" dirty="0" smtClean="0">
                <a:solidFill>
                  <a:srgbClr val="0000FF"/>
                </a:solidFill>
                <a:latin typeface="Arial"/>
                <a:ea typeface="ＭＳ Ｐゴシック" charset="0"/>
                <a:cs typeface="Arial"/>
              </a:rPr>
              <a:t>Power coupler </a:t>
            </a:r>
            <a:r>
              <a:rPr lang="en-US" sz="1600" dirty="0" smtClean="0">
                <a:solidFill>
                  <a:srgbClr val="0000FF"/>
                </a:solidFill>
                <a:latin typeface="+mn-lt"/>
                <a:ea typeface="ＭＳ Ｐゴシック" charset="0"/>
                <a:cs typeface="ＭＳ Ｐゴシック" charset="0"/>
              </a:rPr>
              <a:t>design</a:t>
            </a:r>
          </a:p>
          <a:p>
            <a:pPr>
              <a:spcBef>
                <a:spcPts val="800"/>
              </a:spcBef>
            </a:pPr>
            <a:r>
              <a:rPr lang="en-US" sz="1600" dirty="0" smtClean="0">
                <a:solidFill>
                  <a:srgbClr val="0000FF"/>
                </a:solidFill>
                <a:latin typeface="+mn-lt"/>
                <a:ea typeface="ＭＳ Ｐゴシック" charset="0"/>
                <a:cs typeface="ＭＳ Ｐゴシック" charset="0"/>
              </a:rPr>
              <a:t>Tuner type and access</a:t>
            </a:r>
          </a:p>
          <a:p>
            <a:pPr>
              <a:spcBef>
                <a:spcPts val="800"/>
              </a:spcBef>
            </a:pPr>
            <a:r>
              <a:rPr lang="en-US" sz="1600" dirty="0" smtClean="0">
                <a:solidFill>
                  <a:srgbClr val="0000FF"/>
                </a:solidFill>
                <a:latin typeface="+mn-lt"/>
                <a:ea typeface="ＭＳ Ｐゴシック" charset="0"/>
                <a:cs typeface="ＭＳ Ｐゴシック" charset="0"/>
              </a:rPr>
              <a:t>Selection and sizing of cryogenic circuits</a:t>
            </a:r>
          </a:p>
          <a:p>
            <a:pPr>
              <a:spcBef>
                <a:spcPts val="800"/>
              </a:spcBef>
            </a:pPr>
            <a:r>
              <a:rPr lang="en-US" sz="1600" dirty="0" smtClean="0">
                <a:solidFill>
                  <a:srgbClr val="0000FF"/>
                </a:solidFill>
                <a:latin typeface="+mn-lt"/>
                <a:ea typeface="ＭＳ Ｐゴシック" charset="0"/>
                <a:cs typeface="ＭＳ Ｐゴシック" charset="0"/>
              </a:rPr>
              <a:t>Minimization of acoustic noise</a:t>
            </a:r>
          </a:p>
          <a:p>
            <a:pPr>
              <a:spcBef>
                <a:spcPts val="800"/>
              </a:spcBef>
            </a:pPr>
            <a:r>
              <a:rPr lang="en-US" sz="1600" dirty="0" smtClean="0">
                <a:solidFill>
                  <a:srgbClr val="0000FF"/>
                </a:solidFill>
                <a:latin typeface="+mn-lt"/>
                <a:ea typeface="ＭＳ Ｐゴシック" charset="0"/>
                <a:cs typeface="ＭＳ Ｐゴシック" charset="0"/>
              </a:rPr>
              <a:t>Warm to cold transitions</a:t>
            </a:r>
          </a:p>
        </p:txBody>
      </p:sp>
    </p:spTree>
    <p:extLst>
      <p:ext uri="{BB962C8B-B14F-4D97-AF65-F5344CB8AC3E}">
        <p14:creationId xmlns:p14="http://schemas.microsoft.com/office/powerpoint/2010/main" val="24141832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p:cNvSpPr>
          <p:nvPr>
            <p:ph type="title"/>
          </p:nvPr>
        </p:nvSpPr>
        <p:spPr>
          <a:xfrm>
            <a:off x="-4957" y="295165"/>
            <a:ext cx="8036105" cy="731838"/>
          </a:xfrm>
        </p:spPr>
        <p:txBody>
          <a:bodyPr anchor="t"/>
          <a:lstStyle/>
          <a:p>
            <a:pPr eaLnBrk="1" hangingPunct="1"/>
            <a:r>
              <a:rPr lang="en-US" dirty="0" err="1" smtClean="0">
                <a:solidFill>
                  <a:srgbClr val="000090"/>
                </a:solidFill>
                <a:latin typeface="+mn-lt"/>
                <a:ea typeface="ＭＳ Ｐゴシック" charset="0"/>
                <a:cs typeface="ＭＳ Ｐゴシック" charset="0"/>
              </a:rPr>
              <a:t>Cryomodules</a:t>
            </a:r>
            <a:r>
              <a:rPr lang="en-US" dirty="0" smtClean="0">
                <a:solidFill>
                  <a:srgbClr val="000090"/>
                </a:solidFill>
                <a:latin typeface="+mn-lt"/>
                <a:ea typeface="ＭＳ Ｐゴシック" charset="0"/>
                <a:cs typeface="ＭＳ Ｐゴシック" charset="0"/>
              </a:rPr>
              <a:t> (harmonic cavities) </a:t>
            </a:r>
            <a:endParaRPr lang="en-US" dirty="0">
              <a:solidFill>
                <a:srgbClr val="000090"/>
              </a:solidFill>
              <a:latin typeface="+mn-lt"/>
              <a:ea typeface="ＭＳ Ｐゴシック" charset="0"/>
              <a:cs typeface="ＭＳ Ｐゴシック" charset="0"/>
            </a:endParaRPr>
          </a:p>
        </p:txBody>
      </p:sp>
      <p:pic>
        <p:nvPicPr>
          <p:cNvPr id="9" name="Picture 8"/>
          <p:cNvPicPr>
            <a:picLocks noChangeAspect="1"/>
          </p:cNvPicPr>
          <p:nvPr/>
        </p:nvPicPr>
        <p:blipFill>
          <a:blip r:embed="rId3"/>
          <a:stretch>
            <a:fillRect/>
          </a:stretch>
        </p:blipFill>
        <p:spPr>
          <a:xfrm>
            <a:off x="2891874" y="2307030"/>
            <a:ext cx="6238492" cy="4198985"/>
          </a:xfrm>
          <a:prstGeom prst="rect">
            <a:avLst/>
          </a:prstGeom>
          <a:ln>
            <a:solidFill>
              <a:srgbClr val="800000"/>
            </a:solidFill>
          </a:ln>
        </p:spPr>
      </p:pic>
      <p:sp>
        <p:nvSpPr>
          <p:cNvPr id="10" name="Text Box 6"/>
          <p:cNvSpPr txBox="1">
            <a:spLocks noChangeArrowheads="1"/>
          </p:cNvSpPr>
          <p:nvPr/>
        </p:nvSpPr>
        <p:spPr bwMode="auto">
          <a:xfrm>
            <a:off x="0" y="943683"/>
            <a:ext cx="9144000" cy="723275"/>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r>
              <a:rPr lang="en-US" b="1" dirty="0" err="1" smtClean="0"/>
              <a:t>Fermilab</a:t>
            </a:r>
            <a:r>
              <a:rPr lang="en-US" b="1" dirty="0" smtClean="0"/>
              <a:t> </a:t>
            </a:r>
            <a:r>
              <a:rPr lang="en-US" b="1" dirty="0" err="1" smtClean="0"/>
              <a:t>cryomodules</a:t>
            </a:r>
            <a:r>
              <a:rPr lang="en-US" b="1" dirty="0" smtClean="0"/>
              <a:t> installed at FLASH</a:t>
            </a:r>
          </a:p>
          <a:p>
            <a:pPr marL="682625" lvl="1" indent="-225425">
              <a:spcAft>
                <a:spcPts val="600"/>
              </a:spcAft>
              <a:buFont typeface="Arial"/>
              <a:buChar char="•"/>
            </a:pPr>
            <a:r>
              <a:rPr lang="en-US" b="1" dirty="0" smtClean="0"/>
              <a:t>Modify for CW operation?</a:t>
            </a:r>
            <a:endParaRPr lang="en-US" b="1" i="1" dirty="0" smtClean="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57" y="1793056"/>
            <a:ext cx="2456769" cy="242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6" y="4376842"/>
            <a:ext cx="3172911" cy="157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7160" y="847057"/>
            <a:ext cx="2834440" cy="212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9071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692" y="1146119"/>
            <a:ext cx="8973033" cy="2062019"/>
            <a:chOff x="133692" y="1607504"/>
            <a:chExt cx="8973033" cy="2062019"/>
          </a:xfrm>
        </p:grpSpPr>
        <p:pic>
          <p:nvPicPr>
            <p:cNvPr id="103" name="Picture 102"/>
            <p:cNvPicPr>
              <a:picLocks noChangeAspect="1"/>
            </p:cNvPicPr>
            <p:nvPr/>
          </p:nvPicPr>
          <p:blipFill rotWithShape="1">
            <a:blip r:embed="rId3">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104" name="Picture 103"/>
            <p:cNvPicPr>
              <a:picLocks noChangeAspect="1"/>
            </p:cNvPicPr>
            <p:nvPr/>
          </p:nvPicPr>
          <p:blipFill rotWithShape="1">
            <a:blip r:embed="rId3">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105" name="Picture 104"/>
            <p:cNvPicPr>
              <a:picLocks noChangeAspect="1"/>
            </p:cNvPicPr>
            <p:nvPr/>
          </p:nvPicPr>
          <p:blipFill rotWithShape="1">
            <a:blip r:embed="rId3">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26" name="TextBox 25"/>
          <p:cNvSpPr txBox="1"/>
          <p:nvPr/>
        </p:nvSpPr>
        <p:spPr>
          <a:xfrm>
            <a:off x="0" y="334414"/>
            <a:ext cx="6823376" cy="523220"/>
          </a:xfrm>
          <a:prstGeom prst="rect">
            <a:avLst/>
          </a:prstGeom>
          <a:noFill/>
          <a:effectLst/>
        </p:spPr>
        <p:txBody>
          <a:bodyPr wrap="square" rtlCol="0">
            <a:spAutoFit/>
          </a:bodyPr>
          <a:lstStyle/>
          <a:p>
            <a:r>
              <a:rPr lang="en-US" sz="2800" b="1" dirty="0" smtClean="0">
                <a:solidFill>
                  <a:srgbClr val="000090"/>
                </a:solidFill>
              </a:rPr>
              <a:t>Optimizing the beam </a:t>
            </a:r>
            <a:r>
              <a:rPr lang="en-US" sz="2800" b="1" dirty="0">
                <a:solidFill>
                  <a:srgbClr val="000090"/>
                </a:solidFill>
              </a:rPr>
              <a:t>s</a:t>
            </a:r>
            <a:r>
              <a:rPr lang="en-US" sz="2800" b="1" dirty="0" smtClean="0">
                <a:solidFill>
                  <a:srgbClr val="000090"/>
                </a:solidFill>
              </a:rPr>
              <a:t>preader</a:t>
            </a:r>
            <a:endParaRPr lang="en-US" sz="2800" b="1" dirty="0">
              <a:solidFill>
                <a:srgbClr val="000090"/>
              </a:solidFill>
            </a:endParaRPr>
          </a:p>
        </p:txBody>
      </p:sp>
      <p:grpSp>
        <p:nvGrpSpPr>
          <p:cNvPr id="7" name="Group 6"/>
          <p:cNvGrpSpPr/>
          <p:nvPr/>
        </p:nvGrpSpPr>
        <p:grpSpPr>
          <a:xfrm>
            <a:off x="186267" y="1900039"/>
            <a:ext cx="8610600" cy="4298131"/>
            <a:chOff x="186267" y="1900039"/>
            <a:chExt cx="8610600" cy="4298131"/>
          </a:xfrm>
        </p:grpSpPr>
        <p:sp>
          <p:nvSpPr>
            <p:cNvPr id="25" name="Rectangle 24"/>
            <p:cNvSpPr/>
            <p:nvPr/>
          </p:nvSpPr>
          <p:spPr>
            <a:xfrm>
              <a:off x="186267" y="5551839"/>
              <a:ext cx="8610600" cy="646331"/>
            </a:xfrm>
            <a:prstGeom prst="rect">
              <a:avLst/>
            </a:prstGeom>
          </p:spPr>
          <p:txBody>
            <a:bodyPr wrap="square">
              <a:spAutoFit/>
            </a:bodyPr>
            <a:lstStyle/>
            <a:p>
              <a:pPr marL="342900" indent="-342900">
                <a:buFont typeface="Arial"/>
                <a:buChar char="•"/>
              </a:pPr>
              <a:r>
                <a:rPr lang="en-US" b="1" dirty="0" smtClean="0">
                  <a:solidFill>
                    <a:srgbClr val="000000"/>
                  </a:solidFill>
                </a:rPr>
                <a:t>Electrostatic septum allows 5x weaker kickers (1/5 stability tolerance)</a:t>
              </a:r>
            </a:p>
            <a:p>
              <a:pPr marL="342900" indent="-342900">
                <a:buFont typeface="Arial"/>
                <a:buChar char="•"/>
              </a:pPr>
              <a:r>
                <a:rPr lang="en-US" b="1" dirty="0" smtClean="0">
                  <a:solidFill>
                    <a:srgbClr val="000000"/>
                  </a:solidFill>
                </a:rPr>
                <a:t>Footprint reduced ~1/3</a:t>
              </a:r>
              <a:endParaRPr lang="en-US" b="1" dirty="0">
                <a:solidFill>
                  <a:srgbClr val="000000"/>
                </a:solidFill>
              </a:endParaRPr>
            </a:p>
          </p:txBody>
        </p:sp>
        <p:grpSp>
          <p:nvGrpSpPr>
            <p:cNvPr id="19" name="Group 18"/>
            <p:cNvGrpSpPr/>
            <p:nvPr/>
          </p:nvGrpSpPr>
          <p:grpSpPr>
            <a:xfrm>
              <a:off x="828420" y="1900039"/>
              <a:ext cx="7406633" cy="3488119"/>
              <a:chOff x="846250" y="1077531"/>
              <a:chExt cx="7406633" cy="3488119"/>
            </a:xfrm>
          </p:grpSpPr>
          <p:grpSp>
            <p:nvGrpSpPr>
              <p:cNvPr id="21" name="Group 20"/>
              <p:cNvGrpSpPr/>
              <p:nvPr/>
            </p:nvGrpSpPr>
            <p:grpSpPr>
              <a:xfrm>
                <a:off x="6888650" y="3521650"/>
                <a:ext cx="90000" cy="1044000"/>
                <a:chOff x="6769101" y="2819400"/>
                <a:chExt cx="90000" cy="1044000"/>
              </a:xfrm>
            </p:grpSpPr>
            <p:sp>
              <p:nvSpPr>
                <p:cNvPr id="100" name="Rectangle 99"/>
                <p:cNvSpPr/>
                <p:nvPr/>
              </p:nvSpPr>
              <p:spPr>
                <a:xfrm>
                  <a:off x="6769101" y="2936499"/>
                  <a:ext cx="90000" cy="810000"/>
                </a:xfrm>
                <a:prstGeom prst="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rot="16200000" flipV="1">
                  <a:off x="6294191" y="3339856"/>
                  <a:ext cx="1044000" cy="3087"/>
                </a:xfrm>
                <a:prstGeom prst="line">
                  <a:avLst/>
                </a:prstGeom>
                <a:ln w="6350"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6779876" y="3463350"/>
                <a:ext cx="184666" cy="307777"/>
              </a:xfrm>
              <a:prstGeom prst="rect">
                <a:avLst/>
              </a:prstGeom>
            </p:spPr>
            <p:txBody>
              <a:bodyPr wrap="none">
                <a:spAutoFit/>
              </a:bodyPr>
              <a:lstStyle/>
              <a:p>
                <a:endParaRPr lang="en-US" sz="1400" dirty="0"/>
              </a:p>
            </p:txBody>
          </p:sp>
          <p:grpSp>
            <p:nvGrpSpPr>
              <p:cNvPr id="23" name="Group 90"/>
              <p:cNvGrpSpPr/>
              <p:nvPr/>
            </p:nvGrpSpPr>
            <p:grpSpPr>
              <a:xfrm>
                <a:off x="5545500" y="3314700"/>
                <a:ext cx="360000" cy="252000"/>
                <a:chOff x="1219200" y="3308351"/>
                <a:chExt cx="360000" cy="252000"/>
              </a:xfrm>
            </p:grpSpPr>
            <p:sp>
              <p:nvSpPr>
                <p:cNvPr id="96" name="Rectangle 95"/>
                <p:cNvSpPr/>
                <p:nvPr/>
              </p:nvSpPr>
              <p:spPr>
                <a:xfrm rot="16200000">
                  <a:off x="1309200" y="3247353"/>
                  <a:ext cx="180000" cy="360000"/>
                </a:xfrm>
                <a:prstGeom prst="rect">
                  <a:avLst/>
                </a:prstGeom>
                <a:solidFill>
                  <a:srgbClr val="08FB2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74"/>
                <p:cNvGrpSpPr/>
                <p:nvPr/>
              </p:nvGrpSpPr>
              <p:grpSpPr>
                <a:xfrm>
                  <a:off x="1381125" y="3308351"/>
                  <a:ext cx="36000" cy="252000"/>
                  <a:chOff x="1381125" y="3308351"/>
                  <a:chExt cx="36000" cy="252000"/>
                </a:xfrm>
              </p:grpSpPr>
              <p:cxnSp>
                <p:nvCxnSpPr>
                  <p:cNvPr id="98" name="Straight Connector 97"/>
                  <p:cNvCxnSpPr/>
                  <p:nvPr/>
                </p:nvCxnSpPr>
                <p:spPr>
                  <a:xfrm rot="16200000" flipV="1">
                    <a:off x="1273702" y="3432807"/>
                    <a:ext cx="252000" cy="3087"/>
                  </a:xfrm>
                  <a:prstGeom prst="line">
                    <a:avLst/>
                  </a:prstGeom>
                  <a:ln w="9525"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9" name="Oval 98"/>
                  <p:cNvSpPr>
                    <a:spLocks noChangeAspect="1"/>
                  </p:cNvSpPr>
                  <p:nvPr/>
                </p:nvSpPr>
                <p:spPr>
                  <a:xfrm>
                    <a:off x="1381125" y="3414584"/>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4" name="Group 89"/>
              <p:cNvGrpSpPr/>
              <p:nvPr/>
            </p:nvGrpSpPr>
            <p:grpSpPr>
              <a:xfrm>
                <a:off x="1767000" y="3308351"/>
                <a:ext cx="360000" cy="252000"/>
                <a:chOff x="1219200" y="3308351"/>
                <a:chExt cx="360000" cy="252000"/>
              </a:xfrm>
            </p:grpSpPr>
            <p:sp>
              <p:nvSpPr>
                <p:cNvPr id="92" name="Rectangle 91"/>
                <p:cNvSpPr/>
                <p:nvPr/>
              </p:nvSpPr>
              <p:spPr>
                <a:xfrm rot="16200000">
                  <a:off x="1309200" y="3247353"/>
                  <a:ext cx="180000" cy="360000"/>
                </a:xfrm>
                <a:prstGeom prst="rect">
                  <a:avLst/>
                </a:prstGeom>
                <a:solidFill>
                  <a:srgbClr val="08FB2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3" name="Group 74"/>
                <p:cNvGrpSpPr/>
                <p:nvPr/>
              </p:nvGrpSpPr>
              <p:grpSpPr>
                <a:xfrm>
                  <a:off x="1390650" y="3308351"/>
                  <a:ext cx="36000" cy="252000"/>
                  <a:chOff x="1390650" y="3308351"/>
                  <a:chExt cx="36000" cy="252000"/>
                </a:xfrm>
              </p:grpSpPr>
              <p:cxnSp>
                <p:nvCxnSpPr>
                  <p:cNvPr id="94" name="Straight Connector 93"/>
                  <p:cNvCxnSpPr/>
                  <p:nvPr/>
                </p:nvCxnSpPr>
                <p:spPr>
                  <a:xfrm rot="16200000" flipV="1">
                    <a:off x="1280052" y="3432807"/>
                    <a:ext cx="252000" cy="3087"/>
                  </a:xfrm>
                  <a:prstGeom prst="line">
                    <a:avLst/>
                  </a:prstGeom>
                  <a:ln w="9525"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5" name="Oval 94"/>
                  <p:cNvSpPr>
                    <a:spLocks noChangeAspect="1"/>
                  </p:cNvSpPr>
                  <p:nvPr/>
                </p:nvSpPr>
                <p:spPr>
                  <a:xfrm>
                    <a:off x="1390650" y="3414584"/>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8" name="Rectangle 27"/>
              <p:cNvSpPr/>
              <p:nvPr/>
            </p:nvSpPr>
            <p:spPr>
              <a:xfrm rot="16200000">
                <a:off x="4058003" y="3074351"/>
                <a:ext cx="252000" cy="72000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2735750" y="3039530"/>
                <a:ext cx="90000" cy="810000"/>
              </a:xfrm>
              <a:prstGeom prst="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a:spLocks noChangeAspect="1"/>
              </p:cNvSpPr>
              <p:nvPr/>
            </p:nvSpPr>
            <p:spPr>
              <a:xfrm>
                <a:off x="1352933" y="2052935"/>
                <a:ext cx="1202523" cy="461665"/>
              </a:xfrm>
              <a:prstGeom prst="rect">
                <a:avLst/>
              </a:prstGeom>
              <a:solidFill>
                <a:srgbClr val="08FB26"/>
              </a:solidFill>
            </p:spPr>
            <p:txBody>
              <a:bodyPr wrap="none" rtlCol="0">
                <a:spAutoFit/>
              </a:bodyPr>
              <a:lstStyle/>
              <a:p>
                <a:pPr algn="ctr"/>
                <a:r>
                  <a:rPr lang="en-US" sz="1200" b="1" dirty="0" smtClean="0">
                    <a:solidFill>
                      <a:srgbClr val="800000"/>
                    </a:solidFill>
                  </a:rPr>
                  <a:t>Pulsed Kicker</a:t>
                </a:r>
              </a:p>
              <a:p>
                <a:r>
                  <a:rPr lang="en-US" sz="1200" b="1" dirty="0" smtClean="0"/>
                  <a:t>1 m, 0.6 </a:t>
                </a:r>
                <a:r>
                  <a:rPr lang="en-US" sz="1200" b="1" dirty="0" err="1" smtClean="0"/>
                  <a:t>mrad</a:t>
                </a:r>
                <a:endParaRPr lang="en-US" sz="1200" b="1" dirty="0"/>
              </a:p>
            </p:txBody>
          </p:sp>
          <p:grpSp>
            <p:nvGrpSpPr>
              <p:cNvPr id="36" name="Group 165"/>
              <p:cNvGrpSpPr/>
              <p:nvPr/>
            </p:nvGrpSpPr>
            <p:grpSpPr>
              <a:xfrm>
                <a:off x="846250" y="2749094"/>
                <a:ext cx="844550" cy="707827"/>
                <a:chOff x="692150" y="3895923"/>
                <a:chExt cx="844550" cy="707827"/>
              </a:xfrm>
            </p:grpSpPr>
            <p:cxnSp>
              <p:nvCxnSpPr>
                <p:cNvPr id="88" name="Straight Connector 87"/>
                <p:cNvCxnSpPr/>
                <p:nvPr/>
              </p:nvCxnSpPr>
              <p:spPr>
                <a:xfrm rot="10800000" flipV="1">
                  <a:off x="920750" y="4578350"/>
                  <a:ext cx="540000" cy="1427"/>
                </a:xfrm>
                <a:prstGeom prst="line">
                  <a:avLst/>
                </a:prstGeom>
                <a:ln w="19050" cmpd="sng">
                  <a:solidFill>
                    <a:srgbClr val="FF0000"/>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flipV="1">
                  <a:off x="645114" y="4315804"/>
                  <a:ext cx="540000" cy="1427"/>
                </a:xfrm>
                <a:prstGeom prst="line">
                  <a:avLst/>
                </a:prstGeom>
                <a:ln w="19050" cmpd="sng">
                  <a:solidFill>
                    <a:srgbClr val="FF0000"/>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281114" y="4295973"/>
                  <a:ext cx="255586" cy="307777"/>
                </a:xfrm>
                <a:prstGeom prst="rect">
                  <a:avLst/>
                </a:prstGeom>
                <a:noFill/>
              </p:spPr>
              <p:txBody>
                <a:bodyPr wrap="none" rtlCol="0">
                  <a:spAutoFit/>
                </a:bodyPr>
                <a:lstStyle/>
                <a:p>
                  <a:r>
                    <a:rPr lang="en-US" sz="1400" dirty="0" smtClean="0"/>
                    <a:t>z</a:t>
                  </a:r>
                  <a:endParaRPr lang="en-US" sz="1400" dirty="0"/>
                </a:p>
              </p:txBody>
            </p:sp>
            <p:sp>
              <p:nvSpPr>
                <p:cNvPr id="91" name="TextBox 90"/>
                <p:cNvSpPr txBox="1"/>
                <p:nvPr/>
              </p:nvSpPr>
              <p:spPr>
                <a:xfrm>
                  <a:off x="692150" y="3895923"/>
                  <a:ext cx="262424" cy="307777"/>
                </a:xfrm>
                <a:prstGeom prst="rect">
                  <a:avLst/>
                </a:prstGeom>
                <a:noFill/>
              </p:spPr>
              <p:txBody>
                <a:bodyPr wrap="none" rtlCol="0">
                  <a:spAutoFit/>
                </a:bodyPr>
                <a:lstStyle/>
                <a:p>
                  <a:r>
                    <a:rPr lang="en-US" sz="1400" dirty="0" smtClean="0"/>
                    <a:t>x</a:t>
                  </a:r>
                  <a:endParaRPr lang="en-US" sz="1400" dirty="0"/>
                </a:p>
              </p:txBody>
            </p:sp>
          </p:grpSp>
          <p:sp>
            <p:nvSpPr>
              <p:cNvPr id="37" name="TextBox 36"/>
              <p:cNvSpPr txBox="1"/>
              <p:nvPr/>
            </p:nvSpPr>
            <p:spPr>
              <a:xfrm>
                <a:off x="3984156" y="1723862"/>
                <a:ext cx="1328100" cy="646331"/>
              </a:xfrm>
              <a:prstGeom prst="rect">
                <a:avLst/>
              </a:prstGeom>
              <a:solidFill>
                <a:schemeClr val="bg1">
                  <a:lumMod val="65000"/>
                </a:schemeClr>
              </a:solidFill>
            </p:spPr>
            <p:txBody>
              <a:bodyPr wrap="square" rtlCol="0">
                <a:spAutoFit/>
              </a:bodyPr>
              <a:lstStyle/>
              <a:p>
                <a:pPr algn="ctr"/>
                <a:r>
                  <a:rPr lang="en-US" sz="1200" b="1" dirty="0" smtClean="0">
                    <a:solidFill>
                      <a:srgbClr val="0000FF"/>
                    </a:solidFill>
                  </a:rPr>
                  <a:t>Magnetic Septum</a:t>
                </a:r>
              </a:p>
              <a:p>
                <a:pPr algn="ctr"/>
                <a:r>
                  <a:rPr lang="en-US" sz="1200" b="1" dirty="0" smtClean="0"/>
                  <a:t>1 m, 45 </a:t>
                </a:r>
                <a:r>
                  <a:rPr lang="en-US" sz="1200" b="1" dirty="0" err="1" smtClean="0"/>
                  <a:t>mrad</a:t>
                </a:r>
                <a:endParaRPr lang="en-US" sz="1200" b="1" baseline="-25000" dirty="0"/>
              </a:p>
            </p:txBody>
          </p:sp>
          <p:grpSp>
            <p:nvGrpSpPr>
              <p:cNvPr id="38" name="Group 104"/>
              <p:cNvGrpSpPr/>
              <p:nvPr/>
            </p:nvGrpSpPr>
            <p:grpSpPr>
              <a:xfrm>
                <a:off x="4167300" y="3289381"/>
                <a:ext cx="36000" cy="342000"/>
                <a:chOff x="3850200" y="3418521"/>
                <a:chExt cx="36000" cy="380865"/>
              </a:xfrm>
            </p:grpSpPr>
            <p:cxnSp>
              <p:nvCxnSpPr>
                <p:cNvPr id="86" name="Straight Connector 85"/>
                <p:cNvCxnSpPr/>
                <p:nvPr/>
              </p:nvCxnSpPr>
              <p:spPr>
                <a:xfrm rot="16200000" flipV="1">
                  <a:off x="3678262" y="3607410"/>
                  <a:ext cx="380865" cy="3087"/>
                </a:xfrm>
                <a:prstGeom prst="line">
                  <a:avLst/>
                </a:prstGeom>
                <a:ln w="9525"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7" name="Oval 86"/>
                <p:cNvSpPr>
                  <a:spLocks noChangeAspect="1"/>
                </p:cNvSpPr>
                <p:nvPr/>
              </p:nvSpPr>
              <p:spPr>
                <a:xfrm>
                  <a:off x="3850200" y="3617784"/>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Oval 38"/>
              <p:cNvSpPr>
                <a:spLocks/>
              </p:cNvSpPr>
              <p:nvPr/>
            </p:nvSpPr>
            <p:spPr>
              <a:xfrm>
                <a:off x="4648206" y="3030618"/>
                <a:ext cx="108000" cy="810000"/>
              </a:xfrm>
              <a:prstGeom prst="ellipse">
                <a:avLst/>
              </a:prstGeom>
              <a:solidFill>
                <a:srgbClr val="3366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214252" y="1077531"/>
                <a:ext cx="1328100" cy="646331"/>
              </a:xfrm>
              <a:prstGeom prst="rect">
                <a:avLst/>
              </a:prstGeom>
              <a:solidFill>
                <a:srgbClr val="FF0000"/>
              </a:solidFill>
            </p:spPr>
            <p:txBody>
              <a:bodyPr wrap="square" rtlCol="0">
                <a:spAutoFit/>
              </a:bodyPr>
              <a:lstStyle/>
              <a:p>
                <a:pPr algn="ctr"/>
                <a:r>
                  <a:rPr lang="en-US" sz="1200" b="1" dirty="0" smtClean="0">
                    <a:solidFill>
                      <a:srgbClr val="0000FF"/>
                    </a:solidFill>
                  </a:rPr>
                  <a:t>Electrostatic Septum</a:t>
                </a:r>
              </a:p>
              <a:p>
                <a:pPr algn="ctr"/>
                <a:r>
                  <a:rPr lang="en-US" sz="1200" b="1" dirty="0" smtClean="0"/>
                  <a:t>2.0 m, 9.6 </a:t>
                </a:r>
                <a:r>
                  <a:rPr lang="en-US" sz="1200" b="1" dirty="0" err="1" smtClean="0"/>
                  <a:t>mrad</a:t>
                </a:r>
                <a:endParaRPr lang="en-US" sz="1200" b="1" dirty="0"/>
              </a:p>
            </p:txBody>
          </p:sp>
          <p:cxnSp>
            <p:nvCxnSpPr>
              <p:cNvPr id="41" name="Straight Connector 40"/>
              <p:cNvCxnSpPr/>
              <p:nvPr/>
            </p:nvCxnSpPr>
            <p:spPr>
              <a:xfrm flipV="1">
                <a:off x="7177200" y="3435350"/>
                <a:ext cx="900000" cy="1327"/>
              </a:xfrm>
              <a:prstGeom prst="line">
                <a:avLst/>
              </a:prstGeom>
              <a:ln w="19050" cmpd="sng">
                <a:solidFill>
                  <a:srgbClr val="FF0000"/>
                </a:solidFill>
                <a:prstDash val="soli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171071" y="3171585"/>
                <a:ext cx="906129" cy="523220"/>
              </a:xfrm>
              <a:prstGeom prst="rect">
                <a:avLst/>
              </a:prstGeom>
              <a:noFill/>
            </p:spPr>
            <p:txBody>
              <a:bodyPr wrap="square" rtlCol="0">
                <a:spAutoFit/>
              </a:bodyPr>
              <a:lstStyle/>
              <a:p>
                <a:r>
                  <a:rPr lang="en-US" sz="1400" b="1" dirty="0" smtClean="0">
                    <a:solidFill>
                      <a:srgbClr val="FF0000"/>
                    </a:solidFill>
                  </a:rPr>
                  <a:t>Linac line</a:t>
                </a:r>
                <a:endParaRPr lang="en-US" sz="1400" b="1" dirty="0">
                  <a:solidFill>
                    <a:srgbClr val="FF0000"/>
                  </a:solidFill>
                </a:endParaRPr>
              </a:p>
            </p:txBody>
          </p:sp>
          <p:cxnSp>
            <p:nvCxnSpPr>
              <p:cNvPr id="43" name="Straight Connector 42"/>
              <p:cNvCxnSpPr/>
              <p:nvPr/>
            </p:nvCxnSpPr>
            <p:spPr>
              <a:xfrm rot="60000" flipV="1">
                <a:off x="1960853" y="3434673"/>
                <a:ext cx="828000" cy="1327"/>
              </a:xfrm>
              <a:prstGeom prst="line">
                <a:avLst/>
              </a:prstGeom>
              <a:ln w="12700" cmpd="sng">
                <a:solidFill>
                  <a:srgbClr val="0000FF"/>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300000" flipV="1">
                <a:off x="4204823" y="3506394"/>
                <a:ext cx="486000" cy="1327"/>
              </a:xfrm>
              <a:prstGeom prst="line">
                <a:avLst/>
              </a:prstGeom>
              <a:ln w="12700" cmpd="sng">
                <a:solidFill>
                  <a:srgbClr val="0000FF"/>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0" idx="2"/>
                <a:endCxn id="28" idx="3"/>
              </p:cNvCxnSpPr>
              <p:nvPr/>
            </p:nvCxnSpPr>
            <p:spPr>
              <a:xfrm>
                <a:off x="2878302" y="1723862"/>
                <a:ext cx="1305701" cy="1584489"/>
              </a:xfrm>
              <a:prstGeom prst="line">
                <a:avLst/>
              </a:prstGeom>
              <a:ln w="6350" cmpd="sng">
                <a:solidFill>
                  <a:schemeClr val="tx1"/>
                </a:solidFill>
                <a:prstDash val="solid"/>
                <a:headEnd type="none" w="med" len="med"/>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V="1">
                <a:off x="1577136" y="2891937"/>
                <a:ext cx="756000" cy="1327"/>
              </a:xfrm>
              <a:prstGeom prst="line">
                <a:avLst/>
              </a:prstGeom>
              <a:ln w="6350" cmpd="sng">
                <a:solidFill>
                  <a:schemeClr val="tx1"/>
                </a:solidFill>
                <a:prstDash val="solid"/>
                <a:headEnd type="none" w="med" len="med"/>
                <a:tailEnd type="diamond" w="sm" len="sm"/>
              </a:ln>
              <a:effectLst/>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4848009" y="3322075"/>
                <a:ext cx="378747" cy="484750"/>
                <a:chOff x="4889284" y="3322075"/>
                <a:chExt cx="378747" cy="484750"/>
              </a:xfrm>
            </p:grpSpPr>
            <p:sp>
              <p:nvSpPr>
                <p:cNvPr id="77" name="Rectangle 76"/>
                <p:cNvSpPr/>
                <p:nvPr/>
              </p:nvSpPr>
              <p:spPr>
                <a:xfrm rot="16200000">
                  <a:off x="5052031" y="3251097"/>
                  <a:ext cx="72000" cy="360000"/>
                </a:xfrm>
                <a:prstGeom prst="rect">
                  <a:avLst/>
                </a:prstGeom>
                <a:solidFill>
                  <a:srgbClr val="08FB2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a:spLocks/>
                </p:cNvSpPr>
                <p:nvPr/>
              </p:nvSpPr>
              <p:spPr>
                <a:xfrm>
                  <a:off x="4906975" y="3698825"/>
                  <a:ext cx="360000" cy="108000"/>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p:cNvSpPr>
                  <a:spLocks/>
                </p:cNvSpPr>
                <p:nvPr/>
              </p:nvSpPr>
              <p:spPr>
                <a:xfrm>
                  <a:off x="4905679" y="3657600"/>
                  <a:ext cx="360000" cy="3600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a:spLocks/>
                </p:cNvSpPr>
                <p:nvPr/>
              </p:nvSpPr>
              <p:spPr>
                <a:xfrm>
                  <a:off x="4907796" y="3472322"/>
                  <a:ext cx="360000" cy="36000"/>
                </a:xfrm>
                <a:prstGeom prst="rect">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a:spLocks/>
                </p:cNvSpPr>
                <p:nvPr/>
              </p:nvSpPr>
              <p:spPr>
                <a:xfrm>
                  <a:off x="4907325" y="3505200"/>
                  <a:ext cx="360000" cy="154800"/>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a:spLocks/>
                </p:cNvSpPr>
                <p:nvPr/>
              </p:nvSpPr>
              <p:spPr>
                <a:xfrm>
                  <a:off x="4906975" y="3322075"/>
                  <a:ext cx="360000" cy="72000"/>
                </a:xfrm>
                <a:prstGeom prst="rect">
                  <a:avLst/>
                </a:prstGeom>
                <a:solidFill>
                  <a:schemeClr val="tx1">
                    <a:lumMod val="50000"/>
                    <a:lumOff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a:spLocks noChangeAspect="1"/>
                </p:cNvSpPr>
                <p:nvPr/>
              </p:nvSpPr>
              <p:spPr>
                <a:xfrm>
                  <a:off x="5069400" y="3531659"/>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a:spLocks noChangeAspect="1"/>
                </p:cNvSpPr>
                <p:nvPr/>
              </p:nvSpPr>
              <p:spPr>
                <a:xfrm>
                  <a:off x="4890342" y="3415242"/>
                  <a:ext cx="36000" cy="360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a:spLocks noChangeAspect="1"/>
                </p:cNvSpPr>
                <p:nvPr/>
              </p:nvSpPr>
              <p:spPr>
                <a:xfrm>
                  <a:off x="4889284" y="3523192"/>
                  <a:ext cx="36000" cy="360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8" name="Straight Connector 47"/>
              <p:cNvCxnSpPr/>
              <p:nvPr/>
            </p:nvCxnSpPr>
            <p:spPr>
              <a:xfrm rot="16200000" flipV="1">
                <a:off x="4692531" y="3583721"/>
                <a:ext cx="702000" cy="3087"/>
              </a:xfrm>
              <a:prstGeom prst="line">
                <a:avLst/>
              </a:prstGeom>
              <a:ln w="9525"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240000" flipV="1">
                <a:off x="4731692" y="3540398"/>
                <a:ext cx="288000" cy="1327"/>
              </a:xfrm>
              <a:prstGeom prst="line">
                <a:avLst/>
              </a:prstGeom>
              <a:ln w="12700" cmpd="sng">
                <a:solidFill>
                  <a:srgbClr val="0000FF"/>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rot="21420000">
                <a:off x="5032540" y="3849806"/>
                <a:ext cx="3220343" cy="516298"/>
                <a:chOff x="5009257" y="3945056"/>
                <a:chExt cx="3220343" cy="516298"/>
              </a:xfrm>
            </p:grpSpPr>
            <p:grpSp>
              <p:nvGrpSpPr>
                <p:cNvPr id="73" name="Group 195"/>
                <p:cNvGrpSpPr/>
                <p:nvPr/>
              </p:nvGrpSpPr>
              <p:grpSpPr>
                <a:xfrm>
                  <a:off x="7323471" y="4153577"/>
                  <a:ext cx="906129" cy="307777"/>
                  <a:chOff x="6877271" y="4210727"/>
                  <a:chExt cx="906129" cy="307777"/>
                </a:xfrm>
              </p:grpSpPr>
              <p:cxnSp>
                <p:nvCxnSpPr>
                  <p:cNvPr id="75" name="Straight Connector 74"/>
                  <p:cNvCxnSpPr/>
                  <p:nvPr/>
                </p:nvCxnSpPr>
                <p:spPr>
                  <a:xfrm rot="1080000" flipV="1">
                    <a:off x="6887804" y="4470315"/>
                    <a:ext cx="720000" cy="1327"/>
                  </a:xfrm>
                  <a:prstGeom prst="line">
                    <a:avLst/>
                  </a:prstGeom>
                  <a:ln w="19050" cmpd="sng">
                    <a:solidFill>
                      <a:srgbClr val="0000FF"/>
                    </a:solidFill>
                    <a:prstDash val="solid"/>
                    <a:headEnd type="none" w="med" len="med"/>
                    <a:tailEnd type="triangle" w="lg" len="lg"/>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rot="1055158">
                    <a:off x="6877271" y="4210727"/>
                    <a:ext cx="906129" cy="307777"/>
                  </a:xfrm>
                  <a:prstGeom prst="rect">
                    <a:avLst/>
                  </a:prstGeom>
                  <a:noFill/>
                </p:spPr>
                <p:txBody>
                  <a:bodyPr wrap="square" rtlCol="0">
                    <a:spAutoFit/>
                  </a:bodyPr>
                  <a:lstStyle/>
                  <a:p>
                    <a:pPr algn="ctr"/>
                    <a:r>
                      <a:rPr lang="en-US" sz="1400" b="1" dirty="0" smtClean="0">
                        <a:solidFill>
                          <a:srgbClr val="0000FF"/>
                        </a:solidFill>
                      </a:rPr>
                      <a:t>ARC</a:t>
                    </a:r>
                    <a:endParaRPr lang="en-US" sz="1400" b="1" dirty="0">
                      <a:solidFill>
                        <a:srgbClr val="0000FF"/>
                      </a:solidFill>
                    </a:endParaRPr>
                  </a:p>
                </p:txBody>
              </p:sp>
            </p:grpSp>
            <p:cxnSp>
              <p:nvCxnSpPr>
                <p:cNvPr id="74" name="Straight Connector 73"/>
                <p:cNvCxnSpPr/>
                <p:nvPr/>
              </p:nvCxnSpPr>
              <p:spPr>
                <a:xfrm rot="1080000" flipV="1">
                  <a:off x="5009257" y="3945056"/>
                  <a:ext cx="2484000" cy="1327"/>
                </a:xfrm>
                <a:prstGeom prst="line">
                  <a:avLst/>
                </a:prstGeom>
                <a:ln w="12700" cmpd="sng">
                  <a:solidFill>
                    <a:srgbClr val="0000FF"/>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51" name="Group 105"/>
              <p:cNvGrpSpPr/>
              <p:nvPr/>
            </p:nvGrpSpPr>
            <p:grpSpPr>
              <a:xfrm>
                <a:off x="4683750" y="2997232"/>
                <a:ext cx="36000" cy="828000"/>
                <a:chOff x="3850200" y="3120365"/>
                <a:chExt cx="36000" cy="811440"/>
              </a:xfrm>
            </p:grpSpPr>
            <p:cxnSp>
              <p:nvCxnSpPr>
                <p:cNvPr id="71" name="Straight Connector 70"/>
                <p:cNvCxnSpPr/>
                <p:nvPr/>
              </p:nvCxnSpPr>
              <p:spPr>
                <a:xfrm rot="16200000" flipV="1">
                  <a:off x="3462974" y="3524541"/>
                  <a:ext cx="811440" cy="3087"/>
                </a:xfrm>
                <a:prstGeom prst="line">
                  <a:avLst/>
                </a:prstGeom>
                <a:ln w="6350"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2" name="Oval 71"/>
                <p:cNvSpPr>
                  <a:spLocks noChangeAspect="1"/>
                </p:cNvSpPr>
                <p:nvPr/>
              </p:nvSpPr>
              <p:spPr>
                <a:xfrm>
                  <a:off x="3850200" y="3617784"/>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2761838" y="3005670"/>
                <a:ext cx="36000" cy="864000"/>
                <a:chOff x="2766071" y="2659586"/>
                <a:chExt cx="36000" cy="1098000"/>
              </a:xfrm>
            </p:grpSpPr>
            <p:cxnSp>
              <p:nvCxnSpPr>
                <p:cNvPr id="69" name="Straight Connector 68"/>
                <p:cNvCxnSpPr/>
                <p:nvPr/>
              </p:nvCxnSpPr>
              <p:spPr>
                <a:xfrm rot="16200000" flipV="1">
                  <a:off x="2234988" y="3207042"/>
                  <a:ext cx="1098000" cy="3087"/>
                </a:xfrm>
                <a:prstGeom prst="line">
                  <a:avLst/>
                </a:prstGeom>
                <a:ln w="6350"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2766071" y="3192188"/>
                  <a:ext cx="36000" cy="360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Rectangle 52"/>
              <p:cNvSpPr/>
              <p:nvPr/>
            </p:nvSpPr>
            <p:spPr>
              <a:xfrm>
                <a:off x="4571542" y="3762573"/>
                <a:ext cx="184666" cy="307777"/>
              </a:xfrm>
              <a:prstGeom prst="rect">
                <a:avLst/>
              </a:prstGeom>
            </p:spPr>
            <p:txBody>
              <a:bodyPr wrap="none">
                <a:spAutoFit/>
              </a:bodyPr>
              <a:lstStyle/>
              <a:p>
                <a:endParaRPr lang="en-US" sz="1400" dirty="0"/>
              </a:p>
            </p:txBody>
          </p:sp>
          <p:sp>
            <p:nvSpPr>
              <p:cNvPr id="54" name="Rectangle 53"/>
              <p:cNvSpPr/>
              <p:nvPr/>
            </p:nvSpPr>
            <p:spPr>
              <a:xfrm>
                <a:off x="2743200" y="3625850"/>
                <a:ext cx="295123" cy="307777"/>
              </a:xfrm>
              <a:prstGeom prst="rect">
                <a:avLst/>
              </a:prstGeom>
            </p:spPr>
            <p:txBody>
              <a:bodyPr wrap="none">
                <a:spAutoFit/>
              </a:bodyPr>
              <a:lstStyle/>
              <a:p>
                <a:r>
                  <a:rPr lang="en-US" sz="1400" dirty="0" smtClean="0">
                    <a:solidFill>
                      <a:srgbClr val="0000FF"/>
                    </a:solidFill>
                  </a:rPr>
                  <a:t>D</a:t>
                </a:r>
                <a:endParaRPr lang="en-US" sz="1400" dirty="0"/>
              </a:p>
            </p:txBody>
          </p:sp>
          <p:grpSp>
            <p:nvGrpSpPr>
              <p:cNvPr id="55" name="Group 54"/>
              <p:cNvGrpSpPr/>
              <p:nvPr/>
            </p:nvGrpSpPr>
            <p:grpSpPr>
              <a:xfrm>
                <a:off x="6590202" y="2975550"/>
                <a:ext cx="195441" cy="1044000"/>
                <a:chOff x="6590202" y="2975550"/>
                <a:chExt cx="195441" cy="1044000"/>
              </a:xfrm>
            </p:grpSpPr>
            <p:sp>
              <p:nvSpPr>
                <p:cNvPr id="66" name="Rectangle 65"/>
                <p:cNvSpPr/>
                <p:nvPr/>
              </p:nvSpPr>
              <p:spPr>
                <a:xfrm>
                  <a:off x="6590202" y="3031057"/>
                  <a:ext cx="90000" cy="810000"/>
                </a:xfrm>
                <a:prstGeom prst="rect">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rot="16200000" flipV="1">
                  <a:off x="6115292" y="3496006"/>
                  <a:ext cx="1044000" cy="3087"/>
                </a:xfrm>
                <a:prstGeom prst="line">
                  <a:avLst/>
                </a:prstGeom>
                <a:ln w="6350" cmpd="sng">
                  <a:solidFill>
                    <a:schemeClr val="tx1"/>
                  </a:solidFill>
                  <a:prstDash val="dash"/>
                  <a:headEnd type="none" w="lg"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8" name="Rectangle 67"/>
                <p:cNvSpPr/>
                <p:nvPr/>
              </p:nvSpPr>
              <p:spPr>
                <a:xfrm>
                  <a:off x="6600977" y="3619500"/>
                  <a:ext cx="184666" cy="307777"/>
                </a:xfrm>
                <a:prstGeom prst="rect">
                  <a:avLst/>
                </a:prstGeom>
              </p:spPr>
              <p:txBody>
                <a:bodyPr wrap="none">
                  <a:spAutoFit/>
                </a:bodyPr>
                <a:lstStyle/>
                <a:p>
                  <a:endParaRPr lang="en-US" sz="1400" dirty="0"/>
                </a:p>
              </p:txBody>
            </p:sp>
          </p:grpSp>
          <p:cxnSp>
            <p:nvCxnSpPr>
              <p:cNvPr id="56" name="Straight Connector 55"/>
              <p:cNvCxnSpPr>
                <a:stCxn id="37" idx="2"/>
              </p:cNvCxnSpPr>
              <p:nvPr/>
            </p:nvCxnSpPr>
            <p:spPr>
              <a:xfrm>
                <a:off x="4648206" y="2370193"/>
                <a:ext cx="396869" cy="829372"/>
              </a:xfrm>
              <a:prstGeom prst="line">
                <a:avLst/>
              </a:prstGeom>
              <a:ln w="6350" cmpd="sng">
                <a:solidFill>
                  <a:schemeClr val="tx1"/>
                </a:solidFill>
                <a:prstDash val="solid"/>
                <a:headEnd type="none" w="med" len="med"/>
                <a:tailEnd type="diamond" w="sm" len="sm"/>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20000" flipV="1">
                <a:off x="2805805" y="3464797"/>
                <a:ext cx="1368000" cy="1327"/>
              </a:xfrm>
              <a:prstGeom prst="line">
                <a:avLst/>
              </a:prstGeom>
              <a:ln w="12700" cmpd="sng">
                <a:solidFill>
                  <a:srgbClr val="0000FF"/>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1764600" y="3428994"/>
                <a:ext cx="5626800" cy="4251"/>
              </a:xfrm>
              <a:prstGeom prst="line">
                <a:avLst/>
              </a:prstGeom>
              <a:ln w="952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59" name="Oval 58"/>
              <p:cNvSpPr>
                <a:spLocks noChangeAspect="1"/>
              </p:cNvSpPr>
              <p:nvPr/>
            </p:nvSpPr>
            <p:spPr>
              <a:xfrm>
                <a:off x="3805767" y="3454404"/>
                <a:ext cx="36000" cy="36000"/>
              </a:xfrm>
              <a:prstGeom prst="ellipse">
                <a:avLst/>
              </a:prstGeom>
              <a:solidFill>
                <a:srgbClr val="0FC9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3805767" y="3412068"/>
                <a:ext cx="36000" cy="36000"/>
              </a:xfrm>
              <a:prstGeom prst="ellipse">
                <a:avLst/>
              </a:prstGeom>
              <a:solidFill>
                <a:srgbClr val="0FC9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a:spLocks noChangeAspect="1"/>
              </p:cNvSpPr>
              <p:nvPr/>
            </p:nvSpPr>
            <p:spPr>
              <a:xfrm>
                <a:off x="5530833" y="3412068"/>
                <a:ext cx="36000" cy="360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a:off x="6242031" y="3414165"/>
                <a:ext cx="36000" cy="3600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6600977" y="3619500"/>
                <a:ext cx="295123" cy="307777"/>
              </a:xfrm>
              <a:prstGeom prst="rect">
                <a:avLst/>
              </a:prstGeom>
            </p:spPr>
            <p:txBody>
              <a:bodyPr wrap="none">
                <a:spAutoFit/>
              </a:bodyPr>
              <a:lstStyle/>
              <a:p>
                <a:r>
                  <a:rPr lang="en-US" sz="1400" dirty="0" smtClean="0">
                    <a:solidFill>
                      <a:srgbClr val="0000FF"/>
                    </a:solidFill>
                  </a:rPr>
                  <a:t>D</a:t>
                </a:r>
                <a:endParaRPr lang="en-US" sz="1400" dirty="0"/>
              </a:p>
            </p:txBody>
          </p:sp>
          <p:sp>
            <p:nvSpPr>
              <p:cNvPr id="64" name="Rectangle 63"/>
              <p:cNvSpPr/>
              <p:nvPr/>
            </p:nvSpPr>
            <p:spPr>
              <a:xfrm>
                <a:off x="6899427" y="4226123"/>
                <a:ext cx="295123" cy="307777"/>
              </a:xfrm>
              <a:prstGeom prst="rect">
                <a:avLst/>
              </a:prstGeom>
            </p:spPr>
            <p:txBody>
              <a:bodyPr wrap="none">
                <a:spAutoFit/>
              </a:bodyPr>
              <a:lstStyle/>
              <a:p>
                <a:r>
                  <a:rPr lang="en-US" sz="1400" dirty="0" smtClean="0">
                    <a:solidFill>
                      <a:srgbClr val="0000FF"/>
                    </a:solidFill>
                  </a:rPr>
                  <a:t>D</a:t>
                </a:r>
                <a:endParaRPr lang="en-US" sz="1400" dirty="0"/>
              </a:p>
            </p:txBody>
          </p:sp>
          <p:sp>
            <p:nvSpPr>
              <p:cNvPr id="65" name="Rectangle 64"/>
              <p:cNvSpPr/>
              <p:nvPr/>
            </p:nvSpPr>
            <p:spPr>
              <a:xfrm>
                <a:off x="4571542" y="3752850"/>
                <a:ext cx="267158" cy="307777"/>
              </a:xfrm>
              <a:prstGeom prst="rect">
                <a:avLst/>
              </a:prstGeom>
            </p:spPr>
            <p:txBody>
              <a:bodyPr wrap="none">
                <a:spAutoFit/>
              </a:bodyPr>
              <a:lstStyle/>
              <a:p>
                <a:r>
                  <a:rPr lang="en-US" sz="1400" dirty="0" smtClean="0">
                    <a:solidFill>
                      <a:srgbClr val="0000FF"/>
                    </a:solidFill>
                  </a:rPr>
                  <a:t>F</a:t>
                </a:r>
                <a:endParaRPr lang="en-US" sz="1400" dirty="0"/>
              </a:p>
            </p:txBody>
          </p:sp>
        </p:grpSp>
      </p:grpSp>
      <p:grpSp>
        <p:nvGrpSpPr>
          <p:cNvPr id="6" name="Group 5"/>
          <p:cNvGrpSpPr/>
          <p:nvPr/>
        </p:nvGrpSpPr>
        <p:grpSpPr>
          <a:xfrm>
            <a:off x="5887670" y="1186839"/>
            <a:ext cx="1530350" cy="1541900"/>
            <a:chOff x="5887670" y="1186839"/>
            <a:chExt cx="1530350" cy="1541900"/>
          </a:xfrm>
        </p:grpSpPr>
        <p:sp>
          <p:nvSpPr>
            <p:cNvPr id="3" name="Oval 2"/>
            <p:cNvSpPr/>
            <p:nvPr/>
          </p:nvSpPr>
          <p:spPr>
            <a:xfrm>
              <a:off x="6503620" y="1186839"/>
              <a:ext cx="914400" cy="52334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a:endCxn id="3" idx="3"/>
            </p:cNvCxnSpPr>
            <p:nvPr/>
          </p:nvCxnSpPr>
          <p:spPr>
            <a:xfrm flipV="1">
              <a:off x="5887670" y="1633538"/>
              <a:ext cx="749861" cy="10952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735907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938"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038" y="5778125"/>
            <a:ext cx="1079500" cy="1071563"/>
          </a:xfrm>
          <a:prstGeom prst="rect">
            <a:avLst/>
          </a:prstGeom>
          <a:solidFill>
            <a:srgbClr val="FFFFFF"/>
          </a:solidFill>
          <a:ln>
            <a:noFill/>
          </a:ln>
          <a:effectLst/>
          <a:extLst/>
        </p:spPr>
      </p:pic>
      <p:sp>
        <p:nvSpPr>
          <p:cNvPr id="763916" name="Rectangle 12"/>
          <p:cNvSpPr>
            <a:spLocks noChangeArrowheads="1"/>
          </p:cNvSpPr>
          <p:nvPr/>
        </p:nvSpPr>
        <p:spPr bwMode="auto">
          <a:xfrm>
            <a:off x="7254846" y="252252"/>
            <a:ext cx="1589688" cy="584776"/>
          </a:xfrm>
          <a:prstGeom prst="rect">
            <a:avLst/>
          </a:prstGeom>
          <a:solidFill>
            <a:srgbClr val="FFFFFF"/>
          </a:solidFill>
          <a:ln>
            <a:noFill/>
          </a:ln>
          <a:effectLst/>
          <a:extLst/>
        </p:spPr>
        <p:txBody>
          <a:bodyPr wrap="square">
            <a:spAutoFit/>
          </a:bodyPr>
          <a:lstStyle/>
          <a:p>
            <a:pPr algn="ctr" fontAlgn="base">
              <a:spcBef>
                <a:spcPct val="0"/>
              </a:spcBef>
              <a:spcAft>
                <a:spcPct val="0"/>
              </a:spcAft>
            </a:pPr>
            <a:r>
              <a:rPr lang="de-DE" sz="3200" b="1" dirty="0">
                <a:solidFill>
                  <a:srgbClr val="3333FF"/>
                </a:solidFill>
                <a:effectLst>
                  <a:outerShdw blurRad="38100" dist="38100" dir="2700000" algn="tl">
                    <a:srgbClr val="C0C0C0"/>
                  </a:outerShdw>
                </a:effectLst>
                <a:latin typeface="Arial"/>
                <a:cs typeface="Arial"/>
              </a:rPr>
              <a:t>Time</a:t>
            </a:r>
            <a:endParaRPr lang="en-US" sz="3900" b="1" dirty="0">
              <a:solidFill>
                <a:srgbClr val="3333FF"/>
              </a:solidFill>
              <a:effectLst>
                <a:outerShdw blurRad="38100" dist="38100" dir="2700000" algn="tl">
                  <a:srgbClr val="C0C0C0"/>
                </a:outerShdw>
              </a:effectLst>
              <a:latin typeface="Arial"/>
              <a:cs typeface="Arial"/>
            </a:endParaRPr>
          </a:p>
        </p:txBody>
      </p:sp>
      <p:sp>
        <p:nvSpPr>
          <p:cNvPr id="763907" name="Line 3"/>
          <p:cNvSpPr>
            <a:spLocks noChangeShapeType="1"/>
          </p:cNvSpPr>
          <p:nvPr/>
        </p:nvSpPr>
        <p:spPr bwMode="auto">
          <a:xfrm>
            <a:off x="1383411" y="6272800"/>
            <a:ext cx="7620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08" name="Line 4"/>
          <p:cNvSpPr>
            <a:spLocks noChangeShapeType="1"/>
          </p:cNvSpPr>
          <p:nvPr/>
        </p:nvSpPr>
        <p:spPr bwMode="auto">
          <a:xfrm>
            <a:off x="2374011" y="5358400"/>
            <a:ext cx="7620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09" name="Line 5"/>
          <p:cNvSpPr>
            <a:spLocks noChangeShapeType="1"/>
          </p:cNvSpPr>
          <p:nvPr/>
        </p:nvSpPr>
        <p:spPr bwMode="auto">
          <a:xfrm>
            <a:off x="3364611" y="4444000"/>
            <a:ext cx="7620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10" name="Line 6"/>
          <p:cNvSpPr>
            <a:spLocks noChangeShapeType="1"/>
          </p:cNvSpPr>
          <p:nvPr/>
        </p:nvSpPr>
        <p:spPr bwMode="auto">
          <a:xfrm>
            <a:off x="4431411" y="3529600"/>
            <a:ext cx="5334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11" name="Line 7"/>
          <p:cNvSpPr>
            <a:spLocks noChangeShapeType="1"/>
          </p:cNvSpPr>
          <p:nvPr/>
        </p:nvSpPr>
        <p:spPr bwMode="auto">
          <a:xfrm>
            <a:off x="5345811" y="2691400"/>
            <a:ext cx="5334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12" name="Line 8"/>
          <p:cNvSpPr>
            <a:spLocks noChangeShapeType="1"/>
          </p:cNvSpPr>
          <p:nvPr/>
        </p:nvSpPr>
        <p:spPr bwMode="auto">
          <a:xfrm>
            <a:off x="6260211" y="1853200"/>
            <a:ext cx="533400"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dirty="0">
              <a:solidFill>
                <a:srgbClr val="008000"/>
              </a:solidFill>
              <a:latin typeface="Arial"/>
              <a:cs typeface="Arial"/>
            </a:endParaRPr>
          </a:p>
        </p:txBody>
      </p:sp>
      <p:sp>
        <p:nvSpPr>
          <p:cNvPr id="763914" name="AutoShape 10"/>
          <p:cNvSpPr>
            <a:spLocks noChangeArrowheads="1"/>
          </p:cNvSpPr>
          <p:nvPr/>
        </p:nvSpPr>
        <p:spPr bwMode="auto">
          <a:xfrm rot="-2559352">
            <a:off x="-121539" y="3656600"/>
            <a:ext cx="8991600" cy="381000"/>
          </a:xfrm>
          <a:prstGeom prst="rightArrow">
            <a:avLst>
              <a:gd name="adj1" fmla="val 45000"/>
              <a:gd name="adj2" fmla="val 158098"/>
            </a:avLst>
          </a:prstGeom>
          <a:gradFill rotWithShape="1">
            <a:gsLst>
              <a:gs pos="0">
                <a:schemeClr val="tx1"/>
              </a:gs>
              <a:gs pos="50000">
                <a:srgbClr val="3333CC"/>
              </a:gs>
              <a:gs pos="100000">
                <a:schemeClr val="tx1"/>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dirty="0">
              <a:solidFill>
                <a:srgbClr val="008000"/>
              </a:solidFill>
              <a:latin typeface="Arial"/>
              <a:cs typeface="Arial"/>
            </a:endParaRPr>
          </a:p>
        </p:txBody>
      </p:sp>
      <p:sp>
        <p:nvSpPr>
          <p:cNvPr id="763915" name="Rectangle 11"/>
          <p:cNvSpPr>
            <a:spLocks noChangeArrowheads="1"/>
          </p:cNvSpPr>
          <p:nvPr/>
        </p:nvSpPr>
        <p:spPr bwMode="auto">
          <a:xfrm>
            <a:off x="-6775" y="265575"/>
            <a:ext cx="5181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eaLnBrk="0" fontAlgn="base" hangingPunct="0">
              <a:lnSpc>
                <a:spcPct val="85000"/>
              </a:lnSpc>
              <a:spcBef>
                <a:spcPct val="0"/>
              </a:spcBef>
              <a:spcAft>
                <a:spcPct val="0"/>
              </a:spcAft>
            </a:pPr>
            <a:r>
              <a:rPr lang="de-DE" sz="2800" b="1" dirty="0">
                <a:solidFill>
                  <a:srgbClr val="000090"/>
                </a:solidFill>
                <a:latin typeface="Arial"/>
                <a:cs typeface="Arial"/>
              </a:rPr>
              <a:t>Ultrafast </a:t>
            </a:r>
            <a:r>
              <a:rPr lang="de-DE" sz="2800" b="1" dirty="0" err="1">
                <a:solidFill>
                  <a:srgbClr val="000090"/>
                </a:solidFill>
                <a:latin typeface="Arial"/>
                <a:cs typeface="Arial"/>
              </a:rPr>
              <a:t>Phenomena</a:t>
            </a:r>
            <a:endParaRPr lang="en-US" sz="2800" b="1" dirty="0">
              <a:solidFill>
                <a:srgbClr val="000090"/>
              </a:solidFill>
              <a:latin typeface="Arial"/>
              <a:cs typeface="Arial"/>
            </a:endParaRPr>
          </a:p>
        </p:txBody>
      </p:sp>
      <p:sp>
        <p:nvSpPr>
          <p:cNvPr id="763917" name="Rectangle 13"/>
          <p:cNvSpPr>
            <a:spLocks noChangeArrowheads="1"/>
          </p:cNvSpPr>
          <p:nvPr/>
        </p:nvSpPr>
        <p:spPr bwMode="auto">
          <a:xfrm>
            <a:off x="5883974" y="786400"/>
            <a:ext cx="1214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2000">
                <a:solidFill>
                  <a:srgbClr val="000000"/>
                </a:solidFill>
                <a:latin typeface="Arial"/>
                <a:cs typeface="Arial"/>
              </a:rPr>
              <a:t>1 second</a:t>
            </a:r>
            <a:endParaRPr lang="en-US" sz="2000" dirty="0">
              <a:solidFill>
                <a:srgbClr val="000000"/>
              </a:solidFill>
              <a:latin typeface="Arial"/>
              <a:cs typeface="Arial"/>
            </a:endParaRPr>
          </a:p>
        </p:txBody>
      </p:sp>
      <p:sp>
        <p:nvSpPr>
          <p:cNvPr id="763918" name="Rectangle 14"/>
          <p:cNvSpPr>
            <a:spLocks noChangeArrowheads="1"/>
          </p:cNvSpPr>
          <p:nvPr/>
        </p:nvSpPr>
        <p:spPr bwMode="auto">
          <a:xfrm>
            <a:off x="5110778" y="1396000"/>
            <a:ext cx="10923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sz="2000">
                <a:solidFill>
                  <a:srgbClr val="000000"/>
                </a:solidFill>
                <a:latin typeface="Arial"/>
                <a:cs typeface="Arial"/>
              </a:rPr>
              <a:t>10</a:t>
            </a:r>
            <a:r>
              <a:rPr lang="de-DE" sz="2000" baseline="30000">
                <a:solidFill>
                  <a:srgbClr val="000000"/>
                </a:solidFill>
                <a:latin typeface="Arial"/>
                <a:cs typeface="Arial"/>
              </a:rPr>
              <a:t>-3</a:t>
            </a:r>
            <a:r>
              <a:rPr lang="de-DE" sz="2000">
                <a:solidFill>
                  <a:srgbClr val="000000"/>
                </a:solidFill>
                <a:latin typeface="Arial"/>
                <a:cs typeface="Arial"/>
              </a:rPr>
              <a:t> sec</a:t>
            </a:r>
          </a:p>
          <a:p>
            <a:pPr algn="ctr" fontAlgn="base">
              <a:spcBef>
                <a:spcPct val="0"/>
              </a:spcBef>
              <a:spcAft>
                <a:spcPct val="0"/>
              </a:spcAft>
            </a:pPr>
            <a:r>
              <a:rPr lang="de-DE" sz="2000">
                <a:solidFill>
                  <a:srgbClr val="000000"/>
                </a:solidFill>
                <a:latin typeface="Arial"/>
                <a:cs typeface="Arial"/>
              </a:rPr>
              <a:t>(milli)</a:t>
            </a:r>
            <a:endParaRPr lang="en-US" sz="2000" dirty="0">
              <a:solidFill>
                <a:srgbClr val="000000"/>
              </a:solidFill>
              <a:latin typeface="Arial"/>
              <a:cs typeface="Arial"/>
            </a:endParaRPr>
          </a:p>
        </p:txBody>
      </p:sp>
      <p:sp>
        <p:nvSpPr>
          <p:cNvPr id="763919" name="Rectangle 15"/>
          <p:cNvSpPr>
            <a:spLocks noChangeArrowheads="1"/>
          </p:cNvSpPr>
          <p:nvPr/>
        </p:nvSpPr>
        <p:spPr bwMode="auto">
          <a:xfrm>
            <a:off x="4120178" y="2158000"/>
            <a:ext cx="10923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sz="2000">
                <a:solidFill>
                  <a:srgbClr val="000000"/>
                </a:solidFill>
                <a:latin typeface="Arial"/>
                <a:cs typeface="Arial"/>
              </a:rPr>
              <a:t>10</a:t>
            </a:r>
            <a:r>
              <a:rPr lang="de-DE" sz="2000" baseline="30000">
                <a:solidFill>
                  <a:srgbClr val="000000"/>
                </a:solidFill>
                <a:latin typeface="Arial"/>
                <a:cs typeface="Arial"/>
              </a:rPr>
              <a:t>-6</a:t>
            </a:r>
            <a:r>
              <a:rPr lang="de-DE" sz="2000">
                <a:solidFill>
                  <a:srgbClr val="000000"/>
                </a:solidFill>
                <a:latin typeface="Arial"/>
                <a:cs typeface="Arial"/>
              </a:rPr>
              <a:t> sec</a:t>
            </a:r>
          </a:p>
          <a:p>
            <a:pPr algn="ctr" fontAlgn="base">
              <a:spcBef>
                <a:spcPct val="0"/>
              </a:spcBef>
              <a:spcAft>
                <a:spcPct val="0"/>
              </a:spcAft>
            </a:pPr>
            <a:r>
              <a:rPr lang="de-DE" sz="2000">
                <a:solidFill>
                  <a:srgbClr val="000000"/>
                </a:solidFill>
                <a:latin typeface="Arial"/>
                <a:cs typeface="Arial"/>
              </a:rPr>
              <a:t>(micro)</a:t>
            </a:r>
            <a:endParaRPr lang="en-US" sz="2000" dirty="0">
              <a:solidFill>
                <a:srgbClr val="000000"/>
              </a:solidFill>
              <a:latin typeface="Arial"/>
              <a:cs typeface="Arial"/>
            </a:endParaRPr>
          </a:p>
        </p:txBody>
      </p:sp>
      <p:sp>
        <p:nvSpPr>
          <p:cNvPr id="763920" name="Rectangle 16"/>
          <p:cNvSpPr>
            <a:spLocks noChangeArrowheads="1"/>
          </p:cNvSpPr>
          <p:nvPr/>
        </p:nvSpPr>
        <p:spPr bwMode="auto">
          <a:xfrm>
            <a:off x="3226416" y="3056525"/>
            <a:ext cx="10923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sz="2000">
                <a:solidFill>
                  <a:srgbClr val="800000"/>
                </a:solidFill>
                <a:latin typeface="Arial"/>
                <a:cs typeface="Arial"/>
              </a:rPr>
              <a:t>10</a:t>
            </a:r>
            <a:r>
              <a:rPr lang="de-DE" sz="2000" baseline="30000">
                <a:solidFill>
                  <a:srgbClr val="800000"/>
                </a:solidFill>
                <a:latin typeface="Arial"/>
                <a:cs typeface="Arial"/>
              </a:rPr>
              <a:t>-9</a:t>
            </a:r>
            <a:r>
              <a:rPr lang="de-DE" sz="2000">
                <a:solidFill>
                  <a:srgbClr val="800000"/>
                </a:solidFill>
                <a:latin typeface="Arial"/>
                <a:cs typeface="Arial"/>
              </a:rPr>
              <a:t> sec</a:t>
            </a:r>
          </a:p>
          <a:p>
            <a:pPr algn="ctr" fontAlgn="base">
              <a:spcBef>
                <a:spcPct val="0"/>
              </a:spcBef>
              <a:spcAft>
                <a:spcPct val="0"/>
              </a:spcAft>
            </a:pPr>
            <a:r>
              <a:rPr lang="de-DE" sz="2000">
                <a:solidFill>
                  <a:srgbClr val="800000"/>
                </a:solidFill>
                <a:latin typeface="Arial"/>
                <a:cs typeface="Arial"/>
              </a:rPr>
              <a:t>(nano)</a:t>
            </a:r>
            <a:endParaRPr lang="en-US" sz="2000" dirty="0">
              <a:solidFill>
                <a:srgbClr val="800000"/>
              </a:solidFill>
              <a:latin typeface="Arial"/>
              <a:cs typeface="Arial"/>
            </a:endParaRPr>
          </a:p>
        </p:txBody>
      </p:sp>
      <p:sp>
        <p:nvSpPr>
          <p:cNvPr id="763921" name="Rectangle 17"/>
          <p:cNvSpPr>
            <a:spLocks noChangeArrowheads="1"/>
          </p:cNvSpPr>
          <p:nvPr/>
        </p:nvSpPr>
        <p:spPr bwMode="auto">
          <a:xfrm>
            <a:off x="2324793" y="4012200"/>
            <a:ext cx="1187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sz="2000">
                <a:solidFill>
                  <a:srgbClr val="FF0000"/>
                </a:solidFill>
                <a:latin typeface="Arial"/>
                <a:cs typeface="Arial"/>
              </a:rPr>
              <a:t>10</a:t>
            </a:r>
            <a:r>
              <a:rPr lang="de-DE" sz="2000" baseline="30000">
                <a:solidFill>
                  <a:srgbClr val="FF0000"/>
                </a:solidFill>
                <a:latin typeface="Arial"/>
                <a:cs typeface="Arial"/>
              </a:rPr>
              <a:t>-12</a:t>
            </a:r>
            <a:r>
              <a:rPr lang="de-DE" sz="2000">
                <a:solidFill>
                  <a:srgbClr val="FF0000"/>
                </a:solidFill>
                <a:latin typeface="Arial"/>
                <a:cs typeface="Arial"/>
              </a:rPr>
              <a:t> sec</a:t>
            </a:r>
          </a:p>
          <a:p>
            <a:pPr algn="ctr" fontAlgn="base">
              <a:spcBef>
                <a:spcPct val="0"/>
              </a:spcBef>
              <a:spcAft>
                <a:spcPct val="0"/>
              </a:spcAft>
            </a:pPr>
            <a:r>
              <a:rPr lang="de-DE" sz="2000">
                <a:solidFill>
                  <a:srgbClr val="FF0000"/>
                </a:solidFill>
                <a:latin typeface="Arial"/>
                <a:cs typeface="Arial"/>
              </a:rPr>
              <a:t>(pico)</a:t>
            </a:r>
            <a:endParaRPr lang="en-US" sz="2000" dirty="0">
              <a:solidFill>
                <a:srgbClr val="FF0000"/>
              </a:solidFill>
              <a:latin typeface="Arial"/>
              <a:cs typeface="Arial"/>
            </a:endParaRPr>
          </a:p>
        </p:txBody>
      </p:sp>
      <p:sp>
        <p:nvSpPr>
          <p:cNvPr id="763922" name="Rectangle 18"/>
          <p:cNvSpPr>
            <a:spLocks noChangeArrowheads="1"/>
          </p:cNvSpPr>
          <p:nvPr/>
        </p:nvSpPr>
        <p:spPr bwMode="auto">
          <a:xfrm>
            <a:off x="1272281" y="4961525"/>
            <a:ext cx="1187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sz="2000">
                <a:solidFill>
                  <a:srgbClr val="FF0000"/>
                </a:solidFill>
                <a:latin typeface="Arial"/>
                <a:cs typeface="Arial"/>
              </a:rPr>
              <a:t>10</a:t>
            </a:r>
            <a:r>
              <a:rPr lang="de-DE" sz="2000" baseline="30000">
                <a:solidFill>
                  <a:srgbClr val="FF0000"/>
                </a:solidFill>
                <a:latin typeface="Arial"/>
                <a:cs typeface="Arial"/>
              </a:rPr>
              <a:t>-15</a:t>
            </a:r>
            <a:r>
              <a:rPr lang="de-DE" sz="2000">
                <a:solidFill>
                  <a:srgbClr val="FF0000"/>
                </a:solidFill>
                <a:latin typeface="Arial"/>
                <a:cs typeface="Arial"/>
              </a:rPr>
              <a:t> sec</a:t>
            </a:r>
          </a:p>
          <a:p>
            <a:pPr algn="ctr" fontAlgn="base">
              <a:spcBef>
                <a:spcPct val="0"/>
              </a:spcBef>
              <a:spcAft>
                <a:spcPct val="0"/>
              </a:spcAft>
            </a:pPr>
            <a:r>
              <a:rPr lang="de-DE" sz="2000">
                <a:solidFill>
                  <a:srgbClr val="FF0000"/>
                </a:solidFill>
                <a:latin typeface="Arial"/>
                <a:cs typeface="Arial"/>
              </a:rPr>
              <a:t>(femto)</a:t>
            </a:r>
            <a:endParaRPr lang="en-US" sz="2000" dirty="0">
              <a:solidFill>
                <a:srgbClr val="FF0000"/>
              </a:solidFill>
              <a:latin typeface="Arial"/>
              <a:cs typeface="Arial"/>
            </a:endParaRPr>
          </a:p>
        </p:txBody>
      </p:sp>
      <p:sp>
        <p:nvSpPr>
          <p:cNvPr id="763923" name="Rectangle 19"/>
          <p:cNvSpPr>
            <a:spLocks noChangeArrowheads="1"/>
          </p:cNvSpPr>
          <p:nvPr/>
        </p:nvSpPr>
        <p:spPr bwMode="auto">
          <a:xfrm>
            <a:off x="142044" y="5825625"/>
            <a:ext cx="1366763" cy="707886"/>
          </a:xfrm>
          <a:prstGeom prst="rect">
            <a:avLst/>
          </a:prstGeom>
          <a:solidFill>
            <a:schemeClr val="bg1"/>
          </a:solidFill>
          <a:ln>
            <a:noFill/>
          </a:ln>
          <a:effectLst/>
          <a:extLst/>
        </p:spPr>
        <p:txBody>
          <a:bodyPr wrap="square">
            <a:spAutoFit/>
          </a:bodyPr>
          <a:lstStyle/>
          <a:p>
            <a:pPr algn="ctr" fontAlgn="base">
              <a:spcBef>
                <a:spcPct val="0"/>
              </a:spcBef>
              <a:spcAft>
                <a:spcPct val="0"/>
              </a:spcAft>
            </a:pPr>
            <a:r>
              <a:rPr lang="de-DE" sz="2000" dirty="0">
                <a:solidFill>
                  <a:srgbClr val="FF0000"/>
                </a:solidFill>
                <a:latin typeface="Arial"/>
                <a:cs typeface="Arial"/>
              </a:rPr>
              <a:t>10</a:t>
            </a:r>
            <a:r>
              <a:rPr lang="de-DE" sz="2000" baseline="30000" dirty="0">
                <a:solidFill>
                  <a:srgbClr val="FF0000"/>
                </a:solidFill>
                <a:latin typeface="Arial"/>
                <a:cs typeface="Arial"/>
              </a:rPr>
              <a:t>-18</a:t>
            </a:r>
            <a:r>
              <a:rPr lang="de-DE" sz="2000" dirty="0">
                <a:solidFill>
                  <a:srgbClr val="FF0000"/>
                </a:solidFill>
                <a:latin typeface="Arial"/>
                <a:cs typeface="Arial"/>
              </a:rPr>
              <a:t> sec</a:t>
            </a:r>
          </a:p>
          <a:p>
            <a:pPr algn="ctr" fontAlgn="base">
              <a:spcBef>
                <a:spcPct val="0"/>
              </a:spcBef>
              <a:spcAft>
                <a:spcPct val="0"/>
              </a:spcAft>
            </a:pPr>
            <a:r>
              <a:rPr lang="de-DE" sz="2000" dirty="0">
                <a:solidFill>
                  <a:srgbClr val="FF0000"/>
                </a:solidFill>
                <a:latin typeface="Arial"/>
                <a:cs typeface="Arial"/>
              </a:rPr>
              <a:t>(</a:t>
            </a:r>
            <a:r>
              <a:rPr lang="de-DE" sz="2000" dirty="0" err="1">
                <a:solidFill>
                  <a:srgbClr val="FF0000"/>
                </a:solidFill>
                <a:latin typeface="Arial"/>
                <a:cs typeface="Arial"/>
              </a:rPr>
              <a:t>atto</a:t>
            </a:r>
            <a:r>
              <a:rPr lang="de-DE" sz="2000" dirty="0">
                <a:solidFill>
                  <a:srgbClr val="FF0000"/>
                </a:solidFill>
                <a:latin typeface="Arial"/>
                <a:cs typeface="Arial"/>
              </a:rPr>
              <a:t>)</a:t>
            </a:r>
            <a:endParaRPr lang="en-US" sz="2000" dirty="0">
              <a:solidFill>
                <a:srgbClr val="FF0000"/>
              </a:solidFill>
              <a:latin typeface="Arial"/>
              <a:cs typeface="Arial"/>
            </a:endParaRPr>
          </a:p>
        </p:txBody>
      </p:sp>
      <p:sp>
        <p:nvSpPr>
          <p:cNvPr id="763924" name="Rectangle 20"/>
          <p:cNvSpPr>
            <a:spLocks noChangeArrowheads="1"/>
          </p:cNvSpPr>
          <p:nvPr/>
        </p:nvSpPr>
        <p:spPr bwMode="auto">
          <a:xfrm rot="2838543">
            <a:off x="2574036" y="2931113"/>
            <a:ext cx="188913" cy="4979987"/>
          </a:xfrm>
          <a:prstGeom prst="rect">
            <a:avLst/>
          </a:prstGeom>
          <a:gradFill rotWithShape="1">
            <a:gsLst>
              <a:gs pos="0">
                <a:srgbClr val="FFFFCC"/>
              </a:gs>
              <a:gs pos="50000">
                <a:srgbClr val="FF0000"/>
              </a:gs>
              <a:gs pos="100000">
                <a:srgbClr val="FFFF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dirty="0">
              <a:solidFill>
                <a:srgbClr val="008000"/>
              </a:solidFill>
              <a:latin typeface="Arial"/>
              <a:cs typeface="Arial"/>
            </a:endParaRPr>
          </a:p>
        </p:txBody>
      </p:sp>
      <p:sp>
        <p:nvSpPr>
          <p:cNvPr id="763925" name="Rectangle 21"/>
          <p:cNvSpPr>
            <a:spLocks noChangeArrowheads="1"/>
          </p:cNvSpPr>
          <p:nvPr/>
        </p:nvSpPr>
        <p:spPr bwMode="auto">
          <a:xfrm>
            <a:off x="8012811" y="1929400"/>
            <a:ext cx="1219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sz="1600">
                <a:solidFill>
                  <a:srgbClr val="000000"/>
                </a:solidFill>
                <a:latin typeface="Arial"/>
                <a:cs typeface="Arial"/>
              </a:rPr>
              <a:t>Stop watch</a:t>
            </a:r>
            <a:endParaRPr lang="en-US" sz="1600" dirty="0">
              <a:solidFill>
                <a:srgbClr val="000000"/>
              </a:solidFill>
              <a:latin typeface="Arial"/>
              <a:cs typeface="Arial"/>
            </a:endParaRPr>
          </a:p>
        </p:txBody>
      </p:sp>
      <p:pic>
        <p:nvPicPr>
          <p:cNvPr id="76392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611" y="1846850"/>
            <a:ext cx="10414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3927" name="Picture 2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2624" y="938800"/>
            <a:ext cx="91598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3928" name="Rectangle 24"/>
          <p:cNvSpPr>
            <a:spLocks noChangeArrowheads="1"/>
          </p:cNvSpPr>
          <p:nvPr/>
        </p:nvSpPr>
        <p:spPr bwMode="auto">
          <a:xfrm>
            <a:off x="7708011" y="2583450"/>
            <a:ext cx="13604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600">
                <a:solidFill>
                  <a:srgbClr val="000000"/>
                </a:solidFill>
                <a:latin typeface="Arial"/>
                <a:cs typeface="Arial"/>
              </a:rPr>
              <a:t>Fast shutters</a:t>
            </a:r>
            <a:endParaRPr lang="en-US" sz="1600" dirty="0">
              <a:solidFill>
                <a:srgbClr val="000000"/>
              </a:solidFill>
              <a:latin typeface="Arial"/>
              <a:cs typeface="Arial"/>
            </a:endParaRPr>
          </a:p>
        </p:txBody>
      </p:sp>
      <p:pic>
        <p:nvPicPr>
          <p:cNvPr id="763929"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4411" y="2727913"/>
            <a:ext cx="1209675"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3930" name="Rectangle 26"/>
          <p:cNvSpPr>
            <a:spLocks noChangeArrowheads="1"/>
          </p:cNvSpPr>
          <p:nvPr/>
        </p:nvSpPr>
        <p:spPr bwMode="auto">
          <a:xfrm>
            <a:off x="6717411" y="3148600"/>
            <a:ext cx="2362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sz="1600">
                <a:solidFill>
                  <a:srgbClr val="000000"/>
                </a:solidFill>
                <a:latin typeface="Arial"/>
                <a:cs typeface="Arial"/>
              </a:rPr>
              <a:t>Macroscopic chemical reactions (explosion)</a:t>
            </a:r>
            <a:endParaRPr lang="en-US" sz="1600" dirty="0">
              <a:solidFill>
                <a:srgbClr val="000000"/>
              </a:solidFill>
              <a:latin typeface="Arial"/>
              <a:cs typeface="Arial"/>
            </a:endParaRPr>
          </a:p>
        </p:txBody>
      </p:sp>
      <p:pic>
        <p:nvPicPr>
          <p:cNvPr id="763931"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6211" y="3910600"/>
            <a:ext cx="103028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3932" name="Rectangle 28"/>
          <p:cNvSpPr>
            <a:spLocks noChangeArrowheads="1"/>
          </p:cNvSpPr>
          <p:nvPr/>
        </p:nvSpPr>
        <p:spPr bwMode="auto">
          <a:xfrm>
            <a:off x="6919024" y="4139200"/>
            <a:ext cx="22604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600">
                <a:solidFill>
                  <a:srgbClr val="000000"/>
                </a:solidFill>
                <a:latin typeface="Arial"/>
                <a:cs typeface="Arial"/>
              </a:rPr>
              <a:t>High speed electronics</a:t>
            </a:r>
            <a:endParaRPr lang="en-US" sz="1600" dirty="0">
              <a:solidFill>
                <a:srgbClr val="000000"/>
              </a:solidFill>
              <a:latin typeface="Arial"/>
              <a:cs typeface="Arial"/>
            </a:endParaRPr>
          </a:p>
        </p:txBody>
      </p:sp>
      <p:pic>
        <p:nvPicPr>
          <p:cNvPr id="763933"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6411" y="5158375"/>
            <a:ext cx="11176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3934"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7524" y="4550363"/>
            <a:ext cx="1157287" cy="111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3935" name="Rectangle 31"/>
          <p:cNvSpPr>
            <a:spLocks noChangeArrowheads="1"/>
          </p:cNvSpPr>
          <p:nvPr/>
        </p:nvSpPr>
        <p:spPr bwMode="auto">
          <a:xfrm>
            <a:off x="6257544" y="5473075"/>
            <a:ext cx="2162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600" b="1" dirty="0" err="1">
                <a:solidFill>
                  <a:srgbClr val="FF0000"/>
                </a:solidFill>
                <a:effectLst>
                  <a:outerShdw blurRad="38100" dist="38100" dir="2700000" algn="tl">
                    <a:srgbClr val="C0C0C0"/>
                  </a:outerShdw>
                </a:effectLst>
                <a:latin typeface="Arial"/>
                <a:cs typeface="Arial"/>
              </a:rPr>
              <a:t>Molecular</a:t>
            </a:r>
            <a:r>
              <a:rPr lang="de-DE" sz="1600" b="1" dirty="0">
                <a:solidFill>
                  <a:srgbClr val="FF0000"/>
                </a:solidFill>
                <a:effectLst>
                  <a:outerShdw blurRad="38100" dist="38100" dir="2700000" algn="tl">
                    <a:srgbClr val="C0C0C0"/>
                  </a:outerShdw>
                </a:effectLst>
                <a:latin typeface="Arial"/>
                <a:cs typeface="Arial"/>
              </a:rPr>
              <a:t> </a:t>
            </a:r>
            <a:r>
              <a:rPr lang="de-DE" sz="1600" b="1" dirty="0" err="1">
                <a:solidFill>
                  <a:srgbClr val="FF0000"/>
                </a:solidFill>
                <a:effectLst>
                  <a:outerShdw blurRad="38100" dist="38100" dir="2700000" algn="tl">
                    <a:srgbClr val="C0C0C0"/>
                  </a:outerShdw>
                </a:effectLst>
                <a:latin typeface="Arial"/>
                <a:cs typeface="Arial"/>
              </a:rPr>
              <a:t>vibrations</a:t>
            </a:r>
            <a:endParaRPr lang="en-US" sz="1600" b="1" dirty="0">
              <a:solidFill>
                <a:srgbClr val="FF0000"/>
              </a:solidFill>
              <a:effectLst>
                <a:outerShdw blurRad="38100" dist="38100" dir="2700000" algn="tl">
                  <a:srgbClr val="C0C0C0"/>
                </a:outerShdw>
              </a:effectLst>
              <a:latin typeface="Arial"/>
              <a:cs typeface="Arial"/>
            </a:endParaRPr>
          </a:p>
        </p:txBody>
      </p:sp>
      <p:pic>
        <p:nvPicPr>
          <p:cNvPr id="763936"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411" y="3377200"/>
            <a:ext cx="1365250"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3937" name="Rectangle 33"/>
          <p:cNvSpPr>
            <a:spLocks noChangeArrowheads="1"/>
          </p:cNvSpPr>
          <p:nvPr/>
        </p:nvSpPr>
        <p:spPr bwMode="auto">
          <a:xfrm>
            <a:off x="350899" y="2772363"/>
            <a:ext cx="25095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de-DE" b="1" i="1">
                <a:solidFill>
                  <a:srgbClr val="FF0000"/>
                </a:solidFill>
                <a:effectLst>
                  <a:outerShdw blurRad="38100" dist="38100" dir="2700000" algn="tl">
                    <a:srgbClr val="C0C0C0"/>
                  </a:outerShdw>
                </a:effectLst>
                <a:latin typeface="Arial"/>
                <a:cs typeface="Arial"/>
              </a:rPr>
              <a:t>electron interactions</a:t>
            </a:r>
          </a:p>
          <a:p>
            <a:pPr algn="ctr" fontAlgn="base">
              <a:spcBef>
                <a:spcPct val="0"/>
              </a:spcBef>
              <a:spcAft>
                <a:spcPct val="0"/>
              </a:spcAft>
            </a:pPr>
            <a:r>
              <a:rPr lang="de-DE" b="1" i="1">
                <a:solidFill>
                  <a:srgbClr val="FF0000"/>
                </a:solidFill>
                <a:effectLst>
                  <a:outerShdw blurRad="38100" dist="38100" dir="2700000" algn="tl">
                    <a:srgbClr val="C0C0C0"/>
                  </a:outerShdw>
                </a:effectLst>
                <a:latin typeface="Arial"/>
                <a:cs typeface="Arial"/>
              </a:rPr>
              <a:t>in solids</a:t>
            </a:r>
            <a:endParaRPr lang="en-US" b="1" i="1" dirty="0">
              <a:solidFill>
                <a:srgbClr val="FF0000"/>
              </a:solidFill>
              <a:effectLst>
                <a:outerShdw blurRad="38100" dist="38100" dir="2700000" algn="tl">
                  <a:srgbClr val="C0C0C0"/>
                </a:outerShdw>
              </a:effectLst>
              <a:latin typeface="Arial"/>
              <a:cs typeface="Arial"/>
            </a:endParaRPr>
          </a:p>
        </p:txBody>
      </p:sp>
      <p:sp>
        <p:nvSpPr>
          <p:cNvPr id="763939" name="Rectangle 35"/>
          <p:cNvSpPr>
            <a:spLocks noChangeArrowheads="1"/>
          </p:cNvSpPr>
          <p:nvPr/>
        </p:nvSpPr>
        <p:spPr bwMode="auto">
          <a:xfrm>
            <a:off x="3488436" y="6247261"/>
            <a:ext cx="33051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1600" b="1" dirty="0" err="1">
                <a:solidFill>
                  <a:srgbClr val="FF0000"/>
                </a:solidFill>
                <a:effectLst>
                  <a:outerShdw blurRad="38100" dist="38100" dir="2700000" algn="tl">
                    <a:srgbClr val="C0C0C0"/>
                  </a:outerShdw>
                </a:effectLst>
                <a:latin typeface="Arial"/>
                <a:cs typeface="Arial"/>
              </a:rPr>
              <a:t>Electron</a:t>
            </a:r>
            <a:r>
              <a:rPr lang="de-DE" sz="1600" b="1" dirty="0">
                <a:solidFill>
                  <a:srgbClr val="FF0000"/>
                </a:solidFill>
                <a:effectLst>
                  <a:outerShdw blurRad="38100" dist="38100" dir="2700000" algn="tl">
                    <a:srgbClr val="C0C0C0"/>
                  </a:outerShdw>
                </a:effectLst>
                <a:latin typeface="Arial"/>
                <a:cs typeface="Arial"/>
              </a:rPr>
              <a:t> </a:t>
            </a:r>
            <a:r>
              <a:rPr lang="de-DE" sz="1600" b="1" dirty="0" err="1">
                <a:solidFill>
                  <a:srgbClr val="FF0000"/>
                </a:solidFill>
                <a:effectLst>
                  <a:outerShdw blurRad="38100" dist="38100" dir="2700000" algn="tl">
                    <a:srgbClr val="C0C0C0"/>
                  </a:outerShdw>
                </a:effectLst>
                <a:latin typeface="Arial"/>
                <a:cs typeface="Arial"/>
              </a:rPr>
              <a:t>motion</a:t>
            </a:r>
            <a:r>
              <a:rPr lang="de-DE" sz="1600" b="1" dirty="0">
                <a:solidFill>
                  <a:srgbClr val="FF0000"/>
                </a:solidFill>
                <a:effectLst>
                  <a:outerShdw blurRad="38100" dist="38100" dir="2700000" algn="tl">
                    <a:srgbClr val="C0C0C0"/>
                  </a:outerShdw>
                </a:effectLst>
                <a:latin typeface="Arial"/>
                <a:cs typeface="Arial"/>
              </a:rPr>
              <a:t> in </a:t>
            </a:r>
            <a:r>
              <a:rPr lang="de-DE" sz="1600" b="1" dirty="0" err="1">
                <a:solidFill>
                  <a:srgbClr val="FF0000"/>
                </a:solidFill>
                <a:effectLst>
                  <a:outerShdw blurRad="38100" dist="38100" dir="2700000" algn="tl">
                    <a:srgbClr val="C0C0C0"/>
                  </a:outerShdw>
                </a:effectLst>
                <a:latin typeface="Arial"/>
                <a:cs typeface="Arial"/>
              </a:rPr>
              <a:t>atomic</a:t>
            </a:r>
            <a:r>
              <a:rPr lang="de-DE" sz="1600" b="1" dirty="0">
                <a:solidFill>
                  <a:srgbClr val="FF0000"/>
                </a:solidFill>
                <a:effectLst>
                  <a:outerShdw blurRad="38100" dist="38100" dir="2700000" algn="tl">
                    <a:srgbClr val="C0C0C0"/>
                  </a:outerShdw>
                </a:effectLst>
                <a:latin typeface="Arial"/>
                <a:cs typeface="Arial"/>
              </a:rPr>
              <a:t> </a:t>
            </a:r>
            <a:r>
              <a:rPr lang="de-DE" sz="1600" b="1" dirty="0" err="1">
                <a:solidFill>
                  <a:srgbClr val="FF0000"/>
                </a:solidFill>
                <a:effectLst>
                  <a:outerShdw blurRad="38100" dist="38100" dir="2700000" algn="tl">
                    <a:srgbClr val="C0C0C0"/>
                  </a:outerShdw>
                </a:effectLst>
                <a:latin typeface="Arial"/>
                <a:cs typeface="Arial"/>
              </a:rPr>
              <a:t>levels</a:t>
            </a:r>
            <a:endParaRPr lang="en-US" sz="1600" b="1" dirty="0">
              <a:solidFill>
                <a:srgbClr val="FF0000"/>
              </a:solidFill>
              <a:effectLst>
                <a:outerShdw blurRad="38100" dist="38100" dir="2700000" algn="tl">
                  <a:srgbClr val="C0C0C0"/>
                </a:outerShdw>
              </a:effectLst>
              <a:latin typeface="Arial"/>
              <a:cs typeface="Arial"/>
            </a:endParaRPr>
          </a:p>
        </p:txBody>
      </p:sp>
      <p:pic>
        <p:nvPicPr>
          <p:cNvPr id="763940" name="Picture 3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3011" y="3834400"/>
            <a:ext cx="985838"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25894" y="898673"/>
            <a:ext cx="4146337" cy="1295400"/>
            <a:chOff x="164211" y="862600"/>
            <a:chExt cx="4146337" cy="1295400"/>
          </a:xfrm>
        </p:grpSpPr>
        <p:sp>
          <p:nvSpPr>
            <p:cNvPr id="763913" name="AutoShape 9"/>
            <p:cNvSpPr>
              <a:spLocks noChangeArrowheads="1"/>
            </p:cNvSpPr>
            <p:nvPr/>
          </p:nvSpPr>
          <p:spPr bwMode="auto">
            <a:xfrm>
              <a:off x="164211" y="862600"/>
              <a:ext cx="4114800" cy="1295400"/>
            </a:xfrm>
            <a:prstGeom prst="roundRect">
              <a:avLst>
                <a:gd name="adj" fmla="val 16667"/>
              </a:avLst>
            </a:prstGeom>
            <a:gradFill rotWithShape="1">
              <a:gsLst>
                <a:gs pos="0">
                  <a:srgbClr val="FFFF66">
                    <a:gamma/>
                    <a:tint val="0"/>
                    <a:invGamma/>
                  </a:srgbClr>
                </a:gs>
                <a:gs pos="100000">
                  <a:srgbClr val="FFFF66"/>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dirty="0">
                <a:solidFill>
                  <a:srgbClr val="008000"/>
                </a:solidFill>
                <a:latin typeface="Arial"/>
                <a:cs typeface="Arial"/>
              </a:endParaRPr>
            </a:p>
          </p:txBody>
        </p:sp>
        <p:sp>
          <p:nvSpPr>
            <p:cNvPr id="763941" name="Rectangle 37"/>
            <p:cNvSpPr>
              <a:spLocks noChangeArrowheads="1"/>
            </p:cNvSpPr>
            <p:nvPr/>
          </p:nvSpPr>
          <p:spPr bwMode="auto">
            <a:xfrm>
              <a:off x="164211" y="938800"/>
              <a:ext cx="4146337"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2000" b="1" dirty="0">
                  <a:solidFill>
                    <a:srgbClr val="3333FF"/>
                  </a:solidFill>
                  <a:effectLst>
                    <a:outerShdw blurRad="38100" dist="38100" dir="2700000" algn="tl">
                      <a:srgbClr val="C0C0C0"/>
                    </a:outerShdw>
                  </a:effectLst>
                  <a:latin typeface="Arial"/>
                  <a:cs typeface="Arial"/>
                </a:rPr>
                <a:t>Oscillation period of visible light</a:t>
              </a:r>
            </a:p>
            <a:p>
              <a:pPr fontAlgn="base">
                <a:spcBef>
                  <a:spcPct val="0"/>
                </a:spcBef>
                <a:spcAft>
                  <a:spcPct val="0"/>
                </a:spcAft>
              </a:pPr>
              <a:r>
                <a:rPr lang="de-DE" sz="2000" b="1" dirty="0">
                  <a:solidFill>
                    <a:srgbClr val="3333FF"/>
                  </a:solidFill>
                  <a:effectLst>
                    <a:outerShdw blurRad="38100" dist="38100" dir="2700000" algn="tl">
                      <a:srgbClr val="C0C0C0"/>
                    </a:outerShdw>
                  </a:effectLst>
                  <a:latin typeface="Arial"/>
                  <a:cs typeface="Arial"/>
                </a:rPr>
                <a:t>        1/</a:t>
              </a:r>
              <a:r>
                <a:rPr lang="de-DE" sz="2000" b="1" dirty="0">
                  <a:solidFill>
                    <a:srgbClr val="3333FF"/>
                  </a:solidFill>
                  <a:effectLst>
                    <a:outerShdw blurRad="38100" dist="38100" dir="2700000" algn="tl">
                      <a:srgbClr val="C0C0C0"/>
                    </a:outerShdw>
                  </a:effectLst>
                  <a:latin typeface="Symbol" charset="2"/>
                  <a:cs typeface="Symbol" charset="2"/>
                </a:rPr>
                <a:t>n</a:t>
              </a:r>
              <a:r>
                <a:rPr lang="de-DE" sz="2000" b="1" dirty="0">
                  <a:solidFill>
                    <a:srgbClr val="3333FF"/>
                  </a:solidFill>
                  <a:effectLst>
                    <a:outerShdw blurRad="38100" dist="38100" dir="2700000" algn="tl">
                      <a:srgbClr val="C0C0C0"/>
                    </a:outerShdw>
                  </a:effectLst>
                  <a:latin typeface="Arial"/>
                  <a:cs typeface="Arial"/>
                </a:rPr>
                <a:t> </a:t>
              </a:r>
              <a:r>
                <a:rPr lang="de-DE" sz="2000" b="1" dirty="0">
                  <a:solidFill>
                    <a:srgbClr val="3333FF"/>
                  </a:solidFill>
                  <a:effectLst>
                    <a:outerShdw blurRad="38100" dist="38100" dir="2700000" algn="tl">
                      <a:srgbClr val="C0C0C0"/>
                    </a:outerShdw>
                  </a:effectLst>
                  <a:latin typeface="Arial"/>
                  <a:cs typeface="Arial"/>
                  <a:sym typeface="Symbol" pitchFamily="18" charset="2"/>
                </a:rPr>
                <a:t> </a:t>
              </a:r>
              <a:r>
                <a:rPr lang="de-DE" sz="2000" b="1" dirty="0">
                  <a:solidFill>
                    <a:srgbClr val="3333FF"/>
                  </a:solidFill>
                  <a:effectLst>
                    <a:outerShdw blurRad="38100" dist="38100" dir="2700000" algn="tl">
                      <a:srgbClr val="C0C0C0"/>
                    </a:outerShdw>
                  </a:effectLst>
                  <a:latin typeface="Arial"/>
                  <a:cs typeface="Arial"/>
                </a:rPr>
                <a:t>2 </a:t>
              </a:r>
              <a:r>
                <a:rPr lang="de-DE" sz="2000" b="1" dirty="0">
                  <a:solidFill>
                    <a:srgbClr val="3333FF"/>
                  </a:solidFill>
                  <a:effectLst>
                    <a:outerShdw blurRad="38100" dist="38100" dir="2700000" algn="tl">
                      <a:srgbClr val="C0C0C0"/>
                    </a:outerShdw>
                  </a:effectLst>
                  <a:latin typeface="Arial"/>
                  <a:cs typeface="Arial"/>
                  <a:sym typeface="Symbol" pitchFamily="18" charset="2"/>
                </a:rPr>
                <a:t> </a:t>
              </a:r>
              <a:r>
                <a:rPr lang="de-DE" sz="2000" b="1" dirty="0">
                  <a:solidFill>
                    <a:srgbClr val="3333FF"/>
                  </a:solidFill>
                  <a:effectLst>
                    <a:outerShdw blurRad="38100" dist="38100" dir="2700000" algn="tl">
                      <a:srgbClr val="C0C0C0"/>
                    </a:outerShdw>
                  </a:effectLst>
                  <a:latin typeface="Arial"/>
                  <a:cs typeface="Arial"/>
                </a:rPr>
                <a:t>10</a:t>
              </a:r>
              <a:r>
                <a:rPr lang="de-DE" sz="2300" b="1" baseline="30000" dirty="0">
                  <a:solidFill>
                    <a:srgbClr val="3333FF"/>
                  </a:solidFill>
                  <a:effectLst>
                    <a:outerShdw blurRad="38100" dist="38100" dir="2700000" algn="tl">
                      <a:srgbClr val="C0C0C0"/>
                    </a:outerShdw>
                  </a:effectLst>
                  <a:latin typeface="Arial"/>
                  <a:cs typeface="Arial"/>
                </a:rPr>
                <a:t>-15</a:t>
              </a:r>
              <a:r>
                <a:rPr lang="de-DE" sz="2300" b="1" dirty="0">
                  <a:solidFill>
                    <a:srgbClr val="3333FF"/>
                  </a:solidFill>
                  <a:effectLst>
                    <a:outerShdw blurRad="38100" dist="38100" dir="2700000" algn="tl">
                      <a:srgbClr val="C0C0C0"/>
                    </a:outerShdw>
                  </a:effectLst>
                  <a:latin typeface="Arial"/>
                  <a:cs typeface="Arial"/>
                </a:rPr>
                <a:t> </a:t>
              </a:r>
              <a:r>
                <a:rPr lang="de-DE" sz="2000" b="1" dirty="0">
                  <a:solidFill>
                    <a:srgbClr val="3333FF"/>
                  </a:solidFill>
                  <a:effectLst>
                    <a:outerShdw blurRad="38100" dist="38100" dir="2700000" algn="tl">
                      <a:srgbClr val="C0C0C0"/>
                    </a:outerShdw>
                  </a:effectLst>
                  <a:latin typeface="Arial"/>
                  <a:cs typeface="Arial"/>
                </a:rPr>
                <a:t>seconds</a:t>
              </a:r>
              <a:endParaRPr lang="en-US" sz="2000" b="1" i="1" dirty="0">
                <a:solidFill>
                  <a:srgbClr val="3333FF"/>
                </a:solidFill>
                <a:effectLst>
                  <a:outerShdw blurRad="38100" dist="38100" dir="2700000" algn="tl">
                    <a:srgbClr val="C0C0C0"/>
                  </a:outerShdw>
                </a:effectLst>
                <a:latin typeface="Arial"/>
                <a:cs typeface="Arial"/>
              </a:endParaRPr>
            </a:p>
          </p:txBody>
        </p:sp>
        <p:sp>
          <p:nvSpPr>
            <p:cNvPr id="763942" name="Rectangle 38"/>
            <p:cNvSpPr>
              <a:spLocks noChangeArrowheads="1"/>
            </p:cNvSpPr>
            <p:nvPr/>
          </p:nvSpPr>
          <p:spPr bwMode="auto">
            <a:xfrm>
              <a:off x="475361" y="1700800"/>
              <a:ext cx="34323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sz="2000" dirty="0">
                  <a:solidFill>
                    <a:srgbClr val="000000"/>
                  </a:solidFill>
                  <a:latin typeface="Arial"/>
                  <a:cs typeface="Arial"/>
                </a:rPr>
                <a:t>(</a:t>
              </a:r>
              <a:r>
                <a:rPr lang="de-DE" sz="2000" dirty="0" err="1">
                  <a:solidFill>
                    <a:srgbClr val="000000"/>
                  </a:solidFill>
                  <a:latin typeface="Arial"/>
                  <a:cs typeface="Arial"/>
                </a:rPr>
                <a:t>for</a:t>
              </a:r>
              <a:r>
                <a:rPr lang="de-DE" sz="2000" dirty="0">
                  <a:solidFill>
                    <a:srgbClr val="000000"/>
                  </a:solidFill>
                  <a:latin typeface="Arial"/>
                  <a:cs typeface="Arial"/>
                </a:rPr>
                <a:t> </a:t>
              </a:r>
              <a:r>
                <a:rPr lang="de-DE" sz="2000" dirty="0" err="1">
                  <a:solidFill>
                    <a:srgbClr val="000000"/>
                  </a:solidFill>
                  <a:latin typeface="Arial"/>
                  <a:cs typeface="Arial"/>
                </a:rPr>
                <a:t>wavelength</a:t>
              </a:r>
              <a:r>
                <a:rPr lang="de-DE" sz="2000" dirty="0">
                  <a:solidFill>
                    <a:srgbClr val="000000"/>
                  </a:solidFill>
                  <a:latin typeface="Arial"/>
                  <a:cs typeface="Arial"/>
                </a:rPr>
                <a:t> </a:t>
              </a:r>
              <a:r>
                <a:rPr lang="de-DE" sz="2000" dirty="0">
                  <a:solidFill>
                    <a:srgbClr val="000000"/>
                  </a:solidFill>
                  <a:latin typeface="Symbol" charset="2"/>
                  <a:cs typeface="Symbol" charset="2"/>
                </a:rPr>
                <a:t>l</a:t>
              </a:r>
              <a:r>
                <a:rPr lang="de-DE" sz="2000" dirty="0">
                  <a:solidFill>
                    <a:srgbClr val="000000"/>
                  </a:solidFill>
                  <a:latin typeface="Arial"/>
                  <a:cs typeface="Arial"/>
                </a:rPr>
                <a:t> = 600 </a:t>
              </a:r>
              <a:r>
                <a:rPr lang="de-DE" sz="2000" dirty="0" err="1">
                  <a:solidFill>
                    <a:srgbClr val="000000"/>
                  </a:solidFill>
                  <a:latin typeface="Arial"/>
                  <a:cs typeface="Arial"/>
                </a:rPr>
                <a:t>nm</a:t>
              </a:r>
              <a:r>
                <a:rPr lang="de-DE" sz="2000" dirty="0">
                  <a:solidFill>
                    <a:srgbClr val="000000"/>
                  </a:solidFill>
                  <a:latin typeface="Arial"/>
                  <a:cs typeface="Arial"/>
                </a:rPr>
                <a:t>)</a:t>
              </a:r>
              <a:endParaRPr lang="en-US" sz="2000" i="1" dirty="0">
                <a:solidFill>
                  <a:srgbClr val="000000"/>
                </a:solidFill>
                <a:latin typeface="Arial"/>
                <a:cs typeface="Arial"/>
              </a:endParaRPr>
            </a:p>
          </p:txBody>
        </p:sp>
      </p:grpSp>
      <p:grpSp>
        <p:nvGrpSpPr>
          <p:cNvPr id="39" name="Group 38"/>
          <p:cNvGrpSpPr/>
          <p:nvPr/>
        </p:nvGrpSpPr>
        <p:grpSpPr>
          <a:xfrm>
            <a:off x="73564" y="886848"/>
            <a:ext cx="4273816" cy="1343025"/>
            <a:chOff x="914227" y="5341132"/>
            <a:chExt cx="7616946" cy="736263"/>
          </a:xfrm>
          <a:scene3d>
            <a:camera prst="orthographicFront">
              <a:rot lat="0" lon="0" rev="0"/>
            </a:camera>
            <a:lightRig rig="balanced" dir="t">
              <a:rot lat="0" lon="0" rev="8700000"/>
            </a:lightRig>
          </a:scene3d>
        </p:grpSpPr>
        <p:sp>
          <p:nvSpPr>
            <p:cNvPr id="40" name="Rectangle 39"/>
            <p:cNvSpPr/>
            <p:nvPr/>
          </p:nvSpPr>
          <p:spPr bwMode="auto">
            <a:xfrm>
              <a:off x="914227" y="5341132"/>
              <a:ext cx="7577137" cy="736263"/>
            </a:xfrm>
            <a:prstGeom prst="rect">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008000"/>
                </a:solidFill>
                <a:effectLst/>
                <a:latin typeface="Arial"/>
                <a:cs typeface="Arial"/>
              </a:endParaRPr>
            </a:p>
          </p:txBody>
        </p:sp>
        <p:sp>
          <p:nvSpPr>
            <p:cNvPr id="41" name="Text Box 56"/>
            <p:cNvSpPr txBox="1">
              <a:spLocks noChangeArrowheads="1"/>
            </p:cNvSpPr>
            <p:nvPr/>
          </p:nvSpPr>
          <p:spPr bwMode="auto">
            <a:xfrm>
              <a:off x="4231202" y="5831104"/>
              <a:ext cx="3272856" cy="18782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sz="1600" b="1" dirty="0">
                  <a:solidFill>
                    <a:srgbClr val="FF0000"/>
                  </a:solidFill>
                  <a:latin typeface="Arial"/>
                  <a:cs typeface="Arial"/>
                </a:rPr>
                <a:t>(~$</a:t>
              </a:r>
              <a:r>
                <a:rPr lang="en-US" sz="1600" b="1" dirty="0" smtClean="0">
                  <a:solidFill>
                    <a:srgbClr val="FF0000"/>
                  </a:solidFill>
                  <a:latin typeface="Arial"/>
                  <a:cs typeface="Arial"/>
                </a:rPr>
                <a:t>14 </a:t>
              </a:r>
              <a:r>
                <a:rPr lang="en-US" sz="1600" b="1" dirty="0">
                  <a:solidFill>
                    <a:srgbClr val="FF0000"/>
                  </a:solidFill>
                  <a:latin typeface="Arial"/>
                  <a:cs typeface="Arial"/>
                </a:rPr>
                <a:t>Trillion)</a:t>
              </a:r>
            </a:p>
          </p:txBody>
        </p:sp>
        <p:sp>
          <p:nvSpPr>
            <p:cNvPr id="42" name="Text Box 59"/>
            <p:cNvSpPr txBox="1">
              <a:spLocks noChangeArrowheads="1"/>
            </p:cNvSpPr>
            <p:nvPr/>
          </p:nvSpPr>
          <p:spPr bwMode="auto">
            <a:xfrm>
              <a:off x="954035" y="5376012"/>
              <a:ext cx="7577138" cy="51408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b="1" dirty="0">
                  <a:solidFill>
                    <a:schemeClr val="tx1"/>
                  </a:solidFill>
                  <a:latin typeface="Arial"/>
                  <a:cs typeface="Arial"/>
                </a:rPr>
                <a:t>1 fs is to 1 </a:t>
              </a:r>
              <a:r>
                <a:rPr lang="en-US" b="1" dirty="0" smtClean="0">
                  <a:solidFill>
                    <a:schemeClr val="tx1"/>
                  </a:solidFill>
                  <a:latin typeface="Arial"/>
                  <a:cs typeface="Arial"/>
                </a:rPr>
                <a:t>second</a:t>
              </a:r>
            </a:p>
            <a:p>
              <a:pPr algn="ctr"/>
              <a:r>
                <a:rPr lang="en-US" b="1" dirty="0" smtClean="0">
                  <a:solidFill>
                    <a:schemeClr val="tx1"/>
                  </a:solidFill>
                  <a:latin typeface="Arial"/>
                  <a:cs typeface="Arial"/>
                </a:rPr>
                <a:t>as</a:t>
              </a:r>
            </a:p>
            <a:p>
              <a:pPr algn="ctr"/>
              <a:r>
                <a:rPr lang="en-US" b="1" dirty="0">
                  <a:latin typeface="Arial"/>
                  <a:cs typeface="Arial"/>
                </a:rPr>
                <a:t>1</a:t>
              </a:r>
              <a:r>
                <a:rPr lang="en-US" b="1" dirty="0" smtClean="0">
                  <a:solidFill>
                    <a:schemeClr val="tx1"/>
                  </a:solidFill>
                  <a:latin typeface="Arial"/>
                  <a:cs typeface="Arial"/>
                </a:rPr>
                <a:t>¢ </a:t>
              </a:r>
              <a:r>
                <a:rPr lang="en-US" b="1" dirty="0">
                  <a:solidFill>
                    <a:schemeClr val="tx1"/>
                  </a:solidFill>
                  <a:latin typeface="Arial"/>
                  <a:cs typeface="Arial"/>
                </a:rPr>
                <a:t>is to the </a:t>
              </a:r>
              <a:r>
                <a:rPr lang="en-US" b="1" dirty="0" smtClean="0">
                  <a:solidFill>
                    <a:schemeClr val="tx1"/>
                  </a:solidFill>
                  <a:latin typeface="Arial"/>
                  <a:cs typeface="Arial"/>
                </a:rPr>
                <a:t>U.S. </a:t>
              </a:r>
              <a:r>
                <a:rPr lang="en-US" b="1" dirty="0">
                  <a:solidFill>
                    <a:schemeClr val="tx1"/>
                  </a:solidFill>
                  <a:latin typeface="Arial"/>
                  <a:cs typeface="Arial"/>
                </a:rPr>
                <a:t>national </a:t>
              </a:r>
              <a:r>
                <a:rPr lang="en-US" b="1" dirty="0" smtClean="0">
                  <a:solidFill>
                    <a:schemeClr val="tx1"/>
                  </a:solidFill>
                  <a:latin typeface="Arial"/>
                  <a:cs typeface="Arial"/>
                </a:rPr>
                <a:t>debt</a:t>
              </a:r>
              <a:endParaRPr lang="en-US" b="1" dirty="0">
                <a:solidFill>
                  <a:schemeClr val="tx1"/>
                </a:solidFill>
                <a:latin typeface="Arial"/>
                <a:cs typeface="Arial"/>
              </a:endParaRPr>
            </a:p>
          </p:txBody>
        </p:sp>
      </p:grpSp>
    </p:spTree>
    <p:extLst>
      <p:ext uri="{BB962C8B-B14F-4D97-AF65-F5344CB8AC3E}">
        <p14:creationId xmlns:p14="http://schemas.microsoft.com/office/powerpoint/2010/main" val="3224511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3"/>
          <p:cNvSpPr>
            <a:spLocks noGrp="1"/>
          </p:cNvSpPr>
          <p:nvPr>
            <p:ph type="sldNum" sz="quarter" idx="4294967295"/>
          </p:nvPr>
        </p:nvSpPr>
        <p:spPr>
          <a:xfrm>
            <a:off x="76200" y="6416675"/>
            <a:ext cx="2133600" cy="365125"/>
          </a:xfrm>
          <a:prstGeom prst="rect">
            <a:avLst/>
          </a:prstGeom>
          <a:noFill/>
        </p:spPr>
        <p:txBody>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endParaRPr lang="en-US" sz="1400"/>
          </a:p>
          <a:p>
            <a:pPr eaLnBrk="1" hangingPunct="1"/>
            <a:fld id="{73D11000-3859-024A-87DA-118F8C22005C}" type="slidenum">
              <a:rPr lang="en-US" sz="1400"/>
              <a:pPr eaLnBrk="1" hangingPunct="1"/>
              <a:t>40</a:t>
            </a:fld>
            <a:endParaRPr lang="en-US" sz="1400"/>
          </a:p>
        </p:txBody>
      </p:sp>
      <p:sp>
        <p:nvSpPr>
          <p:cNvPr id="34818" name="Text Box 4"/>
          <p:cNvSpPr txBox="1">
            <a:spLocks noChangeArrowheads="1"/>
          </p:cNvSpPr>
          <p:nvPr/>
        </p:nvSpPr>
        <p:spPr bwMode="auto">
          <a:xfrm>
            <a:off x="1" y="301975"/>
            <a:ext cx="6858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r>
              <a:rPr lang="en-US" sz="2800" dirty="0">
                <a:solidFill>
                  <a:srgbClr val="000090"/>
                </a:solidFill>
                <a:latin typeface="+mn-lt"/>
              </a:rPr>
              <a:t>The FEL </a:t>
            </a:r>
            <a:r>
              <a:rPr lang="en-US" sz="2800" dirty="0" err="1">
                <a:solidFill>
                  <a:srgbClr val="000090"/>
                </a:solidFill>
                <a:latin typeface="+mn-lt"/>
              </a:rPr>
              <a:t>undulators</a:t>
            </a:r>
            <a:r>
              <a:rPr lang="en-US" sz="2800" dirty="0">
                <a:solidFill>
                  <a:srgbClr val="000090"/>
                </a:solidFill>
                <a:latin typeface="+mn-lt"/>
              </a:rPr>
              <a:t> are large </a:t>
            </a:r>
            <a:r>
              <a:rPr lang="en-US" sz="2800" dirty="0" smtClean="0">
                <a:solidFill>
                  <a:srgbClr val="000090"/>
                </a:solidFill>
                <a:latin typeface="+mn-lt"/>
              </a:rPr>
              <a:t>arrays of precision magnets</a:t>
            </a:r>
            <a:endParaRPr lang="en-US" sz="2800" dirty="0">
              <a:solidFill>
                <a:srgbClr val="000090"/>
              </a:solidFill>
              <a:latin typeface="+mn-lt"/>
            </a:endParaRPr>
          </a:p>
        </p:txBody>
      </p:sp>
      <p:pic>
        <p:nvPicPr>
          <p:cNvPr id="34822" name="Picture 4" descr="undulator assembly.jpg"/>
          <p:cNvPicPr>
            <a:picLocks noChangeAspect="1"/>
          </p:cNvPicPr>
          <p:nvPr/>
        </p:nvPicPr>
        <p:blipFill>
          <a:blip r:embed="rId3">
            <a:extLst>
              <a:ext uri="{28A0092B-C50C-407E-A947-70E740481C1C}">
                <a14:useLocalDpi xmlns:a14="http://schemas.microsoft.com/office/drawing/2010/main" val="0"/>
              </a:ext>
            </a:extLst>
          </a:blip>
          <a:srcRect t="36823"/>
          <a:stretch>
            <a:fillRect/>
          </a:stretch>
        </p:blipFill>
        <p:spPr bwMode="auto">
          <a:xfrm>
            <a:off x="4050797" y="923573"/>
            <a:ext cx="4866546" cy="2886251"/>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53" y="1648787"/>
            <a:ext cx="9072210" cy="5167666"/>
            <a:chOff x="353" y="1648787"/>
            <a:chExt cx="9072210" cy="5167666"/>
          </a:xfrm>
        </p:grpSpPr>
        <p:pic>
          <p:nvPicPr>
            <p:cNvPr id="34820" name="Picture 7" descr="LCLS FEL hal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3784328"/>
              <a:ext cx="4046538" cy="303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3" descr="Undulator FLAS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 y="1648787"/>
              <a:ext cx="5359111" cy="356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Light from undulato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999" y="4501703"/>
              <a:ext cx="2368550" cy="2249487"/>
            </a:xfrm>
            <a:prstGeom prst="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32832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425"/>
            <a:ext cx="8305253" cy="731838"/>
          </a:xfrm>
        </p:spPr>
        <p:txBody>
          <a:bodyPr/>
          <a:lstStyle/>
          <a:p>
            <a:r>
              <a:rPr lang="en-US" dirty="0" err="1">
                <a:solidFill>
                  <a:srgbClr val="000090"/>
                </a:solidFill>
              </a:rPr>
              <a:t>U</a:t>
            </a:r>
            <a:r>
              <a:rPr lang="en-US" dirty="0" err="1" smtClean="0">
                <a:solidFill>
                  <a:srgbClr val="000090"/>
                </a:solidFill>
              </a:rPr>
              <a:t>ndulator</a:t>
            </a:r>
            <a:r>
              <a:rPr lang="en-US" dirty="0" smtClean="0">
                <a:solidFill>
                  <a:srgbClr val="000090"/>
                </a:solidFill>
              </a:rPr>
              <a:t> technology</a:t>
            </a:r>
            <a:endParaRPr lang="en-US" dirty="0">
              <a:solidFill>
                <a:srgbClr val="000090"/>
              </a:solidFill>
            </a:endParaRPr>
          </a:p>
        </p:txBody>
      </p:sp>
      <p:sp>
        <p:nvSpPr>
          <p:cNvPr id="3" name="Content Placeholder 2"/>
          <p:cNvSpPr>
            <a:spLocks noGrp="1"/>
          </p:cNvSpPr>
          <p:nvPr>
            <p:ph idx="1"/>
          </p:nvPr>
        </p:nvSpPr>
        <p:spPr>
          <a:xfrm>
            <a:off x="22185" y="1005387"/>
            <a:ext cx="7110045" cy="1738398"/>
          </a:xfrm>
        </p:spPr>
        <p:txBody>
          <a:bodyPr>
            <a:noAutofit/>
          </a:bodyPr>
          <a:lstStyle/>
          <a:p>
            <a:pPr>
              <a:spcBef>
                <a:spcPts val="600"/>
              </a:spcBef>
            </a:pPr>
            <a:r>
              <a:rPr lang="en-US" b="1" dirty="0" smtClean="0">
                <a:solidFill>
                  <a:schemeClr val="tx1"/>
                </a:solidFill>
                <a:cs typeface="Helvetica Neue"/>
              </a:rPr>
              <a:t>Currently </a:t>
            </a:r>
            <a:r>
              <a:rPr lang="en-US" b="1" dirty="0" err="1" smtClean="0">
                <a:solidFill>
                  <a:schemeClr val="tx1"/>
                </a:solidFill>
                <a:cs typeface="Helvetica Neue"/>
              </a:rPr>
              <a:t>undulator</a:t>
            </a:r>
            <a:r>
              <a:rPr lang="en-US" b="1" dirty="0" smtClean="0">
                <a:solidFill>
                  <a:schemeClr val="tx1"/>
                </a:solidFill>
                <a:cs typeface="Helvetica Neue"/>
              </a:rPr>
              <a:t> technology limits period ≳ 15 mm</a:t>
            </a:r>
          </a:p>
          <a:p>
            <a:pPr>
              <a:spcBef>
                <a:spcPts val="600"/>
              </a:spcBef>
            </a:pPr>
            <a:r>
              <a:rPr lang="en-US" dirty="0" smtClean="0">
                <a:cs typeface="Helvetica Neue"/>
              </a:rPr>
              <a:t>Requires beam energy ~2 </a:t>
            </a:r>
            <a:r>
              <a:rPr lang="en-US" dirty="0" err="1" smtClean="0">
                <a:cs typeface="Helvetica Neue"/>
              </a:rPr>
              <a:t>GeV</a:t>
            </a:r>
            <a:r>
              <a:rPr lang="en-US" dirty="0" smtClean="0">
                <a:cs typeface="Helvetica Neue"/>
              </a:rPr>
              <a:t> to radiate at 1 nm</a:t>
            </a:r>
          </a:p>
          <a:p>
            <a:pPr>
              <a:spcBef>
                <a:spcPts val="600"/>
              </a:spcBef>
            </a:pPr>
            <a:r>
              <a:rPr lang="en-US" dirty="0" smtClean="0">
                <a:cs typeface="Helvetica Neue"/>
              </a:rPr>
              <a:t>Superconducting devices could provide significant performance improvements</a:t>
            </a:r>
          </a:p>
          <a:p>
            <a:pPr lvl="1">
              <a:spcBef>
                <a:spcPts val="600"/>
              </a:spcBef>
            </a:pPr>
            <a:r>
              <a:rPr lang="en-US" sz="2000" dirty="0" smtClean="0">
                <a:cs typeface="Helvetica Neue"/>
              </a:rPr>
              <a:t>R&amp;D projects under way to develop short-period </a:t>
            </a:r>
            <a:r>
              <a:rPr lang="en-US" sz="2000" dirty="0" err="1" smtClean="0">
                <a:cs typeface="Helvetica Neue"/>
              </a:rPr>
              <a:t>undulators</a:t>
            </a:r>
            <a:r>
              <a:rPr lang="en-US" sz="2000" dirty="0" smtClean="0">
                <a:cs typeface="Helvetica Neue"/>
              </a:rPr>
              <a:t> using Nb</a:t>
            </a:r>
            <a:r>
              <a:rPr lang="en-US" sz="2000" baseline="-25000" dirty="0" smtClean="0">
                <a:cs typeface="Helvetica Neue"/>
              </a:rPr>
              <a:t>3</a:t>
            </a:r>
            <a:r>
              <a:rPr lang="en-US" sz="2000" dirty="0" smtClean="0">
                <a:cs typeface="Helvetica Neue"/>
              </a:rPr>
              <a:t>Sn </a:t>
            </a:r>
            <a:endParaRPr lang="en-US" sz="2400" dirty="0" smtClean="0">
              <a:cs typeface="Helvetica Neue"/>
            </a:endParaRPr>
          </a:p>
        </p:txBody>
      </p:sp>
      <p:graphicFrame>
        <p:nvGraphicFramePr>
          <p:cNvPr id="463874" name="Object 2"/>
          <p:cNvGraphicFramePr>
            <a:graphicFrameLocks noChangeAspect="1"/>
          </p:cNvGraphicFramePr>
          <p:nvPr>
            <p:extLst>
              <p:ext uri="{D42A27DB-BD31-4B8C-83A1-F6EECF244321}">
                <p14:modId xmlns:p14="http://schemas.microsoft.com/office/powerpoint/2010/main" val="1168581885"/>
              </p:ext>
            </p:extLst>
          </p:nvPr>
        </p:nvGraphicFramePr>
        <p:xfrm>
          <a:off x="6771364" y="1322934"/>
          <a:ext cx="2222500" cy="685800"/>
        </p:xfrm>
        <a:graphic>
          <a:graphicData uri="http://schemas.openxmlformats.org/presentationml/2006/ole">
            <mc:AlternateContent xmlns:mc="http://schemas.openxmlformats.org/markup-compatibility/2006">
              <mc:Choice xmlns:v="urn:schemas-microsoft-com:vml" Requires="v">
                <p:oleObj spid="_x0000_s21834" name="Equation" r:id="rId4" imgW="2222500" imgH="685800" progId="">
                  <p:embed/>
                </p:oleObj>
              </mc:Choice>
              <mc:Fallback>
                <p:oleObj name="Equation" r:id="rId4" imgW="2222500" imgH="685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1364" y="1322934"/>
                        <a:ext cx="22225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3875" name="Object 3"/>
          <p:cNvGraphicFramePr>
            <a:graphicFrameLocks noChangeAspect="1"/>
          </p:cNvGraphicFramePr>
          <p:nvPr>
            <p:extLst>
              <p:ext uri="{D42A27DB-BD31-4B8C-83A1-F6EECF244321}">
                <p14:modId xmlns:p14="http://schemas.microsoft.com/office/powerpoint/2010/main" val="386716089"/>
              </p:ext>
            </p:extLst>
          </p:nvPr>
        </p:nvGraphicFramePr>
        <p:xfrm>
          <a:off x="7144803" y="2185557"/>
          <a:ext cx="1536700" cy="508000"/>
        </p:xfrm>
        <a:graphic>
          <a:graphicData uri="http://schemas.openxmlformats.org/presentationml/2006/ole">
            <mc:AlternateContent xmlns:mc="http://schemas.openxmlformats.org/markup-compatibility/2006">
              <mc:Choice xmlns:v="urn:schemas-microsoft-com:vml" Requires="v">
                <p:oleObj spid="_x0000_s21835" name="Equation" r:id="rId6" imgW="1536700" imgH="508000" progId="">
                  <p:embed/>
                </p:oleObj>
              </mc:Choice>
              <mc:Fallback>
                <p:oleObj name="Equation" r:id="rId6" imgW="1536700" imgH="508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4803" y="2185557"/>
                        <a:ext cx="15367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3"/>
          <p:cNvGrpSpPr/>
          <p:nvPr/>
        </p:nvGrpSpPr>
        <p:grpSpPr>
          <a:xfrm>
            <a:off x="4188481" y="2790268"/>
            <a:ext cx="4455077" cy="3770830"/>
            <a:chOff x="92361" y="3004552"/>
            <a:chExt cx="4455077" cy="3770830"/>
          </a:xfrm>
        </p:grpSpPr>
        <p:sp>
          <p:nvSpPr>
            <p:cNvPr id="17" name="Striped Right Arrow 16"/>
            <p:cNvSpPr/>
            <p:nvPr/>
          </p:nvSpPr>
          <p:spPr bwMode="auto">
            <a:xfrm rot="3120902">
              <a:off x="2778382" y="4220903"/>
              <a:ext cx="2086291" cy="404900"/>
            </a:xfrm>
            <a:prstGeom prst="stripedRightArrow">
              <a:avLst>
                <a:gd name="adj1" fmla="val 37684"/>
                <a:gd name="adj2" fmla="val 152063"/>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0000"/>
                </a:solidFill>
                <a:effectLst/>
                <a:latin typeface="Arial" pitchFamily="-108" charset="0"/>
                <a:ea typeface="Arial" pitchFamily="-108" charset="0"/>
                <a:cs typeface="Arial" pitchFamily="-108" charset="0"/>
              </a:endParaRPr>
            </a:p>
          </p:txBody>
        </p:sp>
        <p:sp>
          <p:nvSpPr>
            <p:cNvPr id="18" name="TextBox 17"/>
            <p:cNvSpPr txBox="1"/>
            <p:nvPr/>
          </p:nvSpPr>
          <p:spPr>
            <a:xfrm rot="3128848">
              <a:off x="2922335" y="3874031"/>
              <a:ext cx="2077512" cy="338554"/>
            </a:xfrm>
            <a:prstGeom prst="rect">
              <a:avLst/>
            </a:prstGeom>
            <a:noFill/>
            <a:ln>
              <a:noFill/>
            </a:ln>
          </p:spPr>
          <p:txBody>
            <a:bodyPr wrap="none" rtlCol="0">
              <a:spAutoFit/>
            </a:bodyPr>
            <a:lstStyle/>
            <a:p>
              <a:r>
                <a:rPr lang="en-US" sz="1600" b="1" dirty="0" smtClean="0">
                  <a:solidFill>
                    <a:srgbClr val="FF0000"/>
                  </a:solidFill>
                </a:rPr>
                <a:t>Better performance</a:t>
              </a:r>
              <a:endParaRPr lang="en-US" sz="1600" b="1" dirty="0">
                <a:solidFill>
                  <a:srgbClr val="FF0000"/>
                </a:solidFill>
              </a:endParaRPr>
            </a:p>
          </p:txBody>
        </p:sp>
        <p:pic>
          <p:nvPicPr>
            <p:cNvPr id="15" name="Picture 14"/>
            <p:cNvPicPr>
              <a:picLocks noChangeAspect="1"/>
            </p:cNvPicPr>
            <p:nvPr/>
          </p:nvPicPr>
          <p:blipFill>
            <a:blip r:embed="rId8"/>
            <a:stretch>
              <a:fillRect/>
            </a:stretch>
          </p:blipFill>
          <p:spPr>
            <a:xfrm>
              <a:off x="92361" y="3864732"/>
              <a:ext cx="4455077" cy="2910650"/>
            </a:xfrm>
            <a:prstGeom prst="rect">
              <a:avLst/>
            </a:prstGeom>
          </p:spPr>
        </p:pic>
        <p:sp>
          <p:nvSpPr>
            <p:cNvPr id="16" name="TextBox 15"/>
            <p:cNvSpPr txBox="1"/>
            <p:nvPr/>
          </p:nvSpPr>
          <p:spPr>
            <a:xfrm>
              <a:off x="2207895" y="4086842"/>
              <a:ext cx="1177764" cy="369332"/>
            </a:xfrm>
            <a:prstGeom prst="rect">
              <a:avLst/>
            </a:prstGeom>
            <a:noFill/>
          </p:spPr>
          <p:txBody>
            <a:bodyPr wrap="none" rtlCol="0">
              <a:spAutoFit/>
            </a:bodyPr>
            <a:lstStyle/>
            <a:p>
              <a:r>
                <a:rPr lang="en-US" dirty="0" smtClean="0"/>
                <a:t>Hybrid PM</a:t>
              </a:r>
              <a:endParaRPr lang="en-US" dirty="0"/>
            </a:p>
          </p:txBody>
        </p:sp>
        <p:sp>
          <p:nvSpPr>
            <p:cNvPr id="20" name="TextBox 19"/>
            <p:cNvSpPr txBox="1"/>
            <p:nvPr/>
          </p:nvSpPr>
          <p:spPr>
            <a:xfrm>
              <a:off x="2362184" y="5275559"/>
              <a:ext cx="847670" cy="369332"/>
            </a:xfrm>
            <a:prstGeom prst="rect">
              <a:avLst/>
            </a:prstGeom>
            <a:noFill/>
          </p:spPr>
          <p:txBody>
            <a:bodyPr wrap="none" rtlCol="0">
              <a:spAutoFit/>
            </a:bodyPr>
            <a:lstStyle/>
            <a:p>
              <a:r>
                <a:rPr lang="en-US" dirty="0" smtClean="0"/>
                <a:t>Nb</a:t>
              </a:r>
              <a:r>
                <a:rPr lang="en-US" baseline="-25000" dirty="0" smtClean="0"/>
                <a:t>3</a:t>
              </a:r>
              <a:r>
                <a:rPr lang="en-US" dirty="0" smtClean="0"/>
                <a:t>Sn</a:t>
              </a:r>
              <a:endParaRPr lang="en-US" dirty="0"/>
            </a:p>
          </p:txBody>
        </p:sp>
        <p:sp>
          <p:nvSpPr>
            <p:cNvPr id="22" name="TextBox 21"/>
            <p:cNvSpPr txBox="1"/>
            <p:nvPr/>
          </p:nvSpPr>
          <p:spPr>
            <a:xfrm>
              <a:off x="1696366" y="4677952"/>
              <a:ext cx="2365514" cy="369332"/>
            </a:xfrm>
            <a:prstGeom prst="rect">
              <a:avLst/>
            </a:prstGeom>
            <a:noFill/>
          </p:spPr>
          <p:txBody>
            <a:bodyPr wrap="none" rtlCol="0">
              <a:spAutoFit/>
            </a:bodyPr>
            <a:lstStyle/>
            <a:p>
              <a:r>
                <a:rPr lang="en-US" dirty="0" smtClean="0"/>
                <a:t>In-vacuum </a:t>
              </a:r>
              <a:r>
                <a:rPr lang="en-US" dirty="0"/>
                <a:t>h</a:t>
              </a:r>
              <a:r>
                <a:rPr lang="en-US" dirty="0" smtClean="0"/>
                <a:t>ybrid PM</a:t>
              </a:r>
              <a:endParaRPr lang="en-US" dirty="0"/>
            </a:p>
          </p:txBody>
        </p:sp>
      </p:grpSp>
      <p:pic>
        <p:nvPicPr>
          <p:cNvPr id="30" name="Picture 5" descr="InnVacUnduSmall.jpg                                            000EA2CFMacintosh HD                   C1711CC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393" y="3309803"/>
            <a:ext cx="2314575" cy="31623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11"/>
          <p:cNvSpPr>
            <a:spLocks noChangeArrowheads="1"/>
          </p:cNvSpPr>
          <p:nvPr/>
        </p:nvSpPr>
        <p:spPr bwMode="auto">
          <a:xfrm>
            <a:off x="876042" y="6201778"/>
            <a:ext cx="23519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100" b="1" u="sng" dirty="0" smtClean="0">
                <a:solidFill>
                  <a:srgbClr val="FFFF00"/>
                </a:solidFill>
              </a:rPr>
              <a:t>S</a:t>
            </a:r>
            <a:r>
              <a:rPr lang="en-US" sz="1100" b="1" dirty="0" smtClean="0">
                <a:solidFill>
                  <a:srgbClr val="FFFF00"/>
                </a:solidFill>
              </a:rPr>
              <a:t>Pring</a:t>
            </a:r>
            <a:r>
              <a:rPr lang="en-US" sz="1100" b="1" dirty="0">
                <a:solidFill>
                  <a:srgbClr val="FFFF00"/>
                </a:solidFill>
              </a:rPr>
              <a:t>-8 </a:t>
            </a:r>
            <a:r>
              <a:rPr lang="en-US" sz="1100" b="1" u="sng" dirty="0">
                <a:solidFill>
                  <a:srgbClr val="FFFF00"/>
                </a:solidFill>
              </a:rPr>
              <a:t>C</a:t>
            </a:r>
            <a:r>
              <a:rPr lang="en-US" sz="1100" b="1" dirty="0">
                <a:solidFill>
                  <a:srgbClr val="FFFF00"/>
                </a:solidFill>
              </a:rPr>
              <a:t>ompact </a:t>
            </a:r>
            <a:r>
              <a:rPr lang="en-US" sz="1100" b="1" u="sng" dirty="0">
                <a:solidFill>
                  <a:srgbClr val="FFFF00"/>
                </a:solidFill>
              </a:rPr>
              <a:t>S</a:t>
            </a:r>
            <a:r>
              <a:rPr lang="en-US" sz="1100" b="1" dirty="0">
                <a:solidFill>
                  <a:srgbClr val="FFFF00"/>
                </a:solidFill>
              </a:rPr>
              <a:t>ASE </a:t>
            </a:r>
            <a:r>
              <a:rPr lang="en-US" sz="1100" b="1" u="sng" dirty="0">
                <a:solidFill>
                  <a:srgbClr val="FFFF00"/>
                </a:solidFill>
              </a:rPr>
              <a:t>S</a:t>
            </a:r>
            <a:r>
              <a:rPr lang="en-US" sz="1100" b="1" dirty="0">
                <a:solidFill>
                  <a:srgbClr val="FFFF00"/>
                </a:solidFill>
              </a:rPr>
              <a:t>ource</a:t>
            </a:r>
          </a:p>
        </p:txBody>
      </p:sp>
    </p:spTree>
    <p:extLst>
      <p:ext uri="{BB962C8B-B14F-4D97-AF65-F5344CB8AC3E}">
        <p14:creationId xmlns:p14="http://schemas.microsoft.com/office/powerpoint/2010/main" val="428681502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53"/>
            <a:ext cx="8305253" cy="731838"/>
          </a:xfrm>
        </p:spPr>
        <p:txBody>
          <a:bodyPr anchor="t"/>
          <a:lstStyle/>
          <a:p>
            <a:r>
              <a:rPr lang="en-US" dirty="0" smtClean="0">
                <a:solidFill>
                  <a:srgbClr val="000090"/>
                </a:solidFill>
                <a:latin typeface="+mn-lt"/>
              </a:rPr>
              <a:t>Superconducting </a:t>
            </a:r>
            <a:r>
              <a:rPr lang="en-US" dirty="0" err="1" smtClean="0">
                <a:solidFill>
                  <a:srgbClr val="000090"/>
                </a:solidFill>
                <a:latin typeface="+mn-lt"/>
              </a:rPr>
              <a:t>undulator</a:t>
            </a:r>
            <a:r>
              <a:rPr lang="en-US" dirty="0" smtClean="0">
                <a:solidFill>
                  <a:srgbClr val="000090"/>
                </a:solidFill>
                <a:latin typeface="+mn-lt"/>
              </a:rPr>
              <a:t> R&amp;D</a:t>
            </a:r>
            <a:endParaRPr lang="en-US" dirty="0">
              <a:solidFill>
                <a:srgbClr val="000090"/>
              </a:solidFill>
              <a:latin typeface="+mn-lt"/>
            </a:endParaRPr>
          </a:p>
        </p:txBody>
      </p:sp>
      <p:pic>
        <p:nvPicPr>
          <p:cNvPr id="6" name="Picture 5" descr="Undulatorsv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268" y="855313"/>
            <a:ext cx="5584255" cy="5660404"/>
          </a:xfrm>
          <a:prstGeom prst="rect">
            <a:avLst/>
          </a:prstGeom>
        </p:spPr>
      </p:pic>
      <p:grpSp>
        <p:nvGrpSpPr>
          <p:cNvPr id="12" name="Group 11"/>
          <p:cNvGrpSpPr/>
          <p:nvPr/>
        </p:nvGrpSpPr>
        <p:grpSpPr>
          <a:xfrm>
            <a:off x="916006" y="4327795"/>
            <a:ext cx="3839851" cy="2515705"/>
            <a:chOff x="916006" y="4327795"/>
            <a:chExt cx="3839851" cy="2515705"/>
          </a:xfrm>
        </p:grpSpPr>
        <p:pic>
          <p:nvPicPr>
            <p:cNvPr id="3" name="Picture 2"/>
            <p:cNvPicPr>
              <a:picLocks noChangeAspect="1"/>
            </p:cNvPicPr>
            <p:nvPr/>
          </p:nvPicPr>
          <p:blipFill>
            <a:blip r:embed="rId4"/>
            <a:stretch>
              <a:fillRect/>
            </a:stretch>
          </p:blipFill>
          <p:spPr>
            <a:xfrm>
              <a:off x="1118579" y="4327795"/>
              <a:ext cx="2746782" cy="2169727"/>
            </a:xfrm>
            <a:prstGeom prst="rect">
              <a:avLst/>
            </a:prstGeom>
          </p:spPr>
        </p:pic>
        <p:sp>
          <p:nvSpPr>
            <p:cNvPr id="9" name="Text Box 6"/>
            <p:cNvSpPr txBox="1">
              <a:spLocks noChangeArrowheads="1"/>
            </p:cNvSpPr>
            <p:nvPr/>
          </p:nvSpPr>
          <p:spPr bwMode="auto">
            <a:xfrm>
              <a:off x="916006" y="6504946"/>
              <a:ext cx="383985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lgn="ctr">
                <a:spcAft>
                  <a:spcPts val="600"/>
                </a:spcAft>
              </a:pPr>
              <a:r>
                <a:rPr lang="en-US" dirty="0">
                  <a:latin typeface="Arial" charset="0"/>
                  <a:cs typeface="Arial" charset="0"/>
                </a:rPr>
                <a:t>Cryostat for test and measurement</a:t>
              </a:r>
            </a:p>
          </p:txBody>
        </p:sp>
      </p:grpSp>
      <p:grpSp>
        <p:nvGrpSpPr>
          <p:cNvPr id="11" name="Group 10"/>
          <p:cNvGrpSpPr/>
          <p:nvPr/>
        </p:nvGrpSpPr>
        <p:grpSpPr>
          <a:xfrm>
            <a:off x="0" y="3130995"/>
            <a:ext cx="3376847" cy="1702497"/>
            <a:chOff x="0" y="3130995"/>
            <a:chExt cx="3376847" cy="1702497"/>
          </a:xfrm>
        </p:grpSpPr>
        <p:pic>
          <p:nvPicPr>
            <p:cNvPr id="7" name="Picture 6"/>
            <p:cNvPicPr>
              <a:picLocks noChangeAspect="1"/>
            </p:cNvPicPr>
            <p:nvPr/>
          </p:nvPicPr>
          <p:blipFill>
            <a:blip r:embed="rId5"/>
            <a:stretch>
              <a:fillRect/>
            </a:stretch>
          </p:blipFill>
          <p:spPr>
            <a:xfrm>
              <a:off x="0" y="3130995"/>
              <a:ext cx="2323199" cy="1702497"/>
            </a:xfrm>
            <a:prstGeom prst="rect">
              <a:avLst/>
            </a:prstGeom>
          </p:spPr>
        </p:pic>
        <p:sp>
          <p:nvSpPr>
            <p:cNvPr id="10" name="Text Box 6"/>
            <p:cNvSpPr txBox="1">
              <a:spLocks noChangeArrowheads="1"/>
            </p:cNvSpPr>
            <p:nvPr/>
          </p:nvSpPr>
          <p:spPr bwMode="auto">
            <a:xfrm>
              <a:off x="1299383" y="3254401"/>
              <a:ext cx="2077464" cy="338138"/>
            </a:xfrm>
            <a:prstGeom prst="rect">
              <a:avLst/>
            </a:prstGeom>
            <a:noFill/>
            <a:ln>
              <a:noFill/>
            </a:ln>
          </p:spPr>
          <p:txBody>
            <a:bodyPr wrap="square">
              <a:spAutoFit/>
            </a:bodyPr>
            <a:lstStyle>
              <a:lvl1pPr marL="228600" indent="-228600">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spcAft>
                  <a:spcPts val="600"/>
                </a:spcAft>
              </a:pPr>
              <a:r>
                <a:rPr lang="en-US" dirty="0">
                  <a:latin typeface="Arial" charset="0"/>
                  <a:cs typeface="Arial" charset="0"/>
                </a:rPr>
                <a:t>HTS tape </a:t>
              </a:r>
              <a:r>
                <a:rPr lang="en-US" dirty="0" err="1" smtClean="0">
                  <a:latin typeface="Arial" charset="0"/>
                  <a:cs typeface="Arial" charset="0"/>
                </a:rPr>
                <a:t>undulator</a:t>
              </a:r>
              <a:endParaRPr lang="en-US" dirty="0">
                <a:latin typeface="Arial" charset="0"/>
                <a:cs typeface="Arial" charset="0"/>
              </a:endParaRPr>
            </a:p>
          </p:txBody>
        </p:sp>
      </p:grpSp>
      <p:grpSp>
        <p:nvGrpSpPr>
          <p:cNvPr id="4" name="Group 3"/>
          <p:cNvGrpSpPr/>
          <p:nvPr/>
        </p:nvGrpSpPr>
        <p:grpSpPr>
          <a:xfrm>
            <a:off x="0" y="1013330"/>
            <a:ext cx="3963579" cy="2228113"/>
            <a:chOff x="0" y="1013330"/>
            <a:chExt cx="3963579" cy="2228113"/>
          </a:xfrm>
        </p:grpSpPr>
        <p:pic>
          <p:nvPicPr>
            <p:cNvPr id="5" name="Picture 4"/>
            <p:cNvPicPr>
              <a:picLocks noChangeAspect="1"/>
            </p:cNvPicPr>
            <p:nvPr/>
          </p:nvPicPr>
          <p:blipFill>
            <a:blip r:embed="rId6"/>
            <a:stretch>
              <a:fillRect/>
            </a:stretch>
          </p:blipFill>
          <p:spPr>
            <a:xfrm>
              <a:off x="0" y="1021391"/>
              <a:ext cx="3506437" cy="2220052"/>
            </a:xfrm>
            <a:prstGeom prst="rect">
              <a:avLst/>
            </a:prstGeom>
          </p:spPr>
        </p:pic>
        <p:sp>
          <p:nvSpPr>
            <p:cNvPr id="8" name="Text Box 6"/>
            <p:cNvSpPr txBox="1">
              <a:spLocks noChangeArrowheads="1"/>
            </p:cNvSpPr>
            <p:nvPr/>
          </p:nvSpPr>
          <p:spPr bwMode="auto">
            <a:xfrm>
              <a:off x="1471436" y="1013330"/>
              <a:ext cx="2492143" cy="338137"/>
            </a:xfrm>
            <a:prstGeom prst="rect">
              <a:avLst/>
            </a:prstGeom>
            <a:noFill/>
            <a:ln>
              <a:noFill/>
            </a:ln>
          </p:spPr>
          <p:txBody>
            <a:bodyPr wrap="square">
              <a:spAutoFit/>
            </a:bodyPr>
            <a:lstStyle>
              <a:lvl1pPr marL="228600" indent="-228600">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20000"/>
                </a:spcBef>
                <a:spcAft>
                  <a:spcPct val="0"/>
                </a:spcAft>
                <a:buChar char="•"/>
                <a:defRPr sz="1600" b="1">
                  <a:solidFill>
                    <a:schemeClr val="tx1"/>
                  </a:solidFill>
                  <a:latin typeface="Comic Sans MS" charset="0"/>
                  <a:ea typeface="ＭＳ Ｐゴシック" charset="0"/>
                </a:defRPr>
              </a:lvl6pPr>
              <a:lvl7pPr marL="2971800" indent="-228600" eaLnBrk="0" fontAlgn="base" hangingPunct="0">
                <a:spcBef>
                  <a:spcPct val="20000"/>
                </a:spcBef>
                <a:spcAft>
                  <a:spcPct val="0"/>
                </a:spcAft>
                <a:buChar char="•"/>
                <a:defRPr sz="1600" b="1">
                  <a:solidFill>
                    <a:schemeClr val="tx1"/>
                  </a:solidFill>
                  <a:latin typeface="Comic Sans MS" charset="0"/>
                  <a:ea typeface="ＭＳ Ｐゴシック" charset="0"/>
                </a:defRPr>
              </a:lvl7pPr>
              <a:lvl8pPr marL="3429000" indent="-228600" eaLnBrk="0" fontAlgn="base" hangingPunct="0">
                <a:spcBef>
                  <a:spcPct val="20000"/>
                </a:spcBef>
                <a:spcAft>
                  <a:spcPct val="0"/>
                </a:spcAft>
                <a:buChar char="•"/>
                <a:defRPr sz="1600" b="1">
                  <a:solidFill>
                    <a:schemeClr val="tx1"/>
                  </a:solidFill>
                  <a:latin typeface="Comic Sans MS" charset="0"/>
                  <a:ea typeface="ＭＳ Ｐゴシック" charset="0"/>
                </a:defRPr>
              </a:lvl8pPr>
              <a:lvl9pPr marL="3886200" indent="-228600" eaLnBrk="0" fontAlgn="base" hangingPunct="0">
                <a:spcBef>
                  <a:spcPct val="20000"/>
                </a:spcBef>
                <a:spcAft>
                  <a:spcPct val="0"/>
                </a:spcAft>
                <a:buChar char="•"/>
                <a:defRPr sz="1600" b="1">
                  <a:solidFill>
                    <a:schemeClr val="tx1"/>
                  </a:solidFill>
                  <a:latin typeface="Comic Sans MS" charset="0"/>
                  <a:ea typeface="ＭＳ Ｐゴシック" charset="0"/>
                </a:defRPr>
              </a:lvl9pPr>
            </a:lstStyle>
            <a:p>
              <a:pPr>
                <a:spcAft>
                  <a:spcPts val="600"/>
                </a:spcAft>
              </a:pPr>
              <a:r>
                <a:rPr lang="en-US" dirty="0">
                  <a:latin typeface="Arial" charset="0"/>
                  <a:cs typeface="Arial" charset="0"/>
                </a:rPr>
                <a:t>Planar Nb</a:t>
              </a:r>
              <a:r>
                <a:rPr lang="en-US" baseline="-25000" dirty="0">
                  <a:latin typeface="Arial" charset="0"/>
                  <a:cs typeface="Arial" charset="0"/>
                </a:rPr>
                <a:t>3</a:t>
              </a:r>
              <a:r>
                <a:rPr lang="en-US" dirty="0">
                  <a:latin typeface="Arial" charset="0"/>
                  <a:cs typeface="Arial" charset="0"/>
                </a:rPr>
                <a:t>Sn </a:t>
              </a:r>
              <a:r>
                <a:rPr lang="en-US" dirty="0" err="1" smtClean="0">
                  <a:latin typeface="Arial" charset="0"/>
                  <a:cs typeface="Arial" charset="0"/>
                </a:rPr>
                <a:t>undulator</a:t>
              </a:r>
              <a:endParaRPr lang="en-US" dirty="0">
                <a:latin typeface="Arial" charset="0"/>
                <a:cs typeface="Arial" charset="0"/>
              </a:endParaRPr>
            </a:p>
          </p:txBody>
        </p:sp>
      </p:grpSp>
    </p:spTree>
    <p:extLst>
      <p:ext uri="{BB962C8B-B14F-4D97-AF65-F5344CB8AC3E}">
        <p14:creationId xmlns:p14="http://schemas.microsoft.com/office/powerpoint/2010/main" val="3709672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6100" y="2390513"/>
            <a:ext cx="3794125" cy="2417762"/>
            <a:chOff x="229" y="2136"/>
            <a:chExt cx="2390" cy="1523"/>
          </a:xfrm>
        </p:grpSpPr>
        <p:sp>
          <p:nvSpPr>
            <p:cNvPr id="98326" name="Freeform 3"/>
            <p:cNvSpPr>
              <a:spLocks/>
            </p:cNvSpPr>
            <p:nvPr/>
          </p:nvSpPr>
          <p:spPr bwMode="auto">
            <a:xfrm>
              <a:off x="229" y="2638"/>
              <a:ext cx="2390" cy="604"/>
            </a:xfrm>
            <a:custGeom>
              <a:avLst/>
              <a:gdLst>
                <a:gd name="T0" fmla="*/ 0 w 4178"/>
                <a:gd name="T1" fmla="*/ 1 h 827"/>
                <a:gd name="T2" fmla="*/ 1 w 4178"/>
                <a:gd name="T3" fmla="*/ 1 h 827"/>
                <a:gd name="T4" fmla="*/ 1 w 4178"/>
                <a:gd name="T5" fmla="*/ 1 h 827"/>
                <a:gd name="T6" fmla="*/ 1 w 4178"/>
                <a:gd name="T7" fmla="*/ 1 h 827"/>
                <a:gd name="T8" fmla="*/ 1 w 4178"/>
                <a:gd name="T9" fmla="*/ 1 h 827"/>
                <a:gd name="T10" fmla="*/ 1 w 4178"/>
                <a:gd name="T11" fmla="*/ 0 h 827"/>
                <a:gd name="T12" fmla="*/ 1 w 4178"/>
                <a:gd name="T13" fmla="*/ 1 h 827"/>
                <a:gd name="T14" fmla="*/ 1 w 4178"/>
                <a:gd name="T15" fmla="*/ 1 h 827"/>
                <a:gd name="T16" fmla="*/ 1 w 4178"/>
                <a:gd name="T17" fmla="*/ 1 h 827"/>
                <a:gd name="T18" fmla="*/ 1 w 4178"/>
                <a:gd name="T19" fmla="*/ 1 h 827"/>
                <a:gd name="T20" fmla="*/ 1 w 4178"/>
                <a:gd name="T21" fmla="*/ 1 h 827"/>
                <a:gd name="T22" fmla="*/ 1 w 4178"/>
                <a:gd name="T23" fmla="*/ 1 h 827"/>
                <a:gd name="T24" fmla="*/ 1 w 4178"/>
                <a:gd name="T25" fmla="*/ 1 h 827"/>
                <a:gd name="T26" fmla="*/ 1 w 4178"/>
                <a:gd name="T27" fmla="*/ 1 h 827"/>
                <a:gd name="T28" fmla="*/ 1 w 4178"/>
                <a:gd name="T29" fmla="*/ 1 h 827"/>
                <a:gd name="T30" fmla="*/ 1 w 4178"/>
                <a:gd name="T31" fmla="*/ 1 h 827"/>
                <a:gd name="T32" fmla="*/ 1 w 4178"/>
                <a:gd name="T33" fmla="*/ 1 h 827"/>
                <a:gd name="T34" fmla="*/ 1 w 4178"/>
                <a:gd name="T35" fmla="*/ 1 h 827"/>
                <a:gd name="T36" fmla="*/ 1 w 4178"/>
                <a:gd name="T37" fmla="*/ 1 h 827"/>
                <a:gd name="T38" fmla="*/ 1 w 4178"/>
                <a:gd name="T39" fmla="*/ 1 h 827"/>
                <a:gd name="T40" fmla="*/ 1 w 4178"/>
                <a:gd name="T41" fmla="*/ 1 h 827"/>
                <a:gd name="T42" fmla="*/ 1 w 4178"/>
                <a:gd name="T43" fmla="*/ 1 h 827"/>
                <a:gd name="T44" fmla="*/ 1 w 4178"/>
                <a:gd name="T45" fmla="*/ 1 h 827"/>
                <a:gd name="T46" fmla="*/ 1 w 4178"/>
                <a:gd name="T47" fmla="*/ 1 h 8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78"/>
                <a:gd name="T73" fmla="*/ 0 h 827"/>
                <a:gd name="T74" fmla="*/ 4178 w 4178"/>
                <a:gd name="T75" fmla="*/ 827 h 8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78" h="827">
                  <a:moveTo>
                    <a:pt x="0" y="677"/>
                  </a:moveTo>
                  <a:lnTo>
                    <a:pt x="532" y="239"/>
                  </a:lnTo>
                  <a:lnTo>
                    <a:pt x="717" y="113"/>
                  </a:lnTo>
                  <a:lnTo>
                    <a:pt x="817" y="61"/>
                  </a:lnTo>
                  <a:lnTo>
                    <a:pt x="921" y="23"/>
                  </a:lnTo>
                  <a:lnTo>
                    <a:pt x="1178" y="0"/>
                  </a:lnTo>
                  <a:lnTo>
                    <a:pt x="1419" y="25"/>
                  </a:lnTo>
                  <a:lnTo>
                    <a:pt x="1630" y="102"/>
                  </a:lnTo>
                  <a:lnTo>
                    <a:pt x="1831" y="205"/>
                  </a:lnTo>
                  <a:lnTo>
                    <a:pt x="2012" y="338"/>
                  </a:lnTo>
                  <a:lnTo>
                    <a:pt x="2251" y="515"/>
                  </a:lnTo>
                  <a:lnTo>
                    <a:pt x="2441" y="641"/>
                  </a:lnTo>
                  <a:lnTo>
                    <a:pt x="2543" y="705"/>
                  </a:lnTo>
                  <a:lnTo>
                    <a:pt x="2641" y="750"/>
                  </a:lnTo>
                  <a:lnTo>
                    <a:pt x="2809" y="795"/>
                  </a:lnTo>
                  <a:lnTo>
                    <a:pt x="2967" y="822"/>
                  </a:lnTo>
                  <a:lnTo>
                    <a:pt x="3089" y="827"/>
                  </a:lnTo>
                  <a:lnTo>
                    <a:pt x="3155" y="827"/>
                  </a:lnTo>
                  <a:lnTo>
                    <a:pt x="3210" y="822"/>
                  </a:lnTo>
                  <a:lnTo>
                    <a:pt x="3381" y="783"/>
                  </a:lnTo>
                  <a:lnTo>
                    <a:pt x="3548" y="726"/>
                  </a:lnTo>
                  <a:lnTo>
                    <a:pt x="3727" y="629"/>
                  </a:lnTo>
                  <a:lnTo>
                    <a:pt x="3900" y="520"/>
                  </a:lnTo>
                  <a:lnTo>
                    <a:pt x="4178" y="290"/>
                  </a:lnTo>
                </a:path>
              </a:pathLst>
            </a:custGeom>
            <a:noFill/>
            <a:ln w="33338">
              <a:solidFill>
                <a:srgbClr val="008000"/>
              </a:solidFill>
              <a:round/>
              <a:headEnd/>
              <a:tailEnd type="stealth" w="med" len="med"/>
            </a:ln>
          </p:spPr>
          <p:txBody>
            <a:bodyPr>
              <a:prstTxWarp prst="textNoShape">
                <a:avLst/>
              </a:prstTxWarp>
            </a:bodyPr>
            <a:lstStyle/>
            <a:p>
              <a:pPr eaLnBrk="0" hangingPunct="0"/>
              <a:endParaRPr lang="en-US" sz="2000" b="1">
                <a:latin typeface="Arial" pitchFamily="24" charset="0"/>
              </a:endParaRPr>
            </a:p>
          </p:txBody>
        </p:sp>
        <p:sp>
          <p:nvSpPr>
            <p:cNvPr id="98327" name="Line 4"/>
            <p:cNvSpPr>
              <a:spLocks noChangeShapeType="1"/>
            </p:cNvSpPr>
            <p:nvPr/>
          </p:nvSpPr>
          <p:spPr bwMode="auto">
            <a:xfrm flipV="1">
              <a:off x="408" y="2584"/>
              <a:ext cx="0" cy="374"/>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28" name="Line 5"/>
            <p:cNvSpPr>
              <a:spLocks noChangeShapeType="1"/>
            </p:cNvSpPr>
            <p:nvPr/>
          </p:nvSpPr>
          <p:spPr bwMode="auto">
            <a:xfrm>
              <a:off x="408" y="2952"/>
              <a:ext cx="28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29" name="Text Box 6"/>
            <p:cNvSpPr txBox="1">
              <a:spLocks noChangeArrowheads="1"/>
            </p:cNvSpPr>
            <p:nvPr/>
          </p:nvSpPr>
          <p:spPr bwMode="auto">
            <a:xfrm>
              <a:off x="309" y="2381"/>
              <a:ext cx="201"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E</a:t>
              </a:r>
            </a:p>
          </p:txBody>
        </p:sp>
        <p:sp>
          <p:nvSpPr>
            <p:cNvPr id="98330" name="Rectangle 7"/>
            <p:cNvSpPr>
              <a:spLocks noChangeArrowheads="1"/>
            </p:cNvSpPr>
            <p:nvPr/>
          </p:nvSpPr>
          <p:spPr bwMode="auto">
            <a:xfrm>
              <a:off x="690" y="2855"/>
              <a:ext cx="187"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k</a:t>
              </a:r>
            </a:p>
          </p:txBody>
        </p:sp>
        <p:sp>
          <p:nvSpPr>
            <p:cNvPr id="98331" name="Line 8"/>
            <p:cNvSpPr>
              <a:spLocks noChangeShapeType="1"/>
            </p:cNvSpPr>
            <p:nvPr/>
          </p:nvSpPr>
          <p:spPr bwMode="auto">
            <a:xfrm flipV="1">
              <a:off x="413" y="2317"/>
              <a:ext cx="614" cy="629"/>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32" name="Rectangle 9"/>
            <p:cNvSpPr>
              <a:spLocks noChangeArrowheads="1"/>
            </p:cNvSpPr>
            <p:nvPr/>
          </p:nvSpPr>
          <p:spPr bwMode="auto">
            <a:xfrm>
              <a:off x="1098" y="2136"/>
              <a:ext cx="116" cy="212"/>
            </a:xfrm>
            <a:prstGeom prst="rect">
              <a:avLst/>
            </a:prstGeom>
            <a:noFill/>
            <a:ln w="19050">
              <a:noFill/>
              <a:miter lim="800000"/>
              <a:headEnd/>
              <a:tailEnd/>
            </a:ln>
          </p:spPr>
          <p:txBody>
            <a:bodyPr wrap="none" anchor="ctr">
              <a:prstTxWarp prst="textNoShape">
                <a:avLst/>
              </a:prstTxWarp>
              <a:spAutoFit/>
            </a:bodyPr>
            <a:lstStyle/>
            <a:p>
              <a:pPr algn="ctr" eaLnBrk="0" hangingPunct="0"/>
              <a:endParaRPr lang="en-US" sz="1600" b="1">
                <a:latin typeface="Arial" pitchFamily="24" charset="0"/>
              </a:endParaRPr>
            </a:p>
          </p:txBody>
        </p:sp>
        <p:sp>
          <p:nvSpPr>
            <p:cNvPr id="98333" name="Line 10"/>
            <p:cNvSpPr>
              <a:spLocks noChangeShapeType="1"/>
            </p:cNvSpPr>
            <p:nvPr/>
          </p:nvSpPr>
          <p:spPr bwMode="auto">
            <a:xfrm>
              <a:off x="1498" y="2993"/>
              <a:ext cx="288" cy="0"/>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34" name="Text Box 11"/>
            <p:cNvSpPr txBox="1">
              <a:spLocks noChangeArrowheads="1"/>
            </p:cNvSpPr>
            <p:nvPr/>
          </p:nvSpPr>
          <p:spPr bwMode="auto">
            <a:xfrm>
              <a:off x="1502" y="3257"/>
              <a:ext cx="201"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E</a:t>
              </a:r>
            </a:p>
          </p:txBody>
        </p:sp>
        <p:sp>
          <p:nvSpPr>
            <p:cNvPr id="98335" name="Rectangle 12"/>
            <p:cNvSpPr>
              <a:spLocks noChangeArrowheads="1"/>
            </p:cNvSpPr>
            <p:nvPr/>
          </p:nvSpPr>
          <p:spPr bwMode="auto">
            <a:xfrm>
              <a:off x="1778" y="2897"/>
              <a:ext cx="187"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k</a:t>
              </a:r>
            </a:p>
          </p:txBody>
        </p:sp>
        <p:sp>
          <p:nvSpPr>
            <p:cNvPr id="98336" name="Line 13"/>
            <p:cNvSpPr>
              <a:spLocks noChangeShapeType="1"/>
            </p:cNvSpPr>
            <p:nvPr/>
          </p:nvSpPr>
          <p:spPr bwMode="auto">
            <a:xfrm>
              <a:off x="1500" y="2995"/>
              <a:ext cx="0" cy="344"/>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37" name="Line 14"/>
            <p:cNvSpPr>
              <a:spLocks noChangeShapeType="1"/>
            </p:cNvSpPr>
            <p:nvPr/>
          </p:nvSpPr>
          <p:spPr bwMode="auto">
            <a:xfrm>
              <a:off x="1500" y="3001"/>
              <a:ext cx="689" cy="556"/>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sp>
          <p:nvSpPr>
            <p:cNvPr id="98338" name="Rectangle 15"/>
            <p:cNvSpPr>
              <a:spLocks noChangeArrowheads="1"/>
            </p:cNvSpPr>
            <p:nvPr/>
          </p:nvSpPr>
          <p:spPr bwMode="auto">
            <a:xfrm>
              <a:off x="2195" y="3447"/>
              <a:ext cx="201"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V</a:t>
              </a:r>
            </a:p>
          </p:txBody>
        </p:sp>
        <p:sp>
          <p:nvSpPr>
            <p:cNvPr id="98339" name="Rectangle 16"/>
            <p:cNvSpPr>
              <a:spLocks noChangeArrowheads="1"/>
            </p:cNvSpPr>
            <p:nvPr/>
          </p:nvSpPr>
          <p:spPr bwMode="auto">
            <a:xfrm>
              <a:off x="1052" y="2256"/>
              <a:ext cx="201" cy="212"/>
            </a:xfrm>
            <a:prstGeom prst="rect">
              <a:avLst/>
            </a:prstGeom>
            <a:noFill/>
            <a:ln w="19050">
              <a:noFill/>
              <a:miter lim="800000"/>
              <a:headEnd/>
              <a:tailEnd/>
            </a:ln>
          </p:spPr>
          <p:txBody>
            <a:bodyPr wrap="none" anchor="ctr">
              <a:prstTxWarp prst="textNoShape">
                <a:avLst/>
              </a:prstTxWarp>
              <a:spAutoFit/>
            </a:bodyPr>
            <a:lstStyle/>
            <a:p>
              <a:pPr algn="ctr" eaLnBrk="0" hangingPunct="0"/>
              <a:r>
                <a:rPr lang="en-US" sz="1600" b="1">
                  <a:latin typeface="Arial" pitchFamily="24" charset="0"/>
                </a:rPr>
                <a:t>V</a:t>
              </a:r>
            </a:p>
          </p:txBody>
        </p:sp>
      </p:grpSp>
      <p:grpSp>
        <p:nvGrpSpPr>
          <p:cNvPr id="3" name="Group 36"/>
          <p:cNvGrpSpPr>
            <a:grpSpLocks/>
          </p:cNvGrpSpPr>
          <p:nvPr/>
        </p:nvGrpSpPr>
        <p:grpSpPr bwMode="auto">
          <a:xfrm>
            <a:off x="2527300" y="707763"/>
            <a:ext cx="4160838" cy="2273300"/>
            <a:chOff x="1592" y="659"/>
            <a:chExt cx="2621" cy="1432"/>
          </a:xfrm>
        </p:grpSpPr>
        <p:pic>
          <p:nvPicPr>
            <p:cNvPr id="98320" name="Picture 19" descr="onduleur"/>
            <p:cNvPicPr>
              <a:picLocks noChangeAspect="1" noChangeArrowheads="1"/>
            </p:cNvPicPr>
            <p:nvPr/>
          </p:nvPicPr>
          <p:blipFill>
            <a:blip r:embed="rId4"/>
            <a:srcRect l="4089" t="14554" r="30200" b="8069"/>
            <a:stretch>
              <a:fillRect/>
            </a:stretch>
          </p:blipFill>
          <p:spPr bwMode="auto">
            <a:xfrm>
              <a:off x="1729" y="729"/>
              <a:ext cx="2429" cy="1159"/>
            </a:xfrm>
            <a:prstGeom prst="rect">
              <a:avLst/>
            </a:prstGeom>
            <a:noFill/>
            <a:ln w="9525">
              <a:noFill/>
              <a:miter lim="800000"/>
              <a:headEnd/>
              <a:tailEnd/>
            </a:ln>
          </p:spPr>
        </p:pic>
        <p:sp>
          <p:nvSpPr>
            <p:cNvPr id="98321" name="Rectangle 20"/>
            <p:cNvSpPr>
              <a:spLocks noChangeArrowheads="1"/>
            </p:cNvSpPr>
            <p:nvPr/>
          </p:nvSpPr>
          <p:spPr bwMode="auto">
            <a:xfrm>
              <a:off x="3287" y="659"/>
              <a:ext cx="926" cy="740"/>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pPr eaLnBrk="0" hangingPunct="0"/>
              <a:endParaRPr lang="en-US" sz="2000" b="1">
                <a:latin typeface="Arial" pitchFamily="24" charset="0"/>
              </a:endParaRPr>
            </a:p>
          </p:txBody>
        </p:sp>
        <p:sp>
          <p:nvSpPr>
            <p:cNvPr id="98322" name="Rectangle 21"/>
            <p:cNvSpPr>
              <a:spLocks noChangeArrowheads="1"/>
            </p:cNvSpPr>
            <p:nvPr/>
          </p:nvSpPr>
          <p:spPr bwMode="auto">
            <a:xfrm rot="564044">
              <a:off x="3531" y="1160"/>
              <a:ext cx="646" cy="387"/>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pPr eaLnBrk="0" hangingPunct="0"/>
              <a:endParaRPr lang="en-US" sz="2000" b="1">
                <a:latin typeface="Arial" pitchFamily="24" charset="0"/>
              </a:endParaRPr>
            </a:p>
          </p:txBody>
        </p:sp>
        <p:sp>
          <p:nvSpPr>
            <p:cNvPr id="98323" name="Rectangle 22"/>
            <p:cNvSpPr>
              <a:spLocks noChangeArrowheads="1"/>
            </p:cNvSpPr>
            <p:nvPr/>
          </p:nvSpPr>
          <p:spPr bwMode="auto">
            <a:xfrm rot="740523">
              <a:off x="1592" y="1682"/>
              <a:ext cx="1550" cy="409"/>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pPr eaLnBrk="0" hangingPunct="0"/>
              <a:endParaRPr lang="en-US" sz="2000" b="1">
                <a:latin typeface="Arial" pitchFamily="24" charset="0"/>
              </a:endParaRPr>
            </a:p>
          </p:txBody>
        </p:sp>
        <p:sp>
          <p:nvSpPr>
            <p:cNvPr id="98324" name="Rectangle 23"/>
            <p:cNvSpPr>
              <a:spLocks noChangeArrowheads="1"/>
            </p:cNvSpPr>
            <p:nvPr/>
          </p:nvSpPr>
          <p:spPr bwMode="auto">
            <a:xfrm>
              <a:off x="1701" y="791"/>
              <a:ext cx="133" cy="311"/>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pPr eaLnBrk="0" hangingPunct="0"/>
              <a:endParaRPr lang="en-US" sz="2000" b="1">
                <a:latin typeface="Arial" pitchFamily="24" charset="0"/>
              </a:endParaRPr>
            </a:p>
          </p:txBody>
        </p:sp>
        <p:sp>
          <p:nvSpPr>
            <p:cNvPr id="98325" name="Rectangle 24"/>
            <p:cNvSpPr>
              <a:spLocks noChangeArrowheads="1"/>
            </p:cNvSpPr>
            <p:nvPr/>
          </p:nvSpPr>
          <p:spPr bwMode="auto">
            <a:xfrm rot="520128">
              <a:off x="2252" y="705"/>
              <a:ext cx="696" cy="189"/>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pPr eaLnBrk="0" hangingPunct="0"/>
              <a:endParaRPr lang="en-US" sz="2000" b="1">
                <a:latin typeface="Arial" pitchFamily="24" charset="0"/>
              </a:endParaRPr>
            </a:p>
          </p:txBody>
        </p:sp>
      </p:grpSp>
      <p:grpSp>
        <p:nvGrpSpPr>
          <p:cNvPr id="4" name="Group 25"/>
          <p:cNvGrpSpPr>
            <a:grpSpLocks/>
          </p:cNvGrpSpPr>
          <p:nvPr/>
        </p:nvGrpSpPr>
        <p:grpSpPr bwMode="auto">
          <a:xfrm>
            <a:off x="5386388" y="3139813"/>
            <a:ext cx="3622675" cy="1435100"/>
            <a:chOff x="3478" y="3409"/>
            <a:chExt cx="2282" cy="904"/>
          </a:xfrm>
        </p:grpSpPr>
        <p:graphicFrame>
          <p:nvGraphicFramePr>
            <p:cNvPr id="98307" name="Object 3"/>
            <p:cNvGraphicFramePr>
              <a:graphicFrameLocks noChangeAspect="1"/>
            </p:cNvGraphicFramePr>
            <p:nvPr/>
          </p:nvGraphicFramePr>
          <p:xfrm>
            <a:off x="3772" y="3663"/>
            <a:ext cx="1497" cy="464"/>
          </p:xfrm>
          <a:graphic>
            <a:graphicData uri="http://schemas.openxmlformats.org/presentationml/2006/ole">
              <mc:AlternateContent xmlns:mc="http://schemas.openxmlformats.org/markup-compatibility/2006">
                <mc:Choice xmlns:v="urn:schemas-microsoft-com:vml" Requires="v">
                  <p:oleObj spid="_x0000_s22858" name="Equation" r:id="rId5" imgW="1270000" imgH="393700" progId="">
                    <p:embed/>
                  </p:oleObj>
                </mc:Choice>
                <mc:Fallback>
                  <p:oleObj name="Equation" r:id="rId5" imgW="1270000" imgH="3937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 y="3663"/>
                          <a:ext cx="1497"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14" name="Text Box 27"/>
            <p:cNvSpPr txBox="1">
              <a:spLocks noChangeArrowheads="1"/>
            </p:cNvSpPr>
            <p:nvPr/>
          </p:nvSpPr>
          <p:spPr bwMode="auto">
            <a:xfrm>
              <a:off x="3478" y="3456"/>
              <a:ext cx="788"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24" charset="0"/>
                </a:rPr>
                <a:t>Wiggler period</a:t>
              </a:r>
            </a:p>
          </p:txBody>
        </p:sp>
        <p:sp>
          <p:nvSpPr>
            <p:cNvPr id="98315" name="Text Box 28"/>
            <p:cNvSpPr txBox="1">
              <a:spLocks noChangeArrowheads="1"/>
            </p:cNvSpPr>
            <p:nvPr/>
          </p:nvSpPr>
          <p:spPr bwMode="auto">
            <a:xfrm>
              <a:off x="3793" y="4140"/>
              <a:ext cx="922" cy="173"/>
            </a:xfrm>
            <a:prstGeom prst="rect">
              <a:avLst/>
            </a:prstGeom>
            <a:noFill/>
            <a:ln w="9525">
              <a:noFill/>
              <a:miter lim="800000"/>
              <a:headEnd/>
              <a:tailEnd/>
            </a:ln>
          </p:spPr>
          <p:txBody>
            <a:bodyPr wrap="none">
              <a:prstTxWarp prst="textNoShape">
                <a:avLst/>
              </a:prstTxWarp>
              <a:spAutoFit/>
            </a:bodyPr>
            <a:lstStyle/>
            <a:p>
              <a:pPr eaLnBrk="0" hangingPunct="0"/>
              <a:r>
                <a:rPr lang="en-US" sz="1200" b="1">
                  <a:latin typeface="Arial" pitchFamily="24" charset="0"/>
                </a:rPr>
                <a:t>Laser wavelength</a:t>
              </a:r>
            </a:p>
          </p:txBody>
        </p:sp>
        <p:sp>
          <p:nvSpPr>
            <p:cNvPr id="98316" name="Line 29"/>
            <p:cNvSpPr>
              <a:spLocks noChangeShapeType="1"/>
            </p:cNvSpPr>
            <p:nvPr/>
          </p:nvSpPr>
          <p:spPr bwMode="auto">
            <a:xfrm>
              <a:off x="3853" y="3637"/>
              <a:ext cx="0" cy="144"/>
            </a:xfrm>
            <a:prstGeom prst="line">
              <a:avLst/>
            </a:prstGeom>
            <a:noFill/>
            <a:ln w="9525">
              <a:solidFill>
                <a:srgbClr val="CC3300"/>
              </a:solidFill>
              <a:round/>
              <a:headEnd/>
              <a:tailEnd type="triangle" w="med" len="med"/>
            </a:ln>
          </p:spPr>
          <p:txBody>
            <a:bodyPr wrap="none" anchor="ctr">
              <a:prstTxWarp prst="textNoShape">
                <a:avLst/>
              </a:prstTxWarp>
            </a:bodyPr>
            <a:lstStyle/>
            <a:p>
              <a:endParaRPr lang="en-US"/>
            </a:p>
          </p:txBody>
        </p:sp>
        <p:sp>
          <p:nvSpPr>
            <p:cNvPr id="98317" name="Text Box 30"/>
            <p:cNvSpPr txBox="1">
              <a:spLocks noChangeArrowheads="1"/>
            </p:cNvSpPr>
            <p:nvPr/>
          </p:nvSpPr>
          <p:spPr bwMode="auto">
            <a:xfrm>
              <a:off x="4445" y="3409"/>
              <a:ext cx="1315" cy="173"/>
            </a:xfrm>
            <a:prstGeom prst="rect">
              <a:avLst/>
            </a:prstGeom>
            <a:noFill/>
            <a:ln w="9525">
              <a:noFill/>
              <a:miter lim="800000"/>
              <a:headEnd/>
              <a:tailEnd/>
            </a:ln>
          </p:spPr>
          <p:txBody>
            <a:bodyPr>
              <a:prstTxWarp prst="textNoShape">
                <a:avLst/>
              </a:prstTxWarp>
              <a:spAutoFit/>
            </a:bodyPr>
            <a:lstStyle/>
            <a:p>
              <a:pPr algn="r" eaLnBrk="0" hangingPunct="0">
                <a:spcBef>
                  <a:spcPct val="50000"/>
                </a:spcBef>
              </a:pPr>
              <a:r>
                <a:rPr lang="en-US" sz="1200" b="1">
                  <a:latin typeface="Arial" pitchFamily="24" charset="0"/>
                </a:rPr>
                <a:t>Undulator parameter </a:t>
              </a:r>
            </a:p>
          </p:txBody>
        </p:sp>
        <p:sp>
          <p:nvSpPr>
            <p:cNvPr id="98318" name="Line 31"/>
            <p:cNvSpPr>
              <a:spLocks noChangeShapeType="1"/>
            </p:cNvSpPr>
            <p:nvPr/>
          </p:nvSpPr>
          <p:spPr bwMode="auto">
            <a:xfrm flipH="1">
              <a:off x="4321" y="4005"/>
              <a:ext cx="103" cy="180"/>
            </a:xfrm>
            <a:prstGeom prst="line">
              <a:avLst/>
            </a:prstGeom>
            <a:noFill/>
            <a:ln w="9525">
              <a:solidFill>
                <a:srgbClr val="CC3300"/>
              </a:solidFill>
              <a:round/>
              <a:headEnd type="triangle" w="med" len="med"/>
              <a:tailEnd/>
            </a:ln>
          </p:spPr>
          <p:txBody>
            <a:bodyPr wrap="none" anchor="ctr">
              <a:prstTxWarp prst="textNoShape">
                <a:avLst/>
              </a:prstTxWarp>
            </a:bodyPr>
            <a:lstStyle/>
            <a:p>
              <a:endParaRPr lang="en-US"/>
            </a:p>
          </p:txBody>
        </p:sp>
        <p:sp>
          <p:nvSpPr>
            <p:cNvPr id="98319" name="Line 32"/>
            <p:cNvSpPr>
              <a:spLocks noChangeShapeType="1"/>
            </p:cNvSpPr>
            <p:nvPr/>
          </p:nvSpPr>
          <p:spPr bwMode="auto">
            <a:xfrm flipH="1">
              <a:off x="5044" y="3567"/>
              <a:ext cx="130" cy="124"/>
            </a:xfrm>
            <a:prstGeom prst="line">
              <a:avLst/>
            </a:prstGeom>
            <a:noFill/>
            <a:ln w="9525">
              <a:solidFill>
                <a:srgbClr val="CC3300"/>
              </a:solidFill>
              <a:round/>
              <a:headEnd/>
              <a:tailEnd type="triangle" w="med" len="med"/>
            </a:ln>
          </p:spPr>
          <p:txBody>
            <a:bodyPr wrap="none" anchor="ctr">
              <a:prstTxWarp prst="textNoShape">
                <a:avLst/>
              </a:prstTxWarp>
            </a:bodyPr>
            <a:lstStyle/>
            <a:p>
              <a:endParaRPr lang="en-US"/>
            </a:p>
          </p:txBody>
        </p:sp>
      </p:grpSp>
      <p:sp>
        <p:nvSpPr>
          <p:cNvPr id="98312" name="Rectangle 34"/>
          <p:cNvSpPr>
            <a:spLocks noChangeArrowheads="1"/>
          </p:cNvSpPr>
          <p:nvPr/>
        </p:nvSpPr>
        <p:spPr bwMode="auto">
          <a:xfrm>
            <a:off x="0" y="4955700"/>
            <a:ext cx="9143999" cy="1323439"/>
          </a:xfrm>
          <a:prstGeom prst="rect">
            <a:avLst/>
          </a:prstGeom>
          <a:noFill/>
          <a:ln w="9525">
            <a:noFill/>
            <a:miter lim="800000"/>
            <a:headEnd/>
            <a:tailEnd/>
          </a:ln>
        </p:spPr>
        <p:txBody>
          <a:bodyPr wrap="square">
            <a:prstTxWarp prst="textNoShape">
              <a:avLst/>
            </a:prstTxWarp>
            <a:spAutoFit/>
          </a:bodyPr>
          <a:lstStyle/>
          <a:p>
            <a:pPr marL="230188" indent="-230188" eaLnBrk="0" hangingPunct="0">
              <a:buFontTx/>
              <a:buChar char="•"/>
            </a:pPr>
            <a:r>
              <a:rPr lang="en-US" sz="2000" b="1" dirty="0">
                <a:latin typeface="Helvetica Neue"/>
                <a:cs typeface="Helvetica Neue"/>
              </a:rPr>
              <a:t>Electron beam couples to E-field of laser when co-propagating in an </a:t>
            </a:r>
            <a:r>
              <a:rPr lang="en-US" sz="2000" b="1" dirty="0" err="1" smtClean="0">
                <a:latin typeface="Helvetica Neue"/>
                <a:cs typeface="Helvetica Neue"/>
              </a:rPr>
              <a:t>undulator</a:t>
            </a:r>
            <a:endParaRPr lang="en-US" sz="2000" b="1" dirty="0">
              <a:latin typeface="Helvetica Neue"/>
              <a:cs typeface="Helvetica Neue"/>
            </a:endParaRPr>
          </a:p>
          <a:p>
            <a:pPr marL="230188" indent="-230188" eaLnBrk="0" hangingPunct="0">
              <a:buFontTx/>
              <a:buChar char="•"/>
            </a:pPr>
            <a:r>
              <a:rPr lang="en-US" sz="2000" b="1" dirty="0">
                <a:latin typeface="Helvetica Neue"/>
                <a:cs typeface="Helvetica Neue"/>
              </a:rPr>
              <a:t>Over one </a:t>
            </a:r>
            <a:r>
              <a:rPr lang="en-US" sz="2000" b="1" dirty="0" err="1">
                <a:latin typeface="Helvetica Neue"/>
                <a:cs typeface="Helvetica Neue"/>
              </a:rPr>
              <a:t>undulator</a:t>
            </a:r>
            <a:r>
              <a:rPr lang="en-US" sz="2000" b="1" dirty="0">
                <a:latin typeface="Helvetica Neue"/>
                <a:cs typeface="Helvetica Neue"/>
              </a:rPr>
              <a:t> period, the electron is delayed with respect to the light by one optical wavelength</a:t>
            </a:r>
          </a:p>
        </p:txBody>
      </p:sp>
      <p:graphicFrame>
        <p:nvGraphicFramePr>
          <p:cNvPr id="98306" name="Object 2"/>
          <p:cNvGraphicFramePr>
            <a:graphicFrameLocks noChangeAspect="1"/>
          </p:cNvGraphicFramePr>
          <p:nvPr>
            <p:extLst>
              <p:ext uri="{D42A27DB-BD31-4B8C-83A1-F6EECF244321}">
                <p14:modId xmlns:p14="http://schemas.microsoft.com/office/powerpoint/2010/main" val="1679889111"/>
              </p:ext>
            </p:extLst>
          </p:nvPr>
        </p:nvGraphicFramePr>
        <p:xfrm>
          <a:off x="2690813" y="2835013"/>
          <a:ext cx="1379537" cy="458787"/>
        </p:xfrm>
        <a:graphic>
          <a:graphicData uri="http://schemas.openxmlformats.org/presentationml/2006/ole">
            <mc:AlternateContent xmlns:mc="http://schemas.openxmlformats.org/markup-compatibility/2006">
              <mc:Choice xmlns:v="urn:schemas-microsoft-com:vml" Requires="v">
                <p:oleObj spid="_x0000_s22859" name="Equation" r:id="rId7" imgW="685800" imgH="228600" progId="">
                  <p:embed/>
                </p:oleObj>
              </mc:Choice>
              <mc:Fallback>
                <p:oleObj name="Equation" r:id="rId7" imgW="685800" imgH="228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0813" y="2835013"/>
                        <a:ext cx="1379537" cy="458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a:xfrm>
            <a:off x="0" y="277691"/>
            <a:ext cx="7646988" cy="731838"/>
          </a:xfrm>
        </p:spPr>
        <p:txBody>
          <a:bodyPr/>
          <a:lstStyle/>
          <a:p>
            <a:r>
              <a:rPr lang="en-US" dirty="0" smtClean="0">
                <a:solidFill>
                  <a:srgbClr val="000090"/>
                </a:solidFill>
                <a:latin typeface="+mn-lt"/>
              </a:rPr>
              <a:t>Seeded FELs - 1</a:t>
            </a:r>
            <a:endParaRPr lang="en-US" dirty="0">
              <a:solidFill>
                <a:srgbClr val="000090"/>
              </a:solidFill>
              <a:latin typeface="+mn-lt"/>
            </a:endParaRPr>
          </a:p>
        </p:txBody>
      </p:sp>
    </p:spTree>
    <p:extLst>
      <p:ext uri="{BB962C8B-B14F-4D97-AF65-F5344CB8AC3E}">
        <p14:creationId xmlns:p14="http://schemas.microsoft.com/office/powerpoint/2010/main" val="204037724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35350" y="2352675"/>
            <a:ext cx="2166938" cy="871538"/>
            <a:chOff x="2164" y="1482"/>
            <a:chExt cx="1365" cy="549"/>
          </a:xfrm>
        </p:grpSpPr>
        <p:sp>
          <p:nvSpPr>
            <p:cNvPr id="1163267" name="AutoShape 3"/>
            <p:cNvSpPr>
              <a:spLocks noChangeArrowheads="1"/>
            </p:cNvSpPr>
            <p:nvPr/>
          </p:nvSpPr>
          <p:spPr bwMode="auto">
            <a:xfrm>
              <a:off x="2375" y="1866"/>
              <a:ext cx="178" cy="165"/>
            </a:xfrm>
            <a:prstGeom prst="triangle">
              <a:avLst>
                <a:gd name="adj" fmla="val 50000"/>
              </a:avLst>
            </a:prstGeom>
            <a:solidFill>
              <a:srgbClr val="FFFF66"/>
            </a:solidFill>
            <a:ln w="12700">
              <a:solidFill>
                <a:schemeClr val="tx1"/>
              </a:solidFill>
              <a:miter lim="800000"/>
              <a:headEnd/>
              <a:tailEnd/>
            </a:ln>
            <a:effectLst>
              <a:outerShdw blurRad="63500" dist="107763" dir="2700000" algn="ctr" rotWithShape="0">
                <a:schemeClr val="tx2">
                  <a:alpha val="50000"/>
                </a:schemeClr>
              </a:outerShdw>
            </a:effectLst>
          </p:spPr>
          <p:txBody>
            <a:bodyPr wrap="none" anchor="ctr">
              <a:prstTxWarp prst="textNoShape">
                <a:avLst/>
              </a:prstTxWarp>
            </a:bodyPr>
            <a:lstStyle/>
            <a:p>
              <a:pPr eaLnBrk="0" hangingPunct="0">
                <a:defRPr/>
              </a:pPr>
              <a:endParaRPr lang="en-US" sz="2000" b="1">
                <a:latin typeface="Arial" charset="0"/>
              </a:endParaRPr>
            </a:p>
          </p:txBody>
        </p:sp>
        <p:sp>
          <p:nvSpPr>
            <p:cNvPr id="1163268" name="AutoShape 4"/>
            <p:cNvSpPr>
              <a:spLocks noChangeArrowheads="1"/>
            </p:cNvSpPr>
            <p:nvPr/>
          </p:nvSpPr>
          <p:spPr bwMode="auto">
            <a:xfrm>
              <a:off x="3147" y="1866"/>
              <a:ext cx="178" cy="165"/>
            </a:xfrm>
            <a:prstGeom prst="triangle">
              <a:avLst>
                <a:gd name="adj" fmla="val 50000"/>
              </a:avLst>
            </a:prstGeom>
            <a:solidFill>
              <a:srgbClr val="FFFF66"/>
            </a:solidFill>
            <a:ln w="12700">
              <a:solidFill>
                <a:schemeClr val="tx1"/>
              </a:solidFill>
              <a:miter lim="800000"/>
              <a:headEnd/>
              <a:tailEnd/>
            </a:ln>
            <a:effectLst>
              <a:outerShdw blurRad="63500" dist="107763" dir="2700000" algn="ctr" rotWithShape="0">
                <a:schemeClr val="tx2">
                  <a:alpha val="50000"/>
                </a:schemeClr>
              </a:outerShdw>
            </a:effectLst>
          </p:spPr>
          <p:txBody>
            <a:bodyPr wrap="none" anchor="ctr">
              <a:prstTxWarp prst="textNoShape">
                <a:avLst/>
              </a:prstTxWarp>
            </a:bodyPr>
            <a:lstStyle/>
            <a:p>
              <a:pPr eaLnBrk="0" hangingPunct="0">
                <a:defRPr/>
              </a:pPr>
              <a:endParaRPr lang="en-US" sz="2000" b="1">
                <a:latin typeface="Arial" charset="0"/>
              </a:endParaRPr>
            </a:p>
          </p:txBody>
        </p:sp>
        <p:sp>
          <p:nvSpPr>
            <p:cNvPr id="1163269" name="AutoShape 5"/>
            <p:cNvSpPr>
              <a:spLocks noChangeArrowheads="1"/>
            </p:cNvSpPr>
            <p:nvPr/>
          </p:nvSpPr>
          <p:spPr bwMode="auto">
            <a:xfrm flipV="1">
              <a:off x="2870" y="1537"/>
              <a:ext cx="178" cy="164"/>
            </a:xfrm>
            <a:prstGeom prst="triangle">
              <a:avLst>
                <a:gd name="adj" fmla="val 50000"/>
              </a:avLst>
            </a:prstGeom>
            <a:solidFill>
              <a:srgbClr val="FFFF66"/>
            </a:solidFill>
            <a:ln w="12700">
              <a:solidFill>
                <a:schemeClr val="tx1"/>
              </a:solidFill>
              <a:miter lim="800000"/>
              <a:headEnd/>
              <a:tailEnd/>
            </a:ln>
            <a:effectLst>
              <a:outerShdw blurRad="63500" dist="107763" dir="2700000" algn="ctr" rotWithShape="0">
                <a:schemeClr val="tx2">
                  <a:alpha val="50000"/>
                </a:schemeClr>
              </a:outerShdw>
            </a:effectLst>
          </p:spPr>
          <p:txBody>
            <a:bodyPr wrap="none" anchor="ctr">
              <a:prstTxWarp prst="textNoShape">
                <a:avLst/>
              </a:prstTxWarp>
            </a:bodyPr>
            <a:lstStyle/>
            <a:p>
              <a:pPr eaLnBrk="0" hangingPunct="0">
                <a:defRPr/>
              </a:pPr>
              <a:endParaRPr lang="en-US" sz="2000" b="1">
                <a:latin typeface="Arial" charset="0"/>
              </a:endParaRPr>
            </a:p>
          </p:txBody>
        </p:sp>
        <p:sp>
          <p:nvSpPr>
            <p:cNvPr id="1163270" name="AutoShape 6"/>
            <p:cNvSpPr>
              <a:spLocks noChangeArrowheads="1"/>
            </p:cNvSpPr>
            <p:nvPr/>
          </p:nvSpPr>
          <p:spPr bwMode="auto">
            <a:xfrm flipV="1">
              <a:off x="2662" y="1537"/>
              <a:ext cx="178" cy="164"/>
            </a:xfrm>
            <a:prstGeom prst="triangle">
              <a:avLst>
                <a:gd name="adj" fmla="val 50000"/>
              </a:avLst>
            </a:prstGeom>
            <a:solidFill>
              <a:srgbClr val="FFFF66"/>
            </a:solidFill>
            <a:ln w="12700">
              <a:solidFill>
                <a:schemeClr val="tx1"/>
              </a:solidFill>
              <a:miter lim="800000"/>
              <a:headEnd/>
              <a:tailEnd/>
            </a:ln>
            <a:effectLst>
              <a:outerShdw blurRad="63500" dist="107763" dir="2700000" algn="ctr" rotWithShape="0">
                <a:schemeClr val="tx2">
                  <a:alpha val="50000"/>
                </a:schemeClr>
              </a:outerShdw>
            </a:effectLst>
          </p:spPr>
          <p:txBody>
            <a:bodyPr wrap="none" anchor="ctr">
              <a:prstTxWarp prst="textNoShape">
                <a:avLst/>
              </a:prstTxWarp>
            </a:bodyPr>
            <a:lstStyle/>
            <a:p>
              <a:pPr eaLnBrk="0" hangingPunct="0">
                <a:defRPr/>
              </a:pPr>
              <a:endParaRPr lang="en-US" sz="2000" b="1">
                <a:latin typeface="Arial" charset="0"/>
              </a:endParaRPr>
            </a:p>
          </p:txBody>
        </p:sp>
        <p:sp>
          <p:nvSpPr>
            <p:cNvPr id="100383" name="Line 7"/>
            <p:cNvSpPr>
              <a:spLocks noChangeShapeType="1"/>
            </p:cNvSpPr>
            <p:nvPr/>
          </p:nvSpPr>
          <p:spPr bwMode="auto">
            <a:xfrm>
              <a:off x="2164" y="1976"/>
              <a:ext cx="297" cy="0"/>
            </a:xfrm>
            <a:prstGeom prst="line">
              <a:avLst/>
            </a:prstGeom>
            <a:noFill/>
            <a:ln w="38100">
              <a:solidFill>
                <a:srgbClr val="0101FF"/>
              </a:solidFill>
              <a:round/>
              <a:headEnd/>
              <a:tailEnd/>
            </a:ln>
          </p:spPr>
          <p:txBody>
            <a:bodyPr wrap="none" anchor="ctr">
              <a:prstTxWarp prst="textNoShape">
                <a:avLst/>
              </a:prstTxWarp>
            </a:bodyPr>
            <a:lstStyle/>
            <a:p>
              <a:endParaRPr lang="en-US"/>
            </a:p>
          </p:txBody>
        </p:sp>
        <p:sp>
          <p:nvSpPr>
            <p:cNvPr id="100384" name="Line 8"/>
            <p:cNvSpPr>
              <a:spLocks noChangeShapeType="1"/>
            </p:cNvSpPr>
            <p:nvPr/>
          </p:nvSpPr>
          <p:spPr bwMode="auto">
            <a:xfrm flipV="1">
              <a:off x="2461" y="1701"/>
              <a:ext cx="297" cy="275"/>
            </a:xfrm>
            <a:prstGeom prst="line">
              <a:avLst/>
            </a:prstGeom>
            <a:noFill/>
            <a:ln w="38100">
              <a:solidFill>
                <a:srgbClr val="0101FF"/>
              </a:solidFill>
              <a:round/>
              <a:headEnd/>
              <a:tailEnd/>
            </a:ln>
          </p:spPr>
          <p:txBody>
            <a:bodyPr wrap="none" anchor="ctr">
              <a:prstTxWarp prst="textNoShape">
                <a:avLst/>
              </a:prstTxWarp>
            </a:bodyPr>
            <a:lstStyle/>
            <a:p>
              <a:endParaRPr lang="en-US"/>
            </a:p>
          </p:txBody>
        </p:sp>
        <p:sp>
          <p:nvSpPr>
            <p:cNvPr id="100385" name="Line 9"/>
            <p:cNvSpPr>
              <a:spLocks noChangeShapeType="1"/>
            </p:cNvSpPr>
            <p:nvPr/>
          </p:nvSpPr>
          <p:spPr bwMode="auto">
            <a:xfrm>
              <a:off x="2758" y="1701"/>
              <a:ext cx="177" cy="0"/>
            </a:xfrm>
            <a:prstGeom prst="line">
              <a:avLst/>
            </a:prstGeom>
            <a:noFill/>
            <a:ln w="38100">
              <a:solidFill>
                <a:srgbClr val="0101FF"/>
              </a:solidFill>
              <a:round/>
              <a:headEnd/>
              <a:tailEnd/>
            </a:ln>
          </p:spPr>
          <p:txBody>
            <a:bodyPr wrap="none" anchor="ctr">
              <a:prstTxWarp prst="textNoShape">
                <a:avLst/>
              </a:prstTxWarp>
            </a:bodyPr>
            <a:lstStyle/>
            <a:p>
              <a:endParaRPr lang="en-US"/>
            </a:p>
          </p:txBody>
        </p:sp>
        <p:sp>
          <p:nvSpPr>
            <p:cNvPr id="100386" name="Line 10"/>
            <p:cNvSpPr>
              <a:spLocks noChangeShapeType="1"/>
            </p:cNvSpPr>
            <p:nvPr/>
          </p:nvSpPr>
          <p:spPr bwMode="auto">
            <a:xfrm>
              <a:off x="2935" y="1701"/>
              <a:ext cx="297" cy="275"/>
            </a:xfrm>
            <a:prstGeom prst="line">
              <a:avLst/>
            </a:prstGeom>
            <a:noFill/>
            <a:ln w="38100">
              <a:solidFill>
                <a:srgbClr val="0101FF"/>
              </a:solidFill>
              <a:round/>
              <a:headEnd/>
              <a:tailEnd/>
            </a:ln>
          </p:spPr>
          <p:txBody>
            <a:bodyPr wrap="none" anchor="ctr">
              <a:prstTxWarp prst="textNoShape">
                <a:avLst/>
              </a:prstTxWarp>
            </a:bodyPr>
            <a:lstStyle/>
            <a:p>
              <a:endParaRPr lang="en-US"/>
            </a:p>
          </p:txBody>
        </p:sp>
        <p:sp>
          <p:nvSpPr>
            <p:cNvPr id="100387" name="Line 11"/>
            <p:cNvSpPr>
              <a:spLocks noChangeShapeType="1"/>
            </p:cNvSpPr>
            <p:nvPr/>
          </p:nvSpPr>
          <p:spPr bwMode="auto">
            <a:xfrm>
              <a:off x="3232" y="1976"/>
              <a:ext cx="297" cy="0"/>
            </a:xfrm>
            <a:prstGeom prst="line">
              <a:avLst/>
            </a:prstGeom>
            <a:noFill/>
            <a:ln w="38100">
              <a:solidFill>
                <a:srgbClr val="0101FF"/>
              </a:solidFill>
              <a:round/>
              <a:headEnd/>
              <a:tailEnd/>
            </a:ln>
          </p:spPr>
          <p:txBody>
            <a:bodyPr wrap="none" anchor="ctr">
              <a:prstTxWarp prst="textNoShape">
                <a:avLst/>
              </a:prstTxWarp>
            </a:bodyPr>
            <a:lstStyle/>
            <a:p>
              <a:endParaRPr lang="en-US"/>
            </a:p>
          </p:txBody>
        </p:sp>
        <p:sp>
          <p:nvSpPr>
            <p:cNvPr id="100388" name="Line 12"/>
            <p:cNvSpPr>
              <a:spLocks noChangeShapeType="1"/>
            </p:cNvSpPr>
            <p:nvPr/>
          </p:nvSpPr>
          <p:spPr bwMode="auto">
            <a:xfrm>
              <a:off x="2164" y="1976"/>
              <a:ext cx="297" cy="0"/>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100389" name="Line 13"/>
            <p:cNvSpPr>
              <a:spLocks noChangeShapeType="1"/>
            </p:cNvSpPr>
            <p:nvPr/>
          </p:nvSpPr>
          <p:spPr bwMode="auto">
            <a:xfrm flipV="1">
              <a:off x="2461" y="1482"/>
              <a:ext cx="297" cy="494"/>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100390" name="Line 14"/>
            <p:cNvSpPr>
              <a:spLocks noChangeShapeType="1"/>
            </p:cNvSpPr>
            <p:nvPr/>
          </p:nvSpPr>
          <p:spPr bwMode="auto">
            <a:xfrm>
              <a:off x="2758" y="1482"/>
              <a:ext cx="177" cy="0"/>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100391" name="Line 15"/>
            <p:cNvSpPr>
              <a:spLocks noChangeShapeType="1"/>
            </p:cNvSpPr>
            <p:nvPr/>
          </p:nvSpPr>
          <p:spPr bwMode="auto">
            <a:xfrm>
              <a:off x="2935" y="1482"/>
              <a:ext cx="297" cy="494"/>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100392" name="Line 16"/>
            <p:cNvSpPr>
              <a:spLocks noChangeShapeType="1"/>
            </p:cNvSpPr>
            <p:nvPr/>
          </p:nvSpPr>
          <p:spPr bwMode="auto">
            <a:xfrm>
              <a:off x="3232" y="1976"/>
              <a:ext cx="297" cy="0"/>
            </a:xfrm>
            <a:prstGeom prst="line">
              <a:avLst/>
            </a:prstGeom>
            <a:noFill/>
            <a:ln w="38100">
              <a:solidFill>
                <a:srgbClr val="FF0000"/>
              </a:solidFill>
              <a:round/>
              <a:headEnd/>
              <a:tailEnd/>
            </a:ln>
          </p:spPr>
          <p:txBody>
            <a:bodyPr wrap="none" anchor="ctr">
              <a:prstTxWarp prst="textNoShape">
                <a:avLst/>
              </a:prstTxWarp>
            </a:bodyPr>
            <a:lstStyle/>
            <a:p>
              <a:endParaRPr lang="en-US"/>
            </a:p>
          </p:txBody>
        </p:sp>
        <p:sp>
          <p:nvSpPr>
            <p:cNvPr id="100393" name="Line 17"/>
            <p:cNvSpPr>
              <a:spLocks noChangeShapeType="1"/>
            </p:cNvSpPr>
            <p:nvPr/>
          </p:nvSpPr>
          <p:spPr bwMode="auto">
            <a:xfrm>
              <a:off x="2164" y="1976"/>
              <a:ext cx="297" cy="0"/>
            </a:xfrm>
            <a:prstGeom prst="line">
              <a:avLst/>
            </a:prstGeom>
            <a:noFill/>
            <a:ln w="38100">
              <a:solidFill>
                <a:srgbClr val="00FF00"/>
              </a:solidFill>
              <a:round/>
              <a:headEnd/>
              <a:tailEnd type="stealth" w="med" len="med"/>
            </a:ln>
          </p:spPr>
          <p:txBody>
            <a:bodyPr wrap="none" anchor="ctr">
              <a:prstTxWarp prst="textNoShape">
                <a:avLst/>
              </a:prstTxWarp>
            </a:bodyPr>
            <a:lstStyle/>
            <a:p>
              <a:endParaRPr lang="en-US"/>
            </a:p>
          </p:txBody>
        </p:sp>
        <p:sp>
          <p:nvSpPr>
            <p:cNvPr id="100394" name="Line 18"/>
            <p:cNvSpPr>
              <a:spLocks noChangeShapeType="1"/>
            </p:cNvSpPr>
            <p:nvPr/>
          </p:nvSpPr>
          <p:spPr bwMode="auto">
            <a:xfrm flipV="1">
              <a:off x="2461" y="1592"/>
              <a:ext cx="297" cy="384"/>
            </a:xfrm>
            <a:prstGeom prst="line">
              <a:avLst/>
            </a:prstGeom>
            <a:noFill/>
            <a:ln w="38100">
              <a:solidFill>
                <a:srgbClr val="00FF00"/>
              </a:solidFill>
              <a:round/>
              <a:headEnd/>
              <a:tailEnd/>
            </a:ln>
          </p:spPr>
          <p:txBody>
            <a:bodyPr wrap="none" anchor="ctr">
              <a:prstTxWarp prst="textNoShape">
                <a:avLst/>
              </a:prstTxWarp>
            </a:bodyPr>
            <a:lstStyle/>
            <a:p>
              <a:endParaRPr lang="en-US"/>
            </a:p>
          </p:txBody>
        </p:sp>
        <p:sp>
          <p:nvSpPr>
            <p:cNvPr id="100395" name="Line 19"/>
            <p:cNvSpPr>
              <a:spLocks noChangeShapeType="1"/>
            </p:cNvSpPr>
            <p:nvPr/>
          </p:nvSpPr>
          <p:spPr bwMode="auto">
            <a:xfrm>
              <a:off x="2758" y="1592"/>
              <a:ext cx="177" cy="0"/>
            </a:xfrm>
            <a:prstGeom prst="line">
              <a:avLst/>
            </a:prstGeom>
            <a:noFill/>
            <a:ln w="38100">
              <a:solidFill>
                <a:srgbClr val="00FF00"/>
              </a:solidFill>
              <a:round/>
              <a:headEnd/>
              <a:tailEnd/>
            </a:ln>
          </p:spPr>
          <p:txBody>
            <a:bodyPr wrap="none" anchor="ctr">
              <a:prstTxWarp prst="textNoShape">
                <a:avLst/>
              </a:prstTxWarp>
            </a:bodyPr>
            <a:lstStyle/>
            <a:p>
              <a:endParaRPr lang="en-US"/>
            </a:p>
          </p:txBody>
        </p:sp>
        <p:sp>
          <p:nvSpPr>
            <p:cNvPr id="100396" name="Line 20"/>
            <p:cNvSpPr>
              <a:spLocks noChangeShapeType="1"/>
            </p:cNvSpPr>
            <p:nvPr/>
          </p:nvSpPr>
          <p:spPr bwMode="auto">
            <a:xfrm>
              <a:off x="2935" y="1592"/>
              <a:ext cx="297" cy="384"/>
            </a:xfrm>
            <a:prstGeom prst="line">
              <a:avLst/>
            </a:prstGeom>
            <a:noFill/>
            <a:ln w="38100">
              <a:solidFill>
                <a:srgbClr val="00FF00"/>
              </a:solidFill>
              <a:round/>
              <a:headEnd/>
              <a:tailEnd/>
            </a:ln>
          </p:spPr>
          <p:txBody>
            <a:bodyPr wrap="none" anchor="ctr">
              <a:prstTxWarp prst="textNoShape">
                <a:avLst/>
              </a:prstTxWarp>
            </a:bodyPr>
            <a:lstStyle/>
            <a:p>
              <a:endParaRPr lang="en-US"/>
            </a:p>
          </p:txBody>
        </p:sp>
        <p:sp>
          <p:nvSpPr>
            <p:cNvPr id="100397" name="Line 21"/>
            <p:cNvSpPr>
              <a:spLocks noChangeShapeType="1"/>
            </p:cNvSpPr>
            <p:nvPr/>
          </p:nvSpPr>
          <p:spPr bwMode="auto">
            <a:xfrm>
              <a:off x="3232" y="1976"/>
              <a:ext cx="297" cy="0"/>
            </a:xfrm>
            <a:prstGeom prst="line">
              <a:avLst/>
            </a:prstGeom>
            <a:noFill/>
            <a:ln w="38100">
              <a:solidFill>
                <a:srgbClr val="00FF00"/>
              </a:solidFill>
              <a:round/>
              <a:headEnd/>
              <a:tailEnd type="stealth" w="med" len="med"/>
            </a:ln>
          </p:spPr>
          <p:txBody>
            <a:bodyPr wrap="none" anchor="ctr">
              <a:prstTxWarp prst="textNoShape">
                <a:avLst/>
              </a:prstTxWarp>
            </a:bodyPr>
            <a:lstStyle/>
            <a:p>
              <a:endParaRPr lang="en-US"/>
            </a:p>
          </p:txBody>
        </p:sp>
      </p:grpSp>
      <p:sp>
        <p:nvSpPr>
          <p:cNvPr id="100356" name="Rectangle 24"/>
          <p:cNvSpPr>
            <a:spLocks noChangeArrowheads="1"/>
          </p:cNvSpPr>
          <p:nvPr/>
        </p:nvSpPr>
        <p:spPr bwMode="auto">
          <a:xfrm>
            <a:off x="3402013" y="3398838"/>
            <a:ext cx="2297112" cy="584776"/>
          </a:xfrm>
          <a:prstGeom prst="rect">
            <a:avLst/>
          </a:prstGeom>
          <a:noFill/>
          <a:ln w="9525">
            <a:noFill/>
            <a:miter lim="800000"/>
            <a:headEnd/>
            <a:tailEnd/>
          </a:ln>
        </p:spPr>
        <p:txBody>
          <a:bodyPr>
            <a:prstTxWarp prst="textNoShape">
              <a:avLst/>
            </a:prstTxWarp>
            <a:spAutoFit/>
          </a:bodyPr>
          <a:lstStyle/>
          <a:p>
            <a:pPr algn="ctr" eaLnBrk="0" hangingPunct="0"/>
            <a:r>
              <a:rPr lang="en-US" sz="1600" b="1">
                <a:latin typeface="Arial" pitchFamily="24" charset="0"/>
              </a:rPr>
              <a:t>Energy-dependent path length</a:t>
            </a:r>
          </a:p>
        </p:txBody>
      </p:sp>
      <p:sp>
        <p:nvSpPr>
          <p:cNvPr id="100357" name="Line 27"/>
          <p:cNvSpPr>
            <a:spLocks noChangeShapeType="1"/>
          </p:cNvSpPr>
          <p:nvPr/>
        </p:nvSpPr>
        <p:spPr bwMode="auto">
          <a:xfrm>
            <a:off x="361950" y="1912938"/>
            <a:ext cx="0" cy="669925"/>
          </a:xfrm>
          <a:prstGeom prst="line">
            <a:avLst/>
          </a:prstGeom>
          <a:noFill/>
          <a:ln w="19050">
            <a:solidFill>
              <a:schemeClr val="tx1"/>
            </a:solidFill>
            <a:round/>
            <a:headEnd type="stealth" w="med" len="med"/>
            <a:tailEnd/>
          </a:ln>
        </p:spPr>
        <p:txBody>
          <a:bodyPr wrap="none" anchor="ctr">
            <a:prstTxWarp prst="textNoShape">
              <a:avLst/>
            </a:prstTxWarp>
          </a:bodyPr>
          <a:lstStyle/>
          <a:p>
            <a:endParaRPr lang="en-US"/>
          </a:p>
        </p:txBody>
      </p:sp>
      <p:sp>
        <p:nvSpPr>
          <p:cNvPr id="100358" name="Line 28"/>
          <p:cNvSpPr>
            <a:spLocks noChangeShapeType="1"/>
          </p:cNvSpPr>
          <p:nvPr/>
        </p:nvSpPr>
        <p:spPr bwMode="auto">
          <a:xfrm>
            <a:off x="361950" y="2590800"/>
            <a:ext cx="2835275" cy="0"/>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100359" name="Rectangle 29"/>
          <p:cNvSpPr>
            <a:spLocks noChangeArrowheads="1"/>
          </p:cNvSpPr>
          <p:nvPr/>
        </p:nvSpPr>
        <p:spPr bwMode="auto">
          <a:xfrm>
            <a:off x="1588" y="1619250"/>
            <a:ext cx="869950" cy="338554"/>
          </a:xfrm>
          <a:prstGeom prst="rect">
            <a:avLst/>
          </a:prstGeom>
          <a:noFill/>
          <a:ln w="9525">
            <a:noFill/>
            <a:miter lim="800000"/>
            <a:headEnd/>
            <a:tailEnd/>
          </a:ln>
        </p:spPr>
        <p:txBody>
          <a:bodyPr>
            <a:prstTxWarp prst="textNoShape">
              <a:avLst/>
            </a:prstTxWarp>
            <a:spAutoFit/>
          </a:bodyPr>
          <a:lstStyle/>
          <a:p>
            <a:pPr eaLnBrk="0" hangingPunct="0"/>
            <a:r>
              <a:rPr lang="en-US" sz="1600" b="1" dirty="0">
                <a:latin typeface="Arial" pitchFamily="24" charset="0"/>
              </a:rPr>
              <a:t>∆</a:t>
            </a:r>
            <a:r>
              <a:rPr lang="en-US" sz="1600" b="1" dirty="0" err="1">
                <a:latin typeface="Arial" pitchFamily="24" charset="0"/>
              </a:rPr>
              <a:t>E</a:t>
            </a:r>
            <a:r>
              <a:rPr lang="en-US" sz="1600" b="1" baseline="-25000" dirty="0" err="1">
                <a:latin typeface="Arial" pitchFamily="24" charset="0"/>
              </a:rPr>
              <a:t>beam</a:t>
            </a:r>
            <a:endParaRPr lang="en-US" sz="1600" b="1" dirty="0">
              <a:latin typeface="Arial" pitchFamily="24" charset="0"/>
            </a:endParaRPr>
          </a:p>
        </p:txBody>
      </p:sp>
      <p:sp>
        <p:nvSpPr>
          <p:cNvPr id="100360" name="Rectangle 30"/>
          <p:cNvSpPr>
            <a:spLocks noChangeArrowheads="1"/>
          </p:cNvSpPr>
          <p:nvPr/>
        </p:nvSpPr>
        <p:spPr bwMode="auto">
          <a:xfrm>
            <a:off x="3113088" y="2560638"/>
            <a:ext cx="755650" cy="338554"/>
          </a:xfrm>
          <a:prstGeom prst="rect">
            <a:avLst/>
          </a:prstGeom>
          <a:noFill/>
          <a:ln w="9525">
            <a:noFill/>
            <a:miter lim="800000"/>
            <a:headEnd/>
            <a:tailEnd/>
          </a:ln>
        </p:spPr>
        <p:txBody>
          <a:bodyPr>
            <a:prstTxWarp prst="textNoShape">
              <a:avLst/>
            </a:prstTxWarp>
            <a:spAutoFit/>
          </a:bodyPr>
          <a:lstStyle/>
          <a:p>
            <a:pPr eaLnBrk="0" hangingPunct="0"/>
            <a:r>
              <a:rPr lang="en-US" sz="1600" b="1">
                <a:latin typeface="Arial" pitchFamily="24" charset="0"/>
              </a:rPr>
              <a:t>Time</a:t>
            </a:r>
          </a:p>
        </p:txBody>
      </p:sp>
      <p:sp>
        <p:nvSpPr>
          <p:cNvPr id="100361" name="Line 33"/>
          <p:cNvSpPr>
            <a:spLocks noChangeShapeType="1"/>
          </p:cNvSpPr>
          <p:nvPr/>
        </p:nvSpPr>
        <p:spPr bwMode="auto">
          <a:xfrm>
            <a:off x="5732463" y="2008188"/>
            <a:ext cx="0" cy="598487"/>
          </a:xfrm>
          <a:prstGeom prst="line">
            <a:avLst/>
          </a:prstGeom>
          <a:noFill/>
          <a:ln w="19050">
            <a:solidFill>
              <a:schemeClr val="tx1"/>
            </a:solidFill>
            <a:round/>
            <a:headEnd type="stealth" w="med" len="med"/>
            <a:tailEnd/>
          </a:ln>
        </p:spPr>
        <p:txBody>
          <a:bodyPr wrap="none" anchor="ctr">
            <a:prstTxWarp prst="textNoShape">
              <a:avLst/>
            </a:prstTxWarp>
          </a:bodyPr>
          <a:lstStyle/>
          <a:p>
            <a:endParaRPr lang="en-US"/>
          </a:p>
        </p:txBody>
      </p:sp>
      <p:sp>
        <p:nvSpPr>
          <p:cNvPr id="100362" name="Line 34"/>
          <p:cNvSpPr>
            <a:spLocks noChangeShapeType="1"/>
          </p:cNvSpPr>
          <p:nvPr/>
        </p:nvSpPr>
        <p:spPr bwMode="auto">
          <a:xfrm>
            <a:off x="5732463" y="2614613"/>
            <a:ext cx="2835275" cy="0"/>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100363" name="Rectangle 35"/>
          <p:cNvSpPr>
            <a:spLocks noChangeArrowheads="1"/>
          </p:cNvSpPr>
          <p:nvPr/>
        </p:nvSpPr>
        <p:spPr bwMode="auto">
          <a:xfrm>
            <a:off x="5372100" y="1693863"/>
            <a:ext cx="933450" cy="338554"/>
          </a:xfrm>
          <a:prstGeom prst="rect">
            <a:avLst/>
          </a:prstGeom>
          <a:noFill/>
          <a:ln w="9525">
            <a:noFill/>
            <a:miter lim="800000"/>
            <a:headEnd/>
            <a:tailEnd/>
          </a:ln>
        </p:spPr>
        <p:txBody>
          <a:bodyPr>
            <a:prstTxWarp prst="textNoShape">
              <a:avLst/>
            </a:prstTxWarp>
            <a:spAutoFit/>
          </a:bodyPr>
          <a:lstStyle/>
          <a:p>
            <a:pPr eaLnBrk="0" hangingPunct="0"/>
            <a:r>
              <a:rPr lang="en-US" sz="1600" b="1">
                <a:latin typeface="Arial" pitchFamily="24" charset="0"/>
              </a:rPr>
              <a:t>∆E</a:t>
            </a:r>
            <a:r>
              <a:rPr lang="en-US" sz="1600" b="1" baseline="-25000">
                <a:latin typeface="Arial" pitchFamily="24" charset="0"/>
              </a:rPr>
              <a:t>beam</a:t>
            </a:r>
            <a:endParaRPr lang="en-US" sz="1600" b="1">
              <a:latin typeface="Arial" pitchFamily="24" charset="0"/>
            </a:endParaRPr>
          </a:p>
        </p:txBody>
      </p:sp>
      <p:sp>
        <p:nvSpPr>
          <p:cNvPr id="100364" name="Rectangle 36"/>
          <p:cNvSpPr>
            <a:spLocks noChangeArrowheads="1"/>
          </p:cNvSpPr>
          <p:nvPr/>
        </p:nvSpPr>
        <p:spPr bwMode="auto">
          <a:xfrm>
            <a:off x="8483600" y="2584450"/>
            <a:ext cx="755650" cy="338554"/>
          </a:xfrm>
          <a:prstGeom prst="rect">
            <a:avLst/>
          </a:prstGeom>
          <a:noFill/>
          <a:ln w="9525">
            <a:noFill/>
            <a:miter lim="800000"/>
            <a:headEnd/>
            <a:tailEnd/>
          </a:ln>
        </p:spPr>
        <p:txBody>
          <a:bodyPr>
            <a:prstTxWarp prst="textNoShape">
              <a:avLst/>
            </a:prstTxWarp>
            <a:spAutoFit/>
          </a:bodyPr>
          <a:lstStyle/>
          <a:p>
            <a:pPr eaLnBrk="0" hangingPunct="0"/>
            <a:r>
              <a:rPr lang="en-US" sz="1600" b="1">
                <a:latin typeface="Arial" pitchFamily="24" charset="0"/>
              </a:rPr>
              <a:t>Time</a:t>
            </a:r>
          </a:p>
        </p:txBody>
      </p:sp>
      <p:pic>
        <p:nvPicPr>
          <p:cNvPr id="100371" name="Picture 47"/>
          <p:cNvPicPr>
            <a:picLocks noChangeAspect="1" noChangeArrowheads="1"/>
          </p:cNvPicPr>
          <p:nvPr/>
        </p:nvPicPr>
        <p:blipFill>
          <a:blip r:embed="rId4"/>
          <a:srcRect l="15421" b="23097"/>
          <a:stretch>
            <a:fillRect/>
          </a:stretch>
        </p:blipFill>
        <p:spPr bwMode="auto">
          <a:xfrm>
            <a:off x="5661025" y="2152650"/>
            <a:ext cx="2908300" cy="898525"/>
          </a:xfrm>
          <a:prstGeom prst="rect">
            <a:avLst/>
          </a:prstGeom>
          <a:noFill/>
          <a:ln w="9525">
            <a:noFill/>
            <a:miter lim="800000"/>
            <a:headEnd/>
            <a:tailEnd/>
          </a:ln>
        </p:spPr>
      </p:pic>
      <p:pic>
        <p:nvPicPr>
          <p:cNvPr id="100372" name="Picture 48"/>
          <p:cNvPicPr>
            <a:picLocks noChangeAspect="1" noChangeArrowheads="1"/>
          </p:cNvPicPr>
          <p:nvPr/>
        </p:nvPicPr>
        <p:blipFill>
          <a:blip r:embed="rId5"/>
          <a:srcRect l="15433" b="25481"/>
          <a:stretch>
            <a:fillRect/>
          </a:stretch>
        </p:blipFill>
        <p:spPr bwMode="auto">
          <a:xfrm>
            <a:off x="292100" y="2085975"/>
            <a:ext cx="3009900" cy="984250"/>
          </a:xfrm>
          <a:prstGeom prst="rect">
            <a:avLst/>
          </a:prstGeom>
          <a:noFill/>
          <a:ln w="9525">
            <a:noFill/>
            <a:miter lim="800000"/>
            <a:headEnd/>
            <a:tailEnd/>
          </a:ln>
        </p:spPr>
      </p:pic>
      <p:grpSp>
        <p:nvGrpSpPr>
          <p:cNvPr id="3" name="Group 48"/>
          <p:cNvGrpSpPr/>
          <p:nvPr/>
        </p:nvGrpSpPr>
        <p:grpSpPr>
          <a:xfrm>
            <a:off x="5337175" y="3471863"/>
            <a:ext cx="4006850" cy="2932112"/>
            <a:chOff x="5337175" y="3471863"/>
            <a:chExt cx="4006850" cy="2932112"/>
          </a:xfrm>
        </p:grpSpPr>
        <p:sp>
          <p:nvSpPr>
            <p:cNvPr id="100369" name="Rectangle 43"/>
            <p:cNvSpPr>
              <a:spLocks noChangeArrowheads="1"/>
            </p:cNvSpPr>
            <p:nvPr/>
          </p:nvSpPr>
          <p:spPr bwMode="auto">
            <a:xfrm>
              <a:off x="7196138" y="3524250"/>
              <a:ext cx="1928812" cy="1190625"/>
            </a:xfrm>
            <a:prstGeom prst="rect">
              <a:avLst/>
            </a:prstGeom>
            <a:noFill/>
            <a:ln w="9525">
              <a:noFill/>
              <a:miter lim="800000"/>
              <a:headEnd/>
              <a:tailEnd/>
            </a:ln>
          </p:spPr>
          <p:txBody>
            <a:bodyPr>
              <a:prstTxWarp prst="textNoShape">
                <a:avLst/>
              </a:prstTxWarp>
              <a:spAutoFit/>
            </a:bodyPr>
            <a:lstStyle/>
            <a:p>
              <a:pPr eaLnBrk="0" hangingPunct="0"/>
              <a:r>
                <a:rPr lang="en-US" b="1" dirty="0">
                  <a:solidFill>
                    <a:srgbClr val="800040"/>
                  </a:solidFill>
                  <a:latin typeface="Arial" pitchFamily="24" charset="0"/>
                </a:rPr>
                <a:t>Induced current modulation in the electron beam</a:t>
              </a:r>
            </a:p>
          </p:txBody>
        </p:sp>
        <p:sp>
          <p:nvSpPr>
            <p:cNvPr id="100370" name="Line 44"/>
            <p:cNvSpPr>
              <a:spLocks noChangeShapeType="1"/>
            </p:cNvSpPr>
            <p:nvPr/>
          </p:nvSpPr>
          <p:spPr bwMode="auto">
            <a:xfrm>
              <a:off x="7032625" y="3471863"/>
              <a:ext cx="7938" cy="1395412"/>
            </a:xfrm>
            <a:prstGeom prst="line">
              <a:avLst/>
            </a:prstGeom>
            <a:noFill/>
            <a:ln w="38100" cmpd="dbl">
              <a:solidFill>
                <a:srgbClr val="800040"/>
              </a:solidFill>
              <a:round/>
              <a:headEnd/>
              <a:tailEnd type="stealth" w="med" len="med"/>
            </a:ln>
          </p:spPr>
          <p:txBody>
            <a:bodyPr wrap="none" anchor="ctr">
              <a:prstTxWarp prst="textNoShape">
                <a:avLst/>
              </a:prstTxWarp>
            </a:bodyPr>
            <a:lstStyle/>
            <a:p>
              <a:endParaRPr lang="en-US"/>
            </a:p>
          </p:txBody>
        </p:sp>
        <p:grpSp>
          <p:nvGrpSpPr>
            <p:cNvPr id="4" name="Group 47"/>
            <p:cNvGrpSpPr/>
            <p:nvPr/>
          </p:nvGrpSpPr>
          <p:grpSpPr>
            <a:xfrm>
              <a:off x="5337175" y="4995863"/>
              <a:ext cx="4006850" cy="1408112"/>
              <a:chOff x="5337175" y="4995863"/>
              <a:chExt cx="4006850" cy="1408112"/>
            </a:xfrm>
          </p:grpSpPr>
          <p:sp>
            <p:nvSpPr>
              <p:cNvPr id="100368" name="Rectangle 42"/>
              <p:cNvSpPr>
                <a:spLocks noChangeArrowheads="1"/>
              </p:cNvSpPr>
              <p:nvPr/>
            </p:nvSpPr>
            <p:spPr bwMode="auto">
              <a:xfrm>
                <a:off x="8497888" y="6067425"/>
                <a:ext cx="846137" cy="336550"/>
              </a:xfrm>
              <a:prstGeom prst="rect">
                <a:avLst/>
              </a:prstGeom>
              <a:noFill/>
              <a:ln w="9525">
                <a:noFill/>
                <a:miter lim="800000"/>
                <a:headEnd/>
                <a:tailEnd/>
              </a:ln>
            </p:spPr>
            <p:txBody>
              <a:bodyPr>
                <a:prstTxWarp prst="textNoShape">
                  <a:avLst/>
                </a:prstTxWarp>
                <a:spAutoFit/>
              </a:bodyPr>
              <a:lstStyle/>
              <a:p>
                <a:pPr eaLnBrk="0" hangingPunct="0"/>
                <a:r>
                  <a:rPr lang="en-US" sz="1600" b="1" dirty="0">
                    <a:latin typeface="Arial" pitchFamily="24" charset="0"/>
                  </a:rPr>
                  <a:t>Time</a:t>
                </a:r>
              </a:p>
            </p:txBody>
          </p:sp>
          <p:grpSp>
            <p:nvGrpSpPr>
              <p:cNvPr id="5" name="Group 45"/>
              <p:cNvGrpSpPr/>
              <p:nvPr/>
            </p:nvGrpSpPr>
            <p:grpSpPr>
              <a:xfrm>
                <a:off x="5337175" y="4995863"/>
                <a:ext cx="3298825" cy="1101725"/>
                <a:chOff x="5337175" y="4995863"/>
                <a:chExt cx="3298825" cy="1101725"/>
              </a:xfrm>
            </p:grpSpPr>
            <p:sp>
              <p:nvSpPr>
                <p:cNvPr id="100365" name="Line 39"/>
                <p:cNvSpPr>
                  <a:spLocks noChangeShapeType="1"/>
                </p:cNvSpPr>
                <p:nvPr/>
              </p:nvSpPr>
              <p:spPr bwMode="auto">
                <a:xfrm>
                  <a:off x="5756275" y="5316538"/>
                  <a:ext cx="7938" cy="776287"/>
                </a:xfrm>
                <a:prstGeom prst="line">
                  <a:avLst/>
                </a:prstGeom>
                <a:noFill/>
                <a:ln w="19050">
                  <a:solidFill>
                    <a:schemeClr val="tx1"/>
                  </a:solidFill>
                  <a:round/>
                  <a:headEnd type="stealth" w="med" len="med"/>
                  <a:tailEnd/>
                </a:ln>
              </p:spPr>
              <p:txBody>
                <a:bodyPr wrap="none" anchor="ctr">
                  <a:prstTxWarp prst="textNoShape">
                    <a:avLst/>
                  </a:prstTxWarp>
                </a:bodyPr>
                <a:lstStyle/>
                <a:p>
                  <a:endParaRPr lang="en-US"/>
                </a:p>
              </p:txBody>
            </p:sp>
            <p:sp>
              <p:nvSpPr>
                <p:cNvPr id="100366" name="Line 40"/>
                <p:cNvSpPr>
                  <a:spLocks noChangeShapeType="1"/>
                </p:cNvSpPr>
                <p:nvPr/>
              </p:nvSpPr>
              <p:spPr bwMode="auto">
                <a:xfrm>
                  <a:off x="5764213" y="6097588"/>
                  <a:ext cx="2806700" cy="0"/>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100367" name="Rectangle 41"/>
                <p:cNvSpPr>
                  <a:spLocks noChangeArrowheads="1"/>
                </p:cNvSpPr>
                <p:nvPr/>
              </p:nvSpPr>
              <p:spPr bwMode="auto">
                <a:xfrm>
                  <a:off x="5337175" y="4995863"/>
                  <a:ext cx="846138" cy="336550"/>
                </a:xfrm>
                <a:prstGeom prst="rect">
                  <a:avLst/>
                </a:prstGeom>
                <a:noFill/>
                <a:ln w="9525">
                  <a:noFill/>
                  <a:miter lim="800000"/>
                  <a:headEnd/>
                  <a:tailEnd/>
                </a:ln>
              </p:spPr>
              <p:txBody>
                <a:bodyPr>
                  <a:prstTxWarp prst="textNoShape">
                    <a:avLst/>
                  </a:prstTxWarp>
                  <a:spAutoFit/>
                </a:bodyPr>
                <a:lstStyle/>
                <a:p>
                  <a:pPr eaLnBrk="0" hangingPunct="0"/>
                  <a:r>
                    <a:rPr lang="en-US" sz="1600" b="1">
                      <a:latin typeface="Arial" pitchFamily="24" charset="0"/>
                    </a:rPr>
                    <a:t>I</a:t>
                  </a:r>
                  <a:r>
                    <a:rPr lang="en-US" sz="1600" b="1" baseline="-25000">
                      <a:latin typeface="Arial" pitchFamily="24" charset="0"/>
                    </a:rPr>
                    <a:t>beam</a:t>
                  </a:r>
                  <a:endParaRPr lang="en-US" sz="1600" b="1">
                    <a:latin typeface="Arial" pitchFamily="24" charset="0"/>
                  </a:endParaRPr>
                </a:p>
              </p:txBody>
            </p:sp>
            <p:grpSp>
              <p:nvGrpSpPr>
                <p:cNvPr id="6" name="Group 50"/>
                <p:cNvGrpSpPr>
                  <a:grpSpLocks/>
                </p:cNvGrpSpPr>
                <p:nvPr/>
              </p:nvGrpSpPr>
              <p:grpSpPr bwMode="auto">
                <a:xfrm>
                  <a:off x="5754688" y="5330825"/>
                  <a:ext cx="2881312" cy="693738"/>
                  <a:chOff x="3613" y="3327"/>
                  <a:chExt cx="1815" cy="498"/>
                </a:xfrm>
              </p:grpSpPr>
              <p:pic>
                <p:nvPicPr>
                  <p:cNvPr id="100377" name="Picture 38"/>
                  <p:cNvPicPr>
                    <a:picLocks noChangeAspect="1" noChangeArrowheads="1"/>
                  </p:cNvPicPr>
                  <p:nvPr/>
                </p:nvPicPr>
                <p:blipFill>
                  <a:blip r:embed="rId6"/>
                  <a:srcRect l="21085" r="6593" b="29167"/>
                  <a:stretch>
                    <a:fillRect/>
                  </a:stretch>
                </p:blipFill>
                <p:spPr bwMode="auto">
                  <a:xfrm>
                    <a:off x="3613" y="3328"/>
                    <a:ext cx="1489" cy="497"/>
                  </a:xfrm>
                  <a:prstGeom prst="rect">
                    <a:avLst/>
                  </a:prstGeom>
                  <a:noFill/>
                  <a:ln w="9525">
                    <a:noFill/>
                    <a:miter lim="800000"/>
                    <a:headEnd/>
                    <a:tailEnd/>
                  </a:ln>
                </p:spPr>
              </p:pic>
              <p:pic>
                <p:nvPicPr>
                  <p:cNvPr id="100378" name="Picture 49"/>
                  <p:cNvPicPr>
                    <a:picLocks noChangeAspect="1" noChangeArrowheads="1"/>
                  </p:cNvPicPr>
                  <p:nvPr/>
                </p:nvPicPr>
                <p:blipFill>
                  <a:blip r:embed="rId6"/>
                  <a:srcRect l="12875" r="6593" b="29167"/>
                  <a:stretch>
                    <a:fillRect/>
                  </a:stretch>
                </p:blipFill>
                <p:spPr bwMode="auto">
                  <a:xfrm>
                    <a:off x="3770" y="3327"/>
                    <a:ext cx="1658" cy="497"/>
                  </a:xfrm>
                  <a:prstGeom prst="rect">
                    <a:avLst/>
                  </a:prstGeom>
                  <a:noFill/>
                  <a:ln w="9525">
                    <a:noFill/>
                    <a:miter lim="800000"/>
                    <a:headEnd/>
                    <a:tailEnd/>
                  </a:ln>
                </p:spPr>
              </p:pic>
            </p:grpSp>
          </p:grpSp>
        </p:grpSp>
      </p:grpSp>
      <p:sp>
        <p:nvSpPr>
          <p:cNvPr id="7" name="Title 6"/>
          <p:cNvSpPr>
            <a:spLocks noGrp="1"/>
          </p:cNvSpPr>
          <p:nvPr>
            <p:ph type="title"/>
          </p:nvPr>
        </p:nvSpPr>
        <p:spPr>
          <a:xfrm>
            <a:off x="1588" y="268872"/>
            <a:ext cx="7646988" cy="731838"/>
          </a:xfrm>
        </p:spPr>
        <p:txBody>
          <a:bodyPr/>
          <a:lstStyle/>
          <a:p>
            <a:r>
              <a:rPr lang="en-US" dirty="0">
                <a:solidFill>
                  <a:srgbClr val="000090"/>
                </a:solidFill>
                <a:latin typeface="+mn-lt"/>
              </a:rPr>
              <a:t>Seeded FELs - </a:t>
            </a:r>
            <a:r>
              <a:rPr lang="en-US" dirty="0" smtClean="0">
                <a:solidFill>
                  <a:srgbClr val="000090"/>
                </a:solidFill>
                <a:latin typeface="+mn-lt"/>
              </a:rPr>
              <a:t>2</a:t>
            </a:r>
            <a:endParaRPr lang="en-US" dirty="0">
              <a:solidFill>
                <a:srgbClr val="000090"/>
              </a:solidFill>
              <a:latin typeface="+mn-lt"/>
            </a:endParaRPr>
          </a:p>
        </p:txBody>
      </p:sp>
      <p:sp>
        <p:nvSpPr>
          <p:cNvPr id="8" name="TextBox 7"/>
          <p:cNvSpPr txBox="1"/>
          <p:nvPr/>
        </p:nvSpPr>
        <p:spPr>
          <a:xfrm>
            <a:off x="-25658" y="5441106"/>
            <a:ext cx="5661025" cy="646331"/>
          </a:xfrm>
          <a:prstGeom prst="rect">
            <a:avLst/>
          </a:prstGeom>
          <a:noFill/>
        </p:spPr>
        <p:txBody>
          <a:bodyPr wrap="square" rtlCol="0">
            <a:spAutoFit/>
          </a:bodyPr>
          <a:lstStyle/>
          <a:p>
            <a:pPr algn="r"/>
            <a:r>
              <a:rPr lang="en-US" b="1" dirty="0" smtClean="0"/>
              <a:t>Harmonic content in the beam allows for radiation at a harmonic of the modulating wavelength</a:t>
            </a:r>
            <a:endParaRPr lang="en-US" b="1" dirty="0"/>
          </a:p>
        </p:txBody>
      </p:sp>
      <p:graphicFrame>
        <p:nvGraphicFramePr>
          <p:cNvPr id="47" name="Object 67"/>
          <p:cNvGraphicFramePr>
            <a:graphicFrameLocks noChangeAspect="1"/>
          </p:cNvGraphicFramePr>
          <p:nvPr>
            <p:extLst>
              <p:ext uri="{D42A27DB-BD31-4B8C-83A1-F6EECF244321}">
                <p14:modId xmlns:p14="http://schemas.microsoft.com/office/powerpoint/2010/main" val="2514025822"/>
              </p:ext>
            </p:extLst>
          </p:nvPr>
        </p:nvGraphicFramePr>
        <p:xfrm>
          <a:off x="3916744" y="3994400"/>
          <a:ext cx="1282700" cy="508000"/>
        </p:xfrm>
        <a:graphic>
          <a:graphicData uri="http://schemas.openxmlformats.org/presentationml/2006/ole">
            <mc:AlternateContent xmlns:mc="http://schemas.openxmlformats.org/markup-compatibility/2006">
              <mc:Choice xmlns:v="urn:schemas-microsoft-com:vml" Requires="v">
                <p:oleObj spid="_x0000_s52269" name="Equation" r:id="rId7" imgW="1282700" imgH="508000" progId="Equation.DSMT4">
                  <p:embed/>
                </p:oleObj>
              </mc:Choice>
              <mc:Fallback>
                <p:oleObj name="Equation" r:id="rId7" imgW="1282700" imgH="5080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16744" y="3994400"/>
                        <a:ext cx="12827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318259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 descr="Dark vertical"/>
          <p:cNvSpPr>
            <a:spLocks noChangeArrowheads="1"/>
          </p:cNvSpPr>
          <p:nvPr/>
        </p:nvSpPr>
        <p:spPr bwMode="auto">
          <a:xfrm>
            <a:off x="378686" y="2885092"/>
            <a:ext cx="1905000" cy="207818"/>
          </a:xfrm>
          <a:prstGeom prst="rect">
            <a:avLst/>
          </a:prstGeom>
          <a:pattFill prst="dkVert">
            <a:fgClr>
              <a:srgbClr val="00FFFF"/>
            </a:fgClr>
            <a:bgClr>
              <a:srgbClr val="FFFFFF"/>
            </a:bgClr>
          </a:patt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05" name="Rectangle 11" descr="Dark vertical"/>
          <p:cNvSpPr>
            <a:spLocks noChangeArrowheads="1"/>
          </p:cNvSpPr>
          <p:nvPr/>
        </p:nvSpPr>
        <p:spPr bwMode="auto">
          <a:xfrm>
            <a:off x="378686" y="3266092"/>
            <a:ext cx="1905000" cy="207818"/>
          </a:xfrm>
          <a:prstGeom prst="rect">
            <a:avLst/>
          </a:prstGeom>
          <a:pattFill prst="dkVert">
            <a:fgClr>
              <a:srgbClr val="00FFFF"/>
            </a:fgClr>
            <a:bgClr>
              <a:srgbClr val="FFFFFF"/>
            </a:bgClr>
          </a:patt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06" name="Rectangle 12" descr="Dark vertical"/>
          <p:cNvSpPr>
            <a:spLocks noChangeArrowheads="1"/>
          </p:cNvSpPr>
          <p:nvPr/>
        </p:nvSpPr>
        <p:spPr bwMode="auto">
          <a:xfrm>
            <a:off x="6398486" y="2885092"/>
            <a:ext cx="2057400" cy="207818"/>
          </a:xfrm>
          <a:prstGeom prst="rect">
            <a:avLst/>
          </a:prstGeom>
          <a:pattFill prst="dkVert">
            <a:fgClr>
              <a:srgbClr val="00FFFF"/>
            </a:fgClr>
            <a:bgClr>
              <a:srgbClr val="FFFFFF"/>
            </a:bgClr>
          </a:patt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07" name="Rectangle 13" descr="Dark vertical"/>
          <p:cNvSpPr>
            <a:spLocks noChangeArrowheads="1"/>
          </p:cNvSpPr>
          <p:nvPr/>
        </p:nvSpPr>
        <p:spPr bwMode="auto">
          <a:xfrm>
            <a:off x="6398486" y="3266092"/>
            <a:ext cx="2057400" cy="207818"/>
          </a:xfrm>
          <a:prstGeom prst="rect">
            <a:avLst/>
          </a:prstGeom>
          <a:pattFill prst="dkVert">
            <a:fgClr>
              <a:srgbClr val="00FFFF"/>
            </a:fgClr>
            <a:bgClr>
              <a:srgbClr val="FFFFFF"/>
            </a:bgClr>
          </a:patt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08" name="AutoShape 15"/>
          <p:cNvSpPr>
            <a:spLocks noChangeArrowheads="1"/>
          </p:cNvSpPr>
          <p:nvPr/>
        </p:nvSpPr>
        <p:spPr bwMode="auto">
          <a:xfrm rot="10800000">
            <a:off x="5865086" y="3037492"/>
            <a:ext cx="457200" cy="207818"/>
          </a:xfrm>
          <a:prstGeom prst="flowChartManualOperation">
            <a:avLst/>
          </a:prstGeom>
          <a:solidFill>
            <a:srgbClr val="0000FF"/>
          </a:solidFill>
          <a:ln w="9525">
            <a:solidFill>
              <a:schemeClr val="bg1"/>
            </a:solidFill>
            <a:miter lim="800000"/>
            <a:headEnd/>
            <a:tailEnd/>
          </a:ln>
          <a:effectLst>
            <a:outerShdw blurRad="50800" dist="38100" dir="2700000" algn="tl" rotWithShape="0">
              <a:prstClr val="black">
                <a:alpha val="40000"/>
              </a:prstClr>
            </a:outerShdw>
          </a:effectLst>
        </p:spPr>
        <p:txBody>
          <a:bodyPr rot="10800000" wrap="none" anchor="ctr"/>
          <a:lstStyle/>
          <a:p>
            <a:endParaRPr lang="en-US">
              <a:solidFill>
                <a:schemeClr val="bg1"/>
              </a:solidFill>
            </a:endParaRPr>
          </a:p>
        </p:txBody>
      </p:sp>
      <p:sp>
        <p:nvSpPr>
          <p:cNvPr id="109" name="AutoShape 16"/>
          <p:cNvSpPr>
            <a:spLocks noChangeArrowheads="1"/>
          </p:cNvSpPr>
          <p:nvPr/>
        </p:nvSpPr>
        <p:spPr bwMode="auto">
          <a:xfrm>
            <a:off x="3655286" y="2351692"/>
            <a:ext cx="457200" cy="207818"/>
          </a:xfrm>
          <a:prstGeom prst="flowChartManualOperation">
            <a:avLst/>
          </a:prstGeom>
          <a:solidFill>
            <a:srgbClr val="0000FF"/>
          </a:solidFill>
          <a:ln w="9525">
            <a:solidFill>
              <a:schemeClr val="bg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10" name="AutoShape 17"/>
          <p:cNvSpPr>
            <a:spLocks noChangeArrowheads="1"/>
          </p:cNvSpPr>
          <p:nvPr/>
        </p:nvSpPr>
        <p:spPr bwMode="auto">
          <a:xfrm>
            <a:off x="4417286" y="2351692"/>
            <a:ext cx="457200" cy="207818"/>
          </a:xfrm>
          <a:prstGeom prst="flowChartManualOperation">
            <a:avLst/>
          </a:prstGeom>
          <a:solidFill>
            <a:srgbClr val="0000FF"/>
          </a:solidFill>
          <a:ln w="9525">
            <a:solidFill>
              <a:schemeClr val="bg1"/>
            </a:solidFill>
            <a:miter lim="800000"/>
            <a:headEnd/>
            <a:tailEnd/>
          </a:ln>
          <a:effectLst>
            <a:outerShdw blurRad="50800" dist="38100" dir="2700000" algn="tl" rotWithShape="0">
              <a:prstClr val="black">
                <a:alpha val="40000"/>
              </a:prstClr>
            </a:outerShdw>
          </a:effectLst>
        </p:spPr>
        <p:txBody>
          <a:bodyPr wrap="none" anchor="ctr"/>
          <a:lstStyle/>
          <a:p>
            <a:endParaRPr lang="en-US">
              <a:solidFill>
                <a:schemeClr val="bg1"/>
              </a:solidFill>
            </a:endParaRPr>
          </a:p>
        </p:txBody>
      </p:sp>
      <p:sp>
        <p:nvSpPr>
          <p:cNvPr id="111" name="Text Box 45"/>
          <p:cNvSpPr txBox="1">
            <a:spLocks noChangeArrowheads="1"/>
          </p:cNvSpPr>
          <p:nvPr/>
        </p:nvSpPr>
        <p:spPr bwMode="auto">
          <a:xfrm>
            <a:off x="3396206" y="1995683"/>
            <a:ext cx="1752600" cy="363736"/>
          </a:xfrm>
          <a:prstGeom prst="rect">
            <a:avLst/>
          </a:prstGeom>
          <a:noFill/>
          <a:ln w="9525">
            <a:noFill/>
            <a:miter lim="800000"/>
            <a:headEnd/>
            <a:tailEnd/>
          </a:ln>
        </p:spPr>
        <p:txBody>
          <a:bodyPr wrap="square">
            <a:spAutoFit/>
          </a:bodyPr>
          <a:lstStyle/>
          <a:p>
            <a:pPr lvl="0" algn="ctr">
              <a:spcBef>
                <a:spcPct val="50000"/>
              </a:spcBef>
            </a:pPr>
            <a:r>
              <a:rPr lang="en-US" sz="2000" i="1" dirty="0" smtClean="0">
                <a:solidFill>
                  <a:srgbClr val="000000"/>
                </a:solidFill>
              </a:rPr>
              <a:t>e</a:t>
            </a:r>
            <a:r>
              <a:rPr lang="en-US" sz="2400" baseline="30000" dirty="0" smtClean="0">
                <a:solidFill>
                  <a:srgbClr val="000000"/>
                </a:solidFill>
              </a:rPr>
              <a:t>-</a:t>
            </a:r>
            <a:r>
              <a:rPr lang="en-US" dirty="0" smtClean="0"/>
              <a:t> chicane</a:t>
            </a:r>
            <a:endParaRPr lang="en-US" dirty="0"/>
          </a:p>
        </p:txBody>
      </p:sp>
      <p:sp>
        <p:nvSpPr>
          <p:cNvPr id="113" name="Text Box 49"/>
          <p:cNvSpPr txBox="1">
            <a:spLocks noChangeArrowheads="1"/>
          </p:cNvSpPr>
          <p:nvPr/>
        </p:nvSpPr>
        <p:spPr bwMode="auto">
          <a:xfrm>
            <a:off x="607286" y="2556527"/>
            <a:ext cx="1447800" cy="335756"/>
          </a:xfrm>
          <a:prstGeom prst="rect">
            <a:avLst/>
          </a:prstGeom>
          <a:noFill/>
          <a:ln w="9525">
            <a:noFill/>
            <a:miter lim="800000"/>
            <a:headEnd/>
            <a:tailEnd/>
          </a:ln>
        </p:spPr>
        <p:txBody>
          <a:bodyPr>
            <a:spAutoFit/>
          </a:bodyPr>
          <a:lstStyle/>
          <a:p>
            <a:pPr algn="ctr">
              <a:spcBef>
                <a:spcPct val="50000"/>
              </a:spcBef>
            </a:pPr>
            <a:r>
              <a:rPr lang="en-US" dirty="0"/>
              <a:t>1</a:t>
            </a:r>
            <a:r>
              <a:rPr lang="en-US" baseline="30000" dirty="0"/>
              <a:t>st</a:t>
            </a:r>
            <a:r>
              <a:rPr lang="en-US" dirty="0"/>
              <a:t> undulator</a:t>
            </a:r>
          </a:p>
        </p:txBody>
      </p:sp>
      <p:sp>
        <p:nvSpPr>
          <p:cNvPr id="114" name="Text Box 50"/>
          <p:cNvSpPr txBox="1">
            <a:spLocks noChangeArrowheads="1"/>
          </p:cNvSpPr>
          <p:nvPr/>
        </p:nvSpPr>
        <p:spPr bwMode="auto">
          <a:xfrm>
            <a:off x="6017486" y="2556527"/>
            <a:ext cx="2743200" cy="335756"/>
          </a:xfrm>
          <a:prstGeom prst="rect">
            <a:avLst/>
          </a:prstGeom>
          <a:noFill/>
          <a:ln w="9525">
            <a:noFill/>
            <a:miter lim="800000"/>
            <a:headEnd/>
            <a:tailEnd/>
          </a:ln>
        </p:spPr>
        <p:txBody>
          <a:bodyPr wrap="square">
            <a:spAutoFit/>
          </a:bodyPr>
          <a:lstStyle/>
          <a:p>
            <a:pPr algn="ctr">
              <a:spcBef>
                <a:spcPct val="50000"/>
              </a:spcBef>
            </a:pPr>
            <a:r>
              <a:rPr lang="en-US" dirty="0"/>
              <a:t>2</a:t>
            </a:r>
            <a:r>
              <a:rPr lang="en-US" baseline="30000" dirty="0"/>
              <a:t>nd</a:t>
            </a:r>
            <a:r>
              <a:rPr lang="en-US" dirty="0"/>
              <a:t>  </a:t>
            </a:r>
            <a:r>
              <a:rPr lang="en-US" dirty="0" err="1" smtClean="0"/>
              <a:t>undulator</a:t>
            </a:r>
            <a:r>
              <a:rPr lang="en-US" dirty="0" smtClean="0"/>
              <a:t> with taper</a:t>
            </a:r>
            <a:endParaRPr lang="en-US" dirty="0"/>
          </a:p>
        </p:txBody>
      </p:sp>
      <p:sp>
        <p:nvSpPr>
          <p:cNvPr id="115" name="Text Box 51"/>
          <p:cNvSpPr txBox="1">
            <a:spLocks noChangeArrowheads="1"/>
          </p:cNvSpPr>
          <p:nvPr/>
        </p:nvSpPr>
        <p:spPr bwMode="auto">
          <a:xfrm>
            <a:off x="683486" y="3470927"/>
            <a:ext cx="1295400" cy="335756"/>
          </a:xfrm>
          <a:prstGeom prst="rect">
            <a:avLst/>
          </a:prstGeom>
          <a:noFill/>
          <a:ln w="9525">
            <a:noFill/>
            <a:miter lim="800000"/>
            <a:headEnd/>
            <a:tailEnd/>
          </a:ln>
        </p:spPr>
        <p:txBody>
          <a:bodyPr>
            <a:spAutoFit/>
          </a:bodyPr>
          <a:lstStyle/>
          <a:p>
            <a:pPr algn="ctr">
              <a:spcBef>
                <a:spcPct val="50000"/>
              </a:spcBef>
            </a:pPr>
            <a:r>
              <a:rPr lang="en-US" dirty="0"/>
              <a:t>SASE FEL</a:t>
            </a:r>
          </a:p>
        </p:txBody>
      </p:sp>
      <p:sp>
        <p:nvSpPr>
          <p:cNvPr id="116" name="Text Box 53"/>
          <p:cNvSpPr txBox="1">
            <a:spLocks noChangeArrowheads="1"/>
          </p:cNvSpPr>
          <p:nvPr/>
        </p:nvSpPr>
        <p:spPr bwMode="auto">
          <a:xfrm>
            <a:off x="6398486" y="3470927"/>
            <a:ext cx="2057400" cy="335756"/>
          </a:xfrm>
          <a:prstGeom prst="rect">
            <a:avLst/>
          </a:prstGeom>
          <a:noFill/>
          <a:ln w="9525">
            <a:noFill/>
            <a:miter lim="800000"/>
            <a:headEnd/>
            <a:tailEnd/>
          </a:ln>
        </p:spPr>
        <p:txBody>
          <a:bodyPr wrap="square">
            <a:spAutoFit/>
          </a:bodyPr>
          <a:lstStyle/>
          <a:p>
            <a:pPr algn="ctr">
              <a:spcBef>
                <a:spcPct val="50000"/>
              </a:spcBef>
            </a:pPr>
            <a:r>
              <a:rPr lang="en-US" dirty="0" smtClean="0"/>
              <a:t>Self-seeded </a:t>
            </a:r>
            <a:r>
              <a:rPr lang="en-US" dirty="0"/>
              <a:t>FEL</a:t>
            </a:r>
          </a:p>
        </p:txBody>
      </p:sp>
      <p:sp>
        <p:nvSpPr>
          <p:cNvPr id="118" name="Line 23"/>
          <p:cNvSpPr>
            <a:spLocks noChangeShapeType="1"/>
          </p:cNvSpPr>
          <p:nvPr/>
        </p:nvSpPr>
        <p:spPr bwMode="auto">
          <a:xfrm rot="1800000">
            <a:off x="4014867" y="3034879"/>
            <a:ext cx="533400" cy="207818"/>
          </a:xfrm>
          <a:prstGeom prst="line">
            <a:avLst/>
          </a:prstGeom>
          <a:noFill/>
          <a:ln w="63500">
            <a:solidFill>
              <a:srgbClr val="00FF99"/>
            </a:solidFill>
            <a:round/>
            <a:headEnd/>
            <a:tailEnd/>
          </a:ln>
          <a:effectLst>
            <a:outerShdw blurRad="50800" dist="38100" dir="2700000" algn="tl" rotWithShape="0">
              <a:prstClr val="black">
                <a:alpha val="40000"/>
              </a:prstClr>
            </a:outerShdw>
          </a:effectLst>
        </p:spPr>
        <p:txBody>
          <a:bodyPr/>
          <a:lstStyle/>
          <a:p>
            <a:endParaRPr lang="en-US"/>
          </a:p>
        </p:txBody>
      </p:sp>
      <p:grpSp>
        <p:nvGrpSpPr>
          <p:cNvPr id="119" name="Group 38"/>
          <p:cNvGrpSpPr/>
          <p:nvPr/>
        </p:nvGrpSpPr>
        <p:grpSpPr>
          <a:xfrm>
            <a:off x="73886" y="2494567"/>
            <a:ext cx="8839200" cy="652318"/>
            <a:chOff x="152400" y="1155700"/>
            <a:chExt cx="8839200" cy="717550"/>
          </a:xfrm>
        </p:grpSpPr>
        <p:sp>
          <p:nvSpPr>
            <p:cNvPr id="120" name="Line 42"/>
            <p:cNvSpPr>
              <a:spLocks noChangeShapeType="1"/>
            </p:cNvSpPr>
            <p:nvPr/>
          </p:nvSpPr>
          <p:spPr bwMode="auto">
            <a:xfrm>
              <a:off x="6324600" y="1873250"/>
              <a:ext cx="2209800" cy="0"/>
            </a:xfrm>
            <a:prstGeom prst="line">
              <a:avLst/>
            </a:prstGeom>
            <a:noFill/>
            <a:ln w="25400">
              <a:solidFill>
                <a:srgbClr val="FFFF00"/>
              </a:solidFill>
              <a:round/>
              <a:headEnd/>
              <a:tailEnd type="none" w="lg" len="lg"/>
            </a:ln>
            <a:effectLst>
              <a:outerShdw blurRad="50800" dist="38100" dir="2700000" algn="tl" rotWithShape="0">
                <a:prstClr val="black">
                  <a:alpha val="40000"/>
                </a:prstClr>
              </a:outerShdw>
            </a:effectLst>
          </p:spPr>
          <p:txBody>
            <a:bodyPr/>
            <a:lstStyle/>
            <a:p>
              <a:endParaRPr lang="en-US"/>
            </a:p>
          </p:txBody>
        </p:sp>
        <p:sp>
          <p:nvSpPr>
            <p:cNvPr id="121" name="Line 18"/>
            <p:cNvSpPr>
              <a:spLocks noChangeShapeType="1"/>
            </p:cNvSpPr>
            <p:nvPr/>
          </p:nvSpPr>
          <p:spPr bwMode="auto">
            <a:xfrm>
              <a:off x="152400" y="1873250"/>
              <a:ext cx="2309813" cy="0"/>
            </a:xfrm>
            <a:prstGeom prst="line">
              <a:avLst/>
            </a:prstGeom>
            <a:noFill/>
            <a:ln w="25400">
              <a:solidFill>
                <a:srgbClr val="FFFF00"/>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2" name="Line 19"/>
            <p:cNvSpPr>
              <a:spLocks noChangeShapeType="1"/>
            </p:cNvSpPr>
            <p:nvPr/>
          </p:nvSpPr>
          <p:spPr bwMode="auto">
            <a:xfrm flipV="1">
              <a:off x="2819400" y="1187450"/>
              <a:ext cx="990600" cy="685800"/>
            </a:xfrm>
            <a:prstGeom prst="line">
              <a:avLst/>
            </a:prstGeom>
            <a:noFill/>
            <a:ln w="25400">
              <a:solidFill>
                <a:srgbClr val="00FF00"/>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3" name="Line 20"/>
            <p:cNvSpPr>
              <a:spLocks noChangeShapeType="1"/>
            </p:cNvSpPr>
            <p:nvPr/>
          </p:nvSpPr>
          <p:spPr bwMode="auto">
            <a:xfrm>
              <a:off x="4130675" y="1155700"/>
              <a:ext cx="438150" cy="1588"/>
            </a:xfrm>
            <a:prstGeom prst="line">
              <a:avLst/>
            </a:prstGeom>
            <a:noFill/>
            <a:ln w="25400">
              <a:solidFill>
                <a:srgbClr val="00FF00"/>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4" name="Line 21"/>
            <p:cNvSpPr>
              <a:spLocks noChangeShapeType="1"/>
            </p:cNvSpPr>
            <p:nvPr/>
          </p:nvSpPr>
          <p:spPr bwMode="auto">
            <a:xfrm rot="5400000" flipV="1">
              <a:off x="5116512" y="969963"/>
              <a:ext cx="663575" cy="1143000"/>
            </a:xfrm>
            <a:prstGeom prst="line">
              <a:avLst/>
            </a:prstGeom>
            <a:noFill/>
            <a:ln w="25400">
              <a:solidFill>
                <a:srgbClr val="00FF00"/>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5" name="Line 25"/>
            <p:cNvSpPr>
              <a:spLocks noChangeShapeType="1"/>
            </p:cNvSpPr>
            <p:nvPr/>
          </p:nvSpPr>
          <p:spPr bwMode="auto">
            <a:xfrm>
              <a:off x="2819400" y="1873250"/>
              <a:ext cx="1554480" cy="0"/>
            </a:xfrm>
            <a:prstGeom prst="line">
              <a:avLst/>
            </a:prstGeom>
            <a:noFill/>
            <a:ln w="25400">
              <a:solidFill>
                <a:srgbClr val="FF00FF"/>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7" name="Line 28"/>
            <p:cNvSpPr>
              <a:spLocks noChangeShapeType="1"/>
            </p:cNvSpPr>
            <p:nvPr/>
          </p:nvSpPr>
          <p:spPr bwMode="auto">
            <a:xfrm>
              <a:off x="4419600" y="1873250"/>
              <a:ext cx="1508760" cy="0"/>
            </a:xfrm>
            <a:prstGeom prst="line">
              <a:avLst/>
            </a:prstGeom>
            <a:noFill/>
            <a:ln w="25400">
              <a:solidFill>
                <a:srgbClr val="FF00FF"/>
              </a:solidFill>
              <a:round/>
              <a:headEnd/>
              <a:tailEnd type="stealth" w="lg" len="lg"/>
            </a:ln>
            <a:effectLst>
              <a:outerShdw blurRad="50800" dist="38100" dir="2700000" algn="tl" rotWithShape="0">
                <a:prstClr val="black">
                  <a:alpha val="40000"/>
                </a:prstClr>
              </a:outerShdw>
            </a:effectLst>
          </p:spPr>
          <p:txBody>
            <a:bodyPr/>
            <a:lstStyle/>
            <a:p>
              <a:endParaRPr lang="en-US"/>
            </a:p>
          </p:txBody>
        </p:sp>
        <p:sp>
          <p:nvSpPr>
            <p:cNvPr id="129" name="Line 60"/>
            <p:cNvSpPr>
              <a:spLocks noChangeShapeType="1"/>
            </p:cNvSpPr>
            <p:nvPr/>
          </p:nvSpPr>
          <p:spPr bwMode="auto">
            <a:xfrm>
              <a:off x="8534400" y="1868488"/>
              <a:ext cx="457200" cy="0"/>
            </a:xfrm>
            <a:prstGeom prst="line">
              <a:avLst/>
            </a:prstGeom>
            <a:noFill/>
            <a:ln w="25400">
              <a:solidFill>
                <a:srgbClr val="FF00FF"/>
              </a:solidFill>
              <a:round/>
              <a:headEnd/>
              <a:tailEnd type="stealth" w="lg" len="lg"/>
            </a:ln>
            <a:effectLst>
              <a:outerShdw blurRad="50800" dist="38100" dir="2700000" algn="tl" rotWithShape="0">
                <a:prstClr val="black">
                  <a:alpha val="40000"/>
                </a:prstClr>
              </a:outerShdw>
            </a:effectLst>
          </p:spPr>
          <p:txBody>
            <a:bodyPr/>
            <a:lstStyle/>
            <a:p>
              <a:endParaRPr lang="en-US"/>
            </a:p>
          </p:txBody>
        </p:sp>
      </p:grpSp>
      <p:sp>
        <p:nvSpPr>
          <p:cNvPr id="130" name="Arc 56"/>
          <p:cNvSpPr>
            <a:spLocks/>
          </p:cNvSpPr>
          <p:nvPr/>
        </p:nvSpPr>
        <p:spPr bwMode="auto">
          <a:xfrm>
            <a:off x="8455886" y="3186429"/>
            <a:ext cx="152400" cy="138545"/>
          </a:xfrm>
          <a:custGeom>
            <a:avLst/>
            <a:gdLst>
              <a:gd name="T0" fmla="*/ 0 w 21600"/>
              <a:gd name="T1" fmla="*/ 0 h 21600"/>
              <a:gd name="T2" fmla="*/ 7586607 w 21600"/>
              <a:gd name="T3" fmla="*/ 7586607 h 21600"/>
              <a:gd name="T4" fmla="*/ 0 w 21600"/>
              <a:gd name="T5" fmla="*/ 758660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00FF00"/>
            </a:solidFill>
            <a:round/>
            <a:headEnd/>
            <a:tailEnd/>
          </a:ln>
        </p:spPr>
        <p:txBody>
          <a:bodyPr wrap="none" anchor="ctr"/>
          <a:lstStyle/>
          <a:p>
            <a:endParaRPr lang="en-US"/>
          </a:p>
        </p:txBody>
      </p:sp>
      <p:sp>
        <p:nvSpPr>
          <p:cNvPr id="131" name="AutoShape 14"/>
          <p:cNvSpPr>
            <a:spLocks noChangeArrowheads="1"/>
          </p:cNvSpPr>
          <p:nvPr/>
        </p:nvSpPr>
        <p:spPr bwMode="auto">
          <a:xfrm rot="10800000">
            <a:off x="2359886" y="3037492"/>
            <a:ext cx="457200" cy="207818"/>
          </a:xfrm>
          <a:prstGeom prst="flowChartManualOperation">
            <a:avLst/>
          </a:prstGeom>
          <a:solidFill>
            <a:srgbClr val="0000FF"/>
          </a:solidFill>
          <a:ln w="9525">
            <a:solidFill>
              <a:schemeClr val="bg1"/>
            </a:solidFill>
            <a:miter lim="800000"/>
            <a:headEnd/>
            <a:tailEnd/>
          </a:ln>
          <a:effectLst>
            <a:outerShdw blurRad="50800" dist="38100" dir="2700000" algn="tl" rotWithShape="0">
              <a:prstClr val="black">
                <a:alpha val="40000"/>
              </a:prstClr>
            </a:outerShdw>
          </a:effectLst>
        </p:spPr>
        <p:txBody>
          <a:bodyPr rot="10800000" wrap="none" anchor="ctr"/>
          <a:lstStyle/>
          <a:p>
            <a:endParaRPr lang="en-US">
              <a:solidFill>
                <a:schemeClr val="bg1"/>
              </a:solidFill>
            </a:endParaRPr>
          </a:p>
        </p:txBody>
      </p:sp>
      <p:sp>
        <p:nvSpPr>
          <p:cNvPr id="133" name="Text Box 54"/>
          <p:cNvSpPr txBox="1">
            <a:spLocks noChangeArrowheads="1"/>
          </p:cNvSpPr>
          <p:nvPr/>
        </p:nvSpPr>
        <p:spPr bwMode="auto">
          <a:xfrm>
            <a:off x="4112486" y="3432498"/>
            <a:ext cx="1752600" cy="587574"/>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pPr>
            <a:r>
              <a:rPr lang="en-US" dirty="0" smtClean="0"/>
              <a:t>Single crystal: C(400)</a:t>
            </a:r>
            <a:endParaRPr lang="en-US" dirty="0"/>
          </a:p>
        </p:txBody>
      </p:sp>
      <p:grpSp>
        <p:nvGrpSpPr>
          <p:cNvPr id="73" name="Group 72"/>
          <p:cNvGrpSpPr/>
          <p:nvPr/>
        </p:nvGrpSpPr>
        <p:grpSpPr>
          <a:xfrm>
            <a:off x="1856172" y="3792607"/>
            <a:ext cx="2390367" cy="1654354"/>
            <a:chOff x="4391756" y="3491863"/>
            <a:chExt cx="2390367" cy="1819789"/>
          </a:xfrm>
        </p:grpSpPr>
        <p:pic>
          <p:nvPicPr>
            <p:cNvPr id="74" name="Picture 2"/>
            <p:cNvPicPr>
              <a:picLocks noChangeAspect="1" noChangeArrowheads="1"/>
            </p:cNvPicPr>
            <p:nvPr/>
          </p:nvPicPr>
          <p:blipFill rotWithShape="1">
            <a:blip r:embed="rId2" cstate="print"/>
            <a:srcRect l="4206" t="5039" r="671"/>
            <a:stretch/>
          </p:blipFill>
          <p:spPr bwMode="auto">
            <a:xfrm>
              <a:off x="4391756" y="3491863"/>
              <a:ext cx="2390367" cy="181978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TextBox 74"/>
            <p:cNvSpPr txBox="1"/>
            <p:nvPr/>
          </p:nvSpPr>
          <p:spPr>
            <a:xfrm>
              <a:off x="4652022" y="3568232"/>
              <a:ext cx="1949508"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Narrow" pitchFamily="34" charset="0"/>
                </a:rPr>
                <a:t>SASE FEL spectrum</a:t>
              </a:r>
              <a:endParaRPr lang="en-US" dirty="0">
                <a:solidFill>
                  <a:schemeClr val="bg1"/>
                </a:solidFill>
                <a:effectLst>
                  <a:outerShdw blurRad="38100" dist="38100" dir="2700000" algn="tl">
                    <a:srgbClr val="000000">
                      <a:alpha val="43137"/>
                    </a:srgbClr>
                  </a:outerShdw>
                </a:effectLst>
                <a:latin typeface="Arial Narrow" pitchFamily="34" charset="0"/>
              </a:endParaRPr>
            </a:p>
          </p:txBody>
        </p:sp>
        <p:cxnSp>
          <p:nvCxnSpPr>
            <p:cNvPr id="76" name="Straight Arrow Connector 75"/>
            <p:cNvCxnSpPr/>
            <p:nvPr/>
          </p:nvCxnSpPr>
          <p:spPr>
            <a:xfrm>
              <a:off x="4715522" y="4442444"/>
              <a:ext cx="1534893" cy="0"/>
            </a:xfrm>
            <a:prstGeom prst="straightConnector1">
              <a:avLst/>
            </a:prstGeom>
            <a:ln w="19050">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5065687" y="4424056"/>
              <a:ext cx="845103"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Narrow" pitchFamily="34" charset="0"/>
                </a:rPr>
                <a:t>~ 20 </a:t>
              </a:r>
              <a:r>
                <a:rPr lang="en-US" dirty="0" err="1" smtClean="0">
                  <a:solidFill>
                    <a:schemeClr val="bg1"/>
                  </a:solidFill>
                  <a:effectLst>
                    <a:outerShdw blurRad="38100" dist="38100" dir="2700000" algn="tl">
                      <a:srgbClr val="000000">
                        <a:alpha val="43137"/>
                      </a:srgbClr>
                    </a:outerShdw>
                  </a:effectLst>
                  <a:latin typeface="Arial Narrow" pitchFamily="34" charset="0"/>
                </a:rPr>
                <a:t>eV</a:t>
              </a:r>
              <a:endParaRPr lang="en-US" dirty="0">
                <a:solidFill>
                  <a:schemeClr val="bg1"/>
                </a:solidFill>
                <a:effectLst>
                  <a:outerShdw blurRad="38100" dist="38100" dir="2700000" algn="tl">
                    <a:srgbClr val="000000">
                      <a:alpha val="43137"/>
                    </a:srgbClr>
                  </a:outerShdw>
                </a:effectLst>
                <a:latin typeface="Arial Narrow" pitchFamily="34" charset="0"/>
              </a:endParaRPr>
            </a:p>
          </p:txBody>
        </p:sp>
      </p:grpSp>
      <p:grpSp>
        <p:nvGrpSpPr>
          <p:cNvPr id="78" name="Group 77"/>
          <p:cNvGrpSpPr/>
          <p:nvPr/>
        </p:nvGrpSpPr>
        <p:grpSpPr>
          <a:xfrm>
            <a:off x="6601655" y="3840599"/>
            <a:ext cx="2396751" cy="1761142"/>
            <a:chOff x="6825919" y="3504505"/>
            <a:chExt cx="2331391" cy="1807147"/>
          </a:xfrm>
        </p:grpSpPr>
        <p:pic>
          <p:nvPicPr>
            <p:cNvPr id="79" name="Picture 3"/>
            <p:cNvPicPr>
              <a:picLocks noChangeAspect="1" noChangeArrowheads="1"/>
            </p:cNvPicPr>
            <p:nvPr/>
          </p:nvPicPr>
          <p:blipFill rotWithShape="1">
            <a:blip r:embed="rId3" cstate="print"/>
            <a:srcRect l="4389" t="5614"/>
            <a:stretch/>
          </p:blipFill>
          <p:spPr bwMode="auto">
            <a:xfrm>
              <a:off x="6825919" y="3504505"/>
              <a:ext cx="2331391" cy="180714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0" name="TextBox 79"/>
            <p:cNvSpPr txBox="1"/>
            <p:nvPr/>
          </p:nvSpPr>
          <p:spPr>
            <a:xfrm>
              <a:off x="6973456" y="3557342"/>
              <a:ext cx="2066143"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Narrow" pitchFamily="34" charset="0"/>
                </a:rPr>
                <a:t>Seeded FEL spectrum</a:t>
              </a:r>
              <a:endParaRPr lang="en-US" dirty="0">
                <a:solidFill>
                  <a:schemeClr val="bg1"/>
                </a:solidFill>
                <a:effectLst>
                  <a:outerShdw blurRad="38100" dist="38100" dir="2700000" algn="tl">
                    <a:srgbClr val="000000">
                      <a:alpha val="43137"/>
                    </a:srgbClr>
                  </a:outerShdw>
                </a:effectLst>
                <a:latin typeface="Arial Narrow" pitchFamily="34" charset="0"/>
              </a:endParaRPr>
            </a:p>
          </p:txBody>
        </p:sp>
        <p:cxnSp>
          <p:nvCxnSpPr>
            <p:cNvPr id="81" name="Straight Arrow Connector 80"/>
            <p:cNvCxnSpPr/>
            <p:nvPr/>
          </p:nvCxnSpPr>
          <p:spPr>
            <a:xfrm>
              <a:off x="7557610" y="4296408"/>
              <a:ext cx="489897" cy="0"/>
            </a:xfrm>
            <a:prstGeom prst="straightConnector1">
              <a:avLst/>
            </a:prstGeom>
            <a:ln w="1905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8105482" y="4296408"/>
              <a:ext cx="489897" cy="0"/>
            </a:xfrm>
            <a:prstGeom prst="straightConnector1">
              <a:avLst/>
            </a:prstGeom>
            <a:ln w="19050">
              <a:solidFill>
                <a:schemeClr val="bg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7003218" y="4365994"/>
              <a:ext cx="2017374" cy="584776"/>
            </a:xfrm>
            <a:prstGeom prst="rect">
              <a:avLst/>
            </a:prstGeom>
            <a:noFill/>
          </p:spPr>
          <p:txBody>
            <a:bodyPr wrap="none" rtlCol="0">
              <a:spAutoFit/>
            </a:bodyPr>
            <a:lstStyle/>
            <a:p>
              <a:pPr algn="ctr"/>
              <a:r>
                <a:rPr lang="en-US" dirty="0" smtClean="0">
                  <a:solidFill>
                    <a:schemeClr val="bg1"/>
                  </a:solidFill>
                  <a:effectLst>
                    <a:outerShdw blurRad="38100" dist="38100" dir="2700000" algn="tl">
                      <a:srgbClr val="000000">
                        <a:alpha val="43137"/>
                      </a:srgbClr>
                    </a:outerShdw>
                  </a:effectLst>
                  <a:latin typeface="Arial Narrow" pitchFamily="34" charset="0"/>
                </a:rPr>
                <a:t>~ </a:t>
              </a:r>
              <a:r>
                <a:rPr lang="en-US" sz="1600" dirty="0" smtClean="0">
                  <a:solidFill>
                    <a:schemeClr val="bg1"/>
                  </a:solidFill>
                  <a:effectLst>
                    <a:outerShdw blurRad="38100" dist="38100" dir="2700000" algn="tl">
                      <a:srgbClr val="000000">
                        <a:alpha val="43137"/>
                      </a:srgbClr>
                    </a:outerShdw>
                  </a:effectLst>
                  <a:latin typeface="Arial Narrow" pitchFamily="34" charset="0"/>
                </a:rPr>
                <a:t>0.5 </a:t>
              </a:r>
              <a:r>
                <a:rPr lang="en-US" sz="1600" dirty="0" err="1" smtClean="0">
                  <a:solidFill>
                    <a:schemeClr val="bg1"/>
                  </a:solidFill>
                  <a:effectLst>
                    <a:outerShdw blurRad="38100" dist="38100" dir="2700000" algn="tl">
                      <a:srgbClr val="000000">
                        <a:alpha val="43137"/>
                      </a:srgbClr>
                    </a:outerShdw>
                  </a:effectLst>
                  <a:latin typeface="Arial Narrow" pitchFamily="34" charset="0"/>
                </a:rPr>
                <a:t>eV</a:t>
              </a:r>
              <a:endParaRPr lang="en-US" sz="1600" dirty="0" smtClean="0">
                <a:solidFill>
                  <a:schemeClr val="bg1"/>
                </a:solidFill>
                <a:effectLst>
                  <a:outerShdw blurRad="38100" dist="38100" dir="2700000" algn="tl">
                    <a:srgbClr val="000000">
                      <a:alpha val="43137"/>
                    </a:srgbClr>
                  </a:outerShdw>
                </a:effectLst>
                <a:latin typeface="Arial Narrow" pitchFamily="34" charset="0"/>
              </a:endParaRPr>
            </a:p>
            <a:p>
              <a:pPr algn="ctr"/>
              <a:r>
                <a:rPr lang="en-US" sz="1400" dirty="0" smtClean="0">
                  <a:solidFill>
                    <a:schemeClr val="bg1"/>
                  </a:solidFill>
                  <a:effectLst>
                    <a:outerShdw blurRad="38100" dist="38100" dir="2700000" algn="tl">
                      <a:srgbClr val="000000">
                        <a:alpha val="43137"/>
                      </a:srgbClr>
                    </a:outerShdw>
                  </a:effectLst>
                  <a:latin typeface="Arial Narrow" pitchFamily="34" charset="0"/>
                </a:rPr>
                <a:t>Near Fourier Transform limit</a:t>
              </a:r>
              <a:endParaRPr lang="en-US" sz="1400" dirty="0">
                <a:solidFill>
                  <a:schemeClr val="bg1"/>
                </a:solidFill>
                <a:effectLst>
                  <a:outerShdw blurRad="38100" dist="38100" dir="2700000" algn="tl">
                    <a:srgbClr val="000000">
                      <a:alpha val="43137"/>
                    </a:srgbClr>
                  </a:outerShdw>
                </a:effectLst>
                <a:latin typeface="Arial Narrow" pitchFamily="34" charset="0"/>
              </a:endParaRPr>
            </a:p>
          </p:txBody>
        </p:sp>
      </p:grpSp>
      <p:sp>
        <p:nvSpPr>
          <p:cNvPr id="88" name="TextBox 87"/>
          <p:cNvSpPr txBox="1"/>
          <p:nvPr/>
        </p:nvSpPr>
        <p:spPr>
          <a:xfrm>
            <a:off x="835964" y="5809718"/>
            <a:ext cx="7676012" cy="369332"/>
          </a:xfrm>
          <a:prstGeom prst="rect">
            <a:avLst/>
          </a:prstGeom>
          <a:noFill/>
        </p:spPr>
        <p:txBody>
          <a:bodyPr wrap="none" rtlCol="0">
            <a:spAutoFit/>
          </a:bodyPr>
          <a:lstStyle/>
          <a:p>
            <a:pPr algn="ctr"/>
            <a:r>
              <a:rPr lang="en-US" b="1" dirty="0" smtClean="0"/>
              <a:t>Initial results: 40x reduction in BW (40x increase in peak brightness)</a:t>
            </a:r>
            <a:endParaRPr lang="en-US" b="1" dirty="0"/>
          </a:p>
        </p:txBody>
      </p:sp>
      <p:sp>
        <p:nvSpPr>
          <p:cNvPr id="89" name="TextBox 88"/>
          <p:cNvSpPr txBox="1"/>
          <p:nvPr/>
        </p:nvSpPr>
        <p:spPr>
          <a:xfrm>
            <a:off x="-1" y="287764"/>
            <a:ext cx="3453721" cy="523220"/>
          </a:xfrm>
          <a:prstGeom prst="rect">
            <a:avLst/>
          </a:prstGeom>
          <a:noFill/>
          <a:effectLst/>
        </p:spPr>
        <p:txBody>
          <a:bodyPr wrap="square" rtlCol="0">
            <a:spAutoFit/>
          </a:bodyPr>
          <a:lstStyle/>
          <a:p>
            <a:r>
              <a:rPr lang="en-US" sz="2800" b="1" dirty="0" smtClean="0">
                <a:solidFill>
                  <a:srgbClr val="000090"/>
                </a:solidFill>
              </a:rPr>
              <a:t>Self-seeded FELs</a:t>
            </a:r>
            <a:endParaRPr lang="en-US" sz="2800" b="1" dirty="0">
              <a:solidFill>
                <a:srgbClr val="000090"/>
              </a:solidFill>
            </a:endParaRPr>
          </a:p>
        </p:txBody>
      </p:sp>
      <p:sp>
        <p:nvSpPr>
          <p:cNvPr id="98" name="TextBox 97"/>
          <p:cNvSpPr txBox="1"/>
          <p:nvPr/>
        </p:nvSpPr>
        <p:spPr>
          <a:xfrm>
            <a:off x="61313" y="1415510"/>
            <a:ext cx="6647974" cy="400110"/>
          </a:xfrm>
          <a:prstGeom prst="rect">
            <a:avLst/>
          </a:prstGeom>
          <a:noFill/>
        </p:spPr>
        <p:txBody>
          <a:bodyPr wrap="none" rtlCol="0">
            <a:spAutoFit/>
          </a:bodyPr>
          <a:lstStyle/>
          <a:p>
            <a:r>
              <a:rPr lang="en-US" sz="2000" b="1" dirty="0" smtClean="0"/>
              <a:t>LCLS Hard X-ray Self Seeding </a:t>
            </a:r>
            <a:r>
              <a:rPr lang="en-US" sz="2000" dirty="0" smtClean="0"/>
              <a:t>– demonstrated at 1.5 </a:t>
            </a:r>
            <a:r>
              <a:rPr lang="en-US" sz="2000" dirty="0" err="1" smtClean="0"/>
              <a:t>Å</a:t>
            </a:r>
            <a:endParaRPr lang="en-US" sz="2000" dirty="0"/>
          </a:p>
        </p:txBody>
      </p:sp>
      <p:grpSp>
        <p:nvGrpSpPr>
          <p:cNvPr id="45" name="Group 6"/>
          <p:cNvGrpSpPr>
            <a:grpSpLocks/>
          </p:cNvGrpSpPr>
          <p:nvPr/>
        </p:nvGrpSpPr>
        <p:grpSpPr bwMode="auto">
          <a:xfrm>
            <a:off x="6701908" y="951498"/>
            <a:ext cx="2317749" cy="618190"/>
            <a:chOff x="1632" y="1676"/>
            <a:chExt cx="2221" cy="440"/>
          </a:xfrm>
        </p:grpSpPr>
        <p:pic>
          <p:nvPicPr>
            <p:cNvPr id="46" name="Picture 7" descr="lcls-logo-letter"/>
            <p:cNvPicPr>
              <a:picLocks noChangeAspect="1" noChangeArrowheads="1"/>
            </p:cNvPicPr>
            <p:nvPr/>
          </p:nvPicPr>
          <p:blipFill>
            <a:blip r:embed="rId4">
              <a:extLst>
                <a:ext uri="{28A0092B-C50C-407E-A947-70E740481C1C}">
                  <a14:useLocalDpi xmlns:a14="http://schemas.microsoft.com/office/drawing/2010/main" val="0"/>
                </a:ext>
              </a:extLst>
            </a:blip>
            <a:srcRect r="74515"/>
            <a:stretch>
              <a:fillRect/>
            </a:stretch>
          </p:blipFill>
          <p:spPr bwMode="auto">
            <a:xfrm>
              <a:off x="1632" y="1676"/>
              <a:ext cx="10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 descr="lcls-logo-lette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55402"/>
            <a:stretch>
              <a:fillRect/>
            </a:stretch>
          </p:blipFill>
          <p:spPr bwMode="auto">
            <a:xfrm>
              <a:off x="2413" y="1741"/>
              <a:ext cx="1440"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11511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p:cNvSpPr txBox="1"/>
          <p:nvPr/>
        </p:nvSpPr>
        <p:spPr>
          <a:xfrm>
            <a:off x="81505" y="1436504"/>
            <a:ext cx="6049416" cy="400110"/>
          </a:xfrm>
          <a:prstGeom prst="rect">
            <a:avLst/>
          </a:prstGeom>
          <a:noFill/>
        </p:spPr>
        <p:txBody>
          <a:bodyPr wrap="square" rtlCol="0">
            <a:spAutoFit/>
          </a:bodyPr>
          <a:lstStyle/>
          <a:p>
            <a:r>
              <a:rPr lang="en-US" sz="2000" b="1" dirty="0" smtClean="0"/>
              <a:t>LCLS Soft X-ray Self Seeding </a:t>
            </a:r>
            <a:r>
              <a:rPr lang="en-US" sz="2000" dirty="0" smtClean="0"/>
              <a:t>– in planning stages</a:t>
            </a:r>
            <a:endParaRPr lang="en-US" sz="2000" dirty="0"/>
          </a:p>
        </p:txBody>
      </p:sp>
      <p:sp>
        <p:nvSpPr>
          <p:cNvPr id="89" name="TextBox 88"/>
          <p:cNvSpPr txBox="1"/>
          <p:nvPr/>
        </p:nvSpPr>
        <p:spPr>
          <a:xfrm>
            <a:off x="-1" y="287764"/>
            <a:ext cx="3453721" cy="523220"/>
          </a:xfrm>
          <a:prstGeom prst="rect">
            <a:avLst/>
          </a:prstGeom>
          <a:noFill/>
          <a:effectLst/>
        </p:spPr>
        <p:txBody>
          <a:bodyPr wrap="square" rtlCol="0">
            <a:spAutoFit/>
          </a:bodyPr>
          <a:lstStyle/>
          <a:p>
            <a:r>
              <a:rPr lang="en-US" sz="2800" b="1" dirty="0" smtClean="0">
                <a:solidFill>
                  <a:srgbClr val="000090"/>
                </a:solidFill>
              </a:rPr>
              <a:t>Self-seeded FELs</a:t>
            </a:r>
            <a:endParaRPr lang="en-US" sz="2800" b="1" dirty="0">
              <a:solidFill>
                <a:srgbClr val="000090"/>
              </a:solidFill>
            </a:endParaRPr>
          </a:p>
        </p:txBody>
      </p:sp>
      <p:grpSp>
        <p:nvGrpSpPr>
          <p:cNvPr id="3" name="Group 2"/>
          <p:cNvGrpSpPr/>
          <p:nvPr/>
        </p:nvGrpSpPr>
        <p:grpSpPr>
          <a:xfrm>
            <a:off x="-1271" y="2702477"/>
            <a:ext cx="9129372" cy="2055812"/>
            <a:chOff x="-26417" y="2237202"/>
            <a:chExt cx="9129372" cy="2055812"/>
          </a:xfrm>
        </p:grpSpPr>
        <p:sp>
          <p:nvSpPr>
            <p:cNvPr id="137" name="Text Box 40"/>
            <p:cNvSpPr txBox="1">
              <a:spLocks noChangeArrowheads="1"/>
            </p:cNvSpPr>
            <p:nvPr/>
          </p:nvSpPr>
          <p:spPr bwMode="auto">
            <a:xfrm>
              <a:off x="8012466" y="2599152"/>
              <a:ext cx="1023937" cy="261937"/>
            </a:xfrm>
            <a:prstGeom prst="rect">
              <a:avLst/>
            </a:prstGeom>
            <a:noFill/>
            <a:ln w="9525">
              <a:noFill/>
              <a:miter lim="800000"/>
              <a:headEnd/>
              <a:tailEnd/>
            </a:ln>
          </p:spPr>
          <p:txBody>
            <a:bodyPr>
              <a:spAutoFit/>
            </a:bodyPr>
            <a:lstStyle/>
            <a:p>
              <a:pPr>
                <a:spcBef>
                  <a:spcPct val="50000"/>
                </a:spcBef>
              </a:pPr>
              <a:r>
                <a:rPr lang="en-US" sz="1100" i="1">
                  <a:latin typeface="Arial" pitchFamily="34" charset="0"/>
                </a:rPr>
                <a:t>2</a:t>
              </a:r>
              <a:r>
                <a:rPr lang="en-US" sz="1100" i="1" baseline="30000">
                  <a:latin typeface="Arial" pitchFamily="34" charset="0"/>
                </a:rPr>
                <a:t>nd</a:t>
              </a:r>
              <a:r>
                <a:rPr lang="en-US" sz="1100" i="1">
                  <a:latin typeface="Arial" pitchFamily="34" charset="0"/>
                </a:rPr>
                <a:t> undulator</a:t>
              </a:r>
            </a:p>
          </p:txBody>
        </p:sp>
        <p:sp>
          <p:nvSpPr>
            <p:cNvPr id="138" name="Line 66"/>
            <p:cNvSpPr>
              <a:spLocks noChangeShapeType="1"/>
            </p:cNvSpPr>
            <p:nvPr/>
          </p:nvSpPr>
          <p:spPr bwMode="auto">
            <a:xfrm>
              <a:off x="2589566" y="2946814"/>
              <a:ext cx="4129087" cy="0"/>
            </a:xfrm>
            <a:prstGeom prst="line">
              <a:avLst/>
            </a:prstGeom>
            <a:noFill/>
            <a:ln w="9525">
              <a:solidFill>
                <a:schemeClr val="tx1"/>
              </a:solidFill>
              <a:prstDash val="dash"/>
              <a:round/>
              <a:headEnd/>
              <a:tailEnd/>
            </a:ln>
          </p:spPr>
          <p:txBody>
            <a:bodyPr/>
            <a:lstStyle/>
            <a:p>
              <a:endParaRPr lang="en-US"/>
            </a:p>
          </p:txBody>
        </p:sp>
        <p:grpSp>
          <p:nvGrpSpPr>
            <p:cNvPr id="139" name="Group 88"/>
            <p:cNvGrpSpPr>
              <a:grpSpLocks/>
            </p:cNvGrpSpPr>
            <p:nvPr/>
          </p:nvGrpSpPr>
          <p:grpSpPr bwMode="auto">
            <a:xfrm rot="-3325991">
              <a:off x="6182078" y="2867439"/>
              <a:ext cx="1123950" cy="425450"/>
              <a:chOff x="2168" y="2837"/>
              <a:chExt cx="708" cy="268"/>
            </a:xfrm>
          </p:grpSpPr>
          <p:sp>
            <p:nvSpPr>
              <p:cNvPr id="140" name="Arc 89"/>
              <p:cNvSpPr>
                <a:spLocks/>
              </p:cNvSpPr>
              <p:nvPr/>
            </p:nvSpPr>
            <p:spPr bwMode="auto">
              <a:xfrm rot="-3009456">
                <a:off x="2419" y="2607"/>
                <a:ext cx="227" cy="687"/>
              </a:xfrm>
              <a:custGeom>
                <a:avLst/>
                <a:gdLst>
                  <a:gd name="T0" fmla="*/ 0 w 21600"/>
                  <a:gd name="T1" fmla="*/ 0 h 29262"/>
                  <a:gd name="T2" fmla="*/ 0 w 21600"/>
                  <a:gd name="T3" fmla="*/ 0 h 29262"/>
                  <a:gd name="T4" fmla="*/ 0 w 21600"/>
                  <a:gd name="T5" fmla="*/ 0 h 29262"/>
                  <a:gd name="T6" fmla="*/ 0 60000 65536"/>
                  <a:gd name="T7" fmla="*/ 0 60000 65536"/>
                  <a:gd name="T8" fmla="*/ 0 60000 65536"/>
                  <a:gd name="T9" fmla="*/ 0 w 21600"/>
                  <a:gd name="T10" fmla="*/ 0 h 29262"/>
                  <a:gd name="T11" fmla="*/ 21600 w 21600"/>
                  <a:gd name="T12" fmla="*/ 29262 h 29262"/>
                </a:gdLst>
                <a:ahLst/>
                <a:cxnLst>
                  <a:cxn ang="T6">
                    <a:pos x="T0" y="T1"/>
                  </a:cxn>
                  <a:cxn ang="T7">
                    <a:pos x="T2" y="T3"/>
                  </a:cxn>
                  <a:cxn ang="T8">
                    <a:pos x="T4" y="T5"/>
                  </a:cxn>
                </a:cxnLst>
                <a:rect l="T9" t="T10" r="T11" b="T12"/>
                <a:pathLst>
                  <a:path w="21600" h="29262" fill="none" extrusionOk="0">
                    <a:moveTo>
                      <a:pt x="16651" y="0"/>
                    </a:moveTo>
                    <a:cubicBezTo>
                      <a:pt x="19850" y="3871"/>
                      <a:pt x="21600" y="8736"/>
                      <a:pt x="21600" y="13758"/>
                    </a:cubicBezTo>
                    <a:cubicBezTo>
                      <a:pt x="21600" y="19600"/>
                      <a:pt x="19233" y="25193"/>
                      <a:pt x="15039" y="29261"/>
                    </a:cubicBezTo>
                  </a:path>
                  <a:path w="21600" h="29262" stroke="0" extrusionOk="0">
                    <a:moveTo>
                      <a:pt x="16651" y="0"/>
                    </a:moveTo>
                    <a:cubicBezTo>
                      <a:pt x="19850" y="3871"/>
                      <a:pt x="21600" y="8736"/>
                      <a:pt x="21600" y="13758"/>
                    </a:cubicBezTo>
                    <a:cubicBezTo>
                      <a:pt x="21600" y="19600"/>
                      <a:pt x="19233" y="25193"/>
                      <a:pt x="15039" y="29261"/>
                    </a:cubicBezTo>
                    <a:lnTo>
                      <a:pt x="0" y="13758"/>
                    </a:lnTo>
                    <a:close/>
                  </a:path>
                </a:pathLst>
              </a:custGeom>
              <a:solidFill>
                <a:schemeClr val="bg2"/>
              </a:solidFill>
              <a:ln w="9525">
                <a:solidFill>
                  <a:schemeClr val="tx1"/>
                </a:solidFill>
                <a:round/>
                <a:headEnd/>
                <a:tailEnd/>
              </a:ln>
            </p:spPr>
            <p:txBody>
              <a:bodyPr wrap="none" anchor="ctr"/>
              <a:lstStyle/>
              <a:p>
                <a:endParaRPr lang="en-US"/>
              </a:p>
            </p:txBody>
          </p:sp>
          <p:sp>
            <p:nvSpPr>
              <p:cNvPr id="141" name="Arc 90"/>
              <p:cNvSpPr>
                <a:spLocks/>
              </p:cNvSpPr>
              <p:nvPr/>
            </p:nvSpPr>
            <p:spPr bwMode="auto">
              <a:xfrm rot="-3009456">
                <a:off x="2398" y="2648"/>
                <a:ext cx="227" cy="687"/>
              </a:xfrm>
              <a:custGeom>
                <a:avLst/>
                <a:gdLst>
                  <a:gd name="T0" fmla="*/ 0 w 21600"/>
                  <a:gd name="T1" fmla="*/ 0 h 29262"/>
                  <a:gd name="T2" fmla="*/ 0 w 21600"/>
                  <a:gd name="T3" fmla="*/ 0 h 29262"/>
                  <a:gd name="T4" fmla="*/ 0 w 21600"/>
                  <a:gd name="T5" fmla="*/ 0 h 29262"/>
                  <a:gd name="T6" fmla="*/ 0 60000 65536"/>
                  <a:gd name="T7" fmla="*/ 0 60000 65536"/>
                  <a:gd name="T8" fmla="*/ 0 60000 65536"/>
                  <a:gd name="T9" fmla="*/ 0 w 21600"/>
                  <a:gd name="T10" fmla="*/ 0 h 29262"/>
                  <a:gd name="T11" fmla="*/ 21600 w 21600"/>
                  <a:gd name="T12" fmla="*/ 29262 h 29262"/>
                </a:gdLst>
                <a:ahLst/>
                <a:cxnLst>
                  <a:cxn ang="T6">
                    <a:pos x="T0" y="T1"/>
                  </a:cxn>
                  <a:cxn ang="T7">
                    <a:pos x="T2" y="T3"/>
                  </a:cxn>
                  <a:cxn ang="T8">
                    <a:pos x="T4" y="T5"/>
                  </a:cxn>
                </a:cxnLst>
                <a:rect l="T9" t="T10" r="T11" b="T12"/>
                <a:pathLst>
                  <a:path w="21600" h="29262" fill="none" extrusionOk="0">
                    <a:moveTo>
                      <a:pt x="16651" y="0"/>
                    </a:moveTo>
                    <a:cubicBezTo>
                      <a:pt x="19850" y="3871"/>
                      <a:pt x="21600" y="8736"/>
                      <a:pt x="21600" y="13758"/>
                    </a:cubicBezTo>
                    <a:cubicBezTo>
                      <a:pt x="21600" y="19600"/>
                      <a:pt x="19233" y="25193"/>
                      <a:pt x="15039" y="29261"/>
                    </a:cubicBezTo>
                  </a:path>
                  <a:path w="21600" h="29262" stroke="0" extrusionOk="0">
                    <a:moveTo>
                      <a:pt x="16651" y="0"/>
                    </a:moveTo>
                    <a:cubicBezTo>
                      <a:pt x="19850" y="3871"/>
                      <a:pt x="21600" y="8736"/>
                      <a:pt x="21600" y="13758"/>
                    </a:cubicBezTo>
                    <a:cubicBezTo>
                      <a:pt x="21600" y="19600"/>
                      <a:pt x="19233" y="25193"/>
                      <a:pt x="15039" y="29261"/>
                    </a:cubicBezTo>
                    <a:lnTo>
                      <a:pt x="0" y="13758"/>
                    </a:lnTo>
                    <a:close/>
                  </a:path>
                </a:pathLst>
              </a:custGeom>
              <a:solidFill>
                <a:schemeClr val="bg1"/>
              </a:solidFill>
              <a:ln w="9525">
                <a:solidFill>
                  <a:schemeClr val="tx1"/>
                </a:solidFill>
                <a:round/>
                <a:headEnd/>
                <a:tailEnd/>
              </a:ln>
            </p:spPr>
            <p:txBody>
              <a:bodyPr wrap="none" anchor="ctr"/>
              <a:lstStyle/>
              <a:p>
                <a:endParaRPr lang="en-US"/>
              </a:p>
            </p:txBody>
          </p:sp>
        </p:grpSp>
        <p:sp>
          <p:nvSpPr>
            <p:cNvPr id="142" name="Rectangle 91"/>
            <p:cNvSpPr>
              <a:spLocks noChangeArrowheads="1"/>
            </p:cNvSpPr>
            <p:nvPr/>
          </p:nvSpPr>
          <p:spPr bwMode="auto">
            <a:xfrm rot="20190653">
              <a:off x="6109053" y="3035714"/>
              <a:ext cx="220663" cy="125413"/>
            </a:xfrm>
            <a:prstGeom prst="rect">
              <a:avLst/>
            </a:prstGeom>
            <a:solidFill>
              <a:schemeClr val="bg1"/>
            </a:solidFill>
            <a:ln w="9525">
              <a:noFill/>
              <a:miter lim="800000"/>
              <a:headEnd/>
              <a:tailEnd/>
            </a:ln>
          </p:spPr>
          <p:txBody>
            <a:bodyPr wrap="none" anchor="ctr"/>
            <a:lstStyle/>
            <a:p>
              <a:endParaRPr lang="en-US"/>
            </a:p>
          </p:txBody>
        </p:sp>
        <p:sp>
          <p:nvSpPr>
            <p:cNvPr id="143" name="Rectangle 92"/>
            <p:cNvSpPr>
              <a:spLocks noChangeArrowheads="1"/>
            </p:cNvSpPr>
            <p:nvPr/>
          </p:nvSpPr>
          <p:spPr bwMode="auto">
            <a:xfrm rot="21467386">
              <a:off x="7090128" y="2780127"/>
              <a:ext cx="220663" cy="125412"/>
            </a:xfrm>
            <a:prstGeom prst="rect">
              <a:avLst/>
            </a:prstGeom>
            <a:solidFill>
              <a:schemeClr val="bg1"/>
            </a:solidFill>
            <a:ln w="9525">
              <a:noFill/>
              <a:miter lim="800000"/>
              <a:headEnd/>
              <a:tailEnd/>
            </a:ln>
          </p:spPr>
          <p:txBody>
            <a:bodyPr wrap="none" anchor="ctr"/>
            <a:lstStyle/>
            <a:p>
              <a:endParaRPr lang="en-US"/>
            </a:p>
          </p:txBody>
        </p:sp>
        <p:sp>
          <p:nvSpPr>
            <p:cNvPr id="144" name="Rectangle 45"/>
            <p:cNvSpPr>
              <a:spLocks noChangeArrowheads="1"/>
            </p:cNvSpPr>
            <p:nvPr/>
          </p:nvSpPr>
          <p:spPr bwMode="auto">
            <a:xfrm rot="1628660">
              <a:off x="3710341" y="3418302"/>
              <a:ext cx="976312" cy="93662"/>
            </a:xfrm>
            <a:prstGeom prst="rect">
              <a:avLst/>
            </a:prstGeom>
            <a:solidFill>
              <a:srgbClr val="C0C0C0"/>
            </a:solidFill>
            <a:ln w="9525">
              <a:solidFill>
                <a:schemeClr val="tx1"/>
              </a:solidFill>
              <a:prstDash val="sysDot"/>
              <a:miter lim="800000"/>
              <a:headEnd/>
              <a:tailEnd/>
            </a:ln>
          </p:spPr>
          <p:txBody>
            <a:bodyPr wrap="none" anchor="ctr"/>
            <a:lstStyle/>
            <a:p>
              <a:endParaRPr lang="en-US"/>
            </a:p>
          </p:txBody>
        </p:sp>
        <p:sp>
          <p:nvSpPr>
            <p:cNvPr id="145" name="Line 4"/>
            <p:cNvSpPr>
              <a:spLocks noChangeShapeType="1"/>
            </p:cNvSpPr>
            <p:nvPr/>
          </p:nvSpPr>
          <p:spPr bwMode="auto">
            <a:xfrm>
              <a:off x="530578" y="2948402"/>
              <a:ext cx="2046288" cy="0"/>
            </a:xfrm>
            <a:prstGeom prst="line">
              <a:avLst/>
            </a:prstGeom>
            <a:noFill/>
            <a:ln w="9525">
              <a:solidFill>
                <a:srgbClr val="FF3300"/>
              </a:solidFill>
              <a:round/>
              <a:headEnd/>
              <a:tailEnd type="arrow" w="med" len="med"/>
            </a:ln>
          </p:spPr>
          <p:txBody>
            <a:bodyPr/>
            <a:lstStyle/>
            <a:p>
              <a:endParaRPr lang="en-US"/>
            </a:p>
          </p:txBody>
        </p:sp>
        <p:sp>
          <p:nvSpPr>
            <p:cNvPr id="146" name="Line 5"/>
            <p:cNvSpPr>
              <a:spLocks noChangeShapeType="1"/>
            </p:cNvSpPr>
            <p:nvPr/>
          </p:nvSpPr>
          <p:spPr bwMode="auto">
            <a:xfrm>
              <a:off x="4011966" y="3432589"/>
              <a:ext cx="725487" cy="523875"/>
            </a:xfrm>
            <a:prstGeom prst="line">
              <a:avLst/>
            </a:prstGeom>
            <a:noFill/>
            <a:ln w="9525">
              <a:solidFill>
                <a:srgbClr val="FF9900"/>
              </a:solidFill>
              <a:round/>
              <a:headEnd/>
              <a:tailEnd type="arrow" w="med" len="med"/>
            </a:ln>
          </p:spPr>
          <p:txBody>
            <a:bodyPr/>
            <a:lstStyle/>
            <a:p>
              <a:endParaRPr lang="en-US"/>
            </a:p>
          </p:txBody>
        </p:sp>
        <p:sp>
          <p:nvSpPr>
            <p:cNvPr id="147" name="Line 6"/>
            <p:cNvSpPr>
              <a:spLocks noChangeShapeType="1"/>
            </p:cNvSpPr>
            <p:nvPr/>
          </p:nvSpPr>
          <p:spPr bwMode="auto">
            <a:xfrm flipV="1">
              <a:off x="4742216" y="2951577"/>
              <a:ext cx="2001837" cy="1023937"/>
            </a:xfrm>
            <a:prstGeom prst="line">
              <a:avLst/>
            </a:prstGeom>
            <a:noFill/>
            <a:ln w="9525">
              <a:solidFill>
                <a:srgbClr val="FF0000"/>
              </a:solidFill>
              <a:round/>
              <a:headEnd/>
              <a:tailEnd type="arrow" w="med" len="med"/>
            </a:ln>
          </p:spPr>
          <p:txBody>
            <a:bodyPr/>
            <a:lstStyle/>
            <a:p>
              <a:endParaRPr lang="en-US"/>
            </a:p>
          </p:txBody>
        </p:sp>
        <p:sp>
          <p:nvSpPr>
            <p:cNvPr id="148" name="Line 7"/>
            <p:cNvSpPr>
              <a:spLocks noChangeShapeType="1"/>
            </p:cNvSpPr>
            <p:nvPr/>
          </p:nvSpPr>
          <p:spPr bwMode="auto">
            <a:xfrm>
              <a:off x="6747228" y="2943639"/>
              <a:ext cx="1811338" cy="0"/>
            </a:xfrm>
            <a:prstGeom prst="line">
              <a:avLst/>
            </a:prstGeom>
            <a:noFill/>
            <a:ln w="9525">
              <a:solidFill>
                <a:srgbClr val="FF0000"/>
              </a:solidFill>
              <a:round/>
              <a:headEnd/>
              <a:tailEnd type="arrow" w="med" len="med"/>
            </a:ln>
          </p:spPr>
          <p:txBody>
            <a:bodyPr/>
            <a:lstStyle/>
            <a:p>
              <a:endParaRPr lang="en-US"/>
            </a:p>
          </p:txBody>
        </p:sp>
        <p:sp>
          <p:nvSpPr>
            <p:cNvPr id="149" name="Text Box 8"/>
            <p:cNvSpPr txBox="1">
              <a:spLocks noChangeArrowheads="1"/>
            </p:cNvSpPr>
            <p:nvPr/>
          </p:nvSpPr>
          <p:spPr bwMode="auto">
            <a:xfrm>
              <a:off x="2378428" y="2505489"/>
              <a:ext cx="344488" cy="244475"/>
            </a:xfrm>
            <a:prstGeom prst="rect">
              <a:avLst/>
            </a:prstGeom>
            <a:noFill/>
            <a:ln w="9525">
              <a:noFill/>
              <a:miter lim="800000"/>
              <a:headEnd/>
              <a:tailEnd/>
            </a:ln>
          </p:spPr>
          <p:txBody>
            <a:bodyPr wrap="none">
              <a:spAutoFit/>
            </a:bodyPr>
            <a:lstStyle/>
            <a:p>
              <a:r>
                <a:rPr lang="en-US" i="1"/>
                <a:t>M</a:t>
              </a:r>
              <a:r>
                <a:rPr lang="en-US" baseline="-25000"/>
                <a:t>1</a:t>
              </a:r>
            </a:p>
          </p:txBody>
        </p:sp>
        <p:sp>
          <p:nvSpPr>
            <p:cNvPr id="150" name="Text Box 10"/>
            <p:cNvSpPr txBox="1">
              <a:spLocks noChangeArrowheads="1"/>
            </p:cNvSpPr>
            <p:nvPr/>
          </p:nvSpPr>
          <p:spPr bwMode="auto">
            <a:xfrm>
              <a:off x="6496403" y="2592802"/>
              <a:ext cx="342900" cy="244475"/>
            </a:xfrm>
            <a:prstGeom prst="rect">
              <a:avLst/>
            </a:prstGeom>
            <a:noFill/>
            <a:ln w="9525">
              <a:noFill/>
              <a:miter lim="800000"/>
              <a:headEnd/>
              <a:tailEnd/>
            </a:ln>
          </p:spPr>
          <p:txBody>
            <a:bodyPr wrap="none">
              <a:spAutoFit/>
            </a:bodyPr>
            <a:lstStyle/>
            <a:p>
              <a:r>
                <a:rPr lang="en-US" i="1"/>
                <a:t>M</a:t>
              </a:r>
              <a:r>
                <a:rPr lang="en-US" baseline="-25000"/>
                <a:t>3</a:t>
              </a:r>
            </a:p>
          </p:txBody>
        </p:sp>
        <p:sp>
          <p:nvSpPr>
            <p:cNvPr id="151" name="Line 12"/>
            <p:cNvSpPr>
              <a:spLocks noChangeShapeType="1"/>
            </p:cNvSpPr>
            <p:nvPr/>
          </p:nvSpPr>
          <p:spPr bwMode="auto">
            <a:xfrm>
              <a:off x="2005366" y="3956464"/>
              <a:ext cx="5424487" cy="0"/>
            </a:xfrm>
            <a:prstGeom prst="line">
              <a:avLst/>
            </a:prstGeom>
            <a:noFill/>
            <a:ln w="9525">
              <a:solidFill>
                <a:schemeClr val="tx1"/>
              </a:solidFill>
              <a:prstDash val="dash"/>
              <a:round/>
              <a:headEnd/>
              <a:tailEnd/>
            </a:ln>
          </p:spPr>
          <p:txBody>
            <a:bodyPr/>
            <a:lstStyle/>
            <a:p>
              <a:endParaRPr lang="en-US"/>
            </a:p>
          </p:txBody>
        </p:sp>
        <p:sp>
          <p:nvSpPr>
            <p:cNvPr id="152" name="Line 20"/>
            <p:cNvSpPr>
              <a:spLocks noChangeShapeType="1"/>
            </p:cNvSpPr>
            <p:nvPr/>
          </p:nvSpPr>
          <p:spPr bwMode="auto">
            <a:xfrm flipV="1">
              <a:off x="4756503" y="3527839"/>
              <a:ext cx="76200" cy="428625"/>
            </a:xfrm>
            <a:prstGeom prst="line">
              <a:avLst/>
            </a:prstGeom>
            <a:noFill/>
            <a:ln w="9525">
              <a:solidFill>
                <a:schemeClr val="tx1"/>
              </a:solidFill>
              <a:prstDash val="dashDot"/>
              <a:round/>
              <a:headEnd/>
              <a:tailEnd/>
            </a:ln>
          </p:spPr>
          <p:txBody>
            <a:bodyPr/>
            <a:lstStyle/>
            <a:p>
              <a:endParaRPr lang="en-US"/>
            </a:p>
          </p:txBody>
        </p:sp>
        <p:sp>
          <p:nvSpPr>
            <p:cNvPr id="153" name="Line 46"/>
            <p:cNvSpPr>
              <a:spLocks noChangeShapeType="1"/>
            </p:cNvSpPr>
            <p:nvPr/>
          </p:nvSpPr>
          <p:spPr bwMode="auto">
            <a:xfrm>
              <a:off x="4410428" y="3581814"/>
              <a:ext cx="346075" cy="395288"/>
            </a:xfrm>
            <a:prstGeom prst="line">
              <a:avLst/>
            </a:prstGeom>
            <a:noFill/>
            <a:ln w="9525">
              <a:solidFill>
                <a:srgbClr val="FF3300"/>
              </a:solidFill>
              <a:round/>
              <a:headEnd/>
              <a:tailEnd type="arrow" w="med" len="med"/>
            </a:ln>
          </p:spPr>
          <p:txBody>
            <a:bodyPr/>
            <a:lstStyle/>
            <a:p>
              <a:endParaRPr lang="en-US"/>
            </a:p>
          </p:txBody>
        </p:sp>
        <p:sp>
          <p:nvSpPr>
            <p:cNvPr id="154" name="Line 47"/>
            <p:cNvSpPr>
              <a:spLocks noChangeShapeType="1"/>
            </p:cNvSpPr>
            <p:nvPr/>
          </p:nvSpPr>
          <p:spPr bwMode="auto">
            <a:xfrm>
              <a:off x="530578" y="2959514"/>
              <a:ext cx="2079625" cy="0"/>
            </a:xfrm>
            <a:prstGeom prst="line">
              <a:avLst/>
            </a:prstGeom>
            <a:noFill/>
            <a:ln w="9525">
              <a:solidFill>
                <a:srgbClr val="FF9900"/>
              </a:solidFill>
              <a:round/>
              <a:headEnd/>
              <a:tailEnd type="arrow" w="med" len="med"/>
            </a:ln>
          </p:spPr>
          <p:txBody>
            <a:bodyPr/>
            <a:lstStyle/>
            <a:p>
              <a:endParaRPr lang="en-US"/>
            </a:p>
          </p:txBody>
        </p:sp>
        <p:sp>
          <p:nvSpPr>
            <p:cNvPr id="155" name="Line 48"/>
            <p:cNvSpPr>
              <a:spLocks noChangeShapeType="1"/>
            </p:cNvSpPr>
            <p:nvPr/>
          </p:nvSpPr>
          <p:spPr bwMode="auto">
            <a:xfrm flipV="1">
              <a:off x="4762853" y="2961102"/>
              <a:ext cx="2001838" cy="1023937"/>
            </a:xfrm>
            <a:prstGeom prst="line">
              <a:avLst/>
            </a:prstGeom>
            <a:noFill/>
            <a:ln w="9525">
              <a:solidFill>
                <a:srgbClr val="FF9900"/>
              </a:solidFill>
              <a:round/>
              <a:headEnd/>
              <a:tailEnd type="arrow" w="med" len="med"/>
            </a:ln>
          </p:spPr>
          <p:txBody>
            <a:bodyPr/>
            <a:lstStyle/>
            <a:p>
              <a:endParaRPr lang="en-US"/>
            </a:p>
          </p:txBody>
        </p:sp>
        <p:sp>
          <p:nvSpPr>
            <p:cNvPr id="156" name="Line 49"/>
            <p:cNvSpPr>
              <a:spLocks noChangeShapeType="1"/>
            </p:cNvSpPr>
            <p:nvPr/>
          </p:nvSpPr>
          <p:spPr bwMode="auto">
            <a:xfrm>
              <a:off x="6751991" y="2962689"/>
              <a:ext cx="1824037" cy="0"/>
            </a:xfrm>
            <a:prstGeom prst="line">
              <a:avLst/>
            </a:prstGeom>
            <a:noFill/>
            <a:ln w="9525">
              <a:solidFill>
                <a:srgbClr val="FF9900"/>
              </a:solidFill>
              <a:round/>
              <a:headEnd/>
              <a:tailEnd type="arrow" w="med" len="med"/>
            </a:ln>
          </p:spPr>
          <p:txBody>
            <a:bodyPr/>
            <a:lstStyle/>
            <a:p>
              <a:endParaRPr lang="en-US"/>
            </a:p>
          </p:txBody>
        </p:sp>
        <p:sp>
          <p:nvSpPr>
            <p:cNvPr id="157" name="Rectangle 14"/>
            <p:cNvSpPr>
              <a:spLocks noChangeArrowheads="1"/>
            </p:cNvSpPr>
            <p:nvPr/>
          </p:nvSpPr>
          <p:spPr bwMode="auto">
            <a:xfrm rot="503699">
              <a:off x="4170716" y="3969164"/>
              <a:ext cx="1150937" cy="88900"/>
            </a:xfrm>
            <a:prstGeom prst="rect">
              <a:avLst/>
            </a:prstGeom>
            <a:solidFill>
              <a:schemeClr val="accent2"/>
            </a:solidFill>
            <a:ln w="9525">
              <a:solidFill>
                <a:schemeClr val="tx1"/>
              </a:solidFill>
              <a:miter lim="800000"/>
              <a:headEnd/>
              <a:tailEnd/>
            </a:ln>
          </p:spPr>
          <p:txBody>
            <a:bodyPr wrap="none" anchor="ctr"/>
            <a:lstStyle/>
            <a:p>
              <a:endParaRPr lang="en-US"/>
            </a:p>
          </p:txBody>
        </p:sp>
        <p:grpSp>
          <p:nvGrpSpPr>
            <p:cNvPr id="158" name="Group 56"/>
            <p:cNvGrpSpPr>
              <a:grpSpLocks/>
            </p:cNvGrpSpPr>
            <p:nvPr/>
          </p:nvGrpSpPr>
          <p:grpSpPr bwMode="auto">
            <a:xfrm rot="-1494128">
              <a:off x="5982053" y="3043652"/>
              <a:ext cx="65088" cy="557212"/>
              <a:chOff x="2501" y="3029"/>
              <a:chExt cx="41" cy="351"/>
            </a:xfrm>
          </p:grpSpPr>
          <p:sp>
            <p:nvSpPr>
              <p:cNvPr id="159" name="Rectangle 57"/>
              <p:cNvSpPr>
                <a:spLocks noChangeArrowheads="1"/>
              </p:cNvSpPr>
              <p:nvPr/>
            </p:nvSpPr>
            <p:spPr bwMode="auto">
              <a:xfrm>
                <a:off x="2510" y="3029"/>
                <a:ext cx="27" cy="351"/>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60" name="Rectangle 58"/>
              <p:cNvSpPr>
                <a:spLocks noChangeArrowheads="1"/>
              </p:cNvSpPr>
              <p:nvPr/>
            </p:nvSpPr>
            <p:spPr bwMode="auto">
              <a:xfrm>
                <a:off x="2501" y="3158"/>
                <a:ext cx="41" cy="116"/>
              </a:xfrm>
              <a:prstGeom prst="rect">
                <a:avLst/>
              </a:prstGeom>
              <a:solidFill>
                <a:schemeClr val="bg1"/>
              </a:solidFill>
              <a:ln w="9525">
                <a:noFill/>
                <a:miter lim="800000"/>
                <a:headEnd/>
                <a:tailEnd/>
              </a:ln>
            </p:spPr>
            <p:txBody>
              <a:bodyPr wrap="none" anchor="ctr"/>
              <a:lstStyle/>
              <a:p>
                <a:endParaRPr lang="en-US"/>
              </a:p>
            </p:txBody>
          </p:sp>
        </p:grpSp>
        <p:sp>
          <p:nvSpPr>
            <p:cNvPr id="161" name="Oval 59"/>
            <p:cNvSpPr>
              <a:spLocks noChangeArrowheads="1"/>
            </p:cNvSpPr>
            <p:nvPr/>
          </p:nvSpPr>
          <p:spPr bwMode="auto">
            <a:xfrm>
              <a:off x="500416" y="2881727"/>
              <a:ext cx="42862" cy="144462"/>
            </a:xfrm>
            <a:prstGeom prst="ellipse">
              <a:avLst/>
            </a:prstGeom>
            <a:solidFill>
              <a:srgbClr val="FF0000"/>
            </a:solidFill>
            <a:ln w="9525">
              <a:solidFill>
                <a:srgbClr val="FF0000"/>
              </a:solidFill>
              <a:round/>
              <a:headEnd/>
              <a:tailEnd/>
            </a:ln>
          </p:spPr>
          <p:txBody>
            <a:bodyPr wrap="none" anchor="ctr"/>
            <a:lstStyle/>
            <a:p>
              <a:pPr algn="ctr"/>
              <a:endParaRPr lang="en-US"/>
            </a:p>
          </p:txBody>
        </p:sp>
        <p:sp>
          <p:nvSpPr>
            <p:cNvPr id="162" name="Oval 60"/>
            <p:cNvSpPr>
              <a:spLocks noChangeArrowheads="1"/>
            </p:cNvSpPr>
            <p:nvPr/>
          </p:nvSpPr>
          <p:spPr bwMode="auto">
            <a:xfrm rot="20117284">
              <a:off x="5996341" y="3286539"/>
              <a:ext cx="42862" cy="74613"/>
            </a:xfrm>
            <a:prstGeom prst="ellipse">
              <a:avLst/>
            </a:prstGeom>
            <a:solidFill>
              <a:srgbClr val="FF0000"/>
            </a:solidFill>
            <a:ln w="9525">
              <a:solidFill>
                <a:srgbClr val="FF0000"/>
              </a:solidFill>
              <a:round/>
              <a:headEnd/>
              <a:tailEnd/>
            </a:ln>
          </p:spPr>
          <p:txBody>
            <a:bodyPr wrap="none" anchor="ctr"/>
            <a:lstStyle/>
            <a:p>
              <a:endParaRPr lang="en-US"/>
            </a:p>
          </p:txBody>
        </p:sp>
        <p:sp>
          <p:nvSpPr>
            <p:cNvPr id="163" name="Rectangle 13"/>
            <p:cNvSpPr>
              <a:spLocks noChangeArrowheads="1"/>
            </p:cNvSpPr>
            <p:nvPr/>
          </p:nvSpPr>
          <p:spPr bwMode="auto">
            <a:xfrm rot="631324">
              <a:off x="2021241" y="2838864"/>
              <a:ext cx="1150937" cy="889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solidFill>
                <a:schemeClr val="tx1"/>
              </a:solidFill>
              <a:miter lim="800000"/>
              <a:headEnd/>
              <a:tailEnd/>
            </a:ln>
          </p:spPr>
          <p:txBody>
            <a:bodyPr wrap="none" anchor="ctr"/>
            <a:lstStyle/>
            <a:p>
              <a:pPr>
                <a:defRPr/>
              </a:pPr>
              <a:endParaRPr lang="en-US"/>
            </a:p>
          </p:txBody>
        </p:sp>
        <p:sp>
          <p:nvSpPr>
            <p:cNvPr id="164" name="Text Box 65"/>
            <p:cNvSpPr txBox="1">
              <a:spLocks noChangeArrowheads="1"/>
            </p:cNvSpPr>
            <p:nvPr/>
          </p:nvSpPr>
          <p:spPr bwMode="auto">
            <a:xfrm>
              <a:off x="4500916" y="4048539"/>
              <a:ext cx="284162" cy="244475"/>
            </a:xfrm>
            <a:prstGeom prst="rect">
              <a:avLst/>
            </a:prstGeom>
            <a:noFill/>
            <a:ln w="9525">
              <a:noFill/>
              <a:miter lim="800000"/>
              <a:headEnd/>
              <a:tailEnd/>
            </a:ln>
          </p:spPr>
          <p:txBody>
            <a:bodyPr wrap="none">
              <a:spAutoFit/>
            </a:bodyPr>
            <a:lstStyle/>
            <a:p>
              <a:r>
                <a:rPr lang="en-US" i="1"/>
                <a:t>G</a:t>
              </a:r>
              <a:endParaRPr lang="en-US" baseline="-25000"/>
            </a:p>
          </p:txBody>
        </p:sp>
        <p:sp>
          <p:nvSpPr>
            <p:cNvPr id="165" name="Rectangle 70"/>
            <p:cNvSpPr>
              <a:spLocks noChangeArrowheads="1"/>
            </p:cNvSpPr>
            <p:nvPr/>
          </p:nvSpPr>
          <p:spPr bwMode="auto">
            <a:xfrm rot="1367440">
              <a:off x="4181828" y="3937414"/>
              <a:ext cx="1150938" cy="88900"/>
            </a:xfrm>
            <a:prstGeom prst="rect">
              <a:avLst/>
            </a:prstGeom>
            <a:solidFill>
              <a:schemeClr val="accent2">
                <a:alpha val="50195"/>
              </a:schemeClr>
            </a:solidFill>
            <a:ln w="9525">
              <a:solidFill>
                <a:schemeClr val="tx1"/>
              </a:solidFill>
              <a:prstDash val="sysDot"/>
              <a:miter lim="800000"/>
              <a:headEnd/>
              <a:tailEnd/>
            </a:ln>
          </p:spPr>
          <p:txBody>
            <a:bodyPr wrap="none" anchor="ctr"/>
            <a:lstStyle/>
            <a:p>
              <a:endParaRPr lang="en-US"/>
            </a:p>
          </p:txBody>
        </p:sp>
        <p:sp>
          <p:nvSpPr>
            <p:cNvPr id="166" name="Text Box 71"/>
            <p:cNvSpPr txBox="1">
              <a:spLocks noChangeArrowheads="1"/>
            </p:cNvSpPr>
            <p:nvPr/>
          </p:nvSpPr>
          <p:spPr bwMode="auto">
            <a:xfrm>
              <a:off x="7126641" y="2665827"/>
              <a:ext cx="368300" cy="246062"/>
            </a:xfrm>
            <a:prstGeom prst="rect">
              <a:avLst/>
            </a:prstGeom>
            <a:noFill/>
            <a:ln w="9525">
              <a:noFill/>
              <a:miter lim="800000"/>
              <a:headEnd/>
              <a:tailEnd/>
            </a:ln>
          </p:spPr>
          <p:txBody>
            <a:bodyPr wrap="none">
              <a:spAutoFit/>
            </a:bodyPr>
            <a:lstStyle/>
            <a:p>
              <a:pPr>
                <a:defRPr/>
              </a:pPr>
              <a:r>
                <a:rPr lang="en-US" dirty="0">
                  <a:latin typeface="Symbol" pitchFamily="18" charset="2"/>
                </a:rPr>
                <a:t>h</a:t>
              </a:r>
              <a:r>
                <a:rPr lang="en-US" dirty="0">
                  <a:latin typeface="+mn-lt"/>
                </a:rPr>
                <a:t>/2</a:t>
              </a:r>
              <a:endParaRPr lang="en-US" baseline="-25000" dirty="0">
                <a:latin typeface="+mn-lt"/>
              </a:endParaRPr>
            </a:p>
          </p:txBody>
        </p:sp>
        <p:sp>
          <p:nvSpPr>
            <p:cNvPr id="167" name="Text Box 72"/>
            <p:cNvSpPr txBox="1">
              <a:spLocks noChangeArrowheads="1"/>
            </p:cNvSpPr>
            <p:nvPr/>
          </p:nvSpPr>
          <p:spPr bwMode="auto">
            <a:xfrm>
              <a:off x="3349978" y="3010314"/>
              <a:ext cx="373063" cy="246063"/>
            </a:xfrm>
            <a:prstGeom prst="rect">
              <a:avLst/>
            </a:prstGeom>
            <a:noFill/>
            <a:ln w="9525">
              <a:noFill/>
              <a:miter lim="800000"/>
              <a:headEnd/>
              <a:tailEnd/>
            </a:ln>
          </p:spPr>
          <p:txBody>
            <a:bodyPr wrap="none">
              <a:spAutoFit/>
            </a:bodyPr>
            <a:lstStyle/>
            <a:p>
              <a:pPr>
                <a:defRPr/>
              </a:pPr>
              <a:r>
                <a:rPr lang="en-US" dirty="0">
                  <a:latin typeface="Symbol" pitchFamily="18" charset="2"/>
                </a:rPr>
                <a:t>g</a:t>
              </a:r>
              <a:r>
                <a:rPr lang="en-US" dirty="0">
                  <a:latin typeface="+mn-lt"/>
                </a:rPr>
                <a:t>’/2</a:t>
              </a:r>
              <a:endParaRPr lang="en-US" baseline="-25000" dirty="0">
                <a:latin typeface="+mn-lt"/>
              </a:endParaRPr>
            </a:p>
          </p:txBody>
        </p:sp>
        <p:sp>
          <p:nvSpPr>
            <p:cNvPr id="168" name="Line 73"/>
            <p:cNvSpPr>
              <a:spLocks noChangeShapeType="1"/>
            </p:cNvSpPr>
            <p:nvPr/>
          </p:nvSpPr>
          <p:spPr bwMode="auto">
            <a:xfrm flipH="1" flipV="1">
              <a:off x="1316391" y="2681702"/>
              <a:ext cx="1257300" cy="244475"/>
            </a:xfrm>
            <a:prstGeom prst="line">
              <a:avLst/>
            </a:prstGeom>
            <a:noFill/>
            <a:ln w="9525">
              <a:solidFill>
                <a:schemeClr val="tx1"/>
              </a:solidFill>
              <a:prstDash val="dash"/>
              <a:round/>
              <a:headEnd/>
              <a:tailEnd/>
            </a:ln>
          </p:spPr>
          <p:txBody>
            <a:bodyPr/>
            <a:lstStyle/>
            <a:p>
              <a:endParaRPr lang="en-US"/>
            </a:p>
          </p:txBody>
        </p:sp>
        <p:sp>
          <p:nvSpPr>
            <p:cNvPr id="169" name="Rectangle 74"/>
            <p:cNvSpPr>
              <a:spLocks noChangeArrowheads="1"/>
            </p:cNvSpPr>
            <p:nvPr/>
          </p:nvSpPr>
          <p:spPr bwMode="auto">
            <a:xfrm rot="1975975">
              <a:off x="3769078" y="3365914"/>
              <a:ext cx="955675" cy="85725"/>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0" name="Line 75"/>
            <p:cNvSpPr>
              <a:spLocks noChangeShapeType="1"/>
            </p:cNvSpPr>
            <p:nvPr/>
          </p:nvSpPr>
          <p:spPr bwMode="auto">
            <a:xfrm>
              <a:off x="2578453" y="2946814"/>
              <a:ext cx="1454150" cy="503238"/>
            </a:xfrm>
            <a:prstGeom prst="line">
              <a:avLst/>
            </a:prstGeom>
            <a:noFill/>
            <a:ln w="9525">
              <a:solidFill>
                <a:srgbClr val="FF9900"/>
              </a:solidFill>
              <a:round/>
              <a:headEnd/>
              <a:tailEnd type="arrow" w="med" len="med"/>
            </a:ln>
          </p:spPr>
          <p:txBody>
            <a:bodyPr/>
            <a:lstStyle/>
            <a:p>
              <a:endParaRPr lang="en-US"/>
            </a:p>
          </p:txBody>
        </p:sp>
        <p:sp>
          <p:nvSpPr>
            <p:cNvPr id="171" name="Line 76"/>
            <p:cNvSpPr>
              <a:spLocks noChangeShapeType="1"/>
            </p:cNvSpPr>
            <p:nvPr/>
          </p:nvSpPr>
          <p:spPr bwMode="auto">
            <a:xfrm>
              <a:off x="2610203" y="2940464"/>
              <a:ext cx="1806575" cy="623888"/>
            </a:xfrm>
            <a:prstGeom prst="line">
              <a:avLst/>
            </a:prstGeom>
            <a:noFill/>
            <a:ln w="9525">
              <a:solidFill>
                <a:srgbClr val="FF3300"/>
              </a:solidFill>
              <a:round/>
              <a:headEnd/>
              <a:tailEnd type="arrow" w="med" len="med"/>
            </a:ln>
          </p:spPr>
          <p:txBody>
            <a:bodyPr/>
            <a:lstStyle/>
            <a:p>
              <a:endParaRPr lang="en-US"/>
            </a:p>
          </p:txBody>
        </p:sp>
        <p:sp>
          <p:nvSpPr>
            <p:cNvPr id="172" name="Text Box 77"/>
            <p:cNvSpPr txBox="1">
              <a:spLocks noChangeArrowheads="1"/>
            </p:cNvSpPr>
            <p:nvPr/>
          </p:nvSpPr>
          <p:spPr bwMode="auto">
            <a:xfrm>
              <a:off x="4199291" y="3118264"/>
              <a:ext cx="344487" cy="244475"/>
            </a:xfrm>
            <a:prstGeom prst="rect">
              <a:avLst/>
            </a:prstGeom>
            <a:noFill/>
            <a:ln w="9525">
              <a:noFill/>
              <a:miter lim="800000"/>
              <a:headEnd/>
              <a:tailEnd/>
            </a:ln>
          </p:spPr>
          <p:txBody>
            <a:bodyPr wrap="none">
              <a:spAutoFit/>
            </a:bodyPr>
            <a:lstStyle/>
            <a:p>
              <a:r>
                <a:rPr lang="en-US" i="1"/>
                <a:t>M</a:t>
              </a:r>
              <a:r>
                <a:rPr lang="en-US" baseline="-25000"/>
                <a:t>2</a:t>
              </a:r>
            </a:p>
          </p:txBody>
        </p:sp>
        <p:sp>
          <p:nvSpPr>
            <p:cNvPr id="173" name="Oval 79"/>
            <p:cNvSpPr>
              <a:spLocks noChangeArrowheads="1"/>
            </p:cNvSpPr>
            <p:nvPr/>
          </p:nvSpPr>
          <p:spPr bwMode="auto">
            <a:xfrm>
              <a:off x="8576028" y="2883314"/>
              <a:ext cx="42863" cy="144463"/>
            </a:xfrm>
            <a:prstGeom prst="ellipse">
              <a:avLst/>
            </a:prstGeom>
            <a:solidFill>
              <a:srgbClr val="FF0000"/>
            </a:solidFill>
            <a:ln w="9525">
              <a:solidFill>
                <a:srgbClr val="FF0000"/>
              </a:solidFill>
              <a:round/>
              <a:headEnd/>
              <a:tailEnd/>
            </a:ln>
          </p:spPr>
          <p:txBody>
            <a:bodyPr wrap="none" anchor="ctr"/>
            <a:lstStyle/>
            <a:p>
              <a:pPr algn="ctr"/>
              <a:endParaRPr lang="en-US"/>
            </a:p>
          </p:txBody>
        </p:sp>
        <p:sp>
          <p:nvSpPr>
            <p:cNvPr id="174" name="Line 80"/>
            <p:cNvSpPr>
              <a:spLocks noChangeShapeType="1"/>
            </p:cNvSpPr>
            <p:nvPr/>
          </p:nvSpPr>
          <p:spPr bwMode="auto">
            <a:xfrm flipV="1">
              <a:off x="1006828" y="2237202"/>
              <a:ext cx="639763" cy="723900"/>
            </a:xfrm>
            <a:prstGeom prst="line">
              <a:avLst/>
            </a:prstGeom>
            <a:noFill/>
            <a:ln w="9525">
              <a:solidFill>
                <a:srgbClr val="0000CC"/>
              </a:solidFill>
              <a:round/>
              <a:headEnd/>
              <a:tailEnd type="arrow" w="med" len="med"/>
            </a:ln>
          </p:spPr>
          <p:txBody>
            <a:bodyPr/>
            <a:lstStyle/>
            <a:p>
              <a:endParaRPr lang="en-US"/>
            </a:p>
          </p:txBody>
        </p:sp>
        <p:sp>
          <p:nvSpPr>
            <p:cNvPr id="175" name="Line 81"/>
            <p:cNvSpPr>
              <a:spLocks noChangeShapeType="1"/>
            </p:cNvSpPr>
            <p:nvPr/>
          </p:nvSpPr>
          <p:spPr bwMode="auto">
            <a:xfrm>
              <a:off x="1649766" y="2238789"/>
              <a:ext cx="5775325" cy="0"/>
            </a:xfrm>
            <a:prstGeom prst="line">
              <a:avLst/>
            </a:prstGeom>
            <a:noFill/>
            <a:ln w="9525">
              <a:solidFill>
                <a:srgbClr val="0000CC"/>
              </a:solidFill>
              <a:round/>
              <a:headEnd/>
              <a:tailEnd type="arrow" w="med" len="med"/>
            </a:ln>
          </p:spPr>
          <p:txBody>
            <a:bodyPr/>
            <a:lstStyle/>
            <a:p>
              <a:endParaRPr lang="en-US"/>
            </a:p>
          </p:txBody>
        </p:sp>
        <p:sp>
          <p:nvSpPr>
            <p:cNvPr id="176" name="Line 83"/>
            <p:cNvSpPr>
              <a:spLocks noChangeShapeType="1"/>
            </p:cNvSpPr>
            <p:nvPr/>
          </p:nvSpPr>
          <p:spPr bwMode="auto">
            <a:xfrm flipH="1" flipV="1">
              <a:off x="7426678" y="2238789"/>
              <a:ext cx="639763" cy="723900"/>
            </a:xfrm>
            <a:prstGeom prst="line">
              <a:avLst/>
            </a:prstGeom>
            <a:noFill/>
            <a:ln w="9525">
              <a:solidFill>
                <a:srgbClr val="0000CC"/>
              </a:solidFill>
              <a:round/>
              <a:headEnd type="arrow" w="med" len="med"/>
              <a:tailEnd/>
            </a:ln>
          </p:spPr>
          <p:txBody>
            <a:bodyPr/>
            <a:lstStyle/>
            <a:p>
              <a:endParaRPr lang="en-US"/>
            </a:p>
          </p:txBody>
        </p:sp>
        <p:sp>
          <p:nvSpPr>
            <p:cNvPr id="177" name="Line 84"/>
            <p:cNvSpPr>
              <a:spLocks noChangeShapeType="1"/>
            </p:cNvSpPr>
            <p:nvPr/>
          </p:nvSpPr>
          <p:spPr bwMode="auto">
            <a:xfrm>
              <a:off x="182916" y="2962689"/>
              <a:ext cx="828675" cy="0"/>
            </a:xfrm>
            <a:prstGeom prst="line">
              <a:avLst/>
            </a:prstGeom>
            <a:noFill/>
            <a:ln w="9525">
              <a:solidFill>
                <a:srgbClr val="0000CC"/>
              </a:solidFill>
              <a:round/>
              <a:headEnd/>
              <a:tailEnd type="arrow" w="med" len="med"/>
            </a:ln>
          </p:spPr>
          <p:txBody>
            <a:bodyPr/>
            <a:lstStyle/>
            <a:p>
              <a:endParaRPr lang="en-US"/>
            </a:p>
          </p:txBody>
        </p:sp>
        <p:sp>
          <p:nvSpPr>
            <p:cNvPr id="178" name="Line 85"/>
            <p:cNvSpPr>
              <a:spLocks noChangeShapeType="1"/>
            </p:cNvSpPr>
            <p:nvPr/>
          </p:nvSpPr>
          <p:spPr bwMode="auto">
            <a:xfrm>
              <a:off x="8064853" y="2962689"/>
              <a:ext cx="835025" cy="0"/>
            </a:xfrm>
            <a:prstGeom prst="line">
              <a:avLst/>
            </a:prstGeom>
            <a:noFill/>
            <a:ln w="9525">
              <a:solidFill>
                <a:srgbClr val="0000CC"/>
              </a:solidFill>
              <a:round/>
              <a:headEnd/>
              <a:tailEnd type="arrow" w="med" len="med"/>
            </a:ln>
          </p:spPr>
          <p:txBody>
            <a:bodyPr/>
            <a:lstStyle/>
            <a:p>
              <a:endParaRPr lang="en-US"/>
            </a:p>
          </p:txBody>
        </p:sp>
        <p:sp>
          <p:nvSpPr>
            <p:cNvPr id="179" name="Text Box 86"/>
            <p:cNvSpPr txBox="1">
              <a:spLocks noChangeArrowheads="1"/>
            </p:cNvSpPr>
            <p:nvPr/>
          </p:nvSpPr>
          <p:spPr bwMode="auto">
            <a:xfrm>
              <a:off x="4010378" y="2238789"/>
              <a:ext cx="647700" cy="244475"/>
            </a:xfrm>
            <a:prstGeom prst="rect">
              <a:avLst/>
            </a:prstGeom>
            <a:noFill/>
            <a:ln w="9525">
              <a:noFill/>
              <a:miter lim="800000"/>
              <a:headEnd/>
              <a:tailEnd/>
            </a:ln>
          </p:spPr>
          <p:txBody>
            <a:bodyPr wrap="none">
              <a:spAutoFit/>
            </a:bodyPr>
            <a:lstStyle/>
            <a:p>
              <a:r>
                <a:rPr lang="en-US" i="1"/>
                <a:t>e-beam</a:t>
              </a:r>
              <a:endParaRPr lang="en-US" baseline="-25000"/>
            </a:p>
          </p:txBody>
        </p:sp>
        <p:sp>
          <p:nvSpPr>
            <p:cNvPr id="180" name="Text Box 93"/>
            <p:cNvSpPr txBox="1">
              <a:spLocks noChangeArrowheads="1"/>
            </p:cNvSpPr>
            <p:nvPr/>
          </p:nvSpPr>
          <p:spPr bwMode="auto">
            <a:xfrm>
              <a:off x="-26417" y="3102389"/>
              <a:ext cx="1205607" cy="646331"/>
            </a:xfrm>
            <a:prstGeom prst="rect">
              <a:avLst/>
            </a:prstGeom>
            <a:noFill/>
            <a:ln w="9525">
              <a:noFill/>
              <a:miter lim="800000"/>
              <a:headEnd/>
              <a:tailEnd/>
            </a:ln>
          </p:spPr>
          <p:txBody>
            <a:bodyPr wrap="square">
              <a:spAutoFit/>
            </a:bodyPr>
            <a:lstStyle/>
            <a:p>
              <a:r>
                <a:rPr lang="en-US" dirty="0" smtClean="0"/>
                <a:t>Source</a:t>
              </a:r>
              <a:endParaRPr lang="en-US" dirty="0"/>
            </a:p>
            <a:p>
              <a:r>
                <a:rPr lang="en-US" dirty="0"/>
                <a:t> </a:t>
              </a:r>
              <a:r>
                <a:rPr lang="en-US" dirty="0" smtClean="0"/>
                <a:t>plane</a:t>
              </a:r>
              <a:endParaRPr lang="en-US" baseline="-25000" dirty="0"/>
            </a:p>
          </p:txBody>
        </p:sp>
        <p:sp>
          <p:nvSpPr>
            <p:cNvPr id="181" name="Text Box 94"/>
            <p:cNvSpPr txBox="1">
              <a:spLocks noChangeArrowheads="1"/>
            </p:cNvSpPr>
            <p:nvPr/>
          </p:nvSpPr>
          <p:spPr bwMode="auto">
            <a:xfrm>
              <a:off x="7731393" y="3137314"/>
              <a:ext cx="1371562" cy="646331"/>
            </a:xfrm>
            <a:prstGeom prst="rect">
              <a:avLst/>
            </a:prstGeom>
            <a:noFill/>
            <a:ln w="9525">
              <a:noFill/>
              <a:miter lim="800000"/>
              <a:headEnd/>
              <a:tailEnd/>
            </a:ln>
          </p:spPr>
          <p:txBody>
            <a:bodyPr wrap="square">
              <a:spAutoFit/>
            </a:bodyPr>
            <a:lstStyle/>
            <a:p>
              <a:r>
                <a:rPr lang="en-US" dirty="0" smtClean="0"/>
                <a:t>Re-entrant</a:t>
              </a:r>
              <a:endParaRPr lang="en-US" dirty="0"/>
            </a:p>
            <a:p>
              <a:r>
                <a:rPr lang="en-US" dirty="0"/>
                <a:t> </a:t>
              </a:r>
              <a:r>
                <a:rPr lang="en-US" dirty="0" smtClean="0"/>
                <a:t>plane</a:t>
              </a:r>
              <a:endParaRPr lang="en-US" baseline="-25000" dirty="0"/>
            </a:p>
          </p:txBody>
        </p:sp>
        <p:sp>
          <p:nvSpPr>
            <p:cNvPr id="182" name="Text Box 40"/>
            <p:cNvSpPr txBox="1">
              <a:spLocks noChangeArrowheads="1"/>
            </p:cNvSpPr>
            <p:nvPr/>
          </p:nvSpPr>
          <p:spPr bwMode="auto">
            <a:xfrm>
              <a:off x="171803" y="2640427"/>
              <a:ext cx="1028700" cy="261937"/>
            </a:xfrm>
            <a:prstGeom prst="rect">
              <a:avLst/>
            </a:prstGeom>
            <a:noFill/>
            <a:ln w="9525">
              <a:noFill/>
              <a:miter lim="800000"/>
              <a:headEnd/>
              <a:tailEnd/>
            </a:ln>
          </p:spPr>
          <p:txBody>
            <a:bodyPr>
              <a:spAutoFit/>
            </a:bodyPr>
            <a:lstStyle/>
            <a:p>
              <a:pPr>
                <a:spcBef>
                  <a:spcPct val="50000"/>
                </a:spcBef>
              </a:pPr>
              <a:r>
                <a:rPr lang="en-US" sz="1100" i="1">
                  <a:latin typeface="Arial" pitchFamily="34" charset="0"/>
                </a:rPr>
                <a:t>1</a:t>
              </a:r>
              <a:r>
                <a:rPr lang="en-US" sz="1100" i="1" baseline="30000">
                  <a:latin typeface="Arial" pitchFamily="34" charset="0"/>
                </a:rPr>
                <a:t>st</a:t>
              </a:r>
              <a:r>
                <a:rPr lang="en-US" sz="1100" i="1">
                  <a:latin typeface="Arial" pitchFamily="34" charset="0"/>
                </a:rPr>
                <a:t> undulator</a:t>
              </a:r>
            </a:p>
          </p:txBody>
        </p:sp>
        <p:cxnSp>
          <p:nvCxnSpPr>
            <p:cNvPr id="183" name="Straight Connector 182"/>
            <p:cNvCxnSpPr/>
            <p:nvPr/>
          </p:nvCxnSpPr>
          <p:spPr>
            <a:xfrm>
              <a:off x="4183416" y="3870739"/>
              <a:ext cx="1149350" cy="168275"/>
            </a:xfrm>
            <a:prstGeom prst="line">
              <a:avLst/>
            </a:prstGeom>
            <a:ln w="25400">
              <a:solidFill>
                <a:srgbClr val="000099"/>
              </a:solidFill>
              <a:prstDash val="sysDash"/>
            </a:ln>
          </p:spPr>
          <p:style>
            <a:lnRef idx="1">
              <a:schemeClr val="accent1"/>
            </a:lnRef>
            <a:fillRef idx="0">
              <a:schemeClr val="accent1"/>
            </a:fillRef>
            <a:effectRef idx="0">
              <a:schemeClr val="accent1"/>
            </a:effectRef>
            <a:fontRef idx="minor">
              <a:schemeClr val="tx1"/>
            </a:fontRef>
          </p:style>
        </p:cxnSp>
        <p:sp>
          <p:nvSpPr>
            <p:cNvPr id="184" name="Text Box 8"/>
            <p:cNvSpPr txBox="1">
              <a:spLocks noChangeArrowheads="1"/>
            </p:cNvSpPr>
            <p:nvPr/>
          </p:nvSpPr>
          <p:spPr bwMode="auto">
            <a:xfrm>
              <a:off x="5970941" y="3615152"/>
              <a:ext cx="269875" cy="247650"/>
            </a:xfrm>
            <a:prstGeom prst="rect">
              <a:avLst/>
            </a:prstGeom>
            <a:noFill/>
            <a:ln w="9525">
              <a:noFill/>
              <a:miter lim="800000"/>
              <a:headEnd/>
              <a:tailEnd/>
            </a:ln>
          </p:spPr>
          <p:txBody>
            <a:bodyPr wrap="none">
              <a:spAutoFit/>
            </a:bodyPr>
            <a:lstStyle/>
            <a:p>
              <a:r>
                <a:rPr lang="en-US" i="1"/>
                <a:t>S</a:t>
              </a:r>
              <a:endParaRPr lang="en-US" baseline="-25000"/>
            </a:p>
          </p:txBody>
        </p:sp>
        <p:sp>
          <p:nvSpPr>
            <p:cNvPr id="185" name="Text Box 72"/>
            <p:cNvSpPr txBox="1">
              <a:spLocks noChangeArrowheads="1"/>
            </p:cNvSpPr>
            <p:nvPr/>
          </p:nvSpPr>
          <p:spPr bwMode="auto">
            <a:xfrm>
              <a:off x="1633891" y="2495964"/>
              <a:ext cx="354012" cy="247650"/>
            </a:xfrm>
            <a:prstGeom prst="rect">
              <a:avLst/>
            </a:prstGeom>
            <a:noFill/>
            <a:ln w="9525">
              <a:noFill/>
              <a:miter lim="800000"/>
              <a:headEnd/>
              <a:tailEnd/>
            </a:ln>
          </p:spPr>
          <p:txBody>
            <a:bodyPr wrap="none">
              <a:spAutoFit/>
            </a:bodyPr>
            <a:lstStyle/>
            <a:p>
              <a:pPr>
                <a:defRPr/>
              </a:pPr>
              <a:r>
                <a:rPr lang="en-US" dirty="0">
                  <a:latin typeface="Symbol" pitchFamily="18" charset="2"/>
                </a:rPr>
                <a:t>x</a:t>
              </a:r>
              <a:r>
                <a:rPr lang="en-US" dirty="0">
                  <a:latin typeface="+mn-lt"/>
                </a:rPr>
                <a:t>/2</a:t>
              </a:r>
              <a:endParaRPr lang="en-US" baseline="-25000" dirty="0">
                <a:latin typeface="+mn-lt"/>
              </a:endParaRPr>
            </a:p>
          </p:txBody>
        </p:sp>
        <p:sp>
          <p:nvSpPr>
            <p:cNvPr id="186" name="Line 73"/>
            <p:cNvSpPr>
              <a:spLocks noChangeShapeType="1"/>
            </p:cNvSpPr>
            <p:nvPr/>
          </p:nvSpPr>
          <p:spPr bwMode="auto">
            <a:xfrm flipH="1">
              <a:off x="6748816" y="2613439"/>
              <a:ext cx="657225" cy="341313"/>
            </a:xfrm>
            <a:prstGeom prst="line">
              <a:avLst/>
            </a:prstGeom>
            <a:noFill/>
            <a:ln w="9525">
              <a:solidFill>
                <a:schemeClr val="tx1"/>
              </a:solidFill>
              <a:prstDash val="dash"/>
              <a:round/>
              <a:headEnd/>
              <a:tailEnd/>
            </a:ln>
          </p:spPr>
          <p:txBody>
            <a:bodyPr/>
            <a:lstStyle/>
            <a:p>
              <a:endParaRPr lang="en-US"/>
            </a:p>
          </p:txBody>
        </p:sp>
        <p:sp>
          <p:nvSpPr>
            <p:cNvPr id="187" name="Line 73"/>
            <p:cNvSpPr>
              <a:spLocks noChangeShapeType="1"/>
            </p:cNvSpPr>
            <p:nvPr/>
          </p:nvSpPr>
          <p:spPr bwMode="auto">
            <a:xfrm flipH="1" flipV="1">
              <a:off x="3402366" y="2907127"/>
              <a:ext cx="527050" cy="346075"/>
            </a:xfrm>
            <a:prstGeom prst="line">
              <a:avLst/>
            </a:prstGeom>
            <a:noFill/>
            <a:ln w="9525">
              <a:solidFill>
                <a:schemeClr val="tx1"/>
              </a:solidFill>
              <a:prstDash val="dash"/>
              <a:round/>
              <a:headEnd/>
              <a:tailEnd/>
            </a:ln>
          </p:spPr>
          <p:txBody>
            <a:bodyPr/>
            <a:lstStyle/>
            <a:p>
              <a:endParaRPr lang="en-US"/>
            </a:p>
          </p:txBody>
        </p:sp>
      </p:grpSp>
      <p:grpSp>
        <p:nvGrpSpPr>
          <p:cNvPr id="189" name="Group 6"/>
          <p:cNvGrpSpPr>
            <a:grpSpLocks/>
          </p:cNvGrpSpPr>
          <p:nvPr/>
        </p:nvGrpSpPr>
        <p:grpSpPr bwMode="auto">
          <a:xfrm>
            <a:off x="6701908" y="951498"/>
            <a:ext cx="2317749" cy="618190"/>
            <a:chOff x="1632" y="1676"/>
            <a:chExt cx="2221" cy="440"/>
          </a:xfrm>
        </p:grpSpPr>
        <p:pic>
          <p:nvPicPr>
            <p:cNvPr id="190" name="Picture 7" descr="lcls-logo-letter"/>
            <p:cNvPicPr>
              <a:picLocks noChangeAspect="1" noChangeArrowheads="1"/>
            </p:cNvPicPr>
            <p:nvPr/>
          </p:nvPicPr>
          <p:blipFill>
            <a:blip r:embed="rId2">
              <a:extLst>
                <a:ext uri="{28A0092B-C50C-407E-A947-70E740481C1C}">
                  <a14:useLocalDpi xmlns:a14="http://schemas.microsoft.com/office/drawing/2010/main" val="0"/>
                </a:ext>
              </a:extLst>
            </a:blip>
            <a:srcRect r="74515"/>
            <a:stretch>
              <a:fillRect/>
            </a:stretch>
          </p:blipFill>
          <p:spPr bwMode="auto">
            <a:xfrm>
              <a:off x="1632" y="1676"/>
              <a:ext cx="10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8" descr="lcls-logo-letter"/>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l="55402"/>
            <a:stretch>
              <a:fillRect/>
            </a:stretch>
          </p:blipFill>
          <p:spPr bwMode="auto">
            <a:xfrm>
              <a:off x="2413" y="1741"/>
              <a:ext cx="1440"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941400" y="6206747"/>
            <a:ext cx="2156961" cy="338554"/>
          </a:xfrm>
          <a:prstGeom prst="rect">
            <a:avLst/>
          </a:prstGeom>
          <a:noFill/>
        </p:spPr>
        <p:txBody>
          <a:bodyPr wrap="none" rtlCol="0">
            <a:spAutoFit/>
          </a:bodyPr>
          <a:lstStyle/>
          <a:p>
            <a:r>
              <a:rPr lang="en-US" sz="1600" b="1" dirty="0" smtClean="0"/>
              <a:t>Phil </a:t>
            </a:r>
            <a:r>
              <a:rPr lang="en-US" sz="1600" b="1" dirty="0" err="1" smtClean="0"/>
              <a:t>Heimann</a:t>
            </a:r>
            <a:r>
              <a:rPr lang="en-US" sz="1600" b="1" dirty="0" smtClean="0"/>
              <a:t>, SLAC</a:t>
            </a:r>
            <a:endParaRPr lang="en-US" sz="1600" b="1" dirty="0"/>
          </a:p>
        </p:txBody>
      </p:sp>
    </p:spTree>
    <p:extLst>
      <p:ext uri="{BB962C8B-B14F-4D97-AF65-F5344CB8AC3E}">
        <p14:creationId xmlns:p14="http://schemas.microsoft.com/office/powerpoint/2010/main" val="21923170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Oval 2"/>
          <p:cNvSpPr>
            <a:spLocks noChangeArrowheads="1"/>
          </p:cNvSpPr>
          <p:nvPr/>
        </p:nvSpPr>
        <p:spPr bwMode="auto">
          <a:xfrm>
            <a:off x="1238378" y="2447226"/>
            <a:ext cx="1016000" cy="330200"/>
          </a:xfrm>
          <a:prstGeom prst="ellipse">
            <a:avLst/>
          </a:prstGeom>
          <a:solidFill>
            <a:srgbClr val="800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6989" name="Rectangle 29"/>
          <p:cNvSpPr>
            <a:spLocks noChangeArrowheads="1"/>
          </p:cNvSpPr>
          <p:nvPr/>
        </p:nvSpPr>
        <p:spPr bwMode="auto">
          <a:xfrm>
            <a:off x="0" y="100600"/>
            <a:ext cx="914400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nSpc>
                <a:spcPct val="85000"/>
              </a:lnSpc>
            </a:pPr>
            <a:r>
              <a:rPr lang="en-US" sz="2800" b="1" dirty="0">
                <a:solidFill>
                  <a:srgbClr val="000090"/>
                </a:solidFill>
              </a:rPr>
              <a:t>High-gain harmonic generation (HGHG</a:t>
            </a:r>
            <a:r>
              <a:rPr lang="en-US" sz="2800" b="1" dirty="0" smtClean="0">
                <a:solidFill>
                  <a:srgbClr val="000090"/>
                </a:solidFill>
              </a:rPr>
              <a:t>)</a:t>
            </a:r>
            <a:endParaRPr lang="en-US" sz="2800" b="1" dirty="0">
              <a:solidFill>
                <a:srgbClr val="000090"/>
              </a:solidFill>
            </a:endParaRPr>
          </a:p>
        </p:txBody>
      </p:sp>
      <p:sp>
        <p:nvSpPr>
          <p:cNvPr id="936990" name="Text Box 30"/>
          <p:cNvSpPr txBox="1">
            <a:spLocks noChangeArrowheads="1"/>
          </p:cNvSpPr>
          <p:nvPr/>
        </p:nvSpPr>
        <p:spPr bwMode="auto">
          <a:xfrm>
            <a:off x="4011115" y="6198561"/>
            <a:ext cx="511175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8600" indent="-228600">
              <a:defRPr sz="2400">
                <a:solidFill>
                  <a:schemeClr val="tx1"/>
                </a:solidFill>
                <a:latin typeface="Times New Roman" charset="0"/>
                <a:ea typeface="ＭＳ Ｐゴシック" charset="0"/>
              </a:defRPr>
            </a:lvl1pPr>
            <a:lvl2pPr marL="571500" indent="-22860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1400" dirty="0">
                <a:latin typeface="Arial" charset="0"/>
              </a:rPr>
              <a:t>L.-H. Yu et al, Science 289 932-934 (2000)</a:t>
            </a:r>
          </a:p>
        </p:txBody>
      </p:sp>
      <p:sp>
        <p:nvSpPr>
          <p:cNvPr id="936991" name="Line 31"/>
          <p:cNvSpPr>
            <a:spLocks noChangeAspect="1" noChangeShapeType="1"/>
          </p:cNvSpPr>
          <p:nvPr/>
        </p:nvSpPr>
        <p:spPr bwMode="auto">
          <a:xfrm>
            <a:off x="2702053" y="3215576"/>
            <a:ext cx="365125" cy="1587"/>
          </a:xfrm>
          <a:prstGeom prst="line">
            <a:avLst/>
          </a:prstGeom>
          <a:noFill/>
          <a:ln w="57150">
            <a:pattFill prst="ltVert">
              <a:fgClr>
                <a:srgbClr val="993300"/>
              </a:fgClr>
              <a:bgClr>
                <a:schemeClr val="folHlink"/>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6992" name="AutoShape 32"/>
          <p:cNvSpPr>
            <a:spLocks noChangeAspect="1" noChangeArrowheads="1"/>
          </p:cNvSpPr>
          <p:nvPr/>
        </p:nvSpPr>
        <p:spPr bwMode="auto">
          <a:xfrm>
            <a:off x="2883028" y="2877438"/>
            <a:ext cx="1236662" cy="682625"/>
          </a:xfrm>
          <a:prstGeom prst="cube">
            <a:avLst>
              <a:gd name="adj" fmla="val 155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107763" dir="18900000" algn="ctr" rotWithShape="0">
                    <a:schemeClr val="bg2">
                      <a:alpha val="74998"/>
                    </a:schemeClr>
                  </a:outerShdw>
                </a:effectLst>
              </a14:hiddenEffects>
            </a:ext>
          </a:extLst>
        </p:spPr>
        <p:txBody>
          <a:bodyPr wrap="none" anchor="ctr"/>
          <a:lstStyle/>
          <a:p>
            <a:pPr algn="ctr" eaLnBrk="1" hangingPunct="1"/>
            <a:r>
              <a:rPr lang="en-US" sz="1800" b="0">
                <a:solidFill>
                  <a:schemeClr val="hlink"/>
                </a:solidFill>
              </a:rPr>
              <a:t>modulator</a:t>
            </a:r>
            <a:endParaRPr lang="en-US" sz="1800" b="0">
              <a:solidFill>
                <a:srgbClr val="FFFF00"/>
              </a:solidFill>
            </a:endParaRPr>
          </a:p>
        </p:txBody>
      </p:sp>
      <p:sp>
        <p:nvSpPr>
          <p:cNvPr id="936993" name="Line 33"/>
          <p:cNvSpPr>
            <a:spLocks noChangeAspect="1" noChangeShapeType="1"/>
          </p:cNvSpPr>
          <p:nvPr/>
        </p:nvSpPr>
        <p:spPr bwMode="auto">
          <a:xfrm flipV="1">
            <a:off x="4619753" y="2956813"/>
            <a:ext cx="15081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6994" name="Line 34"/>
          <p:cNvSpPr>
            <a:spLocks noChangeAspect="1" noChangeShapeType="1"/>
          </p:cNvSpPr>
          <p:nvPr/>
        </p:nvSpPr>
        <p:spPr bwMode="auto">
          <a:xfrm flipV="1">
            <a:off x="4076828" y="3225101"/>
            <a:ext cx="26035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36995" name="Group 35"/>
          <p:cNvGrpSpPr>
            <a:grpSpLocks noChangeAspect="1"/>
          </p:cNvGrpSpPr>
          <p:nvPr/>
        </p:nvGrpSpPr>
        <p:grpSpPr bwMode="auto">
          <a:xfrm>
            <a:off x="4307015" y="2899663"/>
            <a:ext cx="331788" cy="384175"/>
            <a:chOff x="7288" y="17566"/>
            <a:chExt cx="920" cy="962"/>
          </a:xfrm>
        </p:grpSpPr>
        <p:sp>
          <p:nvSpPr>
            <p:cNvPr id="936996" name="Line 36"/>
            <p:cNvSpPr>
              <a:spLocks noChangeAspect="1" noChangeShapeType="1"/>
            </p:cNvSpPr>
            <p:nvPr/>
          </p:nvSpPr>
          <p:spPr bwMode="auto">
            <a:xfrm flipV="1">
              <a:off x="7411" y="17679"/>
              <a:ext cx="736" cy="737"/>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6997" name="AutoShape 37"/>
            <p:cNvSpPr>
              <a:spLocks noChangeAspect="1" noChangeArrowheads="1"/>
            </p:cNvSpPr>
            <p:nvPr/>
          </p:nvSpPr>
          <p:spPr bwMode="auto">
            <a:xfrm>
              <a:off x="7288" y="18201"/>
              <a:ext cx="245" cy="327"/>
            </a:xfrm>
            <a:prstGeom prst="triangle">
              <a:avLst>
                <a:gd name="adj" fmla="val 50000"/>
              </a:avLst>
            </a:prstGeom>
            <a:solidFill>
              <a:srgbClr val="FFEA18"/>
            </a:solidFill>
            <a:ln w="9525">
              <a:miter lim="800000"/>
              <a:headEnd/>
              <a:tailEnd/>
            </a:ln>
            <a:effectLst/>
            <a:scene3d>
              <a:camera prst="legacyPerspectiveTopRight"/>
              <a:lightRig rig="legacyFlat2" dir="t"/>
            </a:scene3d>
            <a:sp3d extrusionH="430200" prstMaterial="legacyMatte">
              <a:bevelT w="13500" h="13500" prst="angle"/>
              <a:bevelB w="13500" h="13500" prst="angle"/>
              <a:extrusionClr>
                <a:srgbClr val="FFEA18"/>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936998" name="AutoShape 38"/>
            <p:cNvSpPr>
              <a:spLocks noChangeAspect="1" noChangeArrowheads="1"/>
            </p:cNvSpPr>
            <p:nvPr/>
          </p:nvSpPr>
          <p:spPr bwMode="auto">
            <a:xfrm flipV="1">
              <a:off x="7963" y="17566"/>
              <a:ext cx="245" cy="328"/>
            </a:xfrm>
            <a:prstGeom prst="triangle">
              <a:avLst>
                <a:gd name="adj" fmla="val 50000"/>
              </a:avLst>
            </a:prstGeom>
            <a:solidFill>
              <a:srgbClr val="FFEA18"/>
            </a:solidFill>
            <a:ln w="9525">
              <a:miter lim="800000"/>
              <a:headEnd/>
              <a:tailEnd/>
            </a:ln>
            <a:effectLst/>
            <a:scene3d>
              <a:camera prst="legacyPerspectiveTopRight"/>
              <a:lightRig rig="legacyFlat2" dir="t"/>
            </a:scene3d>
            <a:sp3d extrusionH="430200" prstMaterial="legacyMatte">
              <a:bevelT w="13500" h="13500" prst="angle"/>
              <a:bevelB w="13500" h="13500" prst="angle"/>
              <a:extrusionClr>
                <a:srgbClr val="FFEA18"/>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grpSp>
      <p:sp>
        <p:nvSpPr>
          <p:cNvPr id="936999" name="Line 39"/>
          <p:cNvSpPr>
            <a:spLocks noChangeAspect="1" noChangeShapeType="1"/>
          </p:cNvSpPr>
          <p:nvPr/>
        </p:nvSpPr>
        <p:spPr bwMode="auto">
          <a:xfrm>
            <a:off x="5238878" y="3210813"/>
            <a:ext cx="185737"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7000" name="AutoShape 40"/>
          <p:cNvSpPr>
            <a:spLocks noChangeAspect="1" noChangeArrowheads="1"/>
          </p:cNvSpPr>
          <p:nvPr/>
        </p:nvSpPr>
        <p:spPr bwMode="auto">
          <a:xfrm>
            <a:off x="5434140" y="2866326"/>
            <a:ext cx="1325563" cy="722312"/>
          </a:xfrm>
          <a:prstGeom prst="cube">
            <a:avLst>
              <a:gd name="adj" fmla="val 1556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107763" dir="18900000" algn="ctr" rotWithShape="0">
                    <a:schemeClr val="bg2">
                      <a:alpha val="74998"/>
                    </a:schemeClr>
                  </a:outerShdw>
                </a:effectLst>
              </a14:hiddenEffects>
            </a:ext>
          </a:extLst>
        </p:spPr>
        <p:txBody>
          <a:bodyPr wrap="none" anchor="ctr"/>
          <a:lstStyle/>
          <a:p>
            <a:pPr algn="ctr" eaLnBrk="1" hangingPunct="1"/>
            <a:r>
              <a:rPr lang="en-US" sz="1800" b="0">
                <a:solidFill>
                  <a:srgbClr val="0000FF"/>
                </a:solidFill>
              </a:rPr>
              <a:t>radiator</a:t>
            </a:r>
            <a:endParaRPr lang="en-US" sz="1800" b="0">
              <a:solidFill>
                <a:srgbClr val="FFFF00"/>
              </a:solidFill>
            </a:endParaRPr>
          </a:p>
        </p:txBody>
      </p:sp>
      <p:grpSp>
        <p:nvGrpSpPr>
          <p:cNvPr id="937002" name="Group 42"/>
          <p:cNvGrpSpPr>
            <a:grpSpLocks noChangeAspect="1"/>
          </p:cNvGrpSpPr>
          <p:nvPr/>
        </p:nvGrpSpPr>
        <p:grpSpPr bwMode="auto">
          <a:xfrm>
            <a:off x="4765803" y="2902838"/>
            <a:ext cx="428625" cy="384175"/>
            <a:chOff x="13598" y="17144"/>
            <a:chExt cx="1186" cy="962"/>
          </a:xfrm>
        </p:grpSpPr>
        <p:sp>
          <p:nvSpPr>
            <p:cNvPr id="937003" name="Line 43"/>
            <p:cNvSpPr>
              <a:spLocks noChangeAspect="1" noChangeShapeType="1"/>
            </p:cNvSpPr>
            <p:nvPr/>
          </p:nvSpPr>
          <p:spPr bwMode="auto">
            <a:xfrm flipV="1">
              <a:off x="13598" y="17280"/>
              <a:ext cx="322"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937004" name="Group 44"/>
            <p:cNvGrpSpPr>
              <a:grpSpLocks noChangeAspect="1"/>
            </p:cNvGrpSpPr>
            <p:nvPr/>
          </p:nvGrpSpPr>
          <p:grpSpPr bwMode="auto">
            <a:xfrm>
              <a:off x="13864" y="17144"/>
              <a:ext cx="920" cy="962"/>
              <a:chOff x="10456" y="16656"/>
              <a:chExt cx="920" cy="962"/>
            </a:xfrm>
          </p:grpSpPr>
          <p:sp>
            <p:nvSpPr>
              <p:cNvPr id="937005" name="Line 45"/>
              <p:cNvSpPr>
                <a:spLocks noChangeAspect="1" noChangeShapeType="1"/>
              </p:cNvSpPr>
              <p:nvPr/>
            </p:nvSpPr>
            <p:spPr bwMode="auto">
              <a:xfrm>
                <a:off x="10579" y="16768"/>
                <a:ext cx="736" cy="737"/>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7006" name="AutoShape 46"/>
              <p:cNvSpPr>
                <a:spLocks noChangeAspect="1" noChangeArrowheads="1"/>
              </p:cNvSpPr>
              <p:nvPr/>
            </p:nvSpPr>
            <p:spPr bwMode="auto">
              <a:xfrm flipV="1">
                <a:off x="10456" y="16656"/>
                <a:ext cx="245" cy="327"/>
              </a:xfrm>
              <a:prstGeom prst="triangle">
                <a:avLst>
                  <a:gd name="adj" fmla="val 50000"/>
                </a:avLst>
              </a:prstGeom>
              <a:solidFill>
                <a:srgbClr val="FFEA18"/>
              </a:solidFill>
              <a:ln w="9525">
                <a:miter lim="800000"/>
                <a:headEnd/>
                <a:tailEnd/>
              </a:ln>
              <a:effectLst/>
              <a:scene3d>
                <a:camera prst="legacyPerspectiveTopRight"/>
                <a:lightRig rig="legacyFlat2" dir="t"/>
              </a:scene3d>
              <a:sp3d extrusionH="430200" prstMaterial="legacyMatte">
                <a:bevelT w="13500" h="13500" prst="angle"/>
                <a:bevelB w="13500" h="13500" prst="angle"/>
                <a:extrusionClr>
                  <a:srgbClr val="FFEA18"/>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937007" name="AutoShape 47"/>
              <p:cNvSpPr>
                <a:spLocks noChangeAspect="1" noChangeArrowheads="1"/>
              </p:cNvSpPr>
              <p:nvPr/>
            </p:nvSpPr>
            <p:spPr bwMode="auto">
              <a:xfrm>
                <a:off x="11131" y="17290"/>
                <a:ext cx="245" cy="328"/>
              </a:xfrm>
              <a:prstGeom prst="triangle">
                <a:avLst>
                  <a:gd name="adj" fmla="val 50000"/>
                </a:avLst>
              </a:prstGeom>
              <a:solidFill>
                <a:srgbClr val="FFEA18"/>
              </a:solidFill>
              <a:ln w="9525">
                <a:miter lim="800000"/>
                <a:headEnd/>
                <a:tailEnd/>
              </a:ln>
              <a:effectLst/>
              <a:scene3d>
                <a:camera prst="legacyPerspectiveTopRight"/>
                <a:lightRig rig="legacyFlat2" dir="t"/>
              </a:scene3d>
              <a:sp3d extrusionH="430200" prstMaterial="legacyMatte">
                <a:bevelT w="13500" h="13500" prst="angle"/>
                <a:bevelB w="13500" h="13500" prst="angle"/>
                <a:extrusionClr>
                  <a:srgbClr val="FFEA18"/>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grpSp>
      </p:grpSp>
      <p:sp>
        <p:nvSpPr>
          <p:cNvPr id="937008" name="Text Box 48"/>
          <p:cNvSpPr txBox="1">
            <a:spLocks noChangeArrowheads="1"/>
          </p:cNvSpPr>
          <p:nvPr/>
        </p:nvSpPr>
        <p:spPr bwMode="auto">
          <a:xfrm>
            <a:off x="4197478" y="2197988"/>
            <a:ext cx="1195387" cy="425450"/>
          </a:xfrm>
          <a:prstGeom prst="rect">
            <a:avLst/>
          </a:prstGeom>
          <a:noFill/>
          <a:ln>
            <a:noFill/>
          </a:ln>
          <a:effectLst/>
          <a:extLst>
            <a:ext uri="{909E8E84-426E-40dd-AFC4-6F175D3DCCD1}">
              <a14:hiddenFill xmlns:a14="http://schemas.microsoft.com/office/drawing/2010/main">
                <a:gradFill rotWithShape="0">
                  <a:gsLst>
                    <a:gs pos="0">
                      <a:srgbClr val="FF9900"/>
                    </a:gs>
                    <a:gs pos="50000">
                      <a:srgbClr val="FF9900">
                        <a:gamma/>
                        <a:shade val="46275"/>
                        <a:invGamma/>
                      </a:srgbClr>
                    </a:gs>
                    <a:gs pos="100000">
                      <a:srgbClr val="FF9900"/>
                    </a:gs>
                  </a:gsLst>
                  <a:lin ang="0" scaled="1"/>
                </a:gradFill>
              </a14:hiddenFill>
            </a:ext>
            <a:ext uri="{91240B29-F687-4f45-9708-019B960494DF}">
              <a14:hiddenLine xmlns:a14="http://schemas.microsoft.com/office/drawing/2010/main" w="1587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ctr" eaLnBrk="1" hangingPunct="1"/>
            <a:r>
              <a:rPr lang="en-US" sz="1400" b="0"/>
              <a:t>dispersive chicane</a:t>
            </a:r>
          </a:p>
        </p:txBody>
      </p:sp>
      <p:sp>
        <p:nvSpPr>
          <p:cNvPr id="937009" name="Line 49"/>
          <p:cNvSpPr>
            <a:spLocks noChangeAspect="1" noChangeShapeType="1"/>
          </p:cNvSpPr>
          <p:nvPr/>
        </p:nvSpPr>
        <p:spPr bwMode="auto">
          <a:xfrm>
            <a:off x="6677153" y="3194938"/>
            <a:ext cx="631825" cy="317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37010" name="AutoShape 50"/>
          <p:cNvSpPr>
            <a:spLocks/>
          </p:cNvSpPr>
          <p:nvPr/>
        </p:nvSpPr>
        <p:spPr bwMode="auto">
          <a:xfrm rot="16200000" flipV="1">
            <a:off x="4727703" y="2223388"/>
            <a:ext cx="131762" cy="1017588"/>
          </a:xfrm>
          <a:prstGeom prst="rightBrace">
            <a:avLst>
              <a:gd name="adj1" fmla="val 64358"/>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7011" name="AutoShape 51"/>
          <p:cNvSpPr>
            <a:spLocks noChangeArrowheads="1"/>
          </p:cNvSpPr>
          <p:nvPr/>
        </p:nvSpPr>
        <p:spPr bwMode="auto">
          <a:xfrm>
            <a:off x="1601915" y="3063176"/>
            <a:ext cx="1016000" cy="304800"/>
          </a:xfrm>
          <a:prstGeom prst="rightArrow">
            <a:avLst>
              <a:gd name="adj1" fmla="val 50000"/>
              <a:gd name="adj2" fmla="val 83333"/>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7012" name="Text Box 52"/>
          <p:cNvSpPr txBox="1">
            <a:spLocks noChangeArrowheads="1"/>
          </p:cNvSpPr>
          <p:nvPr/>
        </p:nvSpPr>
        <p:spPr bwMode="auto">
          <a:xfrm>
            <a:off x="489078" y="3028251"/>
            <a:ext cx="11652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0"/>
              <a:t>laser pulse</a:t>
            </a:r>
          </a:p>
        </p:txBody>
      </p:sp>
      <p:sp>
        <p:nvSpPr>
          <p:cNvPr id="937013" name="Arc 53"/>
          <p:cNvSpPr>
            <a:spLocks/>
          </p:cNvSpPr>
          <p:nvPr/>
        </p:nvSpPr>
        <p:spPr bwMode="auto">
          <a:xfrm flipH="1" flipV="1">
            <a:off x="2059115" y="2701226"/>
            <a:ext cx="673100" cy="5207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pattFill prst="ltVert">
              <a:fgClr>
                <a:srgbClr val="993300"/>
              </a:fgClr>
              <a:bgClr>
                <a:srgbClr val="FFFFFF"/>
              </a:bgClr>
            </a:patt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37014" name="Text Box 54"/>
          <p:cNvSpPr txBox="1">
            <a:spLocks noChangeArrowheads="1"/>
          </p:cNvSpPr>
          <p:nvPr/>
        </p:nvSpPr>
        <p:spPr bwMode="auto">
          <a:xfrm>
            <a:off x="1251078" y="2431351"/>
            <a:ext cx="952500" cy="336550"/>
          </a:xfrm>
          <a:prstGeom prst="rect">
            <a:avLst/>
          </a:prstGeom>
          <a:noFill/>
          <a:ln>
            <a:noFill/>
          </a:ln>
          <a:effectLst/>
          <a:extLst>
            <a:ext uri="{909E8E84-426E-40dd-AFC4-6F175D3DCCD1}">
              <a14:hiddenFill xmlns:a14="http://schemas.microsoft.com/office/drawing/2010/main">
                <a:solidFill>
                  <a:srgbClr val="99330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600" b="0"/>
              <a:t>e</a:t>
            </a:r>
            <a:r>
              <a:rPr lang="en-US" sz="1600" b="0" baseline="30000"/>
              <a:t>-</a:t>
            </a:r>
            <a:r>
              <a:rPr lang="en-US" sz="1600" b="0"/>
              <a:t> bunch</a:t>
            </a:r>
          </a:p>
        </p:txBody>
      </p:sp>
      <p:sp>
        <p:nvSpPr>
          <p:cNvPr id="937017" name="Oval 57"/>
          <p:cNvSpPr>
            <a:spLocks noChangeArrowheads="1"/>
          </p:cNvSpPr>
          <p:nvPr/>
        </p:nvSpPr>
        <p:spPr bwMode="auto">
          <a:xfrm>
            <a:off x="489078" y="3018726"/>
            <a:ext cx="1181100" cy="381000"/>
          </a:xfrm>
          <a:prstGeom prst="ellipse">
            <a:avLst/>
          </a:prstGeom>
          <a:solidFill>
            <a:schemeClr val="hlink">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937019" name="Object 59"/>
          <p:cNvGraphicFramePr>
            <a:graphicFrameLocks noChangeAspect="1"/>
          </p:cNvGraphicFramePr>
          <p:nvPr>
            <p:extLst>
              <p:ext uri="{D42A27DB-BD31-4B8C-83A1-F6EECF244321}">
                <p14:modId xmlns:p14="http://schemas.microsoft.com/office/powerpoint/2010/main" val="2081624739"/>
              </p:ext>
            </p:extLst>
          </p:nvPr>
        </p:nvGraphicFramePr>
        <p:xfrm>
          <a:off x="147638" y="3932213"/>
          <a:ext cx="3721100" cy="698500"/>
        </p:xfrm>
        <a:graphic>
          <a:graphicData uri="http://schemas.openxmlformats.org/presentationml/2006/ole">
            <mc:AlternateContent xmlns:mc="http://schemas.openxmlformats.org/markup-compatibility/2006">
              <mc:Choice xmlns:v="urn:schemas-microsoft-com:vml" Requires="v">
                <p:oleObj spid="_x0000_s53335" name="Equation" r:id="rId3" imgW="3721100" imgH="698500" progId="Equation.DSMT4">
                  <p:embed/>
                </p:oleObj>
              </mc:Choice>
              <mc:Fallback>
                <p:oleObj name="Equation" r:id="rId3" imgW="3721100" imgH="698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8" y="3932213"/>
                        <a:ext cx="37211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37020" name="Object 60"/>
          <p:cNvGraphicFramePr>
            <a:graphicFrameLocks noChangeAspect="1"/>
          </p:cNvGraphicFramePr>
          <p:nvPr>
            <p:extLst>
              <p:ext uri="{D42A27DB-BD31-4B8C-83A1-F6EECF244321}">
                <p14:modId xmlns:p14="http://schemas.microsoft.com/office/powerpoint/2010/main" val="1980652997"/>
              </p:ext>
            </p:extLst>
          </p:nvPr>
        </p:nvGraphicFramePr>
        <p:xfrm>
          <a:off x="5087938" y="3919513"/>
          <a:ext cx="3898900" cy="698500"/>
        </p:xfrm>
        <a:graphic>
          <a:graphicData uri="http://schemas.openxmlformats.org/presentationml/2006/ole">
            <mc:AlternateContent xmlns:mc="http://schemas.openxmlformats.org/markup-compatibility/2006">
              <mc:Choice xmlns:v="urn:schemas-microsoft-com:vml" Requires="v">
                <p:oleObj spid="_x0000_s53336" name="Equation" r:id="rId5" imgW="3898900" imgH="698500" progId="Equation.DSMT4">
                  <p:embed/>
                </p:oleObj>
              </mc:Choice>
              <mc:Fallback>
                <p:oleObj name="Equation" r:id="rId5" imgW="3898900" imgH="698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8" y="3919513"/>
                        <a:ext cx="38989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37021" name="Rectangle 61"/>
          <p:cNvSpPr>
            <a:spLocks noChangeArrowheads="1"/>
          </p:cNvSpPr>
          <p:nvPr/>
        </p:nvSpPr>
        <p:spPr bwMode="auto">
          <a:xfrm>
            <a:off x="5795963" y="4629126"/>
            <a:ext cx="14880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i="1" dirty="0"/>
              <a:t>n ~ a </a:t>
            </a:r>
            <a:r>
              <a:rPr lang="en-US" sz="1400" i="1" dirty="0" smtClean="0"/>
              <a:t>few</a:t>
            </a:r>
            <a:r>
              <a:rPr lang="en-US" sz="1400" i="1" dirty="0"/>
              <a:t> </a:t>
            </a:r>
            <a:r>
              <a:rPr lang="en-US" sz="1400" i="1" dirty="0" smtClean="0"/>
              <a:t>to ~10</a:t>
            </a:r>
            <a:endParaRPr lang="en-US" sz="1400" dirty="0"/>
          </a:p>
        </p:txBody>
      </p:sp>
      <p:sp>
        <p:nvSpPr>
          <p:cNvPr id="2" name="Oval 1"/>
          <p:cNvSpPr/>
          <p:nvPr/>
        </p:nvSpPr>
        <p:spPr>
          <a:xfrm>
            <a:off x="4994911" y="3894488"/>
            <a:ext cx="2344737" cy="6985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453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021" y="1142587"/>
            <a:ext cx="7272556" cy="2546291"/>
            <a:chOff x="4021" y="1142587"/>
            <a:chExt cx="7272556" cy="2546291"/>
          </a:xfrm>
        </p:grpSpPr>
        <p:pic>
          <p:nvPicPr>
            <p:cNvPr id="11" name="Picture 10"/>
            <p:cNvPicPr>
              <a:picLocks noChangeAspect="1"/>
            </p:cNvPicPr>
            <p:nvPr/>
          </p:nvPicPr>
          <p:blipFill>
            <a:blip r:embed="rId3"/>
            <a:stretch>
              <a:fillRect/>
            </a:stretch>
          </p:blipFill>
          <p:spPr>
            <a:xfrm>
              <a:off x="4021" y="1169457"/>
              <a:ext cx="7272556" cy="2519421"/>
            </a:xfrm>
            <a:prstGeom prst="rect">
              <a:avLst/>
            </a:prstGeom>
          </p:spPr>
        </p:pic>
        <p:sp>
          <p:nvSpPr>
            <p:cNvPr id="13" name="Rectangle 12"/>
            <p:cNvSpPr/>
            <p:nvPr/>
          </p:nvSpPr>
          <p:spPr>
            <a:xfrm>
              <a:off x="301760" y="1142587"/>
              <a:ext cx="1458514" cy="4652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4021" y="276505"/>
            <a:ext cx="6647304" cy="954107"/>
          </a:xfrm>
          <a:prstGeom prst="rect">
            <a:avLst/>
          </a:prstGeom>
          <a:noFill/>
        </p:spPr>
        <p:txBody>
          <a:bodyPr wrap="square" rtlCol="0">
            <a:spAutoFit/>
          </a:bodyPr>
          <a:lstStyle/>
          <a:p>
            <a:r>
              <a:rPr lang="en-US" sz="2800" b="1" dirty="0" err="1" smtClean="0">
                <a:solidFill>
                  <a:srgbClr val="000090"/>
                </a:solidFill>
                <a:latin typeface="Arial" pitchFamily="34" charset="0"/>
                <a:cs typeface="Arial" pitchFamily="34" charset="0"/>
              </a:rPr>
              <a:t>FERMI@elettra</a:t>
            </a:r>
            <a:r>
              <a:rPr lang="en-US" sz="2800" b="1" dirty="0" smtClean="0">
                <a:solidFill>
                  <a:srgbClr val="000090"/>
                </a:solidFill>
                <a:latin typeface="Arial" pitchFamily="34" charset="0"/>
                <a:cs typeface="Arial" pitchFamily="34" charset="0"/>
              </a:rPr>
              <a:t> demonstrates HGHG at ~10</a:t>
            </a:r>
            <a:r>
              <a:rPr lang="en-US" sz="2800" b="1" baseline="30000" dirty="0" smtClean="0">
                <a:solidFill>
                  <a:srgbClr val="000090"/>
                </a:solidFill>
                <a:latin typeface="Arial" pitchFamily="34" charset="0"/>
                <a:cs typeface="Arial" pitchFamily="34" charset="0"/>
              </a:rPr>
              <a:t>th</a:t>
            </a:r>
            <a:r>
              <a:rPr lang="en-US" sz="2800" b="1" dirty="0" smtClean="0">
                <a:solidFill>
                  <a:srgbClr val="000090"/>
                </a:solidFill>
                <a:latin typeface="Arial" pitchFamily="34" charset="0"/>
                <a:cs typeface="Arial" pitchFamily="34" charset="0"/>
              </a:rPr>
              <a:t> harmonic (~20 nm)</a:t>
            </a:r>
            <a:endParaRPr lang="en-US" sz="2800" b="1" dirty="0">
              <a:solidFill>
                <a:srgbClr val="000090"/>
              </a:solidFill>
              <a:latin typeface="Arial" pitchFamily="34" charset="0"/>
              <a:cs typeface="Arial" pitchFamily="34" charset="0"/>
            </a:endParaRPr>
          </a:p>
        </p:txBody>
      </p:sp>
      <p:sp>
        <p:nvSpPr>
          <p:cNvPr id="8" name="TextBox 7"/>
          <p:cNvSpPr txBox="1"/>
          <p:nvPr/>
        </p:nvSpPr>
        <p:spPr>
          <a:xfrm>
            <a:off x="16890" y="3766423"/>
            <a:ext cx="5871853" cy="1015663"/>
          </a:xfrm>
          <a:prstGeom prst="rect">
            <a:avLst/>
          </a:prstGeom>
          <a:noFill/>
        </p:spPr>
        <p:txBody>
          <a:bodyPr wrap="square" rtlCol="0">
            <a:spAutoFit/>
          </a:bodyPr>
          <a:lstStyle/>
          <a:p>
            <a:pPr marL="285750" indent="-285750">
              <a:buFont typeface="Wingdings" pitchFamily="2" charset="2"/>
              <a:buChar char="Ø"/>
            </a:pPr>
            <a:r>
              <a:rPr lang="en-US" sz="2000" b="1" dirty="0" smtClean="0"/>
              <a:t>UV laser seed (~200 nm)</a:t>
            </a:r>
          </a:p>
          <a:p>
            <a:pPr marL="285750" indent="-285750">
              <a:buFont typeface="Wingdings" pitchFamily="2" charset="2"/>
              <a:buChar char="Ø"/>
            </a:pPr>
            <a:r>
              <a:rPr lang="en-US" sz="2000" b="1" dirty="0" smtClean="0"/>
              <a:t>FEL gain at 20 nm</a:t>
            </a:r>
          </a:p>
          <a:p>
            <a:pPr marL="285750" indent="-285750">
              <a:buFont typeface="Wingdings" pitchFamily="2" charset="2"/>
              <a:buChar char="Ø"/>
            </a:pPr>
            <a:r>
              <a:rPr lang="en-US" sz="2000" b="1" dirty="0"/>
              <a:t>4</a:t>
            </a:r>
            <a:r>
              <a:rPr lang="en-US" sz="2000" b="1" dirty="0" smtClean="0"/>
              <a:t> nm FEL cascade  under construction</a:t>
            </a:r>
            <a:endParaRPr lang="en-US" sz="2000" b="1" dirty="0"/>
          </a:p>
        </p:txBody>
      </p:sp>
      <p:grpSp>
        <p:nvGrpSpPr>
          <p:cNvPr id="17" name="Group 16"/>
          <p:cNvGrpSpPr/>
          <p:nvPr/>
        </p:nvGrpSpPr>
        <p:grpSpPr>
          <a:xfrm>
            <a:off x="13508" y="3032615"/>
            <a:ext cx="9192595" cy="3693278"/>
            <a:chOff x="13508" y="3032615"/>
            <a:chExt cx="9192595" cy="3693278"/>
          </a:xfrm>
        </p:grpSpPr>
        <p:pic>
          <p:nvPicPr>
            <p:cNvPr id="7" name="Picture 8" descr="spettro_sequenza.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2224" y="3032615"/>
              <a:ext cx="4113879" cy="369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13508" y="5087626"/>
              <a:ext cx="49545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latin typeface="Arial" pitchFamily="34" charset="0"/>
                  <a:cs typeface="Arial" pitchFamily="34" charset="0"/>
                </a:rPr>
                <a:t>FEL photon energy 	</a:t>
              </a:r>
              <a:r>
                <a:rPr lang="en-US" sz="1600" b="1" dirty="0" smtClean="0">
                  <a:latin typeface="Arial" pitchFamily="34" charset="0"/>
                  <a:cs typeface="Arial" pitchFamily="34" charset="0"/>
                </a:rPr>
                <a:t>	~ 38 eV</a:t>
              </a:r>
              <a:endParaRPr lang="en-US" sz="1600" b="1" dirty="0">
                <a:latin typeface="Arial" pitchFamily="34" charset="0"/>
                <a:cs typeface="Arial" pitchFamily="34" charset="0"/>
              </a:endParaRPr>
            </a:p>
            <a:p>
              <a:r>
                <a:rPr lang="en-US" sz="1600" b="1" dirty="0">
                  <a:latin typeface="Arial" pitchFamily="34" charset="0"/>
                  <a:cs typeface="Arial" pitchFamily="34" charset="0"/>
                </a:rPr>
                <a:t>Photon energy fluctuations 	= </a:t>
              </a:r>
              <a:r>
                <a:rPr lang="en-US" sz="1600" b="1" dirty="0" smtClean="0">
                  <a:latin typeface="Arial" pitchFamily="34" charset="0"/>
                  <a:cs typeface="Arial" pitchFamily="34" charset="0"/>
                </a:rPr>
                <a:t>1.1 meV </a:t>
              </a:r>
              <a:r>
                <a:rPr lang="en-US" sz="1600" b="1" dirty="0">
                  <a:latin typeface="Arial" pitchFamily="34" charset="0"/>
                  <a:cs typeface="Arial" pitchFamily="34" charset="0"/>
                </a:rPr>
                <a:t>(RMS)</a:t>
              </a:r>
            </a:p>
            <a:p>
              <a:r>
                <a:rPr lang="en-US" sz="1600" b="1" dirty="0">
                  <a:latin typeface="Arial" pitchFamily="34" charset="0"/>
                  <a:cs typeface="Arial" pitchFamily="34" charset="0"/>
                </a:rPr>
                <a:t>FEL bandwidth 		</a:t>
              </a:r>
              <a:r>
                <a:rPr lang="en-US" sz="1600" b="1" dirty="0" smtClean="0">
                  <a:latin typeface="Arial" pitchFamily="34" charset="0"/>
                  <a:cs typeface="Arial" pitchFamily="34" charset="0"/>
                </a:rPr>
                <a:t>	= </a:t>
              </a:r>
              <a:r>
                <a:rPr lang="en-US" sz="1600" b="1" dirty="0">
                  <a:latin typeface="Arial" pitchFamily="34" charset="0"/>
                  <a:cs typeface="Arial" pitchFamily="34" charset="0"/>
                </a:rPr>
                <a:t>5.9e</a:t>
              </a:r>
              <a:r>
                <a:rPr lang="en-US" sz="1600" b="1" baseline="30000" dirty="0">
                  <a:latin typeface="Arial" pitchFamily="34" charset="0"/>
                  <a:cs typeface="Arial" pitchFamily="34" charset="0"/>
                </a:rPr>
                <a:t>-4 </a:t>
              </a:r>
              <a:r>
                <a:rPr lang="en-US" sz="1600" b="1" dirty="0">
                  <a:latin typeface="Arial" pitchFamily="34" charset="0"/>
                  <a:cs typeface="Arial" pitchFamily="34" charset="0"/>
                </a:rPr>
                <a:t>(RMS)</a:t>
              </a:r>
            </a:p>
            <a:p>
              <a:r>
                <a:rPr lang="en-US" sz="1600" b="1" dirty="0">
                  <a:latin typeface="Arial" pitchFamily="34" charset="0"/>
                  <a:cs typeface="Arial" pitchFamily="34" charset="0"/>
                </a:rPr>
                <a:t>FEL bandwidth fluctuations	= 3% (RMS)</a:t>
              </a:r>
            </a:p>
          </p:txBody>
        </p:sp>
      </p:grpSp>
      <p:pic>
        <p:nvPicPr>
          <p:cNvPr id="10" name="Picture 9"/>
          <p:cNvPicPr>
            <a:picLocks noChangeAspect="1"/>
          </p:cNvPicPr>
          <p:nvPr/>
        </p:nvPicPr>
        <p:blipFill>
          <a:blip r:embed="rId5"/>
          <a:stretch>
            <a:fillRect/>
          </a:stretch>
        </p:blipFill>
        <p:spPr>
          <a:xfrm>
            <a:off x="6755144" y="918914"/>
            <a:ext cx="2382488" cy="905345"/>
          </a:xfrm>
          <a:prstGeom prst="rect">
            <a:avLst/>
          </a:prstGeom>
        </p:spPr>
      </p:pic>
      <p:pic>
        <p:nvPicPr>
          <p:cNvPr id="12" name="Picture 127" descr="logo-XFEL_rg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9061" y="-1898309"/>
            <a:ext cx="537389" cy="5373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32092" y="6214101"/>
            <a:ext cx="1505540" cy="338554"/>
          </a:xfrm>
          <a:prstGeom prst="rect">
            <a:avLst/>
          </a:prstGeom>
          <a:noFill/>
        </p:spPr>
        <p:txBody>
          <a:bodyPr wrap="none" rtlCol="0">
            <a:spAutoFit/>
          </a:bodyPr>
          <a:lstStyle/>
          <a:p>
            <a:r>
              <a:rPr lang="en-US" sz="1600" b="1" dirty="0" smtClean="0"/>
              <a:t>Enrico </a:t>
            </a:r>
            <a:r>
              <a:rPr lang="en-US" sz="1600" b="1" dirty="0" err="1" smtClean="0"/>
              <a:t>Allaria</a:t>
            </a:r>
            <a:endParaRPr lang="en-US" sz="1600" b="1" dirty="0"/>
          </a:p>
        </p:txBody>
      </p:sp>
    </p:spTree>
    <p:extLst>
      <p:ext uri="{BB962C8B-B14F-4D97-AF65-F5344CB8AC3E}">
        <p14:creationId xmlns:p14="http://schemas.microsoft.com/office/powerpoint/2010/main" val="321557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34" y="295165"/>
            <a:ext cx="7646988" cy="731838"/>
          </a:xfrm>
        </p:spPr>
        <p:txBody>
          <a:bodyPr anchor="t"/>
          <a:lstStyle/>
          <a:p>
            <a:r>
              <a:rPr lang="en-US" dirty="0" smtClean="0">
                <a:solidFill>
                  <a:srgbClr val="000090"/>
                </a:solidFill>
                <a:latin typeface="+mn-lt"/>
              </a:rPr>
              <a:t>Laser seeded FELs – ECHO</a:t>
            </a:r>
            <a:endParaRPr lang="en-US" dirty="0">
              <a:solidFill>
                <a:srgbClr val="000090"/>
              </a:solidFill>
              <a:latin typeface="+mn-lt"/>
            </a:endParaRPr>
          </a:p>
        </p:txBody>
      </p:sp>
      <p:sp>
        <p:nvSpPr>
          <p:cNvPr id="10" name="TextBox 9"/>
          <p:cNvSpPr txBox="1"/>
          <p:nvPr/>
        </p:nvSpPr>
        <p:spPr>
          <a:xfrm>
            <a:off x="-18317" y="5318833"/>
            <a:ext cx="4845824" cy="923330"/>
          </a:xfrm>
          <a:prstGeom prst="rect">
            <a:avLst/>
          </a:prstGeom>
          <a:noFill/>
        </p:spPr>
        <p:txBody>
          <a:bodyPr wrap="square" rtlCol="0">
            <a:spAutoFit/>
          </a:bodyPr>
          <a:lstStyle/>
          <a:p>
            <a:pPr marL="231775" indent="-231775">
              <a:buFont typeface="Arial"/>
              <a:buChar char="•"/>
            </a:pPr>
            <a:r>
              <a:rPr lang="en-US" b="1" dirty="0" smtClean="0">
                <a:cs typeface="Helvetica Neue"/>
              </a:rPr>
              <a:t>Developing R&amp;D plans</a:t>
            </a:r>
          </a:p>
          <a:p>
            <a:pPr marL="454025" lvl="1" indent="-231775">
              <a:buFont typeface="Arial"/>
              <a:buChar char="•"/>
            </a:pPr>
            <a:r>
              <a:rPr lang="en-US" b="1" dirty="0">
                <a:cs typeface="Helvetica Neue"/>
              </a:rPr>
              <a:t>B</a:t>
            </a:r>
            <a:r>
              <a:rPr lang="en-US" b="1" dirty="0" smtClean="0">
                <a:cs typeface="Helvetica Neue"/>
              </a:rPr>
              <a:t>eam experiments </a:t>
            </a:r>
          </a:p>
          <a:p>
            <a:pPr marL="454025" lvl="1" indent="-231775">
              <a:buFont typeface="Arial"/>
              <a:buChar char="•"/>
            </a:pPr>
            <a:r>
              <a:rPr lang="en-US" b="1" dirty="0">
                <a:cs typeface="Helvetica Neue"/>
              </a:rPr>
              <a:t>L</a:t>
            </a:r>
            <a:r>
              <a:rPr lang="en-US" b="1" dirty="0" smtClean="0">
                <a:cs typeface="Helvetica Neue"/>
              </a:rPr>
              <a:t>aser developments</a:t>
            </a:r>
          </a:p>
        </p:txBody>
      </p:sp>
      <p:pic>
        <p:nvPicPr>
          <p:cNvPr id="15" name="Picture 14" descr="Figure_9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26" y="924146"/>
            <a:ext cx="8570262" cy="1996286"/>
          </a:xfrm>
          <a:prstGeom prst="rect">
            <a:avLst/>
          </a:prstGeom>
        </p:spPr>
      </p:pic>
      <p:pic>
        <p:nvPicPr>
          <p:cNvPr id="16" name="Picture 15" descr="Figure_99.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531" y="3012142"/>
            <a:ext cx="3167033" cy="3100458"/>
          </a:xfrm>
          <a:prstGeom prst="rect">
            <a:avLst/>
          </a:prstGeom>
        </p:spPr>
      </p:pic>
      <p:pic>
        <p:nvPicPr>
          <p:cNvPr id="17" name="Picture 16" descr="Figure_98.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02" y="3012142"/>
            <a:ext cx="3958909" cy="2072156"/>
          </a:xfrm>
          <a:prstGeom prst="rect">
            <a:avLst/>
          </a:prstGeom>
        </p:spPr>
      </p:pic>
      <p:cxnSp>
        <p:nvCxnSpPr>
          <p:cNvPr id="18" name="Straight Arrow Connector 17"/>
          <p:cNvCxnSpPr/>
          <p:nvPr/>
        </p:nvCxnSpPr>
        <p:spPr>
          <a:xfrm flipV="1">
            <a:off x="3030204" y="1895900"/>
            <a:ext cx="405349" cy="1116242"/>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060721" y="1895900"/>
            <a:ext cx="306996" cy="111624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2836573" y="5673159"/>
            <a:ext cx="255564" cy="510211"/>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3092137" y="5602865"/>
            <a:ext cx="663538" cy="646331"/>
          </a:xfrm>
          <a:prstGeom prst="rect">
            <a:avLst/>
          </a:prstGeom>
          <a:noFill/>
        </p:spPr>
        <p:txBody>
          <a:bodyPr wrap="none" rtlCol="0">
            <a:spAutoFit/>
          </a:bodyPr>
          <a:lstStyle/>
          <a:p>
            <a:r>
              <a:rPr lang="en-US" sz="1200" b="1" dirty="0" smtClean="0">
                <a:cs typeface="Helvetica Neue"/>
              </a:rPr>
              <a:t>EEHG </a:t>
            </a:r>
          </a:p>
          <a:p>
            <a:r>
              <a:rPr lang="en-US" sz="1200" b="1" dirty="0" smtClean="0">
                <a:cs typeface="Helvetica Neue"/>
              </a:rPr>
              <a:t>HHG</a:t>
            </a:r>
          </a:p>
          <a:p>
            <a:r>
              <a:rPr lang="en-US" sz="1200" b="1" dirty="0" smtClean="0">
                <a:cs typeface="Helvetica Neue"/>
              </a:rPr>
              <a:t>HGHG</a:t>
            </a:r>
            <a:endParaRPr lang="en-US" sz="1200" b="1" dirty="0">
              <a:cs typeface="Helvetica Neue"/>
            </a:endParaRPr>
          </a:p>
        </p:txBody>
      </p:sp>
      <p:sp>
        <p:nvSpPr>
          <p:cNvPr id="5" name="Rectangle 4"/>
          <p:cNvSpPr/>
          <p:nvPr/>
        </p:nvSpPr>
        <p:spPr>
          <a:xfrm>
            <a:off x="4526531" y="6112600"/>
            <a:ext cx="4572000" cy="430887"/>
          </a:xfrm>
          <a:prstGeom prst="rect">
            <a:avLst/>
          </a:prstGeom>
          <a:noFill/>
          <a:ln>
            <a:noFill/>
          </a:ln>
        </p:spPr>
        <p:txBody>
          <a:bodyPr>
            <a:spAutoFit/>
          </a:bodyPr>
          <a:lstStyle/>
          <a:p>
            <a:pPr algn="r">
              <a:spcBef>
                <a:spcPct val="0"/>
              </a:spcBef>
            </a:pPr>
            <a:r>
              <a:rPr lang="en-US" sz="1100" dirty="0" err="1"/>
              <a:t>Stupakov</a:t>
            </a:r>
            <a:r>
              <a:rPr lang="en-US" sz="1100" dirty="0"/>
              <a:t>, G., </a:t>
            </a:r>
            <a:r>
              <a:rPr lang="en-US" sz="1100" i="1" dirty="0"/>
              <a:t>Using the Beam-Echo Effect for Generation of Short-Wavelength Radiation, </a:t>
            </a:r>
            <a:r>
              <a:rPr lang="en-US" sz="1100" dirty="0"/>
              <a:t>Physical Review Letters </a:t>
            </a:r>
            <a:r>
              <a:rPr lang="en-US" sz="1100" b="1" dirty="0"/>
              <a:t>102 </a:t>
            </a:r>
            <a:r>
              <a:rPr lang="en-US" sz="1100" dirty="0"/>
              <a:t>(2009) 074801</a:t>
            </a:r>
          </a:p>
        </p:txBody>
      </p:sp>
    </p:spTree>
    <p:extLst>
      <p:ext uri="{BB962C8B-B14F-4D97-AF65-F5344CB8AC3E}">
        <p14:creationId xmlns:p14="http://schemas.microsoft.com/office/powerpoint/2010/main" val="20832331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88925" y="44516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endParaRPr lang="en-US" sz="1800" b="0">
              <a:solidFill>
                <a:schemeClr val="tx1"/>
              </a:solidFill>
            </a:endParaRPr>
          </a:p>
        </p:txBody>
      </p:sp>
      <p:sp>
        <p:nvSpPr>
          <p:cNvPr id="21507" name="Text Box 5"/>
          <p:cNvSpPr txBox="1">
            <a:spLocks noChangeArrowheads="1"/>
          </p:cNvSpPr>
          <p:nvPr/>
        </p:nvSpPr>
        <p:spPr bwMode="auto">
          <a:xfrm>
            <a:off x="0" y="294027"/>
            <a:ext cx="6837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r>
              <a:rPr lang="en-US" sz="2400" dirty="0">
                <a:solidFill>
                  <a:srgbClr val="000090"/>
                </a:solidFill>
                <a:latin typeface="+mn-lt"/>
              </a:rPr>
              <a:t>Three generations of light sources have driven X-ray </a:t>
            </a:r>
            <a:r>
              <a:rPr lang="en-US" sz="2400" dirty="0" smtClean="0">
                <a:solidFill>
                  <a:srgbClr val="000090"/>
                </a:solidFill>
                <a:latin typeface="+mn-lt"/>
              </a:rPr>
              <a:t>science:</a:t>
            </a:r>
            <a:endParaRPr lang="en-US" sz="2400" i="1" dirty="0">
              <a:solidFill>
                <a:srgbClr val="000090"/>
              </a:solidFill>
              <a:latin typeface="+mn-lt"/>
            </a:endParaRPr>
          </a:p>
        </p:txBody>
      </p:sp>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6513" y="2769265"/>
            <a:ext cx="3810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3"/>
          <p:cNvGrpSpPr>
            <a:grpSpLocks/>
          </p:cNvGrpSpPr>
          <p:nvPr/>
        </p:nvGrpSpPr>
        <p:grpSpPr bwMode="auto">
          <a:xfrm>
            <a:off x="538163" y="1921540"/>
            <a:ext cx="4318000" cy="4183063"/>
            <a:chOff x="538113" y="1536362"/>
            <a:chExt cx="4318052" cy="4183752"/>
          </a:xfrm>
        </p:grpSpPr>
        <p:pic>
          <p:nvPicPr>
            <p:cNvPr id="21519" name="Picture 5" descr="SR_generations.ai                                              0000D939JNC G4 disc                    B75E0785:"/>
            <p:cNvPicPr>
              <a:picLocks noChangeAspect="1" noChangeArrowheads="1"/>
            </p:cNvPicPr>
            <p:nvPr/>
          </p:nvPicPr>
          <p:blipFill>
            <a:blip r:embed="rId4">
              <a:extLst>
                <a:ext uri="{28A0092B-C50C-407E-A947-70E740481C1C}">
                  <a14:useLocalDpi xmlns:a14="http://schemas.microsoft.com/office/drawing/2010/main" val="0"/>
                </a:ext>
              </a:extLst>
            </a:blip>
            <a:srcRect t="5801" b="25734"/>
            <a:stretch>
              <a:fillRect/>
            </a:stretch>
          </p:blipFill>
          <p:spPr bwMode="auto">
            <a:xfrm>
              <a:off x="538113" y="1536362"/>
              <a:ext cx="4318052" cy="418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1630" y="1920600"/>
              <a:ext cx="1035062" cy="1035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 name="Rectangle 14"/>
          <p:cNvSpPr/>
          <p:nvPr/>
        </p:nvSpPr>
        <p:spPr bwMode="auto">
          <a:xfrm>
            <a:off x="4295775" y="2110453"/>
            <a:ext cx="315913" cy="2682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11" name="Rectangle 2"/>
          <p:cNvSpPr>
            <a:spLocks noChangeArrowheads="1"/>
          </p:cNvSpPr>
          <p:nvPr/>
        </p:nvSpPr>
        <p:spPr bwMode="auto">
          <a:xfrm>
            <a:off x="5513536" y="5431503"/>
            <a:ext cx="3103562" cy="6052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3500" tIns="25400" rIns="63500" bIns="25400">
            <a:spAutoFit/>
          </a:bodyPr>
          <a:lstStyle/>
          <a:p>
            <a:pPr algn="ctr" eaLnBrk="0" hangingPunct="0"/>
            <a:r>
              <a:rPr lang="en-US" dirty="0"/>
              <a:t>Synchrotron radiation from accelerated electron beams</a:t>
            </a:r>
          </a:p>
        </p:txBody>
      </p:sp>
      <p:grpSp>
        <p:nvGrpSpPr>
          <p:cNvPr id="21512" name="Group 4"/>
          <p:cNvGrpSpPr>
            <a:grpSpLocks/>
          </p:cNvGrpSpPr>
          <p:nvPr/>
        </p:nvGrpSpPr>
        <p:grpSpPr bwMode="auto">
          <a:xfrm>
            <a:off x="2946400" y="2145378"/>
            <a:ext cx="1677988" cy="2093912"/>
            <a:chOff x="2947165" y="1761303"/>
            <a:chExt cx="1677249" cy="2093431"/>
          </a:xfrm>
        </p:grpSpPr>
        <p:sp>
          <p:nvSpPr>
            <p:cNvPr id="4" name="Rectangle 3"/>
            <p:cNvSpPr/>
            <p:nvPr/>
          </p:nvSpPr>
          <p:spPr>
            <a:xfrm>
              <a:off x="2947165" y="1761303"/>
              <a:ext cx="1677249" cy="1245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3362907" y="2608833"/>
              <a:ext cx="1153605" cy="12459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 name="Group 1"/>
          <p:cNvGrpSpPr>
            <a:grpSpLocks/>
          </p:cNvGrpSpPr>
          <p:nvPr/>
        </p:nvGrpSpPr>
        <p:grpSpPr bwMode="auto">
          <a:xfrm>
            <a:off x="9654" y="1059732"/>
            <a:ext cx="8881642" cy="3206546"/>
            <a:chOff x="9826" y="674920"/>
            <a:chExt cx="8881419" cy="3207136"/>
          </a:xfrm>
        </p:grpSpPr>
        <p:pic>
          <p:nvPicPr>
            <p:cNvPr id="21514" name="Picture 5" descr="SR_generations.ai                                              0000D939JNC G4 disc                    B75E0785:"/>
            <p:cNvPicPr>
              <a:picLocks noChangeAspect="1" noChangeArrowheads="1"/>
            </p:cNvPicPr>
            <p:nvPr/>
          </p:nvPicPr>
          <p:blipFill>
            <a:blip r:embed="rId4">
              <a:extLst>
                <a:ext uri="{28A0092B-C50C-407E-A947-70E740481C1C}">
                  <a14:useLocalDpi xmlns:a14="http://schemas.microsoft.com/office/drawing/2010/main" val="0"/>
                </a:ext>
              </a:extLst>
            </a:blip>
            <a:srcRect l="65031" t="9335" r="6110" b="55948"/>
            <a:stretch>
              <a:fillRect/>
            </a:stretch>
          </p:blipFill>
          <p:spPr bwMode="auto">
            <a:xfrm>
              <a:off x="3342518" y="1761214"/>
              <a:ext cx="1245955" cy="212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4"/>
            <p:cNvSpPr txBox="1">
              <a:spLocks noChangeArrowheads="1"/>
            </p:cNvSpPr>
            <p:nvPr/>
          </p:nvSpPr>
          <p:spPr bwMode="auto">
            <a:xfrm>
              <a:off x="9826" y="674920"/>
              <a:ext cx="8881419" cy="4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2400" dirty="0" smtClean="0">
                  <a:solidFill>
                    <a:srgbClr val="000090"/>
                  </a:solidFill>
                  <a:latin typeface="+mn-lt"/>
                </a:rPr>
                <a:t>Next </a:t>
              </a:r>
              <a:r>
                <a:rPr lang="en-US" sz="2400" dirty="0">
                  <a:solidFill>
                    <a:srgbClr val="000090"/>
                  </a:solidFill>
                  <a:latin typeface="+mn-lt"/>
                </a:rPr>
                <a:t>generation sources will be </a:t>
              </a:r>
              <a:r>
                <a:rPr lang="en-US" sz="2400" i="1" dirty="0">
                  <a:solidFill>
                    <a:srgbClr val="000090"/>
                  </a:solidFill>
                  <a:latin typeface="+mn-lt"/>
                </a:rPr>
                <a:t>intense, ultrafast, coherent</a:t>
              </a:r>
            </a:p>
          </p:txBody>
        </p:sp>
        <p:pic>
          <p:nvPicPr>
            <p:cNvPr id="21516" name="Picture 5" descr="SR_generations.ai                                              0000D939JNC G4 disc                    B75E0785:"/>
            <p:cNvPicPr>
              <a:picLocks noChangeAspect="1" noChangeArrowheads="1"/>
            </p:cNvPicPr>
            <p:nvPr/>
          </p:nvPicPr>
          <p:blipFill>
            <a:blip r:embed="rId4">
              <a:extLst>
                <a:ext uri="{28A0092B-C50C-407E-A947-70E740481C1C}">
                  <a14:useLocalDpi xmlns:a14="http://schemas.microsoft.com/office/drawing/2010/main" val="0"/>
                </a:ext>
              </a:extLst>
            </a:blip>
            <a:srcRect l="59148" t="12746" r="18112" b="70490"/>
            <a:stretch>
              <a:fillRect/>
            </a:stretch>
          </p:blipFill>
          <p:spPr bwMode="auto">
            <a:xfrm>
              <a:off x="3089156" y="1966370"/>
              <a:ext cx="982592" cy="102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80917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025"/>
            <a:ext cx="8966199" cy="731838"/>
          </a:xfrm>
        </p:spPr>
        <p:txBody>
          <a:bodyPr anchor="t"/>
          <a:lstStyle/>
          <a:p>
            <a:r>
              <a:rPr lang="en-US" dirty="0" smtClean="0">
                <a:solidFill>
                  <a:srgbClr val="000090"/>
                </a:solidFill>
                <a:latin typeface="+mn-lt"/>
              </a:rPr>
              <a:t>HHG seeded FEL R&amp;D</a:t>
            </a:r>
            <a:endParaRPr lang="en-US" dirty="0">
              <a:solidFill>
                <a:srgbClr val="000090"/>
              </a:solidFill>
              <a:latin typeface="+mn-lt"/>
            </a:endParaRPr>
          </a:p>
        </p:txBody>
      </p:sp>
      <p:pic>
        <p:nvPicPr>
          <p:cNvPr id="8" name="Picture 9" descr="All_low_res"/>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87" y="3891538"/>
            <a:ext cx="9059349" cy="2303645"/>
          </a:xfrm>
          <a:prstGeom prst="rect">
            <a:avLst/>
          </a:prstGeom>
          <a:noFill/>
        </p:spPr>
      </p:pic>
      <p:sp>
        <p:nvSpPr>
          <p:cNvPr id="3" name="TextBox 2"/>
          <p:cNvSpPr txBox="1"/>
          <p:nvPr/>
        </p:nvSpPr>
        <p:spPr>
          <a:xfrm>
            <a:off x="2190812" y="5898785"/>
            <a:ext cx="6876214" cy="369332"/>
          </a:xfrm>
          <a:prstGeom prst="rect">
            <a:avLst/>
          </a:prstGeom>
          <a:noFill/>
        </p:spPr>
        <p:txBody>
          <a:bodyPr wrap="none" rtlCol="0">
            <a:spAutoFit/>
          </a:bodyPr>
          <a:lstStyle/>
          <a:p>
            <a:r>
              <a:rPr lang="en-US" b="1" dirty="0" smtClean="0">
                <a:solidFill>
                  <a:srgbClr val="000090"/>
                </a:solidFill>
              </a:rPr>
              <a:t>We are building a 1 kHz</a:t>
            </a:r>
            <a:r>
              <a:rPr lang="en-US" b="1" dirty="0">
                <a:solidFill>
                  <a:srgbClr val="000090"/>
                </a:solidFill>
              </a:rPr>
              <a:t>, 40 </a:t>
            </a:r>
            <a:r>
              <a:rPr lang="en-US" b="1" dirty="0" err="1">
                <a:solidFill>
                  <a:srgbClr val="000090"/>
                </a:solidFill>
              </a:rPr>
              <a:t>mJ</a:t>
            </a:r>
            <a:r>
              <a:rPr lang="en-US" b="1" dirty="0">
                <a:solidFill>
                  <a:srgbClr val="000090"/>
                </a:solidFill>
              </a:rPr>
              <a:t>, HHG source </a:t>
            </a:r>
            <a:r>
              <a:rPr lang="en-US" b="1" dirty="0" smtClean="0">
                <a:solidFill>
                  <a:srgbClr val="000090"/>
                </a:solidFill>
              </a:rPr>
              <a:t>for seeding R&amp;D</a:t>
            </a:r>
            <a:endParaRPr lang="en-US" b="1" dirty="0"/>
          </a:p>
        </p:txBody>
      </p:sp>
      <p:sp>
        <p:nvSpPr>
          <p:cNvPr id="7" name="Content Placeholder 2"/>
          <p:cNvSpPr txBox="1">
            <a:spLocks/>
          </p:cNvSpPr>
          <p:nvPr/>
        </p:nvSpPr>
        <p:spPr bwMode="auto">
          <a:xfrm>
            <a:off x="2754" y="1043156"/>
            <a:ext cx="4677908" cy="21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25425" indent="-225425" algn="l" defTabSz="457200" rtl="0" eaLnBrk="1" fontAlgn="base" hangingPunct="1">
              <a:spcBef>
                <a:spcPct val="80000"/>
              </a:spcBef>
              <a:spcAft>
                <a:spcPct val="0"/>
              </a:spcAft>
              <a:buFont typeface="Arial" charset="0"/>
              <a:buChar char="•"/>
              <a:defRPr sz="2000" b="1">
                <a:solidFill>
                  <a:schemeClr val="tx1"/>
                </a:solidFill>
                <a:latin typeface="Helvetica Neue"/>
                <a:ea typeface="+mn-ea"/>
                <a:cs typeface="+mn-cs"/>
              </a:defRPr>
            </a:lvl1pPr>
            <a:lvl2pPr marL="4572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2pPr>
            <a:lvl3pPr marL="6858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3pPr>
            <a:lvl4pPr marL="914400" indent="-228600" algn="l" defTabSz="457200" rtl="0" eaLnBrk="1" fontAlgn="base" hangingPunct="1">
              <a:spcBef>
                <a:spcPct val="20000"/>
              </a:spcBef>
              <a:spcAft>
                <a:spcPct val="0"/>
              </a:spcAft>
              <a:buFont typeface="Arial" charset="0"/>
              <a:buChar char="–"/>
              <a:defRPr b="1">
                <a:solidFill>
                  <a:schemeClr val="tx1"/>
                </a:solidFill>
                <a:latin typeface="Helvetica Neue"/>
                <a:ea typeface="+mn-ea"/>
                <a:cs typeface="+mn-cs"/>
              </a:defRPr>
            </a:lvl4pPr>
            <a:lvl5pPr marL="20574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5pPr>
            <a:lvl6pPr marL="25146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6pPr>
            <a:lvl7pPr marL="29718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7pPr>
            <a:lvl8pPr marL="34290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8pPr>
            <a:lvl9pPr marL="3886200" indent="-228600" algn="l" defTabSz="457200" rtl="0" eaLnBrk="1" fontAlgn="base" hangingPunct="1">
              <a:spcBef>
                <a:spcPct val="20000"/>
              </a:spcBef>
              <a:spcAft>
                <a:spcPct val="0"/>
              </a:spcAft>
              <a:buFont typeface="Arial" charset="0"/>
              <a:buChar char="»"/>
              <a:defRPr sz="2000" b="1">
                <a:solidFill>
                  <a:srgbClr val="003366"/>
                </a:solidFill>
                <a:latin typeface="+mn-lt"/>
                <a:ea typeface="+mn-ea"/>
                <a:cs typeface="+mn-cs"/>
              </a:defRPr>
            </a:lvl9pPr>
          </a:lstStyle>
          <a:p>
            <a:pPr defTabSz="168275">
              <a:spcBef>
                <a:spcPts val="0"/>
              </a:spcBef>
            </a:pPr>
            <a:r>
              <a:rPr lang="en-US" dirty="0" smtClean="0">
                <a:cs typeface="Helvetica Neue"/>
              </a:rPr>
              <a:t>HHG </a:t>
            </a:r>
            <a:r>
              <a:rPr lang="en-US" dirty="0">
                <a:cs typeface="Helvetica Neue"/>
              </a:rPr>
              <a:t>seeding </a:t>
            </a:r>
            <a:r>
              <a:rPr lang="en-US" dirty="0" smtClean="0">
                <a:cs typeface="Helvetica Neue"/>
              </a:rPr>
              <a:t>at 50 – 100 </a:t>
            </a:r>
            <a:r>
              <a:rPr lang="en-US" dirty="0" err="1" smtClean="0">
                <a:cs typeface="Helvetica Neue"/>
              </a:rPr>
              <a:t>eV</a:t>
            </a:r>
            <a:endParaRPr lang="en-US" dirty="0" smtClean="0">
              <a:cs typeface="Helvetica Neue"/>
            </a:endParaRPr>
          </a:p>
          <a:p>
            <a:pPr defTabSz="168275">
              <a:spcBef>
                <a:spcPts val="0"/>
              </a:spcBef>
            </a:pPr>
            <a:r>
              <a:rPr lang="en-US" dirty="0" smtClean="0">
                <a:cs typeface="Helvetica Neue"/>
              </a:rPr>
              <a:t>HHG seeding demonstrated at 61.5 nm (SCSS) </a:t>
            </a:r>
          </a:p>
          <a:p>
            <a:pPr defTabSz="168275">
              <a:spcBef>
                <a:spcPts val="0"/>
              </a:spcBef>
            </a:pPr>
            <a:endParaRPr lang="en-US" sz="1000" dirty="0" smtClean="0">
              <a:cs typeface="Helvetica Neue"/>
            </a:endParaRPr>
          </a:p>
          <a:p>
            <a:pPr defTabSz="168275">
              <a:spcBef>
                <a:spcPts val="0"/>
              </a:spcBef>
            </a:pPr>
            <a:r>
              <a:rPr lang="en-US" dirty="0" smtClean="0">
                <a:cs typeface="Helvetica Neue"/>
              </a:rPr>
              <a:t>Harmonic generation in FEL to reach 1 nm</a:t>
            </a:r>
            <a:endParaRPr lang="en-US" dirty="0">
              <a:cs typeface="Helvetica Neue"/>
            </a:endParaRPr>
          </a:p>
        </p:txBody>
      </p:sp>
      <p:pic>
        <p:nvPicPr>
          <p:cNvPr id="4" name="Picture 3"/>
          <p:cNvPicPr>
            <a:picLocks noChangeAspect="1"/>
          </p:cNvPicPr>
          <p:nvPr/>
        </p:nvPicPr>
        <p:blipFill>
          <a:blip r:embed="rId4"/>
          <a:stretch>
            <a:fillRect/>
          </a:stretch>
        </p:blipFill>
        <p:spPr>
          <a:xfrm>
            <a:off x="4655515" y="854440"/>
            <a:ext cx="4425620" cy="2904847"/>
          </a:xfrm>
          <a:prstGeom prst="rect">
            <a:avLst/>
          </a:prstGeom>
        </p:spPr>
      </p:pic>
      <p:sp>
        <p:nvSpPr>
          <p:cNvPr id="5" name="TextBox 4"/>
          <p:cNvSpPr txBox="1"/>
          <p:nvPr/>
        </p:nvSpPr>
        <p:spPr>
          <a:xfrm>
            <a:off x="8040836" y="1015863"/>
            <a:ext cx="1056700" cy="369332"/>
          </a:xfrm>
          <a:prstGeom prst="rect">
            <a:avLst/>
          </a:prstGeom>
          <a:noFill/>
        </p:spPr>
        <p:txBody>
          <a:bodyPr wrap="none" rtlCol="0">
            <a:spAutoFit/>
          </a:bodyPr>
          <a:lstStyle/>
          <a:p>
            <a:r>
              <a:rPr lang="en-US" dirty="0" smtClean="0"/>
              <a:t>~100 </a:t>
            </a:r>
            <a:r>
              <a:rPr lang="en-US" dirty="0" err="1" smtClean="0"/>
              <a:t>eV</a:t>
            </a:r>
            <a:endParaRPr lang="en-US" dirty="0"/>
          </a:p>
        </p:txBody>
      </p:sp>
      <p:cxnSp>
        <p:nvCxnSpPr>
          <p:cNvPr id="9" name="Straight Arrow Connector 8"/>
          <p:cNvCxnSpPr/>
          <p:nvPr/>
        </p:nvCxnSpPr>
        <p:spPr>
          <a:xfrm flipH="1">
            <a:off x="8298439" y="1385195"/>
            <a:ext cx="238895" cy="146929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7831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427" y="286843"/>
            <a:ext cx="7646988" cy="731838"/>
          </a:xfrm>
        </p:spPr>
        <p:txBody>
          <a:bodyPr/>
          <a:lstStyle/>
          <a:p>
            <a:r>
              <a:rPr lang="en-US" dirty="0" smtClean="0">
                <a:solidFill>
                  <a:srgbClr val="000090"/>
                </a:solidFill>
                <a:latin typeface="+mn-lt"/>
              </a:rPr>
              <a:t>NGLS at the LBNL site</a:t>
            </a:r>
            <a:endParaRPr lang="en-US" dirty="0">
              <a:solidFill>
                <a:srgbClr val="000090"/>
              </a:solidFill>
              <a:latin typeface="+mn-lt"/>
            </a:endParaRPr>
          </a:p>
        </p:txBody>
      </p:sp>
      <p:grpSp>
        <p:nvGrpSpPr>
          <p:cNvPr id="3" name="Group 2"/>
          <p:cNvGrpSpPr/>
          <p:nvPr/>
        </p:nvGrpSpPr>
        <p:grpSpPr>
          <a:xfrm>
            <a:off x="1427" y="1056406"/>
            <a:ext cx="9179173" cy="4076617"/>
            <a:chOff x="1427" y="1139406"/>
            <a:chExt cx="9179173" cy="4076617"/>
          </a:xfrm>
        </p:grpSpPr>
        <p:pic>
          <p:nvPicPr>
            <p:cNvPr id="28" name="Picture 27"/>
            <p:cNvPicPr>
              <a:picLocks noChangeAspect="1"/>
            </p:cNvPicPr>
            <p:nvPr/>
          </p:nvPicPr>
          <p:blipFill rotWithShape="1">
            <a:blip r:embed="rId3"/>
            <a:srcRect t="19915" r="477" b="23062"/>
            <a:stretch/>
          </p:blipFill>
          <p:spPr>
            <a:xfrm>
              <a:off x="1427" y="1178622"/>
              <a:ext cx="9142573" cy="3465290"/>
            </a:xfrm>
            <a:prstGeom prst="rect">
              <a:avLst/>
            </a:prstGeom>
          </p:spPr>
        </p:pic>
        <p:sp>
          <p:nvSpPr>
            <p:cNvPr id="29" name="Freeform 28"/>
            <p:cNvSpPr/>
            <p:nvPr/>
          </p:nvSpPr>
          <p:spPr>
            <a:xfrm>
              <a:off x="890438" y="1139406"/>
              <a:ext cx="8290162" cy="4076617"/>
            </a:xfrm>
            <a:custGeom>
              <a:avLst/>
              <a:gdLst>
                <a:gd name="connsiteX0" fmla="*/ 30975 w 8251902"/>
                <a:gd name="connsiteY0" fmla="*/ 365512 h 4057804"/>
                <a:gd name="connsiteX1" fmla="*/ 1728439 w 8251902"/>
                <a:gd name="connsiteY1" fmla="*/ 0 h 4057804"/>
                <a:gd name="connsiteX2" fmla="*/ 1846146 w 8251902"/>
                <a:gd name="connsiteY2" fmla="*/ 272585 h 4057804"/>
                <a:gd name="connsiteX3" fmla="*/ 1976243 w 8251902"/>
                <a:gd name="connsiteY3" fmla="*/ 229219 h 4057804"/>
                <a:gd name="connsiteX4" fmla="*/ 2106341 w 8251902"/>
                <a:gd name="connsiteY4" fmla="*/ 470829 h 4057804"/>
                <a:gd name="connsiteX5" fmla="*/ 2106341 w 8251902"/>
                <a:gd name="connsiteY5" fmla="*/ 470829 h 4057804"/>
                <a:gd name="connsiteX6" fmla="*/ 2465658 w 8251902"/>
                <a:gd name="connsiteY6" fmla="*/ 495609 h 4057804"/>
                <a:gd name="connsiteX7" fmla="*/ 2750634 w 8251902"/>
                <a:gd name="connsiteY7" fmla="*/ 396487 h 4057804"/>
                <a:gd name="connsiteX8" fmla="*/ 2992243 w 8251902"/>
                <a:gd name="connsiteY8" fmla="*/ 656682 h 4057804"/>
                <a:gd name="connsiteX9" fmla="*/ 3072780 w 8251902"/>
                <a:gd name="connsiteY9" fmla="*/ 644292 h 4057804"/>
                <a:gd name="connsiteX10" fmla="*/ 3190487 w 8251902"/>
                <a:gd name="connsiteY10" fmla="*/ 768195 h 4057804"/>
                <a:gd name="connsiteX11" fmla="*/ 3147122 w 8251902"/>
                <a:gd name="connsiteY11" fmla="*/ 916878 h 4057804"/>
                <a:gd name="connsiteX12" fmla="*/ 3425902 w 8251902"/>
                <a:gd name="connsiteY12" fmla="*/ 1183268 h 4057804"/>
                <a:gd name="connsiteX13" fmla="*/ 3599365 w 8251902"/>
                <a:gd name="connsiteY13" fmla="*/ 1170878 h 4057804"/>
                <a:gd name="connsiteX14" fmla="*/ 3655122 w 8251902"/>
                <a:gd name="connsiteY14" fmla="*/ 1127512 h 4057804"/>
                <a:gd name="connsiteX15" fmla="*/ 3871951 w 8251902"/>
                <a:gd name="connsiteY15" fmla="*/ 1257609 h 4057804"/>
                <a:gd name="connsiteX16" fmla="*/ 3977268 w 8251902"/>
                <a:gd name="connsiteY16" fmla="*/ 1214243 h 4057804"/>
                <a:gd name="connsiteX17" fmla="*/ 4187902 w 8251902"/>
                <a:gd name="connsiteY17" fmla="*/ 1294780 h 4057804"/>
                <a:gd name="connsiteX18" fmla="*/ 4318000 w 8251902"/>
                <a:gd name="connsiteY18" fmla="*/ 1263804 h 4057804"/>
                <a:gd name="connsiteX19" fmla="*/ 4565804 w 8251902"/>
                <a:gd name="connsiteY19" fmla="*/ 1331951 h 4057804"/>
                <a:gd name="connsiteX20" fmla="*/ 4609170 w 8251902"/>
                <a:gd name="connsiteY20" fmla="*/ 1146097 h 4057804"/>
                <a:gd name="connsiteX21" fmla="*/ 4664926 w 8251902"/>
                <a:gd name="connsiteY21" fmla="*/ 1084146 h 4057804"/>
                <a:gd name="connsiteX22" fmla="*/ 4714487 w 8251902"/>
                <a:gd name="connsiteY22" fmla="*/ 1040780 h 4057804"/>
                <a:gd name="connsiteX23" fmla="*/ 4770243 w 8251902"/>
                <a:gd name="connsiteY23" fmla="*/ 997414 h 4057804"/>
                <a:gd name="connsiteX24" fmla="*/ 4813609 w 8251902"/>
                <a:gd name="connsiteY24" fmla="*/ 960243 h 4057804"/>
                <a:gd name="connsiteX25" fmla="*/ 4875561 w 8251902"/>
                <a:gd name="connsiteY25" fmla="*/ 941658 h 4057804"/>
                <a:gd name="connsiteX26" fmla="*/ 4962292 w 8251902"/>
                <a:gd name="connsiteY26" fmla="*/ 966439 h 4057804"/>
                <a:gd name="connsiteX27" fmla="*/ 5049024 w 8251902"/>
                <a:gd name="connsiteY27" fmla="*/ 1028390 h 4057804"/>
                <a:gd name="connsiteX28" fmla="*/ 5104780 w 8251902"/>
                <a:gd name="connsiteY28" fmla="*/ 1102731 h 4057804"/>
                <a:gd name="connsiteX29" fmla="*/ 5160536 w 8251902"/>
                <a:gd name="connsiteY29" fmla="*/ 1214243 h 4057804"/>
                <a:gd name="connsiteX30" fmla="*/ 5296829 w 8251902"/>
                <a:gd name="connsiteY30" fmla="*/ 1307170 h 4057804"/>
                <a:gd name="connsiteX31" fmla="*/ 5495073 w 8251902"/>
                <a:gd name="connsiteY31" fmla="*/ 1462048 h 4057804"/>
                <a:gd name="connsiteX32" fmla="*/ 5649951 w 8251902"/>
                <a:gd name="connsiteY32" fmla="*/ 1133707 h 4057804"/>
                <a:gd name="connsiteX33" fmla="*/ 5879170 w 8251902"/>
                <a:gd name="connsiteY33" fmla="*/ 1158487 h 4057804"/>
                <a:gd name="connsiteX34" fmla="*/ 5879170 w 8251902"/>
                <a:gd name="connsiteY34" fmla="*/ 1003609 h 4057804"/>
                <a:gd name="connsiteX35" fmla="*/ 6003073 w 8251902"/>
                <a:gd name="connsiteY35" fmla="*/ 991219 h 4057804"/>
                <a:gd name="connsiteX36" fmla="*/ 6418146 w 8251902"/>
                <a:gd name="connsiteY36" fmla="*/ 322146 h 4057804"/>
                <a:gd name="connsiteX37" fmla="*/ 6492487 w 8251902"/>
                <a:gd name="connsiteY37" fmla="*/ 266390 h 4057804"/>
                <a:gd name="connsiteX38" fmla="*/ 6579219 w 8251902"/>
                <a:gd name="connsiteY38" fmla="*/ 241609 h 4057804"/>
                <a:gd name="connsiteX39" fmla="*/ 6672146 w 8251902"/>
                <a:gd name="connsiteY39" fmla="*/ 210634 h 4057804"/>
                <a:gd name="connsiteX40" fmla="*/ 6758878 w 8251902"/>
                <a:gd name="connsiteY40" fmla="*/ 216829 h 4057804"/>
                <a:gd name="connsiteX41" fmla="*/ 6876585 w 8251902"/>
                <a:gd name="connsiteY41" fmla="*/ 266390 h 4057804"/>
                <a:gd name="connsiteX42" fmla="*/ 6932341 w 8251902"/>
                <a:gd name="connsiteY42" fmla="*/ 334536 h 4057804"/>
                <a:gd name="connsiteX43" fmla="*/ 7012878 w 8251902"/>
                <a:gd name="connsiteY43" fmla="*/ 390292 h 4057804"/>
                <a:gd name="connsiteX44" fmla="*/ 7081024 w 8251902"/>
                <a:gd name="connsiteY44" fmla="*/ 415073 h 4057804"/>
                <a:gd name="connsiteX45" fmla="*/ 7502292 w 8251902"/>
                <a:gd name="connsiteY45" fmla="*/ 923073 h 4057804"/>
                <a:gd name="connsiteX46" fmla="*/ 7502292 w 8251902"/>
                <a:gd name="connsiteY46" fmla="*/ 923073 h 4057804"/>
                <a:gd name="connsiteX47" fmla="*/ 7558048 w 8251902"/>
                <a:gd name="connsiteY47" fmla="*/ 941658 h 4057804"/>
                <a:gd name="connsiteX48" fmla="*/ 7694341 w 8251902"/>
                <a:gd name="connsiteY48" fmla="*/ 873512 h 4057804"/>
                <a:gd name="connsiteX49" fmla="*/ 7694341 w 8251902"/>
                <a:gd name="connsiteY49" fmla="*/ 873512 h 4057804"/>
                <a:gd name="connsiteX50" fmla="*/ 7737707 w 8251902"/>
                <a:gd name="connsiteY50" fmla="*/ 1257609 h 4057804"/>
                <a:gd name="connsiteX51" fmla="*/ 7793463 w 8251902"/>
                <a:gd name="connsiteY51" fmla="*/ 1325756 h 4057804"/>
                <a:gd name="connsiteX52" fmla="*/ 7867804 w 8251902"/>
                <a:gd name="connsiteY52" fmla="*/ 1393902 h 4057804"/>
                <a:gd name="connsiteX53" fmla="*/ 7979317 w 8251902"/>
                <a:gd name="connsiteY53" fmla="*/ 1362926 h 4057804"/>
                <a:gd name="connsiteX54" fmla="*/ 8245707 w 8251902"/>
                <a:gd name="connsiteY54" fmla="*/ 1251414 h 4057804"/>
                <a:gd name="connsiteX55" fmla="*/ 8251902 w 8251902"/>
                <a:gd name="connsiteY55" fmla="*/ 2756829 h 4057804"/>
                <a:gd name="connsiteX56" fmla="*/ 7997902 w 8251902"/>
                <a:gd name="connsiteY56" fmla="*/ 2521414 h 4057804"/>
                <a:gd name="connsiteX57" fmla="*/ 7836829 w 8251902"/>
                <a:gd name="connsiteY57" fmla="*/ 2447073 h 4057804"/>
                <a:gd name="connsiteX58" fmla="*/ 7793463 w 8251902"/>
                <a:gd name="connsiteY58" fmla="*/ 2527609 h 4057804"/>
                <a:gd name="connsiteX59" fmla="*/ 7793463 w 8251902"/>
                <a:gd name="connsiteY59" fmla="*/ 2527609 h 4057804"/>
                <a:gd name="connsiteX60" fmla="*/ 7582829 w 8251902"/>
                <a:gd name="connsiteY60" fmla="*/ 2496634 h 4057804"/>
                <a:gd name="connsiteX61" fmla="*/ 7260682 w 8251902"/>
                <a:gd name="connsiteY61" fmla="*/ 2564780 h 4057804"/>
                <a:gd name="connsiteX62" fmla="*/ 7180146 w 8251902"/>
                <a:gd name="connsiteY62" fmla="*/ 2614341 h 4057804"/>
                <a:gd name="connsiteX63" fmla="*/ 7087219 w 8251902"/>
                <a:gd name="connsiteY63" fmla="*/ 2682487 h 4057804"/>
                <a:gd name="connsiteX64" fmla="*/ 6789853 w 8251902"/>
                <a:gd name="connsiteY64" fmla="*/ 2893122 h 4057804"/>
                <a:gd name="connsiteX65" fmla="*/ 6678341 w 8251902"/>
                <a:gd name="connsiteY65" fmla="*/ 3029414 h 4057804"/>
                <a:gd name="connsiteX66" fmla="*/ 6597804 w 8251902"/>
                <a:gd name="connsiteY66" fmla="*/ 3215268 h 4057804"/>
                <a:gd name="connsiteX67" fmla="*/ 6566829 w 8251902"/>
                <a:gd name="connsiteY67" fmla="*/ 3295804 h 4057804"/>
                <a:gd name="connsiteX68" fmla="*/ 6610195 w 8251902"/>
                <a:gd name="connsiteY68" fmla="*/ 3357756 h 4057804"/>
                <a:gd name="connsiteX69" fmla="*/ 6672146 w 8251902"/>
                <a:gd name="connsiteY69" fmla="*/ 3444487 h 4057804"/>
                <a:gd name="connsiteX70" fmla="*/ 6690731 w 8251902"/>
                <a:gd name="connsiteY70" fmla="*/ 3531219 h 4057804"/>
                <a:gd name="connsiteX71" fmla="*/ 6703122 w 8251902"/>
                <a:gd name="connsiteY71" fmla="*/ 3599365 h 4057804"/>
                <a:gd name="connsiteX72" fmla="*/ 6864195 w 8251902"/>
                <a:gd name="connsiteY72" fmla="*/ 3617951 h 4057804"/>
                <a:gd name="connsiteX73" fmla="*/ 6944731 w 8251902"/>
                <a:gd name="connsiteY73" fmla="*/ 3215268 h 4057804"/>
                <a:gd name="connsiteX74" fmla="*/ 7409365 w 8251902"/>
                <a:gd name="connsiteY74" fmla="*/ 3302000 h 4057804"/>
                <a:gd name="connsiteX75" fmla="*/ 7310243 w 8251902"/>
                <a:gd name="connsiteY75" fmla="*/ 3357756 h 4057804"/>
                <a:gd name="connsiteX76" fmla="*/ 7155365 w 8251902"/>
                <a:gd name="connsiteY76" fmla="*/ 3475463 h 4057804"/>
                <a:gd name="connsiteX77" fmla="*/ 7050048 w 8251902"/>
                <a:gd name="connsiteY77" fmla="*/ 3568390 h 4057804"/>
                <a:gd name="connsiteX78" fmla="*/ 6969512 w 8251902"/>
                <a:gd name="connsiteY78" fmla="*/ 3692292 h 4057804"/>
                <a:gd name="connsiteX79" fmla="*/ 6789853 w 8251902"/>
                <a:gd name="connsiteY79" fmla="*/ 3890536 h 4057804"/>
                <a:gd name="connsiteX80" fmla="*/ 6610195 w 8251902"/>
                <a:gd name="connsiteY80" fmla="*/ 4020634 h 4057804"/>
                <a:gd name="connsiteX81" fmla="*/ 6387170 w 8251902"/>
                <a:gd name="connsiteY81" fmla="*/ 4014439 h 4057804"/>
                <a:gd name="connsiteX82" fmla="*/ 6034048 w 8251902"/>
                <a:gd name="connsiteY82" fmla="*/ 3909122 h 4057804"/>
                <a:gd name="connsiteX83" fmla="*/ 5928731 w 8251902"/>
                <a:gd name="connsiteY83" fmla="*/ 3840975 h 4057804"/>
                <a:gd name="connsiteX84" fmla="*/ 5910146 w 8251902"/>
                <a:gd name="connsiteY84" fmla="*/ 3717073 h 4057804"/>
                <a:gd name="connsiteX85" fmla="*/ 5928731 w 8251902"/>
                <a:gd name="connsiteY85" fmla="*/ 3549804 h 4057804"/>
                <a:gd name="connsiteX86" fmla="*/ 5309219 w 8251902"/>
                <a:gd name="connsiteY86" fmla="*/ 3363951 h 4057804"/>
                <a:gd name="connsiteX87" fmla="*/ 4621561 w 8251902"/>
                <a:gd name="connsiteY87" fmla="*/ 3469268 h 4057804"/>
                <a:gd name="connsiteX88" fmla="*/ 4256048 w 8251902"/>
                <a:gd name="connsiteY88" fmla="*/ 3469268 h 4057804"/>
                <a:gd name="connsiteX89" fmla="*/ 4175512 w 8251902"/>
                <a:gd name="connsiteY89" fmla="*/ 3605561 h 4057804"/>
                <a:gd name="connsiteX90" fmla="*/ 4169317 w 8251902"/>
                <a:gd name="connsiteY90" fmla="*/ 3735658 h 4057804"/>
                <a:gd name="connsiteX91" fmla="*/ 4225073 w 8251902"/>
                <a:gd name="connsiteY91" fmla="*/ 3822390 h 4057804"/>
                <a:gd name="connsiteX92" fmla="*/ 4138341 w 8251902"/>
                <a:gd name="connsiteY92" fmla="*/ 3977268 h 4057804"/>
                <a:gd name="connsiteX93" fmla="*/ 4039219 w 8251902"/>
                <a:gd name="connsiteY93" fmla="*/ 4008243 h 4057804"/>
                <a:gd name="connsiteX94" fmla="*/ 3971073 w 8251902"/>
                <a:gd name="connsiteY94" fmla="*/ 4008243 h 4057804"/>
                <a:gd name="connsiteX95" fmla="*/ 3884341 w 8251902"/>
                <a:gd name="connsiteY95" fmla="*/ 3977268 h 4057804"/>
                <a:gd name="connsiteX96" fmla="*/ 3748048 w 8251902"/>
                <a:gd name="connsiteY96" fmla="*/ 3803804 h 4057804"/>
                <a:gd name="connsiteX97" fmla="*/ 3692292 w 8251902"/>
                <a:gd name="connsiteY97" fmla="*/ 3741853 h 4057804"/>
                <a:gd name="connsiteX98" fmla="*/ 3636536 w 8251902"/>
                <a:gd name="connsiteY98" fmla="*/ 3735658 h 4057804"/>
                <a:gd name="connsiteX99" fmla="*/ 3580780 w 8251902"/>
                <a:gd name="connsiteY99" fmla="*/ 3729463 h 4057804"/>
                <a:gd name="connsiteX100" fmla="*/ 3518829 w 8251902"/>
                <a:gd name="connsiteY100" fmla="*/ 3760439 h 4057804"/>
                <a:gd name="connsiteX101" fmla="*/ 3456878 w 8251902"/>
                <a:gd name="connsiteY101" fmla="*/ 3797609 h 4057804"/>
                <a:gd name="connsiteX102" fmla="*/ 3425902 w 8251902"/>
                <a:gd name="connsiteY102" fmla="*/ 3871951 h 4057804"/>
                <a:gd name="connsiteX103" fmla="*/ 3376341 w 8251902"/>
                <a:gd name="connsiteY103" fmla="*/ 3909122 h 4057804"/>
                <a:gd name="connsiteX104" fmla="*/ 3302000 w 8251902"/>
                <a:gd name="connsiteY104" fmla="*/ 3946292 h 4057804"/>
                <a:gd name="connsiteX105" fmla="*/ 3227658 w 8251902"/>
                <a:gd name="connsiteY105" fmla="*/ 4008243 h 4057804"/>
                <a:gd name="connsiteX106" fmla="*/ 3128536 w 8251902"/>
                <a:gd name="connsiteY106" fmla="*/ 4057804 h 4057804"/>
                <a:gd name="connsiteX107" fmla="*/ 2998439 w 8251902"/>
                <a:gd name="connsiteY107" fmla="*/ 4033024 h 4057804"/>
                <a:gd name="connsiteX108" fmla="*/ 2769219 w 8251902"/>
                <a:gd name="connsiteY108" fmla="*/ 3977268 h 4057804"/>
                <a:gd name="connsiteX109" fmla="*/ 2663902 w 8251902"/>
                <a:gd name="connsiteY109" fmla="*/ 3890536 h 4057804"/>
                <a:gd name="connsiteX110" fmla="*/ 2626731 w 8251902"/>
                <a:gd name="connsiteY110" fmla="*/ 3785219 h 4057804"/>
                <a:gd name="connsiteX111" fmla="*/ 2552390 w 8251902"/>
                <a:gd name="connsiteY111" fmla="*/ 3673707 h 4057804"/>
                <a:gd name="connsiteX112" fmla="*/ 2502829 w 8251902"/>
                <a:gd name="connsiteY112" fmla="*/ 3655122 h 4057804"/>
                <a:gd name="connsiteX113" fmla="*/ 2502829 w 8251902"/>
                <a:gd name="connsiteY113" fmla="*/ 3655122 h 4057804"/>
                <a:gd name="connsiteX114" fmla="*/ 2397512 w 8251902"/>
                <a:gd name="connsiteY114" fmla="*/ 3605561 h 4057804"/>
                <a:gd name="connsiteX115" fmla="*/ 2397512 w 8251902"/>
                <a:gd name="connsiteY115" fmla="*/ 3605561 h 4057804"/>
                <a:gd name="connsiteX116" fmla="*/ 2366536 w 8251902"/>
                <a:gd name="connsiteY116" fmla="*/ 3537414 h 4057804"/>
                <a:gd name="connsiteX117" fmla="*/ 2292195 w 8251902"/>
                <a:gd name="connsiteY117" fmla="*/ 3525024 h 4057804"/>
                <a:gd name="connsiteX118" fmla="*/ 2242634 w 8251902"/>
                <a:gd name="connsiteY118" fmla="*/ 3487853 h 4057804"/>
                <a:gd name="connsiteX119" fmla="*/ 2199268 w 8251902"/>
                <a:gd name="connsiteY119" fmla="*/ 3450682 h 4057804"/>
                <a:gd name="connsiteX120" fmla="*/ 2168292 w 8251902"/>
                <a:gd name="connsiteY120" fmla="*/ 3407317 h 4057804"/>
                <a:gd name="connsiteX121" fmla="*/ 2168292 w 8251902"/>
                <a:gd name="connsiteY121" fmla="*/ 3407317 h 4057804"/>
                <a:gd name="connsiteX122" fmla="*/ 2168292 w 8251902"/>
                <a:gd name="connsiteY122" fmla="*/ 3407317 h 4057804"/>
                <a:gd name="connsiteX123" fmla="*/ 2155902 w 8251902"/>
                <a:gd name="connsiteY123" fmla="*/ 3345365 h 4057804"/>
                <a:gd name="connsiteX124" fmla="*/ 1666487 w 8251902"/>
                <a:gd name="connsiteY124" fmla="*/ 3506439 h 4057804"/>
                <a:gd name="connsiteX125" fmla="*/ 1660292 w 8251902"/>
                <a:gd name="connsiteY125" fmla="*/ 3630341 h 4057804"/>
                <a:gd name="connsiteX126" fmla="*/ 1604536 w 8251902"/>
                <a:gd name="connsiteY126" fmla="*/ 3698487 h 4057804"/>
                <a:gd name="connsiteX127" fmla="*/ 1530195 w 8251902"/>
                <a:gd name="connsiteY127" fmla="*/ 3735658 h 4057804"/>
                <a:gd name="connsiteX128" fmla="*/ 1530195 w 8251902"/>
                <a:gd name="connsiteY128" fmla="*/ 3735658 h 4057804"/>
                <a:gd name="connsiteX129" fmla="*/ 1437268 w 8251902"/>
                <a:gd name="connsiteY129" fmla="*/ 3717073 h 4057804"/>
                <a:gd name="connsiteX130" fmla="*/ 1350536 w 8251902"/>
                <a:gd name="connsiteY130" fmla="*/ 3655122 h 4057804"/>
                <a:gd name="connsiteX131" fmla="*/ 1294780 w 8251902"/>
                <a:gd name="connsiteY131" fmla="*/ 3580780 h 4057804"/>
                <a:gd name="connsiteX132" fmla="*/ 1239024 w 8251902"/>
                <a:gd name="connsiteY132" fmla="*/ 3537414 h 4057804"/>
                <a:gd name="connsiteX133" fmla="*/ 148682 w 8251902"/>
                <a:gd name="connsiteY133" fmla="*/ 3004634 h 4057804"/>
                <a:gd name="connsiteX134" fmla="*/ 148682 w 8251902"/>
                <a:gd name="connsiteY134" fmla="*/ 3004634 h 4057804"/>
                <a:gd name="connsiteX135" fmla="*/ 148682 w 8251902"/>
                <a:gd name="connsiteY135" fmla="*/ 3004634 h 4057804"/>
                <a:gd name="connsiteX136" fmla="*/ 235414 w 8251902"/>
                <a:gd name="connsiteY136" fmla="*/ 2961268 h 4057804"/>
                <a:gd name="connsiteX137" fmla="*/ 235414 w 8251902"/>
                <a:gd name="connsiteY137" fmla="*/ 2961268 h 4057804"/>
                <a:gd name="connsiteX138" fmla="*/ 278780 w 8251902"/>
                <a:gd name="connsiteY138" fmla="*/ 2905512 h 4057804"/>
                <a:gd name="connsiteX139" fmla="*/ 291170 w 8251902"/>
                <a:gd name="connsiteY139" fmla="*/ 2831170 h 4057804"/>
                <a:gd name="connsiteX140" fmla="*/ 291170 w 8251902"/>
                <a:gd name="connsiteY140" fmla="*/ 2775414 h 4057804"/>
                <a:gd name="connsiteX141" fmla="*/ 235414 w 8251902"/>
                <a:gd name="connsiteY141" fmla="*/ 2626731 h 4057804"/>
                <a:gd name="connsiteX142" fmla="*/ 192048 w 8251902"/>
                <a:gd name="connsiteY142" fmla="*/ 2558585 h 4057804"/>
                <a:gd name="connsiteX143" fmla="*/ 192048 w 8251902"/>
                <a:gd name="connsiteY143" fmla="*/ 2558585 h 4057804"/>
                <a:gd name="connsiteX144" fmla="*/ 0 w 8251902"/>
                <a:gd name="connsiteY144" fmla="*/ 1319561 h 4057804"/>
                <a:gd name="connsiteX145" fmla="*/ 185853 w 8251902"/>
                <a:gd name="connsiteY145" fmla="*/ 1294780 h 4057804"/>
                <a:gd name="connsiteX146" fmla="*/ 185853 w 8251902"/>
                <a:gd name="connsiteY146" fmla="*/ 1294780 h 4057804"/>
                <a:gd name="connsiteX147" fmla="*/ 185853 w 8251902"/>
                <a:gd name="connsiteY147" fmla="*/ 1208048 h 4057804"/>
                <a:gd name="connsiteX148" fmla="*/ 192048 w 8251902"/>
                <a:gd name="connsiteY148" fmla="*/ 1121317 h 4057804"/>
                <a:gd name="connsiteX149" fmla="*/ 192048 w 8251902"/>
                <a:gd name="connsiteY149" fmla="*/ 1121317 h 4057804"/>
                <a:gd name="connsiteX150" fmla="*/ 30975 w 8251902"/>
                <a:gd name="connsiteY150" fmla="*/ 365512 h 405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251902" h="4057804">
                  <a:moveTo>
                    <a:pt x="30975" y="365512"/>
                  </a:moveTo>
                  <a:lnTo>
                    <a:pt x="1728439" y="0"/>
                  </a:lnTo>
                  <a:lnTo>
                    <a:pt x="1846146" y="272585"/>
                  </a:lnTo>
                  <a:lnTo>
                    <a:pt x="1976243" y="229219"/>
                  </a:lnTo>
                  <a:lnTo>
                    <a:pt x="2106341" y="470829"/>
                  </a:lnTo>
                  <a:lnTo>
                    <a:pt x="2106341" y="470829"/>
                  </a:lnTo>
                  <a:lnTo>
                    <a:pt x="2465658" y="495609"/>
                  </a:lnTo>
                  <a:lnTo>
                    <a:pt x="2750634" y="396487"/>
                  </a:lnTo>
                  <a:lnTo>
                    <a:pt x="2992243" y="656682"/>
                  </a:lnTo>
                  <a:lnTo>
                    <a:pt x="3072780" y="644292"/>
                  </a:lnTo>
                  <a:lnTo>
                    <a:pt x="3190487" y="768195"/>
                  </a:lnTo>
                  <a:lnTo>
                    <a:pt x="3147122" y="916878"/>
                  </a:lnTo>
                  <a:lnTo>
                    <a:pt x="3425902" y="1183268"/>
                  </a:lnTo>
                  <a:lnTo>
                    <a:pt x="3599365" y="1170878"/>
                  </a:lnTo>
                  <a:lnTo>
                    <a:pt x="3655122" y="1127512"/>
                  </a:lnTo>
                  <a:lnTo>
                    <a:pt x="3871951" y="1257609"/>
                  </a:lnTo>
                  <a:lnTo>
                    <a:pt x="3977268" y="1214243"/>
                  </a:lnTo>
                  <a:lnTo>
                    <a:pt x="4187902" y="1294780"/>
                  </a:lnTo>
                  <a:lnTo>
                    <a:pt x="4318000" y="1263804"/>
                  </a:lnTo>
                  <a:lnTo>
                    <a:pt x="4565804" y="1331951"/>
                  </a:lnTo>
                  <a:lnTo>
                    <a:pt x="4609170" y="1146097"/>
                  </a:lnTo>
                  <a:lnTo>
                    <a:pt x="4664926" y="1084146"/>
                  </a:lnTo>
                  <a:lnTo>
                    <a:pt x="4714487" y="1040780"/>
                  </a:lnTo>
                  <a:lnTo>
                    <a:pt x="4770243" y="997414"/>
                  </a:lnTo>
                  <a:lnTo>
                    <a:pt x="4813609" y="960243"/>
                  </a:lnTo>
                  <a:lnTo>
                    <a:pt x="4875561" y="941658"/>
                  </a:lnTo>
                  <a:lnTo>
                    <a:pt x="4962292" y="966439"/>
                  </a:lnTo>
                  <a:lnTo>
                    <a:pt x="5049024" y="1028390"/>
                  </a:lnTo>
                  <a:lnTo>
                    <a:pt x="5104780" y="1102731"/>
                  </a:lnTo>
                  <a:lnTo>
                    <a:pt x="5160536" y="1214243"/>
                  </a:lnTo>
                  <a:lnTo>
                    <a:pt x="5296829" y="1307170"/>
                  </a:lnTo>
                  <a:lnTo>
                    <a:pt x="5495073" y="1462048"/>
                  </a:lnTo>
                  <a:lnTo>
                    <a:pt x="5649951" y="1133707"/>
                  </a:lnTo>
                  <a:lnTo>
                    <a:pt x="5879170" y="1158487"/>
                  </a:lnTo>
                  <a:lnTo>
                    <a:pt x="5879170" y="1003609"/>
                  </a:lnTo>
                  <a:lnTo>
                    <a:pt x="6003073" y="991219"/>
                  </a:lnTo>
                  <a:lnTo>
                    <a:pt x="6418146" y="322146"/>
                  </a:lnTo>
                  <a:lnTo>
                    <a:pt x="6492487" y="266390"/>
                  </a:lnTo>
                  <a:lnTo>
                    <a:pt x="6579219" y="241609"/>
                  </a:lnTo>
                  <a:lnTo>
                    <a:pt x="6672146" y="210634"/>
                  </a:lnTo>
                  <a:lnTo>
                    <a:pt x="6758878" y="216829"/>
                  </a:lnTo>
                  <a:lnTo>
                    <a:pt x="6876585" y="266390"/>
                  </a:lnTo>
                  <a:lnTo>
                    <a:pt x="6932341" y="334536"/>
                  </a:lnTo>
                  <a:lnTo>
                    <a:pt x="7012878" y="390292"/>
                  </a:lnTo>
                  <a:lnTo>
                    <a:pt x="7081024" y="415073"/>
                  </a:lnTo>
                  <a:lnTo>
                    <a:pt x="7502292" y="923073"/>
                  </a:lnTo>
                  <a:lnTo>
                    <a:pt x="7502292" y="923073"/>
                  </a:lnTo>
                  <a:lnTo>
                    <a:pt x="7558048" y="941658"/>
                  </a:lnTo>
                  <a:lnTo>
                    <a:pt x="7694341" y="873512"/>
                  </a:lnTo>
                  <a:lnTo>
                    <a:pt x="7694341" y="873512"/>
                  </a:lnTo>
                  <a:lnTo>
                    <a:pt x="7737707" y="1257609"/>
                  </a:lnTo>
                  <a:lnTo>
                    <a:pt x="7793463" y="1325756"/>
                  </a:lnTo>
                  <a:lnTo>
                    <a:pt x="7867804" y="1393902"/>
                  </a:lnTo>
                  <a:lnTo>
                    <a:pt x="7979317" y="1362926"/>
                  </a:lnTo>
                  <a:lnTo>
                    <a:pt x="8245707" y="1251414"/>
                  </a:lnTo>
                  <a:lnTo>
                    <a:pt x="8251902" y="2756829"/>
                  </a:lnTo>
                  <a:lnTo>
                    <a:pt x="7997902" y="2521414"/>
                  </a:lnTo>
                  <a:lnTo>
                    <a:pt x="7836829" y="2447073"/>
                  </a:lnTo>
                  <a:lnTo>
                    <a:pt x="7793463" y="2527609"/>
                  </a:lnTo>
                  <a:lnTo>
                    <a:pt x="7793463" y="2527609"/>
                  </a:lnTo>
                  <a:lnTo>
                    <a:pt x="7582829" y="2496634"/>
                  </a:lnTo>
                  <a:lnTo>
                    <a:pt x="7260682" y="2564780"/>
                  </a:lnTo>
                  <a:lnTo>
                    <a:pt x="7180146" y="2614341"/>
                  </a:lnTo>
                  <a:lnTo>
                    <a:pt x="7087219" y="2682487"/>
                  </a:lnTo>
                  <a:lnTo>
                    <a:pt x="6789853" y="2893122"/>
                  </a:lnTo>
                  <a:lnTo>
                    <a:pt x="6678341" y="3029414"/>
                  </a:lnTo>
                  <a:lnTo>
                    <a:pt x="6597804" y="3215268"/>
                  </a:lnTo>
                  <a:lnTo>
                    <a:pt x="6566829" y="3295804"/>
                  </a:lnTo>
                  <a:lnTo>
                    <a:pt x="6610195" y="3357756"/>
                  </a:lnTo>
                  <a:lnTo>
                    <a:pt x="6672146" y="3444487"/>
                  </a:lnTo>
                  <a:lnTo>
                    <a:pt x="6690731" y="3531219"/>
                  </a:lnTo>
                  <a:lnTo>
                    <a:pt x="6703122" y="3599365"/>
                  </a:lnTo>
                  <a:lnTo>
                    <a:pt x="6864195" y="3617951"/>
                  </a:lnTo>
                  <a:lnTo>
                    <a:pt x="6944731" y="3215268"/>
                  </a:lnTo>
                  <a:lnTo>
                    <a:pt x="7409365" y="3302000"/>
                  </a:lnTo>
                  <a:lnTo>
                    <a:pt x="7310243" y="3357756"/>
                  </a:lnTo>
                  <a:lnTo>
                    <a:pt x="7155365" y="3475463"/>
                  </a:lnTo>
                  <a:lnTo>
                    <a:pt x="7050048" y="3568390"/>
                  </a:lnTo>
                  <a:lnTo>
                    <a:pt x="6969512" y="3692292"/>
                  </a:lnTo>
                  <a:lnTo>
                    <a:pt x="6789853" y="3890536"/>
                  </a:lnTo>
                  <a:lnTo>
                    <a:pt x="6610195" y="4020634"/>
                  </a:lnTo>
                  <a:lnTo>
                    <a:pt x="6387170" y="4014439"/>
                  </a:lnTo>
                  <a:lnTo>
                    <a:pt x="6034048" y="3909122"/>
                  </a:lnTo>
                  <a:lnTo>
                    <a:pt x="5928731" y="3840975"/>
                  </a:lnTo>
                  <a:lnTo>
                    <a:pt x="5910146" y="3717073"/>
                  </a:lnTo>
                  <a:lnTo>
                    <a:pt x="5928731" y="3549804"/>
                  </a:lnTo>
                  <a:lnTo>
                    <a:pt x="5309219" y="3363951"/>
                  </a:lnTo>
                  <a:lnTo>
                    <a:pt x="4621561" y="3469268"/>
                  </a:lnTo>
                  <a:lnTo>
                    <a:pt x="4256048" y="3469268"/>
                  </a:lnTo>
                  <a:lnTo>
                    <a:pt x="4175512" y="3605561"/>
                  </a:lnTo>
                  <a:lnTo>
                    <a:pt x="4169317" y="3735658"/>
                  </a:lnTo>
                  <a:lnTo>
                    <a:pt x="4225073" y="3822390"/>
                  </a:lnTo>
                  <a:lnTo>
                    <a:pt x="4138341" y="3977268"/>
                  </a:lnTo>
                  <a:lnTo>
                    <a:pt x="4039219" y="4008243"/>
                  </a:lnTo>
                  <a:lnTo>
                    <a:pt x="3971073" y="4008243"/>
                  </a:lnTo>
                  <a:lnTo>
                    <a:pt x="3884341" y="3977268"/>
                  </a:lnTo>
                  <a:lnTo>
                    <a:pt x="3748048" y="3803804"/>
                  </a:lnTo>
                  <a:lnTo>
                    <a:pt x="3692292" y="3741853"/>
                  </a:lnTo>
                  <a:lnTo>
                    <a:pt x="3636536" y="3735658"/>
                  </a:lnTo>
                  <a:lnTo>
                    <a:pt x="3580780" y="3729463"/>
                  </a:lnTo>
                  <a:lnTo>
                    <a:pt x="3518829" y="3760439"/>
                  </a:lnTo>
                  <a:lnTo>
                    <a:pt x="3456878" y="3797609"/>
                  </a:lnTo>
                  <a:lnTo>
                    <a:pt x="3425902" y="3871951"/>
                  </a:lnTo>
                  <a:lnTo>
                    <a:pt x="3376341" y="3909122"/>
                  </a:lnTo>
                  <a:lnTo>
                    <a:pt x="3302000" y="3946292"/>
                  </a:lnTo>
                  <a:lnTo>
                    <a:pt x="3227658" y="4008243"/>
                  </a:lnTo>
                  <a:lnTo>
                    <a:pt x="3128536" y="4057804"/>
                  </a:lnTo>
                  <a:lnTo>
                    <a:pt x="2998439" y="4033024"/>
                  </a:lnTo>
                  <a:lnTo>
                    <a:pt x="2769219" y="3977268"/>
                  </a:lnTo>
                  <a:lnTo>
                    <a:pt x="2663902" y="3890536"/>
                  </a:lnTo>
                  <a:lnTo>
                    <a:pt x="2626731" y="3785219"/>
                  </a:lnTo>
                  <a:lnTo>
                    <a:pt x="2552390" y="3673707"/>
                  </a:lnTo>
                  <a:lnTo>
                    <a:pt x="2502829" y="3655122"/>
                  </a:lnTo>
                  <a:lnTo>
                    <a:pt x="2502829" y="3655122"/>
                  </a:lnTo>
                  <a:lnTo>
                    <a:pt x="2397512" y="3605561"/>
                  </a:lnTo>
                  <a:lnTo>
                    <a:pt x="2397512" y="3605561"/>
                  </a:lnTo>
                  <a:lnTo>
                    <a:pt x="2366536" y="3537414"/>
                  </a:lnTo>
                  <a:lnTo>
                    <a:pt x="2292195" y="3525024"/>
                  </a:lnTo>
                  <a:lnTo>
                    <a:pt x="2242634" y="3487853"/>
                  </a:lnTo>
                  <a:lnTo>
                    <a:pt x="2199268" y="3450682"/>
                  </a:lnTo>
                  <a:lnTo>
                    <a:pt x="2168292" y="3407317"/>
                  </a:lnTo>
                  <a:lnTo>
                    <a:pt x="2168292" y="3407317"/>
                  </a:lnTo>
                  <a:lnTo>
                    <a:pt x="2168292" y="3407317"/>
                  </a:lnTo>
                  <a:lnTo>
                    <a:pt x="2155902" y="3345365"/>
                  </a:lnTo>
                  <a:lnTo>
                    <a:pt x="1666487" y="3506439"/>
                  </a:lnTo>
                  <a:lnTo>
                    <a:pt x="1660292" y="3630341"/>
                  </a:lnTo>
                  <a:lnTo>
                    <a:pt x="1604536" y="3698487"/>
                  </a:lnTo>
                  <a:lnTo>
                    <a:pt x="1530195" y="3735658"/>
                  </a:lnTo>
                  <a:lnTo>
                    <a:pt x="1530195" y="3735658"/>
                  </a:lnTo>
                  <a:lnTo>
                    <a:pt x="1437268" y="3717073"/>
                  </a:lnTo>
                  <a:lnTo>
                    <a:pt x="1350536" y="3655122"/>
                  </a:lnTo>
                  <a:lnTo>
                    <a:pt x="1294780" y="3580780"/>
                  </a:lnTo>
                  <a:lnTo>
                    <a:pt x="1239024" y="3537414"/>
                  </a:lnTo>
                  <a:lnTo>
                    <a:pt x="148682" y="3004634"/>
                  </a:lnTo>
                  <a:lnTo>
                    <a:pt x="148682" y="3004634"/>
                  </a:lnTo>
                  <a:lnTo>
                    <a:pt x="148682" y="3004634"/>
                  </a:lnTo>
                  <a:lnTo>
                    <a:pt x="235414" y="2961268"/>
                  </a:lnTo>
                  <a:lnTo>
                    <a:pt x="235414" y="2961268"/>
                  </a:lnTo>
                  <a:lnTo>
                    <a:pt x="278780" y="2905512"/>
                  </a:lnTo>
                  <a:lnTo>
                    <a:pt x="291170" y="2831170"/>
                  </a:lnTo>
                  <a:lnTo>
                    <a:pt x="291170" y="2775414"/>
                  </a:lnTo>
                  <a:lnTo>
                    <a:pt x="235414" y="2626731"/>
                  </a:lnTo>
                  <a:lnTo>
                    <a:pt x="192048" y="2558585"/>
                  </a:lnTo>
                  <a:lnTo>
                    <a:pt x="192048" y="2558585"/>
                  </a:lnTo>
                  <a:lnTo>
                    <a:pt x="0" y="1319561"/>
                  </a:lnTo>
                  <a:lnTo>
                    <a:pt x="185853" y="1294780"/>
                  </a:lnTo>
                  <a:lnTo>
                    <a:pt x="185853" y="1294780"/>
                  </a:lnTo>
                  <a:lnTo>
                    <a:pt x="185853" y="1208048"/>
                  </a:lnTo>
                  <a:lnTo>
                    <a:pt x="192048" y="1121317"/>
                  </a:lnTo>
                  <a:lnTo>
                    <a:pt x="192048" y="1121317"/>
                  </a:lnTo>
                  <a:lnTo>
                    <a:pt x="30975" y="365512"/>
                  </a:lnTo>
                  <a:close/>
                </a:path>
              </a:pathLst>
            </a:custGeom>
            <a:noFill/>
            <a:ln w="28575" cap="flat" cmpd="sng" algn="ctr">
              <a:solidFill>
                <a:srgbClr val="FFFF00"/>
              </a:solidFill>
              <a:prstDash val="lgDashDotDot"/>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30" name="Freeform 29"/>
            <p:cNvSpPr/>
            <p:nvPr/>
          </p:nvSpPr>
          <p:spPr>
            <a:xfrm rot="6129762" flipV="1">
              <a:off x="6794240" y="4109594"/>
              <a:ext cx="435765" cy="449009"/>
            </a:xfrm>
            <a:custGeom>
              <a:avLst/>
              <a:gdLst>
                <a:gd name="connsiteX0" fmla="*/ 0 w 433754"/>
                <a:gd name="connsiteY0" fmla="*/ 187569 h 293077"/>
                <a:gd name="connsiteX1" fmla="*/ 328246 w 433754"/>
                <a:gd name="connsiteY1" fmla="*/ 0 h 293077"/>
                <a:gd name="connsiteX2" fmla="*/ 433754 w 433754"/>
                <a:gd name="connsiteY2" fmla="*/ 101600 h 293077"/>
                <a:gd name="connsiteX3" fmla="*/ 308708 w 433754"/>
                <a:gd name="connsiteY3" fmla="*/ 214923 h 293077"/>
                <a:gd name="connsiteX4" fmla="*/ 152400 w 433754"/>
                <a:gd name="connsiteY4" fmla="*/ 293077 h 293077"/>
                <a:gd name="connsiteX5" fmla="*/ 125046 w 433754"/>
                <a:gd name="connsiteY5" fmla="*/ 242277 h 293077"/>
                <a:gd name="connsiteX6" fmla="*/ 54708 w 433754"/>
                <a:gd name="connsiteY6" fmla="*/ 261815 h 293077"/>
                <a:gd name="connsiteX7" fmla="*/ 0 w 433754"/>
                <a:gd name="connsiteY7" fmla="*/ 187569 h 29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3754" h="293077">
                  <a:moveTo>
                    <a:pt x="0" y="187569"/>
                  </a:moveTo>
                  <a:lnTo>
                    <a:pt x="328246" y="0"/>
                  </a:lnTo>
                  <a:lnTo>
                    <a:pt x="433754" y="101600"/>
                  </a:lnTo>
                  <a:lnTo>
                    <a:pt x="308708" y="214923"/>
                  </a:lnTo>
                  <a:lnTo>
                    <a:pt x="152400" y="293077"/>
                  </a:lnTo>
                  <a:lnTo>
                    <a:pt x="125046" y="242277"/>
                  </a:lnTo>
                  <a:lnTo>
                    <a:pt x="54708" y="261815"/>
                  </a:lnTo>
                  <a:lnTo>
                    <a:pt x="0" y="187569"/>
                  </a:lnTo>
                  <a:close/>
                </a:path>
              </a:pathLst>
            </a:custGeom>
            <a:noFill/>
            <a:ln w="19050"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31" name="TextBox 30"/>
            <p:cNvSpPr txBox="1"/>
            <p:nvPr/>
          </p:nvSpPr>
          <p:spPr>
            <a:xfrm>
              <a:off x="6222774" y="4168660"/>
              <a:ext cx="515259" cy="30920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rPr>
                <a:t>TMF</a:t>
              </a:r>
              <a:endParaRPr kumimoji="0" lang="en-US" sz="1400" b="1" i="0" u="none" strike="noStrike" kern="0" cap="none" spc="0" normalizeH="0" baseline="0" noProof="0" dirty="0">
                <a:ln>
                  <a:noFill/>
                </a:ln>
                <a:solidFill>
                  <a:srgbClr val="FFFF00"/>
                </a:solidFill>
                <a:effectLst/>
                <a:uLnTx/>
                <a:uFillTx/>
              </a:endParaRPr>
            </a:p>
          </p:txBody>
        </p:sp>
        <p:sp>
          <p:nvSpPr>
            <p:cNvPr id="32" name="Freeform 31"/>
            <p:cNvSpPr/>
            <p:nvPr/>
          </p:nvSpPr>
          <p:spPr>
            <a:xfrm>
              <a:off x="6774154" y="3919352"/>
              <a:ext cx="270881" cy="302287"/>
            </a:xfrm>
            <a:custGeom>
              <a:avLst/>
              <a:gdLst>
                <a:gd name="connsiteX0" fmla="*/ 0 w 269631"/>
                <a:gd name="connsiteY0" fmla="*/ 23446 h 300892"/>
                <a:gd name="connsiteX1" fmla="*/ 140677 w 269631"/>
                <a:gd name="connsiteY1" fmla="*/ 0 h 300892"/>
                <a:gd name="connsiteX2" fmla="*/ 269631 w 269631"/>
                <a:gd name="connsiteY2" fmla="*/ 171938 h 300892"/>
                <a:gd name="connsiteX3" fmla="*/ 211016 w 269631"/>
                <a:gd name="connsiteY3" fmla="*/ 273538 h 300892"/>
                <a:gd name="connsiteX4" fmla="*/ 168031 w 269631"/>
                <a:gd name="connsiteY4" fmla="*/ 300892 h 300892"/>
                <a:gd name="connsiteX5" fmla="*/ 70339 w 269631"/>
                <a:gd name="connsiteY5" fmla="*/ 222738 h 300892"/>
                <a:gd name="connsiteX6" fmla="*/ 0 w 269631"/>
                <a:gd name="connsiteY6" fmla="*/ 23446 h 3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631" h="300892">
                  <a:moveTo>
                    <a:pt x="0" y="23446"/>
                  </a:moveTo>
                  <a:lnTo>
                    <a:pt x="140677" y="0"/>
                  </a:lnTo>
                  <a:lnTo>
                    <a:pt x="269631" y="171938"/>
                  </a:lnTo>
                  <a:lnTo>
                    <a:pt x="211016" y="273538"/>
                  </a:lnTo>
                  <a:lnTo>
                    <a:pt x="168031" y="300892"/>
                  </a:lnTo>
                  <a:lnTo>
                    <a:pt x="70339" y="222738"/>
                  </a:lnTo>
                  <a:lnTo>
                    <a:pt x="0" y="23446"/>
                  </a:lnTo>
                  <a:close/>
                </a:path>
              </a:pathLst>
            </a:custGeom>
            <a:noFill/>
            <a:ln w="19050"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33" name="TextBox 32"/>
            <p:cNvSpPr txBox="1"/>
            <p:nvPr/>
          </p:nvSpPr>
          <p:spPr>
            <a:xfrm>
              <a:off x="6119790" y="3764750"/>
              <a:ext cx="645428" cy="30920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rPr>
                <a:t>NCEM</a:t>
              </a:r>
              <a:endParaRPr kumimoji="0" lang="en-US" sz="1400" b="1" i="0" u="none" strike="noStrike" kern="0" cap="none" spc="0" normalizeH="0" baseline="0" noProof="0" dirty="0">
                <a:ln>
                  <a:noFill/>
                </a:ln>
                <a:solidFill>
                  <a:srgbClr val="FFFF00"/>
                </a:solidFill>
                <a:effectLst/>
                <a:uLnTx/>
                <a:uFillTx/>
              </a:endParaRPr>
            </a:p>
          </p:txBody>
        </p:sp>
        <p:sp>
          <p:nvSpPr>
            <p:cNvPr id="34" name="TextBox 33"/>
            <p:cNvSpPr txBox="1"/>
            <p:nvPr/>
          </p:nvSpPr>
          <p:spPr>
            <a:xfrm>
              <a:off x="3971592" y="4187316"/>
              <a:ext cx="469222" cy="30920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rPr>
                <a:t>ALS</a:t>
              </a:r>
              <a:endParaRPr kumimoji="0" lang="en-US" sz="1400" b="1" i="0" u="none" strike="noStrike" kern="0" cap="none" spc="0" normalizeH="0" baseline="0" noProof="0" dirty="0">
                <a:ln>
                  <a:noFill/>
                </a:ln>
                <a:solidFill>
                  <a:srgbClr val="FFFF00"/>
                </a:solidFill>
                <a:effectLst/>
                <a:uLnTx/>
                <a:uFillTx/>
              </a:endParaRPr>
            </a:p>
          </p:txBody>
        </p:sp>
        <p:sp>
          <p:nvSpPr>
            <p:cNvPr id="35" name="Freeform 34"/>
            <p:cNvSpPr/>
            <p:nvPr/>
          </p:nvSpPr>
          <p:spPr>
            <a:xfrm>
              <a:off x="3678650" y="3528944"/>
              <a:ext cx="719795" cy="777310"/>
            </a:xfrm>
            <a:custGeom>
              <a:avLst/>
              <a:gdLst>
                <a:gd name="connsiteX0" fmla="*/ 1365 w 716473"/>
                <a:gd name="connsiteY0" fmla="*/ 324338 h 773723"/>
                <a:gd name="connsiteX1" fmla="*/ 20903 w 716473"/>
                <a:gd name="connsiteY1" fmla="*/ 320430 h 773723"/>
                <a:gd name="connsiteX2" fmla="*/ 48257 w 716473"/>
                <a:gd name="connsiteY2" fmla="*/ 312615 h 773723"/>
                <a:gd name="connsiteX3" fmla="*/ 75611 w 716473"/>
                <a:gd name="connsiteY3" fmla="*/ 308707 h 773723"/>
                <a:gd name="connsiteX4" fmla="*/ 87334 w 716473"/>
                <a:gd name="connsiteY4" fmla="*/ 304800 h 773723"/>
                <a:gd name="connsiteX5" fmla="*/ 106873 w 716473"/>
                <a:gd name="connsiteY5" fmla="*/ 300892 h 773723"/>
                <a:gd name="connsiteX6" fmla="*/ 118596 w 716473"/>
                <a:gd name="connsiteY6" fmla="*/ 293077 h 773723"/>
                <a:gd name="connsiteX7" fmla="*/ 142042 w 716473"/>
                <a:gd name="connsiteY7" fmla="*/ 285261 h 773723"/>
                <a:gd name="connsiteX8" fmla="*/ 153765 w 716473"/>
                <a:gd name="connsiteY8" fmla="*/ 281354 h 773723"/>
                <a:gd name="connsiteX9" fmla="*/ 173303 w 716473"/>
                <a:gd name="connsiteY9" fmla="*/ 222738 h 773723"/>
                <a:gd name="connsiteX10" fmla="*/ 177211 w 716473"/>
                <a:gd name="connsiteY10" fmla="*/ 211015 h 773723"/>
                <a:gd name="connsiteX11" fmla="*/ 181119 w 716473"/>
                <a:gd name="connsiteY11" fmla="*/ 199292 h 773723"/>
                <a:gd name="connsiteX12" fmla="*/ 192842 w 716473"/>
                <a:gd name="connsiteY12" fmla="*/ 191477 h 773723"/>
                <a:gd name="connsiteX13" fmla="*/ 204565 w 716473"/>
                <a:gd name="connsiteY13" fmla="*/ 168030 h 773723"/>
                <a:gd name="connsiteX14" fmla="*/ 212380 w 716473"/>
                <a:gd name="connsiteY14" fmla="*/ 156307 h 773723"/>
                <a:gd name="connsiteX15" fmla="*/ 216288 w 716473"/>
                <a:gd name="connsiteY15" fmla="*/ 144584 h 773723"/>
                <a:gd name="connsiteX16" fmla="*/ 228011 w 716473"/>
                <a:gd name="connsiteY16" fmla="*/ 136769 h 773723"/>
                <a:gd name="connsiteX17" fmla="*/ 239734 w 716473"/>
                <a:gd name="connsiteY17" fmla="*/ 113323 h 773723"/>
                <a:gd name="connsiteX18" fmla="*/ 235826 w 716473"/>
                <a:gd name="connsiteY18" fmla="*/ 97692 h 773723"/>
                <a:gd name="connsiteX19" fmla="*/ 243642 w 716473"/>
                <a:gd name="connsiteY19" fmla="*/ 46892 h 773723"/>
                <a:gd name="connsiteX20" fmla="*/ 259273 w 716473"/>
                <a:gd name="connsiteY20" fmla="*/ 27354 h 773723"/>
                <a:gd name="connsiteX21" fmla="*/ 282719 w 716473"/>
                <a:gd name="connsiteY21" fmla="*/ 19538 h 773723"/>
                <a:gd name="connsiteX22" fmla="*/ 306165 w 716473"/>
                <a:gd name="connsiteY22" fmla="*/ 11723 h 773723"/>
                <a:gd name="connsiteX23" fmla="*/ 317888 w 716473"/>
                <a:gd name="connsiteY23" fmla="*/ 7815 h 773723"/>
                <a:gd name="connsiteX24" fmla="*/ 353057 w 716473"/>
                <a:gd name="connsiteY24" fmla="*/ 0 h 773723"/>
                <a:gd name="connsiteX25" fmla="*/ 415580 w 716473"/>
                <a:gd name="connsiteY25" fmla="*/ 3907 h 773723"/>
                <a:gd name="connsiteX26" fmla="*/ 466380 w 716473"/>
                <a:gd name="connsiteY26" fmla="*/ 15630 h 773723"/>
                <a:gd name="connsiteX27" fmla="*/ 489826 w 716473"/>
                <a:gd name="connsiteY27" fmla="*/ 23446 h 773723"/>
                <a:gd name="connsiteX28" fmla="*/ 501550 w 716473"/>
                <a:gd name="connsiteY28" fmla="*/ 31261 h 773723"/>
                <a:gd name="connsiteX29" fmla="*/ 524996 w 716473"/>
                <a:gd name="connsiteY29" fmla="*/ 39077 h 773723"/>
                <a:gd name="connsiteX30" fmla="*/ 536719 w 716473"/>
                <a:gd name="connsiteY30" fmla="*/ 50800 h 773723"/>
                <a:gd name="connsiteX31" fmla="*/ 548442 w 716473"/>
                <a:gd name="connsiteY31" fmla="*/ 54707 h 773723"/>
                <a:gd name="connsiteX32" fmla="*/ 575796 w 716473"/>
                <a:gd name="connsiteY32" fmla="*/ 74246 h 773723"/>
                <a:gd name="connsiteX33" fmla="*/ 579703 w 716473"/>
                <a:gd name="connsiteY33" fmla="*/ 85969 h 773723"/>
                <a:gd name="connsiteX34" fmla="*/ 591426 w 716473"/>
                <a:gd name="connsiteY34" fmla="*/ 89877 h 773723"/>
                <a:gd name="connsiteX35" fmla="*/ 599242 w 716473"/>
                <a:gd name="connsiteY35" fmla="*/ 97692 h 773723"/>
                <a:gd name="connsiteX36" fmla="*/ 610965 w 716473"/>
                <a:gd name="connsiteY36" fmla="*/ 105507 h 773723"/>
                <a:gd name="connsiteX37" fmla="*/ 618780 w 716473"/>
                <a:gd name="connsiteY37" fmla="*/ 113323 h 773723"/>
                <a:gd name="connsiteX38" fmla="*/ 630503 w 716473"/>
                <a:gd name="connsiteY38" fmla="*/ 117230 h 773723"/>
                <a:gd name="connsiteX39" fmla="*/ 650042 w 716473"/>
                <a:gd name="connsiteY39" fmla="*/ 132861 h 773723"/>
                <a:gd name="connsiteX40" fmla="*/ 665673 w 716473"/>
                <a:gd name="connsiteY40" fmla="*/ 148492 h 773723"/>
                <a:gd name="connsiteX41" fmla="*/ 677396 w 716473"/>
                <a:gd name="connsiteY41" fmla="*/ 187569 h 773723"/>
                <a:gd name="connsiteX42" fmla="*/ 681303 w 716473"/>
                <a:gd name="connsiteY42" fmla="*/ 199292 h 773723"/>
                <a:gd name="connsiteX43" fmla="*/ 689119 w 716473"/>
                <a:gd name="connsiteY43" fmla="*/ 207107 h 773723"/>
                <a:gd name="connsiteX44" fmla="*/ 696934 w 716473"/>
                <a:gd name="connsiteY44" fmla="*/ 218830 h 773723"/>
                <a:gd name="connsiteX45" fmla="*/ 704750 w 716473"/>
                <a:gd name="connsiteY45" fmla="*/ 242277 h 773723"/>
                <a:gd name="connsiteX46" fmla="*/ 712565 w 716473"/>
                <a:gd name="connsiteY46" fmla="*/ 293077 h 773723"/>
                <a:gd name="connsiteX47" fmla="*/ 716473 w 716473"/>
                <a:gd name="connsiteY47" fmla="*/ 316523 h 773723"/>
                <a:gd name="connsiteX48" fmla="*/ 712565 w 716473"/>
                <a:gd name="connsiteY48" fmla="*/ 371230 h 773723"/>
                <a:gd name="connsiteX49" fmla="*/ 704750 w 716473"/>
                <a:gd name="connsiteY49" fmla="*/ 394677 h 773723"/>
                <a:gd name="connsiteX50" fmla="*/ 700842 w 716473"/>
                <a:gd name="connsiteY50" fmla="*/ 406400 h 773723"/>
                <a:gd name="connsiteX51" fmla="*/ 685211 w 716473"/>
                <a:gd name="connsiteY51" fmla="*/ 425938 h 773723"/>
                <a:gd name="connsiteX52" fmla="*/ 681303 w 716473"/>
                <a:gd name="connsiteY52" fmla="*/ 437661 h 773723"/>
                <a:gd name="connsiteX53" fmla="*/ 665673 w 716473"/>
                <a:gd name="connsiteY53" fmla="*/ 457200 h 773723"/>
                <a:gd name="connsiteX54" fmla="*/ 657857 w 716473"/>
                <a:gd name="connsiteY54" fmla="*/ 480646 h 773723"/>
                <a:gd name="connsiteX55" fmla="*/ 653950 w 716473"/>
                <a:gd name="connsiteY55" fmla="*/ 492369 h 773723"/>
                <a:gd name="connsiteX56" fmla="*/ 657857 w 716473"/>
                <a:gd name="connsiteY56" fmla="*/ 508000 h 773723"/>
                <a:gd name="connsiteX57" fmla="*/ 677396 w 716473"/>
                <a:gd name="connsiteY57" fmla="*/ 523630 h 773723"/>
                <a:gd name="connsiteX58" fmla="*/ 685211 w 716473"/>
                <a:gd name="connsiteY58" fmla="*/ 531446 h 773723"/>
                <a:gd name="connsiteX59" fmla="*/ 681303 w 716473"/>
                <a:gd name="connsiteY59" fmla="*/ 543169 h 773723"/>
                <a:gd name="connsiteX60" fmla="*/ 646134 w 716473"/>
                <a:gd name="connsiteY60" fmla="*/ 558800 h 773723"/>
                <a:gd name="connsiteX61" fmla="*/ 622688 w 716473"/>
                <a:gd name="connsiteY61" fmla="*/ 566615 h 773723"/>
                <a:gd name="connsiteX62" fmla="*/ 610965 w 716473"/>
                <a:gd name="connsiteY62" fmla="*/ 570523 h 773723"/>
                <a:gd name="connsiteX63" fmla="*/ 595334 w 716473"/>
                <a:gd name="connsiteY63" fmla="*/ 578338 h 773723"/>
                <a:gd name="connsiteX64" fmla="*/ 560165 w 716473"/>
                <a:gd name="connsiteY64" fmla="*/ 590061 h 773723"/>
                <a:gd name="connsiteX65" fmla="*/ 548442 w 716473"/>
                <a:gd name="connsiteY65" fmla="*/ 593969 h 773723"/>
                <a:gd name="connsiteX66" fmla="*/ 478103 w 716473"/>
                <a:gd name="connsiteY66" fmla="*/ 590061 h 773723"/>
                <a:gd name="connsiteX67" fmla="*/ 466380 w 716473"/>
                <a:gd name="connsiteY67" fmla="*/ 582246 h 773723"/>
                <a:gd name="connsiteX68" fmla="*/ 454657 w 716473"/>
                <a:gd name="connsiteY68" fmla="*/ 578338 h 773723"/>
                <a:gd name="connsiteX69" fmla="*/ 411673 w 716473"/>
                <a:gd name="connsiteY69" fmla="*/ 586154 h 773723"/>
                <a:gd name="connsiteX70" fmla="*/ 399950 w 716473"/>
                <a:gd name="connsiteY70" fmla="*/ 590061 h 773723"/>
                <a:gd name="connsiteX71" fmla="*/ 392134 w 716473"/>
                <a:gd name="connsiteY71" fmla="*/ 597877 h 773723"/>
                <a:gd name="connsiteX72" fmla="*/ 380411 w 716473"/>
                <a:gd name="connsiteY72" fmla="*/ 605692 h 773723"/>
                <a:gd name="connsiteX73" fmla="*/ 368688 w 716473"/>
                <a:gd name="connsiteY73" fmla="*/ 617415 h 773723"/>
                <a:gd name="connsiteX74" fmla="*/ 356965 w 716473"/>
                <a:gd name="connsiteY74" fmla="*/ 625230 h 773723"/>
                <a:gd name="connsiteX75" fmla="*/ 341334 w 716473"/>
                <a:gd name="connsiteY75" fmla="*/ 640861 h 773723"/>
                <a:gd name="connsiteX76" fmla="*/ 333519 w 716473"/>
                <a:gd name="connsiteY76" fmla="*/ 648677 h 773723"/>
                <a:gd name="connsiteX77" fmla="*/ 306165 w 716473"/>
                <a:gd name="connsiteY77" fmla="*/ 664307 h 773723"/>
                <a:gd name="connsiteX78" fmla="*/ 290534 w 716473"/>
                <a:gd name="connsiteY78" fmla="*/ 679938 h 773723"/>
                <a:gd name="connsiteX79" fmla="*/ 263180 w 716473"/>
                <a:gd name="connsiteY79" fmla="*/ 695569 h 773723"/>
                <a:gd name="connsiteX80" fmla="*/ 243642 w 716473"/>
                <a:gd name="connsiteY80" fmla="*/ 719015 h 773723"/>
                <a:gd name="connsiteX81" fmla="*/ 231919 w 716473"/>
                <a:gd name="connsiteY81" fmla="*/ 726830 h 773723"/>
                <a:gd name="connsiteX82" fmla="*/ 224103 w 716473"/>
                <a:gd name="connsiteY82" fmla="*/ 734646 h 773723"/>
                <a:gd name="connsiteX83" fmla="*/ 216288 w 716473"/>
                <a:gd name="connsiteY83" fmla="*/ 750277 h 773723"/>
                <a:gd name="connsiteX84" fmla="*/ 208473 w 716473"/>
                <a:gd name="connsiteY84" fmla="*/ 773723 h 773723"/>
                <a:gd name="connsiteX85" fmla="*/ 185026 w 716473"/>
                <a:gd name="connsiteY85" fmla="*/ 769815 h 773723"/>
                <a:gd name="connsiteX86" fmla="*/ 185026 w 716473"/>
                <a:gd name="connsiteY86" fmla="*/ 742461 h 773723"/>
                <a:gd name="connsiteX87" fmla="*/ 192842 w 716473"/>
                <a:gd name="connsiteY87" fmla="*/ 719015 h 773723"/>
                <a:gd name="connsiteX88" fmla="*/ 196750 w 716473"/>
                <a:gd name="connsiteY88" fmla="*/ 707292 h 773723"/>
                <a:gd name="connsiteX89" fmla="*/ 204565 w 716473"/>
                <a:gd name="connsiteY89" fmla="*/ 695569 h 773723"/>
                <a:gd name="connsiteX90" fmla="*/ 208473 w 716473"/>
                <a:gd name="connsiteY90" fmla="*/ 683846 h 773723"/>
                <a:gd name="connsiteX91" fmla="*/ 228011 w 716473"/>
                <a:gd name="connsiteY91" fmla="*/ 668215 h 773723"/>
                <a:gd name="connsiteX92" fmla="*/ 235826 w 716473"/>
                <a:gd name="connsiteY92" fmla="*/ 652584 h 773723"/>
                <a:gd name="connsiteX93" fmla="*/ 228011 w 716473"/>
                <a:gd name="connsiteY93" fmla="*/ 625230 h 773723"/>
                <a:gd name="connsiteX94" fmla="*/ 216288 w 716473"/>
                <a:gd name="connsiteY94" fmla="*/ 617415 h 773723"/>
                <a:gd name="connsiteX95" fmla="*/ 212380 w 716473"/>
                <a:gd name="connsiteY95" fmla="*/ 605692 h 773723"/>
                <a:gd name="connsiteX96" fmla="*/ 200657 w 716473"/>
                <a:gd name="connsiteY96" fmla="*/ 597877 h 773723"/>
                <a:gd name="connsiteX97" fmla="*/ 192842 w 716473"/>
                <a:gd name="connsiteY97" fmla="*/ 590061 h 773723"/>
                <a:gd name="connsiteX98" fmla="*/ 185026 w 716473"/>
                <a:gd name="connsiteY98" fmla="*/ 578338 h 773723"/>
                <a:gd name="connsiteX99" fmla="*/ 169396 w 716473"/>
                <a:gd name="connsiteY99" fmla="*/ 574430 h 773723"/>
                <a:gd name="connsiteX100" fmla="*/ 106873 w 716473"/>
                <a:gd name="connsiteY100" fmla="*/ 574430 h 773723"/>
                <a:gd name="connsiteX101" fmla="*/ 83426 w 716473"/>
                <a:gd name="connsiteY101" fmla="*/ 582246 h 773723"/>
                <a:gd name="connsiteX102" fmla="*/ 67796 w 716473"/>
                <a:gd name="connsiteY102" fmla="*/ 574430 h 773723"/>
                <a:gd name="connsiteX103" fmla="*/ 56073 w 716473"/>
                <a:gd name="connsiteY103" fmla="*/ 531446 h 773723"/>
                <a:gd name="connsiteX104" fmla="*/ 52165 w 716473"/>
                <a:gd name="connsiteY104" fmla="*/ 508000 h 773723"/>
                <a:gd name="connsiteX105" fmla="*/ 48257 w 716473"/>
                <a:gd name="connsiteY105" fmla="*/ 496277 h 773723"/>
                <a:gd name="connsiteX106" fmla="*/ 36534 w 716473"/>
                <a:gd name="connsiteY106" fmla="*/ 457200 h 773723"/>
                <a:gd name="connsiteX107" fmla="*/ 32626 w 716473"/>
                <a:gd name="connsiteY107" fmla="*/ 445477 h 773723"/>
                <a:gd name="connsiteX108" fmla="*/ 28719 w 716473"/>
                <a:gd name="connsiteY108" fmla="*/ 433754 h 773723"/>
                <a:gd name="connsiteX109" fmla="*/ 20903 w 716473"/>
                <a:gd name="connsiteY109" fmla="*/ 425938 h 773723"/>
                <a:gd name="connsiteX110" fmla="*/ 13088 w 716473"/>
                <a:gd name="connsiteY110" fmla="*/ 402492 h 773723"/>
                <a:gd name="connsiteX111" fmla="*/ 9180 w 716473"/>
                <a:gd name="connsiteY111" fmla="*/ 390769 h 773723"/>
                <a:gd name="connsiteX112" fmla="*/ 5273 w 716473"/>
                <a:gd name="connsiteY112" fmla="*/ 351692 h 773723"/>
                <a:gd name="connsiteX113" fmla="*/ 1365 w 716473"/>
                <a:gd name="connsiteY113" fmla="*/ 324338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16473" h="773723">
                  <a:moveTo>
                    <a:pt x="1365" y="324338"/>
                  </a:moveTo>
                  <a:cubicBezTo>
                    <a:pt x="3970" y="319128"/>
                    <a:pt x="14460" y="322041"/>
                    <a:pt x="20903" y="320430"/>
                  </a:cubicBezTo>
                  <a:cubicBezTo>
                    <a:pt x="43213" y="314853"/>
                    <a:pt x="21469" y="317486"/>
                    <a:pt x="48257" y="312615"/>
                  </a:cubicBezTo>
                  <a:cubicBezTo>
                    <a:pt x="57319" y="310967"/>
                    <a:pt x="66493" y="310010"/>
                    <a:pt x="75611" y="308707"/>
                  </a:cubicBezTo>
                  <a:cubicBezTo>
                    <a:pt x="79519" y="307405"/>
                    <a:pt x="83338" y="305799"/>
                    <a:pt x="87334" y="304800"/>
                  </a:cubicBezTo>
                  <a:cubicBezTo>
                    <a:pt x="93778" y="303189"/>
                    <a:pt x="100654" y="303224"/>
                    <a:pt x="106873" y="300892"/>
                  </a:cubicBezTo>
                  <a:cubicBezTo>
                    <a:pt x="111270" y="299243"/>
                    <a:pt x="114304" y="294984"/>
                    <a:pt x="118596" y="293077"/>
                  </a:cubicBezTo>
                  <a:cubicBezTo>
                    <a:pt x="126124" y="289731"/>
                    <a:pt x="134227" y="287866"/>
                    <a:pt x="142042" y="285261"/>
                  </a:cubicBezTo>
                  <a:lnTo>
                    <a:pt x="153765" y="281354"/>
                  </a:lnTo>
                  <a:lnTo>
                    <a:pt x="173303" y="222738"/>
                  </a:lnTo>
                  <a:lnTo>
                    <a:pt x="177211" y="211015"/>
                  </a:lnTo>
                  <a:cubicBezTo>
                    <a:pt x="178514" y="207107"/>
                    <a:pt x="177692" y="201577"/>
                    <a:pt x="181119" y="199292"/>
                  </a:cubicBezTo>
                  <a:lnTo>
                    <a:pt x="192842" y="191477"/>
                  </a:lnTo>
                  <a:cubicBezTo>
                    <a:pt x="215237" y="157882"/>
                    <a:pt x="188387" y="200387"/>
                    <a:pt x="204565" y="168030"/>
                  </a:cubicBezTo>
                  <a:cubicBezTo>
                    <a:pt x="206665" y="163829"/>
                    <a:pt x="210280" y="160508"/>
                    <a:pt x="212380" y="156307"/>
                  </a:cubicBezTo>
                  <a:cubicBezTo>
                    <a:pt x="214222" y="152623"/>
                    <a:pt x="213715" y="147800"/>
                    <a:pt x="216288" y="144584"/>
                  </a:cubicBezTo>
                  <a:cubicBezTo>
                    <a:pt x="219222" y="140917"/>
                    <a:pt x="224103" y="139374"/>
                    <a:pt x="228011" y="136769"/>
                  </a:cubicBezTo>
                  <a:cubicBezTo>
                    <a:pt x="231962" y="130843"/>
                    <a:pt x="239734" y="121411"/>
                    <a:pt x="239734" y="113323"/>
                  </a:cubicBezTo>
                  <a:cubicBezTo>
                    <a:pt x="239734" y="107952"/>
                    <a:pt x="237129" y="102902"/>
                    <a:pt x="235826" y="97692"/>
                  </a:cubicBezTo>
                  <a:cubicBezTo>
                    <a:pt x="236947" y="86480"/>
                    <a:pt x="236600" y="60976"/>
                    <a:pt x="243642" y="46892"/>
                  </a:cubicBezTo>
                  <a:cubicBezTo>
                    <a:pt x="245484" y="43208"/>
                    <a:pt x="254425" y="29778"/>
                    <a:pt x="259273" y="27354"/>
                  </a:cubicBezTo>
                  <a:cubicBezTo>
                    <a:pt x="266641" y="23670"/>
                    <a:pt x="274904" y="22143"/>
                    <a:pt x="282719" y="19538"/>
                  </a:cubicBezTo>
                  <a:lnTo>
                    <a:pt x="306165" y="11723"/>
                  </a:lnTo>
                  <a:cubicBezTo>
                    <a:pt x="310073" y="10420"/>
                    <a:pt x="313892" y="8814"/>
                    <a:pt x="317888" y="7815"/>
                  </a:cubicBezTo>
                  <a:cubicBezTo>
                    <a:pt x="339962" y="2296"/>
                    <a:pt x="328253" y="4960"/>
                    <a:pt x="353057" y="0"/>
                  </a:cubicBezTo>
                  <a:cubicBezTo>
                    <a:pt x="373898" y="1302"/>
                    <a:pt x="394792" y="1927"/>
                    <a:pt x="415580" y="3907"/>
                  </a:cubicBezTo>
                  <a:cubicBezTo>
                    <a:pt x="424257" y="4733"/>
                    <a:pt x="463273" y="14594"/>
                    <a:pt x="466380" y="15630"/>
                  </a:cubicBezTo>
                  <a:cubicBezTo>
                    <a:pt x="474195" y="18235"/>
                    <a:pt x="482971" y="18877"/>
                    <a:pt x="489826" y="23446"/>
                  </a:cubicBezTo>
                  <a:cubicBezTo>
                    <a:pt x="493734" y="26051"/>
                    <a:pt x="497258" y="29354"/>
                    <a:pt x="501550" y="31261"/>
                  </a:cubicBezTo>
                  <a:cubicBezTo>
                    <a:pt x="509078" y="34607"/>
                    <a:pt x="524996" y="39077"/>
                    <a:pt x="524996" y="39077"/>
                  </a:cubicBezTo>
                  <a:cubicBezTo>
                    <a:pt x="528904" y="42985"/>
                    <a:pt x="532121" y="47735"/>
                    <a:pt x="536719" y="50800"/>
                  </a:cubicBezTo>
                  <a:cubicBezTo>
                    <a:pt x="540146" y="53085"/>
                    <a:pt x="545090" y="52313"/>
                    <a:pt x="548442" y="54707"/>
                  </a:cubicBezTo>
                  <a:cubicBezTo>
                    <a:pt x="580896" y="77888"/>
                    <a:pt x="549307" y="65415"/>
                    <a:pt x="575796" y="74246"/>
                  </a:cubicBezTo>
                  <a:cubicBezTo>
                    <a:pt x="577098" y="78154"/>
                    <a:pt x="576791" y="83056"/>
                    <a:pt x="579703" y="85969"/>
                  </a:cubicBezTo>
                  <a:cubicBezTo>
                    <a:pt x="582616" y="88882"/>
                    <a:pt x="587894" y="87758"/>
                    <a:pt x="591426" y="89877"/>
                  </a:cubicBezTo>
                  <a:cubicBezTo>
                    <a:pt x="594585" y="91772"/>
                    <a:pt x="596365" y="95391"/>
                    <a:pt x="599242" y="97692"/>
                  </a:cubicBezTo>
                  <a:cubicBezTo>
                    <a:pt x="602909" y="100626"/>
                    <a:pt x="607298" y="102573"/>
                    <a:pt x="610965" y="105507"/>
                  </a:cubicBezTo>
                  <a:cubicBezTo>
                    <a:pt x="613842" y="107809"/>
                    <a:pt x="615621" y="111427"/>
                    <a:pt x="618780" y="113323"/>
                  </a:cubicBezTo>
                  <a:cubicBezTo>
                    <a:pt x="622312" y="115442"/>
                    <a:pt x="626595" y="115928"/>
                    <a:pt x="630503" y="117230"/>
                  </a:cubicBezTo>
                  <a:cubicBezTo>
                    <a:pt x="657110" y="143837"/>
                    <a:pt x="615535" y="103284"/>
                    <a:pt x="650042" y="132861"/>
                  </a:cubicBezTo>
                  <a:cubicBezTo>
                    <a:pt x="655637" y="137656"/>
                    <a:pt x="665673" y="148492"/>
                    <a:pt x="665673" y="148492"/>
                  </a:cubicBezTo>
                  <a:cubicBezTo>
                    <a:pt x="671579" y="172122"/>
                    <a:pt x="667879" y="159018"/>
                    <a:pt x="677396" y="187569"/>
                  </a:cubicBezTo>
                  <a:cubicBezTo>
                    <a:pt x="678699" y="191477"/>
                    <a:pt x="678390" y="196380"/>
                    <a:pt x="681303" y="199292"/>
                  </a:cubicBezTo>
                  <a:cubicBezTo>
                    <a:pt x="683908" y="201897"/>
                    <a:pt x="686817" y="204230"/>
                    <a:pt x="689119" y="207107"/>
                  </a:cubicBezTo>
                  <a:cubicBezTo>
                    <a:pt x="692053" y="210774"/>
                    <a:pt x="695027" y="214538"/>
                    <a:pt x="696934" y="218830"/>
                  </a:cubicBezTo>
                  <a:cubicBezTo>
                    <a:pt x="700280" y="226358"/>
                    <a:pt x="704750" y="242277"/>
                    <a:pt x="704750" y="242277"/>
                  </a:cubicBezTo>
                  <a:cubicBezTo>
                    <a:pt x="714510" y="300847"/>
                    <a:pt x="702492" y="227610"/>
                    <a:pt x="712565" y="293077"/>
                  </a:cubicBezTo>
                  <a:cubicBezTo>
                    <a:pt x="713770" y="300908"/>
                    <a:pt x="715170" y="308708"/>
                    <a:pt x="716473" y="316523"/>
                  </a:cubicBezTo>
                  <a:cubicBezTo>
                    <a:pt x="715170" y="334759"/>
                    <a:pt x="715277" y="353150"/>
                    <a:pt x="712565" y="371230"/>
                  </a:cubicBezTo>
                  <a:cubicBezTo>
                    <a:pt x="711343" y="379377"/>
                    <a:pt x="707355" y="386861"/>
                    <a:pt x="704750" y="394677"/>
                  </a:cubicBezTo>
                  <a:cubicBezTo>
                    <a:pt x="703447" y="398585"/>
                    <a:pt x="703755" y="403488"/>
                    <a:pt x="700842" y="406400"/>
                  </a:cubicBezTo>
                  <a:cubicBezTo>
                    <a:pt x="693571" y="413670"/>
                    <a:pt x="690142" y="416077"/>
                    <a:pt x="685211" y="425938"/>
                  </a:cubicBezTo>
                  <a:cubicBezTo>
                    <a:pt x="683369" y="429622"/>
                    <a:pt x="683422" y="434129"/>
                    <a:pt x="681303" y="437661"/>
                  </a:cubicBezTo>
                  <a:cubicBezTo>
                    <a:pt x="667384" y="460860"/>
                    <a:pt x="679080" y="427036"/>
                    <a:pt x="665673" y="457200"/>
                  </a:cubicBezTo>
                  <a:cubicBezTo>
                    <a:pt x="662327" y="464728"/>
                    <a:pt x="660462" y="472831"/>
                    <a:pt x="657857" y="480646"/>
                  </a:cubicBezTo>
                  <a:lnTo>
                    <a:pt x="653950" y="492369"/>
                  </a:lnTo>
                  <a:cubicBezTo>
                    <a:pt x="655252" y="497579"/>
                    <a:pt x="655455" y="503196"/>
                    <a:pt x="657857" y="508000"/>
                  </a:cubicBezTo>
                  <a:cubicBezTo>
                    <a:pt x="661001" y="514289"/>
                    <a:pt x="672796" y="519950"/>
                    <a:pt x="677396" y="523630"/>
                  </a:cubicBezTo>
                  <a:cubicBezTo>
                    <a:pt x="680273" y="525932"/>
                    <a:pt x="682606" y="528841"/>
                    <a:pt x="685211" y="531446"/>
                  </a:cubicBezTo>
                  <a:cubicBezTo>
                    <a:pt x="683908" y="535354"/>
                    <a:pt x="683876" y="539953"/>
                    <a:pt x="681303" y="543169"/>
                  </a:cubicBezTo>
                  <a:cubicBezTo>
                    <a:pt x="674548" y="551612"/>
                    <a:pt x="653296" y="556413"/>
                    <a:pt x="646134" y="558800"/>
                  </a:cubicBezTo>
                  <a:lnTo>
                    <a:pt x="622688" y="566615"/>
                  </a:lnTo>
                  <a:cubicBezTo>
                    <a:pt x="618780" y="567918"/>
                    <a:pt x="614649" y="568681"/>
                    <a:pt x="610965" y="570523"/>
                  </a:cubicBezTo>
                  <a:cubicBezTo>
                    <a:pt x="605755" y="573128"/>
                    <a:pt x="600743" y="576175"/>
                    <a:pt x="595334" y="578338"/>
                  </a:cubicBezTo>
                  <a:cubicBezTo>
                    <a:pt x="595292" y="578355"/>
                    <a:pt x="566048" y="588100"/>
                    <a:pt x="560165" y="590061"/>
                  </a:cubicBezTo>
                  <a:lnTo>
                    <a:pt x="548442" y="593969"/>
                  </a:lnTo>
                  <a:cubicBezTo>
                    <a:pt x="524996" y="592666"/>
                    <a:pt x="501349" y="593382"/>
                    <a:pt x="478103" y="590061"/>
                  </a:cubicBezTo>
                  <a:cubicBezTo>
                    <a:pt x="473454" y="589397"/>
                    <a:pt x="470581" y="584346"/>
                    <a:pt x="466380" y="582246"/>
                  </a:cubicBezTo>
                  <a:cubicBezTo>
                    <a:pt x="462696" y="580404"/>
                    <a:pt x="458565" y="579641"/>
                    <a:pt x="454657" y="578338"/>
                  </a:cubicBezTo>
                  <a:cubicBezTo>
                    <a:pt x="440329" y="580943"/>
                    <a:pt x="425913" y="583103"/>
                    <a:pt x="411673" y="586154"/>
                  </a:cubicBezTo>
                  <a:cubicBezTo>
                    <a:pt x="407645" y="587017"/>
                    <a:pt x="403482" y="587942"/>
                    <a:pt x="399950" y="590061"/>
                  </a:cubicBezTo>
                  <a:cubicBezTo>
                    <a:pt x="396791" y="591957"/>
                    <a:pt x="395011" y="595575"/>
                    <a:pt x="392134" y="597877"/>
                  </a:cubicBezTo>
                  <a:cubicBezTo>
                    <a:pt x="388467" y="600811"/>
                    <a:pt x="384019" y="602685"/>
                    <a:pt x="380411" y="605692"/>
                  </a:cubicBezTo>
                  <a:cubicBezTo>
                    <a:pt x="376166" y="609230"/>
                    <a:pt x="372933" y="613877"/>
                    <a:pt x="368688" y="617415"/>
                  </a:cubicBezTo>
                  <a:cubicBezTo>
                    <a:pt x="365080" y="620422"/>
                    <a:pt x="360531" y="622174"/>
                    <a:pt x="356965" y="625230"/>
                  </a:cubicBezTo>
                  <a:cubicBezTo>
                    <a:pt x="351370" y="630025"/>
                    <a:pt x="346544" y="635651"/>
                    <a:pt x="341334" y="640861"/>
                  </a:cubicBezTo>
                  <a:cubicBezTo>
                    <a:pt x="338729" y="643466"/>
                    <a:pt x="336585" y="646633"/>
                    <a:pt x="333519" y="648677"/>
                  </a:cubicBezTo>
                  <a:cubicBezTo>
                    <a:pt x="316949" y="659723"/>
                    <a:pt x="325997" y="654392"/>
                    <a:pt x="306165" y="664307"/>
                  </a:cubicBezTo>
                  <a:cubicBezTo>
                    <a:pt x="300955" y="669517"/>
                    <a:pt x="297125" y="676643"/>
                    <a:pt x="290534" y="679938"/>
                  </a:cubicBezTo>
                  <a:cubicBezTo>
                    <a:pt x="280982" y="684714"/>
                    <a:pt x="271463" y="688666"/>
                    <a:pt x="263180" y="695569"/>
                  </a:cubicBezTo>
                  <a:cubicBezTo>
                    <a:pt x="224769" y="727577"/>
                    <a:pt x="274380" y="688277"/>
                    <a:pt x="243642" y="719015"/>
                  </a:cubicBezTo>
                  <a:cubicBezTo>
                    <a:pt x="240321" y="722336"/>
                    <a:pt x="235586" y="723896"/>
                    <a:pt x="231919" y="726830"/>
                  </a:cubicBezTo>
                  <a:cubicBezTo>
                    <a:pt x="229042" y="729132"/>
                    <a:pt x="226708" y="732041"/>
                    <a:pt x="224103" y="734646"/>
                  </a:cubicBezTo>
                  <a:cubicBezTo>
                    <a:pt x="221498" y="739856"/>
                    <a:pt x="218451" y="744868"/>
                    <a:pt x="216288" y="750277"/>
                  </a:cubicBezTo>
                  <a:cubicBezTo>
                    <a:pt x="213229" y="757926"/>
                    <a:pt x="208473" y="773723"/>
                    <a:pt x="208473" y="773723"/>
                  </a:cubicBezTo>
                  <a:cubicBezTo>
                    <a:pt x="200657" y="772420"/>
                    <a:pt x="191905" y="773746"/>
                    <a:pt x="185026" y="769815"/>
                  </a:cubicBezTo>
                  <a:cubicBezTo>
                    <a:pt x="176577" y="764987"/>
                    <a:pt x="183828" y="746454"/>
                    <a:pt x="185026" y="742461"/>
                  </a:cubicBezTo>
                  <a:cubicBezTo>
                    <a:pt x="187393" y="734570"/>
                    <a:pt x="190237" y="726830"/>
                    <a:pt x="192842" y="719015"/>
                  </a:cubicBezTo>
                  <a:cubicBezTo>
                    <a:pt x="194145" y="715107"/>
                    <a:pt x="194465" y="710719"/>
                    <a:pt x="196750" y="707292"/>
                  </a:cubicBezTo>
                  <a:cubicBezTo>
                    <a:pt x="199355" y="703384"/>
                    <a:pt x="202465" y="699770"/>
                    <a:pt x="204565" y="695569"/>
                  </a:cubicBezTo>
                  <a:cubicBezTo>
                    <a:pt x="206407" y="691885"/>
                    <a:pt x="206354" y="687378"/>
                    <a:pt x="208473" y="683846"/>
                  </a:cubicBezTo>
                  <a:cubicBezTo>
                    <a:pt x="212186" y="677657"/>
                    <a:pt x="222684" y="671766"/>
                    <a:pt x="228011" y="668215"/>
                  </a:cubicBezTo>
                  <a:cubicBezTo>
                    <a:pt x="230616" y="663005"/>
                    <a:pt x="235103" y="658364"/>
                    <a:pt x="235826" y="652584"/>
                  </a:cubicBezTo>
                  <a:cubicBezTo>
                    <a:pt x="235902" y="651975"/>
                    <a:pt x="229796" y="627461"/>
                    <a:pt x="228011" y="625230"/>
                  </a:cubicBezTo>
                  <a:cubicBezTo>
                    <a:pt x="225077" y="621563"/>
                    <a:pt x="220196" y="620020"/>
                    <a:pt x="216288" y="617415"/>
                  </a:cubicBezTo>
                  <a:cubicBezTo>
                    <a:pt x="214985" y="613507"/>
                    <a:pt x="214953" y="608908"/>
                    <a:pt x="212380" y="605692"/>
                  </a:cubicBezTo>
                  <a:cubicBezTo>
                    <a:pt x="209446" y="602025"/>
                    <a:pt x="204324" y="600811"/>
                    <a:pt x="200657" y="597877"/>
                  </a:cubicBezTo>
                  <a:cubicBezTo>
                    <a:pt x="197780" y="595575"/>
                    <a:pt x="195144" y="592938"/>
                    <a:pt x="192842" y="590061"/>
                  </a:cubicBezTo>
                  <a:cubicBezTo>
                    <a:pt x="189908" y="586394"/>
                    <a:pt x="188934" y="580943"/>
                    <a:pt x="185026" y="578338"/>
                  </a:cubicBezTo>
                  <a:cubicBezTo>
                    <a:pt x="180558" y="575359"/>
                    <a:pt x="174606" y="575733"/>
                    <a:pt x="169396" y="574430"/>
                  </a:cubicBezTo>
                  <a:cubicBezTo>
                    <a:pt x="149110" y="554146"/>
                    <a:pt x="162448" y="563315"/>
                    <a:pt x="106873" y="574430"/>
                  </a:cubicBezTo>
                  <a:cubicBezTo>
                    <a:pt x="98795" y="576046"/>
                    <a:pt x="83426" y="582246"/>
                    <a:pt x="83426" y="582246"/>
                  </a:cubicBezTo>
                  <a:cubicBezTo>
                    <a:pt x="78216" y="579641"/>
                    <a:pt x="71291" y="579090"/>
                    <a:pt x="67796" y="574430"/>
                  </a:cubicBezTo>
                  <a:cubicBezTo>
                    <a:pt x="62666" y="567590"/>
                    <a:pt x="57736" y="540595"/>
                    <a:pt x="56073" y="531446"/>
                  </a:cubicBezTo>
                  <a:cubicBezTo>
                    <a:pt x="54656" y="523651"/>
                    <a:pt x="53884" y="515734"/>
                    <a:pt x="52165" y="508000"/>
                  </a:cubicBezTo>
                  <a:cubicBezTo>
                    <a:pt x="51271" y="503979"/>
                    <a:pt x="49389" y="500238"/>
                    <a:pt x="48257" y="496277"/>
                  </a:cubicBezTo>
                  <a:cubicBezTo>
                    <a:pt x="36446" y="454937"/>
                    <a:pt x="55108" y="512918"/>
                    <a:pt x="36534" y="457200"/>
                  </a:cubicBezTo>
                  <a:lnTo>
                    <a:pt x="32626" y="445477"/>
                  </a:lnTo>
                  <a:cubicBezTo>
                    <a:pt x="31324" y="441569"/>
                    <a:pt x="31632" y="436667"/>
                    <a:pt x="28719" y="433754"/>
                  </a:cubicBezTo>
                  <a:lnTo>
                    <a:pt x="20903" y="425938"/>
                  </a:lnTo>
                  <a:lnTo>
                    <a:pt x="13088" y="402492"/>
                  </a:lnTo>
                  <a:lnTo>
                    <a:pt x="9180" y="390769"/>
                  </a:lnTo>
                  <a:cubicBezTo>
                    <a:pt x="7878" y="377743"/>
                    <a:pt x="7124" y="364651"/>
                    <a:pt x="5273" y="351692"/>
                  </a:cubicBezTo>
                  <a:cubicBezTo>
                    <a:pt x="-215" y="313276"/>
                    <a:pt x="-1240" y="329548"/>
                    <a:pt x="1365" y="324338"/>
                  </a:cubicBezTo>
                  <a:close/>
                </a:path>
              </a:pathLst>
            </a:custGeom>
            <a:noFill/>
            <a:ln w="19050" cap="flat" cmpd="sng" algn="ctr">
              <a:solidFill>
                <a:srgbClr val="FFFF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ＭＳ Ｐゴシック"/>
              </a:endParaRPr>
            </a:p>
          </p:txBody>
        </p:sp>
        <p:sp>
          <p:nvSpPr>
            <p:cNvPr id="36" name="TextBox 35"/>
            <p:cNvSpPr txBox="1"/>
            <p:nvPr/>
          </p:nvSpPr>
          <p:spPr>
            <a:xfrm>
              <a:off x="1688915" y="2496110"/>
              <a:ext cx="96286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rPr>
                <a:t>Bevatron</a:t>
              </a:r>
              <a:endParaRPr kumimoji="0" lang="en-US" sz="1400" b="1" i="0" u="none" strike="noStrike" kern="0" cap="none" spc="0" normalizeH="0" baseline="0" noProof="0" dirty="0">
                <a:ln>
                  <a:noFill/>
                </a:ln>
                <a:solidFill>
                  <a:srgbClr val="FFFF00"/>
                </a:solidFill>
                <a:effectLst/>
                <a:uLnTx/>
                <a:uFillTx/>
              </a:endParaRPr>
            </a:p>
          </p:txBody>
        </p:sp>
        <p:sp>
          <p:nvSpPr>
            <p:cNvPr id="37" name="TextBox 36"/>
            <p:cNvSpPr txBox="1"/>
            <p:nvPr/>
          </p:nvSpPr>
          <p:spPr>
            <a:xfrm rot="10800000" flipV="1">
              <a:off x="4348005" y="1271032"/>
              <a:ext cx="2012787" cy="646331"/>
            </a:xfrm>
            <a:prstGeom prst="rect">
              <a:avLst/>
            </a:prstGeom>
            <a:noFill/>
          </p:spPr>
          <p:txBody>
            <a:bodyPr wrap="square" rtlCol="0">
              <a:spAutoFit/>
            </a:bodyPr>
            <a:lstStyle/>
            <a:p>
              <a:r>
                <a:rPr lang="en-US" b="1" dirty="0" smtClean="0">
                  <a:solidFill>
                    <a:srgbClr val="FFFF00"/>
                  </a:solidFill>
                </a:rPr>
                <a:t>LBNL site boundary</a:t>
              </a:r>
              <a:endParaRPr lang="en-US" b="1" dirty="0">
                <a:solidFill>
                  <a:srgbClr val="FFFF00"/>
                </a:solidFill>
              </a:endParaRPr>
            </a:p>
          </p:txBody>
        </p:sp>
        <p:cxnSp>
          <p:nvCxnSpPr>
            <p:cNvPr id="38" name="Straight Arrow Connector 37"/>
            <p:cNvCxnSpPr>
              <a:stCxn id="37" idx="3"/>
              <a:endCxn id="29" idx="3"/>
            </p:cNvCxnSpPr>
            <p:nvPr/>
          </p:nvCxnSpPr>
          <p:spPr>
            <a:xfrm flipH="1" flipV="1">
              <a:off x="2875844" y="1369688"/>
              <a:ext cx="1472161" cy="22451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2868982" y="2737445"/>
              <a:ext cx="4332759" cy="690484"/>
              <a:chOff x="2902182" y="2969845"/>
              <a:chExt cx="4332759" cy="690484"/>
            </a:xfrm>
          </p:grpSpPr>
          <p:cxnSp>
            <p:nvCxnSpPr>
              <p:cNvPr id="40" name="Straight Connector 39"/>
              <p:cNvCxnSpPr/>
              <p:nvPr/>
            </p:nvCxnSpPr>
            <p:spPr>
              <a:xfrm rot="11319294" flipV="1">
                <a:off x="3155443" y="3660329"/>
                <a:ext cx="4079498" cy="0"/>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sp>
            <p:nvSpPr>
              <p:cNvPr id="41" name="Freeform 40"/>
              <p:cNvSpPr/>
              <p:nvPr/>
            </p:nvSpPr>
            <p:spPr>
              <a:xfrm>
                <a:off x="2930525" y="3264673"/>
                <a:ext cx="863600" cy="196850"/>
              </a:xfrm>
              <a:custGeom>
                <a:avLst/>
                <a:gdLst>
                  <a:gd name="connsiteX0" fmla="*/ 863600 w 863600"/>
                  <a:gd name="connsiteY0" fmla="*/ 139700 h 196850"/>
                  <a:gd name="connsiteX1" fmla="*/ 6350 w 863600"/>
                  <a:gd name="connsiteY1" fmla="*/ 0 h 196850"/>
                  <a:gd name="connsiteX2" fmla="*/ 0 w 863600"/>
                  <a:gd name="connsiteY2" fmla="*/ 63500 h 196850"/>
                  <a:gd name="connsiteX3" fmla="*/ 863600 w 863600"/>
                  <a:gd name="connsiteY3" fmla="*/ 196850 h 196850"/>
                  <a:gd name="connsiteX4" fmla="*/ 863600 w 863600"/>
                  <a:gd name="connsiteY4" fmla="*/ 139700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196850">
                    <a:moveTo>
                      <a:pt x="863600" y="139700"/>
                    </a:moveTo>
                    <a:lnTo>
                      <a:pt x="6350" y="0"/>
                    </a:lnTo>
                    <a:lnTo>
                      <a:pt x="0" y="63500"/>
                    </a:lnTo>
                    <a:lnTo>
                      <a:pt x="863600" y="196850"/>
                    </a:lnTo>
                    <a:lnTo>
                      <a:pt x="863600" y="139700"/>
                    </a:ln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Freeform 41"/>
              <p:cNvSpPr/>
              <p:nvPr/>
            </p:nvSpPr>
            <p:spPr>
              <a:xfrm>
                <a:off x="2991979" y="3094320"/>
                <a:ext cx="561975" cy="282575"/>
              </a:xfrm>
              <a:custGeom>
                <a:avLst/>
                <a:gdLst>
                  <a:gd name="connsiteX0" fmla="*/ 561975 w 561975"/>
                  <a:gd name="connsiteY0" fmla="*/ 282575 h 282575"/>
                  <a:gd name="connsiteX1" fmla="*/ 196850 w 561975"/>
                  <a:gd name="connsiteY1" fmla="*/ 25400 h 282575"/>
                  <a:gd name="connsiteX2" fmla="*/ 0 w 561975"/>
                  <a:gd name="connsiteY2" fmla="*/ 0 h 282575"/>
                  <a:gd name="connsiteX3" fmla="*/ 358775 w 561975"/>
                  <a:gd name="connsiteY3" fmla="*/ 254000 h 282575"/>
                  <a:gd name="connsiteX4" fmla="*/ 561975 w 561975"/>
                  <a:gd name="connsiteY4" fmla="*/ 282575 h 28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 h="282575">
                    <a:moveTo>
                      <a:pt x="561975" y="282575"/>
                    </a:moveTo>
                    <a:lnTo>
                      <a:pt x="196850" y="25400"/>
                    </a:lnTo>
                    <a:lnTo>
                      <a:pt x="0" y="0"/>
                    </a:lnTo>
                    <a:lnTo>
                      <a:pt x="358775" y="254000"/>
                    </a:lnTo>
                    <a:lnTo>
                      <a:pt x="561975" y="282575"/>
                    </a:ln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p:cNvSpPr/>
              <p:nvPr/>
            </p:nvSpPr>
            <p:spPr>
              <a:xfrm rot="420000">
                <a:off x="2902182" y="2969845"/>
                <a:ext cx="325901" cy="13335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TextBox 43"/>
            <p:cNvSpPr txBox="1"/>
            <p:nvPr/>
          </p:nvSpPr>
          <p:spPr>
            <a:xfrm rot="467395">
              <a:off x="4685592" y="3081933"/>
              <a:ext cx="757915" cy="369332"/>
            </a:xfrm>
            <a:prstGeom prst="rect">
              <a:avLst/>
            </a:prstGeom>
            <a:noFill/>
          </p:spPr>
          <p:txBody>
            <a:bodyPr wrap="none" rtlCol="0">
              <a:spAutoFit/>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LINAC</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5" name="TextBox 44"/>
            <p:cNvSpPr txBox="1"/>
            <p:nvPr/>
          </p:nvSpPr>
          <p:spPr>
            <a:xfrm rot="2227763">
              <a:off x="3150947" y="2639039"/>
              <a:ext cx="595035" cy="369332"/>
            </a:xfrm>
            <a:prstGeom prst="rect">
              <a:avLst/>
            </a:prstGeom>
            <a:noFill/>
          </p:spPr>
          <p:txBody>
            <a:bodyPr wrap="none" rtlCol="0">
              <a:spAutoFit/>
            </a:bodyPr>
            <a:lstStyle/>
            <a:p>
              <a:r>
                <a:rPr lang="en-US"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FELs</a:t>
              </a:r>
              <a:endParaRPr lang="en-US"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grpSp>
      <p:pic>
        <p:nvPicPr>
          <p:cNvPr id="2" name="Picture 1" descr="Pic1.png"/>
          <p:cNvPicPr>
            <a:picLocks noChangeAspect="1"/>
          </p:cNvPicPr>
          <p:nvPr/>
        </p:nvPicPr>
        <p:blipFill rotWithShape="1">
          <a:blip r:embed="rId4">
            <a:extLst>
              <a:ext uri="{28A0092B-C50C-407E-A947-70E740481C1C}">
                <a14:useLocalDpi xmlns:a14="http://schemas.microsoft.com/office/drawing/2010/main" val="0"/>
              </a:ext>
            </a:extLst>
          </a:blip>
          <a:srcRect r="13968"/>
          <a:stretch/>
        </p:blipFill>
        <p:spPr>
          <a:xfrm>
            <a:off x="2819400" y="4560911"/>
            <a:ext cx="6334035" cy="2297088"/>
          </a:xfrm>
          <a:prstGeom prst="rect">
            <a:avLst/>
          </a:prstGeom>
        </p:spPr>
      </p:pic>
      <p:pic>
        <p:nvPicPr>
          <p:cNvPr id="20" name="Picture 19"/>
          <p:cNvPicPr>
            <a:picLocks noChangeAspect="1"/>
          </p:cNvPicPr>
          <p:nvPr/>
        </p:nvPicPr>
        <p:blipFill rotWithShape="1">
          <a:blip r:embed="rId5"/>
          <a:srcRect l="2257" t="3863" r="49653" b="32932"/>
          <a:stretch/>
        </p:blipFill>
        <p:spPr>
          <a:xfrm>
            <a:off x="82073" y="4584575"/>
            <a:ext cx="2664170" cy="2265678"/>
          </a:xfrm>
          <a:prstGeom prst="rect">
            <a:avLst/>
          </a:prstGeom>
          <a:solidFill>
            <a:srgbClr val="FFFFFF"/>
          </a:solidFill>
          <a:ln>
            <a:noFill/>
          </a:ln>
        </p:spPr>
      </p:pic>
      <p:sp>
        <p:nvSpPr>
          <p:cNvPr id="21" name="TextBox 20"/>
          <p:cNvSpPr txBox="1"/>
          <p:nvPr/>
        </p:nvSpPr>
        <p:spPr>
          <a:xfrm>
            <a:off x="1405785" y="6542476"/>
            <a:ext cx="1171590" cy="307777"/>
          </a:xfrm>
          <a:prstGeom prst="rect">
            <a:avLst/>
          </a:prstGeom>
          <a:noFill/>
        </p:spPr>
        <p:txBody>
          <a:bodyPr wrap="none" rtlCol="0">
            <a:spAutoFit/>
          </a:bodyPr>
          <a:lstStyle/>
          <a:p>
            <a:pPr algn="r"/>
            <a:r>
              <a:rPr lang="en-US" sz="1400" dirty="0" smtClean="0">
                <a:solidFill>
                  <a:srgbClr val="0000FF"/>
                </a:solidFill>
              </a:rPr>
              <a:t>Mined tunnel</a:t>
            </a:r>
          </a:p>
        </p:txBody>
      </p:sp>
    </p:spTree>
    <p:extLst>
      <p:ext uri="{BB962C8B-B14F-4D97-AF65-F5344CB8AC3E}">
        <p14:creationId xmlns:p14="http://schemas.microsoft.com/office/powerpoint/2010/main" val="397300951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142272"/>
            <a:ext cx="9144000" cy="3406061"/>
          </a:xfrm>
          <a:prstGeom prst="rect">
            <a:avLst/>
          </a:prstGeom>
          <a:noFill/>
          <a:ln w="9525">
            <a:noFill/>
            <a:miter lim="800000"/>
            <a:headEnd/>
            <a:tailEnd/>
          </a:ln>
        </p:spPr>
        <p:txBody>
          <a:bodyPr wrap="square">
            <a:prstTxWarp prst="textNoShape">
              <a:avLst/>
            </a:prstTxWarp>
            <a:spAutoFit/>
          </a:bodyPr>
          <a:lstStyle/>
          <a:p>
            <a:pPr marL="225425" indent="-225425">
              <a:lnSpc>
                <a:spcPct val="120000"/>
              </a:lnSpc>
              <a:buFont typeface="Arial"/>
              <a:buChar char="•"/>
            </a:pPr>
            <a:r>
              <a:rPr lang="en-US" sz="2000" b="1" dirty="0" smtClean="0"/>
              <a:t>DOE has approved Mission Need for a Next Generation Light Source</a:t>
            </a:r>
          </a:p>
          <a:p>
            <a:pPr marL="682625" lvl="1" indent="-225425">
              <a:lnSpc>
                <a:spcPct val="120000"/>
              </a:lnSpc>
              <a:buFont typeface="Arial"/>
              <a:buChar char="•"/>
            </a:pPr>
            <a:r>
              <a:rPr lang="en-US" sz="2000" b="1" dirty="0" smtClean="0"/>
              <a:t>LBNL led the effort</a:t>
            </a:r>
          </a:p>
          <a:p>
            <a:pPr marL="1139825" lvl="2" indent="-225425">
              <a:lnSpc>
                <a:spcPct val="120000"/>
              </a:lnSpc>
              <a:buFont typeface="Arial"/>
              <a:buChar char="•"/>
            </a:pPr>
            <a:r>
              <a:rPr lang="en-US" sz="2000" b="1" dirty="0" smtClean="0"/>
              <a:t>We are:</a:t>
            </a:r>
          </a:p>
          <a:p>
            <a:pPr marL="1597025" lvl="3" indent="-225425">
              <a:lnSpc>
                <a:spcPct val="120000"/>
              </a:lnSpc>
              <a:buFont typeface="Arial"/>
              <a:buChar char="•"/>
            </a:pPr>
            <a:r>
              <a:rPr lang="en-US" sz="2000" b="1" dirty="0" smtClean="0"/>
              <a:t>Developing science case and experimental requirements</a:t>
            </a:r>
          </a:p>
          <a:p>
            <a:pPr marL="1597025" lvl="3" indent="-225425">
              <a:lnSpc>
                <a:spcPct val="120000"/>
              </a:lnSpc>
              <a:buFont typeface="Arial"/>
              <a:buChar char="•"/>
            </a:pPr>
            <a:r>
              <a:rPr lang="en-US" sz="2000" b="1" dirty="0" smtClean="0"/>
              <a:t>Optimizing machine design to best meet science needs</a:t>
            </a:r>
          </a:p>
          <a:p>
            <a:pPr marL="1597025" lvl="3" indent="-225425">
              <a:lnSpc>
                <a:spcPct val="120000"/>
              </a:lnSpc>
              <a:buFont typeface="Arial"/>
              <a:buChar char="•"/>
            </a:pPr>
            <a:r>
              <a:rPr lang="en-US" sz="2000" b="1" dirty="0"/>
              <a:t>Executing and developing R&amp;D plans</a:t>
            </a:r>
          </a:p>
          <a:p>
            <a:pPr marL="1597025" lvl="3" indent="-225425">
              <a:lnSpc>
                <a:spcPct val="120000"/>
              </a:lnSpc>
              <a:buFont typeface="Arial"/>
              <a:buChar char="•"/>
            </a:pPr>
            <a:r>
              <a:rPr lang="en-US" sz="2000" b="1" dirty="0" smtClean="0"/>
              <a:t>Strengthening </a:t>
            </a:r>
            <a:r>
              <a:rPr lang="en-US" sz="2000" b="1" dirty="0"/>
              <a:t>and building </a:t>
            </a:r>
            <a:r>
              <a:rPr lang="en-US" sz="2000" b="1" dirty="0" smtClean="0"/>
              <a:t>collaborations</a:t>
            </a:r>
          </a:p>
          <a:p>
            <a:pPr marL="2054225" lvl="4" indent="-225425">
              <a:lnSpc>
                <a:spcPct val="120000"/>
              </a:lnSpc>
              <a:buFont typeface="Arial"/>
              <a:buChar char="•"/>
            </a:pPr>
            <a:r>
              <a:rPr lang="en-US" sz="2000" b="1" dirty="0" smtClean="0"/>
              <a:t>Seeking partnership with FNAL </a:t>
            </a:r>
          </a:p>
          <a:p>
            <a:pPr marL="2511425" lvl="5" indent="-225425">
              <a:lnSpc>
                <a:spcPct val="120000"/>
              </a:lnSpc>
              <a:buFont typeface="Arial"/>
              <a:buChar char="•"/>
            </a:pPr>
            <a:r>
              <a:rPr lang="en-US" sz="2000" b="1" dirty="0"/>
              <a:t>E</a:t>
            </a:r>
            <a:r>
              <a:rPr lang="en-US" sz="2000" b="1" dirty="0" smtClean="0"/>
              <a:t>xpertise in SCRF and </a:t>
            </a:r>
            <a:r>
              <a:rPr lang="en-US" sz="2000" b="1" dirty="0" err="1" smtClean="0"/>
              <a:t>cryosystems</a:t>
            </a:r>
            <a:endParaRPr lang="en-US" sz="2000" b="1" dirty="0"/>
          </a:p>
        </p:txBody>
      </p:sp>
      <p:sp>
        <p:nvSpPr>
          <p:cNvPr id="4" name="Rectangle 7"/>
          <p:cNvSpPr>
            <a:spLocks noChangeArrowheads="1"/>
          </p:cNvSpPr>
          <p:nvPr/>
        </p:nvSpPr>
        <p:spPr bwMode="auto">
          <a:xfrm>
            <a:off x="0" y="294667"/>
            <a:ext cx="9144000" cy="523220"/>
          </a:xfrm>
          <a:prstGeom prst="rect">
            <a:avLst/>
          </a:prstGeom>
          <a:noFill/>
          <a:ln w="9525">
            <a:noFill/>
            <a:miter lim="800000"/>
            <a:headEnd/>
            <a:tailEnd/>
          </a:ln>
        </p:spPr>
        <p:txBody>
          <a:bodyPr wrap="square" anchor="t">
            <a:prstTxWarp prst="textNoShape">
              <a:avLst/>
            </a:prstTxWarp>
            <a:spAutoFit/>
          </a:bodyPr>
          <a:lstStyle/>
          <a:p>
            <a:r>
              <a:rPr lang="en-US" sz="2800" b="1" dirty="0" smtClean="0">
                <a:solidFill>
                  <a:srgbClr val="000090"/>
                </a:solidFill>
                <a:cs typeface="Calibri"/>
              </a:rPr>
              <a:t>Summary</a:t>
            </a:r>
            <a:endParaRPr lang="en-US" sz="1400" b="1" dirty="0">
              <a:solidFill>
                <a:srgbClr val="000090"/>
              </a:solidFill>
              <a:cs typeface="Calibri"/>
            </a:endParaRPr>
          </a:p>
        </p:txBody>
      </p:sp>
    </p:spTree>
    <p:extLst>
      <p:ext uri="{BB962C8B-B14F-4D97-AF65-F5344CB8AC3E}">
        <p14:creationId xmlns:p14="http://schemas.microsoft.com/office/powerpoint/2010/main" val="363062692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692" y="1607504"/>
            <a:ext cx="8973033" cy="2062019"/>
            <a:chOff x="133692" y="1607504"/>
            <a:chExt cx="8973033" cy="2062019"/>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2" name="Title 1"/>
          <p:cNvSpPr>
            <a:spLocks noGrp="1"/>
          </p:cNvSpPr>
          <p:nvPr>
            <p:ph type="ctrTitle"/>
          </p:nvPr>
        </p:nvSpPr>
        <p:spPr>
          <a:xfrm>
            <a:off x="0" y="3571257"/>
            <a:ext cx="9144000" cy="2690452"/>
          </a:xfrm>
        </p:spPr>
        <p:txBody>
          <a:bodyPr/>
          <a:lstStyle/>
          <a:p>
            <a:r>
              <a:rPr lang="en-US" sz="2000" dirty="0" smtClean="0"/>
              <a:t>B</a:t>
            </a:r>
            <a:r>
              <a:rPr lang="en-US" sz="2000" dirty="0"/>
              <a:t>. Austin, K.M. Baptiste, D. Bowring, J.M. Byrd, J.N. </a:t>
            </a:r>
            <a:r>
              <a:rPr lang="en-US" sz="2000" dirty="0" smtClean="0"/>
              <a:t>Corlett, P</a:t>
            </a:r>
            <a:r>
              <a:rPr lang="en-US" sz="2000" dirty="0"/>
              <a:t>. Denes, </a:t>
            </a:r>
            <a:r>
              <a:rPr lang="en-US" sz="2000" dirty="0" smtClean="0"/>
              <a:t/>
            </a:r>
            <a:br>
              <a:rPr lang="en-US" sz="2000" dirty="0" smtClean="0"/>
            </a:br>
            <a:r>
              <a:rPr lang="en-US" sz="2000" dirty="0" smtClean="0"/>
              <a:t>S</a:t>
            </a:r>
            <a:r>
              <a:rPr lang="en-US" sz="2000" dirty="0"/>
              <a:t>. </a:t>
            </a:r>
            <a:r>
              <a:rPr lang="en-US" sz="2000" dirty="0" err="1"/>
              <a:t>DeSantis</a:t>
            </a:r>
            <a:r>
              <a:rPr lang="en-US" sz="2000" dirty="0"/>
              <a:t>, R. Donahue, L. Doolittle, P. Emma, D. </a:t>
            </a:r>
            <a:r>
              <a:rPr lang="en-US" sz="2000" dirty="0" err="1"/>
              <a:t>Filippetto</a:t>
            </a:r>
            <a:r>
              <a:rPr lang="en-US" sz="2000" dirty="0"/>
              <a:t>, </a:t>
            </a:r>
            <a:r>
              <a:rPr lang="en-US" sz="2000" dirty="0" smtClean="0"/>
              <a:t>J. Floyd, </a:t>
            </a:r>
            <a:br>
              <a:rPr lang="en-US" sz="2000" dirty="0" smtClean="0"/>
            </a:br>
            <a:r>
              <a:rPr lang="en-US" sz="2000" dirty="0" smtClean="0"/>
              <a:t>J. Harkins, G</a:t>
            </a:r>
            <a:r>
              <a:rPr lang="en-US" sz="2000" dirty="0"/>
              <a:t>. Huang, </a:t>
            </a:r>
            <a:r>
              <a:rPr lang="en-US" sz="2000" dirty="0" smtClean="0"/>
              <a:t>T</a:t>
            </a:r>
            <a:r>
              <a:rPr lang="en-US" sz="2000" dirty="0"/>
              <a:t>. </a:t>
            </a:r>
            <a:r>
              <a:rPr lang="en-US" sz="2000" dirty="0" err="1"/>
              <a:t>Koettig</a:t>
            </a:r>
            <a:r>
              <a:rPr lang="en-US" sz="2000" dirty="0"/>
              <a:t>, S. Kwiatkowski, D. Li, H. Nishimura, </a:t>
            </a:r>
            <a:r>
              <a:rPr lang="en-US" sz="2000" dirty="0" smtClean="0"/>
              <a:t/>
            </a:r>
            <a:br>
              <a:rPr lang="en-US" sz="2000" dirty="0" smtClean="0"/>
            </a:br>
            <a:r>
              <a:rPr lang="en-US" sz="2000" dirty="0" smtClean="0"/>
              <a:t>T.P</a:t>
            </a:r>
            <a:r>
              <a:rPr lang="en-US" sz="2000" dirty="0"/>
              <a:t>. Lou, H.A. </a:t>
            </a:r>
            <a:r>
              <a:rPr lang="en-US" sz="2000" dirty="0" err="1"/>
              <a:t>Padmore</a:t>
            </a:r>
            <a:r>
              <a:rPr lang="en-US" sz="2000" dirty="0"/>
              <a:t>, </a:t>
            </a:r>
            <a:r>
              <a:rPr lang="en-US" sz="2000" dirty="0" smtClean="0"/>
              <a:t>C</a:t>
            </a:r>
            <a:r>
              <a:rPr lang="en-US" sz="2000" dirty="0"/>
              <a:t>. Papadopoulos, C. Pappas, G. Penn, M. </a:t>
            </a:r>
            <a:r>
              <a:rPr lang="en-US" sz="2000" dirty="0" err="1"/>
              <a:t>Placidi</a:t>
            </a:r>
            <a:r>
              <a:rPr lang="en-US" sz="2000" dirty="0"/>
              <a:t>, S. </a:t>
            </a:r>
            <a:r>
              <a:rPr lang="en-US" sz="2000" dirty="0" err="1"/>
              <a:t>Prestemon</a:t>
            </a:r>
            <a:r>
              <a:rPr lang="en-US" sz="2000" dirty="0"/>
              <a:t>, </a:t>
            </a:r>
            <a:r>
              <a:rPr lang="en-US" sz="2000" dirty="0" smtClean="0"/>
              <a:t>D</a:t>
            </a:r>
            <a:r>
              <a:rPr lang="en-US" sz="2000" dirty="0"/>
              <a:t>. </a:t>
            </a:r>
            <a:r>
              <a:rPr lang="en-US" sz="2000" dirty="0" err="1"/>
              <a:t>Prosnitz</a:t>
            </a:r>
            <a:r>
              <a:rPr lang="en-US" sz="2000" dirty="0"/>
              <a:t>, J. </a:t>
            </a:r>
            <a:r>
              <a:rPr lang="en-US" sz="2000" dirty="0" err="1"/>
              <a:t>Qiang</a:t>
            </a:r>
            <a:r>
              <a:rPr lang="en-US" sz="2000" dirty="0"/>
              <a:t>, A. </a:t>
            </a:r>
            <a:r>
              <a:rPr lang="en-US" sz="2000" dirty="0" err="1"/>
              <a:t>Ratti</a:t>
            </a:r>
            <a:r>
              <a:rPr lang="en-US" sz="2000" dirty="0"/>
              <a:t>, M. </a:t>
            </a:r>
            <a:r>
              <a:rPr lang="en-US" sz="2000" dirty="0" err="1"/>
              <a:t>Reinsch</a:t>
            </a:r>
            <a:r>
              <a:rPr lang="en-US" sz="2000" dirty="0"/>
              <a:t>, D.S. Robin, </a:t>
            </a:r>
            <a:r>
              <a:rPr lang="en-US" sz="2000" dirty="0" smtClean="0"/>
              <a:t/>
            </a:r>
            <a:br>
              <a:rPr lang="en-US" sz="2000" dirty="0" smtClean="0"/>
            </a:br>
            <a:r>
              <a:rPr lang="en-US" sz="2000" dirty="0" smtClean="0"/>
              <a:t>F</a:t>
            </a:r>
            <a:r>
              <a:rPr lang="en-US" sz="2000" dirty="0"/>
              <a:t>. </a:t>
            </a:r>
            <a:r>
              <a:rPr lang="en-US" sz="2000" dirty="0" err="1"/>
              <a:t>Sannibale</a:t>
            </a:r>
            <a:r>
              <a:rPr lang="en-US" sz="2000" dirty="0"/>
              <a:t>, </a:t>
            </a:r>
            <a:r>
              <a:rPr lang="en-US" sz="2000" dirty="0" smtClean="0"/>
              <a:t>R</a:t>
            </a:r>
            <a:r>
              <a:rPr lang="en-US" sz="2000" dirty="0"/>
              <a:t>. </a:t>
            </a:r>
            <a:r>
              <a:rPr lang="en-US" sz="2000" dirty="0" err="1"/>
              <a:t>Schlueter</a:t>
            </a:r>
            <a:r>
              <a:rPr lang="en-US" sz="2000" dirty="0"/>
              <a:t>, R.W. </a:t>
            </a:r>
            <a:r>
              <a:rPr lang="en-US" sz="2000" dirty="0" err="1"/>
              <a:t>Schoenlein</a:t>
            </a:r>
            <a:r>
              <a:rPr lang="en-US" sz="2000" dirty="0"/>
              <a:t>, A. </a:t>
            </a:r>
            <a:r>
              <a:rPr lang="en-US" sz="2000" dirty="0" err="1"/>
              <a:t>Sessler</a:t>
            </a:r>
            <a:r>
              <a:rPr lang="en-US" sz="2000" dirty="0"/>
              <a:t>, J.W. Staples, </a:t>
            </a:r>
            <a:r>
              <a:rPr lang="en-US" sz="2000" dirty="0" smtClean="0"/>
              <a:t/>
            </a:r>
            <a:br>
              <a:rPr lang="en-US" sz="2000" dirty="0" smtClean="0"/>
            </a:br>
            <a:r>
              <a:rPr lang="en-US" sz="2000" dirty="0" smtClean="0"/>
              <a:t>C</a:t>
            </a:r>
            <a:r>
              <a:rPr lang="en-US" sz="2000" dirty="0"/>
              <a:t>. </a:t>
            </a:r>
            <a:r>
              <a:rPr lang="en-US" sz="2000" dirty="0" err="1"/>
              <a:t>Steier</a:t>
            </a:r>
            <a:r>
              <a:rPr lang="en-US" sz="2000" dirty="0"/>
              <a:t>, C. Sun, T. </a:t>
            </a:r>
            <a:r>
              <a:rPr lang="en-US" sz="2000" dirty="0" err="1"/>
              <a:t>Vecchione</a:t>
            </a:r>
            <a:r>
              <a:rPr lang="en-US" sz="2000" dirty="0"/>
              <a:t>, M. </a:t>
            </a:r>
            <a:r>
              <a:rPr lang="en-US" sz="2000" dirty="0" err="1"/>
              <a:t>Venturini</a:t>
            </a:r>
            <a:r>
              <a:rPr lang="en-US" sz="2000" dirty="0"/>
              <a:t>, W. Wan, R. Wells, R. Wilcox, J. </a:t>
            </a:r>
            <a:r>
              <a:rPr lang="en-US" sz="2000" dirty="0" err="1" smtClean="0"/>
              <a:t>Wurtele</a:t>
            </a:r>
            <a:r>
              <a:rPr lang="en-US" sz="2000" dirty="0"/>
              <a:t/>
            </a:r>
            <a:br>
              <a:rPr lang="en-US" sz="2000" dirty="0"/>
            </a:br>
            <a:r>
              <a:rPr lang="en-US" sz="2000" dirty="0" smtClean="0"/>
              <a:t/>
            </a:r>
            <a:br>
              <a:rPr lang="en-US" sz="2000" dirty="0" smtClean="0"/>
            </a:br>
            <a:endParaRPr lang="en-US" sz="2000" dirty="0"/>
          </a:p>
        </p:txBody>
      </p:sp>
      <p:sp>
        <p:nvSpPr>
          <p:cNvPr id="9" name="Title 1"/>
          <p:cNvSpPr txBox="1">
            <a:spLocks/>
          </p:cNvSpPr>
          <p:nvPr/>
        </p:nvSpPr>
        <p:spPr>
          <a:xfrm>
            <a:off x="-24702" y="289034"/>
            <a:ext cx="6914921" cy="930725"/>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NGLS DESIGN STUDY AND ACCELERATOR R&amp;D TEAM</a:t>
            </a:r>
            <a:br>
              <a:rPr lang="en-US" dirty="0" smtClean="0">
                <a:solidFill>
                  <a:srgbClr val="000090"/>
                </a:solidFill>
                <a:latin typeface="+mn-lt"/>
              </a:rPr>
            </a:br>
            <a:endParaRPr lang="en-US" sz="1600" dirty="0">
              <a:solidFill>
                <a:srgbClr val="000090"/>
              </a:solidFill>
              <a:latin typeface="+mn-lt"/>
            </a:endParaRPr>
          </a:p>
        </p:txBody>
      </p:sp>
    </p:spTree>
    <p:extLst>
      <p:ext uri="{BB962C8B-B14F-4D97-AF65-F5344CB8AC3E}">
        <p14:creationId xmlns:p14="http://schemas.microsoft.com/office/powerpoint/2010/main" val="3454189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7507" y="3131161"/>
            <a:ext cx="3982581" cy="830997"/>
          </a:xfrm>
          <a:prstGeom prst="rect">
            <a:avLst/>
          </a:prstGeom>
          <a:noFill/>
        </p:spPr>
        <p:txBody>
          <a:bodyPr wrap="none" rtlCol="0">
            <a:spAutoFit/>
          </a:bodyPr>
          <a:lstStyle/>
          <a:p>
            <a:r>
              <a:rPr lang="en-US" sz="4800" dirty="0" smtClean="0">
                <a:solidFill>
                  <a:schemeClr val="bg1">
                    <a:lumMod val="65000"/>
                  </a:schemeClr>
                </a:solidFill>
              </a:rPr>
              <a:t>Backup slides</a:t>
            </a:r>
            <a:endParaRPr lang="en-US" sz="4800" dirty="0">
              <a:solidFill>
                <a:schemeClr val="bg1">
                  <a:lumMod val="65000"/>
                </a:schemeClr>
              </a:solidFill>
            </a:endParaRPr>
          </a:p>
        </p:txBody>
      </p:sp>
    </p:spTree>
    <p:extLst>
      <p:ext uri="{BB962C8B-B14F-4D97-AF65-F5344CB8AC3E}">
        <p14:creationId xmlns:p14="http://schemas.microsoft.com/office/powerpoint/2010/main" val="416853591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7786543" y="1693234"/>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055525" y="1700930"/>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627294" y="1700930"/>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011593" y="1700930"/>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22311" y="1700930"/>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04677" y="1700930"/>
            <a:ext cx="0" cy="4754880"/>
          </a:xfrm>
          <a:prstGeom prst="line">
            <a:avLst/>
          </a:prstGeom>
          <a:ln w="9525" cmpd="sng">
            <a:solidFill>
              <a:srgbClr val="008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9921" y="285685"/>
            <a:ext cx="6878080" cy="731838"/>
          </a:xfrm>
        </p:spPr>
        <p:txBody>
          <a:bodyPr/>
          <a:lstStyle/>
          <a:p>
            <a:r>
              <a:rPr lang="en-US" dirty="0" smtClean="0">
                <a:solidFill>
                  <a:srgbClr val="000090"/>
                </a:solidFill>
                <a:latin typeface="+mj-lt"/>
              </a:rPr>
              <a:t>Summary schedule </a:t>
            </a:r>
            <a:br>
              <a:rPr lang="en-US" dirty="0" smtClean="0">
                <a:solidFill>
                  <a:srgbClr val="000090"/>
                </a:solidFill>
                <a:latin typeface="+mj-lt"/>
              </a:rPr>
            </a:br>
            <a:r>
              <a:rPr lang="en-US" sz="2400" dirty="0" smtClean="0">
                <a:solidFill>
                  <a:srgbClr val="000090"/>
                </a:solidFill>
                <a:latin typeface="+mj-lt"/>
              </a:rPr>
              <a:t>(for planning purposes)</a:t>
            </a:r>
            <a:endParaRPr lang="en-US" dirty="0">
              <a:solidFill>
                <a:srgbClr val="000090"/>
              </a:solidFill>
              <a:latin typeface="+mj-lt"/>
            </a:endParaRPr>
          </a:p>
        </p:txBody>
      </p:sp>
      <p:sp>
        <p:nvSpPr>
          <p:cNvPr id="5" name="TextBox 4"/>
          <p:cNvSpPr txBox="1"/>
          <p:nvPr/>
        </p:nvSpPr>
        <p:spPr>
          <a:xfrm>
            <a:off x="240368" y="1876422"/>
            <a:ext cx="479618" cy="369332"/>
          </a:xfrm>
          <a:prstGeom prst="rect">
            <a:avLst/>
          </a:prstGeom>
          <a:noFill/>
        </p:spPr>
        <p:txBody>
          <a:bodyPr wrap="none" rtlCol="0">
            <a:spAutoFit/>
          </a:bodyPr>
          <a:lstStyle/>
          <a:p>
            <a:r>
              <a:rPr lang="en-US" dirty="0" smtClean="0"/>
              <a:t>FY</a:t>
            </a:r>
            <a:endParaRPr lang="en-US" dirty="0"/>
          </a:p>
        </p:txBody>
      </p:sp>
      <p:sp>
        <p:nvSpPr>
          <p:cNvPr id="6" name="TextBox 5"/>
          <p:cNvSpPr txBox="1"/>
          <p:nvPr/>
        </p:nvSpPr>
        <p:spPr>
          <a:xfrm>
            <a:off x="689198" y="1231891"/>
            <a:ext cx="731970" cy="369332"/>
          </a:xfrm>
          <a:prstGeom prst="rect">
            <a:avLst/>
          </a:prstGeom>
          <a:noFill/>
        </p:spPr>
        <p:txBody>
          <a:bodyPr wrap="none" rtlCol="0">
            <a:spAutoFit/>
          </a:bodyPr>
          <a:lstStyle/>
          <a:p>
            <a:r>
              <a:rPr lang="en-US" dirty="0" smtClean="0">
                <a:solidFill>
                  <a:srgbClr val="008000"/>
                </a:solidFill>
                <a:latin typeface="Helvetica Neue"/>
                <a:cs typeface="Helvetica Neue"/>
              </a:rPr>
              <a:t>CD-0</a:t>
            </a:r>
            <a:endParaRPr lang="en-US" dirty="0">
              <a:solidFill>
                <a:srgbClr val="008000"/>
              </a:solidFill>
              <a:latin typeface="Helvetica Neue"/>
              <a:cs typeface="Helvetica Neue"/>
            </a:endParaRPr>
          </a:p>
        </p:txBody>
      </p:sp>
      <p:sp>
        <p:nvSpPr>
          <p:cNvPr id="8" name="TextBox 7"/>
          <p:cNvSpPr txBox="1"/>
          <p:nvPr/>
        </p:nvSpPr>
        <p:spPr>
          <a:xfrm>
            <a:off x="2299934" y="1231891"/>
            <a:ext cx="731970" cy="369332"/>
          </a:xfrm>
          <a:prstGeom prst="rect">
            <a:avLst/>
          </a:prstGeom>
          <a:noFill/>
        </p:spPr>
        <p:txBody>
          <a:bodyPr wrap="none" rtlCol="0">
            <a:spAutoFit/>
          </a:bodyPr>
          <a:lstStyle/>
          <a:p>
            <a:r>
              <a:rPr lang="en-US" dirty="0" smtClean="0">
                <a:solidFill>
                  <a:srgbClr val="008000"/>
                </a:solidFill>
                <a:latin typeface="Helvetica Neue"/>
                <a:cs typeface="Helvetica Neue"/>
              </a:rPr>
              <a:t>CD-1</a:t>
            </a:r>
            <a:endParaRPr lang="en-US" dirty="0">
              <a:solidFill>
                <a:srgbClr val="008000"/>
              </a:solidFill>
              <a:latin typeface="Helvetica Neue"/>
              <a:cs typeface="Helvetica Neue"/>
            </a:endParaRPr>
          </a:p>
        </p:txBody>
      </p:sp>
      <p:sp>
        <p:nvSpPr>
          <p:cNvPr id="10" name="TextBox 9"/>
          <p:cNvSpPr txBox="1"/>
          <p:nvPr/>
        </p:nvSpPr>
        <p:spPr>
          <a:xfrm>
            <a:off x="3213826" y="1231891"/>
            <a:ext cx="1069524" cy="369332"/>
          </a:xfrm>
          <a:prstGeom prst="rect">
            <a:avLst/>
          </a:prstGeom>
          <a:noFill/>
        </p:spPr>
        <p:txBody>
          <a:bodyPr wrap="none" rtlCol="0">
            <a:spAutoFit/>
          </a:bodyPr>
          <a:lstStyle/>
          <a:p>
            <a:r>
              <a:rPr lang="en-US" dirty="0" smtClean="0">
                <a:solidFill>
                  <a:srgbClr val="008000"/>
                </a:solidFill>
                <a:latin typeface="Helvetica Neue"/>
                <a:cs typeface="Helvetica Neue"/>
              </a:rPr>
              <a:t>CD-2/3a</a:t>
            </a:r>
            <a:endParaRPr lang="en-US" dirty="0">
              <a:solidFill>
                <a:srgbClr val="008000"/>
              </a:solidFill>
              <a:latin typeface="Helvetica Neue"/>
              <a:cs typeface="Helvetica Neue"/>
            </a:endParaRPr>
          </a:p>
        </p:txBody>
      </p:sp>
      <p:sp>
        <p:nvSpPr>
          <p:cNvPr id="12" name="TextBox 11"/>
          <p:cNvSpPr txBox="1"/>
          <p:nvPr/>
        </p:nvSpPr>
        <p:spPr>
          <a:xfrm>
            <a:off x="4247093" y="1231891"/>
            <a:ext cx="868854" cy="369332"/>
          </a:xfrm>
          <a:prstGeom prst="rect">
            <a:avLst/>
          </a:prstGeom>
          <a:noFill/>
        </p:spPr>
        <p:txBody>
          <a:bodyPr wrap="none" rtlCol="0">
            <a:spAutoFit/>
          </a:bodyPr>
          <a:lstStyle/>
          <a:p>
            <a:r>
              <a:rPr lang="en-US" dirty="0" smtClean="0">
                <a:solidFill>
                  <a:srgbClr val="008000"/>
                </a:solidFill>
                <a:latin typeface="Helvetica Neue"/>
                <a:cs typeface="Helvetica Neue"/>
              </a:rPr>
              <a:t>CD-3b</a:t>
            </a:r>
            <a:endParaRPr lang="en-US" dirty="0">
              <a:solidFill>
                <a:srgbClr val="008000"/>
              </a:solidFill>
              <a:latin typeface="Helvetica Neue"/>
              <a:cs typeface="Helvetica Neue"/>
            </a:endParaRPr>
          </a:p>
        </p:txBody>
      </p:sp>
      <p:sp>
        <p:nvSpPr>
          <p:cNvPr id="14" name="TextBox 13"/>
          <p:cNvSpPr txBox="1"/>
          <p:nvPr/>
        </p:nvSpPr>
        <p:spPr>
          <a:xfrm>
            <a:off x="8054226" y="1231891"/>
            <a:ext cx="868854" cy="369332"/>
          </a:xfrm>
          <a:prstGeom prst="rect">
            <a:avLst/>
          </a:prstGeom>
          <a:noFill/>
        </p:spPr>
        <p:txBody>
          <a:bodyPr wrap="none" rtlCol="0">
            <a:spAutoFit/>
          </a:bodyPr>
          <a:lstStyle/>
          <a:p>
            <a:r>
              <a:rPr lang="en-US" dirty="0" smtClean="0">
                <a:solidFill>
                  <a:srgbClr val="008000"/>
                </a:solidFill>
                <a:latin typeface="Helvetica Neue"/>
                <a:cs typeface="Helvetica Neue"/>
              </a:rPr>
              <a:t>CD-4b</a:t>
            </a:r>
            <a:endParaRPr lang="en-US" dirty="0">
              <a:solidFill>
                <a:srgbClr val="008000"/>
              </a:solidFill>
              <a:latin typeface="Helvetica Neue"/>
              <a:cs typeface="Helvetica Neue"/>
            </a:endParaRPr>
          </a:p>
        </p:txBody>
      </p:sp>
      <p:sp>
        <p:nvSpPr>
          <p:cNvPr id="17" name="Rectangle 16"/>
          <p:cNvSpPr/>
          <p:nvPr/>
        </p:nvSpPr>
        <p:spPr>
          <a:xfrm>
            <a:off x="741424"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11</a:t>
            </a:r>
            <a:endParaRPr lang="en-US" dirty="0"/>
          </a:p>
        </p:txBody>
      </p:sp>
      <p:sp>
        <p:nvSpPr>
          <p:cNvPr id="18" name="Rectangle 17"/>
          <p:cNvSpPr/>
          <p:nvPr/>
        </p:nvSpPr>
        <p:spPr>
          <a:xfrm>
            <a:off x="1354943"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12</a:t>
            </a:r>
            <a:endParaRPr lang="en-US" dirty="0">
              <a:solidFill>
                <a:srgbClr val="000090"/>
              </a:solidFill>
            </a:endParaRPr>
          </a:p>
        </p:txBody>
      </p:sp>
      <p:sp>
        <p:nvSpPr>
          <p:cNvPr id="19" name="Rectangle 18"/>
          <p:cNvSpPr/>
          <p:nvPr/>
        </p:nvSpPr>
        <p:spPr>
          <a:xfrm>
            <a:off x="1968462"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13</a:t>
            </a:r>
            <a:endParaRPr lang="en-US" dirty="0"/>
          </a:p>
        </p:txBody>
      </p:sp>
      <p:sp>
        <p:nvSpPr>
          <p:cNvPr id="20" name="Rectangle 19"/>
          <p:cNvSpPr/>
          <p:nvPr/>
        </p:nvSpPr>
        <p:spPr>
          <a:xfrm>
            <a:off x="2581981"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14</a:t>
            </a:r>
            <a:endParaRPr lang="en-US" dirty="0">
              <a:solidFill>
                <a:srgbClr val="000090"/>
              </a:solidFill>
            </a:endParaRPr>
          </a:p>
        </p:txBody>
      </p:sp>
      <p:sp>
        <p:nvSpPr>
          <p:cNvPr id="21" name="Rectangle 20"/>
          <p:cNvSpPr/>
          <p:nvPr/>
        </p:nvSpPr>
        <p:spPr>
          <a:xfrm>
            <a:off x="3195500"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15</a:t>
            </a:r>
            <a:endParaRPr lang="en-US" dirty="0"/>
          </a:p>
        </p:txBody>
      </p:sp>
      <p:sp>
        <p:nvSpPr>
          <p:cNvPr id="22" name="Rectangle 21"/>
          <p:cNvSpPr/>
          <p:nvPr/>
        </p:nvSpPr>
        <p:spPr>
          <a:xfrm>
            <a:off x="3809019"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16</a:t>
            </a:r>
            <a:endParaRPr lang="en-US" dirty="0">
              <a:solidFill>
                <a:srgbClr val="000090"/>
              </a:solidFill>
            </a:endParaRPr>
          </a:p>
        </p:txBody>
      </p:sp>
      <p:sp>
        <p:nvSpPr>
          <p:cNvPr id="23" name="Rectangle 22"/>
          <p:cNvSpPr/>
          <p:nvPr/>
        </p:nvSpPr>
        <p:spPr>
          <a:xfrm>
            <a:off x="4422538"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17</a:t>
            </a:r>
            <a:endParaRPr lang="en-US" dirty="0"/>
          </a:p>
        </p:txBody>
      </p:sp>
      <p:sp>
        <p:nvSpPr>
          <p:cNvPr id="24" name="Rectangle 23"/>
          <p:cNvSpPr/>
          <p:nvPr/>
        </p:nvSpPr>
        <p:spPr>
          <a:xfrm>
            <a:off x="5036057"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18</a:t>
            </a:r>
            <a:endParaRPr lang="en-US" dirty="0">
              <a:solidFill>
                <a:srgbClr val="000090"/>
              </a:solidFill>
            </a:endParaRPr>
          </a:p>
        </p:txBody>
      </p:sp>
      <p:sp>
        <p:nvSpPr>
          <p:cNvPr id="25" name="Rectangle 24"/>
          <p:cNvSpPr/>
          <p:nvPr/>
        </p:nvSpPr>
        <p:spPr>
          <a:xfrm>
            <a:off x="5649576"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19</a:t>
            </a:r>
            <a:endParaRPr lang="en-US" dirty="0"/>
          </a:p>
        </p:txBody>
      </p:sp>
      <p:sp>
        <p:nvSpPr>
          <p:cNvPr id="26" name="Rectangle 25"/>
          <p:cNvSpPr/>
          <p:nvPr/>
        </p:nvSpPr>
        <p:spPr>
          <a:xfrm>
            <a:off x="6263095"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20</a:t>
            </a:r>
            <a:endParaRPr lang="en-US" dirty="0">
              <a:solidFill>
                <a:srgbClr val="000090"/>
              </a:solidFill>
            </a:endParaRPr>
          </a:p>
        </p:txBody>
      </p:sp>
      <p:sp>
        <p:nvSpPr>
          <p:cNvPr id="27" name="Rectangle 26"/>
          <p:cNvSpPr/>
          <p:nvPr/>
        </p:nvSpPr>
        <p:spPr>
          <a:xfrm>
            <a:off x="6876614"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21</a:t>
            </a:r>
            <a:endParaRPr lang="en-US" dirty="0"/>
          </a:p>
        </p:txBody>
      </p:sp>
      <p:sp>
        <p:nvSpPr>
          <p:cNvPr id="28" name="Rectangle 27"/>
          <p:cNvSpPr/>
          <p:nvPr/>
        </p:nvSpPr>
        <p:spPr>
          <a:xfrm>
            <a:off x="7490138" y="1876422"/>
            <a:ext cx="609589" cy="346364"/>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22</a:t>
            </a:r>
            <a:endParaRPr lang="en-US" dirty="0">
              <a:solidFill>
                <a:srgbClr val="000090"/>
              </a:solidFill>
            </a:endParaRPr>
          </a:p>
        </p:txBody>
      </p:sp>
      <p:sp>
        <p:nvSpPr>
          <p:cNvPr id="29" name="TextBox 28"/>
          <p:cNvSpPr txBox="1"/>
          <p:nvPr/>
        </p:nvSpPr>
        <p:spPr>
          <a:xfrm>
            <a:off x="7173656" y="1231891"/>
            <a:ext cx="864339" cy="369332"/>
          </a:xfrm>
          <a:prstGeom prst="rect">
            <a:avLst/>
          </a:prstGeom>
          <a:noFill/>
        </p:spPr>
        <p:txBody>
          <a:bodyPr wrap="none" rtlCol="0">
            <a:spAutoFit/>
          </a:bodyPr>
          <a:lstStyle/>
          <a:p>
            <a:r>
              <a:rPr lang="en-US" dirty="0" smtClean="0">
                <a:solidFill>
                  <a:srgbClr val="008000"/>
                </a:solidFill>
                <a:latin typeface="Helvetica Neue"/>
                <a:cs typeface="Helvetica Neue"/>
              </a:rPr>
              <a:t>CD-4a</a:t>
            </a:r>
            <a:endParaRPr lang="en-US" dirty="0">
              <a:solidFill>
                <a:srgbClr val="008000"/>
              </a:solidFill>
              <a:latin typeface="Helvetica Neue"/>
              <a:cs typeface="Helvetica Neue"/>
            </a:endParaRPr>
          </a:p>
        </p:txBody>
      </p:sp>
      <p:sp>
        <p:nvSpPr>
          <p:cNvPr id="62" name="Rectangle 61"/>
          <p:cNvSpPr/>
          <p:nvPr/>
        </p:nvSpPr>
        <p:spPr>
          <a:xfrm>
            <a:off x="8099727" y="1876422"/>
            <a:ext cx="609589" cy="346364"/>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23</a:t>
            </a:r>
            <a:endParaRPr lang="en-US" dirty="0"/>
          </a:p>
        </p:txBody>
      </p:sp>
      <p:sp>
        <p:nvSpPr>
          <p:cNvPr id="64" name="Left-Right Arrow 63"/>
          <p:cNvSpPr/>
          <p:nvPr/>
        </p:nvSpPr>
        <p:spPr>
          <a:xfrm>
            <a:off x="2426908" y="1558845"/>
            <a:ext cx="434661" cy="308167"/>
          </a:xfrm>
          <a:prstGeom prst="leftRightArrow">
            <a:avLst/>
          </a:prstGeom>
        </p:spPr>
        <p:style>
          <a:lnRef idx="0">
            <a:schemeClr val="accent2"/>
          </a:lnRef>
          <a:fillRef idx="3">
            <a:schemeClr val="accent2"/>
          </a:fillRef>
          <a:effectRef idx="3">
            <a:schemeClr val="accent2"/>
          </a:effectRef>
          <a:fontRef idx="minor">
            <a:schemeClr val="lt1"/>
          </a:fontRef>
        </p:style>
        <p:txBody>
          <a:bodyPr lIns="0" rIns="0" rtlCol="0" anchor="ctr"/>
          <a:lstStyle/>
          <a:p>
            <a:pPr algn="ctr"/>
            <a:r>
              <a:rPr lang="en-US" sz="1100" dirty="0" smtClean="0"/>
              <a:t>TBD</a:t>
            </a:r>
            <a:endParaRPr lang="en-US" sz="1100" dirty="0"/>
          </a:p>
        </p:txBody>
      </p:sp>
      <p:sp>
        <p:nvSpPr>
          <p:cNvPr id="16" name="Pentagon 15"/>
          <p:cNvSpPr/>
          <p:nvPr/>
        </p:nvSpPr>
        <p:spPr>
          <a:xfrm>
            <a:off x="1064884" y="3123062"/>
            <a:ext cx="1562410" cy="378938"/>
          </a:xfrm>
          <a:prstGeom prst="homePlate">
            <a:avLst>
              <a:gd name="adj" fmla="val 74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Conceptual design</a:t>
            </a:r>
            <a:endParaRPr lang="en-US" sz="1200" dirty="0"/>
          </a:p>
        </p:txBody>
      </p:sp>
      <p:sp>
        <p:nvSpPr>
          <p:cNvPr id="63" name="Pentagon 62"/>
          <p:cNvSpPr/>
          <p:nvPr/>
        </p:nvSpPr>
        <p:spPr>
          <a:xfrm>
            <a:off x="2627293" y="3570292"/>
            <a:ext cx="1413863" cy="378938"/>
          </a:xfrm>
          <a:prstGeom prst="homePlate">
            <a:avLst>
              <a:gd name="adj" fmla="val 74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Preliminary Design</a:t>
            </a:r>
            <a:endParaRPr lang="en-US" sz="1200" dirty="0"/>
          </a:p>
        </p:txBody>
      </p:sp>
      <p:sp>
        <p:nvSpPr>
          <p:cNvPr id="65" name="Pentagon 64"/>
          <p:cNvSpPr/>
          <p:nvPr/>
        </p:nvSpPr>
        <p:spPr>
          <a:xfrm>
            <a:off x="4011593" y="4116302"/>
            <a:ext cx="3774950" cy="758692"/>
          </a:xfrm>
          <a:prstGeom prst="homePlate">
            <a:avLst>
              <a:gd name="adj" fmla="val 74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Procurement / Construction</a:t>
            </a:r>
            <a:endParaRPr lang="en-US" sz="1200" dirty="0"/>
          </a:p>
        </p:txBody>
      </p:sp>
      <p:sp>
        <p:nvSpPr>
          <p:cNvPr id="66" name="Pentagon 65"/>
          <p:cNvSpPr/>
          <p:nvPr/>
        </p:nvSpPr>
        <p:spPr>
          <a:xfrm>
            <a:off x="689198" y="2493660"/>
            <a:ext cx="4680235" cy="455903"/>
          </a:xfrm>
          <a:prstGeom prst="homePlate">
            <a:avLst>
              <a:gd name="adj" fmla="val 455168"/>
            </a:avLst>
          </a:prstGeom>
          <a:gradFill flip="none" rotWithShape="1">
            <a:gsLst>
              <a:gs pos="0">
                <a:srgbClr val="FF0000"/>
              </a:gs>
              <a:gs pos="100000">
                <a:srgbClr val="FFFFFF"/>
              </a:gs>
              <a:gs pos="50000">
                <a:srgbClr val="008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R&amp;D</a:t>
            </a:r>
            <a:endParaRPr lang="en-US" sz="1200" dirty="0"/>
          </a:p>
        </p:txBody>
      </p:sp>
      <p:sp>
        <p:nvSpPr>
          <p:cNvPr id="67" name="Pentagon 66"/>
          <p:cNvSpPr/>
          <p:nvPr/>
        </p:nvSpPr>
        <p:spPr>
          <a:xfrm>
            <a:off x="6088975" y="5085387"/>
            <a:ext cx="1697568" cy="378938"/>
          </a:xfrm>
          <a:prstGeom prst="homePlate">
            <a:avLst>
              <a:gd name="adj" fmla="val 74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Installation</a:t>
            </a:r>
            <a:endParaRPr lang="en-US" sz="1200" dirty="0"/>
          </a:p>
        </p:txBody>
      </p:sp>
      <p:sp>
        <p:nvSpPr>
          <p:cNvPr id="68" name="Pentagon 67"/>
          <p:cNvSpPr/>
          <p:nvPr/>
        </p:nvSpPr>
        <p:spPr>
          <a:xfrm>
            <a:off x="7098054" y="5635414"/>
            <a:ext cx="1306623" cy="378938"/>
          </a:xfrm>
          <a:prstGeom prst="homePlate">
            <a:avLst>
              <a:gd name="adj" fmla="val 743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Commissioning</a:t>
            </a:r>
            <a:endParaRPr lang="en-US" sz="1100" dirty="0"/>
          </a:p>
        </p:txBody>
      </p:sp>
    </p:spTree>
    <p:extLst>
      <p:ext uri="{BB962C8B-B14F-4D97-AF65-F5344CB8AC3E}">
        <p14:creationId xmlns:p14="http://schemas.microsoft.com/office/powerpoint/2010/main" val="27337379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535" b="20300"/>
          <a:stretch/>
        </p:blipFill>
        <p:spPr bwMode="auto">
          <a:xfrm>
            <a:off x="209550" y="990600"/>
            <a:ext cx="3600450" cy="2586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345" y="1501515"/>
            <a:ext cx="2466055" cy="24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62401" y="969288"/>
            <a:ext cx="3962399" cy="5355312"/>
          </a:xfrm>
          <a:prstGeom prst="rect">
            <a:avLst/>
          </a:prstGeom>
          <a:noFill/>
        </p:spPr>
        <p:txBody>
          <a:bodyPr wrap="square" rtlCol="0">
            <a:spAutoFit/>
          </a:bodyPr>
          <a:lstStyle/>
          <a:p>
            <a:r>
              <a:rPr lang="en-US" sz="2000" b="1" dirty="0" smtClean="0"/>
              <a:t>Nobel Prizes – X-ray Related</a:t>
            </a:r>
          </a:p>
          <a:p>
            <a:r>
              <a:rPr lang="en-US" dirty="0" smtClean="0"/>
              <a:t>1901: </a:t>
            </a:r>
            <a:r>
              <a:rPr lang="en-US" dirty="0" err="1" smtClean="0"/>
              <a:t>Röntgen</a:t>
            </a:r>
            <a:endParaRPr lang="en-US" dirty="0" smtClean="0"/>
          </a:p>
          <a:p>
            <a:r>
              <a:rPr lang="en-US" dirty="0" smtClean="0"/>
              <a:t>1914: von Laue</a:t>
            </a:r>
          </a:p>
          <a:p>
            <a:r>
              <a:rPr lang="en-US" dirty="0" smtClean="0"/>
              <a:t>1915: Bragg, Bragg</a:t>
            </a:r>
          </a:p>
          <a:p>
            <a:r>
              <a:rPr lang="en-US" dirty="0" smtClean="0"/>
              <a:t>1917: Barkla</a:t>
            </a:r>
          </a:p>
          <a:p>
            <a:r>
              <a:rPr lang="en-US" dirty="0" smtClean="0"/>
              <a:t>1924: Siegbahn</a:t>
            </a:r>
          </a:p>
          <a:p>
            <a:r>
              <a:rPr lang="en-US" dirty="0" smtClean="0"/>
              <a:t>1927: Compton</a:t>
            </a:r>
          </a:p>
          <a:p>
            <a:r>
              <a:rPr lang="en-US" dirty="0" smtClean="0"/>
              <a:t>1936: Debye</a:t>
            </a:r>
          </a:p>
          <a:p>
            <a:r>
              <a:rPr lang="en-US" dirty="0" smtClean="0"/>
              <a:t>1962: Perutz, Kendrew</a:t>
            </a:r>
          </a:p>
          <a:p>
            <a:r>
              <a:rPr lang="en-US" dirty="0" smtClean="0"/>
              <a:t>1962: Crick, Watson, Wilkins</a:t>
            </a:r>
          </a:p>
          <a:p>
            <a:r>
              <a:rPr lang="en-US" dirty="0" smtClean="0"/>
              <a:t>1964: Hodgkin</a:t>
            </a:r>
          </a:p>
          <a:p>
            <a:r>
              <a:rPr lang="en-US" dirty="0" smtClean="0"/>
              <a:t>1976: Lipscomb</a:t>
            </a:r>
          </a:p>
          <a:p>
            <a:r>
              <a:rPr lang="en-US" dirty="0" smtClean="0"/>
              <a:t>1979: Cormack, Hounsfield</a:t>
            </a:r>
          </a:p>
          <a:p>
            <a:r>
              <a:rPr lang="en-US" dirty="0" smtClean="0"/>
              <a:t>1981: Siegbahn</a:t>
            </a:r>
          </a:p>
          <a:p>
            <a:r>
              <a:rPr lang="en-US" dirty="0" smtClean="0"/>
              <a:t>1985: Hauptman, Karle</a:t>
            </a:r>
          </a:p>
          <a:p>
            <a:r>
              <a:rPr lang="en-US" dirty="0" smtClean="0"/>
              <a:t>1988: Deisenhofer, Huber, Michel</a:t>
            </a:r>
          </a:p>
          <a:p>
            <a:r>
              <a:rPr lang="en-US" dirty="0" smtClean="0"/>
              <a:t>1997: Boyer, Walker</a:t>
            </a:r>
          </a:p>
          <a:p>
            <a:r>
              <a:rPr lang="en-US" dirty="0" smtClean="0"/>
              <a:t>2006: Kornberg</a:t>
            </a:r>
          </a:p>
          <a:p>
            <a:r>
              <a:rPr lang="en-US" dirty="0" smtClean="0"/>
              <a:t>2009: </a:t>
            </a:r>
            <a:r>
              <a:rPr lang="en-US" dirty="0" err="1" smtClean="0"/>
              <a:t>Ramakrishnan</a:t>
            </a:r>
            <a:r>
              <a:rPr lang="en-US" dirty="0" smtClean="0"/>
              <a:t>, </a:t>
            </a:r>
            <a:r>
              <a:rPr lang="en-US" dirty="0" err="1" smtClean="0"/>
              <a:t>Steitz</a:t>
            </a:r>
            <a:r>
              <a:rPr lang="en-US" dirty="0" smtClean="0"/>
              <a:t>, </a:t>
            </a:r>
            <a:r>
              <a:rPr lang="en-US" dirty="0" err="1" smtClean="0"/>
              <a:t>Yonath</a:t>
            </a:r>
            <a:endParaRPr lang="en-US" dirty="0" smtClean="0"/>
          </a:p>
        </p:txBody>
      </p:sp>
      <p:sp>
        <p:nvSpPr>
          <p:cNvPr id="3" name="TextBox 2"/>
          <p:cNvSpPr txBox="1"/>
          <p:nvPr/>
        </p:nvSpPr>
        <p:spPr>
          <a:xfrm>
            <a:off x="152400" y="3653611"/>
            <a:ext cx="4076700" cy="2616101"/>
          </a:xfrm>
          <a:prstGeom prst="rect">
            <a:avLst/>
          </a:prstGeom>
          <a:noFill/>
        </p:spPr>
        <p:txBody>
          <a:bodyPr wrap="square" rtlCol="0">
            <a:spAutoFit/>
          </a:bodyPr>
          <a:lstStyle/>
          <a:p>
            <a:r>
              <a:rPr lang="en-US" sz="2000" b="1" dirty="0" smtClean="0"/>
              <a:t>Nobel Prizes – Laser Related</a:t>
            </a:r>
          </a:p>
          <a:p>
            <a:r>
              <a:rPr lang="en-US" dirty="0" smtClean="0"/>
              <a:t>1964: Townes, Basov, Prokhorov</a:t>
            </a:r>
          </a:p>
          <a:p>
            <a:r>
              <a:rPr lang="en-US" dirty="0" smtClean="0"/>
              <a:t>1971: Gabor</a:t>
            </a:r>
          </a:p>
          <a:p>
            <a:r>
              <a:rPr lang="en-US" dirty="0" smtClean="0"/>
              <a:t>1981: Bloembergen, Schawlow</a:t>
            </a:r>
          </a:p>
          <a:p>
            <a:r>
              <a:rPr lang="en-US" dirty="0" smtClean="0"/>
              <a:t>1997: Cohen-</a:t>
            </a:r>
            <a:r>
              <a:rPr lang="en-US" dirty="0" err="1" smtClean="0"/>
              <a:t>Tannoudji</a:t>
            </a:r>
            <a:r>
              <a:rPr lang="en-US" dirty="0" smtClean="0"/>
              <a:t>, Chu, Phillips</a:t>
            </a:r>
          </a:p>
          <a:p>
            <a:r>
              <a:rPr lang="en-US" dirty="0" smtClean="0"/>
              <a:t>1999: </a:t>
            </a:r>
            <a:r>
              <a:rPr lang="en-US" dirty="0" err="1" smtClean="0"/>
              <a:t>Zewail</a:t>
            </a:r>
            <a:endParaRPr lang="en-US" dirty="0" smtClean="0"/>
          </a:p>
          <a:p>
            <a:r>
              <a:rPr lang="en-US" dirty="0" smtClean="0"/>
              <a:t>2000: </a:t>
            </a:r>
            <a:r>
              <a:rPr lang="en-US" dirty="0" err="1" smtClean="0"/>
              <a:t>Alferov</a:t>
            </a:r>
            <a:r>
              <a:rPr lang="en-US" dirty="0" smtClean="0"/>
              <a:t>, </a:t>
            </a:r>
            <a:r>
              <a:rPr lang="en-US" dirty="0" err="1" smtClean="0"/>
              <a:t>Kroemer</a:t>
            </a:r>
            <a:endParaRPr lang="en-US" dirty="0" smtClean="0"/>
          </a:p>
          <a:p>
            <a:r>
              <a:rPr lang="en-US" dirty="0" smtClean="0"/>
              <a:t>2001: Cornell, </a:t>
            </a:r>
            <a:r>
              <a:rPr lang="en-US" dirty="0" err="1" smtClean="0"/>
              <a:t>Ketterle</a:t>
            </a:r>
            <a:r>
              <a:rPr lang="en-US" dirty="0" smtClean="0"/>
              <a:t>, </a:t>
            </a:r>
            <a:r>
              <a:rPr lang="en-US" dirty="0" err="1" smtClean="0"/>
              <a:t>Wieman</a:t>
            </a:r>
            <a:endParaRPr lang="en-US" dirty="0" smtClean="0"/>
          </a:p>
          <a:p>
            <a:r>
              <a:rPr lang="en-US" dirty="0" smtClean="0"/>
              <a:t>2005: </a:t>
            </a:r>
            <a:r>
              <a:rPr lang="en-US" dirty="0" err="1" smtClean="0"/>
              <a:t>Hansch</a:t>
            </a:r>
            <a:r>
              <a:rPr lang="en-US" dirty="0" smtClean="0"/>
              <a:t>, Hall</a:t>
            </a:r>
            <a:endParaRPr lang="en-US" dirty="0"/>
          </a:p>
        </p:txBody>
      </p:sp>
      <p:sp>
        <p:nvSpPr>
          <p:cNvPr id="2" name="TextBox 1"/>
          <p:cNvSpPr txBox="1"/>
          <p:nvPr/>
        </p:nvSpPr>
        <p:spPr>
          <a:xfrm>
            <a:off x="762" y="289975"/>
            <a:ext cx="6914606" cy="646331"/>
          </a:xfrm>
          <a:prstGeom prst="rect">
            <a:avLst/>
          </a:prstGeom>
          <a:noFill/>
        </p:spPr>
        <p:txBody>
          <a:bodyPr wrap="square" rtlCol="0">
            <a:spAutoFit/>
          </a:bodyPr>
          <a:lstStyle/>
          <a:p>
            <a:r>
              <a:rPr lang="en-US" b="1" dirty="0" smtClean="0">
                <a:solidFill>
                  <a:srgbClr val="0000CC"/>
                </a:solidFill>
                <a:latin typeface="Arial" pitchFamily="34" charset="0"/>
                <a:cs typeface="Arial" pitchFamily="34" charset="0"/>
              </a:rPr>
              <a:t>New era in X-ray Science:  Nobel Prizes for X-rays and lasers portend the future scientific impact of true X-ray lasers </a:t>
            </a:r>
            <a:endParaRPr lang="en-US" b="1" dirty="0">
              <a:solidFill>
                <a:srgbClr val="0000CC"/>
              </a:solidFill>
              <a:latin typeface="Arial" pitchFamily="34" charset="0"/>
              <a:cs typeface="Arial" pitchFamily="34" charset="0"/>
            </a:endParaRPr>
          </a:p>
        </p:txBody>
      </p:sp>
      <p:sp>
        <p:nvSpPr>
          <p:cNvPr id="5" name="TextBox 4"/>
          <p:cNvSpPr txBox="1"/>
          <p:nvPr/>
        </p:nvSpPr>
        <p:spPr>
          <a:xfrm>
            <a:off x="228600" y="3200400"/>
            <a:ext cx="2692917" cy="369332"/>
          </a:xfrm>
          <a:prstGeom prst="rect">
            <a:avLst/>
          </a:prstGeom>
          <a:noFill/>
        </p:spPr>
        <p:txBody>
          <a:bodyPr wrap="none" rtlCol="0">
            <a:spAutoFit/>
          </a:bodyPr>
          <a:lstStyle/>
          <a:p>
            <a:r>
              <a:rPr lang="en-US" b="1" dirty="0" smtClean="0">
                <a:solidFill>
                  <a:schemeClr val="bg1"/>
                </a:solidFill>
              </a:rPr>
              <a:t>21</a:t>
            </a:r>
            <a:r>
              <a:rPr lang="en-US" b="1" baseline="30000" dirty="0" smtClean="0">
                <a:solidFill>
                  <a:schemeClr val="bg1"/>
                </a:solidFill>
              </a:rPr>
              <a:t>st</a:t>
            </a:r>
            <a:r>
              <a:rPr lang="en-US" b="1" dirty="0" smtClean="0">
                <a:solidFill>
                  <a:schemeClr val="bg1"/>
                </a:solidFill>
              </a:rPr>
              <a:t> Century – X-ray Lasers</a:t>
            </a:r>
            <a:endParaRPr lang="en-US" b="1" dirty="0">
              <a:solidFill>
                <a:schemeClr val="bg1"/>
              </a:solidFill>
            </a:endParaRPr>
          </a:p>
        </p:txBody>
      </p:sp>
    </p:spTree>
    <p:extLst>
      <p:ext uri="{BB962C8B-B14F-4D97-AF65-F5344CB8AC3E}">
        <p14:creationId xmlns:p14="http://schemas.microsoft.com/office/powerpoint/2010/main" val="101821674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2-06 at 1.36.06 PM.png"/>
          <p:cNvPicPr>
            <a:picLocks noChangeAspect="1"/>
          </p:cNvPicPr>
          <p:nvPr/>
        </p:nvPicPr>
        <p:blipFill rotWithShape="1">
          <a:blip r:embed="rId3">
            <a:extLst>
              <a:ext uri="{28A0092B-C50C-407E-A947-70E740481C1C}">
                <a14:useLocalDpi xmlns:a14="http://schemas.microsoft.com/office/drawing/2010/main" val="0"/>
              </a:ext>
            </a:extLst>
          </a:blip>
          <a:srcRect t="3262" b="6267"/>
          <a:stretch/>
        </p:blipFill>
        <p:spPr>
          <a:xfrm>
            <a:off x="75717" y="4178223"/>
            <a:ext cx="6934200" cy="2404957"/>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3253" b="14217"/>
          <a:stretch/>
        </p:blipFill>
        <p:spPr bwMode="auto">
          <a:xfrm flipH="1">
            <a:off x="152400" y="658137"/>
            <a:ext cx="5378824" cy="254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7" descr="logo-XFEL_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575" y="666377"/>
            <a:ext cx="911225" cy="911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69503" y="533400"/>
            <a:ext cx="2938433" cy="1446550"/>
          </a:xfrm>
          <a:prstGeom prst="rect">
            <a:avLst/>
          </a:prstGeom>
          <a:noFill/>
        </p:spPr>
        <p:txBody>
          <a:bodyPr wrap="none" rtlCol="0">
            <a:spAutoFit/>
          </a:bodyPr>
          <a:lstStyle/>
          <a:p>
            <a:pPr marL="176213" indent="-176213">
              <a:buFont typeface="Arial" pitchFamily="34" charset="0"/>
              <a:buChar char="•"/>
            </a:pPr>
            <a:r>
              <a:rPr lang="en-US" sz="2200" b="1" dirty="0" smtClean="0"/>
              <a:t>Superconducting linac</a:t>
            </a:r>
          </a:p>
          <a:p>
            <a:pPr marL="176213" indent="-176213">
              <a:buFont typeface="Arial" pitchFamily="34" charset="0"/>
              <a:buChar char="•"/>
            </a:pPr>
            <a:r>
              <a:rPr lang="en-US" sz="2200" b="1" dirty="0" smtClean="0"/>
              <a:t>30 kHz (burst mode)</a:t>
            </a:r>
          </a:p>
          <a:p>
            <a:pPr marL="176213" indent="-176213">
              <a:buFont typeface="Arial" pitchFamily="34" charset="0"/>
              <a:buChar char="•"/>
            </a:pPr>
            <a:r>
              <a:rPr lang="en-US" sz="2200" b="1" dirty="0" smtClean="0"/>
              <a:t>Soft and hard X-rays</a:t>
            </a:r>
          </a:p>
          <a:p>
            <a:pPr marL="176213" indent="-176213">
              <a:buFont typeface="Arial" pitchFamily="34" charset="0"/>
              <a:buChar char="•"/>
            </a:pPr>
            <a:r>
              <a:rPr lang="en-US" sz="2200" b="1" dirty="0" smtClean="0"/>
              <a:t>Operational in 2015</a:t>
            </a:r>
            <a:endParaRPr lang="en-US" sz="2200" b="1" dirty="0"/>
          </a:p>
        </p:txBody>
      </p:sp>
      <p:sp>
        <p:nvSpPr>
          <p:cNvPr id="10" name="TextBox 9"/>
          <p:cNvSpPr txBox="1"/>
          <p:nvPr/>
        </p:nvSpPr>
        <p:spPr>
          <a:xfrm>
            <a:off x="-651" y="212130"/>
            <a:ext cx="6872265" cy="400110"/>
          </a:xfrm>
          <a:prstGeom prst="rect">
            <a:avLst/>
          </a:prstGeom>
          <a:noFill/>
        </p:spPr>
        <p:txBody>
          <a:bodyPr wrap="square" rtlCol="0">
            <a:spAutoFit/>
          </a:bodyPr>
          <a:lstStyle/>
          <a:p>
            <a:r>
              <a:rPr lang="en-US" sz="2000" b="1" dirty="0" smtClean="0">
                <a:solidFill>
                  <a:srgbClr val="0000CC"/>
                </a:solidFill>
                <a:latin typeface="Arial" pitchFamily="34" charset="0"/>
                <a:cs typeface="Arial" pitchFamily="34" charset="0"/>
              </a:rPr>
              <a:t>X-ray lasers and X-ray science are developing rapidly</a:t>
            </a:r>
            <a:endParaRPr lang="en-US" sz="2000" b="1" dirty="0">
              <a:solidFill>
                <a:srgbClr val="0000CC"/>
              </a:solidFill>
              <a:latin typeface="Arial" pitchFamily="34" charset="0"/>
              <a:cs typeface="Arial" pitchFamily="34" charset="0"/>
            </a:endParaRPr>
          </a:p>
        </p:txBody>
      </p:sp>
      <p:pic>
        <p:nvPicPr>
          <p:cNvPr id="5" name="Picture 4" descr="Screen shot 2011-12-06 at 1.37.55 PM.png"/>
          <p:cNvPicPr>
            <a:picLocks noChangeAspect="1"/>
          </p:cNvPicPr>
          <p:nvPr/>
        </p:nvPicPr>
        <p:blipFill rotWithShape="1">
          <a:blip r:embed="rId6">
            <a:extLst>
              <a:ext uri="{28A0092B-C50C-407E-A947-70E740481C1C}">
                <a14:useLocalDpi xmlns:a14="http://schemas.microsoft.com/office/drawing/2010/main" val="0"/>
              </a:ext>
            </a:extLst>
          </a:blip>
          <a:srcRect r="16590" b="49234"/>
          <a:stretch/>
        </p:blipFill>
        <p:spPr>
          <a:xfrm>
            <a:off x="76200" y="3276600"/>
            <a:ext cx="5783826" cy="90162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8966" y="1954805"/>
            <a:ext cx="2954980" cy="2151860"/>
          </a:xfrm>
          <a:prstGeom prst="rect">
            <a:avLst/>
          </a:prstGeom>
        </p:spPr>
      </p:pic>
      <p:sp>
        <p:nvSpPr>
          <p:cNvPr id="11" name="TextBox 10"/>
          <p:cNvSpPr txBox="1"/>
          <p:nvPr/>
        </p:nvSpPr>
        <p:spPr>
          <a:xfrm>
            <a:off x="7082673" y="4154269"/>
            <a:ext cx="1907512" cy="646331"/>
          </a:xfrm>
          <a:prstGeom prst="rect">
            <a:avLst/>
          </a:prstGeom>
          <a:solidFill>
            <a:srgbClr val="0070C0"/>
          </a:solidFill>
        </p:spPr>
        <p:txBody>
          <a:bodyPr wrap="square" rtlCol="0">
            <a:spAutoFit/>
          </a:bodyPr>
          <a:lstStyle/>
          <a:p>
            <a:pPr algn="ctr"/>
            <a:r>
              <a:rPr lang="en-US" b="1" dirty="0" smtClean="0">
                <a:solidFill>
                  <a:schemeClr val="bg1"/>
                </a:solidFill>
              </a:rPr>
              <a:t>Experimental Hall</a:t>
            </a:r>
          </a:p>
          <a:p>
            <a:pPr algn="ctr"/>
            <a:r>
              <a:rPr lang="en-US" b="1" dirty="0" smtClean="0">
                <a:solidFill>
                  <a:schemeClr val="bg1"/>
                </a:solidFill>
              </a:rPr>
              <a:t>5,000 m</a:t>
            </a:r>
            <a:r>
              <a:rPr lang="en-US" b="1" baseline="30000" dirty="0" smtClean="0">
                <a:solidFill>
                  <a:schemeClr val="bg1"/>
                </a:solidFill>
              </a:rPr>
              <a:t>2</a:t>
            </a:r>
            <a:endParaRPr lang="en-US" b="1" dirty="0">
              <a:solidFill>
                <a:schemeClr val="bg1"/>
              </a:solidFill>
            </a:endParaRPr>
          </a:p>
        </p:txBody>
      </p:sp>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5800" y="2224643"/>
            <a:ext cx="896477" cy="896477"/>
          </a:xfrm>
          <a:prstGeom prst="ellipse">
            <a:avLst/>
          </a:prstGeom>
          <a:ln w="9525">
            <a:noFill/>
            <a:miter lim="800000"/>
            <a:headEnd/>
            <a:tailEnd/>
          </a:ln>
          <a:effectLst>
            <a:outerShdw dist="35921" dir="2700000" algn="ctr" rotWithShape="0">
              <a:schemeClr val="bg2">
                <a:alpha val="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621681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1" y="276505"/>
            <a:ext cx="9220200" cy="400110"/>
          </a:xfrm>
          <a:prstGeom prst="rect">
            <a:avLst/>
          </a:prstGeom>
          <a:noFill/>
        </p:spPr>
        <p:txBody>
          <a:bodyPr wrap="square" rtlCol="0">
            <a:spAutoFit/>
          </a:bodyPr>
          <a:lstStyle/>
          <a:p>
            <a:r>
              <a:rPr lang="en-US" sz="2000" b="1" dirty="0" smtClean="0">
                <a:solidFill>
                  <a:srgbClr val="0000CC"/>
                </a:solidFill>
                <a:latin typeface="Arial" pitchFamily="34" charset="0"/>
                <a:cs typeface="Arial" pitchFamily="34" charset="0"/>
              </a:rPr>
              <a:t>X-ray lasers and X-ray science are developing rapidly</a:t>
            </a:r>
            <a:endParaRPr lang="en-US" sz="2000" b="1" dirty="0">
              <a:solidFill>
                <a:srgbClr val="0000CC"/>
              </a:solidFill>
              <a:latin typeface="Arial" pitchFamily="34" charset="0"/>
              <a:cs typeface="Arial" pitchFamily="34" charset="0"/>
            </a:endParaRPr>
          </a:p>
        </p:txBody>
      </p:sp>
      <p:pic>
        <p:nvPicPr>
          <p:cNvPr id="7" name="Picture 8" descr="spettro_sequenza.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6902" y="838200"/>
            <a:ext cx="3240898" cy="29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14600" y="1295400"/>
            <a:ext cx="3925574" cy="1015663"/>
          </a:xfrm>
          <a:prstGeom prst="rect">
            <a:avLst/>
          </a:prstGeom>
          <a:noFill/>
        </p:spPr>
        <p:txBody>
          <a:bodyPr wrap="square" rtlCol="0">
            <a:spAutoFit/>
          </a:bodyPr>
          <a:lstStyle/>
          <a:p>
            <a:pPr marL="285750" indent="-285750">
              <a:buFont typeface="Wingdings" pitchFamily="2" charset="2"/>
              <a:buChar char="Ø"/>
            </a:pPr>
            <a:r>
              <a:rPr lang="en-US" sz="2000" b="1" dirty="0" smtClean="0"/>
              <a:t>UV laser seed (200 nm)</a:t>
            </a:r>
          </a:p>
          <a:p>
            <a:pPr marL="285750" indent="-285750">
              <a:buFont typeface="Wingdings" pitchFamily="2" charset="2"/>
              <a:buChar char="Ø"/>
            </a:pPr>
            <a:r>
              <a:rPr lang="en-US" sz="2000" b="1" dirty="0" smtClean="0"/>
              <a:t>FEL gain at 20 nm</a:t>
            </a:r>
          </a:p>
          <a:p>
            <a:pPr marL="285750" indent="-285750">
              <a:buFont typeface="Wingdings" pitchFamily="2" charset="2"/>
              <a:buChar char="Ø"/>
            </a:pPr>
            <a:r>
              <a:rPr lang="en-US" sz="2000" b="1" dirty="0" smtClean="0"/>
              <a:t>1 nm FEL under construction</a:t>
            </a:r>
            <a:endParaRPr lang="en-US" sz="2000" b="1" dirty="0"/>
          </a:p>
        </p:txBody>
      </p:sp>
      <p:sp>
        <p:nvSpPr>
          <p:cNvPr id="9" name="Rectangle 5"/>
          <p:cNvSpPr>
            <a:spLocks noChangeArrowheads="1"/>
          </p:cNvSpPr>
          <p:nvPr/>
        </p:nvSpPr>
        <p:spPr bwMode="auto">
          <a:xfrm>
            <a:off x="914400" y="2427982"/>
            <a:ext cx="49545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dirty="0">
                <a:latin typeface="Arial" pitchFamily="34" charset="0"/>
                <a:cs typeface="Arial" pitchFamily="34" charset="0"/>
              </a:rPr>
              <a:t>FEL photon energy 	</a:t>
            </a:r>
            <a:r>
              <a:rPr lang="en-US" sz="1600" b="1" dirty="0" smtClean="0">
                <a:latin typeface="Arial" pitchFamily="34" charset="0"/>
                <a:cs typeface="Arial" pitchFamily="34" charset="0"/>
              </a:rPr>
              <a:t>~ 38 eV</a:t>
            </a:r>
            <a:endParaRPr lang="en-US" sz="1600" b="1" dirty="0">
              <a:latin typeface="Arial" pitchFamily="34" charset="0"/>
              <a:cs typeface="Arial" pitchFamily="34" charset="0"/>
            </a:endParaRPr>
          </a:p>
          <a:p>
            <a:r>
              <a:rPr lang="en-US" sz="1600" b="1" dirty="0">
                <a:latin typeface="Arial" pitchFamily="34" charset="0"/>
                <a:cs typeface="Arial" pitchFamily="34" charset="0"/>
              </a:rPr>
              <a:t>Photon energy fluctuations 	= </a:t>
            </a:r>
            <a:r>
              <a:rPr lang="en-US" sz="1600" b="1" dirty="0" smtClean="0">
                <a:latin typeface="Arial" pitchFamily="34" charset="0"/>
                <a:cs typeface="Arial" pitchFamily="34" charset="0"/>
              </a:rPr>
              <a:t>1.1 meV </a:t>
            </a:r>
            <a:r>
              <a:rPr lang="en-US" sz="1600" b="1" dirty="0">
                <a:latin typeface="Arial" pitchFamily="34" charset="0"/>
                <a:cs typeface="Arial" pitchFamily="34" charset="0"/>
              </a:rPr>
              <a:t>(RMS)</a:t>
            </a:r>
          </a:p>
          <a:p>
            <a:r>
              <a:rPr lang="en-US" sz="1600" b="1" dirty="0">
                <a:latin typeface="Arial" pitchFamily="34" charset="0"/>
                <a:cs typeface="Arial" pitchFamily="34" charset="0"/>
              </a:rPr>
              <a:t>FEL bandwidth 		</a:t>
            </a:r>
            <a:r>
              <a:rPr lang="en-US" sz="1600" b="1" dirty="0" smtClean="0">
                <a:latin typeface="Arial" pitchFamily="34" charset="0"/>
                <a:cs typeface="Arial" pitchFamily="34" charset="0"/>
              </a:rPr>
              <a:t>= </a:t>
            </a:r>
            <a:r>
              <a:rPr lang="en-US" sz="1600" b="1" dirty="0">
                <a:latin typeface="Arial" pitchFamily="34" charset="0"/>
                <a:cs typeface="Arial" pitchFamily="34" charset="0"/>
              </a:rPr>
              <a:t>5.9e</a:t>
            </a:r>
            <a:r>
              <a:rPr lang="en-US" sz="1600" b="1" baseline="30000" dirty="0">
                <a:latin typeface="Arial" pitchFamily="34" charset="0"/>
                <a:cs typeface="Arial" pitchFamily="34" charset="0"/>
              </a:rPr>
              <a:t>-4 </a:t>
            </a:r>
            <a:r>
              <a:rPr lang="en-US" sz="1600" b="1" dirty="0">
                <a:latin typeface="Arial" pitchFamily="34" charset="0"/>
                <a:cs typeface="Arial" pitchFamily="34" charset="0"/>
              </a:rPr>
              <a:t>(RMS)</a:t>
            </a:r>
          </a:p>
          <a:p>
            <a:r>
              <a:rPr lang="en-US" sz="1600" b="1" dirty="0">
                <a:latin typeface="Arial" pitchFamily="34" charset="0"/>
                <a:cs typeface="Arial" pitchFamily="34" charset="0"/>
              </a:rPr>
              <a:t>FEL bandwidth fluctuations	= 3% (RMS)</a:t>
            </a:r>
          </a:p>
        </p:txBody>
      </p:sp>
      <p:pic>
        <p:nvPicPr>
          <p:cNvPr id="10" name="Picture 9"/>
          <p:cNvPicPr>
            <a:picLocks noChangeAspect="1"/>
          </p:cNvPicPr>
          <p:nvPr/>
        </p:nvPicPr>
        <p:blipFill>
          <a:blip r:embed="rId4"/>
          <a:stretch>
            <a:fillRect/>
          </a:stretch>
        </p:blipFill>
        <p:spPr>
          <a:xfrm>
            <a:off x="152400" y="1371600"/>
            <a:ext cx="2382488" cy="905345"/>
          </a:xfrm>
          <a:prstGeom prst="rect">
            <a:avLst/>
          </a:prstGeom>
        </p:spPr>
      </p:pic>
      <p:pic>
        <p:nvPicPr>
          <p:cNvPr id="12" name="Picture 127" descr="logo-XFEL_r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9061" y="-1898309"/>
            <a:ext cx="537389" cy="5373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762000"/>
            <a:ext cx="7368236" cy="400110"/>
          </a:xfrm>
          <a:prstGeom prst="rect">
            <a:avLst/>
          </a:prstGeom>
          <a:noFill/>
        </p:spPr>
        <p:txBody>
          <a:bodyPr wrap="none" rtlCol="0">
            <a:spAutoFit/>
          </a:bodyPr>
          <a:lstStyle/>
          <a:p>
            <a:r>
              <a:rPr lang="en-US" sz="2000" b="1" dirty="0" smtClean="0">
                <a:latin typeface="Arial" pitchFamily="34" charset="0"/>
                <a:cs typeface="Arial" pitchFamily="34" charset="0"/>
              </a:rPr>
              <a:t>World’s first seeded X-ray FEL – tunable in soft x-ray range</a:t>
            </a:r>
            <a:endParaRPr lang="en-US" sz="2000" b="1" dirty="0">
              <a:latin typeface="Arial" pitchFamily="34" charset="0"/>
              <a:cs typeface="Arial" pitchFamily="34" charset="0"/>
            </a:endParaRPr>
          </a:p>
        </p:txBody>
      </p:sp>
      <p:sp>
        <p:nvSpPr>
          <p:cNvPr id="16" name="TextBox 15"/>
          <p:cNvSpPr txBox="1"/>
          <p:nvPr/>
        </p:nvSpPr>
        <p:spPr>
          <a:xfrm>
            <a:off x="112405" y="3810000"/>
            <a:ext cx="5497339" cy="400110"/>
          </a:xfrm>
          <a:prstGeom prst="rect">
            <a:avLst/>
          </a:prstGeom>
          <a:noFill/>
        </p:spPr>
        <p:txBody>
          <a:bodyPr wrap="none" rtlCol="0">
            <a:spAutoFit/>
          </a:bodyPr>
          <a:lstStyle/>
          <a:p>
            <a:r>
              <a:rPr lang="en-US" sz="2000" b="1" dirty="0" smtClean="0">
                <a:latin typeface="Arial" pitchFamily="34" charset="0"/>
                <a:cs typeface="Arial" pitchFamily="34" charset="0"/>
              </a:rPr>
              <a:t>Upgrade of FLASH – World’s first X-ray FEL</a:t>
            </a:r>
            <a:endParaRPr lang="en-US" sz="2000" b="1" dirty="0">
              <a:latin typeface="Arial" pitchFamily="34" charset="0"/>
              <a:cs typeface="Arial" pitchFamily="34" charset="0"/>
            </a:endParaRPr>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579" y="4341674"/>
            <a:ext cx="1150221" cy="1150221"/>
          </a:xfrm>
          <a:prstGeom prst="ellipse">
            <a:avLst/>
          </a:prstGeom>
          <a:ln w="9525">
            <a:noFill/>
            <a:miter lim="800000"/>
            <a:headEnd/>
            <a:tailEnd/>
          </a:ln>
          <a:effectLst>
            <a:outerShdw dist="35921" dir="2700000" algn="ctr" rotWithShape="0">
              <a:schemeClr val="bg2">
                <a:alpha val="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300" y="3886200"/>
            <a:ext cx="32385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5"/>
          <p:cNvSpPr>
            <a:spLocks noChangeArrowheads="1"/>
          </p:cNvSpPr>
          <p:nvPr/>
        </p:nvSpPr>
        <p:spPr bwMode="auto">
          <a:xfrm>
            <a:off x="1541402" y="4341674"/>
            <a:ext cx="40211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latin typeface="Arial" pitchFamily="34" charset="0"/>
                <a:cs typeface="Arial" pitchFamily="34" charset="0"/>
              </a:rPr>
              <a:t>Superconducting</a:t>
            </a:r>
            <a:br>
              <a:rPr lang="en-US" b="1" dirty="0" smtClean="0">
                <a:latin typeface="Arial" pitchFamily="34" charset="0"/>
                <a:cs typeface="Arial" pitchFamily="34" charset="0"/>
              </a:rPr>
            </a:br>
            <a:r>
              <a:rPr lang="en-US" b="1" dirty="0" smtClean="0">
                <a:latin typeface="Arial" pitchFamily="34" charset="0"/>
                <a:cs typeface="Arial" pitchFamily="34" charset="0"/>
              </a:rPr>
              <a:t> - </a:t>
            </a:r>
            <a:r>
              <a:rPr lang="en-US" b="1" dirty="0">
                <a:latin typeface="Arial" pitchFamily="34" charset="0"/>
                <a:cs typeface="Arial" pitchFamily="34" charset="0"/>
              </a:rPr>
              <a:t>P</a:t>
            </a:r>
            <a:r>
              <a:rPr lang="en-US" b="1" dirty="0" smtClean="0">
                <a:latin typeface="Arial" pitchFamily="34" charset="0"/>
                <a:cs typeface="Arial" pitchFamily="34" charset="0"/>
              </a:rPr>
              <a:t>otential for CW operation)</a:t>
            </a:r>
          </a:p>
          <a:p>
            <a:endParaRPr lang="en-US" b="1" dirty="0">
              <a:latin typeface="Arial" pitchFamily="34" charset="0"/>
              <a:cs typeface="Arial" pitchFamily="34" charset="0"/>
            </a:endParaRPr>
          </a:p>
          <a:p>
            <a:r>
              <a:rPr lang="en-US" b="1" dirty="0" smtClean="0">
                <a:latin typeface="Arial" pitchFamily="34" charset="0"/>
                <a:cs typeface="Arial" pitchFamily="34" charset="0"/>
              </a:rPr>
              <a:t>FLASH-II</a:t>
            </a:r>
          </a:p>
          <a:p>
            <a:r>
              <a:rPr lang="en-US" b="1" dirty="0" smtClean="0">
                <a:latin typeface="Arial" pitchFamily="34" charset="0"/>
                <a:cs typeface="Arial" pitchFamily="34" charset="0"/>
              </a:rPr>
              <a:t> - Tunable (adjustable </a:t>
            </a:r>
            <a:r>
              <a:rPr lang="en-US" b="1" dirty="0" err="1" smtClean="0">
                <a:latin typeface="Arial" pitchFamily="34" charset="0"/>
                <a:cs typeface="Arial" pitchFamily="34" charset="0"/>
              </a:rPr>
              <a:t>undulators</a:t>
            </a:r>
            <a:r>
              <a:rPr lang="en-US" b="1" dirty="0" smtClean="0">
                <a:latin typeface="Arial" pitchFamily="34" charset="0"/>
                <a:cs typeface="Arial" pitchFamily="34" charset="0"/>
              </a:rPr>
              <a:t>)</a:t>
            </a:r>
          </a:p>
          <a:p>
            <a:r>
              <a:rPr lang="en-US" b="1" dirty="0" smtClean="0">
                <a:latin typeface="Arial" pitchFamily="34" charset="0"/>
                <a:cs typeface="Arial" pitchFamily="34" charset="0"/>
              </a:rPr>
              <a:t> - Seeded (coherent)</a:t>
            </a:r>
            <a:endParaRPr lang="en-US" b="1" dirty="0">
              <a:latin typeface="Arial" pitchFamily="34" charset="0"/>
              <a:cs typeface="Arial" pitchFamily="34" charset="0"/>
            </a:endParaRPr>
          </a:p>
        </p:txBody>
      </p:sp>
      <p:cxnSp>
        <p:nvCxnSpPr>
          <p:cNvPr id="15" name="Straight Connector 14"/>
          <p:cNvCxnSpPr/>
          <p:nvPr/>
        </p:nvCxnSpPr>
        <p:spPr>
          <a:xfrm>
            <a:off x="152400" y="3687580"/>
            <a:ext cx="86195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19638" y="712282"/>
            <a:ext cx="8619562" cy="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203" y="3320534"/>
            <a:ext cx="678455"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rPr>
              <a:t>ITALY</a:t>
            </a:r>
            <a:endParaRPr lang="en-US" b="1" dirty="0">
              <a:solidFill>
                <a:srgbClr val="FF0000"/>
              </a:solidFill>
              <a:effectLst>
                <a:outerShdw blurRad="38100" dist="38100" dir="2700000" algn="tl">
                  <a:srgbClr val="000000">
                    <a:alpha val="43137"/>
                  </a:srgbClr>
                </a:outerShdw>
              </a:effectLst>
            </a:endParaRPr>
          </a:p>
        </p:txBody>
      </p:sp>
      <p:sp>
        <p:nvSpPr>
          <p:cNvPr id="25" name="TextBox 24"/>
          <p:cNvSpPr txBox="1"/>
          <p:nvPr/>
        </p:nvSpPr>
        <p:spPr>
          <a:xfrm>
            <a:off x="152400" y="5726668"/>
            <a:ext cx="1188146" cy="369332"/>
          </a:xfrm>
          <a:prstGeom prst="rect">
            <a:avLst/>
          </a:prstGeom>
          <a:noFill/>
        </p:spPr>
        <p:txBody>
          <a:bodyPr wrap="none" rtlCol="0">
            <a:spAutoFit/>
          </a:bodyPr>
          <a:lstStyle/>
          <a:p>
            <a:r>
              <a:rPr lang="en-US" b="1" dirty="0" smtClean="0">
                <a:solidFill>
                  <a:srgbClr val="00B050"/>
                </a:solidFill>
                <a:effectLst>
                  <a:outerShdw blurRad="38100" dist="38100" dir="2700000" algn="tl">
                    <a:srgbClr val="000000">
                      <a:alpha val="43137"/>
                    </a:srgbClr>
                  </a:outerShdw>
                </a:effectLst>
              </a:rPr>
              <a:t>GERMANY</a:t>
            </a:r>
            <a:endParaRPr lang="en-US"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043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txBox="1">
            <a:spLocks/>
          </p:cNvSpPr>
          <p:nvPr/>
        </p:nvSpPr>
        <p:spPr>
          <a:xfrm>
            <a:off x="0" y="287255"/>
            <a:ext cx="8005704" cy="731838"/>
          </a:xfrm>
          <a:prstGeom prst="rect">
            <a:avLst/>
          </a:prstGeom>
        </p:spPr>
        <p:txBody>
          <a:bodyPr anchor="t"/>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APEX</a:t>
            </a:r>
            <a:r>
              <a:rPr lang="en-US" dirty="0">
                <a:solidFill>
                  <a:srgbClr val="000090"/>
                </a:solidFill>
                <a:latin typeface="+mn-lt"/>
              </a:rPr>
              <a:t> </a:t>
            </a:r>
            <a:r>
              <a:rPr lang="en-US" dirty="0" smtClean="0">
                <a:solidFill>
                  <a:srgbClr val="000090"/>
                </a:solidFill>
                <a:latin typeface="+mn-lt"/>
              </a:rPr>
              <a:t>Phase 0</a:t>
            </a:r>
            <a:endParaRPr lang="en-US" dirty="0">
              <a:solidFill>
                <a:srgbClr val="000090"/>
              </a:solidFill>
              <a:latin typeface="+mn-lt"/>
            </a:endParaRPr>
          </a:p>
        </p:txBody>
      </p:sp>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30" y="2896942"/>
            <a:ext cx="7383717" cy="396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168182"/>
            <a:ext cx="8946247" cy="1477328"/>
          </a:xfrm>
          <a:prstGeom prst="rect">
            <a:avLst/>
          </a:prstGeom>
          <a:noFill/>
        </p:spPr>
        <p:txBody>
          <a:bodyPr wrap="square" rtlCol="0">
            <a:spAutoFit/>
          </a:bodyPr>
          <a:lstStyle/>
          <a:p>
            <a:pPr marL="285750" indent="-285750">
              <a:buFont typeface="Arial"/>
              <a:buChar char="•"/>
              <a:defRPr/>
            </a:pPr>
            <a:r>
              <a:rPr lang="en-US" b="1" dirty="0">
                <a:latin typeface="Helvetica Neue"/>
                <a:cs typeface="Helvetica Neue"/>
              </a:rPr>
              <a:t>Demonstration of </a:t>
            </a:r>
            <a:r>
              <a:rPr lang="en-US" b="1" dirty="0" smtClean="0">
                <a:latin typeface="Helvetica Neue"/>
                <a:cs typeface="Helvetica Neue"/>
              </a:rPr>
              <a:t>gun RF performance</a:t>
            </a:r>
            <a:endParaRPr lang="en-US" b="1" dirty="0">
              <a:latin typeface="Helvetica Neue"/>
              <a:cs typeface="Helvetica Neue"/>
            </a:endParaRPr>
          </a:p>
          <a:p>
            <a:pPr marL="285750" indent="-285750">
              <a:buFont typeface="Arial"/>
              <a:buChar char="•"/>
              <a:defRPr/>
            </a:pPr>
            <a:r>
              <a:rPr lang="en-US" b="1" dirty="0" smtClean="0">
                <a:latin typeface="Helvetica Neue"/>
                <a:cs typeface="Helvetica Neue"/>
              </a:rPr>
              <a:t>Demonstration </a:t>
            </a:r>
            <a:r>
              <a:rPr lang="en-US" b="1" dirty="0">
                <a:latin typeface="Helvetica Neue"/>
                <a:cs typeface="Helvetica Neue"/>
              </a:rPr>
              <a:t>of </a:t>
            </a:r>
            <a:r>
              <a:rPr lang="en-US" b="1" dirty="0" smtClean="0">
                <a:latin typeface="Helvetica Neue"/>
                <a:cs typeface="Helvetica Neue"/>
              </a:rPr>
              <a:t>vacuum performance with RF power</a:t>
            </a:r>
            <a:endParaRPr lang="en-US" b="1" dirty="0">
              <a:latin typeface="Helvetica Neue"/>
              <a:cs typeface="Helvetica Neue"/>
            </a:endParaRPr>
          </a:p>
          <a:p>
            <a:pPr marL="285750" indent="-285750">
              <a:buFont typeface="Arial"/>
              <a:buChar char="•"/>
              <a:defRPr/>
            </a:pPr>
            <a:r>
              <a:rPr lang="en-US" b="1" dirty="0" smtClean="0">
                <a:latin typeface="Helvetica Neue"/>
                <a:cs typeface="Helvetica Neue"/>
              </a:rPr>
              <a:t>Dark </a:t>
            </a:r>
            <a:r>
              <a:rPr lang="en-US" b="1" dirty="0">
                <a:latin typeface="Helvetica Neue"/>
                <a:cs typeface="Helvetica Neue"/>
              </a:rPr>
              <a:t>current </a:t>
            </a:r>
            <a:r>
              <a:rPr lang="en-US" b="1" dirty="0" smtClean="0">
                <a:latin typeface="Helvetica Neue"/>
                <a:cs typeface="Helvetica Neue"/>
              </a:rPr>
              <a:t>characterization</a:t>
            </a:r>
            <a:endParaRPr lang="en-US" b="1" dirty="0">
              <a:latin typeface="Helvetica Neue"/>
              <a:cs typeface="Helvetica Neue"/>
            </a:endParaRPr>
          </a:p>
          <a:p>
            <a:pPr marL="285750" indent="-285750">
              <a:buFont typeface="Arial"/>
              <a:buChar char="•"/>
              <a:defRPr/>
            </a:pPr>
            <a:r>
              <a:rPr lang="en-US" b="1" dirty="0">
                <a:latin typeface="Helvetica Neue"/>
                <a:cs typeface="Helvetica Neue"/>
              </a:rPr>
              <a:t>C</a:t>
            </a:r>
            <a:r>
              <a:rPr lang="en-US" b="1" dirty="0" smtClean="0">
                <a:latin typeface="Helvetica Neue"/>
                <a:cs typeface="Helvetica Neue"/>
              </a:rPr>
              <a:t>athode physics (</a:t>
            </a:r>
            <a:r>
              <a:rPr lang="en-US" b="1" dirty="0">
                <a:latin typeface="Helvetica Neue"/>
                <a:cs typeface="Helvetica Neue"/>
              </a:rPr>
              <a:t>lifetime, QE, intrinsic </a:t>
            </a:r>
            <a:r>
              <a:rPr lang="en-US" b="1" dirty="0" err="1">
                <a:latin typeface="Helvetica Neue"/>
                <a:cs typeface="Helvetica Neue"/>
              </a:rPr>
              <a:t>emittance</a:t>
            </a:r>
            <a:r>
              <a:rPr lang="en-US" b="1" dirty="0">
                <a:latin typeface="Helvetica Neue"/>
                <a:cs typeface="Helvetica Neue"/>
              </a:rPr>
              <a:t>) at full repetition rate</a:t>
            </a:r>
            <a:endParaRPr lang="en-US" b="1" dirty="0" smtClean="0">
              <a:latin typeface="Helvetica Neue"/>
              <a:cs typeface="Helvetica Neue"/>
            </a:endParaRPr>
          </a:p>
          <a:p>
            <a:endParaRPr lang="en-US" b="1" dirty="0">
              <a:latin typeface="Helvetica Neue"/>
              <a:cs typeface="Helvetica Neue"/>
            </a:endParaRPr>
          </a:p>
        </p:txBody>
      </p:sp>
    </p:spTree>
    <p:extLst>
      <p:ext uri="{BB962C8B-B14F-4D97-AF65-F5344CB8AC3E}">
        <p14:creationId xmlns:p14="http://schemas.microsoft.com/office/powerpoint/2010/main" val="359461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p:cNvSpPr txBox="1">
            <a:spLocks/>
          </p:cNvSpPr>
          <p:nvPr/>
        </p:nvSpPr>
        <p:spPr>
          <a:xfrm>
            <a:off x="0" y="306011"/>
            <a:ext cx="7646988" cy="731838"/>
          </a:xfrm>
          <a:prstGeom prst="rect">
            <a:avLst/>
          </a:prstGeom>
        </p:spPr>
        <p:txBody>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What is the NGLS? </a:t>
            </a:r>
            <a:r>
              <a:rPr lang="en-US" dirty="0">
                <a:solidFill>
                  <a:srgbClr val="000090"/>
                </a:solidFill>
                <a:latin typeface="+mn-lt"/>
              </a:rPr>
              <a:t> –</a:t>
            </a:r>
            <a:r>
              <a:rPr lang="en-US" dirty="0" smtClean="0">
                <a:solidFill>
                  <a:srgbClr val="000090"/>
                </a:solidFill>
                <a:latin typeface="+mn-lt"/>
              </a:rPr>
              <a:t> Technologies</a:t>
            </a:r>
            <a:endParaRPr lang="en-US" dirty="0">
              <a:solidFill>
                <a:srgbClr val="000090"/>
              </a:solidFill>
              <a:latin typeface="+mn-lt"/>
            </a:endParaRPr>
          </a:p>
        </p:txBody>
      </p:sp>
      <p:grpSp>
        <p:nvGrpSpPr>
          <p:cNvPr id="53" name="Group 52"/>
          <p:cNvGrpSpPr>
            <a:grpSpLocks/>
          </p:cNvGrpSpPr>
          <p:nvPr/>
        </p:nvGrpSpPr>
        <p:grpSpPr bwMode="auto">
          <a:xfrm>
            <a:off x="3146071" y="991791"/>
            <a:ext cx="2394409" cy="687388"/>
            <a:chOff x="3375051" y="1339850"/>
            <a:chExt cx="2393874" cy="687493"/>
          </a:xfrm>
        </p:grpSpPr>
        <p:sp>
          <p:nvSpPr>
            <p:cNvPr id="54" name="Line 63"/>
            <p:cNvSpPr>
              <a:spLocks noChangeShapeType="1"/>
            </p:cNvSpPr>
            <p:nvPr/>
          </p:nvSpPr>
          <p:spPr bwMode="auto">
            <a:xfrm rot="10800000" flipH="1">
              <a:off x="3551267" y="1371828"/>
              <a:ext cx="1587" cy="65551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b="1"/>
            </a:p>
          </p:txBody>
        </p:sp>
        <p:sp>
          <p:nvSpPr>
            <p:cNvPr id="55" name="Line 64"/>
            <p:cNvSpPr>
              <a:spLocks noChangeShapeType="1"/>
            </p:cNvSpPr>
            <p:nvPr/>
          </p:nvSpPr>
          <p:spPr bwMode="auto">
            <a:xfrm>
              <a:off x="3375051" y="1582925"/>
              <a:ext cx="17621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b="1"/>
            </a:p>
          </p:txBody>
        </p:sp>
        <p:sp>
          <p:nvSpPr>
            <p:cNvPr id="56" name="Line 65"/>
            <p:cNvSpPr>
              <a:spLocks noChangeShapeType="1"/>
            </p:cNvSpPr>
            <p:nvPr/>
          </p:nvSpPr>
          <p:spPr bwMode="auto">
            <a:xfrm flipH="1">
              <a:off x="3610006" y="1582925"/>
              <a:ext cx="16986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b="1"/>
            </a:p>
          </p:txBody>
        </p:sp>
        <p:sp>
          <p:nvSpPr>
            <p:cNvPr id="57" name="Line 66"/>
            <p:cNvSpPr>
              <a:spLocks noChangeShapeType="1"/>
            </p:cNvSpPr>
            <p:nvPr/>
          </p:nvSpPr>
          <p:spPr bwMode="auto">
            <a:xfrm rot="10800000" flipH="1">
              <a:off x="3610006" y="1359130"/>
              <a:ext cx="1588" cy="65710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b="1"/>
            </a:p>
          </p:txBody>
        </p:sp>
        <p:sp>
          <p:nvSpPr>
            <p:cNvPr id="58" name="Rectangle 67"/>
            <p:cNvSpPr>
              <a:spLocks/>
            </p:cNvSpPr>
            <p:nvPr/>
          </p:nvSpPr>
          <p:spPr bwMode="auto">
            <a:xfrm>
              <a:off x="3794205" y="1339850"/>
              <a:ext cx="1974720" cy="51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pPr marL="119063" indent="-119063"/>
              <a:r>
                <a:rPr lang="en-US" sz="1400" b="1" dirty="0">
                  <a:latin typeface="Helvetica Neue" charset="0"/>
                  <a:cs typeface="Helvetica Neue" charset="0"/>
                  <a:sym typeface="Arial" charset="0"/>
                </a:rPr>
                <a:t>~ </a:t>
              </a:r>
              <a:r>
                <a:rPr lang="en-US" sz="1400" b="1" dirty="0" smtClean="0">
                  <a:latin typeface="Helvetica Neue" charset="0"/>
                  <a:cs typeface="Helvetica Neue" charset="0"/>
                  <a:sym typeface="Arial" charset="0"/>
                </a:rPr>
                <a:t>100 </a:t>
              </a:r>
              <a:r>
                <a:rPr lang="en-US" sz="1400" b="1" dirty="0" err="1" smtClean="0">
                  <a:latin typeface="Helvetica Neue" charset="0"/>
                  <a:cs typeface="Helvetica Neue" charset="0"/>
                  <a:sym typeface="Arial" charset="0"/>
                </a:rPr>
                <a:t>attoseconds</a:t>
              </a:r>
              <a:r>
                <a:rPr lang="en-US" sz="1400" b="1" dirty="0" smtClean="0">
                  <a:latin typeface="Helvetica Neue" charset="0"/>
                  <a:cs typeface="Helvetica Neue" charset="0"/>
                  <a:sym typeface="Arial" charset="0"/>
                </a:rPr>
                <a:t> to 100 </a:t>
              </a:r>
              <a:r>
                <a:rPr lang="en-US" sz="1400" b="1" dirty="0">
                  <a:latin typeface="Helvetica Neue" charset="0"/>
                  <a:cs typeface="Helvetica Neue" charset="0"/>
                  <a:sym typeface="Arial" charset="0"/>
                </a:rPr>
                <a:t>femtoseconds</a:t>
              </a:r>
            </a:p>
          </p:txBody>
        </p:sp>
      </p:grpSp>
      <p:grpSp>
        <p:nvGrpSpPr>
          <p:cNvPr id="59" name="Group 58"/>
          <p:cNvGrpSpPr>
            <a:grpSpLocks/>
          </p:cNvGrpSpPr>
          <p:nvPr/>
        </p:nvGrpSpPr>
        <p:grpSpPr bwMode="auto">
          <a:xfrm>
            <a:off x="1415696" y="1017191"/>
            <a:ext cx="1792288" cy="492125"/>
            <a:chOff x="1351507" y="1365325"/>
            <a:chExt cx="1792306" cy="492212"/>
          </a:xfrm>
        </p:grpSpPr>
        <p:sp>
          <p:nvSpPr>
            <p:cNvPr id="60" name="Line 60"/>
            <p:cNvSpPr>
              <a:spLocks noChangeShapeType="1"/>
            </p:cNvSpPr>
            <p:nvPr/>
          </p:nvSpPr>
          <p:spPr bwMode="auto">
            <a:xfrm rot="10800000" flipH="1">
              <a:off x="2055807" y="1644411"/>
              <a:ext cx="2779" cy="213126"/>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b="1"/>
            </a:p>
          </p:txBody>
        </p:sp>
        <p:sp>
          <p:nvSpPr>
            <p:cNvPr id="61" name="Line 61"/>
            <p:cNvSpPr>
              <a:spLocks noChangeShapeType="1"/>
            </p:cNvSpPr>
            <p:nvPr/>
          </p:nvSpPr>
          <p:spPr bwMode="auto">
            <a:xfrm rot="10800000">
              <a:off x="2363374" y="1650760"/>
              <a:ext cx="1" cy="20325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b="1"/>
            </a:p>
          </p:txBody>
        </p:sp>
        <p:sp>
          <p:nvSpPr>
            <p:cNvPr id="62" name="Rectangle 62"/>
            <p:cNvSpPr>
              <a:spLocks/>
            </p:cNvSpPr>
            <p:nvPr/>
          </p:nvSpPr>
          <p:spPr bwMode="auto">
            <a:xfrm>
              <a:off x="1351507" y="1365325"/>
              <a:ext cx="1792306" cy="33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pPr algn="ctr"/>
              <a:r>
                <a:rPr lang="en-US" sz="1400" b="1" dirty="0">
                  <a:solidFill>
                    <a:srgbClr val="0000FF"/>
                  </a:solidFill>
                  <a:latin typeface="Helvetica Neue" charset="0"/>
                  <a:cs typeface="Helvetica Neue" charset="0"/>
                  <a:sym typeface="Arial Bold" charset="0"/>
                </a:rPr>
                <a:t>~ microseconds</a:t>
              </a:r>
            </a:p>
          </p:txBody>
        </p:sp>
        <p:sp>
          <p:nvSpPr>
            <p:cNvPr id="63" name="Line 88"/>
            <p:cNvSpPr>
              <a:spLocks noChangeShapeType="1"/>
            </p:cNvSpPr>
            <p:nvPr/>
          </p:nvSpPr>
          <p:spPr bwMode="auto">
            <a:xfrm>
              <a:off x="1754176" y="1720631"/>
              <a:ext cx="311157" cy="0"/>
            </a:xfrm>
            <a:prstGeom prst="line">
              <a:avLst/>
            </a:prstGeom>
            <a:noFill/>
            <a:ln w="25400">
              <a:solidFill>
                <a:srgbClr val="0C0CFD"/>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b="1"/>
            </a:p>
          </p:txBody>
        </p:sp>
        <p:sp>
          <p:nvSpPr>
            <p:cNvPr id="64" name="Line 89"/>
            <p:cNvSpPr>
              <a:spLocks noChangeShapeType="1"/>
            </p:cNvSpPr>
            <p:nvPr/>
          </p:nvSpPr>
          <p:spPr bwMode="auto">
            <a:xfrm>
              <a:off x="2349502" y="1720631"/>
              <a:ext cx="311157" cy="0"/>
            </a:xfrm>
            <a:prstGeom prst="line">
              <a:avLst/>
            </a:prstGeom>
            <a:noFill/>
            <a:ln w="25400">
              <a:solidFill>
                <a:srgbClr val="0C0CFD"/>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b="1"/>
            </a:p>
          </p:txBody>
        </p:sp>
      </p:grpSp>
      <p:grpSp>
        <p:nvGrpSpPr>
          <p:cNvPr id="68" name="Group 67"/>
          <p:cNvGrpSpPr>
            <a:grpSpLocks/>
          </p:cNvGrpSpPr>
          <p:nvPr/>
        </p:nvGrpSpPr>
        <p:grpSpPr bwMode="auto">
          <a:xfrm>
            <a:off x="1161696" y="2154341"/>
            <a:ext cx="7637463" cy="2276475"/>
            <a:chOff x="1133514" y="2552091"/>
            <a:chExt cx="7636082" cy="2276515"/>
          </a:xfrm>
        </p:grpSpPr>
        <p:sp>
          <p:nvSpPr>
            <p:cNvPr id="69" name="TextBox 43"/>
            <p:cNvSpPr txBox="1">
              <a:spLocks noChangeArrowheads="1"/>
            </p:cNvSpPr>
            <p:nvPr/>
          </p:nvSpPr>
          <p:spPr bwMode="auto">
            <a:xfrm>
              <a:off x="6030393" y="3305395"/>
              <a:ext cx="2739203" cy="738664"/>
            </a:xfrm>
            <a:prstGeom prst="rect">
              <a:avLst/>
            </a:prstGeom>
            <a:noFill/>
            <a:ln w="57150" cmpd="thickThin">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algn="ctr" eaLnBrk="1" hangingPunct="1"/>
              <a:r>
                <a:rPr lang="en-US" sz="1400">
                  <a:solidFill>
                    <a:srgbClr val="800000"/>
                  </a:solidFill>
                  <a:latin typeface="Helvetica Neue" charset="0"/>
                  <a:cs typeface="Helvetica Neue" charset="0"/>
                </a:rPr>
                <a:t>Free electron lasers (FELs)provide intense, ultrafast, coherent, X-ray pulses</a:t>
              </a:r>
            </a:p>
          </p:txBody>
        </p:sp>
        <p:pic>
          <p:nvPicPr>
            <p:cNvPr id="70" name="Picture 11" descr="FEL v4.jpg"/>
            <p:cNvPicPr>
              <a:picLocks noChangeAspect="1"/>
            </p:cNvPicPr>
            <p:nvPr/>
          </p:nvPicPr>
          <p:blipFill>
            <a:blip r:embed="rId3">
              <a:extLst>
                <a:ext uri="{28A0092B-C50C-407E-A947-70E740481C1C}">
                  <a14:useLocalDpi xmlns:a14="http://schemas.microsoft.com/office/drawing/2010/main" val="0"/>
                </a:ext>
              </a:extLst>
            </a:blip>
            <a:srcRect t="12204" b="12321"/>
            <a:stretch>
              <a:fillRect/>
            </a:stretch>
          </p:blipFill>
          <p:spPr bwMode="auto">
            <a:xfrm>
              <a:off x="1133514" y="2552091"/>
              <a:ext cx="3016250" cy="227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TextBox 43"/>
          <p:cNvSpPr txBox="1">
            <a:spLocks noChangeArrowheads="1"/>
          </p:cNvSpPr>
          <p:nvPr/>
        </p:nvSpPr>
        <p:spPr bwMode="auto">
          <a:xfrm>
            <a:off x="5827359" y="1190229"/>
            <a:ext cx="3149600" cy="738187"/>
          </a:xfrm>
          <a:prstGeom prst="rect">
            <a:avLst/>
          </a:prstGeom>
          <a:noFill/>
          <a:ln w="57150" cmpd="thickThin">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algn="ctr" eaLnBrk="1" hangingPunct="1"/>
            <a:r>
              <a:rPr lang="en-US" sz="1400">
                <a:solidFill>
                  <a:srgbClr val="800000"/>
                </a:solidFill>
                <a:latin typeface="Helvetica Neue" charset="0"/>
                <a:cs typeface="Helvetica Neue" charset="0"/>
              </a:rPr>
              <a:t>Goal: beams of intense, ultrafast, coherent X-ray pulses at high repetition-rate</a:t>
            </a:r>
          </a:p>
        </p:txBody>
      </p:sp>
      <p:grpSp>
        <p:nvGrpSpPr>
          <p:cNvPr id="72" name="Group 2"/>
          <p:cNvGrpSpPr>
            <a:grpSpLocks/>
          </p:cNvGrpSpPr>
          <p:nvPr/>
        </p:nvGrpSpPr>
        <p:grpSpPr bwMode="auto">
          <a:xfrm>
            <a:off x="28221" y="1159977"/>
            <a:ext cx="5702300" cy="1178015"/>
            <a:chOff x="-14" y="1508589"/>
            <a:chExt cx="5702186" cy="1176967"/>
          </a:xfrm>
        </p:grpSpPr>
        <p:grpSp>
          <p:nvGrpSpPr>
            <p:cNvPr id="73" name="Group 1"/>
            <p:cNvGrpSpPr>
              <a:grpSpLocks/>
            </p:cNvGrpSpPr>
            <p:nvPr/>
          </p:nvGrpSpPr>
          <p:grpSpPr bwMode="auto">
            <a:xfrm>
              <a:off x="358333" y="1757680"/>
              <a:ext cx="5343839" cy="927876"/>
              <a:chOff x="419293" y="1757680"/>
              <a:chExt cx="5343839" cy="927876"/>
            </a:xfrm>
          </p:grpSpPr>
          <p:grpSp>
            <p:nvGrpSpPr>
              <p:cNvPr id="75" name="Group 2"/>
              <p:cNvGrpSpPr>
                <a:grpSpLocks/>
              </p:cNvGrpSpPr>
              <p:nvPr/>
            </p:nvGrpSpPr>
            <p:grpSpPr bwMode="auto">
              <a:xfrm>
                <a:off x="419293" y="1864945"/>
                <a:ext cx="5343839" cy="820611"/>
                <a:chOff x="0" y="1885125"/>
                <a:chExt cx="5344109" cy="820278"/>
              </a:xfrm>
            </p:grpSpPr>
            <p:grpSp>
              <p:nvGrpSpPr>
                <p:cNvPr id="77" name="Group 3"/>
                <p:cNvGrpSpPr>
                  <a:grpSpLocks/>
                </p:cNvGrpSpPr>
                <p:nvPr/>
              </p:nvGrpSpPr>
              <p:grpSpPr bwMode="auto">
                <a:xfrm>
                  <a:off x="0" y="1885125"/>
                  <a:ext cx="5070827" cy="496125"/>
                  <a:chOff x="0" y="1884494"/>
                  <a:chExt cx="5070492" cy="496048"/>
                </a:xfrm>
              </p:grpSpPr>
              <p:sp>
                <p:nvSpPr>
                  <p:cNvPr id="79" name="Line 58"/>
                  <p:cNvSpPr>
                    <a:spLocks noChangeShapeType="1"/>
                  </p:cNvSpPr>
                  <p:nvPr/>
                </p:nvSpPr>
                <p:spPr bwMode="auto">
                  <a:xfrm>
                    <a:off x="0" y="2362526"/>
                    <a:ext cx="5070492" cy="18016"/>
                  </a:xfrm>
                  <a:prstGeom prst="line">
                    <a:avLst/>
                  </a:prstGeom>
                  <a:noFill/>
                  <a:ln w="9525">
                    <a:solidFill>
                      <a:srgbClr val="0000FF"/>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80" name="Freeform 70"/>
                  <p:cNvSpPr>
                    <a:spLocks/>
                  </p:cNvSpPr>
                  <p:nvPr/>
                </p:nvSpPr>
                <p:spPr bwMode="auto">
                  <a:xfrm>
                    <a:off x="122188" y="1884494"/>
                    <a:ext cx="147641"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1" name="Freeform 71"/>
                  <p:cNvSpPr>
                    <a:spLocks/>
                  </p:cNvSpPr>
                  <p:nvPr/>
                </p:nvSpPr>
                <p:spPr bwMode="auto">
                  <a:xfrm>
                    <a:off x="430170"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2" name="Freeform 72"/>
                  <p:cNvSpPr>
                    <a:spLocks/>
                  </p:cNvSpPr>
                  <p:nvPr/>
                </p:nvSpPr>
                <p:spPr bwMode="auto">
                  <a:xfrm>
                    <a:off x="738151"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3" name="Freeform 73"/>
                  <p:cNvSpPr>
                    <a:spLocks/>
                  </p:cNvSpPr>
                  <p:nvPr/>
                </p:nvSpPr>
                <p:spPr bwMode="auto">
                  <a:xfrm>
                    <a:off x="1046134" y="1884494"/>
                    <a:ext cx="147641"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4" name="Freeform 74"/>
                  <p:cNvSpPr>
                    <a:spLocks/>
                  </p:cNvSpPr>
                  <p:nvPr/>
                </p:nvSpPr>
                <p:spPr bwMode="auto">
                  <a:xfrm>
                    <a:off x="1354116"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5" name="Freeform 75"/>
                  <p:cNvSpPr>
                    <a:spLocks/>
                  </p:cNvSpPr>
                  <p:nvPr/>
                </p:nvSpPr>
                <p:spPr bwMode="auto">
                  <a:xfrm>
                    <a:off x="1663685" y="1884494"/>
                    <a:ext cx="147642"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6" name="Freeform 76"/>
                  <p:cNvSpPr>
                    <a:spLocks/>
                  </p:cNvSpPr>
                  <p:nvPr/>
                </p:nvSpPr>
                <p:spPr bwMode="auto">
                  <a:xfrm>
                    <a:off x="1971668"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7" name="Freeform 77"/>
                  <p:cNvSpPr>
                    <a:spLocks/>
                  </p:cNvSpPr>
                  <p:nvPr/>
                </p:nvSpPr>
                <p:spPr bwMode="auto">
                  <a:xfrm>
                    <a:off x="2279650"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8" name="Freeform 78"/>
                  <p:cNvSpPr>
                    <a:spLocks/>
                  </p:cNvSpPr>
                  <p:nvPr/>
                </p:nvSpPr>
                <p:spPr bwMode="auto">
                  <a:xfrm>
                    <a:off x="2587632"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89" name="Freeform 79"/>
                  <p:cNvSpPr>
                    <a:spLocks/>
                  </p:cNvSpPr>
                  <p:nvPr/>
                </p:nvSpPr>
                <p:spPr bwMode="auto">
                  <a:xfrm>
                    <a:off x="2895614"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0" name="Freeform 80"/>
                  <p:cNvSpPr>
                    <a:spLocks/>
                  </p:cNvSpPr>
                  <p:nvPr/>
                </p:nvSpPr>
                <p:spPr bwMode="auto">
                  <a:xfrm>
                    <a:off x="3205185" y="1884494"/>
                    <a:ext cx="147641"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1" name="Freeform 81"/>
                  <p:cNvSpPr>
                    <a:spLocks/>
                  </p:cNvSpPr>
                  <p:nvPr/>
                </p:nvSpPr>
                <p:spPr bwMode="auto">
                  <a:xfrm>
                    <a:off x="3513167"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2" name="Freeform 82"/>
                  <p:cNvSpPr>
                    <a:spLocks/>
                  </p:cNvSpPr>
                  <p:nvPr/>
                </p:nvSpPr>
                <p:spPr bwMode="auto">
                  <a:xfrm>
                    <a:off x="3822737" y="1884494"/>
                    <a:ext cx="147642"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3" name="Freeform 83"/>
                  <p:cNvSpPr>
                    <a:spLocks/>
                  </p:cNvSpPr>
                  <p:nvPr/>
                </p:nvSpPr>
                <p:spPr bwMode="auto">
                  <a:xfrm>
                    <a:off x="4129132"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4" name="Freeform 84"/>
                  <p:cNvSpPr>
                    <a:spLocks/>
                  </p:cNvSpPr>
                  <p:nvPr/>
                </p:nvSpPr>
                <p:spPr bwMode="auto">
                  <a:xfrm>
                    <a:off x="4437114" y="1884494"/>
                    <a:ext cx="149229"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sp>
                <p:nvSpPr>
                  <p:cNvPr id="95" name="Freeform 85"/>
                  <p:cNvSpPr>
                    <a:spLocks/>
                  </p:cNvSpPr>
                  <p:nvPr/>
                </p:nvSpPr>
                <p:spPr bwMode="auto">
                  <a:xfrm>
                    <a:off x="4746682" y="1884494"/>
                    <a:ext cx="147642" cy="460290"/>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p>
                </p:txBody>
              </p:sp>
            </p:grpSp>
            <p:sp>
              <p:nvSpPr>
                <p:cNvPr id="78" name="TextBox 1"/>
                <p:cNvSpPr txBox="1">
                  <a:spLocks noChangeArrowheads="1"/>
                </p:cNvSpPr>
                <p:nvPr/>
              </p:nvSpPr>
              <p:spPr bwMode="auto">
                <a:xfrm>
                  <a:off x="4720226" y="2336316"/>
                  <a:ext cx="623883" cy="3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800">
                      <a:solidFill>
                        <a:srgbClr val="0000FF"/>
                      </a:solidFill>
                    </a:rPr>
                    <a:t>time</a:t>
                  </a:r>
                </a:p>
              </p:txBody>
            </p:sp>
          </p:grpSp>
          <p:sp>
            <p:nvSpPr>
              <p:cNvPr id="76" name="Line 58"/>
              <p:cNvSpPr>
                <a:spLocks noChangeShapeType="1"/>
              </p:cNvSpPr>
              <p:nvPr/>
            </p:nvSpPr>
            <p:spPr bwMode="auto">
              <a:xfrm rot="-5400000">
                <a:off x="133220" y="2045078"/>
                <a:ext cx="580897" cy="6101"/>
              </a:xfrm>
              <a:prstGeom prst="line">
                <a:avLst/>
              </a:prstGeom>
              <a:noFill/>
              <a:ln w="9525">
                <a:solidFill>
                  <a:srgbClr val="0000FF"/>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4" name="TextBox 49"/>
            <p:cNvSpPr txBox="1">
              <a:spLocks noChangeArrowheads="1"/>
            </p:cNvSpPr>
            <p:nvPr/>
          </p:nvSpPr>
          <p:spPr bwMode="auto">
            <a:xfrm rot="16200000">
              <a:off x="-252552" y="1761127"/>
              <a:ext cx="843662" cy="33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eaLnBrk="1" hangingPunct="1"/>
              <a:r>
                <a:rPr lang="en-US" sz="1600" dirty="0" smtClean="0">
                  <a:solidFill>
                    <a:srgbClr val="0000FF"/>
                  </a:solidFill>
                </a:rPr>
                <a:t>X</a:t>
              </a:r>
              <a:r>
                <a:rPr lang="en-US" sz="1600" dirty="0">
                  <a:solidFill>
                    <a:srgbClr val="0000FF"/>
                  </a:solidFill>
                </a:rPr>
                <a:t>-rays</a:t>
              </a:r>
            </a:p>
          </p:txBody>
        </p:sp>
      </p:grpSp>
      <p:grpSp>
        <p:nvGrpSpPr>
          <p:cNvPr id="97" name="Group 96"/>
          <p:cNvGrpSpPr/>
          <p:nvPr/>
        </p:nvGrpSpPr>
        <p:grpSpPr>
          <a:xfrm>
            <a:off x="190601" y="1047124"/>
            <a:ext cx="1410798" cy="1035327"/>
            <a:chOff x="162380" y="1395183"/>
            <a:chExt cx="1410798" cy="1035327"/>
          </a:xfrm>
        </p:grpSpPr>
        <p:sp>
          <p:nvSpPr>
            <p:cNvPr id="98" name="Rectangle 156"/>
            <p:cNvSpPr>
              <a:spLocks/>
            </p:cNvSpPr>
            <p:nvPr/>
          </p:nvSpPr>
          <p:spPr bwMode="auto">
            <a:xfrm>
              <a:off x="162380" y="1395183"/>
              <a:ext cx="14107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400" b="1" dirty="0">
                  <a:solidFill>
                    <a:srgbClr val="408000"/>
                  </a:solidFill>
                  <a:latin typeface="Helvetica Neue" charset="0"/>
                  <a:cs typeface="Helvetica Neue" charset="0"/>
                  <a:sym typeface="Helvetica Neue" charset="0"/>
                </a:rPr>
                <a:t>~ </a:t>
              </a:r>
              <a:r>
                <a:rPr lang="en-US" sz="1400" b="1" dirty="0" smtClean="0">
                  <a:solidFill>
                    <a:srgbClr val="408000"/>
                  </a:solidFill>
                  <a:latin typeface="Helvetica Neue" charset="0"/>
                  <a:cs typeface="Helvetica Neue" charset="0"/>
                  <a:sym typeface="Helvetica Neue" charset="0"/>
                </a:rPr>
                <a:t>100 </a:t>
              </a:r>
              <a:r>
                <a:rPr lang="en-US" sz="1400" b="1" dirty="0" err="1" smtClean="0">
                  <a:solidFill>
                    <a:srgbClr val="408000"/>
                  </a:solidFill>
                  <a:latin typeface="Helvetica Neue" charset="0"/>
                  <a:cs typeface="Helvetica Neue" charset="0"/>
                  <a:sym typeface="Helvetica Neue" charset="0"/>
                </a:rPr>
                <a:t>microjoule</a:t>
              </a:r>
              <a:endParaRPr lang="en-US" sz="1400" b="1" dirty="0">
                <a:solidFill>
                  <a:srgbClr val="408000"/>
                </a:solidFill>
                <a:latin typeface="Helvetica Neue" charset="0"/>
                <a:cs typeface="Helvetica Neue" charset="0"/>
                <a:sym typeface="Helvetica Neue" charset="0"/>
              </a:endParaRPr>
            </a:p>
          </p:txBody>
        </p:sp>
        <p:sp>
          <p:nvSpPr>
            <p:cNvPr id="99" name="Oval 98"/>
            <p:cNvSpPr/>
            <p:nvPr/>
          </p:nvSpPr>
          <p:spPr>
            <a:xfrm>
              <a:off x="737394" y="1679509"/>
              <a:ext cx="259453" cy="751001"/>
            </a:xfrm>
            <a:prstGeom prst="ellipse">
              <a:avLst/>
            </a:prstGeom>
            <a:solidFill>
              <a:srgbClr val="008000">
                <a:alpha val="25000"/>
              </a:srgbClr>
            </a:solid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2197966" y="4503101"/>
            <a:ext cx="6829410" cy="2035669"/>
            <a:chOff x="2197966" y="4503101"/>
            <a:chExt cx="6829410" cy="2035669"/>
          </a:xfrm>
        </p:grpSpPr>
        <p:grpSp>
          <p:nvGrpSpPr>
            <p:cNvPr id="65" name="Group 64"/>
            <p:cNvGrpSpPr>
              <a:grpSpLocks/>
            </p:cNvGrpSpPr>
            <p:nvPr/>
          </p:nvGrpSpPr>
          <p:grpSpPr bwMode="auto">
            <a:xfrm>
              <a:off x="2197966" y="4503101"/>
              <a:ext cx="6829410" cy="2003314"/>
              <a:chOff x="2169649" y="4851054"/>
              <a:chExt cx="6829342" cy="2003148"/>
            </a:xfrm>
          </p:grpSpPr>
          <p:pic>
            <p:nvPicPr>
              <p:cNvPr id="66" name="Picture 6" descr="Beschleunigungsanim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9649" y="4851054"/>
                <a:ext cx="2670864" cy="200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Box 43"/>
              <p:cNvSpPr txBox="1">
                <a:spLocks noChangeArrowheads="1"/>
              </p:cNvSpPr>
              <p:nvPr/>
            </p:nvSpPr>
            <p:spPr bwMode="auto">
              <a:xfrm>
                <a:off x="5739886" y="5290239"/>
                <a:ext cx="3259105" cy="738603"/>
              </a:xfrm>
              <a:prstGeom prst="rect">
                <a:avLst/>
              </a:prstGeom>
              <a:noFill/>
              <a:ln w="57150" cmpd="thickThin">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b="1">
                    <a:solidFill>
                      <a:srgbClr val="000099"/>
                    </a:solidFill>
                    <a:latin typeface="Calibri" charset="0"/>
                    <a:ea typeface="ＭＳ Ｐゴシック" charset="0"/>
                    <a:cs typeface="ＭＳ Ｐゴシック" charset="0"/>
                  </a:defRPr>
                </a:lvl1pPr>
                <a:lvl2pPr marL="742950" indent="-285750" eaLnBrk="0" hangingPunct="0">
                  <a:defRPr sz="2000" b="1">
                    <a:solidFill>
                      <a:srgbClr val="000099"/>
                    </a:solidFill>
                    <a:latin typeface="Calibri" charset="0"/>
                    <a:ea typeface="ＭＳ Ｐゴシック" charset="0"/>
                  </a:defRPr>
                </a:lvl2pPr>
                <a:lvl3pPr marL="1143000" indent="-228600" eaLnBrk="0" hangingPunct="0">
                  <a:defRPr sz="2000" b="1">
                    <a:solidFill>
                      <a:srgbClr val="000099"/>
                    </a:solidFill>
                    <a:latin typeface="Calibri" charset="0"/>
                    <a:ea typeface="ＭＳ Ｐゴシック" charset="0"/>
                  </a:defRPr>
                </a:lvl3pPr>
                <a:lvl4pPr marL="1600200" indent="-228600" eaLnBrk="0" hangingPunct="0">
                  <a:defRPr sz="2000" b="1">
                    <a:solidFill>
                      <a:srgbClr val="000099"/>
                    </a:solidFill>
                    <a:latin typeface="Calibri" charset="0"/>
                    <a:ea typeface="ＭＳ Ｐゴシック" charset="0"/>
                  </a:defRPr>
                </a:lvl4pPr>
                <a:lvl5pPr marL="2057400" indent="-228600" eaLnBrk="0" hangingPunct="0">
                  <a:defRPr sz="2000" b="1">
                    <a:solidFill>
                      <a:srgbClr val="000099"/>
                    </a:solidFill>
                    <a:latin typeface="Calibri" charset="0"/>
                    <a:ea typeface="ＭＳ Ｐゴシック" charset="0"/>
                  </a:defRPr>
                </a:lvl5pPr>
                <a:lvl6pPr marL="2514600" indent="-228600" eaLnBrk="0" fontAlgn="base" hangingPunct="0">
                  <a:spcBef>
                    <a:spcPct val="0"/>
                  </a:spcBef>
                  <a:spcAft>
                    <a:spcPct val="0"/>
                  </a:spcAft>
                  <a:defRPr sz="2000" b="1">
                    <a:solidFill>
                      <a:srgbClr val="000099"/>
                    </a:solidFill>
                    <a:latin typeface="Calibri" charset="0"/>
                    <a:ea typeface="ＭＳ Ｐゴシック" charset="0"/>
                  </a:defRPr>
                </a:lvl6pPr>
                <a:lvl7pPr marL="2971800" indent="-228600" eaLnBrk="0" fontAlgn="base" hangingPunct="0">
                  <a:spcBef>
                    <a:spcPct val="0"/>
                  </a:spcBef>
                  <a:spcAft>
                    <a:spcPct val="0"/>
                  </a:spcAft>
                  <a:defRPr sz="2000" b="1">
                    <a:solidFill>
                      <a:srgbClr val="000099"/>
                    </a:solidFill>
                    <a:latin typeface="Calibri" charset="0"/>
                    <a:ea typeface="ＭＳ Ｐゴシック" charset="0"/>
                  </a:defRPr>
                </a:lvl7pPr>
                <a:lvl8pPr marL="3429000" indent="-228600" eaLnBrk="0" fontAlgn="base" hangingPunct="0">
                  <a:spcBef>
                    <a:spcPct val="0"/>
                  </a:spcBef>
                  <a:spcAft>
                    <a:spcPct val="0"/>
                  </a:spcAft>
                  <a:defRPr sz="2000" b="1">
                    <a:solidFill>
                      <a:srgbClr val="000099"/>
                    </a:solidFill>
                    <a:latin typeface="Calibri" charset="0"/>
                    <a:ea typeface="ＭＳ Ｐゴシック" charset="0"/>
                  </a:defRPr>
                </a:lvl8pPr>
                <a:lvl9pPr marL="3886200" indent="-228600" eaLnBrk="0" fontAlgn="base" hangingPunct="0">
                  <a:spcBef>
                    <a:spcPct val="0"/>
                  </a:spcBef>
                  <a:spcAft>
                    <a:spcPct val="0"/>
                  </a:spcAft>
                  <a:defRPr sz="2000" b="1">
                    <a:solidFill>
                      <a:srgbClr val="000099"/>
                    </a:solidFill>
                    <a:latin typeface="Calibri" charset="0"/>
                    <a:ea typeface="ＭＳ Ｐゴシック" charset="0"/>
                  </a:defRPr>
                </a:lvl9pPr>
              </a:lstStyle>
              <a:p>
                <a:pPr algn="ctr" eaLnBrk="1" hangingPunct="1"/>
                <a:r>
                  <a:rPr lang="en-US" sz="1400" dirty="0">
                    <a:solidFill>
                      <a:srgbClr val="800000"/>
                    </a:solidFill>
                    <a:latin typeface="Helvetica Neue" charset="0"/>
                    <a:cs typeface="Helvetica Neue" charset="0"/>
                  </a:rPr>
                  <a:t>A superconducting </a:t>
                </a:r>
                <a:r>
                  <a:rPr lang="en-US" sz="1400" dirty="0" smtClean="0">
                    <a:solidFill>
                      <a:srgbClr val="800000"/>
                    </a:solidFill>
                    <a:latin typeface="Helvetica Neue" charset="0"/>
                    <a:cs typeface="Helvetica Neue" charset="0"/>
                  </a:rPr>
                  <a:t>accelerator and high rep-rate injector  </a:t>
                </a:r>
                <a:r>
                  <a:rPr lang="en-US" sz="1400" dirty="0">
                    <a:solidFill>
                      <a:srgbClr val="800000"/>
                    </a:solidFill>
                    <a:latin typeface="Helvetica Neue" charset="0"/>
                    <a:cs typeface="Helvetica Neue" charset="0"/>
                  </a:rPr>
                  <a:t>provides high </a:t>
                </a:r>
                <a:r>
                  <a:rPr lang="en-US" sz="1400" dirty="0" smtClean="0">
                    <a:solidFill>
                      <a:srgbClr val="800000"/>
                    </a:solidFill>
                    <a:latin typeface="Helvetica Neue" charset="0"/>
                    <a:cs typeface="Helvetica Neue" charset="0"/>
                  </a:rPr>
                  <a:t>brightness electron </a:t>
                </a:r>
                <a:r>
                  <a:rPr lang="en-US" sz="1400" dirty="0">
                    <a:solidFill>
                      <a:srgbClr val="800000"/>
                    </a:solidFill>
                    <a:latin typeface="Helvetica Neue" charset="0"/>
                    <a:cs typeface="Helvetica Neue" charset="0"/>
                  </a:rPr>
                  <a:t>beam</a:t>
                </a:r>
              </a:p>
            </p:txBody>
          </p:sp>
        </p:grpSp>
        <p:sp>
          <p:nvSpPr>
            <p:cNvPr id="4" name="TextBox 3"/>
            <p:cNvSpPr txBox="1"/>
            <p:nvPr/>
          </p:nvSpPr>
          <p:spPr>
            <a:xfrm>
              <a:off x="4354451" y="6323326"/>
              <a:ext cx="595035" cy="215444"/>
            </a:xfrm>
            <a:prstGeom prst="rect">
              <a:avLst/>
            </a:prstGeom>
            <a:noFill/>
          </p:spPr>
          <p:txBody>
            <a:bodyPr wrap="none" rtlCol="0">
              <a:spAutoFit/>
            </a:bodyPr>
            <a:lstStyle/>
            <a:p>
              <a:r>
                <a:rPr lang="en-US" sz="800" dirty="0" smtClean="0">
                  <a:solidFill>
                    <a:srgbClr val="FFFF00"/>
                  </a:solidFill>
                </a:rPr>
                <a:t>EUXFEL</a:t>
              </a:r>
              <a:endParaRPr lang="en-US" sz="800" dirty="0">
                <a:solidFill>
                  <a:srgbClr val="FFFF00"/>
                </a:solidFill>
              </a:endParaRPr>
            </a:p>
          </p:txBody>
        </p:sp>
      </p:grpSp>
    </p:spTree>
    <p:extLst>
      <p:ext uri="{BB962C8B-B14F-4D97-AF65-F5344CB8AC3E}">
        <p14:creationId xmlns:p14="http://schemas.microsoft.com/office/powerpoint/2010/main" val="19978894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p:cNvSpPr txBox="1">
            <a:spLocks/>
          </p:cNvSpPr>
          <p:nvPr/>
        </p:nvSpPr>
        <p:spPr>
          <a:xfrm>
            <a:off x="0" y="279811"/>
            <a:ext cx="8005704" cy="731838"/>
          </a:xfrm>
          <a:prstGeom prst="rect">
            <a:avLst/>
          </a:prstGeom>
        </p:spPr>
        <p:txBody>
          <a:bodyPr anchor="t"/>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rPr>
              <a:t>APEX Phase I adds diagnostics </a:t>
            </a:r>
            <a:endParaRPr lang="en-US" dirty="0">
              <a:solidFill>
                <a:srgbClr val="000090"/>
              </a:solidFill>
              <a:latin typeface="+mn-lt"/>
            </a:endParaRPr>
          </a:p>
        </p:txBody>
      </p:sp>
      <p:sp>
        <p:nvSpPr>
          <p:cNvPr id="2" name="TextBox 1"/>
          <p:cNvSpPr txBox="1"/>
          <p:nvPr/>
        </p:nvSpPr>
        <p:spPr>
          <a:xfrm>
            <a:off x="0" y="1179677"/>
            <a:ext cx="4519186" cy="1200329"/>
          </a:xfrm>
          <a:prstGeom prst="rect">
            <a:avLst/>
          </a:prstGeom>
          <a:noFill/>
        </p:spPr>
        <p:txBody>
          <a:bodyPr wrap="none" rtlCol="0">
            <a:spAutoFit/>
          </a:bodyPr>
          <a:lstStyle/>
          <a:p>
            <a:pPr marL="285750" indent="-285750">
              <a:buFont typeface="Arial"/>
              <a:buChar char="•"/>
              <a:defRPr/>
            </a:pPr>
            <a:r>
              <a:rPr lang="en-US" b="1" dirty="0" smtClean="0">
                <a:latin typeface="Helvetica Neue"/>
                <a:cs typeface="Helvetica Neue"/>
              </a:rPr>
              <a:t>Beam dynamics (6-D measurements)</a:t>
            </a:r>
          </a:p>
          <a:p>
            <a:pPr marL="285750" indent="-285750">
              <a:buFont typeface="Arial"/>
              <a:buChar char="•"/>
            </a:pPr>
            <a:r>
              <a:rPr lang="en-US" b="1" dirty="0" smtClean="0">
                <a:latin typeface="Helvetica Neue"/>
                <a:cs typeface="Helvetica Neue"/>
              </a:rPr>
              <a:t>Diagnostics tests</a:t>
            </a:r>
          </a:p>
          <a:p>
            <a:pPr marL="285750" indent="-285750">
              <a:buFont typeface="Arial"/>
              <a:buChar char="•"/>
            </a:pPr>
            <a:r>
              <a:rPr lang="en-US" b="1" dirty="0" smtClean="0">
                <a:latin typeface="Helvetica Neue"/>
                <a:cs typeface="Helvetica Neue"/>
              </a:rPr>
              <a:t>Low energy beam characterization</a:t>
            </a:r>
          </a:p>
          <a:p>
            <a:pPr marL="285750" indent="-285750">
              <a:buFont typeface="Arial"/>
              <a:buChar char="•"/>
            </a:pPr>
            <a:r>
              <a:rPr lang="en-US" b="1" dirty="0" smtClean="0">
                <a:solidFill>
                  <a:srgbClr val="FF0000"/>
                </a:solidFill>
                <a:latin typeface="Helvetica Neue"/>
                <a:cs typeface="Helvetica Neue"/>
              </a:rPr>
              <a:t>Planned for spring 2012</a:t>
            </a:r>
            <a:endParaRPr lang="en-US" b="1" dirty="0">
              <a:solidFill>
                <a:srgbClr val="FF0000"/>
              </a:solidFill>
              <a:latin typeface="Helvetica Neue"/>
              <a:cs typeface="Helvetica Neue"/>
            </a:endParaRPr>
          </a:p>
        </p:txBody>
      </p:sp>
      <p:pic>
        <p:nvPicPr>
          <p:cNvPr id="5" name="Picture 4" descr="Phase1_illus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7419" r="15721" b="56075"/>
          <a:stretch>
            <a:fillRect/>
          </a:stretch>
        </p:blipFill>
        <p:spPr bwMode="auto">
          <a:xfrm>
            <a:off x="98125" y="3153620"/>
            <a:ext cx="89916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Brace 2"/>
          <p:cNvSpPr/>
          <p:nvPr/>
        </p:nvSpPr>
        <p:spPr>
          <a:xfrm rot="16200000">
            <a:off x="5955533" y="585752"/>
            <a:ext cx="288652" cy="513573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5209714" y="1248690"/>
            <a:ext cx="2388954" cy="1754327"/>
          </a:xfrm>
          <a:prstGeom prst="rect">
            <a:avLst/>
          </a:prstGeom>
          <a:noFill/>
        </p:spPr>
        <p:txBody>
          <a:bodyPr wrap="square" rtlCol="0">
            <a:spAutoFit/>
          </a:bodyPr>
          <a:lstStyle/>
          <a:p>
            <a:pPr marL="285750" indent="-285750">
              <a:buFont typeface="Arial"/>
              <a:buChar char="•"/>
            </a:pPr>
            <a:r>
              <a:rPr lang="en-US" dirty="0" err="1" smtClean="0"/>
              <a:t>Quadrupole</a:t>
            </a:r>
            <a:r>
              <a:rPr lang="en-US" dirty="0"/>
              <a:t> </a:t>
            </a:r>
            <a:r>
              <a:rPr lang="en-US" dirty="0" smtClean="0"/>
              <a:t>triplet</a:t>
            </a:r>
          </a:p>
          <a:p>
            <a:pPr marL="285750" indent="-285750">
              <a:buFont typeface="Arial"/>
              <a:buChar char="•"/>
            </a:pPr>
            <a:r>
              <a:rPr lang="en-US" dirty="0" smtClean="0"/>
              <a:t>X-Y corrector</a:t>
            </a:r>
          </a:p>
          <a:p>
            <a:pPr marL="285750" indent="-285750">
              <a:buFont typeface="Arial"/>
              <a:buChar char="•"/>
            </a:pPr>
            <a:r>
              <a:rPr lang="en-US" dirty="0" smtClean="0"/>
              <a:t>Retractable slits</a:t>
            </a:r>
          </a:p>
          <a:p>
            <a:pPr marL="285750" indent="-285750">
              <a:buFont typeface="Arial"/>
              <a:buChar char="•"/>
            </a:pPr>
            <a:r>
              <a:rPr lang="en-US" dirty="0" smtClean="0"/>
              <a:t>Deflecting cavity</a:t>
            </a:r>
          </a:p>
          <a:p>
            <a:pPr marL="285750" indent="-285750">
              <a:buFont typeface="Arial"/>
              <a:buChar char="•"/>
            </a:pPr>
            <a:r>
              <a:rPr lang="en-US" dirty="0" smtClean="0"/>
              <a:t>YAG screens</a:t>
            </a:r>
          </a:p>
          <a:p>
            <a:pPr marL="285750" indent="-285750">
              <a:buFont typeface="Arial"/>
              <a:buChar char="•"/>
            </a:pPr>
            <a:r>
              <a:rPr lang="en-US" dirty="0" smtClean="0"/>
              <a:t>Spectrometer</a:t>
            </a:r>
            <a:endParaRPr lang="en-US" dirty="0"/>
          </a:p>
        </p:txBody>
      </p:sp>
      <p:sp>
        <p:nvSpPr>
          <p:cNvPr id="6" name="TextBox 5"/>
          <p:cNvSpPr txBox="1"/>
          <p:nvPr/>
        </p:nvSpPr>
        <p:spPr>
          <a:xfrm>
            <a:off x="1250651" y="6225291"/>
            <a:ext cx="6703619" cy="369332"/>
          </a:xfrm>
          <a:prstGeom prst="rect">
            <a:avLst/>
          </a:prstGeom>
          <a:noFill/>
        </p:spPr>
        <p:txBody>
          <a:bodyPr wrap="none" rtlCol="0">
            <a:spAutoFit/>
          </a:bodyPr>
          <a:lstStyle/>
          <a:p>
            <a:r>
              <a:rPr lang="en-US" b="1" i="1" dirty="0" smtClean="0">
                <a:solidFill>
                  <a:srgbClr val="0000FF"/>
                </a:solidFill>
              </a:rPr>
              <a:t>Diagnostics systems in collaboration with Cornell CLASSE</a:t>
            </a:r>
            <a:endParaRPr lang="en-US" b="1" i="1" dirty="0">
              <a:solidFill>
                <a:srgbClr val="0000FF"/>
              </a:solidFill>
            </a:endParaRPr>
          </a:p>
        </p:txBody>
      </p:sp>
    </p:spTree>
    <p:extLst>
      <p:ext uri="{BB962C8B-B14F-4D97-AF65-F5344CB8AC3E}">
        <p14:creationId xmlns:p14="http://schemas.microsoft.com/office/powerpoint/2010/main" val="2426410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0" y="1114567"/>
            <a:ext cx="9144000" cy="369332"/>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endParaRPr lang="en-US" b="1" dirty="0" smtClean="0"/>
          </a:p>
        </p:txBody>
      </p:sp>
      <p:sp>
        <p:nvSpPr>
          <p:cNvPr id="5" name="Rectangle 7"/>
          <p:cNvSpPr>
            <a:spLocks noChangeArrowheads="1"/>
          </p:cNvSpPr>
          <p:nvPr/>
        </p:nvSpPr>
        <p:spPr bwMode="auto">
          <a:xfrm>
            <a:off x="0" y="291301"/>
            <a:ext cx="7053878" cy="523220"/>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000090"/>
                </a:solidFill>
                <a:cs typeface="Calibri"/>
              </a:rPr>
              <a:t>Technical developments since CD-0</a:t>
            </a:r>
            <a:endParaRPr lang="en-US" b="1" dirty="0">
              <a:solidFill>
                <a:srgbClr val="000090"/>
              </a:solidFill>
              <a:cs typeface="Calibri"/>
            </a:endParaRPr>
          </a:p>
        </p:txBody>
      </p:sp>
      <p:sp>
        <p:nvSpPr>
          <p:cNvPr id="4" name="Text Box 6"/>
          <p:cNvSpPr txBox="1">
            <a:spLocks noChangeArrowheads="1"/>
          </p:cNvSpPr>
          <p:nvPr/>
        </p:nvSpPr>
        <p:spPr bwMode="auto">
          <a:xfrm>
            <a:off x="0" y="1483899"/>
            <a:ext cx="9144000" cy="3908763"/>
          </a:xfrm>
          <a:prstGeom prst="rect">
            <a:avLst/>
          </a:prstGeom>
          <a:noFill/>
          <a:ln w="9525">
            <a:noFill/>
            <a:miter lim="800000"/>
            <a:headEnd/>
            <a:tailEnd/>
          </a:ln>
        </p:spPr>
        <p:txBody>
          <a:bodyPr wrap="square">
            <a:prstTxWarp prst="textNoShape">
              <a:avLst/>
            </a:prstTxWarp>
            <a:spAutoFit/>
          </a:bodyPr>
          <a:lstStyle/>
          <a:p>
            <a:pPr marL="225425" indent="-225425">
              <a:spcAft>
                <a:spcPts val="600"/>
              </a:spcAft>
              <a:buFont typeface="Arial"/>
              <a:buChar char="•"/>
            </a:pPr>
            <a:r>
              <a:rPr lang="en-US" b="1" dirty="0" smtClean="0"/>
              <a:t>Increased tuning range (1.0 – 4.6 nm)</a:t>
            </a:r>
          </a:p>
          <a:p>
            <a:pPr marL="225425" indent="-225425">
              <a:spcAft>
                <a:spcPts val="600"/>
              </a:spcAft>
              <a:buFont typeface="Arial"/>
              <a:buChar char="•"/>
            </a:pPr>
            <a:r>
              <a:rPr lang="en-US" b="1" dirty="0" smtClean="0"/>
              <a:t>Increased beam current (600 A)</a:t>
            </a:r>
          </a:p>
          <a:p>
            <a:pPr marL="225425" indent="-225425">
              <a:spcAft>
                <a:spcPts val="600"/>
              </a:spcAft>
              <a:buFont typeface="Arial"/>
              <a:buChar char="•"/>
            </a:pPr>
            <a:r>
              <a:rPr lang="en-US" b="1" dirty="0" smtClean="0"/>
              <a:t>Larger energy spread (100 </a:t>
            </a:r>
            <a:r>
              <a:rPr lang="en-US" b="1" dirty="0" err="1" smtClean="0"/>
              <a:t>keV</a:t>
            </a:r>
            <a:r>
              <a:rPr lang="en-US" b="1" dirty="0" smtClean="0"/>
              <a:t>)</a:t>
            </a:r>
          </a:p>
          <a:p>
            <a:pPr marL="225425" indent="-225425">
              <a:spcAft>
                <a:spcPts val="600"/>
              </a:spcAft>
              <a:buFont typeface="Arial"/>
              <a:buChar char="•"/>
            </a:pPr>
            <a:r>
              <a:rPr lang="en-US" b="1" dirty="0" smtClean="0"/>
              <a:t>Larger vacuum aperture in </a:t>
            </a:r>
            <a:r>
              <a:rPr lang="en-US" b="1" dirty="0" err="1" smtClean="0"/>
              <a:t>undulators</a:t>
            </a:r>
            <a:r>
              <a:rPr lang="en-US" b="1" dirty="0" smtClean="0"/>
              <a:t> (6 mm)</a:t>
            </a:r>
          </a:p>
          <a:p>
            <a:pPr marL="225425" indent="-225425">
              <a:spcAft>
                <a:spcPts val="600"/>
              </a:spcAft>
              <a:buFont typeface="Arial"/>
              <a:buChar char="•"/>
            </a:pPr>
            <a:r>
              <a:rPr lang="en-US" b="1" dirty="0" smtClean="0"/>
              <a:t>Longer period </a:t>
            </a:r>
            <a:r>
              <a:rPr lang="en-US" b="1" dirty="0" err="1" smtClean="0"/>
              <a:t>undulators</a:t>
            </a:r>
            <a:r>
              <a:rPr lang="en-US" b="1" dirty="0" smtClean="0"/>
              <a:t> (29.4 mm)</a:t>
            </a:r>
          </a:p>
          <a:p>
            <a:pPr marL="225425" indent="-225425">
              <a:spcAft>
                <a:spcPts val="600"/>
              </a:spcAft>
              <a:buFont typeface="Arial"/>
              <a:buChar char="•"/>
            </a:pPr>
            <a:r>
              <a:rPr lang="en-US" b="1" dirty="0" smtClean="0"/>
              <a:t>Increased minimum </a:t>
            </a:r>
            <a:r>
              <a:rPr lang="en-US" b="1" dirty="0" err="1" smtClean="0"/>
              <a:t>undulator</a:t>
            </a:r>
            <a:r>
              <a:rPr lang="en-US" b="1" dirty="0" smtClean="0"/>
              <a:t> K (1)</a:t>
            </a:r>
          </a:p>
          <a:p>
            <a:pPr marL="225425" indent="-225425">
              <a:spcAft>
                <a:spcPts val="600"/>
              </a:spcAft>
              <a:buFont typeface="Arial"/>
              <a:buChar char="•"/>
            </a:pPr>
            <a:r>
              <a:rPr lang="en-US" b="1" dirty="0" smtClean="0"/>
              <a:t>Out-of-vacuum </a:t>
            </a:r>
            <a:r>
              <a:rPr lang="en-US" b="1" dirty="0" err="1" smtClean="0"/>
              <a:t>undulators</a:t>
            </a:r>
            <a:endParaRPr lang="en-US" b="1" dirty="0" smtClean="0"/>
          </a:p>
          <a:p>
            <a:pPr marL="225425" indent="-225425">
              <a:spcAft>
                <a:spcPts val="600"/>
              </a:spcAft>
              <a:buFont typeface="Arial"/>
              <a:buChar char="•"/>
            </a:pPr>
            <a:r>
              <a:rPr lang="en-US" b="1" dirty="0" smtClean="0"/>
              <a:t>Increased average </a:t>
            </a:r>
            <a:r>
              <a:rPr lang="en-US" b="1" dirty="0" smtClean="0">
                <a:latin typeface="Symbol" charset="2"/>
                <a:cs typeface="Symbol" charset="2"/>
              </a:rPr>
              <a:t>b</a:t>
            </a:r>
            <a:r>
              <a:rPr lang="en-US" b="1" dirty="0" smtClean="0"/>
              <a:t>-function in FEL (15 m)</a:t>
            </a:r>
          </a:p>
          <a:p>
            <a:pPr marL="225425" indent="-225425">
              <a:spcAft>
                <a:spcPts val="600"/>
              </a:spcAft>
              <a:buFont typeface="Arial"/>
              <a:buChar char="•"/>
            </a:pPr>
            <a:r>
              <a:rPr lang="en-US" b="1" dirty="0"/>
              <a:t>Higher beam energy (2.4 </a:t>
            </a:r>
            <a:r>
              <a:rPr lang="en-US" b="1" dirty="0" err="1"/>
              <a:t>GeV</a:t>
            </a:r>
            <a:r>
              <a:rPr lang="en-US" b="1" dirty="0" smtClean="0"/>
              <a:t>)</a:t>
            </a:r>
          </a:p>
          <a:p>
            <a:pPr marL="225425" indent="-225425">
              <a:spcAft>
                <a:spcPts val="600"/>
              </a:spcAft>
              <a:buFont typeface="Arial"/>
              <a:buChar char="•"/>
            </a:pPr>
            <a:r>
              <a:rPr lang="en-US" b="1" dirty="0" smtClean="0"/>
              <a:t>Second bunch compressor</a:t>
            </a:r>
          </a:p>
          <a:p>
            <a:pPr marL="225425" indent="-225425">
              <a:spcAft>
                <a:spcPts val="600"/>
              </a:spcAft>
              <a:buFont typeface="Arial"/>
              <a:buChar char="•"/>
            </a:pPr>
            <a:r>
              <a:rPr lang="en-US" b="1" dirty="0" smtClean="0"/>
              <a:t>Redesign of spreader including electrostatic septum</a:t>
            </a:r>
            <a:endParaRPr lang="en-US" b="1" dirty="0"/>
          </a:p>
        </p:txBody>
      </p:sp>
    </p:spTree>
    <p:extLst>
      <p:ext uri="{BB962C8B-B14F-4D97-AF65-F5344CB8AC3E}">
        <p14:creationId xmlns:p14="http://schemas.microsoft.com/office/powerpoint/2010/main" val="187207938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10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24" y="1620045"/>
            <a:ext cx="8251695" cy="1617659"/>
          </a:xfrm>
          <a:prstGeom prst="rect">
            <a:avLst/>
          </a:prstGeom>
        </p:spPr>
      </p:pic>
      <p:sp>
        <p:nvSpPr>
          <p:cNvPr id="2" name="Title 1"/>
          <p:cNvSpPr>
            <a:spLocks noGrp="1"/>
          </p:cNvSpPr>
          <p:nvPr>
            <p:ph type="title"/>
          </p:nvPr>
        </p:nvSpPr>
        <p:spPr>
          <a:xfrm>
            <a:off x="25875" y="339725"/>
            <a:ext cx="8712910" cy="731838"/>
          </a:xfrm>
        </p:spPr>
        <p:txBody>
          <a:bodyPr/>
          <a:lstStyle/>
          <a:p>
            <a:r>
              <a:rPr lang="en-US" dirty="0" smtClean="0">
                <a:solidFill>
                  <a:srgbClr val="000090"/>
                </a:solidFill>
              </a:rPr>
              <a:t>ECHO seeded 2-color </a:t>
            </a:r>
            <a:r>
              <a:rPr lang="en-US" dirty="0" err="1" smtClean="0">
                <a:solidFill>
                  <a:srgbClr val="000090"/>
                </a:solidFill>
              </a:rPr>
              <a:t>attosecond</a:t>
            </a:r>
            <a:endParaRPr lang="en-US" dirty="0">
              <a:solidFill>
                <a:srgbClr val="000090"/>
              </a:solidFill>
            </a:endParaRPr>
          </a:p>
        </p:txBody>
      </p:sp>
      <p:pic>
        <p:nvPicPr>
          <p:cNvPr id="5" name="Picture 4"/>
          <p:cNvPicPr>
            <a:picLocks noChangeAspect="1"/>
          </p:cNvPicPr>
          <p:nvPr/>
        </p:nvPicPr>
        <p:blipFill>
          <a:blip r:embed="rId3"/>
          <a:stretch>
            <a:fillRect/>
          </a:stretch>
        </p:blipFill>
        <p:spPr>
          <a:xfrm>
            <a:off x="88682" y="3268359"/>
            <a:ext cx="4340017" cy="3136483"/>
          </a:xfrm>
          <a:prstGeom prst="rect">
            <a:avLst/>
          </a:prstGeom>
        </p:spPr>
      </p:pic>
      <p:pic>
        <p:nvPicPr>
          <p:cNvPr id="6" name="Picture 5"/>
          <p:cNvPicPr>
            <a:picLocks noChangeAspect="1"/>
          </p:cNvPicPr>
          <p:nvPr/>
        </p:nvPicPr>
        <p:blipFill>
          <a:blip r:embed="rId4"/>
          <a:stretch>
            <a:fillRect/>
          </a:stretch>
        </p:blipFill>
        <p:spPr>
          <a:xfrm>
            <a:off x="4569800" y="3292549"/>
            <a:ext cx="4263093" cy="3136483"/>
          </a:xfrm>
          <a:prstGeom prst="rect">
            <a:avLst/>
          </a:prstGeom>
        </p:spPr>
      </p:pic>
      <p:sp>
        <p:nvSpPr>
          <p:cNvPr id="8" name="TextBox 7"/>
          <p:cNvSpPr txBox="1"/>
          <p:nvPr/>
        </p:nvSpPr>
        <p:spPr>
          <a:xfrm>
            <a:off x="443126" y="6340632"/>
            <a:ext cx="8068393" cy="523220"/>
          </a:xfrm>
          <a:prstGeom prst="rect">
            <a:avLst/>
          </a:prstGeom>
          <a:noFill/>
        </p:spPr>
        <p:txBody>
          <a:bodyPr wrap="square" rtlCol="0">
            <a:spAutoFit/>
          </a:bodyPr>
          <a:lstStyle/>
          <a:p>
            <a:r>
              <a:rPr lang="en-US" sz="1400" dirty="0" smtClean="0">
                <a:latin typeface="Arial"/>
                <a:cs typeface="Arial"/>
              </a:rPr>
              <a:t>A. </a:t>
            </a:r>
            <a:r>
              <a:rPr lang="en-US" sz="1400" dirty="0" err="1" smtClean="0">
                <a:latin typeface="Arial"/>
                <a:cs typeface="Arial"/>
              </a:rPr>
              <a:t>Zholents</a:t>
            </a:r>
            <a:r>
              <a:rPr lang="en-US" sz="1400" dirty="0" smtClean="0">
                <a:latin typeface="Arial"/>
                <a:cs typeface="Arial"/>
              </a:rPr>
              <a:t>, G. Penn, “Obtaining two </a:t>
            </a:r>
            <a:r>
              <a:rPr lang="en-US" sz="1400" dirty="0" err="1" smtClean="0">
                <a:latin typeface="Arial"/>
                <a:cs typeface="Arial"/>
              </a:rPr>
              <a:t>attosecond</a:t>
            </a:r>
            <a:r>
              <a:rPr lang="en-US" sz="1400" dirty="0" smtClean="0">
                <a:latin typeface="Arial"/>
                <a:cs typeface="Arial"/>
              </a:rPr>
              <a:t> pulses for X-ray stimulated Raman spectroscopy”, NIM–A, </a:t>
            </a:r>
            <a:r>
              <a:rPr lang="en-US" sz="1400" b="1" dirty="0" smtClean="0">
                <a:latin typeface="Arial"/>
                <a:cs typeface="Arial"/>
              </a:rPr>
              <a:t>612</a:t>
            </a:r>
            <a:r>
              <a:rPr lang="en-US" sz="1400" dirty="0" smtClean="0">
                <a:latin typeface="Arial"/>
                <a:cs typeface="Arial"/>
              </a:rPr>
              <a:t>, 2, (January 2010)</a:t>
            </a:r>
          </a:p>
        </p:txBody>
      </p:sp>
    </p:spTree>
    <p:extLst>
      <p:ext uri="{BB962C8B-B14F-4D97-AF65-F5344CB8AC3E}">
        <p14:creationId xmlns:p14="http://schemas.microsoft.com/office/powerpoint/2010/main" val="256093586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ChangeArrowheads="1"/>
          </p:cNvSpPr>
          <p:nvPr/>
        </p:nvSpPr>
        <p:spPr bwMode="auto">
          <a:xfrm>
            <a:off x="0" y="294669"/>
            <a:ext cx="9144000" cy="523220"/>
          </a:xfrm>
          <a:prstGeom prst="rect">
            <a:avLst/>
          </a:prstGeom>
          <a:noFill/>
          <a:ln w="9525">
            <a:noFill/>
            <a:miter lim="800000"/>
            <a:headEnd/>
            <a:tailEnd/>
          </a:ln>
        </p:spPr>
        <p:txBody>
          <a:bodyPr wrap="square">
            <a:prstTxWarp prst="textNoShape">
              <a:avLst/>
            </a:prstTxWarp>
            <a:spAutoFit/>
          </a:bodyPr>
          <a:lstStyle/>
          <a:p>
            <a:r>
              <a:rPr lang="en-US" sz="2800" b="1" dirty="0" smtClean="0">
                <a:solidFill>
                  <a:srgbClr val="000090"/>
                </a:solidFill>
                <a:latin typeface="+mj-lt"/>
                <a:cs typeface="Calibri"/>
              </a:rPr>
              <a:t>FEL harmonics measurements at LCLS</a:t>
            </a:r>
            <a:endParaRPr lang="en-US" b="1" dirty="0">
              <a:solidFill>
                <a:srgbClr val="000090"/>
              </a:solidFill>
              <a:latin typeface="+mj-lt"/>
              <a:cs typeface="Calibri"/>
            </a:endParaRPr>
          </a:p>
        </p:txBody>
      </p:sp>
      <p:pic>
        <p:nvPicPr>
          <p:cNvPr id="8" name="Picture 7" descr="ThirdHarm_Saturation_Oct_18_11.bmp"/>
          <p:cNvPicPr>
            <a:picLocks noChangeAspect="1"/>
          </p:cNvPicPr>
          <p:nvPr/>
        </p:nvPicPr>
        <p:blipFill rotWithShape="1">
          <a:blip r:embed="rId3" cstate="print"/>
          <a:srcRect l="3668"/>
          <a:stretch/>
        </p:blipFill>
        <p:spPr>
          <a:xfrm>
            <a:off x="51193" y="1225102"/>
            <a:ext cx="4205709" cy="2257425"/>
          </a:xfrm>
          <a:prstGeom prst="rect">
            <a:avLst/>
          </a:prstGeom>
        </p:spPr>
      </p:pic>
      <p:cxnSp>
        <p:nvCxnSpPr>
          <p:cNvPr id="10" name="Straight Connector 9"/>
          <p:cNvCxnSpPr/>
          <p:nvPr/>
        </p:nvCxnSpPr>
        <p:spPr>
          <a:xfrm>
            <a:off x="1110219" y="1519694"/>
            <a:ext cx="0" cy="17526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54761" y="1557721"/>
            <a:ext cx="1184940" cy="276999"/>
          </a:xfrm>
          <a:prstGeom prst="rect">
            <a:avLst/>
          </a:prstGeom>
          <a:noFill/>
        </p:spPr>
        <p:txBody>
          <a:bodyPr wrap="none" rtlCol="0">
            <a:spAutoFit/>
          </a:bodyPr>
          <a:lstStyle/>
          <a:p>
            <a:r>
              <a:rPr lang="en-US" sz="1200" b="1" dirty="0" smtClean="0">
                <a:solidFill>
                  <a:srgbClr val="FF0000"/>
                </a:solidFill>
                <a:latin typeface="Helvetica Neue"/>
                <a:cs typeface="Helvetica Neue"/>
              </a:rPr>
              <a:t>Daniel Ratner</a:t>
            </a:r>
            <a:endParaRPr lang="en-US" sz="1200" b="1" dirty="0">
              <a:solidFill>
                <a:srgbClr val="FF0000"/>
              </a:solidFill>
              <a:latin typeface="Helvetica Neue"/>
              <a:cs typeface="Helvetica Neue"/>
            </a:endParaRPr>
          </a:p>
        </p:txBody>
      </p:sp>
      <p:pic>
        <p:nvPicPr>
          <p:cNvPr id="4" name="Picture 3"/>
          <p:cNvPicPr>
            <a:picLocks noChangeAspect="1"/>
          </p:cNvPicPr>
          <p:nvPr/>
        </p:nvPicPr>
        <p:blipFill>
          <a:blip r:embed="rId4"/>
          <a:stretch>
            <a:fillRect/>
          </a:stretch>
        </p:blipFill>
        <p:spPr>
          <a:xfrm>
            <a:off x="2014129" y="4272768"/>
            <a:ext cx="2433643" cy="2239617"/>
          </a:xfrm>
          <a:prstGeom prst="rect">
            <a:avLst/>
          </a:prstGeom>
        </p:spPr>
      </p:pic>
      <p:sp>
        <p:nvSpPr>
          <p:cNvPr id="18" name="TextBox 17"/>
          <p:cNvSpPr txBox="1"/>
          <p:nvPr/>
        </p:nvSpPr>
        <p:spPr>
          <a:xfrm>
            <a:off x="51193" y="855770"/>
            <a:ext cx="2262158" cy="369332"/>
          </a:xfrm>
          <a:prstGeom prst="rect">
            <a:avLst/>
          </a:prstGeom>
          <a:noFill/>
        </p:spPr>
        <p:txBody>
          <a:bodyPr wrap="none" rtlCol="0">
            <a:spAutoFit/>
          </a:bodyPr>
          <a:lstStyle/>
          <a:p>
            <a:pPr marL="231775" indent="-231775">
              <a:buFont typeface="Arial"/>
              <a:buChar char="•"/>
            </a:pPr>
            <a:r>
              <a:rPr lang="en-US" b="1" dirty="0" smtClean="0">
                <a:cs typeface="Helvetica Neue"/>
              </a:rPr>
              <a:t>Now using filters</a:t>
            </a:r>
            <a:endParaRPr lang="en-US" b="1" dirty="0">
              <a:cs typeface="Helvetica Neue"/>
            </a:endParaRPr>
          </a:p>
        </p:txBody>
      </p:sp>
      <p:sp>
        <p:nvSpPr>
          <p:cNvPr id="19" name="TextBox 18"/>
          <p:cNvSpPr txBox="1"/>
          <p:nvPr/>
        </p:nvSpPr>
        <p:spPr>
          <a:xfrm>
            <a:off x="0" y="3670702"/>
            <a:ext cx="5455340" cy="646331"/>
          </a:xfrm>
          <a:prstGeom prst="rect">
            <a:avLst/>
          </a:prstGeom>
          <a:noFill/>
        </p:spPr>
        <p:txBody>
          <a:bodyPr wrap="none" rtlCol="0">
            <a:spAutoFit/>
          </a:bodyPr>
          <a:lstStyle/>
          <a:p>
            <a:pPr marL="231775" indent="-231775">
              <a:buFont typeface="Arial"/>
              <a:buChar char="•"/>
            </a:pPr>
            <a:r>
              <a:rPr lang="en-US" b="1" dirty="0" smtClean="0">
                <a:cs typeface="Helvetica Neue"/>
              </a:rPr>
              <a:t>Future using spectroscopic fast CCD detector</a:t>
            </a:r>
          </a:p>
          <a:p>
            <a:pPr marL="688975" lvl="1" indent="-231775">
              <a:buFont typeface="Arial"/>
              <a:buChar char="•"/>
            </a:pPr>
            <a:r>
              <a:rPr lang="en-US" b="1" dirty="0" smtClean="0">
                <a:cs typeface="Helvetica Neue"/>
              </a:rPr>
              <a:t>LBNL detector</a:t>
            </a:r>
            <a:endParaRPr lang="en-US" b="1" dirty="0">
              <a:cs typeface="Helvetica Neue"/>
            </a:endParaRPr>
          </a:p>
        </p:txBody>
      </p:sp>
      <p:pic>
        <p:nvPicPr>
          <p:cNvPr id="2" name="Picture 1"/>
          <p:cNvPicPr>
            <a:picLocks noChangeAspect="1"/>
          </p:cNvPicPr>
          <p:nvPr/>
        </p:nvPicPr>
        <p:blipFill>
          <a:blip r:embed="rId5"/>
          <a:stretch>
            <a:fillRect/>
          </a:stretch>
        </p:blipFill>
        <p:spPr>
          <a:xfrm>
            <a:off x="5492135" y="3222311"/>
            <a:ext cx="2417996" cy="3301495"/>
          </a:xfrm>
          <a:prstGeom prst="rect">
            <a:avLst/>
          </a:prstGeom>
        </p:spPr>
      </p:pic>
      <p:sp>
        <p:nvSpPr>
          <p:cNvPr id="9" name="TextBox 8"/>
          <p:cNvSpPr txBox="1"/>
          <p:nvPr/>
        </p:nvSpPr>
        <p:spPr>
          <a:xfrm>
            <a:off x="3855526" y="1715544"/>
            <a:ext cx="5288474" cy="369332"/>
          </a:xfrm>
          <a:prstGeom prst="rect">
            <a:avLst/>
          </a:prstGeom>
          <a:noFill/>
        </p:spPr>
        <p:txBody>
          <a:bodyPr wrap="square" rtlCol="0">
            <a:spAutoFit/>
          </a:bodyPr>
          <a:lstStyle/>
          <a:p>
            <a:pPr marL="285750" indent="-285750">
              <a:buFont typeface="Arial"/>
              <a:buChar char="•"/>
            </a:pPr>
            <a:r>
              <a:rPr lang="en-US" b="1" dirty="0"/>
              <a:t>F</a:t>
            </a:r>
            <a:r>
              <a:rPr lang="en-US" b="1" dirty="0" smtClean="0"/>
              <a:t>it to detected signal level with attenuators</a:t>
            </a:r>
            <a:endParaRPr lang="en-US" b="1" dirty="0"/>
          </a:p>
        </p:txBody>
      </p:sp>
      <p:graphicFrame>
        <p:nvGraphicFramePr>
          <p:cNvPr id="22" name="Object 21"/>
          <p:cNvGraphicFramePr>
            <a:graphicFrameLocks noChangeAspect="1"/>
          </p:cNvGraphicFramePr>
          <p:nvPr>
            <p:extLst>
              <p:ext uri="{D42A27DB-BD31-4B8C-83A1-F6EECF244321}">
                <p14:modId xmlns:p14="http://schemas.microsoft.com/office/powerpoint/2010/main" val="610752527"/>
              </p:ext>
            </p:extLst>
          </p:nvPr>
        </p:nvGraphicFramePr>
        <p:xfrm>
          <a:off x="4394093" y="2162968"/>
          <a:ext cx="4405313" cy="582613"/>
        </p:xfrm>
        <a:graphic>
          <a:graphicData uri="http://schemas.openxmlformats.org/presentationml/2006/ole">
            <mc:AlternateContent xmlns:mc="http://schemas.openxmlformats.org/markup-compatibility/2006">
              <mc:Choice xmlns:v="urn:schemas-microsoft-com:vml" Requires="v">
                <p:oleObj spid="_x0000_s17582" name="Equation" r:id="rId6" imgW="2209800" imgH="292100" progId="Equation.3">
                  <p:embed/>
                </p:oleObj>
              </mc:Choice>
              <mc:Fallback>
                <p:oleObj name="Equation" r:id="rId6" imgW="2209800" imgH="292100" progId="Equation.3">
                  <p:embed/>
                  <p:pic>
                    <p:nvPicPr>
                      <p:cNvPr id="0" name=""/>
                      <p:cNvPicPr/>
                      <p:nvPr/>
                    </p:nvPicPr>
                    <p:blipFill>
                      <a:blip r:embed="rId7"/>
                      <a:stretch>
                        <a:fillRect/>
                      </a:stretch>
                    </p:blipFill>
                    <p:spPr>
                      <a:xfrm>
                        <a:off x="4394093" y="2162968"/>
                        <a:ext cx="4405313" cy="582613"/>
                      </a:xfrm>
                      <a:prstGeom prst="rect">
                        <a:avLst/>
                      </a:prstGeom>
                    </p:spPr>
                  </p:pic>
                </p:oleObj>
              </mc:Fallback>
            </mc:AlternateContent>
          </a:graphicData>
        </a:graphic>
      </p:graphicFrame>
      <p:grpSp>
        <p:nvGrpSpPr>
          <p:cNvPr id="17" name="Group 6"/>
          <p:cNvGrpSpPr>
            <a:grpSpLocks/>
          </p:cNvGrpSpPr>
          <p:nvPr/>
        </p:nvGrpSpPr>
        <p:grpSpPr bwMode="auto">
          <a:xfrm>
            <a:off x="6718653" y="1169269"/>
            <a:ext cx="2317749" cy="618190"/>
            <a:chOff x="1632" y="1676"/>
            <a:chExt cx="2221" cy="440"/>
          </a:xfrm>
        </p:grpSpPr>
        <p:pic>
          <p:nvPicPr>
            <p:cNvPr id="20" name="Picture 7" descr="lcls-logo-letter"/>
            <p:cNvPicPr>
              <a:picLocks noChangeAspect="1" noChangeArrowheads="1"/>
            </p:cNvPicPr>
            <p:nvPr/>
          </p:nvPicPr>
          <p:blipFill>
            <a:blip r:embed="rId8">
              <a:extLst>
                <a:ext uri="{28A0092B-C50C-407E-A947-70E740481C1C}">
                  <a14:useLocalDpi xmlns:a14="http://schemas.microsoft.com/office/drawing/2010/main" val="0"/>
                </a:ext>
              </a:extLst>
            </a:blip>
            <a:srcRect r="74515"/>
            <a:stretch>
              <a:fillRect/>
            </a:stretch>
          </p:blipFill>
          <p:spPr bwMode="auto">
            <a:xfrm>
              <a:off x="1632" y="1676"/>
              <a:ext cx="105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lcls-logo-letter"/>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l="55402"/>
            <a:stretch>
              <a:fillRect/>
            </a:stretch>
          </p:blipFill>
          <p:spPr bwMode="auto">
            <a:xfrm>
              <a:off x="2413" y="1741"/>
              <a:ext cx="1440"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6" descr="Screen shot 2012-02-29 at 10.26.1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77471" y="836009"/>
            <a:ext cx="2785655" cy="4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57583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025"/>
            <a:ext cx="7646988" cy="731838"/>
          </a:xfrm>
        </p:spPr>
        <p:txBody>
          <a:bodyPr anchor="t"/>
          <a:lstStyle/>
          <a:p>
            <a:r>
              <a:rPr lang="en-US" dirty="0" smtClean="0">
                <a:solidFill>
                  <a:srgbClr val="000090"/>
                </a:solidFill>
                <a:latin typeface="+mn-lt"/>
              </a:rPr>
              <a:t>Instrumentation and diagnostics R&amp;D</a:t>
            </a:r>
            <a:endParaRPr lang="en-US" dirty="0">
              <a:solidFill>
                <a:srgbClr val="000090"/>
              </a:solidFill>
              <a:latin typeface="+mn-lt"/>
            </a:endParaRPr>
          </a:p>
        </p:txBody>
      </p:sp>
      <p:sp>
        <p:nvSpPr>
          <p:cNvPr id="3" name="Content Placeholder 2"/>
          <p:cNvSpPr>
            <a:spLocks noGrp="1"/>
          </p:cNvSpPr>
          <p:nvPr>
            <p:ph idx="1"/>
          </p:nvPr>
        </p:nvSpPr>
        <p:spPr>
          <a:xfrm>
            <a:off x="71964" y="995070"/>
            <a:ext cx="8950896" cy="5214937"/>
          </a:xfrm>
        </p:spPr>
        <p:txBody>
          <a:bodyPr/>
          <a:lstStyle/>
          <a:p>
            <a:r>
              <a:rPr lang="en-US" dirty="0" smtClean="0"/>
              <a:t>Motivation</a:t>
            </a:r>
          </a:p>
          <a:p>
            <a:pPr lvl="1"/>
            <a:r>
              <a:rPr lang="en-US" dirty="0" smtClean="0"/>
              <a:t>Diagnostics to optimize performance, control and feedback systems to stabilize beam</a:t>
            </a:r>
          </a:p>
          <a:p>
            <a:pPr lvl="1"/>
            <a:endParaRPr lang="en-US" dirty="0"/>
          </a:p>
          <a:p>
            <a:pPr>
              <a:spcBef>
                <a:spcPts val="240"/>
              </a:spcBef>
            </a:pPr>
            <a:r>
              <a:rPr lang="en-US" sz="1800" dirty="0" smtClean="0"/>
              <a:t>High–resolution for high–brightness beams</a:t>
            </a:r>
          </a:p>
          <a:p>
            <a:pPr>
              <a:spcBef>
                <a:spcPts val="240"/>
              </a:spcBef>
            </a:pPr>
            <a:r>
              <a:rPr lang="en-US" sz="1800" dirty="0" smtClean="0"/>
              <a:t>Large dynamic range for flexible operating modes</a:t>
            </a:r>
          </a:p>
          <a:p>
            <a:pPr>
              <a:spcBef>
                <a:spcPts val="240"/>
              </a:spcBef>
            </a:pPr>
            <a:r>
              <a:rPr lang="en-US" sz="1800" dirty="0" smtClean="0"/>
              <a:t>Non-intercepting for high beam power</a:t>
            </a:r>
          </a:p>
          <a:p>
            <a:pPr>
              <a:spcBef>
                <a:spcPts val="240"/>
              </a:spcBef>
            </a:pPr>
            <a:r>
              <a:rPr lang="en-US" sz="1800" dirty="0"/>
              <a:t>High repetition </a:t>
            </a:r>
            <a:r>
              <a:rPr lang="en-US" sz="1800" dirty="0" smtClean="0"/>
              <a:t>rate</a:t>
            </a:r>
          </a:p>
          <a:p>
            <a:pPr>
              <a:spcBef>
                <a:spcPts val="240"/>
              </a:spcBef>
            </a:pPr>
            <a:r>
              <a:rPr lang="en-US" sz="1800" dirty="0"/>
              <a:t>X-ray beam and electron beam </a:t>
            </a:r>
            <a:r>
              <a:rPr lang="en-US" sz="1800" dirty="0" smtClean="0"/>
              <a:t>systems</a:t>
            </a:r>
          </a:p>
          <a:p>
            <a:pPr lvl="1"/>
            <a:r>
              <a:rPr lang="en-US" dirty="0" smtClean="0"/>
              <a:t>Beam </a:t>
            </a:r>
            <a:r>
              <a:rPr lang="en-US" dirty="0"/>
              <a:t>position </a:t>
            </a:r>
            <a:r>
              <a:rPr lang="en-US" dirty="0" smtClean="0"/>
              <a:t>monitors</a:t>
            </a:r>
            <a:endParaRPr lang="en-US" dirty="0"/>
          </a:p>
          <a:p>
            <a:pPr lvl="1"/>
            <a:r>
              <a:rPr lang="en-US" dirty="0"/>
              <a:t>Transverse profile monitors </a:t>
            </a:r>
            <a:endParaRPr lang="en-US" dirty="0" smtClean="0"/>
          </a:p>
          <a:p>
            <a:pPr lvl="1"/>
            <a:r>
              <a:rPr lang="en-US" dirty="0" smtClean="0"/>
              <a:t>Longitudinal profile </a:t>
            </a:r>
            <a:r>
              <a:rPr lang="en-US" dirty="0"/>
              <a:t>monitors </a:t>
            </a:r>
            <a:endParaRPr lang="en-US" dirty="0" smtClean="0"/>
          </a:p>
          <a:p>
            <a:pPr lvl="1"/>
            <a:r>
              <a:rPr lang="en-US" dirty="0" smtClean="0"/>
              <a:t>Beam </a:t>
            </a:r>
            <a:r>
              <a:rPr lang="en-US" dirty="0"/>
              <a:t>energy measurements </a:t>
            </a:r>
          </a:p>
          <a:p>
            <a:pPr lvl="1"/>
            <a:r>
              <a:rPr lang="en-US" dirty="0"/>
              <a:t>Beam arrival time monitors </a:t>
            </a:r>
          </a:p>
          <a:p>
            <a:pPr lvl="1"/>
            <a:r>
              <a:rPr lang="en-US" dirty="0" smtClean="0"/>
              <a:t>Current </a:t>
            </a:r>
            <a:r>
              <a:rPr lang="en-US" dirty="0"/>
              <a:t>monitors using </a:t>
            </a:r>
            <a:r>
              <a:rPr lang="en-US" dirty="0" err="1"/>
              <a:t>toroids</a:t>
            </a:r>
            <a:r>
              <a:rPr lang="en-US" dirty="0"/>
              <a:t> </a:t>
            </a:r>
          </a:p>
          <a:p>
            <a:pPr lvl="1"/>
            <a:r>
              <a:rPr lang="en-US" dirty="0"/>
              <a:t>Beam loss </a:t>
            </a:r>
            <a:r>
              <a:rPr lang="en-US" dirty="0" smtClean="0"/>
              <a:t>monitors</a:t>
            </a:r>
            <a:endParaRPr lang="en-US" dirty="0"/>
          </a:p>
        </p:txBody>
      </p:sp>
    </p:spTree>
    <p:extLst>
      <p:ext uri="{BB962C8B-B14F-4D97-AF65-F5344CB8AC3E}">
        <p14:creationId xmlns:p14="http://schemas.microsoft.com/office/powerpoint/2010/main" val="276366576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21" name="Object 5"/>
          <p:cNvGraphicFramePr>
            <a:graphicFrameLocks noChangeAspect="1"/>
          </p:cNvGraphicFramePr>
          <p:nvPr>
            <p:extLst>
              <p:ext uri="{D42A27DB-BD31-4B8C-83A1-F6EECF244321}">
                <p14:modId xmlns:p14="http://schemas.microsoft.com/office/powerpoint/2010/main" val="184585898"/>
              </p:ext>
            </p:extLst>
          </p:nvPr>
        </p:nvGraphicFramePr>
        <p:xfrm>
          <a:off x="345371" y="930381"/>
          <a:ext cx="4209513" cy="877813"/>
        </p:xfrm>
        <a:graphic>
          <a:graphicData uri="http://schemas.openxmlformats.org/presentationml/2006/ole">
            <mc:AlternateContent xmlns:mc="http://schemas.openxmlformats.org/markup-compatibility/2006">
              <mc:Choice xmlns:v="urn:schemas-microsoft-com:vml" Requires="v">
                <p:oleObj spid="_x0000_s19948" name="Equation" r:id="rId3" imgW="2679700" imgH="558800" progId="Equation.3">
                  <p:embed/>
                </p:oleObj>
              </mc:Choice>
              <mc:Fallback>
                <p:oleObj name="Equation" r:id="rId3" imgW="26797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71" y="930381"/>
                        <a:ext cx="4209513" cy="8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0" y="2475526"/>
            <a:ext cx="2671024" cy="1661994"/>
          </a:xfrm>
          <a:prstGeom prst="rect">
            <a:avLst/>
          </a:prstGeom>
          <a:noFill/>
        </p:spPr>
        <p:txBody>
          <a:bodyPr wrap="none" rtlCol="0">
            <a:spAutoFit/>
          </a:bodyPr>
          <a:lstStyle/>
          <a:p>
            <a:r>
              <a:rPr lang="en-US" sz="1400" b="0" dirty="0">
                <a:solidFill>
                  <a:srgbClr val="000000"/>
                </a:solidFill>
              </a:rPr>
              <a:t>RF frequency 1.3 GHz</a:t>
            </a:r>
          </a:p>
          <a:p>
            <a:r>
              <a:rPr lang="en-US" sz="1400" b="0" dirty="0">
                <a:solidFill>
                  <a:srgbClr val="000000"/>
                </a:solidFill>
              </a:rPr>
              <a:t>Cavity tuning excursion</a:t>
            </a:r>
            <a:r>
              <a:rPr lang="en-US" sz="1400" b="0" dirty="0" smtClean="0">
                <a:solidFill>
                  <a:srgbClr val="000000"/>
                </a:solidFill>
              </a:rPr>
              <a:t> ±25 Hz</a:t>
            </a:r>
          </a:p>
          <a:p>
            <a:r>
              <a:rPr lang="en-US" sz="1400" dirty="0" err="1">
                <a:solidFill>
                  <a:srgbClr val="000000"/>
                </a:solidFill>
                <a:latin typeface="Symbol" charset="2"/>
                <a:cs typeface="Symbol" charset="2"/>
              </a:rPr>
              <a:t>y</a:t>
            </a:r>
            <a:r>
              <a:rPr lang="en-US" sz="1400" baseline="-25000" dirty="0" err="1">
                <a:solidFill>
                  <a:srgbClr val="000000"/>
                </a:solidFill>
              </a:rPr>
              <a:t>Beam</a:t>
            </a:r>
            <a:r>
              <a:rPr lang="en-US" sz="1400" dirty="0">
                <a:solidFill>
                  <a:srgbClr val="000000"/>
                </a:solidFill>
              </a:rPr>
              <a:t>&lt;15</a:t>
            </a:r>
            <a:r>
              <a:rPr lang="en-US" sz="1400" dirty="0" smtClean="0">
                <a:solidFill>
                  <a:srgbClr val="000000"/>
                </a:solidFill>
              </a:rPr>
              <a:t>°</a:t>
            </a:r>
            <a:endParaRPr lang="en-US" sz="1400" b="0" dirty="0">
              <a:solidFill>
                <a:srgbClr val="000000"/>
              </a:solidFill>
            </a:endParaRPr>
          </a:p>
          <a:p>
            <a:r>
              <a:rPr lang="en-US" sz="1400" b="0" dirty="0">
                <a:solidFill>
                  <a:srgbClr val="000000"/>
                </a:solidFill>
              </a:rPr>
              <a:t>R/Q 1036 </a:t>
            </a:r>
            <a:r>
              <a:rPr lang="en-US" sz="1400" b="0" dirty="0" smtClean="0">
                <a:solidFill>
                  <a:srgbClr val="000000"/>
                </a:solidFill>
              </a:rPr>
              <a:t>Ω</a:t>
            </a:r>
          </a:p>
          <a:p>
            <a:r>
              <a:rPr lang="en-US" sz="1400" b="0" dirty="0" smtClean="0">
                <a:solidFill>
                  <a:srgbClr val="000000"/>
                </a:solidFill>
              </a:rPr>
              <a:t>Cavity length 1.038 </a:t>
            </a:r>
            <a:r>
              <a:rPr lang="en-US" sz="1400" b="0" dirty="0" err="1" smtClean="0">
                <a:solidFill>
                  <a:srgbClr val="000000"/>
                </a:solidFill>
              </a:rPr>
              <a:t>m</a:t>
            </a:r>
            <a:endParaRPr lang="en-US" sz="1400" b="0" dirty="0" smtClean="0">
              <a:solidFill>
                <a:srgbClr val="000000"/>
              </a:solidFill>
            </a:endParaRPr>
          </a:p>
          <a:p>
            <a:r>
              <a:rPr lang="en-US" sz="1400" b="0" dirty="0" err="1">
                <a:solidFill>
                  <a:srgbClr val="000000"/>
                </a:solidFill>
              </a:rPr>
              <a:t>Q</a:t>
            </a:r>
            <a:r>
              <a:rPr lang="en-US" sz="1400" b="0" baseline="-25000" dirty="0" err="1">
                <a:solidFill>
                  <a:srgbClr val="000000"/>
                </a:solidFill>
              </a:rPr>
              <a:t>o</a:t>
            </a:r>
            <a:r>
              <a:rPr lang="en-US" sz="1400" b="0" dirty="0">
                <a:solidFill>
                  <a:srgbClr val="000000"/>
                </a:solidFill>
              </a:rPr>
              <a:t> 1x10</a:t>
            </a:r>
            <a:r>
              <a:rPr lang="en-US" sz="1400" b="0" baseline="30000" dirty="0">
                <a:solidFill>
                  <a:srgbClr val="000000"/>
                </a:solidFill>
              </a:rPr>
              <a:t>10</a:t>
            </a:r>
            <a:endParaRPr lang="en-US" sz="1400" b="0" dirty="0">
              <a:solidFill>
                <a:srgbClr val="000000"/>
              </a:solidFill>
            </a:endParaRPr>
          </a:p>
          <a:p>
            <a:r>
              <a:rPr lang="en-US" sz="1400" b="0" dirty="0" err="1">
                <a:solidFill>
                  <a:srgbClr val="000000"/>
                </a:solidFill>
              </a:rPr>
              <a:t>I</a:t>
            </a:r>
            <a:r>
              <a:rPr lang="en-US" sz="1400" b="0" baseline="-25000" dirty="0" err="1">
                <a:solidFill>
                  <a:srgbClr val="000000"/>
                </a:solidFill>
              </a:rPr>
              <a:t>beam</a:t>
            </a:r>
            <a:r>
              <a:rPr lang="en-US" sz="1400" b="0" dirty="0">
                <a:solidFill>
                  <a:srgbClr val="000000"/>
                </a:solidFill>
              </a:rPr>
              <a:t> 1 </a:t>
            </a:r>
            <a:r>
              <a:rPr lang="en-US" sz="1400" b="0" dirty="0" smtClean="0">
                <a:solidFill>
                  <a:srgbClr val="000000"/>
                </a:solidFill>
              </a:rPr>
              <a:t>mA</a:t>
            </a:r>
            <a:endParaRPr lang="en-US" sz="1400" b="0" dirty="0">
              <a:solidFill>
                <a:srgbClr val="000000"/>
              </a:solidFill>
            </a:endParaRPr>
          </a:p>
        </p:txBody>
      </p:sp>
      <p:sp>
        <p:nvSpPr>
          <p:cNvPr id="9" name="Rectangle 11"/>
          <p:cNvSpPr>
            <a:spLocks noChangeArrowheads="1"/>
          </p:cNvSpPr>
          <p:nvPr/>
        </p:nvSpPr>
        <p:spPr bwMode="auto">
          <a:xfrm>
            <a:off x="0" y="277813"/>
            <a:ext cx="9144000" cy="484187"/>
          </a:xfrm>
          <a:prstGeom prst="rect">
            <a:avLst/>
          </a:prstGeom>
          <a:noFill/>
          <a:ln w="12699">
            <a:noFill/>
            <a:miter lim="800000"/>
            <a:headEnd/>
            <a:tailEnd/>
          </a:ln>
          <a:effectLst/>
        </p:spPr>
        <p:txBody>
          <a:bodyPr lIns="90488" tIns="44450" rIns="90488" bIns="44450" anchor="ctr">
            <a:prstTxWarp prst="textNoShape">
              <a:avLst/>
            </a:prstTxWarp>
          </a:bodyPr>
          <a:lstStyle/>
          <a:p>
            <a:pPr>
              <a:lnSpc>
                <a:spcPct val="105000"/>
              </a:lnSpc>
              <a:defRPr/>
            </a:pPr>
            <a:r>
              <a:rPr lang="en-US" sz="2800" b="1" dirty="0" smtClean="0">
                <a:solidFill>
                  <a:srgbClr val="000090"/>
                </a:solidFill>
              </a:rPr>
              <a:t>SCRF </a:t>
            </a:r>
            <a:r>
              <a:rPr lang="en-US" sz="2800" b="1" dirty="0" err="1" smtClean="0">
                <a:solidFill>
                  <a:srgbClr val="000090"/>
                </a:solidFill>
              </a:rPr>
              <a:t>linac</a:t>
            </a:r>
            <a:r>
              <a:rPr lang="en-US" sz="2800" b="1" dirty="0" smtClean="0">
                <a:solidFill>
                  <a:srgbClr val="000090"/>
                </a:solidFill>
              </a:rPr>
              <a:t> power requirements (CD-0)</a:t>
            </a:r>
            <a:endParaRPr lang="en-US" sz="2800" b="1" dirty="0">
              <a:solidFill>
                <a:srgbClr val="000090"/>
              </a:solidFill>
            </a:endParaRPr>
          </a:p>
        </p:txBody>
      </p: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4808146" y="806442"/>
            <a:ext cx="4309398" cy="3239299"/>
          </a:xfrm>
          <a:prstGeom prst="rect">
            <a:avLst/>
          </a:prstGeom>
          <a:noFill/>
          <a:ln>
            <a:noFill/>
          </a:ln>
        </p:spPr>
      </p:pic>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4920897" y="4019281"/>
            <a:ext cx="4196647" cy="2436864"/>
          </a:xfrm>
          <a:prstGeom prst="rect">
            <a:avLst/>
          </a:prstGeom>
          <a:noFill/>
          <a:ln>
            <a:noFill/>
          </a:ln>
        </p:spPr>
      </p:pic>
      <p:sp>
        <p:nvSpPr>
          <p:cNvPr id="4" name="TextBox 3"/>
          <p:cNvSpPr txBox="1"/>
          <p:nvPr/>
        </p:nvSpPr>
        <p:spPr>
          <a:xfrm>
            <a:off x="-1" y="4326149"/>
            <a:ext cx="4920897" cy="1754327"/>
          </a:xfrm>
          <a:prstGeom prst="rect">
            <a:avLst/>
          </a:prstGeom>
          <a:noFill/>
        </p:spPr>
        <p:txBody>
          <a:bodyPr wrap="square" rtlCol="0">
            <a:spAutoFit/>
          </a:bodyPr>
          <a:lstStyle/>
          <a:p>
            <a:pPr marL="285750" indent="-285750">
              <a:buFont typeface="Arial"/>
              <a:buChar char="•"/>
            </a:pPr>
            <a:r>
              <a:rPr lang="en-US" dirty="0" smtClean="0"/>
              <a:t>RF </a:t>
            </a:r>
            <a:r>
              <a:rPr lang="en-US" dirty="0"/>
              <a:t>power requirement </a:t>
            </a:r>
            <a:r>
              <a:rPr lang="en-US" dirty="0" smtClean="0"/>
              <a:t>is ~20 kW per cavity</a:t>
            </a:r>
          </a:p>
          <a:p>
            <a:pPr marL="460375" lvl="1" indent="-227013">
              <a:buFont typeface="Arial"/>
              <a:buChar char="•"/>
            </a:pPr>
            <a:r>
              <a:rPr lang="en-US" dirty="0" smtClean="0"/>
              <a:t>7 cavities per </a:t>
            </a:r>
            <a:r>
              <a:rPr lang="en-US" dirty="0" err="1" smtClean="0"/>
              <a:t>cryomodule</a:t>
            </a:r>
            <a:r>
              <a:rPr lang="en-US" dirty="0" smtClean="0"/>
              <a:t> ≈ 140</a:t>
            </a:r>
            <a:r>
              <a:rPr lang="en-US" dirty="0"/>
              <a:t> kW per </a:t>
            </a:r>
            <a:r>
              <a:rPr lang="en-US" dirty="0" err="1"/>
              <a:t>linac</a:t>
            </a:r>
            <a:r>
              <a:rPr lang="en-US" dirty="0"/>
              <a:t> </a:t>
            </a:r>
            <a:r>
              <a:rPr lang="en-US" dirty="0" err="1" smtClean="0"/>
              <a:t>cryomodule</a:t>
            </a:r>
            <a:endParaRPr lang="en-US" dirty="0" smtClean="0"/>
          </a:p>
          <a:p>
            <a:pPr marL="460375" lvl="1" indent="-231775">
              <a:buFont typeface="Arial"/>
              <a:buChar char="•"/>
            </a:pPr>
            <a:r>
              <a:rPr lang="en-US" dirty="0" smtClean="0"/>
              <a:t>27 </a:t>
            </a:r>
            <a:r>
              <a:rPr lang="en-US" dirty="0" err="1" smtClean="0"/>
              <a:t>cryomodules</a:t>
            </a:r>
            <a:endParaRPr lang="en-US" dirty="0" smtClean="0"/>
          </a:p>
          <a:p>
            <a:pPr marL="460375" lvl="1" indent="-231775">
              <a:buFont typeface="Arial"/>
              <a:buChar char="•"/>
            </a:pPr>
            <a:r>
              <a:rPr lang="en-US" b="1" dirty="0" smtClean="0"/>
              <a:t>3.8 MW </a:t>
            </a:r>
            <a:r>
              <a:rPr lang="en-US" dirty="0" smtClean="0"/>
              <a:t>RF power capacity</a:t>
            </a:r>
          </a:p>
          <a:p>
            <a:pPr marL="460375" lvl="1" indent="-231775">
              <a:buFont typeface="Arial"/>
              <a:buChar char="•"/>
            </a:pPr>
            <a:r>
              <a:rPr lang="en-US" dirty="0" smtClean="0"/>
              <a:t>Dominated by beam power requirement</a:t>
            </a:r>
          </a:p>
        </p:txBody>
      </p:sp>
      <p:graphicFrame>
        <p:nvGraphicFramePr>
          <p:cNvPr id="5" name="Object 4"/>
          <p:cNvGraphicFramePr>
            <a:graphicFrameLocks noChangeAspect="1"/>
          </p:cNvGraphicFramePr>
          <p:nvPr>
            <p:extLst>
              <p:ext uri="{D42A27DB-BD31-4B8C-83A1-F6EECF244321}">
                <p14:modId xmlns:p14="http://schemas.microsoft.com/office/powerpoint/2010/main" val="2341843830"/>
              </p:ext>
            </p:extLst>
          </p:nvPr>
        </p:nvGraphicFramePr>
        <p:xfrm>
          <a:off x="1109787" y="1843996"/>
          <a:ext cx="876300" cy="635000"/>
        </p:xfrm>
        <a:graphic>
          <a:graphicData uri="http://schemas.openxmlformats.org/presentationml/2006/ole">
            <mc:AlternateContent xmlns:mc="http://schemas.openxmlformats.org/markup-compatibility/2006">
              <mc:Choice xmlns:v="urn:schemas-microsoft-com:vml" Requires="v">
                <p:oleObj spid="_x0000_s19949" name="Equation" r:id="rId7" imgW="876300" imgH="635000" progId="Equation.3">
                  <p:embed/>
                </p:oleObj>
              </mc:Choice>
              <mc:Fallback>
                <p:oleObj name="Equation" r:id="rId7" imgW="876300" imgH="635000" progId="Equation.3">
                  <p:embed/>
                  <p:pic>
                    <p:nvPicPr>
                      <p:cNvPr id="0" name=""/>
                      <p:cNvPicPr/>
                      <p:nvPr/>
                    </p:nvPicPr>
                    <p:blipFill>
                      <a:blip r:embed="rId8"/>
                      <a:stretch>
                        <a:fillRect/>
                      </a:stretch>
                    </p:blipFill>
                    <p:spPr>
                      <a:xfrm>
                        <a:off x="1109787" y="1843996"/>
                        <a:ext cx="876300" cy="6350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21682968"/>
              </p:ext>
            </p:extLst>
          </p:nvPr>
        </p:nvGraphicFramePr>
        <p:xfrm>
          <a:off x="2501724" y="1975892"/>
          <a:ext cx="1714500" cy="228600"/>
        </p:xfrm>
        <a:graphic>
          <a:graphicData uri="http://schemas.openxmlformats.org/presentationml/2006/ole">
            <mc:AlternateContent xmlns:mc="http://schemas.openxmlformats.org/markup-compatibility/2006">
              <mc:Choice xmlns:v="urn:schemas-microsoft-com:vml" Requires="v">
                <p:oleObj spid="_x0000_s19950" name="Equation" r:id="rId9" imgW="1714500" imgH="228600" progId="Equation.3">
                  <p:embed/>
                </p:oleObj>
              </mc:Choice>
              <mc:Fallback>
                <p:oleObj name="Equation" r:id="rId9" imgW="1714500" imgH="228600" progId="Equation.3">
                  <p:embed/>
                  <p:pic>
                    <p:nvPicPr>
                      <p:cNvPr id="0" name=""/>
                      <p:cNvPicPr/>
                      <p:nvPr/>
                    </p:nvPicPr>
                    <p:blipFill>
                      <a:blip r:embed="rId10"/>
                      <a:stretch>
                        <a:fillRect/>
                      </a:stretch>
                    </p:blipFill>
                    <p:spPr>
                      <a:xfrm>
                        <a:off x="2501724" y="1975892"/>
                        <a:ext cx="1714500" cy="228600"/>
                      </a:xfrm>
                      <a:prstGeom prst="rect">
                        <a:avLst/>
                      </a:prstGeom>
                    </p:spPr>
                  </p:pic>
                </p:oleObj>
              </mc:Fallback>
            </mc:AlternateContent>
          </a:graphicData>
        </a:graphic>
      </p:graphicFrame>
    </p:spTree>
    <p:extLst>
      <p:ext uri="{BB962C8B-B14F-4D97-AF65-F5344CB8AC3E}">
        <p14:creationId xmlns:p14="http://schemas.microsoft.com/office/powerpoint/2010/main" val="225516492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2" y="284025"/>
            <a:ext cx="7646988" cy="731838"/>
          </a:xfrm>
        </p:spPr>
        <p:txBody>
          <a:bodyPr anchor="t"/>
          <a:lstStyle/>
          <a:p>
            <a:r>
              <a:rPr lang="en-US" dirty="0" smtClean="0">
                <a:solidFill>
                  <a:srgbClr val="000090"/>
                </a:solidFill>
                <a:latin typeface="+mn-lt"/>
              </a:rPr>
              <a:t>Timing &amp; synchronization R&amp;D</a:t>
            </a:r>
            <a:endParaRPr lang="en-US" dirty="0">
              <a:solidFill>
                <a:srgbClr val="000090"/>
              </a:solidFill>
              <a:latin typeface="+mn-lt"/>
            </a:endParaRPr>
          </a:p>
        </p:txBody>
      </p:sp>
      <p:grpSp>
        <p:nvGrpSpPr>
          <p:cNvPr id="23" name="Group 22"/>
          <p:cNvGrpSpPr/>
          <p:nvPr/>
        </p:nvGrpSpPr>
        <p:grpSpPr>
          <a:xfrm>
            <a:off x="628398" y="1853973"/>
            <a:ext cx="8017018" cy="3179333"/>
            <a:chOff x="669379" y="3658707"/>
            <a:chExt cx="8017018" cy="3179333"/>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65826" y="4736979"/>
              <a:ext cx="2604077" cy="1597447"/>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077833" y="4739134"/>
              <a:ext cx="2608564" cy="160020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379" y="3658707"/>
              <a:ext cx="1085269" cy="1112907"/>
            </a:xfrm>
            <a:prstGeom prst="rect">
              <a:avLst/>
            </a:prstGeom>
          </p:spPr>
        </p:pic>
        <p:sp>
          <p:nvSpPr>
            <p:cNvPr id="9" name="Bent Arrow 8"/>
            <p:cNvSpPr/>
            <p:nvPr/>
          </p:nvSpPr>
          <p:spPr>
            <a:xfrm>
              <a:off x="2170286" y="4459736"/>
              <a:ext cx="323273" cy="381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a:cs typeface="Helvetica Neue"/>
              </a:endParaRPr>
            </a:p>
          </p:txBody>
        </p:sp>
        <p:sp>
          <p:nvSpPr>
            <p:cNvPr id="10" name="Right Arrow 9"/>
            <p:cNvSpPr/>
            <p:nvPr/>
          </p:nvSpPr>
          <p:spPr>
            <a:xfrm>
              <a:off x="2603238" y="4415285"/>
              <a:ext cx="4035137" cy="1466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1" name="Rectangle 10"/>
            <p:cNvSpPr/>
            <p:nvPr/>
          </p:nvSpPr>
          <p:spPr>
            <a:xfrm>
              <a:off x="3508575" y="4084633"/>
              <a:ext cx="2576321" cy="369332"/>
            </a:xfrm>
            <a:prstGeom prst="rect">
              <a:avLst/>
            </a:prstGeom>
          </p:spPr>
          <p:txBody>
            <a:bodyPr wrap="none">
              <a:spAutoFit/>
            </a:bodyPr>
            <a:lstStyle/>
            <a:p>
              <a:r>
                <a:rPr lang="en-US" dirty="0" smtClean="0">
                  <a:latin typeface="Helvetica Neue"/>
                  <a:cs typeface="Helvetica Neue"/>
                </a:rPr>
                <a:t>Stabilized link (&gt;100 </a:t>
              </a:r>
              <a:r>
                <a:rPr lang="en-US" dirty="0" err="1" smtClean="0">
                  <a:latin typeface="Helvetica Neue"/>
                  <a:cs typeface="Helvetica Neue"/>
                </a:rPr>
                <a:t>m</a:t>
              </a:r>
              <a:r>
                <a:rPr lang="en-US" dirty="0" smtClean="0">
                  <a:latin typeface="Helvetica Neue"/>
                  <a:cs typeface="Helvetica Neue"/>
                </a:rPr>
                <a:t>) </a:t>
              </a:r>
              <a:endParaRPr lang="en-US" dirty="0">
                <a:latin typeface="Helvetica Neue"/>
                <a:cs typeface="Helvetica Neue"/>
              </a:endParaRPr>
            </a:p>
          </p:txBody>
        </p:sp>
        <p:sp>
          <p:nvSpPr>
            <p:cNvPr id="12" name="Rectangle 11"/>
            <p:cNvSpPr/>
            <p:nvPr/>
          </p:nvSpPr>
          <p:spPr>
            <a:xfrm>
              <a:off x="1534119" y="6468708"/>
              <a:ext cx="1518364" cy="369332"/>
            </a:xfrm>
            <a:prstGeom prst="rect">
              <a:avLst/>
            </a:prstGeom>
            <a:ln>
              <a:solidFill>
                <a:schemeClr val="tx1"/>
              </a:solidFill>
            </a:ln>
          </p:spPr>
          <p:txBody>
            <a:bodyPr wrap="none">
              <a:spAutoFit/>
            </a:bodyPr>
            <a:lstStyle/>
            <a:p>
              <a:pPr algn="ctr"/>
              <a:r>
                <a:rPr lang="en-US" dirty="0" smtClean="0">
                  <a:latin typeface="Helvetica Neue"/>
                  <a:cs typeface="Helvetica Neue"/>
                </a:rPr>
                <a:t>Master clock</a:t>
              </a:r>
              <a:endParaRPr lang="en-US" dirty="0">
                <a:latin typeface="Helvetica Neue"/>
                <a:cs typeface="Helvetica Neue"/>
              </a:endParaRPr>
            </a:p>
          </p:txBody>
        </p:sp>
        <p:sp>
          <p:nvSpPr>
            <p:cNvPr id="13" name="Text Box 30"/>
            <p:cNvSpPr txBox="1">
              <a:spLocks noChangeArrowheads="1"/>
            </p:cNvSpPr>
            <p:nvPr/>
          </p:nvSpPr>
          <p:spPr bwMode="auto">
            <a:xfrm>
              <a:off x="1810993" y="3658707"/>
              <a:ext cx="582211" cy="461665"/>
            </a:xfrm>
            <a:prstGeom prst="rect">
              <a:avLst/>
            </a:prstGeom>
            <a:solidFill>
              <a:schemeClr val="bg1"/>
            </a:solidFill>
            <a:ln w="19050">
              <a:solidFill>
                <a:schemeClr val="tx1"/>
              </a:solidFill>
              <a:miter lim="800000"/>
              <a:headEnd/>
              <a:tailEnd/>
            </a:ln>
            <a:effectLst/>
          </p:spPr>
          <p:txBody>
            <a:bodyPr wrap="none">
              <a:prstTxWarp prst="textNoShape">
                <a:avLst/>
              </a:prstTxWarp>
              <a:spAutoFit/>
            </a:bodyPr>
            <a:lstStyle/>
            <a:p>
              <a:pPr algn="ctr" eaLnBrk="1" hangingPunct="1"/>
              <a:r>
                <a:rPr lang="en-US" sz="1200" dirty="0">
                  <a:solidFill>
                    <a:schemeClr val="tx1"/>
                  </a:solidFill>
                  <a:latin typeface="Helvetica Neue"/>
                  <a:cs typeface="Helvetica Neue"/>
                </a:rPr>
                <a:t>CW </a:t>
              </a:r>
              <a:endParaRPr lang="en-US" sz="1200" dirty="0" smtClean="0">
                <a:solidFill>
                  <a:schemeClr val="tx1"/>
                </a:solidFill>
                <a:latin typeface="Helvetica Neue"/>
                <a:cs typeface="Helvetica Neue"/>
              </a:endParaRPr>
            </a:p>
            <a:p>
              <a:pPr algn="ctr" eaLnBrk="1" hangingPunct="1"/>
              <a:r>
                <a:rPr lang="en-US" sz="1200" dirty="0" smtClean="0">
                  <a:solidFill>
                    <a:schemeClr val="tx1"/>
                  </a:solidFill>
                  <a:latin typeface="Helvetica Neue"/>
                  <a:cs typeface="Helvetica Neue"/>
                </a:rPr>
                <a:t>Laser</a:t>
              </a:r>
              <a:endParaRPr lang="en-US" sz="1200" dirty="0">
                <a:solidFill>
                  <a:schemeClr val="tx1"/>
                </a:solidFill>
                <a:latin typeface="Helvetica Neue"/>
                <a:cs typeface="Helvetica Neue"/>
              </a:endParaRPr>
            </a:p>
          </p:txBody>
        </p:sp>
        <p:sp>
          <p:nvSpPr>
            <p:cNvPr id="14" name="Bent Arrow 13"/>
            <p:cNvSpPr/>
            <p:nvPr/>
          </p:nvSpPr>
          <p:spPr>
            <a:xfrm flipV="1">
              <a:off x="2161049" y="4134957"/>
              <a:ext cx="323273" cy="381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a:cs typeface="Helvetica Neue"/>
              </a:endParaRPr>
            </a:p>
          </p:txBody>
        </p:sp>
        <p:sp>
          <p:nvSpPr>
            <p:cNvPr id="15" name="Oval 14"/>
            <p:cNvSpPr/>
            <p:nvPr/>
          </p:nvSpPr>
          <p:spPr>
            <a:xfrm>
              <a:off x="2424191" y="4348325"/>
              <a:ext cx="283464" cy="286904"/>
            </a:xfrm>
            <a:prstGeom prst="ellipse">
              <a:avLst/>
            </a:prstGeom>
            <a:solidFill>
              <a:schemeClr val="bg2">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6" name="Oval 15"/>
            <p:cNvSpPr/>
            <p:nvPr/>
          </p:nvSpPr>
          <p:spPr>
            <a:xfrm>
              <a:off x="6606058" y="4372505"/>
              <a:ext cx="283464" cy="286904"/>
            </a:xfrm>
            <a:prstGeom prst="ellipse">
              <a:avLst/>
            </a:prstGeom>
            <a:solidFill>
              <a:schemeClr val="bg2">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sp>
          <p:nvSpPr>
            <p:cNvPr id="17" name="Bent Arrow 16"/>
            <p:cNvSpPr/>
            <p:nvPr/>
          </p:nvSpPr>
          <p:spPr>
            <a:xfrm flipH="1">
              <a:off x="6860048" y="4468909"/>
              <a:ext cx="323273" cy="381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Helvetica Neue"/>
                <a:cs typeface="Helvetica Neue"/>
              </a:endParaRPr>
            </a:p>
          </p:txBody>
        </p:sp>
        <p:sp>
          <p:nvSpPr>
            <p:cNvPr id="18" name="Up-Down Arrow 17"/>
            <p:cNvSpPr/>
            <p:nvPr/>
          </p:nvSpPr>
          <p:spPr>
            <a:xfrm>
              <a:off x="2170286" y="5972193"/>
              <a:ext cx="280913" cy="496516"/>
            </a:xfrm>
            <a:prstGeom prst="upDownArrow">
              <a:avLst/>
            </a:prstGeom>
            <a:solidFill>
              <a:schemeClr val="bg2">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Neue"/>
                <a:cs typeface="Helvetica Neue"/>
              </a:endParaRPr>
            </a:p>
          </p:txBody>
        </p:sp>
        <p:cxnSp>
          <p:nvCxnSpPr>
            <p:cNvPr id="19" name="Shape 50"/>
            <p:cNvCxnSpPr>
              <a:stCxn id="15" idx="0"/>
              <a:endCxn id="13" idx="3"/>
            </p:cNvCxnSpPr>
            <p:nvPr/>
          </p:nvCxnSpPr>
          <p:spPr>
            <a:xfrm rot="16200000" flipV="1">
              <a:off x="2250172" y="4032573"/>
              <a:ext cx="458785" cy="17271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hape 51"/>
            <p:cNvCxnSpPr>
              <a:endCxn id="21" idx="1"/>
            </p:cNvCxnSpPr>
            <p:nvPr/>
          </p:nvCxnSpPr>
          <p:spPr>
            <a:xfrm flipV="1">
              <a:off x="6741917" y="3821387"/>
              <a:ext cx="746111" cy="55112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 Box 30"/>
            <p:cNvSpPr txBox="1">
              <a:spLocks noChangeArrowheads="1"/>
            </p:cNvSpPr>
            <p:nvPr/>
          </p:nvSpPr>
          <p:spPr bwMode="auto">
            <a:xfrm>
              <a:off x="7488028" y="3682887"/>
              <a:ext cx="1093837" cy="276999"/>
            </a:xfrm>
            <a:prstGeom prst="rect">
              <a:avLst/>
            </a:prstGeom>
            <a:solidFill>
              <a:schemeClr val="bg1"/>
            </a:solidFill>
            <a:ln w="19050">
              <a:solidFill>
                <a:schemeClr val="tx1"/>
              </a:solidFill>
              <a:miter lim="800000"/>
              <a:headEnd/>
              <a:tailEnd/>
            </a:ln>
            <a:effectLst/>
          </p:spPr>
          <p:txBody>
            <a:bodyPr wrap="none">
              <a:prstTxWarp prst="textNoShape">
                <a:avLst/>
              </a:prstTxWarp>
              <a:spAutoFit/>
            </a:bodyPr>
            <a:lstStyle/>
            <a:p>
              <a:pPr algn="ctr" eaLnBrk="1" hangingPunct="1"/>
              <a:r>
                <a:rPr lang="en-US" sz="1200" dirty="0" smtClean="0">
                  <a:solidFill>
                    <a:schemeClr val="tx1"/>
                  </a:solidFill>
                  <a:latin typeface="Helvetica Neue"/>
                  <a:cs typeface="Helvetica Neue"/>
                </a:rPr>
                <a:t>Laser </a:t>
              </a:r>
              <a:r>
                <a:rPr lang="en-US" sz="1200" dirty="0" err="1" smtClean="0">
                  <a:solidFill>
                    <a:schemeClr val="tx1"/>
                  </a:solidFill>
                  <a:latin typeface="Helvetica Neue"/>
                  <a:cs typeface="Helvetica Neue"/>
                </a:rPr>
                <a:t>reprate</a:t>
              </a:r>
              <a:endParaRPr lang="en-US" sz="1200" dirty="0">
                <a:solidFill>
                  <a:schemeClr val="tx1"/>
                </a:solidFill>
                <a:latin typeface="Helvetica Neue"/>
                <a:cs typeface="Helvetica Neue"/>
              </a:endParaRPr>
            </a:p>
          </p:txBody>
        </p:sp>
        <p:cxnSp>
          <p:nvCxnSpPr>
            <p:cNvPr id="22" name="Shape 51"/>
            <p:cNvCxnSpPr>
              <a:stCxn id="21" idx="2"/>
            </p:cNvCxnSpPr>
            <p:nvPr/>
          </p:nvCxnSpPr>
          <p:spPr>
            <a:xfrm rot="16200000" flipH="1">
              <a:off x="7236612" y="4758221"/>
              <a:ext cx="1596672" cy="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495731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Text Box 2"/>
          <p:cNvSpPr txBox="1">
            <a:spLocks noChangeArrowheads="1"/>
          </p:cNvSpPr>
          <p:nvPr/>
        </p:nvSpPr>
        <p:spPr bwMode="auto">
          <a:xfrm>
            <a:off x="0" y="3886200"/>
            <a:ext cx="37719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0188" indent="-230188">
              <a:defRPr sz="2400">
                <a:solidFill>
                  <a:schemeClr val="tx1"/>
                </a:solidFill>
                <a:latin typeface="Times New Roman" charset="0"/>
                <a:ea typeface="ＭＳ Ｐゴシック" charset="0"/>
              </a:defRPr>
            </a:lvl1pPr>
            <a:lvl2pPr marL="568325" indent="-223838">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eaLnBrk="0" fontAlgn="base" hangingPunct="0">
              <a:spcBef>
                <a:spcPct val="0"/>
              </a:spcBef>
              <a:spcAft>
                <a:spcPct val="0"/>
              </a:spcAft>
              <a:defRPr sz="2400">
                <a:solidFill>
                  <a:schemeClr val="tx1"/>
                </a:solidFill>
                <a:latin typeface="Times New Roman" charset="0"/>
                <a:ea typeface="ＭＳ Ｐゴシック" charset="0"/>
              </a:defRPr>
            </a:lvl6pPr>
            <a:lvl7pPr eaLnBrk="0" fontAlgn="base" hangingPunct="0">
              <a:spcBef>
                <a:spcPct val="0"/>
              </a:spcBef>
              <a:spcAft>
                <a:spcPct val="0"/>
              </a:spcAft>
              <a:defRPr sz="2400">
                <a:solidFill>
                  <a:schemeClr val="tx1"/>
                </a:solidFill>
                <a:latin typeface="Times New Roman" charset="0"/>
                <a:ea typeface="ＭＳ Ｐゴシック" charset="0"/>
              </a:defRPr>
            </a:lvl7pPr>
            <a:lvl8pPr eaLnBrk="0" fontAlgn="base" hangingPunct="0">
              <a:spcBef>
                <a:spcPct val="0"/>
              </a:spcBef>
              <a:spcAft>
                <a:spcPct val="0"/>
              </a:spcAft>
              <a:defRPr sz="2400">
                <a:solidFill>
                  <a:schemeClr val="tx1"/>
                </a:solidFill>
                <a:latin typeface="Times New Roman" charset="0"/>
                <a:ea typeface="ＭＳ Ｐゴシック" charset="0"/>
              </a:defRPr>
            </a:lvl8pPr>
            <a:lvl9pP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1800">
                <a:latin typeface="Arial" charset="0"/>
              </a:rPr>
              <a:t>Spectrum of HGHG and unsaturated SASE at 266 nm under the same electron beam condition </a:t>
            </a:r>
          </a:p>
          <a:p>
            <a:pPr lvl="1" eaLnBrk="1" hangingPunct="1">
              <a:buFontTx/>
              <a:buChar char="•"/>
            </a:pPr>
            <a:r>
              <a:rPr lang="en-US" sz="1800">
                <a:latin typeface="Arial" charset="0"/>
              </a:rPr>
              <a:t>Note SASE at saturation would still be order of magnitude lower intensity</a:t>
            </a:r>
          </a:p>
        </p:txBody>
      </p:sp>
      <p:sp>
        <p:nvSpPr>
          <p:cNvPr id="1221646" name="Rectangle 14"/>
          <p:cNvSpPr>
            <a:spLocks noChangeArrowheads="1"/>
          </p:cNvSpPr>
          <p:nvPr/>
        </p:nvSpPr>
        <p:spPr bwMode="auto">
          <a:xfrm>
            <a:off x="1971675" y="6457950"/>
            <a:ext cx="5613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1400"/>
              <a:t>L.-H. Yu et al, Phys. Rev. Let. Vol 91, No. 7, (2003)</a:t>
            </a:r>
          </a:p>
        </p:txBody>
      </p:sp>
      <p:pic>
        <p:nvPicPr>
          <p:cNvPr id="122164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976313"/>
            <a:ext cx="42291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 name="Group 1"/>
          <p:cNvGrpSpPr/>
          <p:nvPr/>
        </p:nvGrpSpPr>
        <p:grpSpPr>
          <a:xfrm>
            <a:off x="3979863" y="2478088"/>
            <a:ext cx="5026025" cy="4008437"/>
            <a:chOff x="3979863" y="2478088"/>
            <a:chExt cx="5026025" cy="4008437"/>
          </a:xfrm>
        </p:grpSpPr>
        <p:pic>
          <p:nvPicPr>
            <p:cNvPr id="1221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2478088"/>
              <a:ext cx="4765675"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1637" name="Line 5"/>
            <p:cNvSpPr>
              <a:spLocks noChangeShapeType="1"/>
            </p:cNvSpPr>
            <p:nvPr/>
          </p:nvSpPr>
          <p:spPr bwMode="auto">
            <a:xfrm>
              <a:off x="6369050" y="4294188"/>
              <a:ext cx="284163"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21638" name="Line 6"/>
            <p:cNvSpPr>
              <a:spLocks noChangeShapeType="1"/>
            </p:cNvSpPr>
            <p:nvPr/>
          </p:nvSpPr>
          <p:spPr bwMode="auto">
            <a:xfrm flipH="1">
              <a:off x="6769100" y="4294188"/>
              <a:ext cx="284163"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21639" name="Text Box 7"/>
            <p:cNvSpPr txBox="1">
              <a:spLocks noChangeArrowheads="1"/>
            </p:cNvSpPr>
            <p:nvPr/>
          </p:nvSpPr>
          <p:spPr bwMode="auto">
            <a:xfrm>
              <a:off x="7075488" y="4262438"/>
              <a:ext cx="1365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0">
                  <a:solidFill>
                    <a:srgbClr val="FF3300"/>
                  </a:solidFill>
                  <a:latin typeface="Times New Roman" charset="0"/>
                </a:rPr>
                <a:t>0.23 nm FWHM</a:t>
              </a:r>
            </a:p>
          </p:txBody>
        </p:sp>
        <p:sp>
          <p:nvSpPr>
            <p:cNvPr id="1221640" name="Line 8"/>
            <p:cNvSpPr>
              <a:spLocks noChangeShapeType="1"/>
            </p:cNvSpPr>
            <p:nvPr/>
          </p:nvSpPr>
          <p:spPr bwMode="auto">
            <a:xfrm flipV="1">
              <a:off x="7183438" y="4814888"/>
              <a:ext cx="639762" cy="395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21641" name="Text Box 9"/>
            <p:cNvSpPr txBox="1">
              <a:spLocks noChangeArrowheads="1"/>
            </p:cNvSpPr>
            <p:nvPr/>
          </p:nvSpPr>
          <p:spPr bwMode="auto">
            <a:xfrm>
              <a:off x="7783513" y="4702175"/>
              <a:ext cx="9858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0">
                  <a:solidFill>
                    <a:srgbClr val="0000FF"/>
                  </a:solidFill>
                  <a:latin typeface="Times New Roman" charset="0"/>
                </a:rPr>
                <a:t>SASE x10</a:t>
              </a:r>
              <a:r>
                <a:rPr lang="en-US" sz="1400" b="0" baseline="30000">
                  <a:solidFill>
                    <a:srgbClr val="0000FF"/>
                  </a:solidFill>
                  <a:latin typeface="Times New Roman" charset="0"/>
                </a:rPr>
                <a:t>5</a:t>
              </a:r>
            </a:p>
          </p:txBody>
        </p:sp>
        <p:sp>
          <p:nvSpPr>
            <p:cNvPr id="1221642" name="Text Box 10"/>
            <p:cNvSpPr txBox="1">
              <a:spLocks noChangeArrowheads="1"/>
            </p:cNvSpPr>
            <p:nvPr/>
          </p:nvSpPr>
          <p:spPr bwMode="auto">
            <a:xfrm>
              <a:off x="6000750" y="6181725"/>
              <a:ext cx="1433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0">
                  <a:latin typeface="Times New Roman" charset="0"/>
                </a:rPr>
                <a:t>Wavelength (nm)</a:t>
              </a:r>
            </a:p>
          </p:txBody>
        </p:sp>
        <p:sp>
          <p:nvSpPr>
            <p:cNvPr id="1221644" name="Text Box 12"/>
            <p:cNvSpPr txBox="1">
              <a:spLocks noChangeArrowheads="1"/>
            </p:cNvSpPr>
            <p:nvPr/>
          </p:nvSpPr>
          <p:spPr bwMode="auto">
            <a:xfrm>
              <a:off x="7200900" y="3235325"/>
              <a:ext cx="698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0">
                  <a:solidFill>
                    <a:srgbClr val="FF3300"/>
                  </a:solidFill>
                  <a:latin typeface="Times New Roman" charset="0"/>
                </a:rPr>
                <a:t>HGHG</a:t>
              </a:r>
            </a:p>
          </p:txBody>
        </p:sp>
        <p:sp>
          <p:nvSpPr>
            <p:cNvPr id="1221645" name="Line 13"/>
            <p:cNvSpPr>
              <a:spLocks noChangeShapeType="1"/>
            </p:cNvSpPr>
            <p:nvPr/>
          </p:nvSpPr>
          <p:spPr bwMode="auto">
            <a:xfrm flipV="1">
              <a:off x="6778625" y="3395663"/>
              <a:ext cx="455613" cy="528637"/>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21643" name="Text Box 11"/>
            <p:cNvSpPr txBox="1">
              <a:spLocks noChangeArrowheads="1"/>
            </p:cNvSpPr>
            <p:nvPr/>
          </p:nvSpPr>
          <p:spPr bwMode="auto">
            <a:xfrm rot="16200000">
              <a:off x="3519488" y="3989388"/>
              <a:ext cx="1225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0" dirty="0">
                  <a:latin typeface="Times New Roman" charset="0"/>
                </a:rPr>
                <a:t>Intensity (</a:t>
              </a:r>
              <a:r>
                <a:rPr lang="en-US" sz="1400" b="0" dirty="0" err="1">
                  <a:latin typeface="Times New Roman" charset="0"/>
                </a:rPr>
                <a:t>a.u</a:t>
              </a:r>
              <a:r>
                <a:rPr lang="en-US" sz="1400" b="0" dirty="0">
                  <a:latin typeface="Times New Roman" charset="0"/>
                </a:rPr>
                <a:t>.)</a:t>
              </a:r>
            </a:p>
          </p:txBody>
        </p:sp>
      </p:grpSp>
      <p:sp>
        <p:nvSpPr>
          <p:cNvPr id="17" name="Rectangle 29"/>
          <p:cNvSpPr>
            <a:spLocks noChangeArrowheads="1"/>
          </p:cNvSpPr>
          <p:nvPr/>
        </p:nvSpPr>
        <p:spPr bwMode="auto">
          <a:xfrm>
            <a:off x="0" y="137801"/>
            <a:ext cx="9144000"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p>
            <a:pPr>
              <a:lnSpc>
                <a:spcPct val="85000"/>
              </a:lnSpc>
            </a:pPr>
            <a:r>
              <a:rPr lang="en-US" sz="2800" b="1" dirty="0" smtClean="0">
                <a:solidFill>
                  <a:srgbClr val="000090"/>
                </a:solidFill>
              </a:rPr>
              <a:t>HGHG demonstrated at </a:t>
            </a:r>
            <a:r>
              <a:rPr lang="en-US" sz="2800" b="1" dirty="0">
                <a:solidFill>
                  <a:srgbClr val="000090"/>
                </a:solidFill>
              </a:rPr>
              <a:t>B</a:t>
            </a:r>
            <a:r>
              <a:rPr lang="en-US" sz="2800" b="1" dirty="0" smtClean="0">
                <a:solidFill>
                  <a:srgbClr val="000090"/>
                </a:solidFill>
              </a:rPr>
              <a:t>rookhaven SDL</a:t>
            </a:r>
            <a:endParaRPr lang="en-US" sz="2800" b="1" dirty="0">
              <a:solidFill>
                <a:srgbClr val="000090"/>
              </a:solidFill>
            </a:endParaRPr>
          </a:p>
        </p:txBody>
      </p:sp>
    </p:spTree>
    <p:extLst>
      <p:ext uri="{BB962C8B-B14F-4D97-AF65-F5344CB8AC3E}">
        <p14:creationId xmlns:p14="http://schemas.microsoft.com/office/powerpoint/2010/main" val="37004006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11037" y="267965"/>
            <a:ext cx="6872701" cy="731838"/>
          </a:xfrm>
        </p:spPr>
        <p:txBody>
          <a:bodyPr anchor="t"/>
          <a:lstStyle/>
          <a:p>
            <a:r>
              <a:rPr lang="en-US" b="1" dirty="0" smtClean="0">
                <a:solidFill>
                  <a:srgbClr val="000090"/>
                </a:solidFill>
                <a:latin typeface="+mn-lt"/>
                <a:ea typeface="ＭＳ Ｐゴシック" charset="0"/>
                <a:cs typeface="Helvetica Neue"/>
              </a:rPr>
              <a:t>Comparison with existing light sources</a:t>
            </a:r>
            <a:endParaRPr lang="en-US" b="1" dirty="0">
              <a:solidFill>
                <a:srgbClr val="000090"/>
              </a:solidFill>
              <a:latin typeface="+mn-lt"/>
              <a:ea typeface="ＭＳ Ｐゴシック" charset="0"/>
              <a:cs typeface="Helvetica Neue"/>
            </a:endParaRPr>
          </a:p>
        </p:txBody>
      </p:sp>
      <p:grpSp>
        <p:nvGrpSpPr>
          <p:cNvPr id="226" name="Group 225"/>
          <p:cNvGrpSpPr/>
          <p:nvPr/>
        </p:nvGrpSpPr>
        <p:grpSpPr>
          <a:xfrm>
            <a:off x="207759" y="1228319"/>
            <a:ext cx="8742089" cy="1463969"/>
            <a:chOff x="207759" y="1555269"/>
            <a:chExt cx="8742089" cy="1463969"/>
          </a:xfrm>
        </p:grpSpPr>
        <p:sp>
          <p:nvSpPr>
            <p:cNvPr id="224" name="TextBox 223"/>
            <p:cNvSpPr txBox="1"/>
            <p:nvPr/>
          </p:nvSpPr>
          <p:spPr>
            <a:xfrm>
              <a:off x="7224510" y="1641881"/>
              <a:ext cx="1725338" cy="523220"/>
            </a:xfrm>
            <a:prstGeom prst="rect">
              <a:avLst/>
            </a:prstGeom>
            <a:noFill/>
            <a:ln w="57150" cmpd="thickThin">
              <a:solidFill>
                <a:srgbClr val="800000"/>
              </a:solidFill>
            </a:ln>
          </p:spPr>
          <p:txBody>
            <a:bodyPr wrap="square" rtlCol="0">
              <a:spAutoFit/>
            </a:bodyPr>
            <a:lstStyle/>
            <a:p>
              <a:r>
                <a:rPr lang="en-US" sz="1400" b="1" dirty="0" smtClean="0">
                  <a:solidFill>
                    <a:srgbClr val="800000"/>
                  </a:solidFill>
                  <a:latin typeface="Helvetica Neue"/>
                  <a:cs typeface="Helvetica Neue"/>
                </a:rPr>
                <a:t>Weak pulses at </a:t>
              </a:r>
            </a:p>
            <a:p>
              <a:r>
                <a:rPr lang="en-US" sz="1400" b="1" dirty="0" smtClean="0">
                  <a:solidFill>
                    <a:srgbClr val="800000"/>
                  </a:solidFill>
                  <a:latin typeface="Helvetica Neue"/>
                  <a:cs typeface="Helvetica Neue"/>
                </a:rPr>
                <a:t>high rep rate</a:t>
              </a:r>
              <a:endParaRPr lang="en-US" sz="1400" b="1" dirty="0">
                <a:solidFill>
                  <a:srgbClr val="800000"/>
                </a:solidFill>
                <a:latin typeface="Helvetica Neue"/>
                <a:cs typeface="Helvetica Neue"/>
              </a:endParaRPr>
            </a:p>
          </p:txBody>
        </p:sp>
        <p:grpSp>
          <p:nvGrpSpPr>
            <p:cNvPr id="231" name="Group 230"/>
            <p:cNvGrpSpPr/>
            <p:nvPr/>
          </p:nvGrpSpPr>
          <p:grpSpPr>
            <a:xfrm>
              <a:off x="207759" y="1555269"/>
              <a:ext cx="8402638" cy="1463969"/>
              <a:chOff x="207759" y="1555269"/>
              <a:chExt cx="8402638" cy="1463969"/>
            </a:xfrm>
          </p:grpSpPr>
          <p:pic>
            <p:nvPicPr>
              <p:cNvPr id="95"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7759" y="2140092"/>
                <a:ext cx="14938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6" name="Rectangle 14"/>
              <p:cNvSpPr>
                <a:spLocks/>
              </p:cNvSpPr>
              <p:nvPr/>
            </p:nvSpPr>
            <p:spPr bwMode="auto">
              <a:xfrm>
                <a:off x="224455" y="1555269"/>
                <a:ext cx="1888785" cy="52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r>
                  <a:rPr lang="en-US" sz="1600" b="1" dirty="0" smtClean="0">
                    <a:latin typeface="Helvetica Neue"/>
                    <a:cs typeface="Helvetica Neue"/>
                    <a:sym typeface="Arial" charset="0"/>
                  </a:rPr>
                  <a:t>Today’s storage ring x-ray sources</a:t>
                </a:r>
                <a:endParaRPr lang="en-US" sz="1600" b="1" dirty="0">
                  <a:latin typeface="Helvetica Neue"/>
                  <a:cs typeface="Helvetica Neue"/>
                  <a:sym typeface="Arial" charset="0"/>
                </a:endParaRPr>
              </a:p>
            </p:txBody>
          </p:sp>
          <p:sp>
            <p:nvSpPr>
              <p:cNvPr id="97" name="Line 15"/>
              <p:cNvSpPr>
                <a:spLocks noChangeShapeType="1"/>
              </p:cNvSpPr>
              <p:nvPr/>
            </p:nvSpPr>
            <p:spPr bwMode="auto">
              <a:xfrm>
                <a:off x="1293609" y="2771917"/>
                <a:ext cx="7316788" cy="31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nvGrpSpPr>
              <p:cNvPr id="2" name="Group 16"/>
              <p:cNvGrpSpPr>
                <a:grpSpLocks/>
              </p:cNvGrpSpPr>
              <p:nvPr/>
            </p:nvGrpSpPr>
            <p:grpSpPr bwMode="auto">
              <a:xfrm>
                <a:off x="1585709" y="2643329"/>
                <a:ext cx="250825" cy="125413"/>
                <a:chOff x="0" y="0"/>
                <a:chExt cx="176" cy="88"/>
              </a:xfrm>
            </p:grpSpPr>
            <p:sp>
              <p:nvSpPr>
                <p:cNvPr id="99" name="Freeform 1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00" name="Line 1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3" name="Group 19"/>
              <p:cNvGrpSpPr>
                <a:grpSpLocks/>
              </p:cNvGrpSpPr>
              <p:nvPr/>
            </p:nvGrpSpPr>
            <p:grpSpPr bwMode="auto">
              <a:xfrm>
                <a:off x="1738109" y="2646504"/>
                <a:ext cx="252413" cy="125413"/>
                <a:chOff x="0" y="0"/>
                <a:chExt cx="176" cy="88"/>
              </a:xfrm>
            </p:grpSpPr>
            <p:sp>
              <p:nvSpPr>
                <p:cNvPr id="102" name="Freeform 2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03" name="Line 2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4" name="Group 22"/>
              <p:cNvGrpSpPr>
                <a:grpSpLocks/>
              </p:cNvGrpSpPr>
              <p:nvPr/>
            </p:nvGrpSpPr>
            <p:grpSpPr bwMode="auto">
              <a:xfrm>
                <a:off x="1887334" y="2646504"/>
                <a:ext cx="250825" cy="125413"/>
                <a:chOff x="0" y="0"/>
                <a:chExt cx="176" cy="88"/>
              </a:xfrm>
            </p:grpSpPr>
            <p:sp>
              <p:nvSpPr>
                <p:cNvPr id="105" name="Freeform 2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06" name="Line 2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5" name="Group 25"/>
              <p:cNvGrpSpPr>
                <a:grpSpLocks/>
              </p:cNvGrpSpPr>
              <p:nvPr/>
            </p:nvGrpSpPr>
            <p:grpSpPr bwMode="auto">
              <a:xfrm>
                <a:off x="2036559" y="2646504"/>
                <a:ext cx="250825" cy="125413"/>
                <a:chOff x="0" y="0"/>
                <a:chExt cx="176" cy="88"/>
              </a:xfrm>
            </p:grpSpPr>
            <p:sp>
              <p:nvSpPr>
                <p:cNvPr id="108" name="Freeform 2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09" name="Line 2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 name="Group 28"/>
              <p:cNvGrpSpPr>
                <a:grpSpLocks/>
              </p:cNvGrpSpPr>
              <p:nvPr/>
            </p:nvGrpSpPr>
            <p:grpSpPr bwMode="auto">
              <a:xfrm>
                <a:off x="2195309" y="2646504"/>
                <a:ext cx="252413" cy="125413"/>
                <a:chOff x="0" y="0"/>
                <a:chExt cx="176" cy="88"/>
              </a:xfrm>
            </p:grpSpPr>
            <p:sp>
              <p:nvSpPr>
                <p:cNvPr id="111" name="Freeform 2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12" name="Line 3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7" name="Group 31"/>
              <p:cNvGrpSpPr>
                <a:grpSpLocks/>
              </p:cNvGrpSpPr>
              <p:nvPr/>
            </p:nvGrpSpPr>
            <p:grpSpPr bwMode="auto">
              <a:xfrm>
                <a:off x="2344534" y="2646504"/>
                <a:ext cx="250825" cy="125413"/>
                <a:chOff x="0" y="0"/>
                <a:chExt cx="176" cy="88"/>
              </a:xfrm>
            </p:grpSpPr>
            <p:sp>
              <p:nvSpPr>
                <p:cNvPr id="114" name="Freeform 3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15" name="Line 3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8" name="Group 34"/>
              <p:cNvGrpSpPr>
                <a:grpSpLocks/>
              </p:cNvGrpSpPr>
              <p:nvPr/>
            </p:nvGrpSpPr>
            <p:grpSpPr bwMode="auto">
              <a:xfrm>
                <a:off x="2493759" y="2646504"/>
                <a:ext cx="250825" cy="125413"/>
                <a:chOff x="0" y="0"/>
                <a:chExt cx="176" cy="88"/>
              </a:xfrm>
            </p:grpSpPr>
            <p:sp>
              <p:nvSpPr>
                <p:cNvPr id="117" name="Freeform 3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18" name="Line 3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9" name="Group 37"/>
              <p:cNvGrpSpPr>
                <a:grpSpLocks/>
              </p:cNvGrpSpPr>
              <p:nvPr/>
            </p:nvGrpSpPr>
            <p:grpSpPr bwMode="auto">
              <a:xfrm>
                <a:off x="2641397" y="2646504"/>
                <a:ext cx="252412" cy="125413"/>
                <a:chOff x="0" y="0"/>
                <a:chExt cx="176" cy="88"/>
              </a:xfrm>
            </p:grpSpPr>
            <p:sp>
              <p:nvSpPr>
                <p:cNvPr id="120" name="Freeform 3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21" name="Line 3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0" name="Group 40"/>
              <p:cNvGrpSpPr>
                <a:grpSpLocks/>
              </p:cNvGrpSpPr>
              <p:nvPr/>
            </p:nvGrpSpPr>
            <p:grpSpPr bwMode="auto">
              <a:xfrm>
                <a:off x="2779509" y="2646504"/>
                <a:ext cx="250825" cy="125413"/>
                <a:chOff x="0" y="0"/>
                <a:chExt cx="176" cy="88"/>
              </a:xfrm>
            </p:grpSpPr>
            <p:sp>
              <p:nvSpPr>
                <p:cNvPr id="123" name="Freeform 4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24" name="Line 4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1" name="Group 43"/>
              <p:cNvGrpSpPr>
                <a:grpSpLocks/>
              </p:cNvGrpSpPr>
              <p:nvPr/>
            </p:nvGrpSpPr>
            <p:grpSpPr bwMode="auto">
              <a:xfrm>
                <a:off x="2927147" y="2646504"/>
                <a:ext cx="252412" cy="125413"/>
                <a:chOff x="0" y="0"/>
                <a:chExt cx="176" cy="88"/>
              </a:xfrm>
            </p:grpSpPr>
            <p:sp>
              <p:nvSpPr>
                <p:cNvPr id="126" name="Freeform 4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27" name="Line 4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2" name="Group 46"/>
              <p:cNvGrpSpPr>
                <a:grpSpLocks/>
              </p:cNvGrpSpPr>
              <p:nvPr/>
            </p:nvGrpSpPr>
            <p:grpSpPr bwMode="auto">
              <a:xfrm>
                <a:off x="3076372" y="2646504"/>
                <a:ext cx="250825" cy="125413"/>
                <a:chOff x="0" y="0"/>
                <a:chExt cx="176" cy="88"/>
              </a:xfrm>
            </p:grpSpPr>
            <p:sp>
              <p:nvSpPr>
                <p:cNvPr id="129" name="Freeform 4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0" name="Line 4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3" name="Group 49"/>
              <p:cNvGrpSpPr>
                <a:grpSpLocks/>
              </p:cNvGrpSpPr>
              <p:nvPr/>
            </p:nvGrpSpPr>
            <p:grpSpPr bwMode="auto">
              <a:xfrm>
                <a:off x="3224009" y="2646504"/>
                <a:ext cx="252413" cy="125413"/>
                <a:chOff x="0" y="0"/>
                <a:chExt cx="176" cy="88"/>
              </a:xfrm>
            </p:grpSpPr>
            <p:sp>
              <p:nvSpPr>
                <p:cNvPr id="132" name="Freeform 5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 name="Line 5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4" name="Group 52"/>
              <p:cNvGrpSpPr>
                <a:grpSpLocks/>
              </p:cNvGrpSpPr>
              <p:nvPr/>
            </p:nvGrpSpPr>
            <p:grpSpPr bwMode="auto">
              <a:xfrm>
                <a:off x="3384347" y="2646504"/>
                <a:ext cx="252412" cy="125413"/>
                <a:chOff x="0" y="0"/>
                <a:chExt cx="176" cy="88"/>
              </a:xfrm>
            </p:grpSpPr>
            <p:sp>
              <p:nvSpPr>
                <p:cNvPr id="135" name="Freeform 5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6" name="Line 5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5" name="Group 55"/>
              <p:cNvGrpSpPr>
                <a:grpSpLocks/>
              </p:cNvGrpSpPr>
              <p:nvPr/>
            </p:nvGrpSpPr>
            <p:grpSpPr bwMode="auto">
              <a:xfrm>
                <a:off x="3533572" y="2646504"/>
                <a:ext cx="250825" cy="125413"/>
                <a:chOff x="0" y="0"/>
                <a:chExt cx="176" cy="88"/>
              </a:xfrm>
            </p:grpSpPr>
            <p:sp>
              <p:nvSpPr>
                <p:cNvPr id="138" name="Freeform 5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9" name="Line 5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6" name="Group 58"/>
              <p:cNvGrpSpPr>
                <a:grpSpLocks/>
              </p:cNvGrpSpPr>
              <p:nvPr/>
            </p:nvGrpSpPr>
            <p:grpSpPr bwMode="auto">
              <a:xfrm>
                <a:off x="3681209" y="2646504"/>
                <a:ext cx="252413" cy="125413"/>
                <a:chOff x="0" y="0"/>
                <a:chExt cx="176" cy="88"/>
              </a:xfrm>
            </p:grpSpPr>
            <p:sp>
              <p:nvSpPr>
                <p:cNvPr id="141" name="Freeform 5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42" name="Line 6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7" name="Group 61"/>
              <p:cNvGrpSpPr>
                <a:grpSpLocks/>
              </p:cNvGrpSpPr>
              <p:nvPr/>
            </p:nvGrpSpPr>
            <p:grpSpPr bwMode="auto">
              <a:xfrm>
                <a:off x="3830434" y="2646504"/>
                <a:ext cx="250825" cy="125413"/>
                <a:chOff x="0" y="0"/>
                <a:chExt cx="176" cy="88"/>
              </a:xfrm>
            </p:grpSpPr>
            <p:sp>
              <p:nvSpPr>
                <p:cNvPr id="144" name="Freeform 6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45" name="Line 6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8" name="Group 64"/>
              <p:cNvGrpSpPr>
                <a:grpSpLocks/>
              </p:cNvGrpSpPr>
              <p:nvPr/>
            </p:nvGrpSpPr>
            <p:grpSpPr bwMode="auto">
              <a:xfrm>
                <a:off x="3979659" y="2646504"/>
                <a:ext cx="250825" cy="125413"/>
                <a:chOff x="0" y="0"/>
                <a:chExt cx="176" cy="88"/>
              </a:xfrm>
            </p:grpSpPr>
            <p:sp>
              <p:nvSpPr>
                <p:cNvPr id="147" name="Freeform 6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48" name="Line 6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19" name="Group 67"/>
              <p:cNvGrpSpPr>
                <a:grpSpLocks/>
              </p:cNvGrpSpPr>
              <p:nvPr/>
            </p:nvGrpSpPr>
            <p:grpSpPr bwMode="auto">
              <a:xfrm>
                <a:off x="4127297" y="2646504"/>
                <a:ext cx="252412" cy="125413"/>
                <a:chOff x="0" y="0"/>
                <a:chExt cx="176" cy="88"/>
              </a:xfrm>
            </p:grpSpPr>
            <p:sp>
              <p:nvSpPr>
                <p:cNvPr id="150" name="Freeform 6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51" name="Line 6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0" name="Group 70"/>
              <p:cNvGrpSpPr>
                <a:grpSpLocks/>
              </p:cNvGrpSpPr>
              <p:nvPr/>
            </p:nvGrpSpPr>
            <p:grpSpPr bwMode="auto">
              <a:xfrm>
                <a:off x="4276522" y="2646504"/>
                <a:ext cx="250825" cy="125413"/>
                <a:chOff x="0" y="0"/>
                <a:chExt cx="176" cy="88"/>
              </a:xfrm>
            </p:grpSpPr>
            <p:sp>
              <p:nvSpPr>
                <p:cNvPr id="153" name="Freeform 7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54" name="Line 7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1" name="Group 73"/>
              <p:cNvGrpSpPr>
                <a:grpSpLocks/>
              </p:cNvGrpSpPr>
              <p:nvPr/>
            </p:nvGrpSpPr>
            <p:grpSpPr bwMode="auto">
              <a:xfrm>
                <a:off x="4424159" y="2646504"/>
                <a:ext cx="252413" cy="125413"/>
                <a:chOff x="0" y="0"/>
                <a:chExt cx="176" cy="88"/>
              </a:xfrm>
            </p:grpSpPr>
            <p:sp>
              <p:nvSpPr>
                <p:cNvPr id="156" name="Freeform 7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57" name="Line 7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2" name="Group 76"/>
              <p:cNvGrpSpPr>
                <a:grpSpLocks/>
              </p:cNvGrpSpPr>
              <p:nvPr/>
            </p:nvGrpSpPr>
            <p:grpSpPr bwMode="auto">
              <a:xfrm>
                <a:off x="4584497" y="2646504"/>
                <a:ext cx="252412" cy="125413"/>
                <a:chOff x="0" y="0"/>
                <a:chExt cx="176" cy="88"/>
              </a:xfrm>
            </p:grpSpPr>
            <p:sp>
              <p:nvSpPr>
                <p:cNvPr id="159" name="Freeform 7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60" name="Line 7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3" name="Group 79"/>
              <p:cNvGrpSpPr>
                <a:grpSpLocks/>
              </p:cNvGrpSpPr>
              <p:nvPr/>
            </p:nvGrpSpPr>
            <p:grpSpPr bwMode="auto">
              <a:xfrm>
                <a:off x="4733722" y="2646504"/>
                <a:ext cx="250825" cy="125413"/>
                <a:chOff x="0" y="0"/>
                <a:chExt cx="176" cy="88"/>
              </a:xfrm>
            </p:grpSpPr>
            <p:sp>
              <p:nvSpPr>
                <p:cNvPr id="162" name="Freeform 8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63" name="Line 8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4" name="Group 82"/>
              <p:cNvGrpSpPr>
                <a:grpSpLocks/>
              </p:cNvGrpSpPr>
              <p:nvPr/>
            </p:nvGrpSpPr>
            <p:grpSpPr bwMode="auto">
              <a:xfrm>
                <a:off x="4881359" y="2646504"/>
                <a:ext cx="252413" cy="125413"/>
                <a:chOff x="0" y="0"/>
                <a:chExt cx="176" cy="88"/>
              </a:xfrm>
            </p:grpSpPr>
            <p:sp>
              <p:nvSpPr>
                <p:cNvPr id="165" name="Freeform 8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66" name="Line 8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5" name="Group 85"/>
              <p:cNvGrpSpPr>
                <a:grpSpLocks/>
              </p:cNvGrpSpPr>
              <p:nvPr/>
            </p:nvGrpSpPr>
            <p:grpSpPr bwMode="auto">
              <a:xfrm>
                <a:off x="5030584" y="2646504"/>
                <a:ext cx="250825" cy="125413"/>
                <a:chOff x="0" y="0"/>
                <a:chExt cx="176" cy="88"/>
              </a:xfrm>
            </p:grpSpPr>
            <p:sp>
              <p:nvSpPr>
                <p:cNvPr id="168" name="Freeform 8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69" name="Line 8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6" name="Group 88"/>
              <p:cNvGrpSpPr>
                <a:grpSpLocks/>
              </p:cNvGrpSpPr>
              <p:nvPr/>
            </p:nvGrpSpPr>
            <p:grpSpPr bwMode="auto">
              <a:xfrm>
                <a:off x="5167109" y="2646504"/>
                <a:ext cx="252413" cy="125413"/>
                <a:chOff x="0" y="0"/>
                <a:chExt cx="176" cy="88"/>
              </a:xfrm>
            </p:grpSpPr>
            <p:sp>
              <p:nvSpPr>
                <p:cNvPr id="171" name="Freeform 8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72" name="Line 9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7" name="Group 91"/>
              <p:cNvGrpSpPr>
                <a:grpSpLocks/>
              </p:cNvGrpSpPr>
              <p:nvPr/>
            </p:nvGrpSpPr>
            <p:grpSpPr bwMode="auto">
              <a:xfrm>
                <a:off x="5316334" y="2646504"/>
                <a:ext cx="250825" cy="125413"/>
                <a:chOff x="0" y="0"/>
                <a:chExt cx="176" cy="88"/>
              </a:xfrm>
            </p:grpSpPr>
            <p:sp>
              <p:nvSpPr>
                <p:cNvPr id="174" name="Freeform 9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75" name="Line 9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8" name="Group 94"/>
              <p:cNvGrpSpPr>
                <a:grpSpLocks/>
              </p:cNvGrpSpPr>
              <p:nvPr/>
            </p:nvGrpSpPr>
            <p:grpSpPr bwMode="auto">
              <a:xfrm>
                <a:off x="5465559" y="2646504"/>
                <a:ext cx="250825" cy="125413"/>
                <a:chOff x="0" y="0"/>
                <a:chExt cx="176" cy="88"/>
              </a:xfrm>
            </p:grpSpPr>
            <p:sp>
              <p:nvSpPr>
                <p:cNvPr id="177" name="Freeform 9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78" name="Line 9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9" name="Group 97"/>
              <p:cNvGrpSpPr>
                <a:grpSpLocks/>
              </p:cNvGrpSpPr>
              <p:nvPr/>
            </p:nvGrpSpPr>
            <p:grpSpPr bwMode="auto">
              <a:xfrm>
                <a:off x="5613197" y="2646504"/>
                <a:ext cx="252412" cy="125413"/>
                <a:chOff x="0" y="0"/>
                <a:chExt cx="176" cy="88"/>
              </a:xfrm>
            </p:grpSpPr>
            <p:sp>
              <p:nvSpPr>
                <p:cNvPr id="180" name="Freeform 9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81" name="Line 9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30" name="Group 100"/>
              <p:cNvGrpSpPr>
                <a:grpSpLocks/>
              </p:cNvGrpSpPr>
              <p:nvPr/>
            </p:nvGrpSpPr>
            <p:grpSpPr bwMode="auto">
              <a:xfrm>
                <a:off x="5773534" y="2646504"/>
                <a:ext cx="250825" cy="125413"/>
                <a:chOff x="0" y="0"/>
                <a:chExt cx="176" cy="88"/>
              </a:xfrm>
            </p:grpSpPr>
            <p:sp>
              <p:nvSpPr>
                <p:cNvPr id="183" name="Freeform 10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84" name="Line 10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31" name="Group 103"/>
              <p:cNvGrpSpPr>
                <a:grpSpLocks/>
              </p:cNvGrpSpPr>
              <p:nvPr/>
            </p:nvGrpSpPr>
            <p:grpSpPr bwMode="auto">
              <a:xfrm>
                <a:off x="5922759" y="2646504"/>
                <a:ext cx="250825" cy="125413"/>
                <a:chOff x="0" y="0"/>
                <a:chExt cx="176" cy="88"/>
              </a:xfrm>
            </p:grpSpPr>
            <p:sp>
              <p:nvSpPr>
                <p:cNvPr id="186" name="Freeform 104"/>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87" name="Line 105"/>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4" name="Group 106"/>
              <p:cNvGrpSpPr>
                <a:grpSpLocks/>
              </p:cNvGrpSpPr>
              <p:nvPr/>
            </p:nvGrpSpPr>
            <p:grpSpPr bwMode="auto">
              <a:xfrm>
                <a:off x="6070397" y="2646504"/>
                <a:ext cx="252412" cy="125413"/>
                <a:chOff x="0" y="0"/>
                <a:chExt cx="176" cy="88"/>
              </a:xfrm>
            </p:grpSpPr>
            <p:sp>
              <p:nvSpPr>
                <p:cNvPr id="189" name="Freeform 107"/>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90" name="Line 108"/>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5" name="Group 109"/>
              <p:cNvGrpSpPr>
                <a:grpSpLocks/>
              </p:cNvGrpSpPr>
              <p:nvPr/>
            </p:nvGrpSpPr>
            <p:grpSpPr bwMode="auto">
              <a:xfrm>
                <a:off x="6219622" y="2646504"/>
                <a:ext cx="250825" cy="125413"/>
                <a:chOff x="0" y="0"/>
                <a:chExt cx="176" cy="88"/>
              </a:xfrm>
            </p:grpSpPr>
            <p:sp>
              <p:nvSpPr>
                <p:cNvPr id="192" name="Freeform 110"/>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93" name="Line 111"/>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6" name="Group 112"/>
              <p:cNvGrpSpPr>
                <a:grpSpLocks/>
              </p:cNvGrpSpPr>
              <p:nvPr/>
            </p:nvGrpSpPr>
            <p:grpSpPr bwMode="auto">
              <a:xfrm>
                <a:off x="6367259" y="2646504"/>
                <a:ext cx="252413" cy="125413"/>
                <a:chOff x="0" y="0"/>
                <a:chExt cx="176" cy="88"/>
              </a:xfrm>
            </p:grpSpPr>
            <p:sp>
              <p:nvSpPr>
                <p:cNvPr id="195" name="Freeform 113"/>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96" name="Line 114"/>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7" name="Group 115"/>
              <p:cNvGrpSpPr>
                <a:grpSpLocks/>
              </p:cNvGrpSpPr>
              <p:nvPr/>
            </p:nvGrpSpPr>
            <p:grpSpPr bwMode="auto">
              <a:xfrm>
                <a:off x="6516484" y="2646504"/>
                <a:ext cx="250825" cy="125413"/>
                <a:chOff x="0" y="0"/>
                <a:chExt cx="176" cy="88"/>
              </a:xfrm>
            </p:grpSpPr>
            <p:sp>
              <p:nvSpPr>
                <p:cNvPr id="198" name="Freeform 116"/>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99" name="Line 117"/>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8" name="Group 118"/>
              <p:cNvGrpSpPr>
                <a:grpSpLocks/>
              </p:cNvGrpSpPr>
              <p:nvPr/>
            </p:nvGrpSpPr>
            <p:grpSpPr bwMode="auto">
              <a:xfrm>
                <a:off x="6665709" y="2646504"/>
                <a:ext cx="250825" cy="125413"/>
                <a:chOff x="0" y="0"/>
                <a:chExt cx="176" cy="88"/>
              </a:xfrm>
            </p:grpSpPr>
            <p:sp>
              <p:nvSpPr>
                <p:cNvPr id="201" name="Freeform 119"/>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202" name="Line 120"/>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69" name="Group 121"/>
              <p:cNvGrpSpPr>
                <a:grpSpLocks/>
              </p:cNvGrpSpPr>
              <p:nvPr/>
            </p:nvGrpSpPr>
            <p:grpSpPr bwMode="auto">
              <a:xfrm>
                <a:off x="6813347" y="2646504"/>
                <a:ext cx="252412" cy="125413"/>
                <a:chOff x="0" y="0"/>
                <a:chExt cx="176" cy="88"/>
              </a:xfrm>
            </p:grpSpPr>
            <p:sp>
              <p:nvSpPr>
                <p:cNvPr id="204" name="Freeform 122"/>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205" name="Line 123"/>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70" name="Group 124"/>
              <p:cNvGrpSpPr>
                <a:grpSpLocks/>
              </p:cNvGrpSpPr>
              <p:nvPr/>
            </p:nvGrpSpPr>
            <p:grpSpPr bwMode="auto">
              <a:xfrm>
                <a:off x="6973684" y="2646504"/>
                <a:ext cx="250825" cy="125413"/>
                <a:chOff x="0" y="0"/>
                <a:chExt cx="176" cy="88"/>
              </a:xfrm>
            </p:grpSpPr>
            <p:sp>
              <p:nvSpPr>
                <p:cNvPr id="207" name="Freeform 125"/>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208" name="Line 126"/>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71" name="Group 127"/>
              <p:cNvGrpSpPr>
                <a:grpSpLocks/>
              </p:cNvGrpSpPr>
              <p:nvPr/>
            </p:nvGrpSpPr>
            <p:grpSpPr bwMode="auto">
              <a:xfrm>
                <a:off x="7122909" y="2646504"/>
                <a:ext cx="250825" cy="125413"/>
                <a:chOff x="0" y="0"/>
                <a:chExt cx="176" cy="88"/>
              </a:xfrm>
            </p:grpSpPr>
            <p:sp>
              <p:nvSpPr>
                <p:cNvPr id="210" name="Freeform 128"/>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211" name="Line 129"/>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72" name="Group 130"/>
              <p:cNvGrpSpPr>
                <a:grpSpLocks/>
              </p:cNvGrpSpPr>
              <p:nvPr/>
            </p:nvGrpSpPr>
            <p:grpSpPr bwMode="auto">
              <a:xfrm>
                <a:off x="7270547" y="2646504"/>
                <a:ext cx="252412" cy="125413"/>
                <a:chOff x="0" y="0"/>
                <a:chExt cx="176" cy="88"/>
              </a:xfrm>
            </p:grpSpPr>
            <p:sp>
              <p:nvSpPr>
                <p:cNvPr id="213" name="Freeform 131"/>
                <p:cNvSpPr>
                  <a:spLocks/>
                </p:cNvSpPr>
                <p:nvPr/>
              </p:nvSpPr>
              <p:spPr bwMode="auto">
                <a:xfrm>
                  <a:off x="0" y="0"/>
                  <a:ext cx="141" cy="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FF0000"/>
                    </a:gs>
                    <a:gs pos="40999">
                      <a:srgbClr val="FFFF00"/>
                    </a:gs>
                    <a:gs pos="59000">
                      <a:srgbClr val="008000"/>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214" name="Line 132"/>
                <p:cNvSpPr>
                  <a:spLocks noChangeShapeType="1"/>
                </p:cNvSpPr>
                <p:nvPr/>
              </p:nvSpPr>
              <p:spPr bwMode="auto">
                <a:xfrm>
                  <a:off x="140" y="87"/>
                  <a:ext cx="3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sp>
            <p:nvSpPr>
              <p:cNvPr id="215" name="Line 133"/>
              <p:cNvSpPr>
                <a:spLocks noChangeShapeType="1"/>
              </p:cNvSpPr>
              <p:nvPr/>
            </p:nvSpPr>
            <p:spPr bwMode="auto">
              <a:xfrm rot="10800000" flipH="1">
                <a:off x="4219372" y="2178192"/>
                <a:ext cx="0" cy="4333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16" name="Line 134"/>
              <p:cNvSpPr>
                <a:spLocks noChangeShapeType="1"/>
              </p:cNvSpPr>
              <p:nvPr/>
            </p:nvSpPr>
            <p:spPr bwMode="auto">
              <a:xfrm rot="10800000" flipH="1">
                <a:off x="4390822" y="2178192"/>
                <a:ext cx="0" cy="4318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17" name="Line 135"/>
              <p:cNvSpPr>
                <a:spLocks noChangeShapeType="1"/>
              </p:cNvSpPr>
              <p:nvPr/>
            </p:nvSpPr>
            <p:spPr bwMode="auto">
              <a:xfrm>
                <a:off x="4000297" y="2371867"/>
                <a:ext cx="222250" cy="0"/>
              </a:xfrm>
              <a:prstGeom prst="line">
                <a:avLst/>
              </a:prstGeom>
              <a:noFill/>
              <a:ln w="25400">
                <a:solidFill>
                  <a:srgbClr val="0C0CFD"/>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18" name="Line 136"/>
              <p:cNvSpPr>
                <a:spLocks noChangeShapeType="1"/>
              </p:cNvSpPr>
              <p:nvPr/>
            </p:nvSpPr>
            <p:spPr bwMode="auto">
              <a:xfrm>
                <a:off x="4390822" y="2371867"/>
                <a:ext cx="220662" cy="0"/>
              </a:xfrm>
              <a:prstGeom prst="line">
                <a:avLst/>
              </a:prstGeom>
              <a:noFill/>
              <a:ln w="25400">
                <a:solidFill>
                  <a:srgbClr val="0C0CFD"/>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19" name="Line 137"/>
              <p:cNvSpPr>
                <a:spLocks noChangeShapeType="1"/>
              </p:cNvSpPr>
              <p:nvPr/>
            </p:nvSpPr>
            <p:spPr bwMode="auto">
              <a:xfrm rot="10800000" flipH="1">
                <a:off x="5995470" y="2149617"/>
                <a:ext cx="0" cy="5461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20" name="Line 138"/>
              <p:cNvSpPr>
                <a:spLocks noChangeShapeType="1"/>
              </p:cNvSpPr>
              <p:nvPr/>
            </p:nvSpPr>
            <p:spPr bwMode="auto">
              <a:xfrm>
                <a:off x="5800208" y="2246454"/>
                <a:ext cx="19843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21" name="Line 139"/>
              <p:cNvSpPr>
                <a:spLocks noChangeShapeType="1"/>
              </p:cNvSpPr>
              <p:nvPr/>
            </p:nvSpPr>
            <p:spPr bwMode="auto">
              <a:xfrm flipH="1">
                <a:off x="6052620" y="2246454"/>
                <a:ext cx="198438"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22" name="Line 140"/>
              <p:cNvSpPr>
                <a:spLocks noChangeShapeType="1"/>
              </p:cNvSpPr>
              <p:nvPr/>
            </p:nvSpPr>
            <p:spPr bwMode="auto">
              <a:xfrm rot="10800000" flipH="1">
                <a:off x="6052620" y="2154379"/>
                <a:ext cx="0" cy="5302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27" name="Rectangle 149"/>
              <p:cNvSpPr>
                <a:spLocks/>
              </p:cNvSpPr>
              <p:nvPr/>
            </p:nvSpPr>
            <p:spPr bwMode="auto">
              <a:xfrm flipH="1">
                <a:off x="3635814" y="1784753"/>
                <a:ext cx="16767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r>
                  <a:rPr lang="en-US" sz="1800" b="1" dirty="0" smtClean="0">
                    <a:solidFill>
                      <a:srgbClr val="0000FF"/>
                    </a:solidFill>
                    <a:latin typeface="Helvetica Neue"/>
                    <a:cs typeface="Helvetica Neue"/>
                    <a:sym typeface="Helvetica Neue" charset="0"/>
                  </a:rPr>
                  <a:t>~ nanoseconds</a:t>
                </a:r>
                <a:endParaRPr lang="en-US" sz="1800" b="1" dirty="0">
                  <a:solidFill>
                    <a:srgbClr val="0000FF"/>
                  </a:solidFill>
                  <a:latin typeface="Helvetica Neue"/>
                  <a:cs typeface="Helvetica Neue"/>
                  <a:sym typeface="Helvetica Neue" charset="0"/>
                </a:endParaRPr>
              </a:p>
            </p:txBody>
          </p:sp>
          <p:sp>
            <p:nvSpPr>
              <p:cNvPr id="229" name="TextBox 228"/>
              <p:cNvSpPr txBox="1"/>
              <p:nvPr/>
            </p:nvSpPr>
            <p:spPr>
              <a:xfrm>
                <a:off x="6117942" y="2199517"/>
                <a:ext cx="1765684" cy="369332"/>
              </a:xfrm>
              <a:prstGeom prst="rect">
                <a:avLst/>
              </a:prstGeom>
              <a:noFill/>
            </p:spPr>
            <p:txBody>
              <a:bodyPr wrap="square" rtlCol="0">
                <a:spAutoFit/>
              </a:bodyPr>
              <a:lstStyle/>
              <a:p>
                <a:r>
                  <a:rPr lang="en-US" sz="1600" b="1" dirty="0" smtClean="0">
                    <a:latin typeface="Helvetica Neue"/>
                    <a:cs typeface="Helvetica Neue"/>
                  </a:rPr>
                  <a:t>~ </a:t>
                </a:r>
                <a:r>
                  <a:rPr lang="en-US" sz="1800" b="1" dirty="0" smtClean="0">
                    <a:latin typeface="Helvetica Neue"/>
                    <a:cs typeface="Helvetica Neue"/>
                  </a:rPr>
                  <a:t>picoseconds </a:t>
                </a:r>
                <a:endParaRPr lang="en-US" sz="1800" b="1" dirty="0">
                  <a:latin typeface="Helvetica Neue"/>
                  <a:cs typeface="Helvetica Neue"/>
                </a:endParaRPr>
              </a:p>
            </p:txBody>
          </p:sp>
          <p:sp>
            <p:nvSpPr>
              <p:cNvPr id="188" name="Line 142"/>
              <p:cNvSpPr>
                <a:spLocks noChangeShapeType="1"/>
              </p:cNvSpPr>
              <p:nvPr/>
            </p:nvSpPr>
            <p:spPr bwMode="auto">
              <a:xfrm>
                <a:off x="2865597" y="2435038"/>
                <a:ext cx="0" cy="231775"/>
              </a:xfrm>
              <a:prstGeom prst="line">
                <a:avLst/>
              </a:prstGeom>
              <a:noFill/>
              <a:ln w="25400">
                <a:solidFill>
                  <a:srgbClr val="408000"/>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91" name="Line 143"/>
              <p:cNvSpPr>
                <a:spLocks noChangeShapeType="1"/>
              </p:cNvSpPr>
              <p:nvPr/>
            </p:nvSpPr>
            <p:spPr bwMode="auto">
              <a:xfrm>
                <a:off x="2878297" y="2787463"/>
                <a:ext cx="0" cy="231775"/>
              </a:xfrm>
              <a:prstGeom prst="line">
                <a:avLst/>
              </a:prstGeom>
              <a:noFill/>
              <a:ln w="25400">
                <a:solidFill>
                  <a:srgbClr val="408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94" name="Rectangle 155"/>
              <p:cNvSpPr>
                <a:spLocks/>
              </p:cNvSpPr>
              <p:nvPr/>
            </p:nvSpPr>
            <p:spPr bwMode="auto">
              <a:xfrm>
                <a:off x="2319923" y="2137160"/>
                <a:ext cx="12308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b="1" i="1" dirty="0" smtClean="0">
                    <a:solidFill>
                      <a:srgbClr val="408000"/>
                    </a:solidFill>
                    <a:latin typeface="Helvetica Neue"/>
                    <a:cs typeface="Helvetica Neue"/>
                    <a:sym typeface="Helvetica Neue" charset="0"/>
                  </a:rPr>
                  <a:t>~</a:t>
                </a:r>
                <a:r>
                  <a:rPr lang="en-US" b="1" i="1" dirty="0" err="1" smtClean="0">
                    <a:solidFill>
                      <a:srgbClr val="408000"/>
                    </a:solidFill>
                    <a:latin typeface="Helvetica Neue"/>
                    <a:cs typeface="Helvetica Neue"/>
                    <a:sym typeface="Helvetica Neue" charset="0"/>
                  </a:rPr>
                  <a:t>nanojoule</a:t>
                </a:r>
                <a:endParaRPr lang="en-US" b="1" dirty="0">
                  <a:solidFill>
                    <a:srgbClr val="408000"/>
                  </a:solidFill>
                  <a:latin typeface="Helvetica Neue"/>
                  <a:cs typeface="Helvetica Neue"/>
                  <a:sym typeface="Helvetica Neue" charset="0"/>
                </a:endParaRPr>
              </a:p>
            </p:txBody>
          </p:sp>
        </p:grpSp>
      </p:grpSp>
      <p:grpSp>
        <p:nvGrpSpPr>
          <p:cNvPr id="233" name="Group 232"/>
          <p:cNvGrpSpPr/>
          <p:nvPr/>
        </p:nvGrpSpPr>
        <p:grpSpPr>
          <a:xfrm>
            <a:off x="224454" y="4517394"/>
            <a:ext cx="8873366" cy="1626834"/>
            <a:chOff x="224454" y="4844344"/>
            <a:chExt cx="8873366" cy="1626834"/>
          </a:xfrm>
        </p:grpSpPr>
        <p:sp>
          <p:nvSpPr>
            <p:cNvPr id="13369" name="Rectangle 57"/>
            <p:cNvSpPr>
              <a:spLocks/>
            </p:cNvSpPr>
            <p:nvPr/>
          </p:nvSpPr>
          <p:spPr bwMode="auto">
            <a:xfrm>
              <a:off x="224454" y="4917960"/>
              <a:ext cx="1970856" cy="5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r>
                <a:rPr lang="en-US" sz="1600" b="1" dirty="0" smtClean="0">
                  <a:latin typeface="Helvetica Neue"/>
                  <a:cs typeface="Helvetica Neue"/>
                  <a:sym typeface="Arial" charset="0"/>
                </a:rPr>
                <a:t>Tomorrow’s x-ray laser sources</a:t>
              </a:r>
              <a:endParaRPr lang="en-US" sz="1600" b="1" dirty="0">
                <a:latin typeface="Helvetica Neue"/>
                <a:cs typeface="Helvetica Neue"/>
                <a:sym typeface="Arial" charset="0"/>
              </a:endParaRPr>
            </a:p>
          </p:txBody>
        </p:sp>
        <p:sp>
          <p:nvSpPr>
            <p:cNvPr id="13370" name="Line 58"/>
            <p:cNvSpPr>
              <a:spLocks noChangeShapeType="1"/>
            </p:cNvSpPr>
            <p:nvPr/>
          </p:nvSpPr>
          <p:spPr bwMode="auto">
            <a:xfrm>
              <a:off x="1284776" y="6225115"/>
              <a:ext cx="7318375" cy="476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1" name="Freeform 59"/>
            <p:cNvSpPr>
              <a:spLocks/>
            </p:cNvSpPr>
            <p:nvPr/>
          </p:nvSpPr>
          <p:spPr bwMode="auto">
            <a:xfrm>
              <a:off x="1472101" y="5761565"/>
              <a:ext cx="147638"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72" name="Line 60"/>
            <p:cNvSpPr>
              <a:spLocks noChangeShapeType="1"/>
            </p:cNvSpPr>
            <p:nvPr/>
          </p:nvSpPr>
          <p:spPr bwMode="auto">
            <a:xfrm rot="10800000" flipH="1">
              <a:off x="4023214" y="5240865"/>
              <a:ext cx="0" cy="43656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3" name="Line 61"/>
            <p:cNvSpPr>
              <a:spLocks noChangeShapeType="1"/>
            </p:cNvSpPr>
            <p:nvPr/>
          </p:nvSpPr>
          <p:spPr bwMode="auto">
            <a:xfrm rot="10800000" flipH="1">
              <a:off x="4323251" y="5234515"/>
              <a:ext cx="1588" cy="4349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4" name="Rectangle 62"/>
            <p:cNvSpPr>
              <a:spLocks/>
            </p:cNvSpPr>
            <p:nvPr/>
          </p:nvSpPr>
          <p:spPr bwMode="auto">
            <a:xfrm>
              <a:off x="3318930" y="4905218"/>
              <a:ext cx="1792264" cy="33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pPr algn="ctr"/>
              <a:r>
                <a:rPr lang="en-US" sz="1800" b="1" dirty="0" smtClean="0">
                  <a:solidFill>
                    <a:srgbClr val="0000FF"/>
                  </a:solidFill>
                  <a:latin typeface="Helvetica Neue"/>
                  <a:cs typeface="Helvetica Neue"/>
                  <a:sym typeface="Arial Bold" charset="0"/>
                </a:rPr>
                <a:t>~ microseconds</a:t>
              </a:r>
              <a:endParaRPr lang="en-US" sz="1800" b="1" dirty="0">
                <a:solidFill>
                  <a:srgbClr val="0000FF"/>
                </a:solidFill>
                <a:latin typeface="Helvetica Neue"/>
                <a:cs typeface="Helvetica Neue"/>
                <a:sym typeface="Arial Bold" charset="0"/>
              </a:endParaRPr>
            </a:p>
          </p:txBody>
        </p:sp>
        <p:sp>
          <p:nvSpPr>
            <p:cNvPr id="13375" name="Line 63"/>
            <p:cNvSpPr>
              <a:spLocks noChangeShapeType="1"/>
            </p:cNvSpPr>
            <p:nvPr/>
          </p:nvSpPr>
          <p:spPr bwMode="auto">
            <a:xfrm rot="10800000" flipH="1">
              <a:off x="5518639" y="5248803"/>
              <a:ext cx="1587" cy="65563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6" name="Line 64"/>
            <p:cNvSpPr>
              <a:spLocks noChangeShapeType="1"/>
            </p:cNvSpPr>
            <p:nvPr/>
          </p:nvSpPr>
          <p:spPr bwMode="auto">
            <a:xfrm>
              <a:off x="5342426" y="5459940"/>
              <a:ext cx="176213"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7" name="Line 65"/>
            <p:cNvSpPr>
              <a:spLocks noChangeShapeType="1"/>
            </p:cNvSpPr>
            <p:nvPr/>
          </p:nvSpPr>
          <p:spPr bwMode="auto">
            <a:xfrm flipH="1">
              <a:off x="5577376" y="5459940"/>
              <a:ext cx="169863"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8" name="Line 66"/>
            <p:cNvSpPr>
              <a:spLocks noChangeShapeType="1"/>
            </p:cNvSpPr>
            <p:nvPr/>
          </p:nvSpPr>
          <p:spPr bwMode="auto">
            <a:xfrm rot="10800000" flipH="1">
              <a:off x="5577376" y="5236103"/>
              <a:ext cx="1588" cy="6572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79" name="Rectangle 67"/>
            <p:cNvSpPr>
              <a:spLocks/>
            </p:cNvSpPr>
            <p:nvPr/>
          </p:nvSpPr>
          <p:spPr bwMode="auto">
            <a:xfrm>
              <a:off x="5588657" y="5367979"/>
              <a:ext cx="3509163" cy="5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r>
                <a:rPr lang="en-US" sz="1800" b="1" dirty="0" smtClean="0">
                  <a:latin typeface="Helvetica Neue"/>
                  <a:cs typeface="Helvetica Neue"/>
                  <a:sym typeface="Arial" charset="0"/>
                </a:rPr>
                <a:t>~ </a:t>
              </a:r>
              <a:r>
                <a:rPr lang="en-US" sz="1800" b="1" dirty="0" err="1" smtClean="0">
                  <a:latin typeface="Helvetica Neue"/>
                  <a:cs typeface="Helvetica Neue"/>
                  <a:sym typeface="Arial" charset="0"/>
                </a:rPr>
                <a:t>attoseconds</a:t>
              </a:r>
              <a:r>
                <a:rPr lang="en-US" sz="1800" b="1" dirty="0" smtClean="0">
                  <a:latin typeface="Helvetica Neue"/>
                  <a:cs typeface="Helvetica Neue"/>
                  <a:sym typeface="Arial" charset="0"/>
                </a:rPr>
                <a:t> to </a:t>
              </a:r>
              <a:r>
                <a:rPr lang="en-US" sz="1800" b="1" dirty="0" err="1" smtClean="0">
                  <a:latin typeface="Helvetica Neue"/>
                  <a:cs typeface="Helvetica Neue"/>
                  <a:sym typeface="Arial" charset="0"/>
                </a:rPr>
                <a:t>femtoseconds</a:t>
              </a:r>
              <a:endParaRPr lang="en-US" sz="1800" b="1" dirty="0">
                <a:latin typeface="Helvetica Neue"/>
                <a:cs typeface="Helvetica Neue"/>
                <a:sym typeface="Arial" charset="0"/>
              </a:endParaRPr>
            </a:p>
          </p:txBody>
        </p:sp>
        <p:pic>
          <p:nvPicPr>
            <p:cNvPr id="13380" name="Picture 68"/>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001" y="5483753"/>
              <a:ext cx="10556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81" name="Freeform 69"/>
            <p:cNvSpPr>
              <a:spLocks/>
            </p:cNvSpPr>
            <p:nvPr/>
          </p:nvSpPr>
          <p:spPr bwMode="auto">
            <a:xfrm>
              <a:off x="1780076"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2" name="Freeform 70"/>
            <p:cNvSpPr>
              <a:spLocks/>
            </p:cNvSpPr>
            <p:nvPr/>
          </p:nvSpPr>
          <p:spPr bwMode="auto">
            <a:xfrm>
              <a:off x="2089639" y="5761565"/>
              <a:ext cx="147637"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3" name="Freeform 71"/>
            <p:cNvSpPr>
              <a:spLocks/>
            </p:cNvSpPr>
            <p:nvPr/>
          </p:nvSpPr>
          <p:spPr bwMode="auto">
            <a:xfrm>
              <a:off x="2397614"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4" name="Freeform 72"/>
            <p:cNvSpPr>
              <a:spLocks/>
            </p:cNvSpPr>
            <p:nvPr/>
          </p:nvSpPr>
          <p:spPr bwMode="auto">
            <a:xfrm>
              <a:off x="2705589"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5" name="Freeform 73"/>
            <p:cNvSpPr>
              <a:spLocks/>
            </p:cNvSpPr>
            <p:nvPr/>
          </p:nvSpPr>
          <p:spPr bwMode="auto">
            <a:xfrm>
              <a:off x="3013564" y="5761565"/>
              <a:ext cx="147637"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6" name="Freeform 74"/>
            <p:cNvSpPr>
              <a:spLocks/>
            </p:cNvSpPr>
            <p:nvPr/>
          </p:nvSpPr>
          <p:spPr bwMode="auto">
            <a:xfrm>
              <a:off x="3321539"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7" name="Freeform 75"/>
            <p:cNvSpPr>
              <a:spLocks/>
            </p:cNvSpPr>
            <p:nvPr/>
          </p:nvSpPr>
          <p:spPr bwMode="auto">
            <a:xfrm>
              <a:off x="3631101" y="5761565"/>
              <a:ext cx="147638"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8" name="Freeform 76"/>
            <p:cNvSpPr>
              <a:spLocks/>
            </p:cNvSpPr>
            <p:nvPr/>
          </p:nvSpPr>
          <p:spPr bwMode="auto">
            <a:xfrm>
              <a:off x="3939076"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89" name="Freeform 77"/>
            <p:cNvSpPr>
              <a:spLocks/>
            </p:cNvSpPr>
            <p:nvPr/>
          </p:nvSpPr>
          <p:spPr bwMode="auto">
            <a:xfrm>
              <a:off x="4247051"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0" name="Freeform 78"/>
            <p:cNvSpPr>
              <a:spLocks/>
            </p:cNvSpPr>
            <p:nvPr/>
          </p:nvSpPr>
          <p:spPr bwMode="auto">
            <a:xfrm>
              <a:off x="4555026"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1" name="Freeform 79"/>
            <p:cNvSpPr>
              <a:spLocks/>
            </p:cNvSpPr>
            <p:nvPr/>
          </p:nvSpPr>
          <p:spPr bwMode="auto">
            <a:xfrm>
              <a:off x="4863001"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2" name="Freeform 80"/>
            <p:cNvSpPr>
              <a:spLocks/>
            </p:cNvSpPr>
            <p:nvPr/>
          </p:nvSpPr>
          <p:spPr bwMode="auto">
            <a:xfrm>
              <a:off x="5172564" y="5761565"/>
              <a:ext cx="147637"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3" name="Freeform 81"/>
            <p:cNvSpPr>
              <a:spLocks/>
            </p:cNvSpPr>
            <p:nvPr/>
          </p:nvSpPr>
          <p:spPr bwMode="auto">
            <a:xfrm>
              <a:off x="5480539"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4" name="Freeform 82"/>
            <p:cNvSpPr>
              <a:spLocks/>
            </p:cNvSpPr>
            <p:nvPr/>
          </p:nvSpPr>
          <p:spPr bwMode="auto">
            <a:xfrm>
              <a:off x="5790101" y="5761565"/>
              <a:ext cx="147638"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5" name="Freeform 83"/>
            <p:cNvSpPr>
              <a:spLocks/>
            </p:cNvSpPr>
            <p:nvPr/>
          </p:nvSpPr>
          <p:spPr bwMode="auto">
            <a:xfrm>
              <a:off x="6096489"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6" name="Freeform 84"/>
            <p:cNvSpPr>
              <a:spLocks/>
            </p:cNvSpPr>
            <p:nvPr/>
          </p:nvSpPr>
          <p:spPr bwMode="auto">
            <a:xfrm>
              <a:off x="6404464"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7" name="Freeform 85"/>
            <p:cNvSpPr>
              <a:spLocks/>
            </p:cNvSpPr>
            <p:nvPr/>
          </p:nvSpPr>
          <p:spPr bwMode="auto">
            <a:xfrm>
              <a:off x="6714026" y="5761565"/>
              <a:ext cx="147638"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8" name="Freeform 86"/>
            <p:cNvSpPr>
              <a:spLocks/>
            </p:cNvSpPr>
            <p:nvPr/>
          </p:nvSpPr>
          <p:spPr bwMode="auto">
            <a:xfrm>
              <a:off x="7022001" y="5761565"/>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99" name="Freeform 87"/>
            <p:cNvSpPr>
              <a:spLocks/>
            </p:cNvSpPr>
            <p:nvPr/>
          </p:nvSpPr>
          <p:spPr bwMode="auto">
            <a:xfrm>
              <a:off x="7331564" y="5761565"/>
              <a:ext cx="147637"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400" name="Line 88"/>
            <p:cNvSpPr>
              <a:spLocks noChangeShapeType="1"/>
            </p:cNvSpPr>
            <p:nvPr/>
          </p:nvSpPr>
          <p:spPr bwMode="auto">
            <a:xfrm>
              <a:off x="3721589" y="5444065"/>
              <a:ext cx="311150" cy="0"/>
            </a:xfrm>
            <a:prstGeom prst="line">
              <a:avLst/>
            </a:prstGeom>
            <a:noFill/>
            <a:ln w="25400">
              <a:solidFill>
                <a:srgbClr val="0C0CFD"/>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401" name="Line 89"/>
            <p:cNvSpPr>
              <a:spLocks noChangeShapeType="1"/>
            </p:cNvSpPr>
            <p:nvPr/>
          </p:nvSpPr>
          <p:spPr bwMode="auto">
            <a:xfrm>
              <a:off x="4316901" y="5444065"/>
              <a:ext cx="311150" cy="0"/>
            </a:xfrm>
            <a:prstGeom prst="line">
              <a:avLst/>
            </a:prstGeom>
            <a:noFill/>
            <a:ln w="25400">
              <a:solidFill>
                <a:srgbClr val="0C0CFD"/>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28" name="TextBox 227"/>
            <p:cNvSpPr txBox="1"/>
            <p:nvPr/>
          </p:nvSpPr>
          <p:spPr>
            <a:xfrm>
              <a:off x="7224510" y="4844344"/>
              <a:ext cx="1725338" cy="523220"/>
            </a:xfrm>
            <a:prstGeom prst="rect">
              <a:avLst/>
            </a:prstGeom>
            <a:noFill/>
            <a:ln w="57150" cmpd="thickThin">
              <a:solidFill>
                <a:srgbClr val="800000"/>
              </a:solidFill>
            </a:ln>
          </p:spPr>
          <p:txBody>
            <a:bodyPr wrap="square" rtlCol="0">
              <a:spAutoFit/>
            </a:bodyPr>
            <a:lstStyle/>
            <a:p>
              <a:r>
                <a:rPr lang="en-US" sz="1400" b="1" dirty="0" smtClean="0">
                  <a:solidFill>
                    <a:srgbClr val="800000"/>
                  </a:solidFill>
                  <a:latin typeface="Helvetica Neue"/>
                  <a:cs typeface="Helvetica Neue"/>
                </a:rPr>
                <a:t>Intense pulses at high rep rate</a:t>
              </a:r>
              <a:endParaRPr lang="en-US" sz="1400" b="1" dirty="0">
                <a:solidFill>
                  <a:srgbClr val="800000"/>
                </a:solidFill>
                <a:latin typeface="Helvetica Neue"/>
                <a:cs typeface="Helvetica Neue"/>
              </a:endParaRPr>
            </a:p>
          </p:txBody>
        </p:sp>
        <p:sp>
          <p:nvSpPr>
            <p:cNvPr id="203" name="Rectangle 156"/>
            <p:cNvSpPr>
              <a:spLocks/>
            </p:cNvSpPr>
            <p:nvPr/>
          </p:nvSpPr>
          <p:spPr bwMode="auto">
            <a:xfrm>
              <a:off x="1818112" y="5265938"/>
              <a:ext cx="17486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b="1" i="1" dirty="0" smtClean="0">
                  <a:solidFill>
                    <a:srgbClr val="408000"/>
                  </a:solidFill>
                  <a:latin typeface="Helvetica Neue"/>
                  <a:cs typeface="Helvetica Neue"/>
                  <a:sym typeface="Helvetica Neue" charset="0"/>
                </a:rPr>
                <a:t>~100 </a:t>
              </a:r>
              <a:r>
                <a:rPr lang="en-US" b="1" i="1" dirty="0" err="1" smtClean="0">
                  <a:solidFill>
                    <a:srgbClr val="408000"/>
                  </a:solidFill>
                  <a:latin typeface="Helvetica Neue"/>
                  <a:cs typeface="Helvetica Neue"/>
                  <a:sym typeface="Helvetica Neue" charset="0"/>
                </a:rPr>
                <a:t>microjoule</a:t>
              </a:r>
              <a:endParaRPr lang="en-US" b="1" dirty="0">
                <a:solidFill>
                  <a:srgbClr val="408000"/>
                </a:solidFill>
                <a:latin typeface="Helvetica Neue"/>
                <a:cs typeface="Helvetica Neue"/>
                <a:sym typeface="Helvetica Neue" charset="0"/>
              </a:endParaRPr>
            </a:p>
          </p:txBody>
        </p:sp>
        <p:sp>
          <p:nvSpPr>
            <p:cNvPr id="206" name="Line 142"/>
            <p:cNvSpPr>
              <a:spLocks noChangeShapeType="1"/>
            </p:cNvSpPr>
            <p:nvPr/>
          </p:nvSpPr>
          <p:spPr bwMode="auto">
            <a:xfrm>
              <a:off x="2778250" y="5517856"/>
              <a:ext cx="0" cy="231775"/>
            </a:xfrm>
            <a:prstGeom prst="line">
              <a:avLst/>
            </a:prstGeom>
            <a:noFill/>
            <a:ln w="25400">
              <a:solidFill>
                <a:srgbClr val="408000"/>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209" name="Line 143"/>
            <p:cNvSpPr>
              <a:spLocks noChangeShapeType="1"/>
            </p:cNvSpPr>
            <p:nvPr/>
          </p:nvSpPr>
          <p:spPr bwMode="auto">
            <a:xfrm>
              <a:off x="2779509" y="6239403"/>
              <a:ext cx="0" cy="231775"/>
            </a:xfrm>
            <a:prstGeom prst="line">
              <a:avLst/>
            </a:prstGeom>
            <a:noFill/>
            <a:ln w="25400">
              <a:solidFill>
                <a:srgbClr val="408000"/>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grpSp>
      <p:grpSp>
        <p:nvGrpSpPr>
          <p:cNvPr id="242" name="Group 241"/>
          <p:cNvGrpSpPr/>
          <p:nvPr/>
        </p:nvGrpSpPr>
        <p:grpSpPr>
          <a:xfrm>
            <a:off x="224455" y="2782573"/>
            <a:ext cx="8725393" cy="1339108"/>
            <a:chOff x="224455" y="3109523"/>
            <a:chExt cx="8725393" cy="1339108"/>
          </a:xfrm>
        </p:grpSpPr>
        <p:grpSp>
          <p:nvGrpSpPr>
            <p:cNvPr id="239" name="Group 238"/>
            <p:cNvGrpSpPr/>
            <p:nvPr/>
          </p:nvGrpSpPr>
          <p:grpSpPr>
            <a:xfrm>
              <a:off x="224455" y="3109523"/>
              <a:ext cx="8725393" cy="1339108"/>
              <a:chOff x="224455" y="3109523"/>
              <a:chExt cx="8725393" cy="1339108"/>
            </a:xfrm>
          </p:grpSpPr>
          <p:grpSp>
            <p:nvGrpSpPr>
              <p:cNvPr id="234" name="Group 233"/>
              <p:cNvGrpSpPr/>
              <p:nvPr/>
            </p:nvGrpSpPr>
            <p:grpSpPr>
              <a:xfrm>
                <a:off x="224455" y="3109523"/>
                <a:ext cx="8725393" cy="1339108"/>
                <a:chOff x="224455" y="3109523"/>
                <a:chExt cx="8725393" cy="1339108"/>
              </a:xfrm>
            </p:grpSpPr>
            <p:sp>
              <p:nvSpPr>
                <p:cNvPr id="225" name="TextBox 224"/>
                <p:cNvSpPr txBox="1"/>
                <p:nvPr/>
              </p:nvSpPr>
              <p:spPr>
                <a:xfrm>
                  <a:off x="7224510" y="3296035"/>
                  <a:ext cx="1725338" cy="523220"/>
                </a:xfrm>
                <a:prstGeom prst="rect">
                  <a:avLst/>
                </a:prstGeom>
                <a:noFill/>
                <a:ln w="57150" cmpd="thickThin">
                  <a:solidFill>
                    <a:srgbClr val="800000"/>
                  </a:solidFill>
                </a:ln>
              </p:spPr>
              <p:txBody>
                <a:bodyPr wrap="square" rtlCol="0">
                  <a:spAutoFit/>
                </a:bodyPr>
                <a:lstStyle/>
                <a:p>
                  <a:r>
                    <a:rPr lang="en-US" sz="1400" b="1" dirty="0" smtClean="0">
                      <a:solidFill>
                        <a:srgbClr val="800000"/>
                      </a:solidFill>
                      <a:latin typeface="Helvetica Neue"/>
                      <a:cs typeface="Helvetica Neue"/>
                    </a:rPr>
                    <a:t>Intense pulses at </a:t>
                  </a:r>
                </a:p>
                <a:p>
                  <a:r>
                    <a:rPr lang="en-US" sz="1400" b="1" dirty="0" smtClean="0">
                      <a:solidFill>
                        <a:srgbClr val="800000"/>
                      </a:solidFill>
                      <a:latin typeface="Helvetica Neue"/>
                      <a:cs typeface="Helvetica Neue"/>
                    </a:rPr>
                    <a:t>low rep rate</a:t>
                  </a:r>
                  <a:endParaRPr lang="en-US" sz="1400" b="1" dirty="0">
                    <a:solidFill>
                      <a:srgbClr val="800000"/>
                    </a:solidFill>
                    <a:latin typeface="Helvetica Neue"/>
                    <a:cs typeface="Helvetica Neue"/>
                  </a:endParaRPr>
                </a:p>
              </p:txBody>
            </p:sp>
            <p:grpSp>
              <p:nvGrpSpPr>
                <p:cNvPr id="232" name="Group 231"/>
                <p:cNvGrpSpPr/>
                <p:nvPr/>
              </p:nvGrpSpPr>
              <p:grpSpPr>
                <a:xfrm>
                  <a:off x="224455" y="3109523"/>
                  <a:ext cx="8588478" cy="1339108"/>
                  <a:chOff x="224455" y="3109523"/>
                  <a:chExt cx="8588478" cy="1339108"/>
                </a:xfrm>
              </p:grpSpPr>
              <p:sp>
                <p:nvSpPr>
                  <p:cNvPr id="13314" name="Freeform 2"/>
                  <p:cNvSpPr>
                    <a:spLocks/>
                  </p:cNvSpPr>
                  <p:nvPr/>
                </p:nvSpPr>
                <p:spPr bwMode="auto">
                  <a:xfrm>
                    <a:off x="2291251" y="3897768"/>
                    <a:ext cx="149225" cy="460375"/>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15" name="Freeform 3"/>
                  <p:cNvSpPr>
                    <a:spLocks/>
                  </p:cNvSpPr>
                  <p:nvPr/>
                </p:nvSpPr>
                <p:spPr bwMode="auto">
                  <a:xfrm>
                    <a:off x="6377476" y="3899453"/>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rotWithShape="0">
                    <a:gsLst>
                      <a:gs pos="0">
                        <a:srgbClr val="EBC7A3"/>
                      </a:gs>
                      <a:gs pos="100000">
                        <a:srgbClr val="0000FF"/>
                      </a:gs>
                    </a:gsLst>
                    <a:lin ang="0" scaled="1"/>
                  </a:gradFill>
                  <a:ln w="9525">
                    <a:solidFill>
                      <a:schemeClr val="tx1"/>
                    </a:solidFill>
                    <a:round/>
                    <a:headEnd/>
                    <a:tailEnd/>
                  </a:ln>
                </p:spPr>
                <p:txBody>
                  <a:bodyPr lIns="0" tIns="0" rIns="0" bIns="0"/>
                  <a:lstStyle/>
                  <a:p>
                    <a:endParaRPr lang="en-US">
                      <a:latin typeface="Helvetica Neue"/>
                      <a:cs typeface="Helvetica Neue"/>
                    </a:endParaRPr>
                  </a:p>
                </p:txBody>
              </p:sp>
              <p:sp>
                <p:nvSpPr>
                  <p:cNvPr id="13316" name="Line 4"/>
                  <p:cNvSpPr>
                    <a:spLocks noChangeShapeType="1"/>
                  </p:cNvSpPr>
                  <p:nvPr/>
                </p:nvSpPr>
                <p:spPr bwMode="auto">
                  <a:xfrm rot="10800000" flipH="1">
                    <a:off x="2373801" y="3491368"/>
                    <a:ext cx="0" cy="347663"/>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17" name="Line 5"/>
                  <p:cNvSpPr>
                    <a:spLocks noChangeShapeType="1"/>
                  </p:cNvSpPr>
                  <p:nvPr/>
                </p:nvSpPr>
                <p:spPr bwMode="auto">
                  <a:xfrm rot="10800000" flipH="1">
                    <a:off x="6471139" y="3456443"/>
                    <a:ext cx="0" cy="363538"/>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18" name="Rectangle 6"/>
                  <p:cNvSpPr>
                    <a:spLocks/>
                  </p:cNvSpPr>
                  <p:nvPr/>
                </p:nvSpPr>
                <p:spPr bwMode="auto">
                  <a:xfrm>
                    <a:off x="3382037" y="3286669"/>
                    <a:ext cx="1822086" cy="33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pPr algn="ctr"/>
                    <a:r>
                      <a:rPr lang="en-US" sz="1800" b="1" dirty="0" smtClean="0">
                        <a:solidFill>
                          <a:srgbClr val="0000FF"/>
                        </a:solidFill>
                        <a:latin typeface="Helvetica Neue"/>
                        <a:cs typeface="Helvetica Neue"/>
                        <a:sym typeface="Arial Bold" charset="0"/>
                      </a:rPr>
                      <a:t>~ milliseconds</a:t>
                    </a:r>
                    <a:endParaRPr lang="en-US" sz="1800" b="1" dirty="0">
                      <a:solidFill>
                        <a:srgbClr val="0000FF"/>
                      </a:solidFill>
                      <a:latin typeface="Helvetica Neue"/>
                      <a:cs typeface="Helvetica Neue"/>
                      <a:sym typeface="Arial Bold" charset="0"/>
                    </a:endParaRPr>
                  </a:p>
                </p:txBody>
              </p:sp>
              <p:sp>
                <p:nvSpPr>
                  <p:cNvPr id="13319" name="Line 7"/>
                  <p:cNvSpPr>
                    <a:spLocks noChangeShapeType="1"/>
                  </p:cNvSpPr>
                  <p:nvPr/>
                </p:nvSpPr>
                <p:spPr bwMode="auto">
                  <a:xfrm>
                    <a:off x="6234996" y="4096206"/>
                    <a:ext cx="19843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20" name="Line 8"/>
                  <p:cNvSpPr>
                    <a:spLocks noChangeShapeType="1"/>
                  </p:cNvSpPr>
                  <p:nvPr/>
                </p:nvSpPr>
                <p:spPr bwMode="auto">
                  <a:xfrm flipH="1">
                    <a:off x="6469946" y="4096206"/>
                    <a:ext cx="198437" cy="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21" name="Rectangle 9"/>
                  <p:cNvSpPr>
                    <a:spLocks/>
                  </p:cNvSpPr>
                  <p:nvPr/>
                </p:nvSpPr>
                <p:spPr bwMode="auto">
                  <a:xfrm>
                    <a:off x="6698422" y="3915604"/>
                    <a:ext cx="2114511" cy="30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r>
                      <a:rPr lang="en-US" sz="1800" b="1" dirty="0" smtClean="0">
                        <a:latin typeface="Helvetica Neue"/>
                        <a:cs typeface="Helvetica Neue"/>
                        <a:sym typeface="Arial" charset="0"/>
                      </a:rPr>
                      <a:t>~ </a:t>
                    </a:r>
                    <a:r>
                      <a:rPr lang="en-US" sz="1800" b="1" dirty="0" err="1" smtClean="0">
                        <a:latin typeface="Helvetica Neue"/>
                        <a:cs typeface="Helvetica Neue"/>
                        <a:sym typeface="Arial" charset="0"/>
                      </a:rPr>
                      <a:t>femtoseconds</a:t>
                    </a:r>
                    <a:endParaRPr lang="en-US" sz="1800" b="1" dirty="0">
                      <a:latin typeface="Helvetica Neue"/>
                      <a:cs typeface="Helvetica Neue"/>
                      <a:sym typeface="Arial" charset="0"/>
                    </a:endParaRPr>
                  </a:p>
                </p:txBody>
              </p:sp>
              <p:sp>
                <p:nvSpPr>
                  <p:cNvPr id="13322" name="Rectangle 10"/>
                  <p:cNvSpPr>
                    <a:spLocks/>
                  </p:cNvSpPr>
                  <p:nvPr/>
                </p:nvSpPr>
                <p:spPr bwMode="auto">
                  <a:xfrm>
                    <a:off x="224455" y="3109523"/>
                    <a:ext cx="1510412" cy="68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22860" tIns="22860" rIns="22860" bIns="22860"/>
                  <a:lstStyle/>
                  <a:p>
                    <a:r>
                      <a:rPr lang="en-US" sz="1600" b="1" dirty="0" smtClean="0">
                        <a:latin typeface="Helvetica Neue"/>
                        <a:cs typeface="Helvetica Neue"/>
                        <a:sym typeface="Arial" charset="0"/>
                      </a:rPr>
                      <a:t>Today’s x-ray laser sources</a:t>
                    </a:r>
                    <a:endParaRPr lang="en-US" sz="1600" b="1" dirty="0">
                      <a:latin typeface="Helvetica Neue"/>
                      <a:cs typeface="Helvetica Neue"/>
                      <a:sym typeface="Arial" charset="0"/>
                    </a:endParaRPr>
                  </a:p>
                </p:txBody>
              </p:sp>
              <p:sp>
                <p:nvSpPr>
                  <p:cNvPr id="13323" name="Line 11"/>
                  <p:cNvSpPr>
                    <a:spLocks noChangeShapeType="1"/>
                  </p:cNvSpPr>
                  <p:nvPr/>
                </p:nvSpPr>
                <p:spPr bwMode="auto">
                  <a:xfrm rot="10800000" flipH="1">
                    <a:off x="1260964" y="4364493"/>
                    <a:ext cx="4171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pic>
                <p:nvPicPr>
                  <p:cNvPr id="13324" name="Picture 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6239" y="3637418"/>
                    <a:ext cx="10652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Line 13"/>
                  <p:cNvSpPr>
                    <a:spLocks noChangeShapeType="1"/>
                  </p:cNvSpPr>
                  <p:nvPr/>
                </p:nvSpPr>
                <p:spPr bwMode="auto">
                  <a:xfrm>
                    <a:off x="2381739" y="3658056"/>
                    <a:ext cx="4098925" cy="0"/>
                  </a:xfrm>
                  <a:prstGeom prst="line">
                    <a:avLst/>
                  </a:prstGeom>
                  <a:noFill/>
                  <a:ln w="25400">
                    <a:solidFill>
                      <a:srgbClr val="0C0CFD"/>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26" name="Line 14"/>
                  <p:cNvSpPr>
                    <a:spLocks noChangeShapeType="1"/>
                  </p:cNvSpPr>
                  <p:nvPr/>
                </p:nvSpPr>
                <p:spPr bwMode="auto">
                  <a:xfrm rot="10800000" flipH="1">
                    <a:off x="5504351" y="4366081"/>
                    <a:ext cx="3108325" cy="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27" name="Line 15"/>
                  <p:cNvSpPr>
                    <a:spLocks noChangeShapeType="1"/>
                  </p:cNvSpPr>
                  <p:nvPr/>
                </p:nvSpPr>
                <p:spPr bwMode="auto">
                  <a:xfrm flipH="1">
                    <a:off x="5477364" y="4283531"/>
                    <a:ext cx="42862" cy="163512"/>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3328" name="Line 16"/>
                  <p:cNvSpPr>
                    <a:spLocks noChangeShapeType="1"/>
                  </p:cNvSpPr>
                  <p:nvPr/>
                </p:nvSpPr>
                <p:spPr bwMode="auto">
                  <a:xfrm flipH="1">
                    <a:off x="5413864" y="4286706"/>
                    <a:ext cx="42862" cy="16192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85" name="Line 141"/>
                  <p:cNvSpPr>
                    <a:spLocks noChangeShapeType="1"/>
                  </p:cNvSpPr>
                  <p:nvPr/>
                </p:nvSpPr>
                <p:spPr bwMode="auto">
                  <a:xfrm>
                    <a:off x="2796579" y="3878389"/>
                    <a:ext cx="0" cy="497160"/>
                  </a:xfrm>
                  <a:prstGeom prst="line">
                    <a:avLst/>
                  </a:prstGeom>
                  <a:noFill/>
                  <a:ln w="25400">
                    <a:solidFill>
                      <a:srgbClr val="408000"/>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latin typeface="Helvetica Neue"/>
                      <a:cs typeface="Helvetica Neue"/>
                    </a:endParaRPr>
                  </a:p>
                </p:txBody>
              </p:sp>
              <p:sp>
                <p:nvSpPr>
                  <p:cNvPr id="197" name="Rectangle 156"/>
                  <p:cNvSpPr>
                    <a:spLocks/>
                  </p:cNvSpPr>
                  <p:nvPr/>
                </p:nvSpPr>
                <p:spPr bwMode="auto">
                  <a:xfrm>
                    <a:off x="2866995" y="3952055"/>
                    <a:ext cx="11279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b="1" i="1" dirty="0" smtClean="0">
                        <a:solidFill>
                          <a:srgbClr val="408000"/>
                        </a:solidFill>
                        <a:latin typeface="Helvetica Neue"/>
                        <a:cs typeface="Helvetica Neue"/>
                        <a:sym typeface="Helvetica Neue" charset="0"/>
                      </a:rPr>
                      <a:t>~</a:t>
                    </a:r>
                    <a:r>
                      <a:rPr lang="en-US" b="1" i="1" dirty="0" err="1" smtClean="0">
                        <a:solidFill>
                          <a:srgbClr val="408000"/>
                        </a:solidFill>
                        <a:latin typeface="Helvetica Neue"/>
                        <a:cs typeface="Helvetica Neue"/>
                        <a:sym typeface="Helvetica Neue" charset="0"/>
                      </a:rPr>
                      <a:t>millijoule</a:t>
                    </a:r>
                    <a:endParaRPr lang="en-US" b="1" dirty="0">
                      <a:solidFill>
                        <a:srgbClr val="408000"/>
                      </a:solidFill>
                      <a:latin typeface="Helvetica Neue"/>
                      <a:cs typeface="Helvetica Neue"/>
                      <a:sym typeface="Helvetica Neue" charset="0"/>
                    </a:endParaRPr>
                  </a:p>
                </p:txBody>
              </p:sp>
              <p:cxnSp>
                <p:nvCxnSpPr>
                  <p:cNvPr id="230" name="Straight Connector 229"/>
                  <p:cNvCxnSpPr/>
                  <p:nvPr/>
                </p:nvCxnSpPr>
                <p:spPr>
                  <a:xfrm>
                    <a:off x="2396092" y="3889831"/>
                    <a:ext cx="497717" cy="0"/>
                  </a:xfrm>
                  <a:prstGeom prst="line">
                    <a:avLst/>
                  </a:prstGeom>
                  <a:ln w="1270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sp>
            <p:nvSpPr>
              <p:cNvPr id="200" name="Freeform 3"/>
              <p:cNvSpPr>
                <a:spLocks/>
              </p:cNvSpPr>
              <p:nvPr/>
            </p:nvSpPr>
            <p:spPr bwMode="auto">
              <a:xfrm>
                <a:off x="6591096" y="3895224"/>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sp>
            <p:nvSpPr>
              <p:cNvPr id="223" name="Freeform 3"/>
              <p:cNvSpPr>
                <a:spLocks/>
              </p:cNvSpPr>
              <p:nvPr/>
            </p:nvSpPr>
            <p:spPr bwMode="auto">
              <a:xfrm>
                <a:off x="6145009" y="3895224"/>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sp>
            <p:nvSpPr>
              <p:cNvPr id="235" name="Freeform 3"/>
              <p:cNvSpPr>
                <a:spLocks/>
              </p:cNvSpPr>
              <p:nvPr/>
            </p:nvSpPr>
            <p:spPr bwMode="auto">
              <a:xfrm>
                <a:off x="5919617" y="3897633"/>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sp>
            <p:nvSpPr>
              <p:cNvPr id="236" name="Freeform 3"/>
              <p:cNvSpPr>
                <a:spLocks/>
              </p:cNvSpPr>
              <p:nvPr/>
            </p:nvSpPr>
            <p:spPr bwMode="auto">
              <a:xfrm>
                <a:off x="2530282" y="3892910"/>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sp>
            <p:nvSpPr>
              <p:cNvPr id="237" name="Freeform 3"/>
              <p:cNvSpPr>
                <a:spLocks/>
              </p:cNvSpPr>
              <p:nvPr/>
            </p:nvSpPr>
            <p:spPr bwMode="auto">
              <a:xfrm>
                <a:off x="2066677" y="3892910"/>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sp>
            <p:nvSpPr>
              <p:cNvPr id="238" name="Freeform 3"/>
              <p:cNvSpPr>
                <a:spLocks/>
              </p:cNvSpPr>
              <p:nvPr/>
            </p:nvSpPr>
            <p:spPr bwMode="auto">
              <a:xfrm>
                <a:off x="1841285" y="3895319"/>
                <a:ext cx="149225" cy="461962"/>
              </a:xfrm>
              <a:custGeom>
                <a:avLst/>
                <a:gdLst>
                  <a:gd name="T0" fmla="*/ 0 w 21600"/>
                  <a:gd name="T1" fmla="*/ 2147483647 h 21600"/>
                  <a:gd name="T2" fmla="*/ 2147483647 w 21600"/>
                  <a:gd name="T3" fmla="*/ 2147483647 h 21600"/>
                  <a:gd name="T4" fmla="*/ 2147483647 w 21600"/>
                  <a:gd name="T5" fmla="*/ 0 h 21600"/>
                  <a:gd name="T6" fmla="*/ 2147483647 w 21600"/>
                  <a:gd name="T7" fmla="*/ 2147483647 h 21600"/>
                  <a:gd name="T8" fmla="*/ 2147483647 w 21600"/>
                  <a:gd name="T9" fmla="*/ 2147483647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0" y="21600"/>
                    </a:moveTo>
                    <a:cubicBezTo>
                      <a:pt x="1581" y="21179"/>
                      <a:pt x="3162" y="20757"/>
                      <a:pt x="4962" y="17157"/>
                    </a:cubicBezTo>
                    <a:cubicBezTo>
                      <a:pt x="6762" y="13557"/>
                      <a:pt x="8976" y="0"/>
                      <a:pt x="10800" y="0"/>
                    </a:cubicBezTo>
                    <a:cubicBezTo>
                      <a:pt x="12624" y="0"/>
                      <a:pt x="14108" y="13557"/>
                      <a:pt x="15908" y="17157"/>
                    </a:cubicBezTo>
                    <a:cubicBezTo>
                      <a:pt x="17708" y="20757"/>
                      <a:pt x="19654" y="21179"/>
                      <a:pt x="21600" y="21600"/>
                    </a:cubicBezTo>
                  </a:path>
                </a:pathLst>
              </a:custGeom>
              <a:gradFill flip="none" rotWithShape="0">
                <a:gsLst>
                  <a:gs pos="0">
                    <a:srgbClr val="EBC7A3">
                      <a:alpha val="37000"/>
                    </a:srgbClr>
                  </a:gs>
                  <a:gs pos="100000">
                    <a:srgbClr val="0000FF">
                      <a:alpha val="37000"/>
                    </a:srgbClr>
                  </a:gs>
                </a:gsLst>
                <a:lin ang="0" scaled="1"/>
                <a:tileRect/>
              </a:gradFill>
              <a:ln w="9525">
                <a:solidFill>
                  <a:schemeClr val="tx1">
                    <a:lumMod val="50000"/>
                    <a:lumOff val="50000"/>
                  </a:schemeClr>
                </a:solidFill>
                <a:round/>
                <a:headEnd/>
                <a:tailEnd/>
              </a:ln>
            </p:spPr>
            <p:txBody>
              <a:bodyPr lIns="0" tIns="0" rIns="0" bIns="0"/>
              <a:lstStyle/>
              <a:p>
                <a:endParaRPr lang="en-US">
                  <a:latin typeface="Helvetica Neue"/>
                  <a:cs typeface="Helvetica Neue"/>
                </a:endParaRPr>
              </a:p>
            </p:txBody>
          </p:sp>
        </p:grpSp>
        <p:sp>
          <p:nvSpPr>
            <p:cNvPr id="240" name="TextBox 239"/>
            <p:cNvSpPr txBox="1"/>
            <p:nvPr/>
          </p:nvSpPr>
          <p:spPr>
            <a:xfrm>
              <a:off x="1510585" y="3907154"/>
              <a:ext cx="415498" cy="369332"/>
            </a:xfrm>
            <a:prstGeom prst="rect">
              <a:avLst/>
            </a:prstGeom>
            <a:noFill/>
          </p:spPr>
          <p:txBody>
            <a:bodyPr wrap="none" rtlCol="0">
              <a:spAutoFit/>
            </a:bodyPr>
            <a:lstStyle/>
            <a:p>
              <a:r>
                <a:rPr lang="en-US" dirty="0" smtClean="0">
                  <a:solidFill>
                    <a:schemeClr val="bg1">
                      <a:lumMod val="65000"/>
                    </a:schemeClr>
                  </a:solidFill>
                </a:rPr>
                <a:t>…</a:t>
              </a:r>
              <a:endParaRPr lang="en-US" dirty="0">
                <a:solidFill>
                  <a:schemeClr val="bg1">
                    <a:lumMod val="65000"/>
                  </a:schemeClr>
                </a:solidFill>
              </a:endParaRPr>
            </a:p>
          </p:txBody>
        </p:sp>
        <p:sp>
          <p:nvSpPr>
            <p:cNvPr id="241" name="TextBox 240"/>
            <p:cNvSpPr txBox="1"/>
            <p:nvPr/>
          </p:nvSpPr>
          <p:spPr>
            <a:xfrm>
              <a:off x="5615271" y="3885697"/>
              <a:ext cx="415498" cy="369332"/>
            </a:xfrm>
            <a:prstGeom prst="rect">
              <a:avLst/>
            </a:prstGeom>
            <a:noFill/>
          </p:spPr>
          <p:txBody>
            <a:bodyPr wrap="none" rtlCol="0">
              <a:spAutoFit/>
            </a:bodyPr>
            <a:lstStyle/>
            <a:p>
              <a:r>
                <a:rPr lang="en-US" dirty="0" smtClean="0">
                  <a:solidFill>
                    <a:schemeClr val="bg1">
                      <a:lumMod val="65000"/>
                    </a:schemeClr>
                  </a:solidFill>
                </a:rPr>
                <a:t>…</a:t>
              </a:r>
              <a:endParaRPr lang="en-US" dirty="0">
                <a:solidFill>
                  <a:schemeClr val="bg1">
                    <a:lumMod val="65000"/>
                  </a:schemeClr>
                </a:solidFill>
              </a:endParaRPr>
            </a:p>
          </p:txBody>
        </p:sp>
      </p:grpSp>
    </p:spTree>
    <p:extLst>
      <p:ext uri="{BB962C8B-B14F-4D97-AF65-F5344CB8AC3E}">
        <p14:creationId xmlns:p14="http://schemas.microsoft.com/office/powerpoint/2010/main" val="22350003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3692" y="1607504"/>
            <a:ext cx="8973033" cy="2062019"/>
            <a:chOff x="133692" y="1607504"/>
            <a:chExt cx="8973033" cy="2062019"/>
          </a:xfrm>
        </p:grpSpPr>
        <p:pic>
          <p:nvPicPr>
            <p:cNvPr id="17" name="Picture 16"/>
            <p:cNvPicPr>
              <a:picLocks noChangeAspect="1"/>
            </p:cNvPicPr>
            <p:nvPr/>
          </p:nvPicPr>
          <p:blipFill rotWithShape="1">
            <a:blip r:embed="rId2">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18" name="Picture 17"/>
            <p:cNvPicPr>
              <a:picLocks noChangeAspect="1"/>
            </p:cNvPicPr>
            <p:nvPr/>
          </p:nvPicPr>
          <p:blipFill rotWithShape="1">
            <a:blip r:embed="rId2">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19" name="Picture 18"/>
            <p:cNvPicPr>
              <a:picLocks noChangeAspect="1"/>
            </p:cNvPicPr>
            <p:nvPr/>
          </p:nvPicPr>
          <p:blipFill rotWithShape="1">
            <a:blip r:embed="rId2">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5" name="Content Placeholder 2"/>
          <p:cNvSpPr>
            <a:spLocks noGrp="1"/>
          </p:cNvSpPr>
          <p:nvPr>
            <p:ph idx="1"/>
          </p:nvPr>
        </p:nvSpPr>
        <p:spPr>
          <a:xfrm>
            <a:off x="367999" y="2093344"/>
            <a:ext cx="6062822" cy="4649201"/>
          </a:xfrm>
        </p:spPr>
        <p:txBody>
          <a:bodyPr/>
          <a:lstStyle/>
          <a:p>
            <a:pPr marL="0" indent="0">
              <a:buNone/>
            </a:pPr>
            <a:r>
              <a:rPr lang="en-US" sz="1600" i="1" dirty="0" smtClean="0">
                <a:latin typeface="+mn-lt"/>
                <a:ea typeface="ＭＳ Ｐゴシック" charset="0"/>
                <a:cs typeface="ＭＳ Ｐゴシック" charset="0"/>
              </a:rPr>
              <a:t>High repetition rate soft X-ray laser array</a:t>
            </a:r>
          </a:p>
          <a:p>
            <a:pPr marL="628650" lvl="1" indent="-171450">
              <a:buFont typeface="Courier New" pitchFamily="49" charset="0"/>
              <a:buChar char="o"/>
            </a:pPr>
            <a:r>
              <a:rPr lang="en-US" sz="1600" dirty="0" smtClean="0">
                <a:latin typeface="+mn-lt"/>
                <a:ea typeface="ＭＳ Ｐゴシック" charset="0"/>
                <a:cs typeface="ＭＳ Ｐゴシック" charset="0"/>
              </a:rPr>
              <a:t>Up to 10</a:t>
            </a:r>
            <a:r>
              <a:rPr lang="en-US" sz="1600" baseline="30000" dirty="0" smtClean="0">
                <a:latin typeface="+mn-lt"/>
                <a:ea typeface="ＭＳ Ｐゴシック" charset="0"/>
                <a:cs typeface="ＭＳ Ｐゴシック" charset="0"/>
              </a:rPr>
              <a:t>6</a:t>
            </a:r>
            <a:r>
              <a:rPr lang="en-US" sz="1600" dirty="0" smtClean="0">
                <a:latin typeface="+mn-lt"/>
                <a:ea typeface="ＭＳ Ｐゴシック" charset="0"/>
                <a:cs typeface="ＭＳ Ｐゴシック" charset="0"/>
              </a:rPr>
              <a:t> pulses per second</a:t>
            </a:r>
          </a:p>
          <a:p>
            <a:pPr marL="628650" lvl="1" indent="-171450">
              <a:buFont typeface="Courier New" pitchFamily="49" charset="0"/>
              <a:buChar char="o"/>
            </a:pPr>
            <a:r>
              <a:rPr lang="en-US" sz="1600" dirty="0">
                <a:latin typeface="+mn-lt"/>
                <a:ea typeface="ＭＳ Ｐゴシック" charset="0"/>
                <a:cs typeface="ＭＳ Ｐゴシック" charset="0"/>
              </a:rPr>
              <a:t>A</a:t>
            </a:r>
            <a:r>
              <a:rPr lang="en-US" sz="1600" dirty="0" smtClean="0">
                <a:latin typeface="+mn-lt"/>
                <a:ea typeface="ＭＳ Ｐゴシック" charset="0"/>
                <a:cs typeface="ＭＳ Ｐゴシック" charset="0"/>
              </a:rPr>
              <a:t>verage coherent power up to ~100 W</a:t>
            </a:r>
          </a:p>
          <a:p>
            <a:pPr marL="0" indent="0">
              <a:spcBef>
                <a:spcPts val="1200"/>
              </a:spcBef>
              <a:buNone/>
            </a:pPr>
            <a:r>
              <a:rPr lang="en-US" sz="1600" i="1" dirty="0" smtClean="0">
                <a:latin typeface="+mn-lt"/>
                <a:ea typeface="ＭＳ Ｐゴシック" charset="0"/>
                <a:cs typeface="ＭＳ Ｐゴシック" charset="0"/>
              </a:rPr>
              <a:t>Spatially and temporally coherent X-rays (seeded)</a:t>
            </a:r>
          </a:p>
          <a:p>
            <a:pPr marL="628650" lvl="1" indent="-171450">
              <a:buFont typeface="Courier New" pitchFamily="49" charset="0"/>
              <a:buChar char="o"/>
            </a:pPr>
            <a:r>
              <a:rPr lang="en-US" sz="1600" dirty="0" err="1">
                <a:latin typeface="+mn-lt"/>
                <a:ea typeface="ＭＳ Ｐゴシック" charset="0"/>
                <a:cs typeface="ＭＳ Ｐゴシック" charset="0"/>
              </a:rPr>
              <a:t>U</a:t>
            </a:r>
            <a:r>
              <a:rPr lang="en-US" sz="1600" dirty="0" err="1" smtClean="0">
                <a:latin typeface="+mn-lt"/>
                <a:ea typeface="ＭＳ Ｐゴシック" charset="0"/>
                <a:cs typeface="ＭＳ Ｐゴシック" charset="0"/>
              </a:rPr>
              <a:t>ltrashort</a:t>
            </a:r>
            <a:r>
              <a:rPr lang="en-US" sz="1600" dirty="0" smtClean="0">
                <a:latin typeface="+mn-lt"/>
                <a:ea typeface="ＭＳ Ｐゴシック" charset="0"/>
                <a:cs typeface="ＭＳ Ｐゴシック" charset="0"/>
              </a:rPr>
              <a:t> pulses from 250 as – 250</a:t>
            </a:r>
            <a:r>
              <a:rPr lang="en-US" sz="1600" dirty="0" smtClean="0">
                <a:solidFill>
                  <a:srgbClr val="B2C1DB"/>
                </a:solidFill>
                <a:latin typeface="+mn-lt"/>
                <a:ea typeface="ＭＳ Ｐゴシック" charset="0"/>
                <a:cs typeface="ＭＳ Ｐゴシック" charset="0"/>
              </a:rPr>
              <a:t> </a:t>
            </a:r>
            <a:r>
              <a:rPr lang="en-US" sz="1600" dirty="0" smtClean="0">
                <a:latin typeface="+mn-lt"/>
                <a:ea typeface="ＭＳ Ｐゴシック" charset="0"/>
                <a:cs typeface="ＭＳ Ｐゴシック" charset="0"/>
              </a:rPr>
              <a:t>fs</a:t>
            </a:r>
          </a:p>
          <a:p>
            <a:pPr marL="628650" lvl="1" indent="-171450">
              <a:buFont typeface="Courier New" pitchFamily="49" charset="0"/>
              <a:buChar char="o"/>
            </a:pPr>
            <a:r>
              <a:rPr lang="en-US" sz="1600" dirty="0">
                <a:latin typeface="+mn-lt"/>
                <a:ea typeface="ＭＳ Ｐゴシック" charset="0"/>
                <a:cs typeface="ＭＳ Ｐゴシック" charset="0"/>
              </a:rPr>
              <a:t>N</a:t>
            </a:r>
            <a:r>
              <a:rPr lang="en-US" sz="1600" dirty="0" smtClean="0">
                <a:latin typeface="+mn-lt"/>
                <a:ea typeface="ＭＳ Ｐゴシック" charset="0"/>
                <a:cs typeface="ＭＳ Ｐゴシック" charset="0"/>
              </a:rPr>
              <a:t>arrow energy bandwidth to 50 meV</a:t>
            </a:r>
          </a:p>
          <a:p>
            <a:pPr marL="0" indent="0">
              <a:spcBef>
                <a:spcPts val="1200"/>
              </a:spcBef>
              <a:buNone/>
            </a:pPr>
            <a:r>
              <a:rPr lang="en-US" sz="1600" i="1" dirty="0" smtClean="0">
                <a:latin typeface="+mn-lt"/>
                <a:ea typeface="ＭＳ Ｐゴシック" charset="0"/>
                <a:cs typeface="ＭＳ Ｐゴシック" charset="0"/>
              </a:rPr>
              <a:t>Tunable X-rays</a:t>
            </a:r>
          </a:p>
          <a:p>
            <a:pPr marL="628650" lvl="1" indent="-171450">
              <a:buFont typeface="Courier New" pitchFamily="49" charset="0"/>
              <a:buChar char="o"/>
            </a:pPr>
            <a:r>
              <a:rPr lang="en-US" sz="1600" dirty="0">
                <a:latin typeface="+mn-lt"/>
                <a:ea typeface="ＭＳ Ｐゴシック" charset="0"/>
                <a:cs typeface="ＭＳ Ｐゴシック" charset="0"/>
              </a:rPr>
              <a:t>A</a:t>
            </a:r>
            <a:r>
              <a:rPr lang="en-US" sz="1600" dirty="0" smtClean="0">
                <a:latin typeface="+mn-lt"/>
                <a:ea typeface="ＭＳ Ｐゴシック" charset="0"/>
                <a:cs typeface="ＭＳ Ｐゴシック" charset="0"/>
              </a:rPr>
              <a:t>djustable photon energy from 280 eV – 1.2 </a:t>
            </a:r>
            <a:r>
              <a:rPr lang="en-US" sz="1600" dirty="0" err="1" smtClean="0">
                <a:latin typeface="+mn-lt"/>
                <a:ea typeface="ＭＳ Ｐゴシック" charset="0"/>
                <a:cs typeface="ＭＳ Ｐゴシック" charset="0"/>
              </a:rPr>
              <a:t>keV</a:t>
            </a:r>
            <a:endParaRPr lang="en-US" sz="1600" dirty="0" smtClean="0">
              <a:latin typeface="+mn-lt"/>
              <a:ea typeface="ＭＳ Ｐゴシック" charset="0"/>
              <a:cs typeface="ＭＳ Ｐゴシック" charset="0"/>
            </a:endParaRPr>
          </a:p>
          <a:p>
            <a:pPr marL="971550" lvl="2" indent="-285750">
              <a:buFont typeface="Lucida Grande"/>
              <a:buChar char="−"/>
            </a:pPr>
            <a:r>
              <a:rPr lang="en-US" sz="1600" dirty="0" smtClean="0">
                <a:latin typeface="+mn-lt"/>
                <a:ea typeface="ＭＳ Ｐゴシック" charset="0"/>
                <a:cs typeface="ＭＳ Ｐゴシック" charset="0"/>
              </a:rPr>
              <a:t>higher energies in the 3</a:t>
            </a:r>
            <a:r>
              <a:rPr lang="en-US" sz="1600" baseline="30000" dirty="0" smtClean="0">
                <a:latin typeface="+mn-lt"/>
                <a:ea typeface="ＭＳ Ｐゴシック" charset="0"/>
                <a:cs typeface="ＭＳ Ｐゴシック" charset="0"/>
              </a:rPr>
              <a:t>rd</a:t>
            </a:r>
            <a:r>
              <a:rPr lang="en-US" sz="1600" dirty="0" smtClean="0">
                <a:latin typeface="+mn-lt"/>
                <a:ea typeface="ＭＳ Ｐゴシック" charset="0"/>
                <a:cs typeface="ＭＳ Ｐゴシック" charset="0"/>
              </a:rPr>
              <a:t> and 5</a:t>
            </a:r>
            <a:r>
              <a:rPr lang="en-US" sz="1600" baseline="30000" dirty="0" smtClean="0">
                <a:latin typeface="+mn-lt"/>
                <a:ea typeface="ＭＳ Ｐゴシック" charset="0"/>
                <a:cs typeface="ＭＳ Ｐゴシック" charset="0"/>
              </a:rPr>
              <a:t>th</a:t>
            </a:r>
            <a:r>
              <a:rPr lang="en-US" sz="1600" dirty="0" smtClean="0">
                <a:latin typeface="+mn-lt"/>
                <a:ea typeface="ＭＳ Ｐゴシック" charset="0"/>
                <a:cs typeface="ＭＳ Ｐゴシック" charset="0"/>
              </a:rPr>
              <a:t> harmonics</a:t>
            </a:r>
          </a:p>
          <a:p>
            <a:pPr marL="628650" lvl="1" indent="-171450">
              <a:buFont typeface="Courier New" pitchFamily="49" charset="0"/>
              <a:buChar char="o"/>
            </a:pPr>
            <a:r>
              <a:rPr lang="en-US" sz="1600" dirty="0">
                <a:latin typeface="+mn-lt"/>
                <a:ea typeface="ＭＳ Ｐゴシック" charset="0"/>
                <a:cs typeface="ＭＳ Ｐゴシック" charset="0"/>
              </a:rPr>
              <a:t>P</a:t>
            </a:r>
            <a:r>
              <a:rPr lang="en-US" sz="1600" dirty="0" smtClean="0">
                <a:latin typeface="+mn-lt"/>
                <a:ea typeface="ＭＳ Ｐゴシック" charset="0"/>
                <a:cs typeface="ＭＳ Ｐゴシック" charset="0"/>
              </a:rPr>
              <a:t>olarization control</a:t>
            </a:r>
          </a:p>
          <a:p>
            <a:pPr marL="628650" lvl="1" indent="-171450">
              <a:buFont typeface="Courier New" pitchFamily="49" charset="0"/>
              <a:buChar char="o"/>
            </a:pPr>
            <a:r>
              <a:rPr lang="en-US" sz="1600" dirty="0">
                <a:latin typeface="+mn-lt"/>
                <a:ea typeface="ＭＳ Ｐゴシック" charset="0"/>
                <a:cs typeface="ＭＳ Ｐゴシック" charset="0"/>
              </a:rPr>
              <a:t>M</a:t>
            </a:r>
            <a:r>
              <a:rPr lang="en-US" sz="1600" dirty="0" smtClean="0">
                <a:latin typeface="+mn-lt"/>
                <a:ea typeface="ＭＳ Ｐゴシック" charset="0"/>
                <a:cs typeface="ＭＳ Ｐゴシック" charset="0"/>
              </a:rPr>
              <a:t>oderate to high flux with 10</a:t>
            </a:r>
            <a:r>
              <a:rPr lang="en-US" sz="1600" baseline="30000" dirty="0" smtClean="0">
                <a:latin typeface="+mn-lt"/>
                <a:ea typeface="ＭＳ Ｐゴシック" charset="0"/>
                <a:cs typeface="ＭＳ Ｐゴシック" charset="0"/>
              </a:rPr>
              <a:t>8</a:t>
            </a:r>
            <a:r>
              <a:rPr lang="en-US" sz="1600" dirty="0" smtClean="0">
                <a:latin typeface="+mn-lt"/>
                <a:ea typeface="ＭＳ Ｐゴシック" charset="0"/>
                <a:cs typeface="ＭＳ Ｐゴシック" charset="0"/>
              </a:rPr>
              <a:t> </a:t>
            </a:r>
            <a:r>
              <a:rPr lang="en-US" sz="1600" dirty="0">
                <a:latin typeface="+mn-lt"/>
                <a:ea typeface="ＭＳ Ｐゴシック" charset="0"/>
                <a:cs typeface="ＭＳ Ｐゴシック" charset="0"/>
              </a:rPr>
              <a:t>– 10</a:t>
            </a:r>
            <a:r>
              <a:rPr lang="en-US" sz="1600" baseline="30000" dirty="0">
                <a:latin typeface="+mn-lt"/>
                <a:ea typeface="ＭＳ Ｐゴシック" charset="0"/>
                <a:cs typeface="ＭＳ Ｐゴシック" charset="0"/>
              </a:rPr>
              <a:t>12</a:t>
            </a:r>
            <a:r>
              <a:rPr lang="en-US" sz="1600" dirty="0">
                <a:latin typeface="+mn-lt"/>
                <a:ea typeface="ＭＳ Ｐゴシック" charset="0"/>
                <a:cs typeface="ＭＳ Ｐゴシック" charset="0"/>
              </a:rPr>
              <a:t> photons/</a:t>
            </a:r>
            <a:r>
              <a:rPr lang="en-US" sz="1600" dirty="0" smtClean="0">
                <a:latin typeface="+mn-lt"/>
                <a:ea typeface="ＭＳ Ｐゴシック" charset="0"/>
                <a:cs typeface="ＭＳ Ｐゴシック" charset="0"/>
              </a:rPr>
              <a:t>pulse</a:t>
            </a:r>
          </a:p>
          <a:p>
            <a:pPr marL="0" indent="0">
              <a:spcBef>
                <a:spcPts val="1200"/>
              </a:spcBef>
              <a:buNone/>
            </a:pPr>
            <a:r>
              <a:rPr lang="en-US" sz="1600" i="1" dirty="0" smtClean="0">
                <a:ea typeface="ＭＳ Ｐゴシック" charset="0"/>
                <a:cs typeface="ＭＳ Ｐゴシック" charset="0"/>
              </a:rPr>
              <a:t>Expandable</a:t>
            </a:r>
            <a:endParaRPr lang="en-US" sz="1600" i="1" dirty="0">
              <a:ea typeface="ＭＳ Ｐゴシック" charset="0"/>
              <a:cs typeface="ＭＳ Ｐゴシック" charset="0"/>
            </a:endParaRPr>
          </a:p>
          <a:p>
            <a:pPr marL="628650" lvl="1" indent="-171450">
              <a:buFont typeface="Courier New" pitchFamily="49" charset="0"/>
              <a:buChar char="o"/>
            </a:pPr>
            <a:r>
              <a:rPr lang="en-US" sz="1600" dirty="0" smtClean="0">
                <a:ea typeface="ＭＳ Ｐゴシック" charset="0"/>
                <a:cs typeface="ＭＳ Ｐゴシック" charset="0"/>
              </a:rPr>
              <a:t>Capability</a:t>
            </a:r>
          </a:p>
          <a:p>
            <a:pPr marL="628650" lvl="1" indent="-171450">
              <a:buFont typeface="Courier New" pitchFamily="49" charset="0"/>
              <a:buChar char="o"/>
            </a:pPr>
            <a:r>
              <a:rPr lang="en-US" sz="1600" dirty="0" smtClean="0">
                <a:latin typeface="+mn-lt"/>
                <a:ea typeface="ＭＳ Ｐゴシック" charset="0"/>
                <a:cs typeface="ＭＳ Ｐゴシック" charset="0"/>
              </a:rPr>
              <a:t>Capacity</a:t>
            </a:r>
            <a:endParaRPr lang="en-US" sz="1600" dirty="0">
              <a:latin typeface="+mn-lt"/>
              <a:ea typeface="ＭＳ Ｐゴシック" charset="0"/>
              <a:cs typeface="ＭＳ Ｐゴシック" charset="0"/>
            </a:endParaRPr>
          </a:p>
        </p:txBody>
      </p:sp>
      <p:sp>
        <p:nvSpPr>
          <p:cNvPr id="8" name="Rectangle 1"/>
          <p:cNvSpPr txBox="1">
            <a:spLocks noChangeArrowheads="1"/>
          </p:cNvSpPr>
          <p:nvPr/>
        </p:nvSpPr>
        <p:spPr bwMode="auto">
          <a:xfrm>
            <a:off x="-11035" y="292516"/>
            <a:ext cx="6873909"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b="1">
                <a:solidFill>
                  <a:srgbClr val="0033CC"/>
                </a:solidFill>
                <a:latin typeface="Helvetica Neue"/>
                <a:ea typeface="+mj-ea"/>
                <a:cs typeface="+mj-cs"/>
              </a:defRPr>
            </a:lvl1pPr>
            <a:lvl2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2pPr>
            <a:lvl3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3pPr>
            <a:lvl4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4pPr>
            <a:lvl5pPr algn="l" defTabSz="457200" rtl="0" eaLnBrk="1" fontAlgn="base" hangingPunct="1">
              <a:spcBef>
                <a:spcPct val="0"/>
              </a:spcBef>
              <a:spcAft>
                <a:spcPct val="0"/>
              </a:spcAft>
              <a:defRPr sz="2800" b="1">
                <a:solidFill>
                  <a:srgbClr val="0033CC"/>
                </a:solidFill>
                <a:latin typeface="Helvetica Neue"/>
                <a:ea typeface="ＭＳ Ｐゴシック"/>
                <a:cs typeface="ＭＳ Ｐゴシック"/>
              </a:defRPr>
            </a:lvl5pPr>
            <a:lvl6pPr marL="4572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6pPr>
            <a:lvl7pPr marL="9144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7pPr>
            <a:lvl8pPr marL="13716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8pPr>
            <a:lvl9pPr marL="1828800" algn="l" defTabSz="457200" rtl="0" eaLnBrk="1" fontAlgn="base" hangingPunct="1">
              <a:spcBef>
                <a:spcPct val="0"/>
              </a:spcBef>
              <a:spcAft>
                <a:spcPct val="0"/>
              </a:spcAft>
              <a:defRPr sz="2400" b="1">
                <a:solidFill>
                  <a:srgbClr val="003366"/>
                </a:solidFill>
                <a:latin typeface="Arial" charset="0"/>
                <a:ea typeface="ＭＳ Ｐゴシック"/>
                <a:cs typeface="ＭＳ Ｐゴシック"/>
              </a:defRPr>
            </a:lvl9pPr>
          </a:lstStyle>
          <a:p>
            <a:r>
              <a:rPr lang="en-US" dirty="0" smtClean="0">
                <a:solidFill>
                  <a:srgbClr val="000090"/>
                </a:solidFill>
                <a:latin typeface="+mn-lt"/>
                <a:ea typeface="ＭＳ Ｐゴシック" charset="0"/>
                <a:cs typeface="Helvetica Neue"/>
              </a:rPr>
              <a:t>NGLS Capabilities</a:t>
            </a:r>
            <a:endParaRPr lang="en-US" sz="2000" dirty="0">
              <a:solidFill>
                <a:srgbClr val="000090"/>
              </a:solidFill>
              <a:latin typeface="+mn-lt"/>
              <a:ea typeface="ＭＳ Ｐゴシック" charset="0"/>
              <a:cs typeface="Helvetica Neue"/>
            </a:endParaRPr>
          </a:p>
        </p:txBody>
      </p:sp>
    </p:spTree>
    <p:extLst>
      <p:ext uri="{BB962C8B-B14F-4D97-AF65-F5344CB8AC3E}">
        <p14:creationId xmlns:p14="http://schemas.microsoft.com/office/powerpoint/2010/main" val="3674173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33692" y="1607504"/>
            <a:ext cx="8973033" cy="2062019"/>
            <a:chOff x="133692" y="1607504"/>
            <a:chExt cx="8973033" cy="2062019"/>
          </a:xfrm>
        </p:grpSpPr>
        <p:pic>
          <p:nvPicPr>
            <p:cNvPr id="21" name="Picture 20"/>
            <p:cNvPicPr>
              <a:picLocks noChangeAspect="1"/>
            </p:cNvPicPr>
            <p:nvPr/>
          </p:nvPicPr>
          <p:blipFill rotWithShape="1">
            <a:blip r:embed="rId2">
              <a:extLst>
                <a:ext uri="{28A0092B-C50C-407E-A947-70E740481C1C}">
                  <a14:useLocalDpi xmlns:a14="http://schemas.microsoft.com/office/drawing/2010/main"/>
                </a:ext>
              </a:extLst>
            </a:blip>
            <a:srcRect r="46121"/>
            <a:stretch/>
          </p:blipFill>
          <p:spPr bwMode="auto">
            <a:xfrm>
              <a:off x="133692" y="1607504"/>
              <a:ext cx="4007215" cy="2060749"/>
            </a:xfrm>
            <a:prstGeom prst="rect">
              <a:avLst/>
            </a:prstGeom>
            <a:noFill/>
            <a:ln>
              <a:noFill/>
            </a:ln>
          </p:spPr>
        </p:pic>
        <p:pic>
          <p:nvPicPr>
            <p:cNvPr id="22" name="Picture 21"/>
            <p:cNvPicPr>
              <a:picLocks noChangeAspect="1"/>
            </p:cNvPicPr>
            <p:nvPr/>
          </p:nvPicPr>
          <p:blipFill rotWithShape="1">
            <a:blip r:embed="rId2">
              <a:extLst>
                <a:ext uri="{28A0092B-C50C-407E-A947-70E740481C1C}">
                  <a14:useLocalDpi xmlns:a14="http://schemas.microsoft.com/office/drawing/2010/main"/>
                </a:ext>
              </a:extLst>
            </a:blip>
            <a:srcRect l="32627" r="64775"/>
            <a:stretch/>
          </p:blipFill>
          <p:spPr bwMode="auto">
            <a:xfrm>
              <a:off x="4141111" y="1608774"/>
              <a:ext cx="193196" cy="2060749"/>
            </a:xfrm>
            <a:prstGeom prst="rect">
              <a:avLst/>
            </a:prstGeom>
            <a:noFill/>
            <a:ln>
              <a:noFill/>
            </a:ln>
          </p:spPr>
        </p:pic>
        <p:pic>
          <p:nvPicPr>
            <p:cNvPr id="23" name="Picture 22"/>
            <p:cNvPicPr>
              <a:picLocks noChangeAspect="1"/>
            </p:cNvPicPr>
            <p:nvPr/>
          </p:nvPicPr>
          <p:blipFill rotWithShape="1">
            <a:blip r:embed="rId2">
              <a:extLst>
                <a:ext uri="{28A0092B-C50C-407E-A947-70E740481C1C}">
                  <a14:useLocalDpi xmlns:a14="http://schemas.microsoft.com/office/drawing/2010/main"/>
                </a:ext>
              </a:extLst>
            </a:blip>
            <a:srcRect l="35382" r="-1"/>
            <a:stretch/>
          </p:blipFill>
          <p:spPr bwMode="auto">
            <a:xfrm>
              <a:off x="4300735" y="1607504"/>
              <a:ext cx="4805990" cy="2060749"/>
            </a:xfrm>
            <a:prstGeom prst="rect">
              <a:avLst/>
            </a:prstGeom>
            <a:noFill/>
            <a:ln>
              <a:noFill/>
            </a:ln>
          </p:spPr>
        </p:pic>
      </p:grpSp>
      <p:sp>
        <p:nvSpPr>
          <p:cNvPr id="4" name="Title 3"/>
          <p:cNvSpPr>
            <a:spLocks noGrp="1"/>
          </p:cNvSpPr>
          <p:nvPr>
            <p:ph type="title"/>
          </p:nvPr>
        </p:nvSpPr>
        <p:spPr>
          <a:xfrm>
            <a:off x="0" y="294497"/>
            <a:ext cx="7107977" cy="731838"/>
          </a:xfrm>
        </p:spPr>
        <p:txBody>
          <a:bodyPr anchor="t"/>
          <a:lstStyle/>
          <a:p>
            <a:r>
              <a:rPr lang="en-US" dirty="0" smtClean="0">
                <a:solidFill>
                  <a:srgbClr val="000090"/>
                </a:solidFill>
                <a:latin typeface="+mn-lt"/>
                <a:ea typeface="ＭＳ Ｐゴシック" charset="0"/>
                <a:cs typeface="Helvetica Neue"/>
              </a:rPr>
              <a:t>NGLS Approach</a:t>
            </a:r>
            <a:endParaRPr lang="en-US" sz="2000" dirty="0">
              <a:solidFill>
                <a:srgbClr val="000090"/>
              </a:solidFill>
              <a:latin typeface="+mn-lt"/>
              <a:ea typeface="ＭＳ Ｐゴシック" charset="0"/>
              <a:cs typeface="Helvetica Neue"/>
            </a:endParaRPr>
          </a:p>
        </p:txBody>
      </p:sp>
      <p:grpSp>
        <p:nvGrpSpPr>
          <p:cNvPr id="12" name="Group 11"/>
          <p:cNvGrpSpPr/>
          <p:nvPr/>
        </p:nvGrpSpPr>
        <p:grpSpPr>
          <a:xfrm>
            <a:off x="1063792" y="2112037"/>
            <a:ext cx="5308693" cy="932360"/>
            <a:chOff x="1063792" y="2021250"/>
            <a:chExt cx="5308693" cy="932360"/>
          </a:xfrm>
        </p:grpSpPr>
        <p:sp>
          <p:nvSpPr>
            <p:cNvPr id="6" name="TextBox 5"/>
            <p:cNvSpPr txBox="1"/>
            <p:nvPr/>
          </p:nvSpPr>
          <p:spPr>
            <a:xfrm>
              <a:off x="1933475" y="2307279"/>
              <a:ext cx="3981373" cy="646331"/>
            </a:xfrm>
            <a:prstGeom prst="rect">
              <a:avLst/>
            </a:prstGeom>
            <a:noFill/>
          </p:spPr>
          <p:txBody>
            <a:bodyPr wrap="square" rtlCol="0">
              <a:spAutoFit/>
            </a:bodyPr>
            <a:lstStyle/>
            <a:p>
              <a:pPr algn="ctr"/>
              <a:r>
                <a:rPr lang="en-US" b="1" dirty="0" smtClean="0"/>
                <a:t>CW superconducting </a:t>
              </a:r>
              <a:r>
                <a:rPr lang="en-US" b="1" dirty="0" err="1" smtClean="0"/>
                <a:t>linac</a:t>
              </a:r>
              <a:r>
                <a:rPr lang="en-US" b="1" dirty="0" smtClean="0"/>
                <a:t>,</a:t>
              </a:r>
            </a:p>
            <a:p>
              <a:pPr algn="ctr"/>
              <a:r>
                <a:rPr lang="en-US" b="1" dirty="0"/>
                <a:t>l</a:t>
              </a:r>
              <a:r>
                <a:rPr lang="en-US" b="1" dirty="0" smtClean="0"/>
                <a:t>aser heater, bunch compressor</a:t>
              </a:r>
              <a:endParaRPr lang="en-US" b="1" dirty="0"/>
            </a:p>
          </p:txBody>
        </p:sp>
        <p:sp>
          <p:nvSpPr>
            <p:cNvPr id="3" name="Right Brace 2"/>
            <p:cNvSpPr/>
            <p:nvPr/>
          </p:nvSpPr>
          <p:spPr>
            <a:xfrm rot="5400000">
              <a:off x="3535087" y="-450045"/>
              <a:ext cx="366104" cy="5308693"/>
            </a:xfrm>
            <a:prstGeom prst="rightBrace">
              <a:avLst>
                <a:gd name="adj1" fmla="val 8333"/>
                <a:gd name="adj2" fmla="val 4195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grpSp>
      <p:grpSp>
        <p:nvGrpSpPr>
          <p:cNvPr id="5" name="Group 4"/>
          <p:cNvGrpSpPr/>
          <p:nvPr/>
        </p:nvGrpSpPr>
        <p:grpSpPr>
          <a:xfrm>
            <a:off x="11438" y="2112037"/>
            <a:ext cx="2139416" cy="1209359"/>
            <a:chOff x="11438" y="2021250"/>
            <a:chExt cx="2139416" cy="1209359"/>
          </a:xfrm>
        </p:grpSpPr>
        <p:sp>
          <p:nvSpPr>
            <p:cNvPr id="2" name="TextBox 1"/>
            <p:cNvSpPr txBox="1"/>
            <p:nvPr/>
          </p:nvSpPr>
          <p:spPr>
            <a:xfrm>
              <a:off x="11438" y="2307279"/>
              <a:ext cx="2139416" cy="923330"/>
            </a:xfrm>
            <a:prstGeom prst="rect">
              <a:avLst/>
            </a:prstGeom>
            <a:noFill/>
          </p:spPr>
          <p:txBody>
            <a:bodyPr wrap="square" rtlCol="0">
              <a:spAutoFit/>
            </a:bodyPr>
            <a:lstStyle/>
            <a:p>
              <a:r>
                <a:rPr lang="en-US" b="1" dirty="0" smtClean="0"/>
                <a:t>High-brightness, high rep-rate gun and injector</a:t>
              </a:r>
              <a:endParaRPr lang="en-US" b="1" dirty="0"/>
            </a:p>
          </p:txBody>
        </p:sp>
        <p:sp>
          <p:nvSpPr>
            <p:cNvPr id="11" name="Right Brace 10"/>
            <p:cNvSpPr/>
            <p:nvPr/>
          </p:nvSpPr>
          <p:spPr>
            <a:xfrm rot="5400000">
              <a:off x="436567" y="1782413"/>
              <a:ext cx="366105" cy="843780"/>
            </a:xfrm>
            <a:prstGeom prst="rightBrace">
              <a:avLst>
                <a:gd name="adj1" fmla="val 8333"/>
                <a:gd name="adj2" fmla="val 4974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p>
          </p:txBody>
        </p:sp>
      </p:grpSp>
      <p:grpSp>
        <p:nvGrpSpPr>
          <p:cNvPr id="17" name="Group 16"/>
          <p:cNvGrpSpPr/>
          <p:nvPr/>
        </p:nvGrpSpPr>
        <p:grpSpPr>
          <a:xfrm>
            <a:off x="6852383" y="1228199"/>
            <a:ext cx="2383530" cy="556260"/>
            <a:chOff x="6415628" y="1170264"/>
            <a:chExt cx="2728372" cy="556260"/>
          </a:xfrm>
        </p:grpSpPr>
        <p:sp>
          <p:nvSpPr>
            <p:cNvPr id="7" name="TextBox 6"/>
            <p:cNvSpPr txBox="1"/>
            <p:nvPr/>
          </p:nvSpPr>
          <p:spPr>
            <a:xfrm>
              <a:off x="7004584" y="1170264"/>
              <a:ext cx="2139416" cy="369332"/>
            </a:xfrm>
            <a:prstGeom prst="rect">
              <a:avLst/>
            </a:prstGeom>
            <a:noFill/>
          </p:spPr>
          <p:txBody>
            <a:bodyPr wrap="square" rtlCol="0">
              <a:spAutoFit/>
            </a:bodyPr>
            <a:lstStyle/>
            <a:p>
              <a:r>
                <a:rPr lang="en-US" b="1" dirty="0" smtClean="0"/>
                <a:t>Beam spreader</a:t>
              </a:r>
              <a:endParaRPr lang="en-US" b="1" dirty="0"/>
            </a:p>
          </p:txBody>
        </p:sp>
        <p:cxnSp>
          <p:nvCxnSpPr>
            <p:cNvPr id="14" name="Straight Arrow Connector 13"/>
            <p:cNvCxnSpPr/>
            <p:nvPr/>
          </p:nvCxnSpPr>
          <p:spPr>
            <a:xfrm flipH="1">
              <a:off x="6415628" y="1422376"/>
              <a:ext cx="632100" cy="30414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3928976" y="2559111"/>
            <a:ext cx="3346116" cy="954452"/>
            <a:chOff x="3426795" y="2387355"/>
            <a:chExt cx="3346116" cy="954452"/>
          </a:xfrm>
        </p:grpSpPr>
        <p:sp>
          <p:nvSpPr>
            <p:cNvPr id="8" name="TextBox 7"/>
            <p:cNvSpPr txBox="1"/>
            <p:nvPr/>
          </p:nvSpPr>
          <p:spPr>
            <a:xfrm>
              <a:off x="3426795" y="2972475"/>
              <a:ext cx="3346116" cy="369332"/>
            </a:xfrm>
            <a:prstGeom prst="rect">
              <a:avLst/>
            </a:prstGeom>
            <a:noFill/>
          </p:spPr>
          <p:txBody>
            <a:bodyPr wrap="square" rtlCol="0">
              <a:spAutoFit/>
            </a:bodyPr>
            <a:lstStyle/>
            <a:p>
              <a:pPr algn="r"/>
              <a:r>
                <a:rPr lang="en-US" b="1" dirty="0" smtClean="0"/>
                <a:t>Array of independent FELs</a:t>
              </a:r>
              <a:endParaRPr lang="en-US" b="1" dirty="0"/>
            </a:p>
          </p:txBody>
        </p:sp>
        <p:cxnSp>
          <p:nvCxnSpPr>
            <p:cNvPr id="16" name="Straight Arrow Connector 15"/>
            <p:cNvCxnSpPr/>
            <p:nvPr/>
          </p:nvCxnSpPr>
          <p:spPr>
            <a:xfrm flipV="1">
              <a:off x="6372484" y="2387355"/>
              <a:ext cx="400426" cy="58512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3629950" y="3203454"/>
            <a:ext cx="4569795" cy="884472"/>
            <a:chOff x="3186660" y="2867589"/>
            <a:chExt cx="4569795" cy="884472"/>
          </a:xfrm>
        </p:grpSpPr>
        <p:sp>
          <p:nvSpPr>
            <p:cNvPr id="13" name="TextBox 12"/>
            <p:cNvSpPr txBox="1"/>
            <p:nvPr/>
          </p:nvSpPr>
          <p:spPr>
            <a:xfrm>
              <a:off x="3186660" y="3382729"/>
              <a:ext cx="4569795" cy="369332"/>
            </a:xfrm>
            <a:prstGeom prst="rect">
              <a:avLst/>
            </a:prstGeom>
            <a:noFill/>
          </p:spPr>
          <p:txBody>
            <a:bodyPr wrap="square" rtlCol="0">
              <a:spAutoFit/>
            </a:bodyPr>
            <a:lstStyle/>
            <a:p>
              <a:pPr algn="r"/>
              <a:r>
                <a:rPr lang="en-US" b="1" dirty="0" smtClean="0"/>
                <a:t>X-ray </a:t>
              </a:r>
              <a:r>
                <a:rPr lang="en-US" b="1" dirty="0" err="1" smtClean="0"/>
                <a:t>beamlines</a:t>
              </a:r>
              <a:r>
                <a:rPr lang="en-US" b="1" dirty="0" smtClean="0"/>
                <a:t> and </a:t>
              </a:r>
              <a:r>
                <a:rPr lang="en-US" b="1" dirty="0" err="1" smtClean="0"/>
                <a:t>endstations</a:t>
              </a:r>
              <a:endParaRPr lang="en-US" b="1" dirty="0"/>
            </a:p>
          </p:txBody>
        </p:sp>
        <p:cxnSp>
          <p:nvCxnSpPr>
            <p:cNvPr id="15" name="Straight Arrow Connector 14"/>
            <p:cNvCxnSpPr/>
            <p:nvPr/>
          </p:nvCxnSpPr>
          <p:spPr>
            <a:xfrm flipV="1">
              <a:off x="7218658" y="2867589"/>
              <a:ext cx="400426" cy="58512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11438" y="833980"/>
            <a:ext cx="9132562" cy="646331"/>
          </a:xfrm>
          <a:prstGeom prst="rect">
            <a:avLst/>
          </a:prstGeom>
          <a:noFill/>
        </p:spPr>
        <p:txBody>
          <a:bodyPr wrap="square" rtlCol="0">
            <a:spAutoFit/>
          </a:bodyPr>
          <a:lstStyle/>
          <a:p>
            <a:r>
              <a:rPr lang="en-US" b="1" dirty="0" smtClean="0">
                <a:solidFill>
                  <a:srgbClr val="000090"/>
                </a:solidFill>
                <a:ea typeface="ＭＳ Ｐゴシック" charset="0"/>
                <a:cs typeface="Helvetica Neue"/>
              </a:rPr>
              <a:t>High </a:t>
            </a:r>
            <a:r>
              <a:rPr lang="en-US" b="1" dirty="0">
                <a:solidFill>
                  <a:srgbClr val="000090"/>
                </a:solidFill>
                <a:ea typeface="ＭＳ Ｐゴシック" charset="0"/>
                <a:cs typeface="Helvetica Neue"/>
              </a:rPr>
              <a:t>average power electron beam distributed to an array of FELs from high rep-rate injector and CW SCRF </a:t>
            </a:r>
            <a:r>
              <a:rPr lang="en-US" b="1" dirty="0" err="1">
                <a:solidFill>
                  <a:srgbClr val="000090"/>
                </a:solidFill>
                <a:ea typeface="ＭＳ Ｐゴシック" charset="0"/>
                <a:cs typeface="Helvetica Neue"/>
              </a:rPr>
              <a:t>linac</a:t>
            </a:r>
            <a:endParaRPr lang="en-US" b="1" dirty="0"/>
          </a:p>
        </p:txBody>
      </p:sp>
      <p:sp>
        <p:nvSpPr>
          <p:cNvPr id="24" name="TextBox 23"/>
          <p:cNvSpPr txBox="1"/>
          <p:nvPr/>
        </p:nvSpPr>
        <p:spPr>
          <a:xfrm>
            <a:off x="0" y="4066682"/>
            <a:ext cx="9144000" cy="2246769"/>
          </a:xfrm>
          <a:prstGeom prst="rect">
            <a:avLst/>
          </a:prstGeom>
          <a:noFill/>
        </p:spPr>
        <p:txBody>
          <a:bodyPr wrap="square" rtlCol="0">
            <a:spAutoFit/>
          </a:bodyPr>
          <a:lstStyle/>
          <a:p>
            <a:pPr>
              <a:spcBef>
                <a:spcPts val="1200"/>
              </a:spcBef>
            </a:pPr>
            <a:r>
              <a:rPr lang="en-US" sz="2000" b="1" dirty="0" smtClean="0"/>
              <a:t>NGLS offers significant advances over current capabilities:</a:t>
            </a:r>
          </a:p>
          <a:p>
            <a:pPr marL="458788" indent="-223838">
              <a:spcBef>
                <a:spcPts val="1200"/>
              </a:spcBef>
              <a:buFont typeface="Arial"/>
              <a:buChar char="•"/>
            </a:pPr>
            <a:r>
              <a:rPr lang="en-US" sz="2000" b="1" dirty="0" smtClean="0">
                <a:solidFill>
                  <a:srgbClr val="0000FF"/>
                </a:solidFill>
              </a:rPr>
              <a:t>More photons per unit bandwidth</a:t>
            </a:r>
          </a:p>
          <a:p>
            <a:pPr marL="458788" indent="-223838">
              <a:spcBef>
                <a:spcPts val="1200"/>
              </a:spcBef>
              <a:buFont typeface="Arial"/>
              <a:buChar char="•"/>
            </a:pPr>
            <a:r>
              <a:rPr lang="en-US" sz="2000" b="1" dirty="0" smtClean="0">
                <a:solidFill>
                  <a:srgbClr val="0000FF"/>
                </a:solidFill>
              </a:rPr>
              <a:t>More photons per second</a:t>
            </a:r>
          </a:p>
          <a:p>
            <a:pPr marL="458788" indent="-223838">
              <a:spcBef>
                <a:spcPts val="1200"/>
              </a:spcBef>
              <a:buFont typeface="Arial"/>
              <a:buChar char="•"/>
            </a:pPr>
            <a:r>
              <a:rPr lang="en-US" sz="2000" b="1" dirty="0" smtClean="0">
                <a:solidFill>
                  <a:srgbClr val="0000FF"/>
                </a:solidFill>
              </a:rPr>
              <a:t>Shorter pulses</a:t>
            </a:r>
          </a:p>
          <a:p>
            <a:pPr marL="458788" indent="-223838">
              <a:spcBef>
                <a:spcPts val="1200"/>
              </a:spcBef>
              <a:buFont typeface="Arial"/>
              <a:buChar char="•"/>
            </a:pPr>
            <a:r>
              <a:rPr lang="en-US" sz="2000" b="1" dirty="0">
                <a:solidFill>
                  <a:srgbClr val="0000FF"/>
                </a:solidFill>
              </a:rPr>
              <a:t>C</a:t>
            </a:r>
            <a:r>
              <a:rPr lang="en-US" sz="2000" b="1" dirty="0" smtClean="0">
                <a:solidFill>
                  <a:srgbClr val="0000FF"/>
                </a:solidFill>
              </a:rPr>
              <a:t>ontrolled trade-off between time and energy resolution</a:t>
            </a:r>
            <a:endParaRPr lang="en-US" sz="2000" b="1" dirty="0">
              <a:solidFill>
                <a:srgbClr val="0000FF"/>
              </a:solidFill>
            </a:endParaRPr>
          </a:p>
        </p:txBody>
      </p:sp>
    </p:spTree>
    <p:extLst>
      <p:ext uri="{BB962C8B-B14F-4D97-AF65-F5344CB8AC3E}">
        <p14:creationId xmlns:p14="http://schemas.microsoft.com/office/powerpoint/2010/main" val="984029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paNG">
  <a:themeElements>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paNG.thmx</Template>
  <TotalTime>8409</TotalTime>
  <Words>4817</Words>
  <Application>Microsoft Macintosh PowerPoint</Application>
  <PresentationFormat>On-screen Show (4:3)</PresentationFormat>
  <Paragraphs>1009</Paragraphs>
  <Slides>67</Slides>
  <Notes>46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paNG</vt:lpstr>
      <vt:lpstr>Equation</vt:lpstr>
      <vt:lpstr>NGLS DESIGN STUDY AND ACCELERATOR R&amp;D     John Corlett for the NGLS Accelerator Systems Team  March 15, 2012</vt:lpstr>
      <vt:lpstr>PowerPoint Presentation</vt:lpstr>
      <vt:lpstr>PowerPoint Presentation</vt:lpstr>
      <vt:lpstr>PowerPoint Presentation</vt:lpstr>
      <vt:lpstr>PowerPoint Presentation</vt:lpstr>
      <vt:lpstr>PowerPoint Presentation</vt:lpstr>
      <vt:lpstr>Comparison with existing light sources</vt:lpstr>
      <vt:lpstr>PowerPoint Presentation</vt:lpstr>
      <vt:lpstr>NGLS Approach</vt:lpstr>
      <vt:lpstr>Three initial FEL beamlines to span the science case </vt:lpstr>
      <vt:lpstr>PowerPoint Presentation</vt:lpstr>
      <vt:lpstr>PowerPoint Presentation</vt:lpstr>
      <vt:lpstr>Time to do Experiments - Photosynthesis</vt:lpstr>
      <vt:lpstr>PowerPoint Presentation</vt:lpstr>
      <vt:lpstr>NGLS project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dynamics modeling through linac</vt:lpstr>
      <vt:lpstr>Physics &amp; technology challenges</vt:lpstr>
      <vt:lpstr>Accelerator Systems R&amp;D</vt:lpstr>
      <vt:lpstr>Injector design goals – APEX gun</vt:lpstr>
      <vt:lpstr>APEX gun</vt:lpstr>
      <vt:lpstr>PowerPoint Presentation</vt:lpstr>
      <vt:lpstr>APEX in the Beam Test Facility</vt:lpstr>
      <vt:lpstr>PowerPoint Presentation</vt:lpstr>
      <vt:lpstr>Photocathode materials</vt:lpstr>
      <vt:lpstr>PowerPoint Presentation</vt:lpstr>
      <vt:lpstr>PowerPoint Presentation</vt:lpstr>
      <vt:lpstr>PowerPoint Presentation</vt:lpstr>
      <vt:lpstr>PowerPoint Presentation</vt:lpstr>
      <vt:lpstr>PowerPoint Presentation</vt:lpstr>
      <vt:lpstr>NGLS cryomodule concept</vt:lpstr>
      <vt:lpstr>Cryomodules (harmonic cavities) </vt:lpstr>
      <vt:lpstr>PowerPoint Presentation</vt:lpstr>
      <vt:lpstr>PowerPoint Presentation</vt:lpstr>
      <vt:lpstr>Undulator technology</vt:lpstr>
      <vt:lpstr>Superconducting undulator R&amp;D</vt:lpstr>
      <vt:lpstr>Seeded FELs - 1</vt:lpstr>
      <vt:lpstr>Seeded FELs - 2</vt:lpstr>
      <vt:lpstr>PowerPoint Presentation</vt:lpstr>
      <vt:lpstr>PowerPoint Presentation</vt:lpstr>
      <vt:lpstr>PowerPoint Presentation</vt:lpstr>
      <vt:lpstr>PowerPoint Presentation</vt:lpstr>
      <vt:lpstr>Laser seeded FELs – ECHO</vt:lpstr>
      <vt:lpstr>HHG seeded FEL R&amp;D</vt:lpstr>
      <vt:lpstr>NGLS at the LBNL site</vt:lpstr>
      <vt:lpstr>PowerPoint Presentation</vt:lpstr>
      <vt:lpstr>B. Austin, K.M. Baptiste, D. Bowring, J.M. Byrd, J.N. Corlett, P. Denes,  S. DeSantis, R. Donahue, L. Doolittle, P. Emma, D. Filippetto, J. Floyd,  J. Harkins, G. Huang, T. Koettig, S. Kwiatkowski, D. Li, H. Nishimura,  T.P. Lou, H.A. Padmore, C. Papadopoulos, C. Pappas, G. Penn, M. Placidi, S. Prestemon, D. Prosnitz, J. Qiang, A. Ratti, M. Reinsch, D.S. Robin,  F. Sannibale, R. Schlueter, R.W. Schoenlein, A. Sessler, J.W. Staples,  C. Steier, C. Sun, T. Vecchione, M. Venturini, W. Wan, R. Wells, R. Wilcox, J. Wurtele  </vt:lpstr>
      <vt:lpstr>PowerPoint Presentation</vt:lpstr>
      <vt:lpstr>Summary schedule  (for planning purposes)</vt:lpstr>
      <vt:lpstr>PowerPoint Presentation</vt:lpstr>
      <vt:lpstr>PowerPoint Presentation</vt:lpstr>
      <vt:lpstr>PowerPoint Presentation</vt:lpstr>
      <vt:lpstr>PowerPoint Presentation</vt:lpstr>
      <vt:lpstr>PowerPoint Presentation</vt:lpstr>
      <vt:lpstr>PowerPoint Presentation</vt:lpstr>
      <vt:lpstr>ECHO seeded 2-color attosecond</vt:lpstr>
      <vt:lpstr>PowerPoint Presentation</vt:lpstr>
      <vt:lpstr>Instrumentation and diagnostics R&amp;D</vt:lpstr>
      <vt:lpstr>PowerPoint Presentation</vt:lpstr>
      <vt:lpstr>Timing &amp; synchronization R&amp;D</vt:lpstr>
      <vt:lpstr>PowerPoint Presentation</vt:lpstr>
    </vt:vector>
  </TitlesOfParts>
  <Company>LBNL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NGLS Accelerator and FEL Systems – Design, Technical, Performance, Risk Reduction </dc:title>
  <dc:creator>John Corlett</dc:creator>
  <cp:lastModifiedBy>John Corlett</cp:lastModifiedBy>
  <cp:revision>1214</cp:revision>
  <cp:lastPrinted>2011-12-12T20:54:39Z</cp:lastPrinted>
  <dcterms:created xsi:type="dcterms:W3CDTF">2011-01-07T18:23:51Z</dcterms:created>
  <dcterms:modified xsi:type="dcterms:W3CDTF">2012-03-15T22:12:18Z</dcterms:modified>
</cp:coreProperties>
</file>