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1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3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6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3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C931-AF85-4315-B446-43EEBBF5B00F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31E7-B417-406E-ADDD-4BCEA9D8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13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-ad.fnal.gov/monito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ACNET Alarms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Hendricks</a:t>
            </a:r>
          </a:p>
          <a:p>
            <a:r>
              <a:rPr lang="en-US" sz="2400" dirty="0" smtClean="0"/>
              <a:t>May 30,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1494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Alarm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rimarily for systems without 24/7 coverage</a:t>
            </a:r>
          </a:p>
          <a:p>
            <a:r>
              <a:rPr lang="en-US" dirty="0" smtClean="0"/>
              <a:t>configured on web page</a:t>
            </a:r>
          </a:p>
          <a:p>
            <a:pPr lvl="1"/>
            <a:r>
              <a:rPr lang="en-US" dirty="0" smtClean="0">
                <a:hlinkClick r:id="rId2"/>
              </a:rPr>
              <a:t>http://www-ad.fnal.gov/monitor/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ultiple notification types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mail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ell phone text message</a:t>
            </a:r>
          </a:p>
          <a:p>
            <a:pPr lvl="1"/>
            <a:r>
              <a:rPr lang="en-US" dirty="0" smtClean="0"/>
              <a:t>pager</a:t>
            </a:r>
          </a:p>
          <a:p>
            <a:r>
              <a:rPr lang="en-US" dirty="0" smtClean="0"/>
              <a:t>can set minimum time between notifications</a:t>
            </a:r>
          </a:p>
          <a:p>
            <a:r>
              <a:rPr lang="en-US" dirty="0"/>
              <a:t>c</a:t>
            </a:r>
            <a:r>
              <a:rPr lang="en-US" dirty="0" smtClean="0"/>
              <a:t>an be made acknowledgeable</a:t>
            </a:r>
          </a:p>
          <a:p>
            <a:pPr lvl="1"/>
            <a:r>
              <a:rPr lang="en-US" dirty="0" smtClean="0"/>
              <a:t>optional list of backup contacts if no acknowledge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81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aintained by alarm server</a:t>
            </a:r>
          </a:p>
          <a:p>
            <a:r>
              <a:rPr lang="en-US" dirty="0" smtClean="0"/>
              <a:t>contains device, date, alarm type, alarm status, alarm text, alarm value</a:t>
            </a:r>
          </a:p>
          <a:p>
            <a:r>
              <a:rPr lang="en-US" dirty="0" smtClean="0"/>
              <a:t>viewable by</a:t>
            </a:r>
          </a:p>
          <a:p>
            <a:pPr lvl="1"/>
            <a:r>
              <a:rPr lang="en-US" dirty="0" err="1" smtClean="0"/>
              <a:t>alarmLog</a:t>
            </a:r>
            <a:r>
              <a:rPr lang="en-US" dirty="0" smtClean="0"/>
              <a:t> ACL command</a:t>
            </a:r>
          </a:p>
          <a:p>
            <a:pPr lvl="1"/>
            <a:r>
              <a:rPr lang="en-US" dirty="0" smtClean="0"/>
              <a:t>Alarms Viewer app (D11)</a:t>
            </a:r>
          </a:p>
          <a:p>
            <a:pPr lvl="1"/>
            <a:r>
              <a:rPr lang="en-US" dirty="0" smtClean="0"/>
              <a:t>Operations </a:t>
            </a:r>
            <a:r>
              <a:rPr lang="en-US" dirty="0" err="1" smtClean="0"/>
              <a:t>Memopad</a:t>
            </a:r>
            <a:r>
              <a:rPr lang="en-US" dirty="0" smtClean="0"/>
              <a:t> “Alarms Viewer”</a:t>
            </a:r>
          </a:p>
          <a:p>
            <a:pPr lvl="2"/>
            <a:r>
              <a:rPr lang="en-US" dirty="0" smtClean="0"/>
              <a:t>http://www-bd.fnal.gov/cgi-mcr/alarms.pl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58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larm display (PA1661)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utomatically started with console (also D68)</a:t>
            </a:r>
          </a:p>
          <a:p>
            <a:r>
              <a:rPr lang="en-US" dirty="0"/>
              <a:t>a</a:t>
            </a:r>
            <a:r>
              <a:rPr lang="en-US" dirty="0" smtClean="0"/>
              <a:t>larm control (D59/D67)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dit individual alarms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dit user alarm lists</a:t>
            </a:r>
          </a:p>
          <a:p>
            <a:r>
              <a:rPr lang="en-US" dirty="0"/>
              <a:t>a</a:t>
            </a:r>
            <a:r>
              <a:rPr lang="en-US" dirty="0" smtClean="0"/>
              <a:t>larm screen setup (D6)</a:t>
            </a:r>
          </a:p>
          <a:p>
            <a:pPr lvl="1"/>
            <a:r>
              <a:rPr lang="en-US" dirty="0" smtClean="0"/>
              <a:t>configure alarm screen by alarm lists</a:t>
            </a:r>
          </a:p>
          <a:p>
            <a:r>
              <a:rPr lang="en-US" dirty="0"/>
              <a:t>f</a:t>
            </a:r>
            <a:r>
              <a:rPr lang="en-US" dirty="0" smtClean="0"/>
              <a:t>ront end device download list edit (D121)</a:t>
            </a:r>
          </a:p>
          <a:p>
            <a:r>
              <a:rPr lang="en-US" dirty="0"/>
              <a:t>m</a:t>
            </a:r>
            <a:r>
              <a:rPr lang="en-US" dirty="0" smtClean="0"/>
              <a:t>ultiple alarm list control (F30)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39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larm blocks are downloaded to front ends following a reboot</a:t>
            </a:r>
          </a:p>
          <a:p>
            <a:r>
              <a:rPr lang="en-US" dirty="0"/>
              <a:t>m</a:t>
            </a:r>
            <a:r>
              <a:rPr lang="en-US" dirty="0" smtClean="0"/>
              <a:t>ultiple alarm blocks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different alarm conditions for different machine states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ontrolled by a state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96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Alarms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DABBEL only sets analog alarm limits and digital alarm </a:t>
            </a:r>
            <a:r>
              <a:rPr lang="en-US" dirty="0" err="1" smtClean="0"/>
              <a:t>nominals</a:t>
            </a:r>
            <a:r>
              <a:rPr lang="en-US" dirty="0" smtClean="0"/>
              <a:t>/masks when creating a property</a:t>
            </a:r>
          </a:p>
          <a:p>
            <a:r>
              <a:rPr lang="en-US" dirty="0"/>
              <a:t>f</a:t>
            </a:r>
            <a:r>
              <a:rPr lang="en-US" dirty="0" smtClean="0"/>
              <a:t>ront end alarms are only accepted by the alarm server if the “is </a:t>
            </a:r>
            <a:r>
              <a:rPr lang="en-US" dirty="0" err="1" smtClean="0"/>
              <a:t>alarmer</a:t>
            </a:r>
            <a:r>
              <a:rPr lang="en-US" dirty="0" smtClean="0"/>
              <a:t>” node flag is set</a:t>
            </a:r>
          </a:p>
          <a:p>
            <a:r>
              <a:rPr lang="en-US" dirty="0"/>
              <a:t>a</a:t>
            </a:r>
            <a:r>
              <a:rPr lang="en-US" dirty="0" smtClean="0"/>
              <a:t>larms will only appear on the alarm display if an alarm list can be determined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ront end or device alarm list must be specified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be viewed using the unmapped devices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2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nalog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comparison to minimum and maximum values</a:t>
            </a:r>
          </a:p>
          <a:p>
            <a:pPr lvl="2"/>
            <a:r>
              <a:rPr lang="en-US" smtClean="0"/>
              <a:t>single </a:t>
            </a:r>
            <a:r>
              <a:rPr lang="en-US" dirty="0" smtClean="0"/>
              <a:t>set </a:t>
            </a:r>
            <a:r>
              <a:rPr lang="en-US" smtClean="0"/>
              <a:t>of limits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igital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ominal and mask</a:t>
            </a:r>
          </a:p>
          <a:p>
            <a:pPr lvl="1"/>
            <a:r>
              <a:rPr lang="en-US" dirty="0" err="1" smtClean="0"/>
              <a:t>isAlarm</a:t>
            </a:r>
            <a:r>
              <a:rPr lang="en-US" dirty="0" smtClean="0"/>
              <a:t> = (reading &amp; mask) != (nominal &amp; mask)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have up to 32 alarm messages per device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ndividual masks of bits in alarm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0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an be enabled/disabled</a:t>
            </a:r>
          </a:p>
          <a:p>
            <a:r>
              <a:rPr lang="en-US" dirty="0"/>
              <a:t>c</a:t>
            </a:r>
            <a:r>
              <a:rPr lang="en-US" dirty="0" smtClean="0"/>
              <a:t>an generate beam aborts/inhibit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bort capability can be bypassed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bort capability is dependent on front end</a:t>
            </a:r>
          </a:p>
          <a:p>
            <a:r>
              <a:rPr lang="en-US" dirty="0"/>
              <a:t>c</a:t>
            </a:r>
            <a:r>
              <a:rPr lang="en-US" dirty="0" smtClean="0"/>
              <a:t>an specify number of consecutive scans in alarm before making report (tries needed)</a:t>
            </a:r>
          </a:p>
          <a:p>
            <a:r>
              <a:rPr lang="en-US" dirty="0"/>
              <a:t>c</a:t>
            </a:r>
            <a:r>
              <a:rPr lang="en-US" dirty="0" smtClean="0"/>
              <a:t>an specify that scan be made on a clock event (default is periodic)</a:t>
            </a:r>
          </a:p>
          <a:p>
            <a:r>
              <a:rPr lang="en-US" dirty="0"/>
              <a:t>c</a:t>
            </a:r>
            <a:r>
              <a:rPr lang="en-US" dirty="0" smtClean="0"/>
              <a:t>an specify alarm text (supports formatting directives)</a:t>
            </a:r>
          </a:p>
          <a:p>
            <a:r>
              <a:rPr lang="en-US" dirty="0" smtClean="0"/>
              <a:t>can specify that the alarm must be user acknowledged</a:t>
            </a:r>
          </a:p>
          <a:p>
            <a:r>
              <a:rPr lang="en-US" dirty="0"/>
              <a:t>c</a:t>
            </a:r>
            <a:r>
              <a:rPr lang="en-US" dirty="0" smtClean="0"/>
              <a:t>an specify alarm annunciation (sound or speech)</a:t>
            </a:r>
          </a:p>
          <a:p>
            <a:r>
              <a:rPr lang="en-US" dirty="0" smtClean="0"/>
              <a:t>can specify alarm help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4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ront ends</a:t>
            </a:r>
          </a:p>
          <a:p>
            <a:pPr lvl="1"/>
            <a:r>
              <a:rPr lang="en-US" dirty="0" smtClean="0"/>
              <a:t>make periodic alarm scans</a:t>
            </a:r>
          </a:p>
          <a:p>
            <a:pPr lvl="1"/>
            <a:r>
              <a:rPr lang="en-US" dirty="0" smtClean="0"/>
              <a:t>push alarms to a central alarm server</a:t>
            </a:r>
          </a:p>
          <a:p>
            <a:pPr lvl="2"/>
            <a:r>
              <a:rPr lang="en-US" dirty="0" smtClean="0"/>
              <a:t>Event Report Packet (ERP) including raw reading value</a:t>
            </a:r>
          </a:p>
          <a:p>
            <a:r>
              <a:rPr lang="en-US" dirty="0"/>
              <a:t>a</a:t>
            </a:r>
            <a:r>
              <a:rPr lang="en-US" dirty="0" smtClean="0"/>
              <a:t>larm </a:t>
            </a:r>
            <a:r>
              <a:rPr lang="en-US" dirty="0"/>
              <a:t>s</a:t>
            </a:r>
            <a:r>
              <a:rPr lang="en-US" dirty="0" smtClean="0"/>
              <a:t>erver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eceives front end alarm messages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rocesses messages using device database information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ends alarm messages via multicasts</a:t>
            </a:r>
            <a:r>
              <a:rPr lang="en-US" dirty="0"/>
              <a:t> </a:t>
            </a:r>
            <a:r>
              <a:rPr lang="en-US" dirty="0" smtClean="0"/>
              <a:t>with sequence numbers</a:t>
            </a:r>
          </a:p>
          <a:p>
            <a:pPr lvl="2"/>
            <a:r>
              <a:rPr lang="en-US" dirty="0" smtClean="0"/>
              <a:t>Event Display Packet (EDP)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lients can individually request all alarms or a range of sequence numbers</a:t>
            </a:r>
          </a:p>
        </p:txBody>
      </p:sp>
    </p:spTree>
    <p:extLst>
      <p:ext uri="{BB962C8B-B14F-4D97-AF65-F5344CB8AC3E}">
        <p14:creationId xmlns:p14="http://schemas.microsoft.com/office/powerpoint/2010/main" val="153101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Path (</a:t>
            </a:r>
            <a:r>
              <a:rPr lang="en-US" dirty="0" err="1" smtClean="0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larm daemon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op level client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eceives multicasts from alarm server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ends individual messages to connected clients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mplementations exist in C++, Python, and Java</a:t>
            </a:r>
          </a:p>
          <a:p>
            <a:r>
              <a:rPr lang="en-US" dirty="0"/>
              <a:t>a</a:t>
            </a:r>
            <a:r>
              <a:rPr lang="en-US" dirty="0" smtClean="0"/>
              <a:t>larm display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onfigured by D6 program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aps which alarm lists appear and where they appear</a:t>
            </a:r>
          </a:p>
          <a:p>
            <a:pPr lvl="1"/>
            <a:r>
              <a:rPr lang="en-US" dirty="0" smtClean="0"/>
              <a:t>allows user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6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Paths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3248857"/>
            <a:ext cx="15240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Alarm Server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90600" y="2127681"/>
            <a:ext cx="9906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Front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3248857"/>
            <a:ext cx="9906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Front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4337481"/>
            <a:ext cx="9906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Front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4" idx="1"/>
          </p:cNvCxnSpPr>
          <p:nvPr/>
        </p:nvCxnSpPr>
        <p:spPr>
          <a:xfrm>
            <a:off x="1981200" y="2622981"/>
            <a:ext cx="1447800" cy="10830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6"/>
            <a:endCxn id="4" idx="1"/>
          </p:cNvCxnSpPr>
          <p:nvPr/>
        </p:nvCxnSpPr>
        <p:spPr>
          <a:xfrm flipV="1">
            <a:off x="1981200" y="3706057"/>
            <a:ext cx="14478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6"/>
            <a:endCxn id="4" idx="1"/>
          </p:cNvCxnSpPr>
          <p:nvPr/>
        </p:nvCxnSpPr>
        <p:spPr>
          <a:xfrm flipV="1">
            <a:off x="1981200" y="3706057"/>
            <a:ext cx="1447800" cy="11267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24600" y="2113625"/>
            <a:ext cx="990600" cy="990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Daemon</a:t>
            </a:r>
          </a:p>
        </p:txBody>
      </p:sp>
      <p:sp>
        <p:nvSpPr>
          <p:cNvPr id="19" name="Oval 18"/>
          <p:cNvSpPr/>
          <p:nvPr/>
        </p:nvSpPr>
        <p:spPr>
          <a:xfrm>
            <a:off x="6324600" y="3210757"/>
            <a:ext cx="990600" cy="990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Daemon</a:t>
            </a:r>
          </a:p>
        </p:txBody>
      </p:sp>
      <p:sp>
        <p:nvSpPr>
          <p:cNvPr id="20" name="Oval 19"/>
          <p:cNvSpPr/>
          <p:nvPr/>
        </p:nvSpPr>
        <p:spPr>
          <a:xfrm>
            <a:off x="6324600" y="4269419"/>
            <a:ext cx="990600" cy="990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Daemon</a:t>
            </a:r>
          </a:p>
        </p:txBody>
      </p:sp>
      <p:cxnSp>
        <p:nvCxnSpPr>
          <p:cNvPr id="22" name="Straight Arrow Connector 21"/>
          <p:cNvCxnSpPr>
            <a:stCxn id="4" idx="3"/>
            <a:endCxn id="18" idx="2"/>
          </p:cNvCxnSpPr>
          <p:nvPr/>
        </p:nvCxnSpPr>
        <p:spPr>
          <a:xfrm flipV="1">
            <a:off x="4953000" y="2608925"/>
            <a:ext cx="1371600" cy="1097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3"/>
            <a:endCxn id="19" idx="2"/>
          </p:cNvCxnSpPr>
          <p:nvPr/>
        </p:nvCxnSpPr>
        <p:spPr>
          <a:xfrm>
            <a:off x="4953000" y="3706057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3"/>
            <a:endCxn id="20" idx="2"/>
          </p:cNvCxnSpPr>
          <p:nvPr/>
        </p:nvCxnSpPr>
        <p:spPr>
          <a:xfrm>
            <a:off x="4953000" y="3706057"/>
            <a:ext cx="1371600" cy="1058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989903" y="1267657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Client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989903" y="3640214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Client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989903" y="4418120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Client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989903" y="5275707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Client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989903" y="2067757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Client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989903" y="2867857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Client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18" idx="6"/>
            <a:endCxn id="30" idx="2"/>
          </p:cNvCxnSpPr>
          <p:nvPr/>
        </p:nvCxnSpPr>
        <p:spPr>
          <a:xfrm flipV="1">
            <a:off x="7315200" y="1610557"/>
            <a:ext cx="674703" cy="998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6"/>
            <a:endCxn id="34" idx="2"/>
          </p:cNvCxnSpPr>
          <p:nvPr/>
        </p:nvCxnSpPr>
        <p:spPr>
          <a:xfrm flipV="1">
            <a:off x="7315200" y="2410657"/>
            <a:ext cx="674703" cy="198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9" idx="6"/>
            <a:endCxn id="35" idx="2"/>
          </p:cNvCxnSpPr>
          <p:nvPr/>
        </p:nvCxnSpPr>
        <p:spPr>
          <a:xfrm flipV="1">
            <a:off x="7315200" y="3210757"/>
            <a:ext cx="674703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9" idx="6"/>
            <a:endCxn id="31" idx="2"/>
          </p:cNvCxnSpPr>
          <p:nvPr/>
        </p:nvCxnSpPr>
        <p:spPr>
          <a:xfrm>
            <a:off x="7315200" y="3706057"/>
            <a:ext cx="674703" cy="277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6"/>
            <a:endCxn id="32" idx="2"/>
          </p:cNvCxnSpPr>
          <p:nvPr/>
        </p:nvCxnSpPr>
        <p:spPr>
          <a:xfrm flipV="1">
            <a:off x="7315200" y="4761020"/>
            <a:ext cx="674703" cy="36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6"/>
            <a:endCxn id="33" idx="2"/>
          </p:cNvCxnSpPr>
          <p:nvPr/>
        </p:nvCxnSpPr>
        <p:spPr>
          <a:xfrm>
            <a:off x="7315200" y="4764719"/>
            <a:ext cx="674703" cy="853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3439912" y="4458885"/>
            <a:ext cx="15240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Notification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(MONITR)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4" idx="2"/>
            <a:endCxn id="54" idx="0"/>
          </p:cNvCxnSpPr>
          <p:nvPr/>
        </p:nvCxnSpPr>
        <p:spPr>
          <a:xfrm>
            <a:off x="4191000" y="4163257"/>
            <a:ext cx="10912" cy="295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3284923" y="5745929"/>
            <a:ext cx="685800" cy="7020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User</a:t>
            </a:r>
            <a:endParaRPr lang="en-US" sz="1200" dirty="0"/>
          </a:p>
        </p:txBody>
      </p:sp>
      <p:sp>
        <p:nvSpPr>
          <p:cNvPr id="61" name="Oval 60"/>
          <p:cNvSpPr/>
          <p:nvPr/>
        </p:nvSpPr>
        <p:spPr>
          <a:xfrm>
            <a:off x="4464173" y="5745929"/>
            <a:ext cx="685800" cy="7020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User</a:t>
            </a:r>
            <a:endParaRPr lang="en-US" sz="1200" dirty="0"/>
          </a:p>
        </p:txBody>
      </p:sp>
      <p:cxnSp>
        <p:nvCxnSpPr>
          <p:cNvPr id="63" name="Straight Arrow Connector 62"/>
          <p:cNvCxnSpPr>
            <a:stCxn id="54" idx="2"/>
            <a:endCxn id="61" idx="0"/>
          </p:cNvCxnSpPr>
          <p:nvPr/>
        </p:nvCxnSpPr>
        <p:spPr>
          <a:xfrm>
            <a:off x="4201912" y="5373285"/>
            <a:ext cx="605161" cy="372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2"/>
            <a:endCxn id="60" idx="0"/>
          </p:cNvCxnSpPr>
          <p:nvPr/>
        </p:nvCxnSpPr>
        <p:spPr>
          <a:xfrm flipH="1">
            <a:off x="3627823" y="5373285"/>
            <a:ext cx="574089" cy="372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3554212" y="2239392"/>
            <a:ext cx="1295400" cy="7390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Alarm Logger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4" idx="0"/>
            <a:endCxn id="69" idx="2"/>
          </p:cNvCxnSpPr>
          <p:nvPr/>
        </p:nvCxnSpPr>
        <p:spPr>
          <a:xfrm flipV="1">
            <a:off x="4191000" y="2978458"/>
            <a:ext cx="10912" cy="270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3893875" y="1438922"/>
            <a:ext cx="616073" cy="62883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DB</a:t>
            </a:r>
            <a:endParaRPr lang="en-US" sz="1600" dirty="0"/>
          </a:p>
        </p:txBody>
      </p:sp>
      <p:cxnSp>
        <p:nvCxnSpPr>
          <p:cNvPr id="85" name="Straight Arrow Connector 84"/>
          <p:cNvCxnSpPr>
            <a:stCxn id="69" idx="0"/>
            <a:endCxn id="83" idx="4"/>
          </p:cNvCxnSpPr>
          <p:nvPr/>
        </p:nvCxnSpPr>
        <p:spPr>
          <a:xfrm flipV="1">
            <a:off x="4201912" y="2067757"/>
            <a:ext cx="0" cy="1716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65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very device can be mapped to a single alarm group</a:t>
            </a:r>
          </a:p>
          <a:p>
            <a:r>
              <a:rPr lang="en-US" dirty="0"/>
              <a:t>e</a:t>
            </a:r>
            <a:r>
              <a:rPr lang="en-US" dirty="0" smtClean="0"/>
              <a:t>ach group has a single alarm concentrator device </a:t>
            </a:r>
          </a:p>
          <a:p>
            <a:pPr lvl="1"/>
            <a:r>
              <a:rPr lang="en-US" dirty="0" smtClean="0"/>
              <a:t>name of the group is this device</a:t>
            </a:r>
          </a:p>
          <a:p>
            <a:r>
              <a:rPr lang="en-US" dirty="0"/>
              <a:t>i</a:t>
            </a:r>
            <a:r>
              <a:rPr lang="en-US" dirty="0" smtClean="0"/>
              <a:t>f any device in group goes into alarm, the concentrator device goes into alarm</a:t>
            </a:r>
          </a:p>
          <a:p>
            <a:r>
              <a:rPr lang="en-US" dirty="0"/>
              <a:t>a</a:t>
            </a:r>
            <a:r>
              <a:rPr lang="en-US" dirty="0" smtClean="0"/>
              <a:t>n alarm concentrator device can be a member of another group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upports a hierarchy of alarm groups</a:t>
            </a:r>
          </a:p>
          <a:p>
            <a:r>
              <a:rPr lang="en-US" dirty="0"/>
              <a:t>c</a:t>
            </a:r>
            <a:r>
              <a:rPr lang="en-US" dirty="0" smtClean="0"/>
              <a:t>an group by any criteria desired</a:t>
            </a:r>
          </a:p>
          <a:p>
            <a:pPr lvl="1"/>
            <a:r>
              <a:rPr lang="en-US" dirty="0" smtClean="0"/>
              <a:t>location, device type,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7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Group 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14509" y="45372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56038" y="45372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90909" y="45372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92580" y="45372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834109" y="45372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668980" y="45372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256038" y="3546629"/>
            <a:ext cx="685800" cy="685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34109" y="3546629"/>
            <a:ext cx="685800" cy="685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0"/>
            <a:endCxn id="10" idx="4"/>
          </p:cNvCxnSpPr>
          <p:nvPr/>
        </p:nvCxnSpPr>
        <p:spPr>
          <a:xfrm flipV="1">
            <a:off x="1757409" y="4232429"/>
            <a:ext cx="841529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0"/>
            <a:endCxn id="10" idx="4"/>
          </p:cNvCxnSpPr>
          <p:nvPr/>
        </p:nvCxnSpPr>
        <p:spPr>
          <a:xfrm flipV="1">
            <a:off x="2598938" y="4232429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0"/>
            <a:endCxn id="10" idx="4"/>
          </p:cNvCxnSpPr>
          <p:nvPr/>
        </p:nvCxnSpPr>
        <p:spPr>
          <a:xfrm flipH="1" flipV="1">
            <a:off x="2598938" y="4232429"/>
            <a:ext cx="834871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336959" y="4225771"/>
            <a:ext cx="841529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78488" y="4225771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178488" y="4225771"/>
            <a:ext cx="834871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471909" y="35466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D7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649680" y="3584729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D8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114800" y="2327429"/>
            <a:ext cx="685800" cy="685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0" idx="0"/>
            <a:endCxn id="28" idx="4"/>
          </p:cNvCxnSpPr>
          <p:nvPr/>
        </p:nvCxnSpPr>
        <p:spPr>
          <a:xfrm flipV="1">
            <a:off x="2598938" y="3013229"/>
            <a:ext cx="1858762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0"/>
            <a:endCxn id="28" idx="4"/>
          </p:cNvCxnSpPr>
          <p:nvPr/>
        </p:nvCxnSpPr>
        <p:spPr>
          <a:xfrm flipV="1">
            <a:off x="3814809" y="3013229"/>
            <a:ext cx="642891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8" idx="4"/>
          </p:cNvCxnSpPr>
          <p:nvPr/>
        </p:nvCxnSpPr>
        <p:spPr>
          <a:xfrm flipH="1" flipV="1">
            <a:off x="4457700" y="3013229"/>
            <a:ext cx="558184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0"/>
            <a:endCxn id="28" idx="4"/>
          </p:cNvCxnSpPr>
          <p:nvPr/>
        </p:nvCxnSpPr>
        <p:spPr>
          <a:xfrm flipH="1" flipV="1">
            <a:off x="4457700" y="3013229"/>
            <a:ext cx="1719309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01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evice database lists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to control display of alarms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efault is to use the alarm list corresponding to the device’s front end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onfigured by DABBEL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device can only appear in one list</a:t>
            </a:r>
          </a:p>
          <a:p>
            <a:r>
              <a:rPr lang="en-US" dirty="0"/>
              <a:t>u</a:t>
            </a:r>
            <a:r>
              <a:rPr lang="en-US" dirty="0" smtClean="0"/>
              <a:t>ser lists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to enable/disable alarms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onfigured by users (usually operators) on page D59/D67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device can appear in multiple lists</a:t>
            </a:r>
          </a:p>
        </p:txBody>
      </p:sp>
    </p:spTree>
    <p:extLst>
      <p:ext uri="{BB962C8B-B14F-4D97-AF65-F5344CB8AC3E}">
        <p14:creationId xmlns:p14="http://schemas.microsoft.com/office/powerpoint/2010/main" val="381083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19087</TotalTime>
  <Words>659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ACNET Alarms</vt:lpstr>
      <vt:lpstr>Alarm Types</vt:lpstr>
      <vt:lpstr>Alarm Attributes</vt:lpstr>
      <vt:lpstr>Message Path</vt:lpstr>
      <vt:lpstr>Message Path (contd)</vt:lpstr>
      <vt:lpstr>Alarm Paths</vt:lpstr>
      <vt:lpstr>Alarm Groups</vt:lpstr>
      <vt:lpstr>Alarm Group View</vt:lpstr>
      <vt:lpstr>Alarm Lists</vt:lpstr>
      <vt:lpstr>Individual Alarm Notification</vt:lpstr>
      <vt:lpstr>Alarm Log</vt:lpstr>
      <vt:lpstr>Support Applications</vt:lpstr>
      <vt:lpstr>Miscellaneous</vt:lpstr>
      <vt:lpstr>Alarms Gotchas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ACNET Alarms</dc:title>
  <dc:creator>Brian Hendricks</dc:creator>
  <cp:lastModifiedBy>Brian Hendricks</cp:lastModifiedBy>
  <cp:revision>22</cp:revision>
  <cp:lastPrinted>2012-05-30T13:56:40Z</cp:lastPrinted>
  <dcterms:created xsi:type="dcterms:W3CDTF">2012-05-17T15:30:34Z</dcterms:created>
  <dcterms:modified xsi:type="dcterms:W3CDTF">2012-05-30T21:38:22Z</dcterms:modified>
</cp:coreProperties>
</file>