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9" r:id="rId3"/>
    <p:sldId id="258" r:id="rId4"/>
    <p:sldId id="275" r:id="rId5"/>
    <p:sldId id="276" r:id="rId6"/>
    <p:sldId id="257" r:id="rId7"/>
    <p:sldId id="260" r:id="rId8"/>
    <p:sldId id="273" r:id="rId9"/>
    <p:sldId id="274" r:id="rId10"/>
    <p:sldId id="272" r:id="rId11"/>
    <p:sldId id="271" r:id="rId12"/>
    <p:sldId id="261" r:id="rId13"/>
    <p:sldId id="265" r:id="rId14"/>
    <p:sldId id="263" r:id="rId15"/>
    <p:sldId id="277" r:id="rId16"/>
    <p:sldId id="270" r:id="rId17"/>
    <p:sldId id="267" r:id="rId18"/>
    <p:sldId id="264" r:id="rId19"/>
    <p:sldId id="266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99A8-9248-4E40-B01B-7EFBDC85EB8A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FEF80-E8FF-41FF-A740-3F529FB92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1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76B062-0C96-44FC-ADF8-3959E47BD46D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E7ED8D-FB99-438E-BD58-7ADF09C6D2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chumann@fnal.go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ad.fnal.gov/cgi-cvs/cvsweb.cgi/mecca/pas/pa4014/template.cp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ad.fnal.gov/cgi-cvs/cvsweb.cgi/mecca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-ad.fnal.gov/controls/linux/mecca.html" TargetMode="External"/><Relationship Id="rId4" Type="http://schemas.openxmlformats.org/officeDocument/2006/relationships/hyperlink" Target="http://www-ad.fnal.gov/help/" TargetMode="External"/><Relationship Id="rId5" Type="http://schemas.openxmlformats.org/officeDocument/2006/relationships/hyperlink" Target="http://www-ad.fnal.gov/cgi-apphelp/application_help.pl?www_page_class=menu" TargetMode="External"/><Relationship Id="rId6" Type="http://schemas.openxmlformats.org/officeDocument/2006/relationships/hyperlink" Target="http://www-ad.fnal.gov/cgi-apphelp/application_help.pl?www_page_class=pa&amp;www_page_instance=pa0001" TargetMode="External"/><Relationship Id="rId7" Type="http://schemas.openxmlformats.org/officeDocument/2006/relationships/hyperlink" Target="http://www-ad.fnal.gov/cgi-apphelp/application_help.pl?www_page_class=pa&amp;www_page_instance=pa0323" TargetMode="External"/><Relationship Id="rId8" Type="http://schemas.openxmlformats.org/officeDocument/2006/relationships/hyperlink" Target="http://www-ad.fnal.gov/help/ul_clib/new_use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ad.fnal.gov/controls/control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System Application Development in C/C++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Carl Schumann (</a:t>
            </a:r>
            <a:r>
              <a:rPr lang="en-US" dirty="0" smtClean="0">
                <a:hlinkClick r:id="rId2"/>
              </a:rPr>
              <a:t>schumann@fnal.gov</a:t>
            </a:r>
            <a:r>
              <a:rPr lang="en-US" dirty="0" smtClean="0"/>
              <a:t>)</a:t>
            </a:r>
          </a:p>
          <a:p>
            <a:r>
              <a:rPr lang="en-US" smtClean="0"/>
              <a:t>1 June </a:t>
            </a:r>
            <a:r>
              <a:rPr lang="en-US" dirty="0" smtClean="0"/>
              <a:t>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vs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is a complicated language.   To use it properly takes some investment.  C takes much less investment.</a:t>
            </a:r>
          </a:p>
          <a:p>
            <a:r>
              <a:rPr lang="en-US" dirty="0" smtClean="0"/>
              <a:t>You can create useful applications without using C++ features.</a:t>
            </a:r>
          </a:p>
          <a:p>
            <a:r>
              <a:rPr lang="en-US" dirty="0" smtClean="0"/>
              <a:t>For nearly all users I recommend sticking to the C subset.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Event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loop is responsible for handling </a:t>
            </a:r>
            <a:r>
              <a:rPr lang="en-US" smtClean="0"/>
              <a:t>user input</a:t>
            </a:r>
          </a:p>
          <a:p>
            <a:r>
              <a:rPr lang="en-US" dirty="0" smtClean="0"/>
              <a:t>Use PA4014 as a starting point</a:t>
            </a:r>
          </a:p>
          <a:p>
            <a:r>
              <a:rPr lang="en-US" dirty="0" smtClean="0">
                <a:hlinkClick r:id="rId2"/>
              </a:rPr>
              <a:t>PA4014’s main routine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PA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out the existing source code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mkdir</a:t>
            </a:r>
            <a:r>
              <a:rPr lang="en-US" dirty="0" smtClean="0">
                <a:latin typeface="Courier New" pitchFamily="49" charset="0"/>
              </a:rPr>
              <a:t> &lt;working directory&gt;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cd</a:t>
            </a:r>
            <a:r>
              <a:rPr lang="en-US" dirty="0" smtClean="0">
                <a:latin typeface="Courier New" pitchFamily="49" charset="0"/>
              </a:rPr>
              <a:t> &lt;working directory&gt;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mecca</a:t>
            </a:r>
            <a:r>
              <a:rPr lang="en-US" dirty="0" smtClean="0">
                <a:latin typeface="Courier New" pitchFamily="49" charset="0"/>
              </a:rPr>
              <a:t> –-copy &lt;PA name, e.g., pa0507&gt;</a:t>
            </a:r>
          </a:p>
          <a:p>
            <a:r>
              <a:rPr lang="en-US" dirty="0" smtClean="0"/>
              <a:t>Modify the source code</a:t>
            </a:r>
          </a:p>
          <a:p>
            <a:r>
              <a:rPr lang="en-US" dirty="0" smtClean="0"/>
              <a:t>Build the changes, place on Z page, and test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mecca</a:t>
            </a:r>
            <a:r>
              <a:rPr lang="en-US" dirty="0" smtClean="0">
                <a:latin typeface="Courier New" pitchFamily="49" charset="0"/>
              </a:rPr>
              <a:t> –-dev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</a:rPr>
              <a:t>debug_slot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smtClean="0"/>
              <a:t>Commit changes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mecca</a:t>
            </a:r>
            <a:r>
              <a:rPr lang="en-US" dirty="0" smtClean="0">
                <a:latin typeface="Courier New" pitchFamily="49" charset="0"/>
              </a:rPr>
              <a:t> –-commit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</a:t>
            </a:r>
            <a:r>
              <a:rPr lang="en-US" dirty="0" err="1" smtClean="0"/>
              <a:t>mecca</a:t>
            </a:r>
            <a:r>
              <a:rPr lang="en-US" dirty="0" smtClean="0"/>
              <a:t> --copy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copy is historical.   (It was actually a copy for VMS Mecca.)</a:t>
            </a:r>
          </a:p>
          <a:p>
            <a:r>
              <a:rPr lang="en-US" dirty="0" smtClean="0"/>
              <a:t>On Linux it is really either</a:t>
            </a:r>
          </a:p>
          <a:p>
            <a:pPr lvl="1"/>
            <a:r>
              <a:rPr lang="en-US" dirty="0" smtClean="0"/>
              <a:t>Checkout if the directory is empty </a:t>
            </a:r>
          </a:p>
          <a:p>
            <a:pPr lvl="1"/>
            <a:r>
              <a:rPr lang="en-US" dirty="0" smtClean="0"/>
              <a:t>Update if the directory is non-empty</a:t>
            </a:r>
          </a:p>
          <a:p>
            <a:r>
              <a:rPr lang="en-US" dirty="0" smtClean="0"/>
              <a:t>This allows concurrent development.  Copy semantics are simple but were error prone.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PA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working directory and allocate a PA number 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mkdir</a:t>
            </a:r>
            <a:r>
              <a:rPr lang="en-US" dirty="0" smtClean="0">
                <a:latin typeface="Courier New" pitchFamily="49" charset="0"/>
              </a:rPr>
              <a:t> &lt;working directory&gt;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cd</a:t>
            </a:r>
            <a:r>
              <a:rPr lang="en-US" dirty="0" smtClean="0">
                <a:latin typeface="Courier New" pitchFamily="49" charset="0"/>
              </a:rPr>
              <a:t> &lt;working directory&gt;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Mecca </a:t>
            </a:r>
            <a:r>
              <a:rPr lang="en-US" dirty="0" smtClean="0">
                <a:latin typeface="Courier New" pitchFamily="49" charset="0"/>
              </a:rPr>
              <a:t>–-copy </a:t>
            </a:r>
            <a:r>
              <a:rPr lang="en-US" dirty="0" smtClean="0">
                <a:latin typeface="Courier New" pitchFamily="49" charset="0"/>
              </a:rPr>
              <a:t>&lt;example, e.g., pa4014&gt;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mecca</a:t>
            </a:r>
            <a:r>
              <a:rPr lang="en-US" dirty="0" smtClean="0">
                <a:latin typeface="Courier New" pitchFamily="49" charset="0"/>
              </a:rPr>
              <a:t> –-</a:t>
            </a:r>
            <a:r>
              <a:rPr lang="en-US" dirty="0" err="1" smtClean="0">
                <a:latin typeface="Courier New" pitchFamily="49" charset="0"/>
              </a:rPr>
              <a:t>newpa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Provide description</a:t>
            </a:r>
          </a:p>
          <a:p>
            <a:r>
              <a:rPr lang="en-US" dirty="0" smtClean="0"/>
              <a:t>Rename working directory with PA name</a:t>
            </a:r>
          </a:p>
          <a:p>
            <a:r>
              <a:rPr lang="en-US" dirty="0" smtClean="0"/>
              <a:t>Build, place on Z page, and test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mecca</a:t>
            </a:r>
            <a:r>
              <a:rPr lang="en-US" dirty="0" smtClean="0">
                <a:latin typeface="Courier New" pitchFamily="49" charset="0"/>
              </a:rPr>
              <a:t> –-dev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</a:rPr>
              <a:t>debug_slot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smtClean="0"/>
              <a:t>Commit changes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mecca</a:t>
            </a:r>
            <a:r>
              <a:rPr lang="en-US" dirty="0" smtClean="0">
                <a:latin typeface="Courier New" pitchFamily="49" charset="0"/>
              </a:rPr>
              <a:t> –-commit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Mapping a PA</a:t>
            </a:r>
            <a:endParaRPr lang="en-US" dirty="0"/>
          </a:p>
        </p:txBody>
      </p:sp>
      <p:pic>
        <p:nvPicPr>
          <p:cNvPr id="5122" name="Picture 2" descr="C:\Documents and Settings\schumann\Desktop\PA_W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5943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Using Test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dirty="0" smtClean="0">
                <a:latin typeface="Courier New" pitchFamily="49" charset="0"/>
              </a:rPr>
              <a:t>depends.opt</a:t>
            </a:r>
            <a:r>
              <a:rPr lang="en-US" dirty="0" smtClean="0"/>
              <a:t>, e.g., change </a:t>
            </a:r>
            <a:r>
              <a:rPr lang="en-US" sz="2000" dirty="0" err="1" smtClean="0">
                <a:latin typeface="Courier New" pitchFamily="49" charset="0"/>
              </a:rPr>
              <a:t>ul_clib</a:t>
            </a:r>
            <a:r>
              <a:rPr lang="en-US" dirty="0" smtClean="0"/>
              <a:t> to </a:t>
            </a:r>
            <a:r>
              <a:rPr lang="en-US" sz="2000" dirty="0" smtClean="0">
                <a:latin typeface="Courier New" pitchFamily="49" charset="0"/>
              </a:rPr>
              <a:t>/export/home1/</a:t>
            </a:r>
            <a:r>
              <a:rPr lang="en-US" sz="2000" dirty="0" err="1" smtClean="0">
                <a:latin typeface="Courier New" pitchFamily="49" charset="0"/>
              </a:rPr>
              <a:t>hendricks</a:t>
            </a:r>
            <a:r>
              <a:rPr lang="en-US" sz="2000" dirty="0" smtClean="0">
                <a:latin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</a:rPr>
              <a:t>cns</a:t>
            </a:r>
            <a:r>
              <a:rPr lang="en-US" sz="2000" dirty="0" smtClean="0">
                <a:latin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</a:rPr>
              <a:t>mecca</a:t>
            </a:r>
            <a:r>
              <a:rPr lang="en-US" sz="2000" dirty="0" smtClean="0">
                <a:latin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</a:rPr>
              <a:t>uls</a:t>
            </a:r>
            <a:r>
              <a:rPr lang="en-US" sz="2000" dirty="0" smtClean="0">
                <a:latin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</a:rPr>
              <a:t>ul_clib</a:t>
            </a:r>
            <a:endParaRPr lang="en-US" dirty="0" smtClean="0"/>
          </a:p>
          <a:p>
            <a:r>
              <a:rPr lang="en-US" dirty="0" smtClean="0"/>
              <a:t>On the command line use </a:t>
            </a:r>
            <a:r>
              <a:rPr lang="en-US" dirty="0" err="1" smtClean="0">
                <a:latin typeface="Courier New" pitchFamily="49" charset="0"/>
              </a:rPr>
              <a:t>testclib</a:t>
            </a:r>
            <a:r>
              <a:rPr lang="en-US" dirty="0" smtClean="0"/>
              <a:t> command to indicate which slots should use the test library.</a:t>
            </a:r>
          </a:p>
          <a:p>
            <a:r>
              <a:rPr lang="en-US" dirty="0" smtClean="0"/>
              <a:t>All user libraries are dynamic/shared so both steps are needed.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depends.opt</a:t>
            </a:r>
            <a:r>
              <a:rPr lang="en-US" dirty="0" smtClean="0"/>
              <a:t> used to find headers at compile time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testclib</a:t>
            </a:r>
            <a:r>
              <a:rPr lang="en-US" dirty="0" smtClean="0"/>
              <a:t> used to find shared library at run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Undoing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Modifications may be retreated.   This can be done by anyone that notices or suspects an issue with a “recent” change.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latin typeface="Courier New" pitchFamily="49" charset="0"/>
              </a:rPr>
              <a:t>mecca </a:t>
            </a:r>
            <a:r>
              <a:rPr lang="en-US" dirty="0" smtClean="0">
                <a:latin typeface="Courier New" pitchFamily="49" charset="0"/>
              </a:rPr>
              <a:t>–-retreat </a:t>
            </a:r>
            <a:r>
              <a:rPr lang="en-US" dirty="0" smtClean="0">
                <a:latin typeface="Courier New" pitchFamily="49" charset="0"/>
              </a:rPr>
              <a:t>&lt;PA name&gt; </a:t>
            </a:r>
            <a:r>
              <a:rPr lang="en-US" dirty="0" smtClean="0"/>
              <a:t>command.</a:t>
            </a:r>
          </a:p>
          <a:p>
            <a:r>
              <a:rPr lang="en-US" dirty="0" smtClean="0"/>
              <a:t>The user will be given a history of changes and prompted for how far back to retreat.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Examining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Mecca uses CVS (Concurrent Version System).</a:t>
            </a:r>
          </a:p>
          <a:p>
            <a:r>
              <a:rPr lang="en-US" dirty="0" smtClean="0"/>
              <a:t>So one can use CVS to do all sorts of useful things.</a:t>
            </a:r>
          </a:p>
          <a:p>
            <a:r>
              <a:rPr lang="en-US" dirty="0" smtClean="0"/>
              <a:t>There is a web interface to the CVS repository:</a:t>
            </a:r>
          </a:p>
          <a:p>
            <a:pPr lvl="1"/>
            <a:r>
              <a:rPr lang="en-US" dirty="0" smtClean="0">
                <a:hlinkClick r:id="rId2"/>
              </a:rPr>
              <a:t>“Linux CVS Repository" under “Linux Controls “</a:t>
            </a:r>
            <a:endParaRPr lang="en-US" dirty="0" smtClean="0"/>
          </a:p>
          <a:p>
            <a:r>
              <a:rPr lang="en-US" dirty="0" smtClean="0"/>
              <a:t>Two useful things to do:</a:t>
            </a:r>
          </a:p>
          <a:p>
            <a:pPr lvl="1"/>
            <a:r>
              <a:rPr lang="en-US" dirty="0" smtClean="0"/>
              <a:t>Look at “annotated” source code</a:t>
            </a:r>
          </a:p>
          <a:p>
            <a:pPr lvl="1"/>
            <a:r>
              <a:rPr lang="en-US" dirty="0" smtClean="0"/>
              <a:t>Look at differences</a:t>
            </a:r>
          </a:p>
          <a:p>
            <a:r>
              <a:rPr lang="en-US" dirty="0" smtClean="0"/>
              <a:t>Directory structure, i.e., </a:t>
            </a:r>
            <a:r>
              <a:rPr lang="en-US" dirty="0" err="1" smtClean="0"/>
              <a:t>mecca</a:t>
            </a:r>
            <a:r>
              <a:rPr lang="en-US" dirty="0" smtClean="0"/>
              <a:t>/pas/&lt;PA name&gt;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Monitoring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Mecca sends emails to interested parties when code is changed.</a:t>
            </a:r>
          </a:p>
          <a:p>
            <a:r>
              <a:rPr lang="en-US" dirty="0" smtClean="0"/>
              <a:t>These emails include links that allow one to see differences from on-site or via VPN.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latin typeface="Courier New" pitchFamily="49" charset="0"/>
              </a:rPr>
              <a:t>mecca </a:t>
            </a:r>
            <a:r>
              <a:rPr lang="en-US" dirty="0" smtClean="0">
                <a:latin typeface="Courier New" pitchFamily="49" charset="0"/>
              </a:rPr>
              <a:t>–-subscribe </a:t>
            </a:r>
            <a:r>
              <a:rPr lang="en-US" dirty="0" smtClean="0">
                <a:latin typeface="Courier New" pitchFamily="49" charset="0"/>
              </a:rPr>
              <a:t>&lt;PA name&gt; </a:t>
            </a:r>
            <a:r>
              <a:rPr lang="en-US" dirty="0" smtClean="0"/>
              <a:t>command.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familiar with the control system as a user.</a:t>
            </a:r>
          </a:p>
          <a:p>
            <a:r>
              <a:rPr lang="en-US" dirty="0" smtClean="0"/>
              <a:t>You are familiar with the Linux prompt.</a:t>
            </a:r>
          </a:p>
          <a:p>
            <a:r>
              <a:rPr lang="en-US" dirty="0" smtClean="0"/>
              <a:t>You know how to program in C.</a:t>
            </a:r>
          </a:p>
          <a:p>
            <a:r>
              <a:rPr lang="en-US" dirty="0" smtClean="0"/>
              <a:t>However, if I use terms without explanation that you don’t understand ask for clarification please.</a:t>
            </a:r>
          </a:p>
          <a:p>
            <a:r>
              <a:rPr lang="en-US" dirty="0" smtClean="0"/>
              <a:t>This presentation will get you started it will not make you an expert.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Mecca maintains meta-information about applications, e.g., keeper and status.</a:t>
            </a:r>
          </a:p>
          <a:p>
            <a:r>
              <a:rPr lang="en-US" dirty="0" smtClean="0"/>
              <a:t>Mecca has diagnostic capabilities, e.g., the ability to run just the preprocessor.   Use the </a:t>
            </a:r>
            <a:r>
              <a:rPr lang="en-US" dirty="0" smtClean="0">
                <a:latin typeface="Courier New" pitchFamily="49" charset="0"/>
              </a:rPr>
              <a:t>&lt;stem&gt;.E </a:t>
            </a:r>
            <a:r>
              <a:rPr lang="en-US" dirty="0" smtClean="0"/>
              <a:t>target.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not clear?</a:t>
            </a:r>
          </a:p>
          <a:p>
            <a:r>
              <a:rPr lang="en-US" dirty="0" smtClean="0"/>
              <a:t>What more do you want to know?</a:t>
            </a:r>
          </a:p>
          <a:p>
            <a:r>
              <a:rPr lang="en-US" b="1" dirty="0" smtClean="0"/>
              <a:t>Thanks for taking time to educate yourselves about the control system.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C/C++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Primary Applications (PA), e.g., Parameter Page</a:t>
            </a:r>
          </a:p>
          <a:p>
            <a:pPr lvl="2"/>
            <a:r>
              <a:rPr lang="en-US" dirty="0" smtClean="0"/>
              <a:t>“Text”</a:t>
            </a:r>
          </a:p>
          <a:p>
            <a:pPr lvl="2"/>
            <a:r>
              <a:rPr lang="en-US" dirty="0" smtClean="0"/>
              <a:t>May be mapped to index page(s)</a:t>
            </a:r>
          </a:p>
          <a:p>
            <a:pPr lvl="1"/>
            <a:r>
              <a:rPr lang="en-US" dirty="0" smtClean="0"/>
              <a:t>Secondary Applications (SA), e.g., Fast Time Plot</a:t>
            </a:r>
          </a:p>
          <a:p>
            <a:pPr lvl="2"/>
            <a:r>
              <a:rPr lang="en-US" dirty="0" smtClean="0"/>
              <a:t>“Graphics”</a:t>
            </a:r>
          </a:p>
          <a:p>
            <a:pPr lvl="2"/>
            <a:r>
              <a:rPr lang="en-US" dirty="0" smtClean="0"/>
              <a:t>Typically started by a PA</a:t>
            </a:r>
          </a:p>
          <a:p>
            <a:r>
              <a:rPr lang="en-US" dirty="0" smtClean="0"/>
              <a:t>User Libraries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clib</a:t>
            </a:r>
            <a:r>
              <a:rPr lang="en-US" dirty="0" smtClean="0"/>
              <a:t>” is the most prominent</a:t>
            </a:r>
          </a:p>
          <a:p>
            <a:pPr lvl="1"/>
            <a:r>
              <a:rPr lang="en-US" dirty="0" smtClean="0"/>
              <a:t>Users may create their own to share code across applications</a:t>
            </a:r>
          </a:p>
          <a:p>
            <a:r>
              <a:rPr lang="en-US" dirty="0" smtClean="0"/>
              <a:t>Services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 (Parameter Page)</a:t>
            </a:r>
            <a:endParaRPr lang="en-US" dirty="0"/>
          </a:p>
        </p:txBody>
      </p:sp>
      <p:pic>
        <p:nvPicPr>
          <p:cNvPr id="3074" name="Picture 2" descr="C:\Documents and Settings\schumann\Desktop\PA_M4_LLRF_PARAMET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3" y="2376488"/>
            <a:ext cx="525780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SA (</a:t>
            </a:r>
            <a:r>
              <a:rPr lang="en-US" dirty="0" err="1" smtClean="0"/>
              <a:t>Lex</a:t>
            </a:r>
            <a:r>
              <a:rPr lang="en-US" dirty="0" smtClean="0"/>
              <a:t> SA display)</a:t>
            </a:r>
            <a:endParaRPr lang="en-US" dirty="0"/>
          </a:p>
        </p:txBody>
      </p:sp>
      <p:pic>
        <p:nvPicPr>
          <p:cNvPr id="4098" name="Picture 2" descr="C:\Documents and Settings\schumann\Desktop\GxSA_Lex_Active_Image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5638800" cy="4643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Tool Chest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Mecca (now a meaningless acronym)</a:t>
            </a:r>
          </a:p>
          <a:p>
            <a:pPr lvl="1"/>
            <a:r>
              <a:rPr lang="en-US" dirty="0" smtClean="0"/>
              <a:t>Source code capture (CVS)</a:t>
            </a:r>
          </a:p>
          <a:p>
            <a:pPr lvl="1"/>
            <a:r>
              <a:rPr lang="en-US" dirty="0" smtClean="0"/>
              <a:t>Build system (make)</a:t>
            </a:r>
          </a:p>
          <a:p>
            <a:pPr lvl="1"/>
            <a:r>
              <a:rPr lang="en-US" dirty="0" smtClean="0"/>
              <a:t>Insures that all production code </a:t>
            </a:r>
            <a:r>
              <a:rPr lang="en-US" smtClean="0"/>
              <a:t>is captured</a:t>
            </a:r>
            <a:endParaRPr lang="en-US" dirty="0" smtClean="0"/>
          </a:p>
          <a:p>
            <a:r>
              <a:rPr lang="en-US" dirty="0" smtClean="0"/>
              <a:t>User libraries (ULs), including “</a:t>
            </a:r>
            <a:r>
              <a:rPr lang="en-US" dirty="0" err="1" smtClean="0"/>
              <a:t>clib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Testing environments</a:t>
            </a:r>
          </a:p>
          <a:p>
            <a:pPr lvl="1"/>
            <a:r>
              <a:rPr lang="en-US" dirty="0" smtClean="0"/>
              <a:t>Z Page – test PA changes without committing</a:t>
            </a:r>
          </a:p>
          <a:p>
            <a:pPr lvl="1"/>
            <a:r>
              <a:rPr lang="en-US" dirty="0" smtClean="0"/>
              <a:t>W Page – allow others to try out your changes</a:t>
            </a:r>
          </a:p>
          <a:p>
            <a:pPr lvl="1"/>
            <a:r>
              <a:rPr lang="en-US" dirty="0" smtClean="0"/>
              <a:t>D7 – test SA changes without committing</a:t>
            </a:r>
          </a:p>
          <a:p>
            <a:r>
              <a:rPr lang="en-US" dirty="0" smtClean="0"/>
              <a:t>Debuggers – step through source code, etc.</a:t>
            </a:r>
          </a:p>
          <a:p>
            <a:pPr lvl="1"/>
            <a:r>
              <a:rPr lang="en-US" dirty="0" smtClean="0"/>
              <a:t>DDD - default</a:t>
            </a:r>
          </a:p>
          <a:p>
            <a:pPr lvl="1"/>
            <a:r>
              <a:rPr lang="en-US" dirty="0" err="1" smtClean="0"/>
              <a:t>Totalview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Controls Home Page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"Linux Mecca“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under heading “Linux Controls”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"Program Libraries“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list across top of home page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Index Page and D7 –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"Applications Linux“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next to “Program Libraries” on home page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PA0001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Index Page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PA0323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D7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 PAs on the X index page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"New User“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Introductions to several topics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Index Page (a PA itself)</a:t>
            </a:r>
            <a:endParaRPr lang="en-US" dirty="0"/>
          </a:p>
        </p:txBody>
      </p:sp>
      <p:pic>
        <p:nvPicPr>
          <p:cNvPr id="1026" name="Picture 2" descr="C:\Documents and Settings\schumann\Desktop\Index_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5943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D7 (PA used for SA testing)</a:t>
            </a:r>
            <a:endParaRPr lang="en-US" dirty="0"/>
          </a:p>
        </p:txBody>
      </p:sp>
      <p:pic>
        <p:nvPicPr>
          <p:cNvPr id="2050" name="Picture 2" descr="C:\Documents and Settings\schumann\Desktop\PA_D7_Quick_SA_Te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46482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4617B"/>
      </a:hlink>
      <a:folHlink>
        <a:srgbClr val="04617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909</Words>
  <Application>Microsoft Macintosh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Control System Application Development in C/C++ </vt:lpstr>
      <vt:lpstr>Assumptions</vt:lpstr>
      <vt:lpstr>Types of C/C++ Development</vt:lpstr>
      <vt:lpstr>Sample PA (Parameter Page)</vt:lpstr>
      <vt:lpstr>Sample SA (Lex SA display)</vt:lpstr>
      <vt:lpstr>The Tool Chest </vt:lpstr>
      <vt:lpstr>Documentation</vt:lpstr>
      <vt:lpstr>The Index Page (a PA itself)</vt:lpstr>
      <vt:lpstr>D7 (PA used for SA testing)</vt:lpstr>
      <vt:lpstr>C vs C++</vt:lpstr>
      <vt:lpstr>PA Event Loop</vt:lpstr>
      <vt:lpstr>Scenario – PA Modification</vt:lpstr>
      <vt:lpstr>A Note about mecca --copy</vt:lpstr>
      <vt:lpstr>Scenario – PA Creation</vt:lpstr>
      <vt:lpstr>Scenario – Mapping a PA</vt:lpstr>
      <vt:lpstr>Scenario – Using Test Libraries</vt:lpstr>
      <vt:lpstr>Scenario – Undoing Changes</vt:lpstr>
      <vt:lpstr>Scenario – Examining History</vt:lpstr>
      <vt:lpstr>Scenario – Monitoring Changes</vt:lpstr>
      <vt:lpstr>Briefly</vt:lpstr>
      <vt:lpstr>Q &amp; A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System Application Development in C/C++ </dc:title>
  <dc:creator>schumann</dc:creator>
  <cp:lastModifiedBy>Carl Schumann</cp:lastModifiedBy>
  <cp:revision>70</cp:revision>
  <dcterms:created xsi:type="dcterms:W3CDTF">2012-04-30T13:44:22Z</dcterms:created>
  <dcterms:modified xsi:type="dcterms:W3CDTF">2012-06-01T18:44:49Z</dcterms:modified>
</cp:coreProperties>
</file>