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 Update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6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200MHz RF System Upgrade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200MHz RF system power tube (</a:t>
            </a:r>
            <a:r>
              <a:rPr lang="en-US" dirty="0" err="1" smtClean="0"/>
              <a:t>Photonis</a:t>
            </a:r>
            <a:r>
              <a:rPr lang="en-US" dirty="0" smtClean="0"/>
              <a:t> 7835) has a single supplier and few customers.</a:t>
            </a:r>
          </a:p>
          <a:p>
            <a:r>
              <a:rPr lang="en-US" dirty="0" smtClean="0"/>
              <a:t>Company will charge what they think will be just under cost of technology upgrade until it is no longer profitable for it.</a:t>
            </a:r>
          </a:p>
          <a:p>
            <a:r>
              <a:rPr lang="en-US" dirty="0" smtClean="0"/>
              <a:t>Three upgrade options are under investigation</a:t>
            </a:r>
          </a:p>
          <a:p>
            <a:pPr lvl="1"/>
            <a:r>
              <a:rPr lang="en-US" dirty="0" smtClean="0"/>
              <a:t>Procure 200MHz klystrons</a:t>
            </a:r>
          </a:p>
          <a:p>
            <a:pPr lvl="1"/>
            <a:r>
              <a:rPr lang="en-US" dirty="0" smtClean="0"/>
              <a:t>Copy Los Alamos design using Thales tube</a:t>
            </a:r>
          </a:p>
          <a:p>
            <a:pPr lvl="1"/>
            <a:r>
              <a:rPr lang="en-US" dirty="0" smtClean="0"/>
              <a:t>Copy SNS 400MHz front-end design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Option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received preliminary quote from CPI to produce prototype 200MHz, 7MW klystron for 1.5-2M$.</a:t>
            </a:r>
          </a:p>
          <a:p>
            <a:r>
              <a:rPr lang="en-US" dirty="0" smtClean="0"/>
              <a:t>First round of estimates has total upgrade costing $7M in M&amp;S.</a:t>
            </a:r>
          </a:p>
          <a:p>
            <a:r>
              <a:rPr lang="en-US" dirty="0" smtClean="0"/>
              <a:t>Still working on labor costs for testing and installation.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Probably need preliminary sketch of layout of klystron components in Linac gallery.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probably require significant civil construction to make room for large klystrons.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and 400MHz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preliminary cost estimates from John Lyles in Los Alamos that put the M&amp;S for Thales tube upgrade at about 9.5M$.</a:t>
            </a:r>
          </a:p>
          <a:p>
            <a:r>
              <a:rPr lang="en-US" dirty="0" smtClean="0"/>
              <a:t>Labor estimates in progress; will be larger than klystron option due to greater engineering time needed to modify LANSCE design to meet Linac specs.</a:t>
            </a:r>
          </a:p>
          <a:p>
            <a:r>
              <a:rPr lang="en-US" dirty="0" smtClean="0"/>
              <a:t>Haven’t started 400MHz evaluation yet, but will be most expensive in terms of M&amp;S, labor, and machine down time due to replacement of 200MHz DTLs and LLRF system.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kind of modulator upgrade is necessary for long term </a:t>
            </a:r>
            <a:r>
              <a:rPr lang="en-US" dirty="0" smtClean="0"/>
              <a:t>L</a:t>
            </a:r>
            <a:r>
              <a:rPr lang="en-US" dirty="0" smtClean="0"/>
              <a:t>inac </a:t>
            </a:r>
            <a:r>
              <a:rPr lang="en-US" dirty="0" smtClean="0"/>
              <a:t>operation.</a:t>
            </a:r>
          </a:p>
          <a:p>
            <a:r>
              <a:rPr lang="en-US" dirty="0" smtClean="0"/>
              <a:t>Modulator specifications for all 7835 upgrade options are less difficult then a modulator upgrade for 7835 operation.</a:t>
            </a:r>
          </a:p>
          <a:p>
            <a:r>
              <a:rPr lang="en-US" dirty="0" smtClean="0"/>
              <a:t>If the modulator upgrade proceeds ahead of the tube upgrade, the modifications needed for the tube upgrade should not be financially significant (klystrons would require some kind of pulse transformer anyway).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Produce document comparing costs of different upgrade options and not performing any upgrade.</a:t>
            </a:r>
          </a:p>
          <a:p>
            <a:r>
              <a:rPr lang="en-US" dirty="0" smtClean="0"/>
              <a:t>Finish labor cost estimates for constructing and maintaining klystron and Thales tube </a:t>
            </a:r>
            <a:r>
              <a:rPr lang="en-US" dirty="0" err="1" smtClean="0"/>
              <a:t>upgade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Complete cost estimates for 400MHz upgrade.</a:t>
            </a:r>
          </a:p>
          <a:p>
            <a:r>
              <a:rPr lang="en-US" dirty="0" smtClean="0"/>
              <a:t>Make case to second floor for next course of action.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50" t="4200" r="17100" b="16200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Budget/RLS</a:t>
            </a:r>
          </a:p>
          <a:p>
            <a:pPr lvl="1"/>
            <a:r>
              <a:rPr lang="en-US" dirty="0" smtClean="0"/>
              <a:t>Current Activities</a:t>
            </a:r>
          </a:p>
          <a:p>
            <a:pPr lvl="1"/>
            <a:r>
              <a:rPr lang="en-US" dirty="0" smtClean="0"/>
              <a:t>Upcoming Activities/ Changes</a:t>
            </a:r>
          </a:p>
          <a:p>
            <a:r>
              <a:rPr lang="en-US" dirty="0" smtClean="0"/>
              <a:t>Update Slides</a:t>
            </a:r>
          </a:p>
          <a:p>
            <a:pPr lvl="1"/>
            <a:r>
              <a:rPr lang="en-US" dirty="0" smtClean="0"/>
              <a:t>LCW 				Augustine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High Power RF		</a:t>
            </a:r>
            <a:r>
              <a:rPr lang="en-US" dirty="0" err="1" smtClean="0"/>
              <a:t>Steimel</a:t>
            </a:r>
            <a:endParaRPr lang="en-US" dirty="0" smtClean="0"/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BPMs			Eddy</a:t>
            </a:r>
          </a:p>
          <a:p>
            <a:pPr lvl="1"/>
            <a:r>
              <a:rPr lang="en-US" dirty="0" smtClean="0"/>
              <a:t>Booster </a:t>
            </a:r>
            <a:r>
              <a:rPr lang="en-US" dirty="0" smtClean="0"/>
              <a:t>Alignment</a:t>
            </a:r>
            <a:r>
              <a:rPr lang="en-US" dirty="0" smtClean="0"/>
              <a:t>		</a:t>
            </a:r>
            <a:r>
              <a:rPr lang="en-US" dirty="0" smtClean="0"/>
              <a:t>Kiyomi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General Info</a:t>
            </a:r>
          </a:p>
          <a:p>
            <a:r>
              <a:rPr lang="en-US" sz="2800" dirty="0" smtClean="0"/>
              <a:t>Latest Budget  Numbers </a:t>
            </a:r>
          </a:p>
          <a:p>
            <a:pPr lvl="1"/>
            <a:r>
              <a:rPr lang="en-US" sz="2400" dirty="0" smtClean="0"/>
              <a:t> New Numbers Uploaded</a:t>
            </a:r>
          </a:p>
          <a:p>
            <a:pPr lvl="1"/>
            <a:r>
              <a:rPr lang="en-US" sz="2400" dirty="0" smtClean="0"/>
              <a:t>66% year done – still have lots of $$ scheduled to be spent</a:t>
            </a:r>
            <a:r>
              <a:rPr lang="en-US" sz="2400" dirty="0" smtClean="0"/>
              <a:t>!!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RLS  Info</a:t>
            </a:r>
          </a:p>
          <a:p>
            <a:pPr lvl="1"/>
            <a:r>
              <a:rPr lang="en-US" sz="2400" dirty="0" err="1" smtClean="0"/>
              <a:t>Elmie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Task Info </a:t>
            </a:r>
          </a:p>
          <a:p>
            <a:r>
              <a:rPr lang="en-US" sz="2800" dirty="0" smtClean="0"/>
              <a:t>RFQ </a:t>
            </a:r>
          </a:p>
          <a:p>
            <a:pPr lvl="1"/>
            <a:r>
              <a:rPr lang="en-US" sz="2400" dirty="0" smtClean="0"/>
              <a:t>Lots of simulations and email being exchanged…..</a:t>
            </a:r>
          </a:p>
          <a:p>
            <a:pPr lvl="1"/>
            <a:r>
              <a:rPr lang="en-US" sz="2400" dirty="0" smtClean="0"/>
              <a:t>Early results seem to indicated the energy is lost at the extraction gap</a:t>
            </a:r>
          </a:p>
          <a:p>
            <a:r>
              <a:rPr lang="en-US" sz="2800" dirty="0" smtClean="0"/>
              <a:t>Solid State – We Generated a ‘schedule’ to help assist planning</a:t>
            </a:r>
          </a:p>
          <a:p>
            <a:r>
              <a:rPr lang="en-US" sz="2800" dirty="0" smtClean="0"/>
              <a:t>High Power testing – needs to get going </a:t>
            </a:r>
          </a:p>
          <a:p>
            <a:r>
              <a:rPr lang="en-US" sz="2800" dirty="0" smtClean="0"/>
              <a:t>Cavity 7 </a:t>
            </a:r>
            <a:r>
              <a:rPr lang="en-US" sz="2800" dirty="0" err="1" smtClean="0"/>
              <a:t>Refurb</a:t>
            </a:r>
            <a:r>
              <a:rPr lang="en-US" sz="2800" dirty="0" smtClean="0"/>
              <a:t> -–  Tuners put back on – 15 Hz testing next</a:t>
            </a:r>
          </a:p>
          <a:p>
            <a:r>
              <a:rPr lang="en-US" sz="2400" dirty="0" smtClean="0"/>
              <a:t>Absorber work continuing – Drawings Complete –  </a:t>
            </a:r>
            <a:endParaRPr lang="en-US" sz="2000" dirty="0" smtClean="0"/>
          </a:p>
          <a:p>
            <a:pPr lvl="1"/>
            <a:r>
              <a:rPr lang="en-US" sz="1200" dirty="0" err="1" smtClean="0"/>
              <a:t>Salah</a:t>
            </a:r>
            <a:r>
              <a:rPr lang="en-US" sz="1200" dirty="0" smtClean="0"/>
              <a:t> will give update talk next week on Kickers</a:t>
            </a:r>
          </a:p>
          <a:p>
            <a:r>
              <a:rPr lang="en-US" sz="2600" dirty="0" smtClean="0"/>
              <a:t>Linac Modulator Work -  </a:t>
            </a:r>
            <a:r>
              <a:rPr lang="en-US" sz="2800" dirty="0" smtClean="0"/>
              <a:t>Continental Electronics gave a proposal</a:t>
            </a:r>
            <a:endParaRPr lang="en-US" sz="2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057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OBL BUD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YTD OBL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05/12 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BUD BAL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5106.888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1856.316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119.442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3131.13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838200"/>
          <a:ext cx="7772398" cy="5562598"/>
        </p:xfrm>
        <a:graphic>
          <a:graphicData uri="http://schemas.openxmlformats.org/drawingml/2006/table">
            <a:tbl>
              <a:tblPr/>
              <a:tblGrid>
                <a:gridCol w="526942"/>
                <a:gridCol w="731865"/>
                <a:gridCol w="1097796"/>
                <a:gridCol w="2268779"/>
                <a:gridCol w="1244169"/>
                <a:gridCol w="1024610"/>
                <a:gridCol w="878237"/>
              </a:tblGrid>
              <a:tr h="509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BRF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Solid State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Cavity 15Hz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Status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Removed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Planned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Install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Installed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1/2/2013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11/29/2012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9/10/2012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10/29/2012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8/13/2012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9/24/2012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7/16/2012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8/27/2012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7/30/2012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cavity refurbishment underway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5/4/2012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10/8/2011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12/17/2012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1/28/2013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1/14/2013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2/11/2013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3/18/2013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4/29/2013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4/15/2013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5/27/2013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5/13/2013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8/26/2013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8/12/2013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9/30/2013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9/16/2013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10/28/2013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9/15/2012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10/14/2013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11/25/2013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11/18/2013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12/30/2013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57" marR="63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0"/>
            <a:ext cx="45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State and Cavity Refurbishment Schedule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–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Cavity </a:t>
            </a:r>
            <a:r>
              <a:rPr lang="en-US" dirty="0" err="1" smtClean="0"/>
              <a:t>Refurb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15 Hz testing</a:t>
            </a:r>
          </a:p>
          <a:p>
            <a:pPr lvl="1"/>
            <a:r>
              <a:rPr lang="en-US" dirty="0" smtClean="0"/>
              <a:t>Install in two weeks?</a:t>
            </a:r>
          </a:p>
          <a:p>
            <a:pPr lvl="1"/>
            <a:r>
              <a:rPr lang="en-US" dirty="0" smtClean="0"/>
              <a:t>Need to pull another cavity – when?</a:t>
            </a:r>
          </a:p>
          <a:p>
            <a:r>
              <a:rPr lang="en-US" dirty="0" smtClean="0"/>
              <a:t>High Power Testing – testing of fixture this week!!</a:t>
            </a:r>
          </a:p>
          <a:p>
            <a:r>
              <a:rPr lang="en-US" dirty="0" smtClean="0"/>
              <a:t>Tuner Work – Cone effort needs to be improved</a:t>
            </a:r>
          </a:p>
          <a:p>
            <a:r>
              <a:rPr lang="en-US" dirty="0" smtClean="0"/>
              <a:t>LCW starting – </a:t>
            </a:r>
            <a:r>
              <a:rPr lang="en-US" smtClean="0"/>
              <a:t>not </a:t>
            </a:r>
            <a:r>
              <a:rPr lang="en-US" smtClean="0"/>
              <a:t>yet draining </a:t>
            </a:r>
            <a:r>
              <a:rPr lang="en-US" dirty="0" smtClean="0"/>
              <a:t>of system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715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dirty="0" smtClean="0"/>
              <a:t>Augustine - Vacuum</a:t>
            </a:r>
          </a:p>
          <a:p>
            <a:r>
              <a:rPr lang="en-US" dirty="0" smtClean="0"/>
              <a:t>Status of PIP purchases							5/30/2012</a:t>
            </a:r>
          </a:p>
          <a:p>
            <a:pPr>
              <a:buNone/>
            </a:pPr>
            <a:r>
              <a:rPr lang="en-US" dirty="0" smtClean="0"/>
              <a:t>The following purchases are for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Two large root blower stations 114K. This </a:t>
            </a:r>
            <a:r>
              <a:rPr lang="en-US" dirty="0" err="1" smtClean="0"/>
              <a:t>req</a:t>
            </a:r>
            <a:r>
              <a:rPr lang="en-US" dirty="0" smtClean="0"/>
              <a:t> I am told is waiting for Directorate approval – This has been </a:t>
            </a:r>
            <a:r>
              <a:rPr lang="en-US" dirty="0" smtClean="0"/>
              <a:t>approved by Directorate but waiting on DOE</a:t>
            </a:r>
            <a:endParaRPr lang="en-US" dirty="0" smtClean="0"/>
          </a:p>
          <a:p>
            <a:r>
              <a:rPr lang="en-US" dirty="0" smtClean="0"/>
              <a:t>Have received quote for </a:t>
            </a:r>
            <a:r>
              <a:rPr lang="en-US" dirty="0" err="1" smtClean="0"/>
              <a:t>dewer</a:t>
            </a:r>
            <a:r>
              <a:rPr lang="en-US" dirty="0" smtClean="0"/>
              <a:t> repair at A-0. We are making sure  the legalize between Fermi and the contractor are understood. Once this is done I will write the req. This is 37.2 K</a:t>
            </a:r>
          </a:p>
          <a:p>
            <a:r>
              <a:rPr lang="en-US" dirty="0" smtClean="0"/>
              <a:t>I think at this point I am just about out of </a:t>
            </a:r>
            <a:r>
              <a:rPr lang="en-US" dirty="0" smtClean="0"/>
              <a:t>money – Not quite but close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Booster</a:t>
            </a:r>
            <a:endParaRPr lang="en-US" dirty="0" smtClean="0"/>
          </a:p>
          <a:p>
            <a:r>
              <a:rPr lang="en-US" dirty="0" smtClean="0"/>
              <a:t>Have received quote for the two roots blower station for the Booster fan rooms. I am writing the </a:t>
            </a:r>
            <a:r>
              <a:rPr lang="en-US" dirty="0" err="1" smtClean="0"/>
              <a:t>req</a:t>
            </a:r>
            <a:endParaRPr lang="en-US" dirty="0" smtClean="0"/>
          </a:p>
          <a:p>
            <a:r>
              <a:rPr lang="en-US" dirty="0" smtClean="0"/>
              <a:t>Turbo pumps. I have not started on this yet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Vacuum Valves</a:t>
            </a:r>
          </a:p>
          <a:p>
            <a:r>
              <a:rPr lang="en-US" dirty="0" smtClean="0"/>
              <a:t>I am in contact with MDC in California; we are hammering out the design of the new vacuum valves for </a:t>
            </a:r>
            <a:r>
              <a:rPr lang="en-US" dirty="0" err="1" smtClean="0"/>
              <a:t>Linac</a:t>
            </a:r>
            <a:r>
              <a:rPr lang="en-US" dirty="0" smtClean="0"/>
              <a:t> and Booster. Once this is decided they will quote. 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895600"/>
          <a:ext cx="8381999" cy="121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88"/>
                <a:gridCol w="585803"/>
                <a:gridCol w="1443077"/>
                <a:gridCol w="1443077"/>
                <a:gridCol w="1443077"/>
                <a:gridCol w="1443077"/>
              </a:tblGrid>
              <a:tr h="327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OBL BUD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YTD OBL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05/12 RIP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BUD BAL</a:t>
                      </a:r>
                    </a:p>
                  </a:txBody>
                  <a:tcPr marL="9525" marR="9525" marT="9525" marB="0" anchor="b"/>
                </a:tc>
              </a:tr>
              <a:tr h="42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2103.01.05.03.AD AD-Linac PIP Vacuum Systems Replacement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113.492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66.508</a:t>
                      </a:r>
                    </a:p>
                  </a:txBody>
                  <a:tcPr marL="9525" marR="9525" marT="9525" marB="0" anchor="b"/>
                </a:tc>
              </a:tr>
              <a:tr h="42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2103.02.05.03.AD AD-Booster PIP Vacuum Systems Replacement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0.49671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Tahoma"/>
                        </a:rPr>
                        <a:t>179.5033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47355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magnets were realigned in May 2012 prior to a long shutdown.</a:t>
            </a:r>
          </a:p>
          <a:p>
            <a:pPr lvl="0" indent="1190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period 21:  D-down magnet (end of the magnet by -1.3mm) </a:t>
            </a:r>
            <a:b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        	period 22:  D-up magnet (beginning of the magnet by +1.3mm)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+magnet_erro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382000" cy="3335274"/>
          </a:xfrm>
          <a:prstGeom prst="rect">
            <a:avLst/>
          </a:prstGeom>
        </p:spPr>
      </p:pic>
      <p:pic>
        <p:nvPicPr>
          <p:cNvPr id="6" name="Picture 5" descr="lattice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5105400"/>
            <a:ext cx="6460072" cy="1600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77000" y="3581400"/>
            <a:ext cx="304800" cy="10668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5791200"/>
            <a:ext cx="2286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5791200"/>
            <a:ext cx="228600" cy="2286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60198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0198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10000" y="6093125"/>
            <a:ext cx="152400" cy="231475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6172200" y="6093125"/>
            <a:ext cx="152400" cy="231475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1524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Magnet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move (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Kyimo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e1_jav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3978999" cy="2209800"/>
          </a:xfrm>
          <a:prstGeom prst="rect">
            <a:avLst/>
          </a:prstGeom>
        </p:spPr>
      </p:pic>
      <p:pic>
        <p:nvPicPr>
          <p:cNvPr id="5" name="Picture 4" descr="move1_mad.JPG"/>
          <p:cNvPicPr/>
          <p:nvPr/>
        </p:nvPicPr>
        <p:blipFill rotWithShape="1">
          <a:blip r:embed="rId3" cstate="print"/>
          <a:srcRect l="3333" r="4848" b="2318"/>
          <a:stretch/>
        </p:blipFill>
        <p:spPr bwMode="auto">
          <a:xfrm>
            <a:off x="4419600" y="2133600"/>
            <a:ext cx="4267200" cy="333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Simulation results of the beam orbit difference 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the vertical alignment error.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1600200"/>
            <a:ext cx="2604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Magnet Move Program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6002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MAD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57400" y="3429000"/>
            <a:ext cx="6858000" cy="29718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71800" y="14478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Difference of the measured orbit between before and after a magnet move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6400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Measured aperture before (left) and after (right) the magnet realignment.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</a:p>
        </p:txBody>
      </p:sp>
      <p:pic>
        <p:nvPicPr>
          <p:cNvPr id="10" name="Picture 9" descr="Move2_diff_10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2590800" cy="2854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728</Words>
  <Application>Microsoft Office PowerPoint</Application>
  <PresentationFormat>On-screen Show (4:3)</PresentationFormat>
  <Paragraphs>232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PIP Update </vt:lpstr>
      <vt:lpstr>Agenda</vt:lpstr>
      <vt:lpstr>Update</vt:lpstr>
      <vt:lpstr>Slide 4</vt:lpstr>
      <vt:lpstr>Plans – this week</vt:lpstr>
      <vt:lpstr>Talks</vt:lpstr>
      <vt:lpstr>Slide 7</vt:lpstr>
      <vt:lpstr>Slide 8</vt:lpstr>
      <vt:lpstr>Slide 9</vt:lpstr>
      <vt:lpstr>Linac 200MHz RF System Upgrade</vt:lpstr>
      <vt:lpstr>Klystron Option</vt:lpstr>
      <vt:lpstr>Tube and 400MHz Options</vt:lpstr>
      <vt:lpstr>Modulator Issues</vt:lpstr>
      <vt:lpstr>Near Term Plans</vt:lpstr>
      <vt:lpstr>Slide 15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pellico</dc:creator>
  <cp:lastModifiedBy>pellico</cp:lastModifiedBy>
  <cp:revision>24</cp:revision>
  <dcterms:created xsi:type="dcterms:W3CDTF">2012-05-23T14:14:44Z</dcterms:created>
  <dcterms:modified xsi:type="dcterms:W3CDTF">2012-06-06T15:20:39Z</dcterms:modified>
</cp:coreProperties>
</file>