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7" r:id="rId3"/>
    <p:sldId id="258" r:id="rId4"/>
    <p:sldId id="286" r:id="rId5"/>
    <p:sldId id="287" r:id="rId6"/>
    <p:sldId id="281" r:id="rId7"/>
    <p:sldId id="282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08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13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 build &amp; testing of first 12 PA’s</a:t>
            </a:r>
          </a:p>
          <a:p>
            <a:pPr lvl="2"/>
            <a:r>
              <a:rPr lang="en-US" b="1" dirty="0"/>
              <a:t>June </a:t>
            </a:r>
            <a:r>
              <a:rPr lang="en-US" b="1" dirty="0" smtClean="0"/>
              <a:t>2012    </a:t>
            </a:r>
            <a:r>
              <a:rPr lang="en-US" sz="1900" dirty="0" smtClean="0"/>
              <a:t>(On Track)</a:t>
            </a:r>
            <a:endParaRPr lang="en-US" sz="1900" dirty="0"/>
          </a:p>
          <a:p>
            <a:pPr lvl="4"/>
            <a:endParaRPr lang="en-US" dirty="0"/>
          </a:p>
          <a:p>
            <a:r>
              <a:rPr lang="en-US" dirty="0" smtClean="0"/>
              <a:t>Begin build of next 14 PA’s</a:t>
            </a:r>
          </a:p>
          <a:p>
            <a:pPr lvl="2"/>
            <a:r>
              <a:rPr lang="en-US" b="1" dirty="0" smtClean="0"/>
              <a:t>July 2012</a:t>
            </a:r>
          </a:p>
          <a:p>
            <a:pPr lvl="4"/>
            <a:endParaRPr lang="en-US" b="1" dirty="0" smtClean="0"/>
          </a:p>
          <a:p>
            <a:r>
              <a:rPr lang="en-US" dirty="0" smtClean="0"/>
              <a:t>Build &amp; test units (2 / Month)</a:t>
            </a:r>
          </a:p>
          <a:p>
            <a:pPr lvl="2"/>
            <a:r>
              <a:rPr lang="en-US" b="1" dirty="0" smtClean="0"/>
              <a:t>Goal is January 2013</a:t>
            </a:r>
          </a:p>
          <a:p>
            <a:pPr lvl="4"/>
            <a:endParaRPr lang="en-US" b="1" dirty="0" smtClean="0"/>
          </a:p>
          <a:p>
            <a:r>
              <a:rPr lang="en-US" dirty="0" smtClean="0"/>
              <a:t>Install into Stations</a:t>
            </a:r>
          </a:p>
          <a:p>
            <a:pPr lvl="2"/>
            <a:r>
              <a:rPr lang="en-US" b="1" dirty="0" smtClean="0"/>
              <a:t>When able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2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Booster Optics Correction:</a:t>
            </a:r>
            <a:br>
              <a:rPr lang="en-US"/>
            </a:br>
            <a:r>
              <a:rPr lang="en-US"/>
              <a:t>Progress and Plans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838200"/>
          </a:xfrm>
        </p:spPr>
        <p:txBody>
          <a:bodyPr/>
          <a:lstStyle/>
          <a:p>
            <a:r>
              <a:rPr lang="en-US" sz="2000"/>
              <a:t>6/13/2012</a:t>
            </a:r>
          </a:p>
          <a:p>
            <a:r>
              <a:rPr lang="en-US" sz="2000"/>
              <a:t>M. McAteer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buFontTx/>
              <a:buAutoNum type="romanUcPeriod"/>
            </a:pPr>
            <a:r>
              <a:rPr lang="en-US" sz="3600"/>
              <a:t>Beta beating correction results</a:t>
            </a:r>
          </a:p>
          <a:p>
            <a:pPr marL="812800" indent="-812800">
              <a:buFontTx/>
              <a:buAutoNum type="romanUcPeriod"/>
            </a:pPr>
            <a:endParaRPr lang="en-US" sz="3600"/>
          </a:p>
          <a:p>
            <a:pPr marL="812800" indent="-812800">
              <a:buFontTx/>
              <a:buAutoNum type="romanUcPeriod"/>
            </a:pPr>
            <a:r>
              <a:rPr lang="en-US" sz="3600"/>
              <a:t>Optics measurements with corrector packages turned off</a:t>
            </a:r>
          </a:p>
          <a:p>
            <a:pPr marL="812800" indent="-812800">
              <a:buFontTx/>
              <a:buAutoNum type="romanUcPeriod"/>
            </a:pPr>
            <a:endParaRPr lang="en-US" sz="3600"/>
          </a:p>
          <a:p>
            <a:pPr marL="812800" indent="-812800">
              <a:buFontTx/>
              <a:buAutoNum type="romanUcPeriod"/>
            </a:pPr>
            <a:r>
              <a:rPr lang="en-US" sz="3600"/>
              <a:t>Work to be done</a:t>
            </a:r>
          </a:p>
          <a:p>
            <a:pPr marL="812800" indent="-812800">
              <a:buFontTx/>
              <a:buAutoNum type="romanUcPeriod"/>
            </a:pPr>
            <a:endParaRPr lang="en-US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/>
              <a:t>Beta Beating Correction Results</a:t>
            </a:r>
          </a:p>
        </p:txBody>
      </p:sp>
      <p:pic>
        <p:nvPicPr>
          <p:cNvPr id="3076" name="Picture 4" descr="beta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77202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betaCo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057400"/>
            <a:ext cx="4772025" cy="47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000"/>
              <a:t>Optics measurements with corrector magnets turned off</a:t>
            </a:r>
          </a:p>
        </p:txBody>
      </p:sp>
      <p:pic>
        <p:nvPicPr>
          <p:cNvPr id="6149" name="Picture 5" descr="chrom thru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89100"/>
            <a:ext cx="6477000" cy="459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Dispersion, with and without corrector magnets</a:t>
            </a:r>
          </a:p>
        </p:txBody>
      </p:sp>
      <p:pic>
        <p:nvPicPr>
          <p:cNvPr id="8198" name="Picture 6" descr="dispersion 6 m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7021513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/>
              <a:t>To Do Next: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Once magnet moves are completed and orbit is optimized, we will measure and correct optics again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Since we can significantly reduce beta and dispersion beating, it may be a good idea to do that before the next round of aperture scans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Source of apparent BPM scaling problem is still unknown; Manfred Wendt suggested a straightforward test of BPM response that we can do when beam is back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4800600" cy="3733800"/>
          </a:xfrm>
        </p:spPr>
        <p:txBody>
          <a:bodyPr/>
          <a:lstStyle/>
          <a:p>
            <a:pPr algn="l"/>
            <a:r>
              <a:rPr lang="en-US" sz="3200"/>
              <a:t>We could make better optics measurements right after injection and after transition if we added a few more breakpoints to the dipole ramps.</a:t>
            </a:r>
          </a:p>
        </p:txBody>
      </p:sp>
      <p:pic>
        <p:nvPicPr>
          <p:cNvPr id="5124" name="Picture 4" descr="break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066800"/>
            <a:ext cx="4257675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Budget/RLS</a:t>
            </a:r>
          </a:p>
          <a:p>
            <a:pPr lvl="1"/>
            <a:r>
              <a:rPr lang="en-US" dirty="0" smtClean="0"/>
              <a:t>Current Activities</a:t>
            </a:r>
          </a:p>
          <a:p>
            <a:pPr lvl="1"/>
            <a:r>
              <a:rPr lang="en-US" dirty="0" smtClean="0"/>
              <a:t>Upcoming Activities/ Changes</a:t>
            </a:r>
          </a:p>
          <a:p>
            <a:r>
              <a:rPr lang="en-US" dirty="0" smtClean="0"/>
              <a:t>Update </a:t>
            </a:r>
            <a:r>
              <a:rPr lang="en-US" dirty="0" smtClean="0"/>
              <a:t>Slides</a:t>
            </a:r>
            <a:r>
              <a:rPr lang="en-US" dirty="0" smtClean="0"/>
              <a:t>			</a:t>
            </a:r>
          </a:p>
          <a:p>
            <a:pPr lvl="1"/>
            <a:r>
              <a:rPr lang="en-US" dirty="0" smtClean="0"/>
              <a:t>Booster 150KW PA	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Kotz</a:t>
            </a:r>
            <a:endParaRPr lang="en-US" dirty="0" smtClean="0"/>
          </a:p>
          <a:p>
            <a:pPr lvl="1"/>
            <a:r>
              <a:rPr lang="en-US" dirty="0" smtClean="0"/>
              <a:t>Booster Lattice </a:t>
            </a:r>
            <a:r>
              <a:rPr lang="en-US" dirty="0" smtClean="0"/>
              <a:t>Measurements	Meghan  McAteer</a:t>
            </a:r>
            <a:endParaRPr lang="en-US" dirty="0" smtClean="0"/>
          </a:p>
          <a:p>
            <a:pPr lvl="1"/>
            <a:r>
              <a:rPr lang="en-US" dirty="0" smtClean="0"/>
              <a:t>Short </a:t>
            </a:r>
            <a:r>
              <a:rPr lang="en-US" dirty="0" smtClean="0"/>
              <a:t>Kickers				Salah Chaurize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dirty="0" smtClean="0"/>
              <a:t>General Info</a:t>
            </a:r>
          </a:p>
          <a:p>
            <a:r>
              <a:rPr lang="en-US" sz="2800" dirty="0" smtClean="0"/>
              <a:t>Latest Budget  Numbers </a:t>
            </a:r>
          </a:p>
          <a:p>
            <a:pPr lvl="1"/>
            <a:r>
              <a:rPr lang="en-US" sz="2400" dirty="0" smtClean="0"/>
              <a:t>No Change from last week </a:t>
            </a:r>
          </a:p>
          <a:p>
            <a:r>
              <a:rPr lang="en-US" sz="2800" dirty="0" smtClean="0"/>
              <a:t>Labor</a:t>
            </a:r>
          </a:p>
          <a:p>
            <a:pPr lvl="1"/>
            <a:r>
              <a:rPr lang="en-US" sz="2400" dirty="0" smtClean="0"/>
              <a:t>Keep an eye on labor changes – impact to schedule!</a:t>
            </a:r>
            <a:endParaRPr lang="en-US" sz="2400" dirty="0" smtClean="0"/>
          </a:p>
          <a:p>
            <a:r>
              <a:rPr lang="en-US" sz="2800" dirty="0" smtClean="0"/>
              <a:t>RLS  </a:t>
            </a:r>
            <a:r>
              <a:rPr lang="en-US" sz="2800" dirty="0" smtClean="0"/>
              <a:t>Info</a:t>
            </a:r>
          </a:p>
          <a:p>
            <a:pPr lvl="1"/>
            <a:r>
              <a:rPr lang="en-US" sz="2400" dirty="0" err="1" smtClean="0"/>
              <a:t>Elmie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Task Info </a:t>
            </a:r>
          </a:p>
          <a:p>
            <a:r>
              <a:rPr lang="en-US" sz="2800" dirty="0" smtClean="0"/>
              <a:t>RFQ </a:t>
            </a:r>
          </a:p>
          <a:p>
            <a:pPr lvl="1"/>
            <a:r>
              <a:rPr lang="en-US" sz="2400" dirty="0" smtClean="0"/>
              <a:t>Still more simulations – </a:t>
            </a:r>
            <a:endParaRPr lang="en-US" sz="2400" dirty="0" smtClean="0"/>
          </a:p>
          <a:p>
            <a:pPr lvl="1"/>
            <a:r>
              <a:rPr lang="en-US" sz="2400" dirty="0" smtClean="0"/>
              <a:t>Some agreement on energy – efficiency still being discussed</a:t>
            </a:r>
          </a:p>
          <a:p>
            <a:pPr lvl="1"/>
            <a:r>
              <a:rPr lang="en-US" sz="2400" dirty="0" smtClean="0"/>
              <a:t>Alignment work – then pump down and recheck of energy (without endplate)</a:t>
            </a:r>
            <a:endParaRPr lang="en-US" sz="2400" dirty="0" smtClean="0"/>
          </a:p>
          <a:p>
            <a:r>
              <a:rPr lang="en-US" sz="2800" dirty="0" smtClean="0"/>
              <a:t>High </a:t>
            </a:r>
            <a:r>
              <a:rPr lang="en-US" sz="2800" dirty="0" smtClean="0"/>
              <a:t>Power </a:t>
            </a:r>
            <a:r>
              <a:rPr lang="en-US" sz="2800" dirty="0" smtClean="0"/>
              <a:t>Testing of Ferrites – making progress – Testing Today</a:t>
            </a:r>
            <a:endParaRPr lang="en-US" sz="2800" dirty="0" smtClean="0"/>
          </a:p>
          <a:p>
            <a:r>
              <a:rPr lang="en-US" sz="2800" dirty="0" smtClean="0"/>
              <a:t>Cavity 7 </a:t>
            </a:r>
            <a:r>
              <a:rPr lang="en-US" sz="2800" dirty="0" err="1" smtClean="0"/>
              <a:t>Refurb</a:t>
            </a:r>
            <a:r>
              <a:rPr lang="en-US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smtClean="0"/>
              <a:t> Tuners were removed to make better connection?</a:t>
            </a:r>
            <a:endParaRPr lang="en-US" sz="2800" dirty="0" smtClean="0"/>
          </a:p>
          <a:p>
            <a:r>
              <a:rPr lang="en-US" sz="2400" dirty="0" smtClean="0"/>
              <a:t>Absorber work continuing – Drawings Complete </a:t>
            </a:r>
            <a:r>
              <a:rPr lang="en-US" sz="2400" dirty="0" smtClean="0"/>
              <a:t>– (see </a:t>
            </a:r>
            <a:r>
              <a:rPr lang="en-US" sz="2400" dirty="0" err="1" smtClean="0"/>
              <a:t>pic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r>
              <a:rPr lang="en-US" sz="2600" dirty="0" smtClean="0"/>
              <a:t>Linac </a:t>
            </a:r>
            <a:r>
              <a:rPr lang="en-US" sz="2600" dirty="0" smtClean="0"/>
              <a:t>Modulator Work -  </a:t>
            </a:r>
            <a:r>
              <a:rPr lang="en-US" sz="2800" dirty="0" smtClean="0"/>
              <a:t>Continental Electronics </a:t>
            </a:r>
            <a:r>
              <a:rPr lang="en-US" sz="2800" dirty="0" smtClean="0"/>
              <a:t>– approval to proceed</a:t>
            </a:r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9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5715000"/>
            <a:ext cx="588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Booster Absorber – note the fine Italian pink marble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505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2819400"/>
            <a:ext cx="4505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399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774" y="0"/>
            <a:ext cx="5229226" cy="32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6019800"/>
            <a:ext cx="381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 Energy Update – Simulation Slides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905000"/>
          </a:xfrm>
        </p:spPr>
        <p:txBody>
          <a:bodyPr/>
          <a:lstStyle/>
          <a:p>
            <a:r>
              <a:rPr lang="en-US" dirty="0" smtClean="0"/>
              <a:t>Booster 150 KW Power Amplifier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2362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Status Update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6/12/2012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S. </a:t>
            </a:r>
            <a:r>
              <a:rPr lang="en-US" sz="2000" dirty="0" err="1" smtClean="0">
                <a:solidFill>
                  <a:schemeClr val="tx1"/>
                </a:solidFill>
              </a:rPr>
              <a:t>Kotz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June 12, 2012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 Completed</a:t>
            </a:r>
            <a:r>
              <a:rPr lang="en-US" baseline="0" dirty="0" smtClean="0"/>
              <a:t> units for </a:t>
            </a:r>
            <a:r>
              <a:rPr lang="en-US" baseline="0" dirty="0" err="1" smtClean="0"/>
              <a:t>NoVA</a:t>
            </a:r>
            <a:endParaRPr lang="en-US" dirty="0" smtClean="0"/>
          </a:p>
          <a:p>
            <a:r>
              <a:rPr lang="en-US" dirty="0" smtClean="0"/>
              <a:t>7 Stations installed (East Side):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1,2,4,5,6,7 and 8</a:t>
            </a:r>
          </a:p>
          <a:p>
            <a:r>
              <a:rPr lang="en-US" dirty="0" smtClean="0"/>
              <a:t>1 Additional unit built &amp; tested</a:t>
            </a:r>
          </a:p>
          <a:p>
            <a:pPr lvl="2"/>
            <a:r>
              <a:rPr lang="en-US" b="1" dirty="0" smtClean="0"/>
              <a:t>Station 3 </a:t>
            </a:r>
            <a:r>
              <a:rPr lang="en-US" sz="2000" dirty="0" smtClean="0"/>
              <a:t>(Not Mounted Yet)</a:t>
            </a:r>
          </a:p>
          <a:p>
            <a:r>
              <a:rPr lang="en-US" dirty="0" smtClean="0"/>
              <a:t>2 Units partially built </a:t>
            </a:r>
          </a:p>
          <a:p>
            <a:pPr lvl="2"/>
            <a:r>
              <a:rPr lang="en-US" b="1" dirty="0" smtClean="0"/>
              <a:t>1 repaired unit awaiting testing</a:t>
            </a:r>
          </a:p>
          <a:p>
            <a:pPr lvl="2"/>
            <a:r>
              <a:rPr lang="en-US" b="1" dirty="0" smtClean="0"/>
              <a:t>1 unit awaiting Y567 Tube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6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14 Additional PA’s Needed</a:t>
            </a:r>
          </a:p>
          <a:p>
            <a:pPr lvl="1"/>
            <a:r>
              <a:rPr lang="en-US" dirty="0" smtClean="0"/>
              <a:t>10 Stations (West Booster Gallery)</a:t>
            </a:r>
          </a:p>
          <a:p>
            <a:pPr lvl="1"/>
            <a:r>
              <a:rPr lang="en-US" dirty="0" smtClean="0"/>
              <a:t>4 Spares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P.O. Requests Submitted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40% of Material Received &amp; Inventoried</a:t>
            </a:r>
          </a:p>
          <a:p>
            <a:pPr lvl="2"/>
            <a:r>
              <a:rPr lang="en-US" dirty="0" smtClean="0"/>
              <a:t>All hardware </a:t>
            </a:r>
          </a:p>
          <a:p>
            <a:pPr lvl="6"/>
            <a:endParaRPr lang="en-US" dirty="0" smtClean="0"/>
          </a:p>
          <a:p>
            <a:pPr lvl="2"/>
            <a:r>
              <a:rPr lang="en-US" dirty="0" smtClean="0"/>
              <a:t>Most of FNAL Machine Shop Items</a:t>
            </a:r>
          </a:p>
          <a:p>
            <a:pPr lvl="6"/>
            <a:endParaRPr lang="en-US" dirty="0" smtClean="0"/>
          </a:p>
          <a:p>
            <a:pPr lvl="2"/>
            <a:r>
              <a:rPr lang="en-US" dirty="0"/>
              <a:t>Still waiting for </a:t>
            </a:r>
            <a:r>
              <a:rPr lang="en-US" dirty="0" smtClean="0"/>
              <a:t>some larger pieces</a:t>
            </a:r>
          </a:p>
          <a:p>
            <a:pPr lvl="3"/>
            <a:r>
              <a:rPr lang="en-US" dirty="0" smtClean="0"/>
              <a:t>Cathode Resonator</a:t>
            </a:r>
          </a:p>
          <a:p>
            <a:pPr lvl="3"/>
            <a:r>
              <a:rPr lang="en-US" dirty="0" smtClean="0"/>
              <a:t>Copper Shroud</a:t>
            </a:r>
          </a:p>
          <a:p>
            <a:pPr lvl="3"/>
            <a:r>
              <a:rPr lang="en-US" dirty="0" smtClean="0"/>
              <a:t>Power Module Outer Shell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4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First 12 Units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191000"/>
            <a:ext cx="4040188" cy="1066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$170,500 Total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$14,208 / PA</a:t>
            </a:r>
          </a:p>
          <a:p>
            <a:pPr algn="ctr">
              <a:buNone/>
            </a:pPr>
            <a:endParaRPr lang="en-US" dirty="0" smtClean="0"/>
          </a:p>
          <a:p>
            <a:pPr lvl="2" algn="ctr">
              <a:buNone/>
            </a:pPr>
            <a:endParaRPr lang="en-US" dirty="0" smtClean="0"/>
          </a:p>
          <a:p>
            <a:pPr lvl="2" algn="ctr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5052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Next 14 Units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41775" cy="1295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$207,700 Total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$14,835 / PA</a:t>
            </a:r>
          </a:p>
          <a:p>
            <a:pPr algn="ctr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(Increase of 4.4%)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447800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Budgeted: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$323,859</a:t>
            </a:r>
          </a:p>
          <a:p>
            <a:r>
              <a:rPr lang="en-US" sz="2800" b="1" dirty="0" smtClean="0"/>
              <a:t>Year to Date Obligations: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$41,774</a:t>
            </a:r>
          </a:p>
          <a:p>
            <a:r>
              <a:rPr lang="en-US" sz="2800" b="1" dirty="0" smtClean="0"/>
              <a:t>Balance: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$282,085 </a:t>
            </a:r>
          </a:p>
          <a:p>
            <a:pPr algn="ctr"/>
            <a:r>
              <a:rPr lang="en-US" dirty="0" smtClean="0"/>
              <a:t>(As of 12/31/2011)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0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468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PIP Update</vt:lpstr>
      <vt:lpstr>Agenda</vt:lpstr>
      <vt:lpstr>Update</vt:lpstr>
      <vt:lpstr>Slide 4</vt:lpstr>
      <vt:lpstr>Slide 5</vt:lpstr>
      <vt:lpstr>Booster 150 KW Power Amplifier</vt:lpstr>
      <vt:lpstr>As of June 12, 2012</vt:lpstr>
      <vt:lpstr>Schedule</vt:lpstr>
      <vt:lpstr>Budget</vt:lpstr>
      <vt:lpstr>Timeline</vt:lpstr>
      <vt:lpstr>Booster Optics Correction: Progress and Plans</vt:lpstr>
      <vt:lpstr>Outline</vt:lpstr>
      <vt:lpstr>Beta Beating Correction Results</vt:lpstr>
      <vt:lpstr>Optics measurements with corrector magnets turned off</vt:lpstr>
      <vt:lpstr>Dispersion, with and without corrector magnets</vt:lpstr>
      <vt:lpstr>To Do Next:</vt:lpstr>
      <vt:lpstr>We could make better optics measurements right after injection and after transition if we added a few more breakpoints to the dipole ramps.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pellico</dc:creator>
  <cp:lastModifiedBy>pellico</cp:lastModifiedBy>
  <cp:revision>28</cp:revision>
  <dcterms:created xsi:type="dcterms:W3CDTF">2012-05-23T14:14:44Z</dcterms:created>
  <dcterms:modified xsi:type="dcterms:W3CDTF">2012-06-13T15:22:20Z</dcterms:modified>
</cp:coreProperties>
</file>