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4" r:id="rId2"/>
    <p:sldId id="256" r:id="rId3"/>
    <p:sldId id="257" r:id="rId4"/>
    <p:sldId id="264" r:id="rId5"/>
    <p:sldId id="275" r:id="rId6"/>
    <p:sldId id="272" r:id="rId7"/>
    <p:sldId id="276" r:id="rId8"/>
    <p:sldId id="267" r:id="rId9"/>
    <p:sldId id="271" r:id="rId10"/>
    <p:sldId id="273" r:id="rId11"/>
    <p:sldId id="268" r:id="rId12"/>
    <p:sldId id="270" r:id="rId13"/>
    <p:sldId id="278" r:id="rId14"/>
    <p:sldId id="260" r:id="rId15"/>
    <p:sldId id="262" r:id="rId16"/>
    <p:sldId id="266" r:id="rId17"/>
    <p:sldId id="265" r:id="rId18"/>
    <p:sldId id="263" r:id="rId19"/>
    <p:sldId id="261" r:id="rId20"/>
    <p:sldId id="269" r:id="rId21"/>
  </p:sldIdLst>
  <p:sldSz cx="9144000" cy="6858000" type="screen4x3"/>
  <p:notesSz cx="9220200" cy="6946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585" autoAdjust="0"/>
    <p:restoredTop sz="86871" autoAdjust="0"/>
  </p:normalViewPr>
  <p:slideViewPr>
    <p:cSldViewPr>
      <p:cViewPr varScale="1">
        <p:scale>
          <a:sx n="102" d="100"/>
          <a:sy n="102" d="100"/>
        </p:scale>
        <p:origin x="-18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94858" cy="346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3236" y="0"/>
            <a:ext cx="3994858" cy="346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03377-6238-469B-8DF5-030B73DAE902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98838"/>
            <a:ext cx="3994858" cy="3468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3236" y="6598838"/>
            <a:ext cx="3994858" cy="3468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43BF0-4E1B-44D8-94F4-05C98CF27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952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95738" cy="347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2875" y="0"/>
            <a:ext cx="3995738" cy="347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D6837-4A90-4C58-AB52-61B8E3F2FF56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73375" y="520700"/>
            <a:ext cx="3473450" cy="2605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338" y="3300413"/>
            <a:ext cx="7375525" cy="3125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97650"/>
            <a:ext cx="3995738" cy="347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2875" y="6597650"/>
            <a:ext cx="3995738" cy="347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F3EB5-9ED3-4510-95C5-4A8DE4A33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502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82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0560-C608-4EC6-8783-C0308FC7046D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055C-40A3-491C-AAF8-BBEE1D43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26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0560-C608-4EC6-8783-C0308FC7046D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055C-40A3-491C-AAF8-BBEE1D43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4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0560-C608-4EC6-8783-C0308FC7046D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055C-40A3-491C-AAF8-BBEE1D43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0560-C608-4EC6-8783-C0308FC7046D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055C-40A3-491C-AAF8-BBEE1D43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75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0560-C608-4EC6-8783-C0308FC7046D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055C-40A3-491C-AAF8-BBEE1D43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7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0560-C608-4EC6-8783-C0308FC7046D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055C-40A3-491C-AAF8-BBEE1D43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3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0560-C608-4EC6-8783-C0308FC7046D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055C-40A3-491C-AAF8-BBEE1D43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5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0560-C608-4EC6-8783-C0308FC7046D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055C-40A3-491C-AAF8-BBEE1D43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22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0560-C608-4EC6-8783-C0308FC7046D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055C-40A3-491C-AAF8-BBEE1D43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9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0560-C608-4EC6-8783-C0308FC7046D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055C-40A3-491C-AAF8-BBEE1D43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0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0560-C608-4EC6-8783-C0308FC7046D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055C-40A3-491C-AAF8-BBEE1D43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6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20560-C608-4EC6-8783-C0308FC7046D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1055C-40A3-491C-AAF8-BBEE1D43F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86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Low-Energy Linac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Tanks 2, 3, 4 and 5</a:t>
            </a:r>
          </a:p>
          <a:p>
            <a:r>
              <a:rPr lang="en-US" dirty="0" smtClean="0"/>
              <a:t>(3 Slides)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111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itle 10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Booster &amp; Linac 400 MeV (near)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762000" y="1644381"/>
            <a:ext cx="6858000" cy="4604019"/>
            <a:chOff x="762000" y="1644381"/>
            <a:chExt cx="6858000" cy="4604019"/>
          </a:xfrm>
        </p:grpSpPr>
        <p:sp>
          <p:nvSpPr>
            <p:cNvPr id="2" name="Rectangle 1"/>
            <p:cNvSpPr/>
            <p:nvPr/>
          </p:nvSpPr>
          <p:spPr>
            <a:xfrm>
              <a:off x="5059680" y="2057400"/>
              <a:ext cx="2560320" cy="4191000"/>
            </a:xfrm>
            <a:prstGeom prst="rect">
              <a:avLst/>
            </a:prstGeom>
            <a:solidFill>
              <a:srgbClr val="EEECE1">
                <a:alpha val="50196"/>
              </a:srgb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r"/>
              <a:r>
                <a:rPr lang="en-US" dirty="0" smtClean="0">
                  <a:solidFill>
                    <a:schemeClr val="tx1"/>
                  </a:solidFill>
                </a:rPr>
                <a:t>LG1-RR2-3 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5244096" y="4191000"/>
              <a:ext cx="2183536" cy="1066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BPM</a:t>
              </a:r>
            </a:p>
            <a:p>
              <a:pPr algn="ctr"/>
              <a:r>
                <a:rPr lang="en-US" sz="1200" dirty="0" smtClean="0"/>
                <a:t>NIM</a:t>
              </a: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068076" y="3613448"/>
              <a:ext cx="2551924" cy="4642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>
              <a:grpSpLocks noChangeAspect="1"/>
            </p:cNvGrpSpPr>
            <p:nvPr/>
          </p:nvGrpSpPr>
          <p:grpSpPr>
            <a:xfrm>
              <a:off x="5867400" y="3691029"/>
              <a:ext cx="1162374" cy="309067"/>
              <a:chOff x="5986815" y="2286001"/>
              <a:chExt cx="1108596" cy="294767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5986815" y="2286001"/>
                <a:ext cx="1108596" cy="29476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6986374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6845919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6705464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6565009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003189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6284099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6424554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6143644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6466110" y="2326262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Rectangle 3"/>
            <p:cNvSpPr/>
            <p:nvPr/>
          </p:nvSpPr>
          <p:spPr>
            <a:xfrm>
              <a:off x="5943920" y="4255126"/>
              <a:ext cx="218354" cy="931026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dirty="0" smtClean="0"/>
                <a:t>BPM201</a:t>
              </a:r>
              <a:endParaRPr lang="en-US" sz="14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297672" y="4255126"/>
              <a:ext cx="218354" cy="931026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dirty="0" smtClean="0"/>
                <a:t>BPM201</a:t>
              </a:r>
              <a:endParaRPr lang="en-US" sz="14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651426" y="4255126"/>
              <a:ext cx="218354" cy="931026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dirty="0" smtClean="0"/>
                <a:t>BPM203</a:t>
              </a:r>
              <a:endParaRPr lang="en-US" sz="14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005178" y="4255126"/>
              <a:ext cx="218354" cy="931026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dirty="0" smtClean="0"/>
                <a:t>BPM204</a:t>
              </a:r>
              <a:endParaRPr lang="en-US" sz="1400" dirty="0"/>
            </a:p>
          </p:txBody>
        </p:sp>
        <p:cxnSp>
          <p:nvCxnSpPr>
            <p:cNvPr id="8" name="Curved Connector 7"/>
            <p:cNvCxnSpPr>
              <a:stCxn id="46" idx="4"/>
              <a:endCxn id="5" idx="1"/>
            </p:cNvCxnSpPr>
            <p:nvPr/>
          </p:nvCxnSpPr>
          <p:spPr>
            <a:xfrm rot="16200000" flipH="1">
              <a:off x="5874148" y="4297115"/>
              <a:ext cx="776822" cy="70226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urved Connector 8"/>
            <p:cNvCxnSpPr>
              <a:stCxn id="48" idx="4"/>
              <a:endCxn id="4" idx="1"/>
            </p:cNvCxnSpPr>
            <p:nvPr/>
          </p:nvCxnSpPr>
          <p:spPr>
            <a:xfrm rot="5400000">
              <a:off x="5623638" y="4264099"/>
              <a:ext cx="776822" cy="136258"/>
            </a:xfrm>
            <a:prstGeom prst="curvedConnector4">
              <a:avLst>
                <a:gd name="adj1" fmla="val 20037"/>
                <a:gd name="adj2" fmla="val 26777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urved Connector 9"/>
            <p:cNvCxnSpPr>
              <a:stCxn id="42" idx="4"/>
              <a:endCxn id="7" idx="1"/>
            </p:cNvCxnSpPr>
            <p:nvPr/>
          </p:nvCxnSpPr>
          <p:spPr>
            <a:xfrm rot="16200000" flipH="1">
              <a:off x="6522438" y="4237899"/>
              <a:ext cx="776822" cy="188658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urved Connector 10"/>
            <p:cNvCxnSpPr>
              <a:stCxn id="47" idx="4"/>
              <a:endCxn id="6" idx="1"/>
            </p:cNvCxnSpPr>
            <p:nvPr/>
          </p:nvCxnSpPr>
          <p:spPr>
            <a:xfrm rot="16200000" flipH="1">
              <a:off x="6124659" y="4193872"/>
              <a:ext cx="776822" cy="276711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764652" y="2057400"/>
              <a:ext cx="2560320" cy="4191000"/>
            </a:xfrm>
            <a:prstGeom prst="rect">
              <a:avLst/>
            </a:prstGeom>
            <a:solidFill>
              <a:srgbClr val="EEECE1">
                <a:alpha val="50196"/>
              </a:srgb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r"/>
              <a:r>
                <a:rPr lang="en-US" dirty="0" smtClean="0">
                  <a:solidFill>
                    <a:schemeClr val="tx1"/>
                  </a:solidFill>
                </a:rPr>
                <a:t>LG1-RR4-1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397804" y="2679162"/>
              <a:ext cx="914400" cy="368838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534978" y="2771372"/>
              <a:ext cx="184416" cy="18441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815444" y="2771372"/>
              <a:ext cx="184416" cy="18441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088228" y="2771372"/>
              <a:ext cx="184416" cy="18441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Curved Connector 32"/>
            <p:cNvCxnSpPr>
              <a:stCxn id="70" idx="0"/>
              <a:endCxn id="31" idx="0"/>
            </p:cNvCxnSpPr>
            <p:nvPr/>
          </p:nvCxnSpPr>
          <p:spPr>
            <a:xfrm rot="16200000" flipV="1">
              <a:off x="4447533" y="1231491"/>
              <a:ext cx="429028" cy="3508790"/>
            </a:xfrm>
            <a:prstGeom prst="curvedConnector3">
              <a:avLst>
                <a:gd name="adj1" fmla="val 405563"/>
              </a:avLst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49" idx="0"/>
              <a:endCxn id="70" idx="5"/>
            </p:cNvCxnSpPr>
            <p:nvPr/>
          </p:nvCxnSpPr>
          <p:spPr>
            <a:xfrm flipV="1">
              <a:off x="6418287" y="3208205"/>
              <a:ext cx="1388" cy="525038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/>
            <p:cNvSpPr/>
            <p:nvPr/>
          </p:nvSpPr>
          <p:spPr>
            <a:xfrm>
              <a:off x="6411870" y="3200400"/>
              <a:ext cx="9144" cy="914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Curved Connector 74"/>
            <p:cNvCxnSpPr>
              <a:stCxn id="30" idx="0"/>
            </p:cNvCxnSpPr>
            <p:nvPr/>
          </p:nvCxnSpPr>
          <p:spPr>
            <a:xfrm rot="16200000" flipV="1">
              <a:off x="1491801" y="1635987"/>
              <a:ext cx="1126991" cy="1143780"/>
            </a:xfrm>
            <a:prstGeom prst="curvedConnector2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ctangle 78"/>
            <p:cNvSpPr/>
            <p:nvPr/>
          </p:nvSpPr>
          <p:spPr>
            <a:xfrm>
              <a:off x="1752600" y="3613445"/>
              <a:ext cx="2572372" cy="4642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>
              <a:grpSpLocks noChangeAspect="1"/>
            </p:cNvGrpSpPr>
            <p:nvPr/>
          </p:nvGrpSpPr>
          <p:grpSpPr>
            <a:xfrm>
              <a:off x="2450452" y="3691026"/>
              <a:ext cx="1162374" cy="309067"/>
              <a:chOff x="5986815" y="2286001"/>
              <a:chExt cx="1108596" cy="294767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5986815" y="2286001"/>
                <a:ext cx="1108596" cy="29476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6986374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6845919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6705464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6565009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003189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6284099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424554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6143644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6466110" y="2326262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0" name="Rectangle 79"/>
            <p:cNvSpPr/>
            <p:nvPr/>
          </p:nvSpPr>
          <p:spPr>
            <a:xfrm>
              <a:off x="1972620" y="4190998"/>
              <a:ext cx="2183536" cy="10668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BPM</a:t>
              </a:r>
            </a:p>
            <a:p>
              <a:pPr algn="ctr"/>
              <a:r>
                <a:rPr lang="en-US" sz="1200" dirty="0" smtClean="0"/>
                <a:t>NIM</a:t>
              </a:r>
              <a:endParaRPr lang="en-US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221852" y="4255124"/>
              <a:ext cx="228600" cy="914400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dirty="0" smtClean="0"/>
                <a:t>Q1</a:t>
              </a:r>
              <a:endParaRPr lang="en-US" sz="1400" dirty="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558719" y="4255124"/>
              <a:ext cx="228600" cy="914400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dirty="0" smtClean="0"/>
                <a:t>Q2</a:t>
              </a:r>
              <a:endParaRPr lang="en-US" sz="1400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895586" y="4255124"/>
              <a:ext cx="228600" cy="914400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dirty="0" smtClean="0"/>
                <a:t>LAM</a:t>
              </a:r>
              <a:endParaRPr lang="en-US" sz="1400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232453" y="4255124"/>
              <a:ext cx="228600" cy="914400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dirty="0" smtClean="0"/>
                <a:t>Q3</a:t>
              </a:r>
              <a:endParaRPr lang="en-US" sz="1400" dirty="0"/>
            </a:p>
          </p:txBody>
        </p:sp>
        <p:cxnSp>
          <p:nvCxnSpPr>
            <p:cNvPr id="96" name="Curved Connector 95"/>
            <p:cNvCxnSpPr>
              <a:stCxn id="91" idx="4"/>
              <a:endCxn id="82" idx="1"/>
            </p:cNvCxnSpPr>
            <p:nvPr/>
          </p:nvCxnSpPr>
          <p:spPr>
            <a:xfrm rot="5400000">
              <a:off x="2300354" y="4202180"/>
              <a:ext cx="768510" cy="251779"/>
            </a:xfrm>
            <a:prstGeom prst="curvedConnector4">
              <a:avLst>
                <a:gd name="adj1" fmla="val 20254"/>
                <a:gd name="adj2" fmla="val 190794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urved Connector 96"/>
            <p:cNvCxnSpPr>
              <a:stCxn id="93" idx="4"/>
              <a:endCxn id="81" idx="1"/>
            </p:cNvCxnSpPr>
            <p:nvPr/>
          </p:nvCxnSpPr>
          <p:spPr>
            <a:xfrm rot="5400000">
              <a:off x="2058286" y="4107380"/>
              <a:ext cx="768510" cy="441378"/>
            </a:xfrm>
            <a:prstGeom prst="curvedConnector4">
              <a:avLst>
                <a:gd name="adj1" fmla="val 20254"/>
                <a:gd name="adj2" fmla="val 151792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urved Connector 97"/>
            <p:cNvCxnSpPr>
              <a:stCxn id="89" idx="4"/>
              <a:endCxn id="95" idx="1"/>
            </p:cNvCxnSpPr>
            <p:nvPr/>
          </p:nvCxnSpPr>
          <p:spPr>
            <a:xfrm rot="16200000" flipH="1">
              <a:off x="2784489" y="4264360"/>
              <a:ext cx="768510" cy="127418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urved Connector 98"/>
            <p:cNvCxnSpPr>
              <a:stCxn id="92" idx="4"/>
              <a:endCxn id="83" idx="1"/>
            </p:cNvCxnSpPr>
            <p:nvPr/>
          </p:nvCxnSpPr>
          <p:spPr>
            <a:xfrm rot="5400000">
              <a:off x="2542422" y="4296979"/>
              <a:ext cx="768510" cy="62181"/>
            </a:xfrm>
            <a:prstGeom prst="curvedConnector4">
              <a:avLst>
                <a:gd name="adj1" fmla="val 20254"/>
                <a:gd name="adj2" fmla="val 467636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/>
            <p:cNvSpPr/>
            <p:nvPr/>
          </p:nvSpPr>
          <p:spPr>
            <a:xfrm>
              <a:off x="762000" y="3352800"/>
              <a:ext cx="9144" cy="914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Curved Connector 33"/>
            <p:cNvCxnSpPr>
              <a:stCxn id="32" idx="4"/>
              <a:endCxn id="94" idx="7"/>
            </p:cNvCxnSpPr>
            <p:nvPr/>
          </p:nvCxnSpPr>
          <p:spPr>
            <a:xfrm rot="5400000">
              <a:off x="2712174" y="3279136"/>
              <a:ext cx="791609" cy="144916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3569320" y="4255124"/>
              <a:ext cx="228600" cy="914400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dirty="0" smtClean="0"/>
                <a:t>Q4</a:t>
              </a:r>
              <a:endParaRPr lang="en-US" sz="140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906189" y="4255124"/>
              <a:ext cx="228600" cy="914400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400" dirty="0" smtClean="0"/>
                <a:t>Q5</a:t>
              </a:r>
              <a:endParaRPr lang="en-US" sz="1400" dirty="0"/>
            </a:p>
          </p:txBody>
        </p:sp>
        <p:cxnSp>
          <p:nvCxnSpPr>
            <p:cNvPr id="59" name="Curved Connector 58"/>
            <p:cNvCxnSpPr>
              <a:stCxn id="88" idx="4"/>
              <a:endCxn id="57" idx="1"/>
            </p:cNvCxnSpPr>
            <p:nvPr/>
          </p:nvCxnSpPr>
          <p:spPr>
            <a:xfrm rot="16200000" flipH="1">
              <a:off x="3026557" y="4169561"/>
              <a:ext cx="768510" cy="317016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urved Connector 59"/>
            <p:cNvCxnSpPr>
              <a:stCxn id="87" idx="4"/>
              <a:endCxn id="58" idx="1"/>
            </p:cNvCxnSpPr>
            <p:nvPr/>
          </p:nvCxnSpPr>
          <p:spPr>
            <a:xfrm rot="16200000" flipH="1">
              <a:off x="3268625" y="4074760"/>
              <a:ext cx="768510" cy="506617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/>
            <p:cNvSpPr/>
            <p:nvPr/>
          </p:nvSpPr>
          <p:spPr>
            <a:xfrm>
              <a:off x="6498208" y="3872928"/>
              <a:ext cx="47549" cy="475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>
            <a:xfrm>
              <a:off x="6645477" y="3875899"/>
              <a:ext cx="47549" cy="475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6940014" y="3875899"/>
              <a:ext cx="47549" cy="475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5910117" y="3872928"/>
              <a:ext cx="47549" cy="475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3523067" y="3871698"/>
              <a:ext cx="47549" cy="475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2493916" y="3875899"/>
              <a:ext cx="47549" cy="475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28199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" name="Group 470"/>
          <p:cNvGrpSpPr/>
          <p:nvPr/>
        </p:nvGrpSpPr>
        <p:grpSpPr>
          <a:xfrm>
            <a:off x="4324761" y="2249028"/>
            <a:ext cx="1475583" cy="2747263"/>
            <a:chOff x="4087017" y="2479182"/>
            <a:chExt cx="1475583" cy="2747263"/>
          </a:xfrm>
        </p:grpSpPr>
        <p:sp>
          <p:nvSpPr>
            <p:cNvPr id="472" name="Rectangle 471"/>
            <p:cNvSpPr/>
            <p:nvPr/>
          </p:nvSpPr>
          <p:spPr>
            <a:xfrm>
              <a:off x="4087017" y="2479182"/>
              <a:ext cx="1475583" cy="2747263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</a:rPr>
                <a:t>Debuncher</a:t>
              </a:r>
              <a:r>
                <a:rPr lang="en-US" sz="1600" dirty="0" smtClean="0">
                  <a:solidFill>
                    <a:schemeClr val="tx1"/>
                  </a:solidFill>
                </a:rPr>
                <a:t> Room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73" name="Rectangle 472"/>
            <p:cNvSpPr/>
            <p:nvPr/>
          </p:nvSpPr>
          <p:spPr>
            <a:xfrm>
              <a:off x="4938712" y="2964266"/>
              <a:ext cx="4572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805 MHz</a:t>
              </a:r>
              <a:endParaRPr lang="en-US" sz="1100" dirty="0"/>
            </a:p>
          </p:txBody>
        </p:sp>
        <p:grpSp>
          <p:nvGrpSpPr>
            <p:cNvPr id="474" name="Group 473"/>
            <p:cNvGrpSpPr/>
            <p:nvPr/>
          </p:nvGrpSpPr>
          <p:grpSpPr>
            <a:xfrm rot="5400000">
              <a:off x="4396485" y="2887574"/>
              <a:ext cx="184419" cy="457200"/>
              <a:chOff x="6140180" y="3049922"/>
              <a:chExt cx="184419" cy="457200"/>
            </a:xfrm>
          </p:grpSpPr>
          <p:sp>
            <p:nvSpPr>
              <p:cNvPr id="476" name="Rectangle 475"/>
              <p:cNvSpPr/>
              <p:nvPr/>
            </p:nvSpPr>
            <p:spPr>
              <a:xfrm rot="16200000">
                <a:off x="6003790" y="3186312"/>
                <a:ext cx="457200" cy="184419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7" name="Oval 476"/>
              <p:cNvSpPr/>
              <p:nvPr/>
            </p:nvSpPr>
            <p:spPr>
              <a:xfrm rot="16200000">
                <a:off x="6186286" y="337265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8" name="Oval 477"/>
              <p:cNvSpPr/>
              <p:nvPr/>
            </p:nvSpPr>
            <p:spPr>
              <a:xfrm rot="16200000">
                <a:off x="6186286" y="3232417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9" name="Oval 478"/>
              <p:cNvSpPr/>
              <p:nvPr/>
            </p:nvSpPr>
            <p:spPr>
              <a:xfrm rot="16200000">
                <a:off x="6186286" y="3096025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75" name="Curved Connector 474"/>
            <p:cNvCxnSpPr>
              <a:stCxn id="473" idx="1"/>
              <a:endCxn id="479" idx="6"/>
            </p:cNvCxnSpPr>
            <p:nvPr/>
          </p:nvCxnSpPr>
          <p:spPr>
            <a:xfrm rot="10800000">
              <a:off x="4671192" y="3116176"/>
              <a:ext cx="267521" cy="76691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Curved Connector 10"/>
          <p:cNvCxnSpPr>
            <a:stCxn id="495" idx="0"/>
            <a:endCxn id="478" idx="0"/>
          </p:cNvCxnSpPr>
          <p:nvPr/>
        </p:nvCxnSpPr>
        <p:spPr>
          <a:xfrm rot="16200000" flipV="1">
            <a:off x="4737731" y="2828624"/>
            <a:ext cx="1669970" cy="1692554"/>
          </a:xfrm>
          <a:prstGeom prst="curvedConnector3">
            <a:avLst>
              <a:gd name="adj1" fmla="val 185206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urved Connector 154"/>
          <p:cNvCxnSpPr>
            <a:stCxn id="4" idx="0"/>
            <a:endCxn id="477" idx="0"/>
          </p:cNvCxnSpPr>
          <p:nvPr/>
        </p:nvCxnSpPr>
        <p:spPr>
          <a:xfrm rot="5400000" flipH="1" flipV="1">
            <a:off x="1167996" y="1981292"/>
            <a:ext cx="2559586" cy="4276834"/>
          </a:xfrm>
          <a:prstGeom prst="curvedConnector3">
            <a:avLst>
              <a:gd name="adj1" fmla="val 159966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780690" y="1674846"/>
            <a:ext cx="1282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Heliax</a:t>
            </a:r>
            <a:r>
              <a:rPr lang="en-US" sz="1400" dirty="0" smtClean="0"/>
              <a:t> Cable </a:t>
            </a:r>
          </a:p>
          <a:p>
            <a:r>
              <a:rPr lang="en-US" sz="1400" dirty="0" smtClean="0"/>
              <a:t>(already exists)</a:t>
            </a:r>
            <a:endParaRPr lang="en-US" sz="1400" dirty="0"/>
          </a:p>
        </p:txBody>
      </p:sp>
      <p:sp>
        <p:nvSpPr>
          <p:cNvPr id="182" name="TextBox 181"/>
          <p:cNvSpPr txBox="1"/>
          <p:nvPr/>
        </p:nvSpPr>
        <p:spPr>
          <a:xfrm>
            <a:off x="7115645" y="2729691"/>
            <a:ext cx="55816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/>
              <a:t>New</a:t>
            </a:r>
          </a:p>
          <a:p>
            <a:pPr algn="ctr"/>
            <a:r>
              <a:rPr lang="en-US" sz="1100" dirty="0" err="1" smtClean="0"/>
              <a:t>Heliax</a:t>
            </a:r>
            <a:endParaRPr lang="en-US" sz="1100" dirty="0"/>
          </a:p>
          <a:p>
            <a:pPr algn="ctr"/>
            <a:r>
              <a:rPr lang="en-US" sz="1100" dirty="0" smtClean="0"/>
              <a:t>Cables</a:t>
            </a:r>
            <a:endParaRPr lang="en-US" sz="1100" dirty="0"/>
          </a:p>
        </p:txBody>
      </p:sp>
      <p:sp>
        <p:nvSpPr>
          <p:cNvPr id="13" name="Title 12"/>
          <p:cNvSpPr>
            <a:spLocks noGrp="1"/>
          </p:cNvSpPr>
          <p:nvPr>
            <p:ph type="title" idx="4294967295"/>
          </p:nvPr>
        </p:nvSpPr>
        <p:spPr>
          <a:xfrm>
            <a:off x="353996" y="0"/>
            <a:ext cx="8229600" cy="1143000"/>
          </a:xfrm>
        </p:spPr>
        <p:txBody>
          <a:bodyPr/>
          <a:lstStyle/>
          <a:p>
            <a:r>
              <a:rPr lang="en-US" dirty="0" smtClean="0"/>
              <a:t>All 400 MeV line</a:t>
            </a:r>
            <a:endParaRPr lang="en-US" dirty="0"/>
          </a:p>
        </p:txBody>
      </p:sp>
      <p:sp>
        <p:nvSpPr>
          <p:cNvPr id="178" name="Rectangle 177"/>
          <p:cNvSpPr/>
          <p:nvPr/>
        </p:nvSpPr>
        <p:spPr>
          <a:xfrm>
            <a:off x="2771290" y="3607432"/>
            <a:ext cx="1370510" cy="2640968"/>
          </a:xfrm>
          <a:prstGeom prst="rect">
            <a:avLst/>
          </a:prstGeom>
          <a:solidFill>
            <a:srgbClr val="EEECE1">
              <a:alpha val="50196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GR24-RR6-3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488525" y="5105400"/>
            <a:ext cx="1367275" cy="20915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80" name="Rectangle 179"/>
          <p:cNvSpPr/>
          <p:nvPr/>
        </p:nvSpPr>
        <p:spPr>
          <a:xfrm>
            <a:off x="2767324" y="5432553"/>
            <a:ext cx="1374476" cy="20915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81" name="Rectangle 180"/>
          <p:cNvSpPr/>
          <p:nvPr/>
        </p:nvSpPr>
        <p:spPr>
          <a:xfrm>
            <a:off x="1895026" y="3607432"/>
            <a:ext cx="838164" cy="2640968"/>
          </a:xfrm>
          <a:prstGeom prst="rect">
            <a:avLst/>
          </a:prstGeom>
          <a:solidFill>
            <a:srgbClr val="EEECE1">
              <a:alpha val="50196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GR24-RR6-2</a:t>
            </a:r>
            <a:endParaRPr lang="en-US" sz="1200" dirty="0">
              <a:solidFill>
                <a:schemeClr val="tx1"/>
              </a:solidFill>
            </a:endParaRPr>
          </a:p>
        </p:txBody>
      </p:sp>
      <p:grpSp>
        <p:nvGrpSpPr>
          <p:cNvPr id="183" name="Group 182"/>
          <p:cNvGrpSpPr>
            <a:grpSpLocks noChangeAspect="1"/>
          </p:cNvGrpSpPr>
          <p:nvPr/>
        </p:nvGrpSpPr>
        <p:grpSpPr>
          <a:xfrm rot="5400000">
            <a:off x="3383369" y="5252789"/>
            <a:ext cx="150319" cy="565335"/>
            <a:chOff x="2132858" y="644004"/>
            <a:chExt cx="294767" cy="1108596"/>
          </a:xfrm>
        </p:grpSpPr>
        <p:sp>
          <p:nvSpPr>
            <p:cNvPr id="461" name="Rectangle 460"/>
            <p:cNvSpPr/>
            <p:nvPr/>
          </p:nvSpPr>
          <p:spPr>
            <a:xfrm rot="16200000">
              <a:off x="1725944" y="1050918"/>
              <a:ext cx="1108596" cy="29476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62" name="Oval 461"/>
            <p:cNvSpPr/>
            <p:nvPr/>
          </p:nvSpPr>
          <p:spPr>
            <a:xfrm rot="16200000">
              <a:off x="2283525" y="1345936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63" name="Oval 462"/>
            <p:cNvSpPr/>
            <p:nvPr/>
          </p:nvSpPr>
          <p:spPr>
            <a:xfrm rot="16200000">
              <a:off x="2283525" y="1091672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64" name="Oval 463"/>
            <p:cNvSpPr/>
            <p:nvPr/>
          </p:nvSpPr>
          <p:spPr>
            <a:xfrm rot="16200000">
              <a:off x="2283525" y="837408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65" name="Oval 464"/>
            <p:cNvSpPr/>
            <p:nvPr/>
          </p:nvSpPr>
          <p:spPr>
            <a:xfrm rot="16200000">
              <a:off x="2283525" y="710276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66" name="Oval 465"/>
            <p:cNvSpPr/>
            <p:nvPr/>
          </p:nvSpPr>
          <p:spPr>
            <a:xfrm rot="16200000">
              <a:off x="2283525" y="964540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67" name="Oval 466"/>
            <p:cNvSpPr/>
            <p:nvPr/>
          </p:nvSpPr>
          <p:spPr>
            <a:xfrm rot="16200000">
              <a:off x="2283525" y="121880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68" name="Oval 467"/>
            <p:cNvSpPr/>
            <p:nvPr/>
          </p:nvSpPr>
          <p:spPr>
            <a:xfrm rot="16200000">
              <a:off x="2283525" y="1473068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69" name="Oval 468"/>
            <p:cNvSpPr/>
            <p:nvPr/>
          </p:nvSpPr>
          <p:spPr>
            <a:xfrm rot="16200000">
              <a:off x="2283525" y="1600200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70" name="Oval 469"/>
            <p:cNvSpPr/>
            <p:nvPr/>
          </p:nvSpPr>
          <p:spPr>
            <a:xfrm rot="16200000">
              <a:off x="2167956" y="115993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185" name="Rectangle 184"/>
          <p:cNvSpPr>
            <a:spLocks noChangeAspect="1"/>
          </p:cNvSpPr>
          <p:nvPr/>
        </p:nvSpPr>
        <p:spPr>
          <a:xfrm>
            <a:off x="485290" y="3607432"/>
            <a:ext cx="1370510" cy="2640968"/>
          </a:xfrm>
          <a:prstGeom prst="rect">
            <a:avLst/>
          </a:prstGeom>
          <a:solidFill>
            <a:srgbClr val="EEECE1">
              <a:alpha val="50196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GR24-RR6-1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2877341" y="4076700"/>
            <a:ext cx="1174722" cy="5384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BPM</a:t>
            </a:r>
          </a:p>
          <a:p>
            <a:pPr algn="ctr"/>
            <a:r>
              <a:rPr lang="en-US" sz="1000" dirty="0" smtClean="0"/>
              <a:t>NIM</a:t>
            </a:r>
            <a:endParaRPr lang="en-US" sz="1200" dirty="0"/>
          </a:p>
        </p:txBody>
      </p:sp>
      <p:sp>
        <p:nvSpPr>
          <p:cNvPr id="187" name="Rectangle 186"/>
          <p:cNvSpPr/>
          <p:nvPr/>
        </p:nvSpPr>
        <p:spPr>
          <a:xfrm>
            <a:off x="3085838" y="4109064"/>
            <a:ext cx="117473" cy="46988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dirty="0" smtClean="0"/>
              <a:t>Q10</a:t>
            </a:r>
            <a:endParaRPr lang="en-US" sz="1050" dirty="0"/>
          </a:p>
        </p:txBody>
      </p:sp>
      <p:sp>
        <p:nvSpPr>
          <p:cNvPr id="188" name="Rectangle 187"/>
          <p:cNvSpPr/>
          <p:nvPr/>
        </p:nvSpPr>
        <p:spPr>
          <a:xfrm>
            <a:off x="3252613" y="4109064"/>
            <a:ext cx="117473" cy="46988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dirty="0" smtClean="0"/>
              <a:t>V-Q11</a:t>
            </a:r>
            <a:endParaRPr lang="en-US" sz="1050" dirty="0"/>
          </a:p>
        </p:txBody>
      </p:sp>
      <p:sp>
        <p:nvSpPr>
          <p:cNvPr id="189" name="Rectangle 188"/>
          <p:cNvSpPr/>
          <p:nvPr/>
        </p:nvSpPr>
        <p:spPr>
          <a:xfrm>
            <a:off x="3419387" y="4109064"/>
            <a:ext cx="117473" cy="46988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dirty="0" smtClean="0"/>
              <a:t>Q12</a:t>
            </a:r>
            <a:endParaRPr lang="en-US" sz="1050" dirty="0"/>
          </a:p>
        </p:txBody>
      </p:sp>
      <p:sp>
        <p:nvSpPr>
          <p:cNvPr id="190" name="Rectangle 189"/>
          <p:cNvSpPr/>
          <p:nvPr/>
        </p:nvSpPr>
        <p:spPr>
          <a:xfrm>
            <a:off x="2773274" y="3841293"/>
            <a:ext cx="1370510" cy="20915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1" name="Rectangle 190"/>
          <p:cNvSpPr/>
          <p:nvPr/>
        </p:nvSpPr>
        <p:spPr>
          <a:xfrm>
            <a:off x="3752936" y="4109064"/>
            <a:ext cx="117473" cy="46988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dirty="0" smtClean="0"/>
              <a:t>Q13</a:t>
            </a:r>
            <a:endParaRPr lang="en-US" sz="1050" dirty="0"/>
          </a:p>
        </p:txBody>
      </p:sp>
      <p:grpSp>
        <p:nvGrpSpPr>
          <p:cNvPr id="192" name="Group 191"/>
          <p:cNvGrpSpPr>
            <a:grpSpLocks noChangeAspect="1"/>
          </p:cNvGrpSpPr>
          <p:nvPr/>
        </p:nvGrpSpPr>
        <p:grpSpPr>
          <a:xfrm rot="5400000">
            <a:off x="3383369" y="3659025"/>
            <a:ext cx="150319" cy="565335"/>
            <a:chOff x="2132858" y="644004"/>
            <a:chExt cx="294767" cy="1108596"/>
          </a:xfrm>
        </p:grpSpPr>
        <p:sp>
          <p:nvSpPr>
            <p:cNvPr id="451" name="Rectangle 450"/>
            <p:cNvSpPr/>
            <p:nvPr/>
          </p:nvSpPr>
          <p:spPr>
            <a:xfrm rot="16200000">
              <a:off x="1725944" y="1050918"/>
              <a:ext cx="1108596" cy="29476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52" name="Oval 451"/>
            <p:cNvSpPr/>
            <p:nvPr/>
          </p:nvSpPr>
          <p:spPr>
            <a:xfrm rot="16200000">
              <a:off x="2283525" y="1345936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53" name="Oval 452"/>
            <p:cNvSpPr/>
            <p:nvPr/>
          </p:nvSpPr>
          <p:spPr>
            <a:xfrm rot="16200000">
              <a:off x="2283525" y="1091672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54" name="Oval 453"/>
            <p:cNvSpPr/>
            <p:nvPr/>
          </p:nvSpPr>
          <p:spPr>
            <a:xfrm rot="16200000">
              <a:off x="2283525" y="837408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55" name="Oval 454"/>
            <p:cNvSpPr/>
            <p:nvPr/>
          </p:nvSpPr>
          <p:spPr>
            <a:xfrm rot="16200000">
              <a:off x="2283525" y="710276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56" name="Oval 455"/>
            <p:cNvSpPr/>
            <p:nvPr/>
          </p:nvSpPr>
          <p:spPr>
            <a:xfrm rot="16200000">
              <a:off x="2283525" y="964540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57" name="Oval 456"/>
            <p:cNvSpPr/>
            <p:nvPr/>
          </p:nvSpPr>
          <p:spPr>
            <a:xfrm rot="16200000">
              <a:off x="2283525" y="121880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58" name="Oval 457"/>
            <p:cNvSpPr/>
            <p:nvPr/>
          </p:nvSpPr>
          <p:spPr>
            <a:xfrm rot="16200000">
              <a:off x="2283525" y="1473068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59" name="Oval 458"/>
            <p:cNvSpPr/>
            <p:nvPr/>
          </p:nvSpPr>
          <p:spPr>
            <a:xfrm rot="16200000">
              <a:off x="2283525" y="1600200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60" name="Oval 459"/>
            <p:cNvSpPr/>
            <p:nvPr/>
          </p:nvSpPr>
          <p:spPr>
            <a:xfrm rot="16200000">
              <a:off x="2167956" y="115993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193" name="Rectangle 192"/>
          <p:cNvSpPr/>
          <p:nvPr/>
        </p:nvSpPr>
        <p:spPr>
          <a:xfrm>
            <a:off x="3586162" y="4109064"/>
            <a:ext cx="117473" cy="46988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dirty="0" smtClean="0"/>
              <a:t>DEB</a:t>
            </a:r>
            <a:endParaRPr lang="en-US" sz="1050" dirty="0"/>
          </a:p>
        </p:txBody>
      </p:sp>
      <p:cxnSp>
        <p:nvCxnSpPr>
          <p:cNvPr id="194" name="Curved Connector 193"/>
          <p:cNvCxnSpPr>
            <a:stCxn id="457" idx="4"/>
            <a:endCxn id="193" idx="1"/>
          </p:cNvCxnSpPr>
          <p:nvPr/>
        </p:nvCxnSpPr>
        <p:spPr>
          <a:xfrm rot="16200000" flipH="1">
            <a:off x="3328552" y="4086398"/>
            <a:ext cx="353620" cy="161601"/>
          </a:xfrm>
          <a:prstGeom prst="curvedConnector2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urved Connector 194"/>
          <p:cNvCxnSpPr>
            <a:stCxn id="453" idx="4"/>
            <a:endCxn id="191" idx="1"/>
          </p:cNvCxnSpPr>
          <p:nvPr/>
        </p:nvCxnSpPr>
        <p:spPr>
          <a:xfrm rot="16200000" flipH="1">
            <a:off x="3444355" y="4035427"/>
            <a:ext cx="353620" cy="263543"/>
          </a:xfrm>
          <a:prstGeom prst="curvedConnector2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urved Connector 195"/>
          <p:cNvCxnSpPr>
            <a:stCxn id="452" idx="4"/>
            <a:endCxn id="189" idx="1"/>
          </p:cNvCxnSpPr>
          <p:nvPr/>
        </p:nvCxnSpPr>
        <p:spPr>
          <a:xfrm rot="16200000" flipH="1">
            <a:off x="3212749" y="4137370"/>
            <a:ext cx="353620" cy="59657"/>
          </a:xfrm>
          <a:prstGeom prst="curvedConnector2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urved Connector 196"/>
          <p:cNvCxnSpPr>
            <a:stCxn id="458" idx="4"/>
            <a:endCxn id="188" idx="1"/>
          </p:cNvCxnSpPr>
          <p:nvPr/>
        </p:nvCxnSpPr>
        <p:spPr>
          <a:xfrm rot="5400000">
            <a:off x="3096946" y="4146056"/>
            <a:ext cx="353620" cy="42286"/>
          </a:xfrm>
          <a:prstGeom prst="curvedConnector4">
            <a:avLst>
              <a:gd name="adj1" fmla="val 16780"/>
              <a:gd name="adj2" fmla="val 370305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Rectangle 197"/>
          <p:cNvSpPr/>
          <p:nvPr/>
        </p:nvSpPr>
        <p:spPr>
          <a:xfrm>
            <a:off x="2876459" y="4648200"/>
            <a:ext cx="1174722" cy="5384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BPM</a:t>
            </a:r>
          </a:p>
          <a:p>
            <a:pPr algn="ctr"/>
            <a:r>
              <a:rPr lang="en-US" sz="1000" dirty="0" smtClean="0"/>
              <a:t>NIM</a:t>
            </a:r>
            <a:endParaRPr lang="en-US" sz="1200" dirty="0"/>
          </a:p>
        </p:txBody>
      </p:sp>
      <p:sp>
        <p:nvSpPr>
          <p:cNvPr id="199" name="Rectangle 198"/>
          <p:cNvSpPr/>
          <p:nvPr/>
        </p:nvSpPr>
        <p:spPr>
          <a:xfrm>
            <a:off x="3084956" y="4680565"/>
            <a:ext cx="117473" cy="46988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dirty="0" smtClean="0"/>
              <a:t>Q15</a:t>
            </a:r>
            <a:endParaRPr lang="en-US" sz="1050" dirty="0"/>
          </a:p>
        </p:txBody>
      </p:sp>
      <p:sp>
        <p:nvSpPr>
          <p:cNvPr id="200" name="Rectangle 199"/>
          <p:cNvSpPr/>
          <p:nvPr/>
        </p:nvSpPr>
        <p:spPr>
          <a:xfrm>
            <a:off x="3251731" y="4680565"/>
            <a:ext cx="117473" cy="46988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dirty="0" smtClean="0"/>
              <a:t>Q16</a:t>
            </a:r>
            <a:endParaRPr lang="en-US" sz="1050" dirty="0"/>
          </a:p>
        </p:txBody>
      </p:sp>
      <p:sp>
        <p:nvSpPr>
          <p:cNvPr id="201" name="Rectangle 200"/>
          <p:cNvSpPr/>
          <p:nvPr/>
        </p:nvSpPr>
        <p:spPr>
          <a:xfrm>
            <a:off x="2768414" y="5211153"/>
            <a:ext cx="1374476" cy="20915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grpSp>
        <p:nvGrpSpPr>
          <p:cNvPr id="202" name="Group 201"/>
          <p:cNvGrpSpPr>
            <a:grpSpLocks noChangeAspect="1"/>
          </p:cNvGrpSpPr>
          <p:nvPr/>
        </p:nvGrpSpPr>
        <p:grpSpPr>
          <a:xfrm rot="5400000">
            <a:off x="3380493" y="5031388"/>
            <a:ext cx="150319" cy="565335"/>
            <a:chOff x="2132858" y="644004"/>
            <a:chExt cx="294767" cy="1108596"/>
          </a:xfrm>
        </p:grpSpPr>
        <p:sp>
          <p:nvSpPr>
            <p:cNvPr id="387" name="Rectangle 386"/>
            <p:cNvSpPr/>
            <p:nvPr/>
          </p:nvSpPr>
          <p:spPr>
            <a:xfrm rot="16200000">
              <a:off x="1725944" y="1050918"/>
              <a:ext cx="1108596" cy="29476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88" name="Oval 387"/>
            <p:cNvSpPr/>
            <p:nvPr/>
          </p:nvSpPr>
          <p:spPr>
            <a:xfrm rot="16200000">
              <a:off x="2283525" y="1345936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89" name="Oval 388"/>
            <p:cNvSpPr/>
            <p:nvPr/>
          </p:nvSpPr>
          <p:spPr>
            <a:xfrm rot="16200000">
              <a:off x="2283525" y="1091672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90" name="Oval 389"/>
            <p:cNvSpPr/>
            <p:nvPr/>
          </p:nvSpPr>
          <p:spPr>
            <a:xfrm rot="16200000">
              <a:off x="2283525" y="837408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91" name="Oval 390"/>
            <p:cNvSpPr/>
            <p:nvPr/>
          </p:nvSpPr>
          <p:spPr>
            <a:xfrm rot="16200000">
              <a:off x="2283525" y="710276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92" name="Oval 391"/>
            <p:cNvSpPr/>
            <p:nvPr/>
          </p:nvSpPr>
          <p:spPr>
            <a:xfrm rot="16200000">
              <a:off x="2283525" y="964540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93" name="Oval 392"/>
            <p:cNvSpPr/>
            <p:nvPr/>
          </p:nvSpPr>
          <p:spPr>
            <a:xfrm rot="16200000">
              <a:off x="2283525" y="121880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94" name="Oval 393"/>
            <p:cNvSpPr/>
            <p:nvPr/>
          </p:nvSpPr>
          <p:spPr>
            <a:xfrm rot="16200000">
              <a:off x="2283525" y="1473068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49" name="Oval 448"/>
            <p:cNvSpPr/>
            <p:nvPr/>
          </p:nvSpPr>
          <p:spPr>
            <a:xfrm rot="16200000">
              <a:off x="2283525" y="1600200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50" name="Oval 449"/>
            <p:cNvSpPr/>
            <p:nvPr/>
          </p:nvSpPr>
          <p:spPr>
            <a:xfrm rot="16200000">
              <a:off x="2167956" y="115993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203" name="Rectangle 202"/>
          <p:cNvSpPr/>
          <p:nvPr/>
        </p:nvSpPr>
        <p:spPr>
          <a:xfrm>
            <a:off x="3418505" y="4680565"/>
            <a:ext cx="117473" cy="46988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dirty="0" smtClean="0"/>
              <a:t>Q23</a:t>
            </a:r>
            <a:endParaRPr lang="en-US" sz="1050" dirty="0"/>
          </a:p>
        </p:txBody>
      </p:sp>
      <p:sp>
        <p:nvSpPr>
          <p:cNvPr id="204" name="Rectangle 203"/>
          <p:cNvSpPr/>
          <p:nvPr/>
        </p:nvSpPr>
        <p:spPr>
          <a:xfrm>
            <a:off x="3752055" y="4680565"/>
            <a:ext cx="117473" cy="46988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dirty="0" smtClean="0"/>
              <a:t>SEPU</a:t>
            </a:r>
            <a:endParaRPr lang="en-US" sz="1050" dirty="0"/>
          </a:p>
        </p:txBody>
      </p:sp>
      <p:sp>
        <p:nvSpPr>
          <p:cNvPr id="205" name="Rectangle 204"/>
          <p:cNvSpPr/>
          <p:nvPr/>
        </p:nvSpPr>
        <p:spPr>
          <a:xfrm>
            <a:off x="3585280" y="4680565"/>
            <a:ext cx="117473" cy="46988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dirty="0" smtClean="0"/>
              <a:t>Q17</a:t>
            </a:r>
            <a:endParaRPr lang="en-US" sz="1050" dirty="0"/>
          </a:p>
        </p:txBody>
      </p:sp>
      <p:cxnSp>
        <p:nvCxnSpPr>
          <p:cNvPr id="206" name="Curved Connector 205"/>
          <p:cNvCxnSpPr>
            <a:stCxn id="389" idx="0"/>
            <a:endCxn id="204" idx="1"/>
          </p:cNvCxnSpPr>
          <p:nvPr/>
        </p:nvCxnSpPr>
        <p:spPr>
          <a:xfrm rot="5400000" flipH="1" flipV="1">
            <a:off x="3419176" y="4982851"/>
            <a:ext cx="400221" cy="265538"/>
          </a:xfrm>
          <a:prstGeom prst="curvedConnector2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urved Connector 206"/>
          <p:cNvCxnSpPr>
            <a:stCxn id="393" idx="0"/>
            <a:endCxn id="205" idx="1"/>
          </p:cNvCxnSpPr>
          <p:nvPr/>
        </p:nvCxnSpPr>
        <p:spPr>
          <a:xfrm rot="5400000" flipH="1" flipV="1">
            <a:off x="3303373" y="5033823"/>
            <a:ext cx="400221" cy="163595"/>
          </a:xfrm>
          <a:prstGeom prst="curvedConnector2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urved Connector 207"/>
          <p:cNvCxnSpPr>
            <a:stCxn id="449" idx="2"/>
            <a:endCxn id="199" idx="1"/>
          </p:cNvCxnSpPr>
          <p:nvPr/>
        </p:nvCxnSpPr>
        <p:spPr>
          <a:xfrm rot="10800000">
            <a:off x="3084956" y="4915509"/>
            <a:ext cx="118724" cy="423732"/>
          </a:xfrm>
          <a:prstGeom prst="curvedConnector3">
            <a:avLst>
              <a:gd name="adj1" fmla="val 196274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Rectangle 208"/>
          <p:cNvSpPr/>
          <p:nvPr/>
        </p:nvSpPr>
        <p:spPr>
          <a:xfrm>
            <a:off x="2862463" y="5671886"/>
            <a:ext cx="1174722" cy="5384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BPM</a:t>
            </a:r>
          </a:p>
          <a:p>
            <a:pPr algn="ctr"/>
            <a:r>
              <a:rPr lang="en-US" sz="1000" dirty="0" smtClean="0"/>
              <a:t>NIM</a:t>
            </a:r>
            <a:endParaRPr lang="en-US" sz="1200" dirty="0"/>
          </a:p>
        </p:txBody>
      </p:sp>
      <p:sp>
        <p:nvSpPr>
          <p:cNvPr id="210" name="Rectangle 209"/>
          <p:cNvSpPr/>
          <p:nvPr/>
        </p:nvSpPr>
        <p:spPr>
          <a:xfrm>
            <a:off x="3070959" y="5704250"/>
            <a:ext cx="117473" cy="46988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dirty="0" smtClean="0"/>
              <a:t>HSEPD</a:t>
            </a:r>
            <a:endParaRPr lang="en-US" sz="1050" dirty="0"/>
          </a:p>
        </p:txBody>
      </p:sp>
      <p:sp>
        <p:nvSpPr>
          <p:cNvPr id="211" name="Rectangle 210"/>
          <p:cNvSpPr/>
          <p:nvPr/>
        </p:nvSpPr>
        <p:spPr>
          <a:xfrm>
            <a:off x="3237734" y="5704250"/>
            <a:ext cx="117473" cy="46988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dirty="0" smtClean="0"/>
              <a:t>PFOIL</a:t>
            </a:r>
            <a:endParaRPr lang="en-US" sz="1050" dirty="0"/>
          </a:p>
        </p:txBody>
      </p:sp>
      <p:sp>
        <p:nvSpPr>
          <p:cNvPr id="212" name="Rectangle 211"/>
          <p:cNvSpPr/>
          <p:nvPr/>
        </p:nvSpPr>
        <p:spPr>
          <a:xfrm>
            <a:off x="3404509" y="5704250"/>
            <a:ext cx="117473" cy="46988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dirty="0" smtClean="0"/>
              <a:t>L1D</a:t>
            </a:r>
            <a:endParaRPr lang="en-US" sz="1050" dirty="0"/>
          </a:p>
        </p:txBody>
      </p:sp>
      <p:sp>
        <p:nvSpPr>
          <p:cNvPr id="213" name="Rectangle 212"/>
          <p:cNvSpPr/>
          <p:nvPr/>
        </p:nvSpPr>
        <p:spPr>
          <a:xfrm>
            <a:off x="3738059" y="5704250"/>
            <a:ext cx="117473" cy="46988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dirty="0" smtClean="0"/>
              <a:t>L1U</a:t>
            </a:r>
            <a:endParaRPr lang="en-US" sz="1050" dirty="0"/>
          </a:p>
        </p:txBody>
      </p:sp>
      <p:sp>
        <p:nvSpPr>
          <p:cNvPr id="214" name="Rectangle 213"/>
          <p:cNvSpPr/>
          <p:nvPr/>
        </p:nvSpPr>
        <p:spPr>
          <a:xfrm>
            <a:off x="3571284" y="5704250"/>
            <a:ext cx="117473" cy="46988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dirty="0" smtClean="0"/>
              <a:t>S01</a:t>
            </a:r>
            <a:endParaRPr lang="en-US" sz="1050" dirty="0"/>
          </a:p>
        </p:txBody>
      </p:sp>
      <p:sp>
        <p:nvSpPr>
          <p:cNvPr id="215" name="Rectangle 214"/>
          <p:cNvSpPr/>
          <p:nvPr/>
        </p:nvSpPr>
        <p:spPr>
          <a:xfrm>
            <a:off x="3904834" y="5704250"/>
            <a:ext cx="117473" cy="46988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dirty="0" smtClean="0"/>
              <a:t>S24</a:t>
            </a:r>
            <a:endParaRPr lang="en-US" sz="1050" dirty="0"/>
          </a:p>
        </p:txBody>
      </p:sp>
      <p:cxnSp>
        <p:nvCxnSpPr>
          <p:cNvPr id="216" name="Curved Connector 215"/>
          <p:cNvCxnSpPr>
            <a:stCxn id="467" idx="4"/>
            <a:endCxn id="214" idx="1"/>
          </p:cNvCxnSpPr>
          <p:nvPr/>
        </p:nvCxnSpPr>
        <p:spPr>
          <a:xfrm rot="16200000" flipH="1">
            <a:off x="3320402" y="5688313"/>
            <a:ext cx="355042" cy="146722"/>
          </a:xfrm>
          <a:prstGeom prst="curvedConnector2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urved Connector 216"/>
          <p:cNvCxnSpPr>
            <a:stCxn id="463" idx="4"/>
            <a:endCxn id="213" idx="1"/>
          </p:cNvCxnSpPr>
          <p:nvPr/>
        </p:nvCxnSpPr>
        <p:spPr>
          <a:xfrm rot="16200000" flipH="1">
            <a:off x="3436206" y="5637341"/>
            <a:ext cx="355042" cy="248665"/>
          </a:xfrm>
          <a:prstGeom prst="curvedConnector2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urved Connector 217"/>
          <p:cNvCxnSpPr>
            <a:stCxn id="462" idx="4"/>
            <a:endCxn id="212" idx="1"/>
          </p:cNvCxnSpPr>
          <p:nvPr/>
        </p:nvCxnSpPr>
        <p:spPr>
          <a:xfrm rot="16200000" flipH="1">
            <a:off x="3204599" y="5739284"/>
            <a:ext cx="355042" cy="44779"/>
          </a:xfrm>
          <a:prstGeom prst="curvedConnector2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urved Connector 218"/>
          <p:cNvCxnSpPr>
            <a:stCxn id="468" idx="4"/>
            <a:endCxn id="211" idx="1"/>
          </p:cNvCxnSpPr>
          <p:nvPr/>
        </p:nvCxnSpPr>
        <p:spPr>
          <a:xfrm rot="5400000">
            <a:off x="3088796" y="5733092"/>
            <a:ext cx="355042" cy="57164"/>
          </a:xfrm>
          <a:prstGeom prst="curvedConnector4">
            <a:avLst>
              <a:gd name="adj1" fmla="val 16913"/>
              <a:gd name="adj2" fmla="val 299951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urved Connector 219"/>
          <p:cNvCxnSpPr>
            <a:stCxn id="469" idx="4"/>
            <a:endCxn id="210" idx="1"/>
          </p:cNvCxnSpPr>
          <p:nvPr/>
        </p:nvCxnSpPr>
        <p:spPr>
          <a:xfrm rot="5400000">
            <a:off x="2972993" y="5682120"/>
            <a:ext cx="355042" cy="159108"/>
          </a:xfrm>
          <a:prstGeom prst="curvedConnector4">
            <a:avLst>
              <a:gd name="adj1" fmla="val 16913"/>
              <a:gd name="adj2" fmla="val 171838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urved Connector 220"/>
          <p:cNvCxnSpPr>
            <a:stCxn id="466" idx="4"/>
            <a:endCxn id="215" idx="1"/>
          </p:cNvCxnSpPr>
          <p:nvPr/>
        </p:nvCxnSpPr>
        <p:spPr>
          <a:xfrm rot="16200000" flipH="1">
            <a:off x="3552009" y="5586369"/>
            <a:ext cx="355042" cy="350609"/>
          </a:xfrm>
          <a:prstGeom prst="curvedConnector2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Rectangle 221"/>
          <p:cNvSpPr/>
          <p:nvPr/>
        </p:nvSpPr>
        <p:spPr>
          <a:xfrm>
            <a:off x="564225" y="5357392"/>
            <a:ext cx="1174722" cy="53841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BPM</a:t>
            </a:r>
          </a:p>
          <a:p>
            <a:pPr algn="ctr"/>
            <a:r>
              <a:rPr lang="en-US" sz="1000" dirty="0" smtClean="0"/>
              <a:t>NIM</a:t>
            </a:r>
            <a:endParaRPr lang="en-US" sz="1200" dirty="0"/>
          </a:p>
        </p:txBody>
      </p:sp>
      <p:sp>
        <p:nvSpPr>
          <p:cNvPr id="223" name="Rectangle 222"/>
          <p:cNvSpPr/>
          <p:nvPr/>
        </p:nvSpPr>
        <p:spPr>
          <a:xfrm>
            <a:off x="1027469" y="5389755"/>
            <a:ext cx="117473" cy="46988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dirty="0" smtClean="0"/>
              <a:t>Q6</a:t>
            </a:r>
            <a:endParaRPr lang="en-US" sz="1050" dirty="0"/>
          </a:p>
        </p:txBody>
      </p:sp>
      <p:sp>
        <p:nvSpPr>
          <p:cNvPr id="224" name="Rectangle 223"/>
          <p:cNvSpPr/>
          <p:nvPr/>
        </p:nvSpPr>
        <p:spPr>
          <a:xfrm>
            <a:off x="1188173" y="5389755"/>
            <a:ext cx="117473" cy="46988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dirty="0" smtClean="0"/>
              <a:t>Q7</a:t>
            </a:r>
            <a:endParaRPr lang="en-US" sz="1050" dirty="0"/>
          </a:p>
        </p:txBody>
      </p:sp>
      <p:sp>
        <p:nvSpPr>
          <p:cNvPr id="225" name="Rectangle 224"/>
          <p:cNvSpPr/>
          <p:nvPr/>
        </p:nvSpPr>
        <p:spPr>
          <a:xfrm>
            <a:off x="1348875" y="5389755"/>
            <a:ext cx="117473" cy="46988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dirty="0" smtClean="0"/>
              <a:t>Q8</a:t>
            </a:r>
            <a:endParaRPr lang="en-US" sz="1050" dirty="0"/>
          </a:p>
        </p:txBody>
      </p:sp>
      <p:grpSp>
        <p:nvGrpSpPr>
          <p:cNvPr id="226" name="Group 225"/>
          <p:cNvGrpSpPr>
            <a:grpSpLocks noChangeAspect="1"/>
          </p:cNvGrpSpPr>
          <p:nvPr/>
        </p:nvGrpSpPr>
        <p:grpSpPr>
          <a:xfrm rot="5400000">
            <a:off x="1422863" y="4927311"/>
            <a:ext cx="150319" cy="565335"/>
            <a:chOff x="2132858" y="644004"/>
            <a:chExt cx="294767" cy="1108596"/>
          </a:xfrm>
        </p:grpSpPr>
        <p:sp>
          <p:nvSpPr>
            <p:cNvPr id="377" name="Rectangle 376"/>
            <p:cNvSpPr/>
            <p:nvPr/>
          </p:nvSpPr>
          <p:spPr>
            <a:xfrm rot="16200000">
              <a:off x="1725944" y="1050918"/>
              <a:ext cx="1108596" cy="29476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78" name="Oval 377"/>
            <p:cNvSpPr/>
            <p:nvPr/>
          </p:nvSpPr>
          <p:spPr>
            <a:xfrm rot="16200000">
              <a:off x="2283525" y="1345936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79" name="Oval 378"/>
            <p:cNvSpPr/>
            <p:nvPr/>
          </p:nvSpPr>
          <p:spPr>
            <a:xfrm rot="16200000">
              <a:off x="2283525" y="1091672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80" name="Oval 379"/>
            <p:cNvSpPr/>
            <p:nvPr/>
          </p:nvSpPr>
          <p:spPr>
            <a:xfrm rot="16200000">
              <a:off x="2283525" y="837408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81" name="Oval 380"/>
            <p:cNvSpPr/>
            <p:nvPr/>
          </p:nvSpPr>
          <p:spPr>
            <a:xfrm rot="16200000">
              <a:off x="2283525" y="710276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82" name="Oval 381"/>
            <p:cNvSpPr/>
            <p:nvPr/>
          </p:nvSpPr>
          <p:spPr>
            <a:xfrm rot="16200000">
              <a:off x="2283525" y="964540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83" name="Oval 382"/>
            <p:cNvSpPr/>
            <p:nvPr/>
          </p:nvSpPr>
          <p:spPr>
            <a:xfrm rot="16200000">
              <a:off x="2283525" y="121880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84" name="Oval 383"/>
            <p:cNvSpPr/>
            <p:nvPr/>
          </p:nvSpPr>
          <p:spPr>
            <a:xfrm rot="16200000">
              <a:off x="2283525" y="1473068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85" name="Oval 384"/>
            <p:cNvSpPr/>
            <p:nvPr/>
          </p:nvSpPr>
          <p:spPr>
            <a:xfrm rot="16200000">
              <a:off x="2283525" y="1600200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86" name="Oval 385"/>
            <p:cNvSpPr/>
            <p:nvPr/>
          </p:nvSpPr>
          <p:spPr>
            <a:xfrm rot="16200000">
              <a:off x="2167956" y="115993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227" name="Rectangle 226"/>
          <p:cNvSpPr/>
          <p:nvPr/>
        </p:nvSpPr>
        <p:spPr>
          <a:xfrm>
            <a:off x="1509578" y="5389755"/>
            <a:ext cx="117473" cy="46988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050" dirty="0" smtClean="0"/>
              <a:t>Q9</a:t>
            </a:r>
            <a:endParaRPr lang="en-US" sz="1050" dirty="0"/>
          </a:p>
        </p:txBody>
      </p:sp>
      <p:cxnSp>
        <p:nvCxnSpPr>
          <p:cNvPr id="228" name="Curved Connector 227"/>
          <p:cNvCxnSpPr>
            <a:stCxn id="383" idx="4"/>
            <a:endCxn id="227" idx="1"/>
          </p:cNvCxnSpPr>
          <p:nvPr/>
        </p:nvCxnSpPr>
        <p:spPr>
          <a:xfrm rot="16200000" flipH="1">
            <a:off x="1303805" y="5418926"/>
            <a:ext cx="366025" cy="45522"/>
          </a:xfrm>
          <a:prstGeom prst="curvedConnector2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urved Connector 228"/>
          <p:cNvCxnSpPr>
            <a:stCxn id="378" idx="4"/>
            <a:endCxn id="225" idx="1"/>
          </p:cNvCxnSpPr>
          <p:nvPr/>
        </p:nvCxnSpPr>
        <p:spPr>
          <a:xfrm rot="5400000">
            <a:off x="1191038" y="5416513"/>
            <a:ext cx="366025" cy="50350"/>
          </a:xfrm>
          <a:prstGeom prst="curvedConnector4">
            <a:avLst>
              <a:gd name="adj1" fmla="val 17906"/>
              <a:gd name="adj2" fmla="val 327013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urved Connector 229"/>
          <p:cNvCxnSpPr>
            <a:stCxn id="384" idx="4"/>
            <a:endCxn id="224" idx="1"/>
          </p:cNvCxnSpPr>
          <p:nvPr/>
        </p:nvCxnSpPr>
        <p:spPr>
          <a:xfrm rot="5400000">
            <a:off x="1078271" y="5368577"/>
            <a:ext cx="366025" cy="146220"/>
          </a:xfrm>
          <a:prstGeom prst="curvedConnector4">
            <a:avLst>
              <a:gd name="adj1" fmla="val 17906"/>
              <a:gd name="adj2" fmla="val 17817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urved Connector 230"/>
          <p:cNvCxnSpPr>
            <a:stCxn id="385" idx="4"/>
            <a:endCxn id="223" idx="1"/>
          </p:cNvCxnSpPr>
          <p:nvPr/>
        </p:nvCxnSpPr>
        <p:spPr>
          <a:xfrm rot="5400000">
            <a:off x="965503" y="5320641"/>
            <a:ext cx="366025" cy="242092"/>
          </a:xfrm>
          <a:prstGeom prst="curvedConnector4">
            <a:avLst>
              <a:gd name="adj1" fmla="val 17906"/>
              <a:gd name="adj2" fmla="val 147213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2" name="Group 231"/>
          <p:cNvGrpSpPr>
            <a:grpSpLocks noChangeAspect="1"/>
          </p:cNvGrpSpPr>
          <p:nvPr/>
        </p:nvGrpSpPr>
        <p:grpSpPr>
          <a:xfrm rot="5400000">
            <a:off x="775173" y="4927310"/>
            <a:ext cx="150319" cy="565335"/>
            <a:chOff x="2132858" y="644004"/>
            <a:chExt cx="294767" cy="1108596"/>
          </a:xfrm>
        </p:grpSpPr>
        <p:sp>
          <p:nvSpPr>
            <p:cNvPr id="367" name="Rectangle 366"/>
            <p:cNvSpPr/>
            <p:nvPr/>
          </p:nvSpPr>
          <p:spPr>
            <a:xfrm rot="16200000">
              <a:off x="1725944" y="1050918"/>
              <a:ext cx="1108596" cy="29476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68" name="Oval 367"/>
            <p:cNvSpPr/>
            <p:nvPr/>
          </p:nvSpPr>
          <p:spPr>
            <a:xfrm rot="16200000">
              <a:off x="2283525" y="1345936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69" name="Oval 368"/>
            <p:cNvSpPr/>
            <p:nvPr/>
          </p:nvSpPr>
          <p:spPr>
            <a:xfrm rot="16200000">
              <a:off x="2283525" y="1091672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70" name="Oval 369"/>
            <p:cNvSpPr/>
            <p:nvPr/>
          </p:nvSpPr>
          <p:spPr>
            <a:xfrm rot="16200000">
              <a:off x="2283525" y="837408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71" name="Oval 370"/>
            <p:cNvSpPr/>
            <p:nvPr/>
          </p:nvSpPr>
          <p:spPr>
            <a:xfrm rot="16200000">
              <a:off x="2283525" y="710276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72" name="Oval 371"/>
            <p:cNvSpPr/>
            <p:nvPr/>
          </p:nvSpPr>
          <p:spPr>
            <a:xfrm rot="16200000">
              <a:off x="2283525" y="964540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73" name="Oval 372"/>
            <p:cNvSpPr/>
            <p:nvPr/>
          </p:nvSpPr>
          <p:spPr>
            <a:xfrm rot="16200000">
              <a:off x="2283525" y="121880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74" name="Oval 373"/>
            <p:cNvSpPr/>
            <p:nvPr/>
          </p:nvSpPr>
          <p:spPr>
            <a:xfrm rot="16200000">
              <a:off x="2283525" y="1473068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75" name="Oval 374"/>
            <p:cNvSpPr/>
            <p:nvPr/>
          </p:nvSpPr>
          <p:spPr>
            <a:xfrm rot="16200000">
              <a:off x="2283525" y="1600200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376" name="Oval 375"/>
            <p:cNvSpPr/>
            <p:nvPr/>
          </p:nvSpPr>
          <p:spPr>
            <a:xfrm rot="16200000">
              <a:off x="2167956" y="115993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cxnSp>
        <p:nvCxnSpPr>
          <p:cNvPr id="233" name="Curved Connector 232"/>
          <p:cNvCxnSpPr>
            <a:stCxn id="371" idx="6"/>
            <a:endCxn id="386" idx="0"/>
          </p:cNvCxnSpPr>
          <p:nvPr/>
        </p:nvCxnSpPr>
        <p:spPr>
          <a:xfrm flipV="1">
            <a:off x="1099204" y="5152717"/>
            <a:ext cx="394873" cy="82446"/>
          </a:xfrm>
          <a:prstGeom prst="curvedConnector4">
            <a:avLst>
              <a:gd name="adj1" fmla="val 47023"/>
              <a:gd name="adj2" fmla="val 238637"/>
            </a:avLst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urved Connector 233"/>
          <p:cNvCxnSpPr>
            <a:stCxn id="459" idx="4"/>
            <a:endCxn id="187" idx="1"/>
          </p:cNvCxnSpPr>
          <p:nvPr/>
        </p:nvCxnSpPr>
        <p:spPr>
          <a:xfrm rot="5400000">
            <a:off x="2981143" y="4095084"/>
            <a:ext cx="353620" cy="144229"/>
          </a:xfrm>
          <a:prstGeom prst="curvedConnector4">
            <a:avLst>
              <a:gd name="adj1" fmla="val 16780"/>
              <a:gd name="adj2" fmla="val 179249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Curved Connector 341"/>
          <p:cNvCxnSpPr>
            <a:stCxn id="394" idx="0"/>
            <a:endCxn id="200" idx="1"/>
          </p:cNvCxnSpPr>
          <p:nvPr/>
        </p:nvCxnSpPr>
        <p:spPr>
          <a:xfrm rot="16200000" flipV="1">
            <a:off x="3071767" y="5095474"/>
            <a:ext cx="400221" cy="40292"/>
          </a:xfrm>
          <a:prstGeom prst="curvedConnector4">
            <a:avLst>
              <a:gd name="adj1" fmla="val 20648"/>
              <a:gd name="adj2" fmla="val 383683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Rectangle 342"/>
          <p:cNvSpPr/>
          <p:nvPr/>
        </p:nvSpPr>
        <p:spPr>
          <a:xfrm>
            <a:off x="637690" y="5391654"/>
            <a:ext cx="117473" cy="4698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344" name="Curved Connector 343"/>
          <p:cNvCxnSpPr>
            <a:stCxn id="388" idx="0"/>
            <a:endCxn id="203" idx="1"/>
          </p:cNvCxnSpPr>
          <p:nvPr/>
        </p:nvCxnSpPr>
        <p:spPr>
          <a:xfrm rot="5400000" flipH="1" flipV="1">
            <a:off x="3187570" y="5084794"/>
            <a:ext cx="400221" cy="61651"/>
          </a:xfrm>
          <a:prstGeom prst="curvedConnector2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Oval 344"/>
          <p:cNvSpPr/>
          <p:nvPr/>
        </p:nvSpPr>
        <p:spPr>
          <a:xfrm>
            <a:off x="800776" y="5220061"/>
            <a:ext cx="32305" cy="323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46" name="Oval 345"/>
          <p:cNvSpPr/>
          <p:nvPr/>
        </p:nvSpPr>
        <p:spPr>
          <a:xfrm>
            <a:off x="605385" y="5220061"/>
            <a:ext cx="32305" cy="323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47" name="Oval 346"/>
          <p:cNvSpPr/>
          <p:nvPr/>
        </p:nvSpPr>
        <p:spPr>
          <a:xfrm>
            <a:off x="735645" y="5220061"/>
            <a:ext cx="32305" cy="323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48" name="Isosceles Triangle 347"/>
          <p:cNvSpPr>
            <a:spLocks noChangeAspect="1"/>
          </p:cNvSpPr>
          <p:nvPr/>
        </p:nvSpPr>
        <p:spPr>
          <a:xfrm>
            <a:off x="648129" y="5503839"/>
            <a:ext cx="96594" cy="82833"/>
          </a:xfrm>
          <a:prstGeom prst="triangle">
            <a:avLst/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349" name="Curved Connector 348"/>
          <p:cNvCxnSpPr>
            <a:stCxn id="4" idx="4"/>
            <a:endCxn id="348" idx="3"/>
          </p:cNvCxnSpPr>
          <p:nvPr/>
        </p:nvCxnSpPr>
        <p:spPr>
          <a:xfrm rot="16200000" flipH="1">
            <a:off x="413886" y="5304132"/>
            <a:ext cx="178026" cy="387054"/>
          </a:xfrm>
          <a:prstGeom prst="curvedConnector3">
            <a:avLst>
              <a:gd name="adj1" fmla="val 228408"/>
            </a:avLst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urved Connector 349"/>
          <p:cNvCxnSpPr>
            <a:stCxn id="348" idx="0"/>
            <a:endCxn id="376" idx="0"/>
          </p:cNvCxnSpPr>
          <p:nvPr/>
        </p:nvCxnSpPr>
        <p:spPr>
          <a:xfrm rot="5400000" flipH="1" flipV="1">
            <a:off x="595846" y="5253297"/>
            <a:ext cx="351123" cy="149961"/>
          </a:xfrm>
          <a:prstGeom prst="curvedConnector3">
            <a:avLst>
              <a:gd name="adj1" fmla="val 132553"/>
            </a:avLst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urved Connector 350"/>
          <p:cNvCxnSpPr>
            <a:stCxn id="369" idx="0"/>
            <a:endCxn id="460" idx="2"/>
          </p:cNvCxnSpPr>
          <p:nvPr/>
        </p:nvCxnSpPr>
        <p:spPr>
          <a:xfrm rot="5400000" flipH="1" flipV="1">
            <a:off x="1504281" y="3284861"/>
            <a:ext cx="1303709" cy="2549874"/>
          </a:xfrm>
          <a:prstGeom prst="curvedConnector2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Oval 351"/>
          <p:cNvSpPr/>
          <p:nvPr/>
        </p:nvSpPr>
        <p:spPr>
          <a:xfrm>
            <a:off x="1579318" y="5220061"/>
            <a:ext cx="32305" cy="323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3" name="Oval 352"/>
          <p:cNvSpPr/>
          <p:nvPr/>
        </p:nvSpPr>
        <p:spPr>
          <a:xfrm>
            <a:off x="1512599" y="5219797"/>
            <a:ext cx="32305" cy="323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4" name="Oval 353"/>
          <p:cNvSpPr/>
          <p:nvPr/>
        </p:nvSpPr>
        <p:spPr>
          <a:xfrm>
            <a:off x="1642262" y="5220061"/>
            <a:ext cx="32305" cy="323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5" name="Oval 354"/>
          <p:cNvSpPr/>
          <p:nvPr/>
        </p:nvSpPr>
        <p:spPr>
          <a:xfrm>
            <a:off x="1707094" y="5220061"/>
            <a:ext cx="32305" cy="323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356" name="Curved Connector 355"/>
          <p:cNvCxnSpPr>
            <a:stCxn id="372" idx="4"/>
            <a:endCxn id="470" idx="2"/>
          </p:cNvCxnSpPr>
          <p:nvPr/>
        </p:nvCxnSpPr>
        <p:spPr>
          <a:xfrm rot="16200000" flipH="1">
            <a:off x="2067035" y="4137669"/>
            <a:ext cx="243033" cy="2485042"/>
          </a:xfrm>
          <a:prstGeom prst="curvedConnector2">
            <a:avLst/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Curved Connector 356"/>
          <p:cNvCxnSpPr>
            <a:stCxn id="370" idx="0"/>
            <a:endCxn id="450" idx="2"/>
          </p:cNvCxnSpPr>
          <p:nvPr/>
        </p:nvCxnSpPr>
        <p:spPr>
          <a:xfrm rot="16200000" flipH="1">
            <a:off x="2185201" y="4037312"/>
            <a:ext cx="68655" cy="2417335"/>
          </a:xfrm>
          <a:prstGeom prst="curvedConnector4">
            <a:avLst>
              <a:gd name="adj1" fmla="val -166485"/>
              <a:gd name="adj2" fmla="val 50486"/>
            </a:avLst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" name="Oval 357"/>
          <p:cNvSpPr/>
          <p:nvPr/>
        </p:nvSpPr>
        <p:spPr>
          <a:xfrm>
            <a:off x="670515" y="5220061"/>
            <a:ext cx="32305" cy="323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59" name="Oval 358"/>
          <p:cNvSpPr/>
          <p:nvPr/>
        </p:nvSpPr>
        <p:spPr>
          <a:xfrm>
            <a:off x="3538072" y="3952129"/>
            <a:ext cx="32305" cy="323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60" name="Oval 359"/>
          <p:cNvSpPr/>
          <p:nvPr/>
        </p:nvSpPr>
        <p:spPr>
          <a:xfrm>
            <a:off x="3603389" y="3952129"/>
            <a:ext cx="32305" cy="323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61" name="Oval 360"/>
          <p:cNvSpPr/>
          <p:nvPr/>
        </p:nvSpPr>
        <p:spPr>
          <a:xfrm>
            <a:off x="3668705" y="3952129"/>
            <a:ext cx="32305" cy="323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62" name="Oval 361"/>
          <p:cNvSpPr/>
          <p:nvPr/>
        </p:nvSpPr>
        <p:spPr>
          <a:xfrm>
            <a:off x="3537585" y="5322119"/>
            <a:ext cx="32305" cy="323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63" name="Oval 362"/>
          <p:cNvSpPr/>
          <p:nvPr/>
        </p:nvSpPr>
        <p:spPr>
          <a:xfrm>
            <a:off x="3602902" y="5322119"/>
            <a:ext cx="32305" cy="323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64" name="Oval 363"/>
          <p:cNvSpPr/>
          <p:nvPr/>
        </p:nvSpPr>
        <p:spPr>
          <a:xfrm>
            <a:off x="3668218" y="5322119"/>
            <a:ext cx="32305" cy="323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65" name="Oval 364"/>
          <p:cNvSpPr/>
          <p:nvPr/>
        </p:nvSpPr>
        <p:spPr>
          <a:xfrm>
            <a:off x="3605012" y="5544489"/>
            <a:ext cx="32305" cy="323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66" name="Oval 365"/>
          <p:cNvSpPr/>
          <p:nvPr/>
        </p:nvSpPr>
        <p:spPr>
          <a:xfrm>
            <a:off x="3669474" y="5544489"/>
            <a:ext cx="32305" cy="323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4" name="Oval 3"/>
          <p:cNvSpPr/>
          <p:nvPr/>
        </p:nvSpPr>
        <p:spPr>
          <a:xfrm>
            <a:off x="304800" y="5399502"/>
            <a:ext cx="9144" cy="9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Rectangle 480"/>
          <p:cNvSpPr/>
          <p:nvPr/>
        </p:nvSpPr>
        <p:spPr>
          <a:xfrm>
            <a:off x="7635240" y="4152900"/>
            <a:ext cx="1280160" cy="2095500"/>
          </a:xfrm>
          <a:prstGeom prst="rect">
            <a:avLst/>
          </a:prstGeom>
          <a:solidFill>
            <a:srgbClr val="EEECE1">
              <a:alpha val="50196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sz="1000" dirty="0" smtClean="0">
                <a:solidFill>
                  <a:schemeClr val="tx1"/>
                </a:solidFill>
              </a:rPr>
              <a:t>LG1-RR2-3 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482" name="Rectangle 481"/>
          <p:cNvSpPr/>
          <p:nvPr/>
        </p:nvSpPr>
        <p:spPr>
          <a:xfrm>
            <a:off x="7727448" y="5219700"/>
            <a:ext cx="1091768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/>
              <a:t>BPM</a:t>
            </a:r>
          </a:p>
          <a:p>
            <a:pPr algn="ctr"/>
            <a:r>
              <a:rPr lang="en-US" sz="700" dirty="0" smtClean="0"/>
              <a:t>NIM</a:t>
            </a:r>
            <a:endParaRPr lang="en-US" sz="1000" dirty="0"/>
          </a:p>
        </p:txBody>
      </p:sp>
      <p:sp>
        <p:nvSpPr>
          <p:cNvPr id="483" name="Rectangle 482"/>
          <p:cNvSpPr/>
          <p:nvPr/>
        </p:nvSpPr>
        <p:spPr>
          <a:xfrm>
            <a:off x="7639438" y="4930924"/>
            <a:ext cx="1275962" cy="232116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grpSp>
        <p:nvGrpSpPr>
          <p:cNvPr id="484" name="Group 483"/>
          <p:cNvGrpSpPr>
            <a:grpSpLocks noChangeAspect="1"/>
          </p:cNvGrpSpPr>
          <p:nvPr/>
        </p:nvGrpSpPr>
        <p:grpSpPr>
          <a:xfrm>
            <a:off x="8039100" y="4969714"/>
            <a:ext cx="581187" cy="154534"/>
            <a:chOff x="5986815" y="2286001"/>
            <a:chExt cx="1108596" cy="294767"/>
          </a:xfrm>
        </p:grpSpPr>
        <p:sp>
          <p:nvSpPr>
            <p:cNvPr id="535" name="Rectangle 534"/>
            <p:cNvSpPr/>
            <p:nvPr/>
          </p:nvSpPr>
          <p:spPr>
            <a:xfrm>
              <a:off x="5986815" y="2286001"/>
              <a:ext cx="1108596" cy="29476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36" name="Oval 535"/>
            <p:cNvSpPr/>
            <p:nvPr/>
          </p:nvSpPr>
          <p:spPr>
            <a:xfrm>
              <a:off x="6986374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37" name="Oval 536"/>
            <p:cNvSpPr/>
            <p:nvPr/>
          </p:nvSpPr>
          <p:spPr>
            <a:xfrm>
              <a:off x="6845919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38" name="Oval 537"/>
            <p:cNvSpPr/>
            <p:nvPr/>
          </p:nvSpPr>
          <p:spPr>
            <a:xfrm>
              <a:off x="6705464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39" name="Oval 538"/>
            <p:cNvSpPr/>
            <p:nvPr/>
          </p:nvSpPr>
          <p:spPr>
            <a:xfrm>
              <a:off x="6565009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40" name="Oval 539"/>
            <p:cNvSpPr/>
            <p:nvPr/>
          </p:nvSpPr>
          <p:spPr>
            <a:xfrm>
              <a:off x="6003189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41" name="Oval 540"/>
            <p:cNvSpPr/>
            <p:nvPr/>
          </p:nvSpPr>
          <p:spPr>
            <a:xfrm>
              <a:off x="6284099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42" name="Oval 541"/>
            <p:cNvSpPr/>
            <p:nvPr/>
          </p:nvSpPr>
          <p:spPr>
            <a:xfrm>
              <a:off x="6424554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43" name="Oval 542"/>
            <p:cNvSpPr/>
            <p:nvPr/>
          </p:nvSpPr>
          <p:spPr>
            <a:xfrm>
              <a:off x="6143644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44" name="Oval 543"/>
            <p:cNvSpPr/>
            <p:nvPr/>
          </p:nvSpPr>
          <p:spPr>
            <a:xfrm>
              <a:off x="6466110" y="2326262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sp>
        <p:nvSpPr>
          <p:cNvPr id="485" name="Rectangle 484"/>
          <p:cNvSpPr/>
          <p:nvPr/>
        </p:nvSpPr>
        <p:spPr>
          <a:xfrm>
            <a:off x="8077360" y="5251763"/>
            <a:ext cx="109177" cy="465513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800" dirty="0" smtClean="0"/>
              <a:t>BPM201</a:t>
            </a:r>
            <a:endParaRPr lang="en-US" sz="800" dirty="0"/>
          </a:p>
        </p:txBody>
      </p:sp>
      <p:sp>
        <p:nvSpPr>
          <p:cNvPr id="486" name="Rectangle 485"/>
          <p:cNvSpPr/>
          <p:nvPr/>
        </p:nvSpPr>
        <p:spPr>
          <a:xfrm>
            <a:off x="8254236" y="5251763"/>
            <a:ext cx="109177" cy="465513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800" dirty="0" smtClean="0"/>
              <a:t>BPM201</a:t>
            </a:r>
            <a:endParaRPr lang="en-US" sz="800" dirty="0"/>
          </a:p>
        </p:txBody>
      </p:sp>
      <p:sp>
        <p:nvSpPr>
          <p:cNvPr id="487" name="Rectangle 486"/>
          <p:cNvSpPr/>
          <p:nvPr/>
        </p:nvSpPr>
        <p:spPr>
          <a:xfrm>
            <a:off x="8431113" y="5251763"/>
            <a:ext cx="109177" cy="465513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800" dirty="0" smtClean="0"/>
              <a:t>BPM203</a:t>
            </a:r>
            <a:endParaRPr lang="en-US" sz="800" dirty="0"/>
          </a:p>
        </p:txBody>
      </p:sp>
      <p:sp>
        <p:nvSpPr>
          <p:cNvPr id="488" name="Rectangle 487"/>
          <p:cNvSpPr/>
          <p:nvPr/>
        </p:nvSpPr>
        <p:spPr>
          <a:xfrm>
            <a:off x="8607989" y="5251763"/>
            <a:ext cx="109177" cy="465513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800" dirty="0" smtClean="0"/>
              <a:t>BPM204</a:t>
            </a:r>
            <a:endParaRPr lang="en-US" sz="800" dirty="0"/>
          </a:p>
        </p:txBody>
      </p:sp>
      <p:cxnSp>
        <p:nvCxnSpPr>
          <p:cNvPr id="489" name="Curved Connector 488"/>
          <p:cNvCxnSpPr>
            <a:stCxn id="541" idx="4"/>
            <a:endCxn id="486" idx="1"/>
          </p:cNvCxnSpPr>
          <p:nvPr/>
        </p:nvCxnSpPr>
        <p:spPr>
          <a:xfrm rot="16200000" flipH="1">
            <a:off x="8042474" y="5272757"/>
            <a:ext cx="388411" cy="35113"/>
          </a:xfrm>
          <a:prstGeom prst="curvedConnector2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Curved Connector 489"/>
          <p:cNvCxnSpPr>
            <a:stCxn id="543" idx="4"/>
            <a:endCxn id="485" idx="1"/>
          </p:cNvCxnSpPr>
          <p:nvPr/>
        </p:nvCxnSpPr>
        <p:spPr>
          <a:xfrm rot="5400000">
            <a:off x="7917219" y="5256249"/>
            <a:ext cx="388411" cy="68129"/>
          </a:xfrm>
          <a:prstGeom prst="curvedConnector4">
            <a:avLst>
              <a:gd name="adj1" fmla="val 20037"/>
              <a:gd name="adj2" fmla="val 26777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Curved Connector 490"/>
          <p:cNvCxnSpPr>
            <a:stCxn id="537" idx="4"/>
            <a:endCxn id="488" idx="1"/>
          </p:cNvCxnSpPr>
          <p:nvPr/>
        </p:nvCxnSpPr>
        <p:spPr>
          <a:xfrm rot="16200000" flipH="1">
            <a:off x="8366619" y="5243149"/>
            <a:ext cx="388411" cy="94329"/>
          </a:xfrm>
          <a:prstGeom prst="curvedConnector2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Curved Connector 491"/>
          <p:cNvCxnSpPr>
            <a:stCxn id="542" idx="4"/>
            <a:endCxn id="487" idx="1"/>
          </p:cNvCxnSpPr>
          <p:nvPr/>
        </p:nvCxnSpPr>
        <p:spPr>
          <a:xfrm rot="16200000" flipH="1">
            <a:off x="8167729" y="5221136"/>
            <a:ext cx="388411" cy="138356"/>
          </a:xfrm>
          <a:prstGeom prst="curvedConnector2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3" name="Rectangle 492"/>
          <p:cNvSpPr/>
          <p:nvPr/>
        </p:nvSpPr>
        <p:spPr>
          <a:xfrm>
            <a:off x="5987726" y="4152900"/>
            <a:ext cx="1280160" cy="2095500"/>
          </a:xfrm>
          <a:prstGeom prst="rect">
            <a:avLst/>
          </a:prstGeom>
          <a:solidFill>
            <a:srgbClr val="EEECE1">
              <a:alpha val="50196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sz="1000" dirty="0" smtClean="0">
                <a:solidFill>
                  <a:schemeClr val="tx1"/>
                </a:solidFill>
              </a:rPr>
              <a:t>LG1-RR4-1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494" name="Rectangle 493"/>
          <p:cNvSpPr/>
          <p:nvPr/>
        </p:nvSpPr>
        <p:spPr>
          <a:xfrm>
            <a:off x="6304302" y="4463781"/>
            <a:ext cx="457200" cy="184419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495" name="Oval 494"/>
          <p:cNvSpPr/>
          <p:nvPr/>
        </p:nvSpPr>
        <p:spPr>
          <a:xfrm>
            <a:off x="6372889" y="45098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496" name="Oval 495"/>
          <p:cNvSpPr/>
          <p:nvPr/>
        </p:nvSpPr>
        <p:spPr>
          <a:xfrm>
            <a:off x="6513122" y="45098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497" name="Oval 496"/>
          <p:cNvSpPr/>
          <p:nvPr/>
        </p:nvSpPr>
        <p:spPr>
          <a:xfrm>
            <a:off x="6649514" y="45098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cxnSp>
        <p:nvCxnSpPr>
          <p:cNvPr id="498" name="Curved Connector 497"/>
          <p:cNvCxnSpPr>
            <a:stCxn id="500" idx="0"/>
            <a:endCxn id="496" idx="0"/>
          </p:cNvCxnSpPr>
          <p:nvPr/>
        </p:nvCxnSpPr>
        <p:spPr>
          <a:xfrm rot="16200000" flipV="1">
            <a:off x="7329166" y="3739945"/>
            <a:ext cx="214514" cy="1754395"/>
          </a:xfrm>
          <a:prstGeom prst="curvedConnector3">
            <a:avLst>
              <a:gd name="adj1" fmla="val 1079759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Straight Connector 498"/>
          <p:cNvCxnSpPr>
            <a:stCxn id="544" idx="0"/>
            <a:endCxn id="500" idx="5"/>
          </p:cNvCxnSpPr>
          <p:nvPr/>
        </p:nvCxnSpPr>
        <p:spPr>
          <a:xfrm flipV="1">
            <a:off x="8314544" y="4728302"/>
            <a:ext cx="694" cy="262519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0" name="Oval 499"/>
          <p:cNvSpPr/>
          <p:nvPr/>
        </p:nvSpPr>
        <p:spPr>
          <a:xfrm>
            <a:off x="8311335" y="4724400"/>
            <a:ext cx="4572" cy="45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02" name="Rectangle 501"/>
          <p:cNvSpPr/>
          <p:nvPr/>
        </p:nvSpPr>
        <p:spPr>
          <a:xfrm>
            <a:off x="5981700" y="4930922"/>
            <a:ext cx="1286186" cy="232116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grpSp>
        <p:nvGrpSpPr>
          <p:cNvPr id="503" name="Group 502"/>
          <p:cNvGrpSpPr>
            <a:grpSpLocks noChangeAspect="1"/>
          </p:cNvGrpSpPr>
          <p:nvPr/>
        </p:nvGrpSpPr>
        <p:grpSpPr>
          <a:xfrm>
            <a:off x="6330626" y="4969713"/>
            <a:ext cx="581187" cy="154534"/>
            <a:chOff x="5986815" y="2286001"/>
            <a:chExt cx="1108596" cy="294767"/>
          </a:xfrm>
        </p:grpSpPr>
        <p:sp>
          <p:nvSpPr>
            <p:cNvPr id="525" name="Rectangle 524"/>
            <p:cNvSpPr/>
            <p:nvPr/>
          </p:nvSpPr>
          <p:spPr>
            <a:xfrm>
              <a:off x="5986815" y="2286001"/>
              <a:ext cx="1108596" cy="29476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26" name="Oval 525"/>
            <p:cNvSpPr/>
            <p:nvPr/>
          </p:nvSpPr>
          <p:spPr>
            <a:xfrm>
              <a:off x="6986374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27" name="Oval 526"/>
            <p:cNvSpPr/>
            <p:nvPr/>
          </p:nvSpPr>
          <p:spPr>
            <a:xfrm>
              <a:off x="6845919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28" name="Oval 527"/>
            <p:cNvSpPr/>
            <p:nvPr/>
          </p:nvSpPr>
          <p:spPr>
            <a:xfrm>
              <a:off x="6705464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29" name="Oval 528"/>
            <p:cNvSpPr/>
            <p:nvPr/>
          </p:nvSpPr>
          <p:spPr>
            <a:xfrm>
              <a:off x="6565009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30" name="Oval 529"/>
            <p:cNvSpPr/>
            <p:nvPr/>
          </p:nvSpPr>
          <p:spPr>
            <a:xfrm>
              <a:off x="6003189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31" name="Oval 530"/>
            <p:cNvSpPr/>
            <p:nvPr/>
          </p:nvSpPr>
          <p:spPr>
            <a:xfrm>
              <a:off x="6284099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32" name="Oval 531"/>
            <p:cNvSpPr/>
            <p:nvPr/>
          </p:nvSpPr>
          <p:spPr>
            <a:xfrm>
              <a:off x="6424554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33" name="Oval 532"/>
            <p:cNvSpPr/>
            <p:nvPr/>
          </p:nvSpPr>
          <p:spPr>
            <a:xfrm>
              <a:off x="6143644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534" name="Oval 533"/>
            <p:cNvSpPr/>
            <p:nvPr/>
          </p:nvSpPr>
          <p:spPr>
            <a:xfrm>
              <a:off x="6466110" y="2326262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sp>
        <p:nvSpPr>
          <p:cNvPr id="504" name="Rectangle 503"/>
          <p:cNvSpPr/>
          <p:nvPr/>
        </p:nvSpPr>
        <p:spPr>
          <a:xfrm>
            <a:off x="6091710" y="5219699"/>
            <a:ext cx="1091768" cy="533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/>
              <a:t>BPM</a:t>
            </a:r>
          </a:p>
          <a:p>
            <a:pPr algn="ctr"/>
            <a:r>
              <a:rPr lang="en-US" sz="700" dirty="0" smtClean="0"/>
              <a:t>NIM</a:t>
            </a:r>
            <a:endParaRPr lang="en-US" sz="1000" dirty="0"/>
          </a:p>
        </p:txBody>
      </p:sp>
      <p:sp>
        <p:nvSpPr>
          <p:cNvPr id="505" name="Rectangle 504"/>
          <p:cNvSpPr/>
          <p:nvPr/>
        </p:nvSpPr>
        <p:spPr>
          <a:xfrm>
            <a:off x="6216326" y="5251762"/>
            <a:ext cx="114300" cy="45720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800" dirty="0" smtClean="0"/>
              <a:t>Q1</a:t>
            </a:r>
            <a:endParaRPr lang="en-US" sz="800" dirty="0"/>
          </a:p>
        </p:txBody>
      </p:sp>
      <p:sp>
        <p:nvSpPr>
          <p:cNvPr id="506" name="Rectangle 505"/>
          <p:cNvSpPr/>
          <p:nvPr/>
        </p:nvSpPr>
        <p:spPr>
          <a:xfrm>
            <a:off x="6384760" y="5251762"/>
            <a:ext cx="114300" cy="45720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800" dirty="0" smtClean="0"/>
              <a:t>Q2</a:t>
            </a:r>
            <a:endParaRPr lang="en-US" sz="800" dirty="0"/>
          </a:p>
        </p:txBody>
      </p:sp>
      <p:sp>
        <p:nvSpPr>
          <p:cNvPr id="507" name="Rectangle 506"/>
          <p:cNvSpPr/>
          <p:nvPr/>
        </p:nvSpPr>
        <p:spPr>
          <a:xfrm>
            <a:off x="6553193" y="5251762"/>
            <a:ext cx="114300" cy="45720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800" dirty="0" smtClean="0"/>
              <a:t>LAM</a:t>
            </a:r>
            <a:endParaRPr lang="en-US" sz="800" dirty="0"/>
          </a:p>
        </p:txBody>
      </p:sp>
      <p:sp>
        <p:nvSpPr>
          <p:cNvPr id="508" name="Rectangle 507"/>
          <p:cNvSpPr/>
          <p:nvPr/>
        </p:nvSpPr>
        <p:spPr>
          <a:xfrm>
            <a:off x="6721627" y="5251762"/>
            <a:ext cx="114300" cy="45720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800" dirty="0" smtClean="0"/>
              <a:t>Q3</a:t>
            </a:r>
            <a:endParaRPr lang="en-US" sz="800" dirty="0"/>
          </a:p>
        </p:txBody>
      </p:sp>
      <p:cxnSp>
        <p:nvCxnSpPr>
          <p:cNvPr id="509" name="Curved Connector 508"/>
          <p:cNvCxnSpPr>
            <a:stCxn id="531" idx="4"/>
            <a:endCxn id="506" idx="1"/>
          </p:cNvCxnSpPr>
          <p:nvPr/>
        </p:nvCxnSpPr>
        <p:spPr>
          <a:xfrm rot="5400000">
            <a:off x="6255577" y="5225290"/>
            <a:ext cx="384255" cy="125890"/>
          </a:xfrm>
          <a:prstGeom prst="curvedConnector4">
            <a:avLst>
              <a:gd name="adj1" fmla="val 20254"/>
              <a:gd name="adj2" fmla="val 190794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Curved Connector 509"/>
          <p:cNvCxnSpPr>
            <a:stCxn id="533" idx="4"/>
            <a:endCxn id="505" idx="1"/>
          </p:cNvCxnSpPr>
          <p:nvPr/>
        </p:nvCxnSpPr>
        <p:spPr>
          <a:xfrm rot="5400000">
            <a:off x="6134543" y="5177890"/>
            <a:ext cx="384255" cy="220689"/>
          </a:xfrm>
          <a:prstGeom prst="curvedConnector4">
            <a:avLst>
              <a:gd name="adj1" fmla="val 20254"/>
              <a:gd name="adj2" fmla="val 151792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Curved Connector 510"/>
          <p:cNvCxnSpPr>
            <a:stCxn id="529" idx="4"/>
            <a:endCxn id="508" idx="1"/>
          </p:cNvCxnSpPr>
          <p:nvPr/>
        </p:nvCxnSpPr>
        <p:spPr>
          <a:xfrm rot="16200000" flipH="1">
            <a:off x="6497644" y="5256380"/>
            <a:ext cx="384255" cy="63709"/>
          </a:xfrm>
          <a:prstGeom prst="curvedConnector2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Curved Connector 511"/>
          <p:cNvCxnSpPr>
            <a:stCxn id="532" idx="4"/>
            <a:endCxn id="507" idx="1"/>
          </p:cNvCxnSpPr>
          <p:nvPr/>
        </p:nvCxnSpPr>
        <p:spPr>
          <a:xfrm rot="5400000">
            <a:off x="6376611" y="5272689"/>
            <a:ext cx="384255" cy="31091"/>
          </a:xfrm>
          <a:prstGeom prst="curvedConnector4">
            <a:avLst>
              <a:gd name="adj1" fmla="val 20254"/>
              <a:gd name="adj2" fmla="val 467636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" name="Oval 512"/>
          <p:cNvSpPr/>
          <p:nvPr/>
        </p:nvSpPr>
        <p:spPr>
          <a:xfrm>
            <a:off x="5486400" y="4800600"/>
            <a:ext cx="4572" cy="457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cxnSp>
        <p:nvCxnSpPr>
          <p:cNvPr id="514" name="Curved Connector 513"/>
          <p:cNvCxnSpPr>
            <a:stCxn id="497" idx="4"/>
            <a:endCxn id="534" idx="7"/>
          </p:cNvCxnSpPr>
          <p:nvPr/>
        </p:nvCxnSpPr>
        <p:spPr>
          <a:xfrm rot="5400000">
            <a:off x="6461487" y="4763768"/>
            <a:ext cx="395805" cy="72458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" name="Rectangle 514"/>
          <p:cNvSpPr/>
          <p:nvPr/>
        </p:nvSpPr>
        <p:spPr>
          <a:xfrm>
            <a:off x="6890060" y="5251762"/>
            <a:ext cx="114300" cy="45720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800" dirty="0" smtClean="0"/>
              <a:t>Q4</a:t>
            </a:r>
            <a:endParaRPr lang="en-US" sz="800" dirty="0"/>
          </a:p>
        </p:txBody>
      </p:sp>
      <p:sp>
        <p:nvSpPr>
          <p:cNvPr id="516" name="Rectangle 515"/>
          <p:cNvSpPr/>
          <p:nvPr/>
        </p:nvSpPr>
        <p:spPr>
          <a:xfrm>
            <a:off x="7058495" y="5251762"/>
            <a:ext cx="114300" cy="45720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800" dirty="0" smtClean="0"/>
              <a:t>Q5</a:t>
            </a:r>
            <a:endParaRPr lang="en-US" sz="800" dirty="0"/>
          </a:p>
        </p:txBody>
      </p:sp>
      <p:cxnSp>
        <p:nvCxnSpPr>
          <p:cNvPr id="517" name="Curved Connector 516"/>
          <p:cNvCxnSpPr>
            <a:stCxn id="528" idx="4"/>
            <a:endCxn id="515" idx="1"/>
          </p:cNvCxnSpPr>
          <p:nvPr/>
        </p:nvCxnSpPr>
        <p:spPr>
          <a:xfrm rot="16200000" flipH="1">
            <a:off x="6618678" y="5208980"/>
            <a:ext cx="384255" cy="158508"/>
          </a:xfrm>
          <a:prstGeom prst="curvedConnector2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Curved Connector 517"/>
          <p:cNvCxnSpPr>
            <a:stCxn id="527" idx="4"/>
            <a:endCxn id="516" idx="1"/>
          </p:cNvCxnSpPr>
          <p:nvPr/>
        </p:nvCxnSpPr>
        <p:spPr>
          <a:xfrm rot="16200000" flipH="1">
            <a:off x="6739712" y="5161580"/>
            <a:ext cx="384255" cy="253309"/>
          </a:xfrm>
          <a:prstGeom prst="curvedConnector2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9" name="Oval 518"/>
          <p:cNvSpPr/>
          <p:nvPr/>
        </p:nvSpPr>
        <p:spPr>
          <a:xfrm>
            <a:off x="8354504" y="5060664"/>
            <a:ext cx="23775" cy="237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20" name="Oval 519"/>
          <p:cNvSpPr/>
          <p:nvPr/>
        </p:nvSpPr>
        <p:spPr>
          <a:xfrm>
            <a:off x="8428139" y="5062149"/>
            <a:ext cx="23775" cy="237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21" name="Oval 520"/>
          <p:cNvSpPr/>
          <p:nvPr/>
        </p:nvSpPr>
        <p:spPr>
          <a:xfrm>
            <a:off x="8575407" y="5062149"/>
            <a:ext cx="23775" cy="237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22" name="Oval 521"/>
          <p:cNvSpPr/>
          <p:nvPr/>
        </p:nvSpPr>
        <p:spPr>
          <a:xfrm>
            <a:off x="8060459" y="5060664"/>
            <a:ext cx="23775" cy="237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23" name="Oval 522"/>
          <p:cNvSpPr/>
          <p:nvPr/>
        </p:nvSpPr>
        <p:spPr>
          <a:xfrm>
            <a:off x="6866934" y="5060049"/>
            <a:ext cx="23775" cy="237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24" name="Oval 523"/>
          <p:cNvSpPr/>
          <p:nvPr/>
        </p:nvSpPr>
        <p:spPr>
          <a:xfrm>
            <a:off x="6352358" y="5062149"/>
            <a:ext cx="23775" cy="237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972703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86630" y="1371600"/>
            <a:ext cx="838200" cy="533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rot="16200000">
            <a:off x="2870956" y="1676400"/>
            <a:ext cx="274320" cy="2743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rot="16200000">
            <a:off x="2870956" y="2362200"/>
            <a:ext cx="274320" cy="2743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16200000">
            <a:off x="2870956" y="3048000"/>
            <a:ext cx="274320" cy="2743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16200000">
            <a:off x="2870956" y="3771609"/>
            <a:ext cx="274320" cy="2743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19524" y="1628894"/>
            <a:ext cx="5432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19524" y="2314694"/>
            <a:ext cx="6682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19524" y="3000493"/>
            <a:ext cx="8860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19524" y="3724102"/>
            <a:ext cx="5200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Top</a:t>
            </a:r>
            <a:endParaRPr lang="en-US" dirty="0"/>
          </a:p>
        </p:txBody>
      </p:sp>
      <p:cxnSp>
        <p:nvCxnSpPr>
          <p:cNvPr id="12" name="Straight Connector 11"/>
          <p:cNvCxnSpPr>
            <a:stCxn id="3" idx="4"/>
            <a:endCxn id="7" idx="1"/>
          </p:cNvCxnSpPr>
          <p:nvPr/>
        </p:nvCxnSpPr>
        <p:spPr>
          <a:xfrm>
            <a:off x="3145276" y="1813560"/>
            <a:ext cx="267424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4"/>
            <a:endCxn id="8" idx="1"/>
          </p:cNvCxnSpPr>
          <p:nvPr/>
        </p:nvCxnSpPr>
        <p:spPr>
          <a:xfrm>
            <a:off x="3145276" y="2499360"/>
            <a:ext cx="267424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4"/>
            <a:endCxn id="9" idx="1"/>
          </p:cNvCxnSpPr>
          <p:nvPr/>
        </p:nvCxnSpPr>
        <p:spPr>
          <a:xfrm flipV="1">
            <a:off x="3145276" y="3185159"/>
            <a:ext cx="2674248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6" idx="4"/>
            <a:endCxn id="10" idx="1"/>
          </p:cNvCxnSpPr>
          <p:nvPr/>
        </p:nvCxnSpPr>
        <p:spPr>
          <a:xfrm flipV="1">
            <a:off x="3145276" y="3908768"/>
            <a:ext cx="2674248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29346" y="1998226"/>
            <a:ext cx="352982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A0</a:t>
            </a:r>
            <a:endParaRPr lang="en-US" sz="12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28545" y="2696629"/>
            <a:ext cx="354584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B0</a:t>
            </a:r>
            <a:endParaRPr lang="en-US" sz="12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28545" y="3395032"/>
            <a:ext cx="354584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A1</a:t>
            </a:r>
            <a:endParaRPr lang="en-US" sz="12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28545" y="4093434"/>
            <a:ext cx="354584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B1</a:t>
            </a:r>
            <a:endParaRPr lang="en-US" sz="1200" b="1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Back Panel of</a:t>
            </a:r>
            <a:r>
              <a:rPr lang="en-US" baseline="0" dirty="0" smtClean="0"/>
              <a:t> the BPM 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901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Obsolete Layouts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301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Rectangle 309"/>
          <p:cNvSpPr/>
          <p:nvPr/>
        </p:nvSpPr>
        <p:spPr>
          <a:xfrm rot="16200000">
            <a:off x="2574918" y="2498718"/>
            <a:ext cx="1108596" cy="2947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val 310"/>
          <p:cNvSpPr/>
          <p:nvPr/>
        </p:nvSpPr>
        <p:spPr>
          <a:xfrm rot="16200000">
            <a:off x="3129974" y="215145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/>
          <p:cNvSpPr/>
          <p:nvPr/>
        </p:nvSpPr>
        <p:spPr>
          <a:xfrm rot="16200000">
            <a:off x="3129974" y="2279745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val 312"/>
          <p:cNvSpPr/>
          <p:nvPr/>
        </p:nvSpPr>
        <p:spPr>
          <a:xfrm rot="16200000">
            <a:off x="3129974" y="2408034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Oval 313"/>
          <p:cNvSpPr/>
          <p:nvPr/>
        </p:nvSpPr>
        <p:spPr>
          <a:xfrm rot="16200000">
            <a:off x="3129974" y="2536323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val 314"/>
          <p:cNvSpPr/>
          <p:nvPr/>
        </p:nvSpPr>
        <p:spPr>
          <a:xfrm rot="16200000">
            <a:off x="3129974" y="3049482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Oval 315"/>
          <p:cNvSpPr/>
          <p:nvPr/>
        </p:nvSpPr>
        <p:spPr>
          <a:xfrm rot="16200000">
            <a:off x="3129974" y="2792901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Oval 316"/>
          <p:cNvSpPr/>
          <p:nvPr/>
        </p:nvSpPr>
        <p:spPr>
          <a:xfrm rot="16200000">
            <a:off x="3129974" y="2664612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Oval 317"/>
          <p:cNvSpPr/>
          <p:nvPr/>
        </p:nvSpPr>
        <p:spPr>
          <a:xfrm rot="16200000">
            <a:off x="3129974" y="2921190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val 318"/>
          <p:cNvSpPr/>
          <p:nvPr/>
        </p:nvSpPr>
        <p:spPr>
          <a:xfrm rot="16200000">
            <a:off x="3021352" y="262889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 rot="16200000">
            <a:off x="3404709" y="3523186"/>
            <a:ext cx="1108596" cy="2947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 rot="16200000">
            <a:off x="3404709" y="2372509"/>
            <a:ext cx="1108596" cy="2947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6934200" y="823247"/>
            <a:ext cx="1066800" cy="3412067"/>
          </a:xfrm>
          <a:prstGeom prst="rect">
            <a:avLst/>
          </a:prstGeom>
          <a:solidFill>
            <a:srgbClr val="EEECE1">
              <a:alpha val="50196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GR24-RR6-1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49" name="Curved Connector 248"/>
          <p:cNvCxnSpPr>
            <a:stCxn id="196" idx="4"/>
            <a:endCxn id="149" idx="1"/>
          </p:cNvCxnSpPr>
          <p:nvPr/>
        </p:nvCxnSpPr>
        <p:spPr>
          <a:xfrm flipV="1">
            <a:off x="5092026" y="1504950"/>
            <a:ext cx="1918374" cy="1820103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486400" y="838200"/>
            <a:ext cx="1066800" cy="3412067"/>
          </a:xfrm>
          <a:prstGeom prst="rect">
            <a:avLst/>
          </a:prstGeom>
          <a:solidFill>
            <a:srgbClr val="EEECE1">
              <a:alpha val="50196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GR24-RR6-3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568949" y="1295400"/>
            <a:ext cx="914400" cy="419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567268" y="2438400"/>
            <a:ext cx="457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805MHz</a:t>
            </a:r>
            <a:endParaRPr lang="en-US" sz="1100" dirty="0"/>
          </a:p>
        </p:txBody>
      </p:sp>
      <p:sp>
        <p:nvSpPr>
          <p:cNvPr id="83" name="Isosceles Triangle 82"/>
          <p:cNvSpPr>
            <a:spLocks noChangeAspect="1"/>
          </p:cNvSpPr>
          <p:nvPr/>
        </p:nvSpPr>
        <p:spPr>
          <a:xfrm rot="5400000">
            <a:off x="1176868" y="2543543"/>
            <a:ext cx="365760" cy="243840"/>
          </a:xfrm>
          <a:prstGeom prst="triangle">
            <a:avLst/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Curved Connector 83"/>
          <p:cNvCxnSpPr>
            <a:stCxn id="82" idx="3"/>
            <a:endCxn id="83" idx="3"/>
          </p:cNvCxnSpPr>
          <p:nvPr/>
        </p:nvCxnSpPr>
        <p:spPr>
          <a:xfrm flipV="1">
            <a:off x="1024468" y="2665463"/>
            <a:ext cx="213360" cy="1537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936870" y="3325053"/>
            <a:ext cx="603050" cy="25391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50" dirty="0" smtClean="0"/>
              <a:t>~0 </a:t>
            </a:r>
            <a:r>
              <a:rPr lang="en-US" sz="1050" dirty="0" err="1" smtClean="0"/>
              <a:t>dBm</a:t>
            </a:r>
            <a:endParaRPr lang="en-US" sz="1050" dirty="0"/>
          </a:p>
        </p:txBody>
      </p:sp>
      <p:sp>
        <p:nvSpPr>
          <p:cNvPr id="73" name="Rectangle 72"/>
          <p:cNvSpPr/>
          <p:nvPr/>
        </p:nvSpPr>
        <p:spPr>
          <a:xfrm rot="16200000">
            <a:off x="3404709" y="1224480"/>
            <a:ext cx="1108596" cy="2947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16200000">
            <a:off x="3963322" y="1513128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16200000">
            <a:off x="3959765" y="1255800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 rot="16200000">
            <a:off x="3959765" y="998472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16200000">
            <a:off x="3959765" y="869808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 rot="16200000">
            <a:off x="3959765" y="112713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 rot="16200000">
            <a:off x="3959765" y="1384464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 rot="16200000">
            <a:off x="3959765" y="1641792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 rot="16200000">
            <a:off x="3959765" y="177045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 rot="16200000">
            <a:off x="3959765" y="2015990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 rot="16200000">
            <a:off x="3959765" y="2147045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 rot="16200000">
            <a:off x="3846729" y="133349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Curved Connector 87"/>
          <p:cNvCxnSpPr>
            <a:stCxn id="83" idx="0"/>
            <a:endCxn id="319" idx="0"/>
          </p:cNvCxnSpPr>
          <p:nvPr/>
        </p:nvCxnSpPr>
        <p:spPr>
          <a:xfrm>
            <a:off x="1481668" y="2665463"/>
            <a:ext cx="1539684" cy="9538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 rot="16200000">
            <a:off x="3959765" y="293337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rot="16200000">
            <a:off x="3959765" y="2671265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rot="16200000">
            <a:off x="3959765" y="2409155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rot="16200000">
            <a:off x="3959765" y="2278100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rot="16200000">
            <a:off x="3959765" y="2540210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rot="16200000">
            <a:off x="3959765" y="2802320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rot="16200000">
            <a:off x="3959765" y="3175924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rot="16200000">
            <a:off x="3959765" y="3304213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rot="16200000">
            <a:off x="3959765" y="3432502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 rot="16200000">
            <a:off x="3959765" y="3560791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rot="16200000">
            <a:off x="3846729" y="247649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 rot="16200000">
            <a:off x="3959765" y="4073950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rot="16200000">
            <a:off x="3959765" y="3817369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 rot="16200000">
            <a:off x="3959765" y="3689080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 rot="16200000">
            <a:off x="3959765" y="3945658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Curved Connector 119"/>
          <p:cNvCxnSpPr>
            <a:stCxn id="314" idx="4"/>
            <a:endCxn id="91" idx="0"/>
          </p:cNvCxnSpPr>
          <p:nvPr/>
        </p:nvCxnSpPr>
        <p:spPr>
          <a:xfrm flipV="1">
            <a:off x="3222183" y="1379601"/>
            <a:ext cx="624546" cy="1202827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urved Connector 120"/>
          <p:cNvCxnSpPr>
            <a:stCxn id="317" idx="4"/>
            <a:endCxn id="107" idx="0"/>
          </p:cNvCxnSpPr>
          <p:nvPr/>
        </p:nvCxnSpPr>
        <p:spPr>
          <a:xfrm flipV="1">
            <a:off x="3222183" y="2522601"/>
            <a:ext cx="624546" cy="188116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5604667" y="13205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5752808" y="13205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5900949" y="13205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6197231" y="13205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6049090" y="13205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5569743" y="1966910"/>
            <a:ext cx="914400" cy="419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>
            <a:off x="5605461" y="199210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5753602" y="199210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5901743" y="199210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6198025" y="199210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6049884" y="199210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568949" y="2705100"/>
            <a:ext cx="914400" cy="419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dirty="0"/>
          </a:p>
        </p:txBody>
      </p:sp>
      <p:sp>
        <p:nvSpPr>
          <p:cNvPr id="143" name="Rectangle 142"/>
          <p:cNvSpPr/>
          <p:nvPr/>
        </p:nvSpPr>
        <p:spPr>
          <a:xfrm>
            <a:off x="5604667" y="27302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752808" y="27302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5900949" y="27302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6197231" y="27302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6049090" y="27302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6345374" y="27302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7010400" y="1295400"/>
            <a:ext cx="914400" cy="419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>
            <a:off x="7046118" y="13205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7194259" y="13205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7342400" y="13205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7490541" y="13205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 rot="16200000">
            <a:off x="4999817" y="1457189"/>
            <a:ext cx="92208" cy="9220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4" name="Curved Connector 163"/>
          <p:cNvCxnSpPr>
            <a:stCxn id="79" idx="4"/>
            <a:endCxn id="163" idx="0"/>
          </p:cNvCxnSpPr>
          <p:nvPr/>
        </p:nvCxnSpPr>
        <p:spPr>
          <a:xfrm>
            <a:off x="4051974" y="915913"/>
            <a:ext cx="947843" cy="587381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urved Connector 164"/>
          <p:cNvCxnSpPr>
            <a:stCxn id="78" idx="4"/>
            <a:endCxn id="163" idx="0"/>
          </p:cNvCxnSpPr>
          <p:nvPr/>
        </p:nvCxnSpPr>
        <p:spPr>
          <a:xfrm>
            <a:off x="4051974" y="1044577"/>
            <a:ext cx="947843" cy="458717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urved Connector 165"/>
          <p:cNvCxnSpPr>
            <a:stCxn id="80" idx="4"/>
            <a:endCxn id="163" idx="0"/>
          </p:cNvCxnSpPr>
          <p:nvPr/>
        </p:nvCxnSpPr>
        <p:spPr>
          <a:xfrm>
            <a:off x="4051974" y="1173241"/>
            <a:ext cx="947843" cy="330053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urved Connector 166"/>
          <p:cNvCxnSpPr>
            <a:stCxn id="76" idx="4"/>
            <a:endCxn id="163" idx="0"/>
          </p:cNvCxnSpPr>
          <p:nvPr/>
        </p:nvCxnSpPr>
        <p:spPr>
          <a:xfrm>
            <a:off x="4051974" y="1301905"/>
            <a:ext cx="947843" cy="201389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urved Connector 167"/>
          <p:cNvCxnSpPr>
            <a:stCxn id="81" idx="4"/>
            <a:endCxn id="163" idx="0"/>
          </p:cNvCxnSpPr>
          <p:nvPr/>
        </p:nvCxnSpPr>
        <p:spPr>
          <a:xfrm>
            <a:off x="4051974" y="1430569"/>
            <a:ext cx="947843" cy="72725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Oval 181"/>
          <p:cNvSpPr/>
          <p:nvPr/>
        </p:nvSpPr>
        <p:spPr>
          <a:xfrm rot="16200000">
            <a:off x="4999817" y="2064442"/>
            <a:ext cx="92208" cy="9220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" name="Curved Connector 182"/>
          <p:cNvCxnSpPr>
            <a:stCxn id="85" idx="4"/>
            <a:endCxn id="182" idx="0"/>
          </p:cNvCxnSpPr>
          <p:nvPr/>
        </p:nvCxnSpPr>
        <p:spPr>
          <a:xfrm>
            <a:off x="4051974" y="1687897"/>
            <a:ext cx="947843" cy="42265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urved Connector 183"/>
          <p:cNvCxnSpPr>
            <a:stCxn id="86" idx="4"/>
            <a:endCxn id="182" idx="0"/>
          </p:cNvCxnSpPr>
          <p:nvPr/>
        </p:nvCxnSpPr>
        <p:spPr>
          <a:xfrm>
            <a:off x="4051974" y="1816561"/>
            <a:ext cx="947843" cy="293986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urved Connector 184"/>
          <p:cNvCxnSpPr>
            <a:stCxn id="89" idx="4"/>
            <a:endCxn id="182" idx="0"/>
          </p:cNvCxnSpPr>
          <p:nvPr/>
        </p:nvCxnSpPr>
        <p:spPr>
          <a:xfrm>
            <a:off x="4051974" y="2062095"/>
            <a:ext cx="947843" cy="48452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urved Connector 185"/>
          <p:cNvCxnSpPr>
            <a:stCxn id="90" idx="4"/>
            <a:endCxn id="182" idx="0"/>
          </p:cNvCxnSpPr>
          <p:nvPr/>
        </p:nvCxnSpPr>
        <p:spPr>
          <a:xfrm flipV="1">
            <a:off x="4051974" y="2110547"/>
            <a:ext cx="947843" cy="82603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urved Connector 186"/>
          <p:cNvCxnSpPr>
            <a:stCxn id="75" idx="4"/>
            <a:endCxn id="182" idx="0"/>
          </p:cNvCxnSpPr>
          <p:nvPr/>
        </p:nvCxnSpPr>
        <p:spPr>
          <a:xfrm>
            <a:off x="4055531" y="1559233"/>
            <a:ext cx="944286" cy="551314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Oval 188"/>
          <p:cNvSpPr/>
          <p:nvPr/>
        </p:nvSpPr>
        <p:spPr>
          <a:xfrm rot="16200000">
            <a:off x="4999817" y="2671695"/>
            <a:ext cx="92208" cy="9220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Curved Connector 189"/>
          <p:cNvCxnSpPr>
            <a:stCxn id="101" idx="4"/>
            <a:endCxn id="189" idx="0"/>
          </p:cNvCxnSpPr>
          <p:nvPr/>
        </p:nvCxnSpPr>
        <p:spPr>
          <a:xfrm>
            <a:off x="4051974" y="2586315"/>
            <a:ext cx="947843" cy="131485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urved Connector 190"/>
          <p:cNvCxnSpPr>
            <a:stCxn id="97" idx="4"/>
            <a:endCxn id="189" idx="0"/>
          </p:cNvCxnSpPr>
          <p:nvPr/>
        </p:nvCxnSpPr>
        <p:spPr>
          <a:xfrm>
            <a:off x="4051974" y="2717370"/>
            <a:ext cx="947843" cy="43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urved Connector 191"/>
          <p:cNvCxnSpPr>
            <a:stCxn id="102" idx="4"/>
            <a:endCxn id="189" idx="0"/>
          </p:cNvCxnSpPr>
          <p:nvPr/>
        </p:nvCxnSpPr>
        <p:spPr>
          <a:xfrm flipV="1">
            <a:off x="4051974" y="2717800"/>
            <a:ext cx="947843" cy="130625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urved Connector 192"/>
          <p:cNvCxnSpPr>
            <a:stCxn id="93" idx="4"/>
            <a:endCxn id="189" idx="0"/>
          </p:cNvCxnSpPr>
          <p:nvPr/>
        </p:nvCxnSpPr>
        <p:spPr>
          <a:xfrm flipV="1">
            <a:off x="4051974" y="2717800"/>
            <a:ext cx="947843" cy="261681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urved Connector 193"/>
          <p:cNvCxnSpPr>
            <a:stCxn id="99" idx="4"/>
            <a:endCxn id="189" idx="0"/>
          </p:cNvCxnSpPr>
          <p:nvPr/>
        </p:nvCxnSpPr>
        <p:spPr>
          <a:xfrm>
            <a:off x="4051974" y="2455260"/>
            <a:ext cx="947843" cy="26254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urved Connector 194"/>
          <p:cNvCxnSpPr>
            <a:stCxn id="100" idx="4"/>
            <a:endCxn id="189" idx="0"/>
          </p:cNvCxnSpPr>
          <p:nvPr/>
        </p:nvCxnSpPr>
        <p:spPr>
          <a:xfrm>
            <a:off x="4051974" y="2324205"/>
            <a:ext cx="947843" cy="393595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Oval 195"/>
          <p:cNvSpPr/>
          <p:nvPr/>
        </p:nvSpPr>
        <p:spPr>
          <a:xfrm rot="16200000">
            <a:off x="4999817" y="3278948"/>
            <a:ext cx="92208" cy="9220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7" name="Curved Connector 196"/>
          <p:cNvCxnSpPr>
            <a:stCxn id="105" idx="4"/>
            <a:endCxn id="196" idx="0"/>
          </p:cNvCxnSpPr>
          <p:nvPr/>
        </p:nvCxnSpPr>
        <p:spPr>
          <a:xfrm flipV="1">
            <a:off x="4051974" y="3325053"/>
            <a:ext cx="947843" cy="153554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urved Connector 197"/>
          <p:cNvCxnSpPr>
            <a:stCxn id="106" idx="4"/>
            <a:endCxn id="196" idx="0"/>
          </p:cNvCxnSpPr>
          <p:nvPr/>
        </p:nvCxnSpPr>
        <p:spPr>
          <a:xfrm flipV="1">
            <a:off x="4051974" y="3325053"/>
            <a:ext cx="947843" cy="281843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urved Connector 200"/>
          <p:cNvCxnSpPr>
            <a:stCxn id="103" idx="4"/>
            <a:endCxn id="196" idx="0"/>
          </p:cNvCxnSpPr>
          <p:nvPr/>
        </p:nvCxnSpPr>
        <p:spPr>
          <a:xfrm>
            <a:off x="4051974" y="3222029"/>
            <a:ext cx="947843" cy="103024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urved Connector 201"/>
          <p:cNvCxnSpPr>
            <a:stCxn id="104" idx="4"/>
            <a:endCxn id="196" idx="0"/>
          </p:cNvCxnSpPr>
          <p:nvPr/>
        </p:nvCxnSpPr>
        <p:spPr>
          <a:xfrm flipV="1">
            <a:off x="4051974" y="3325053"/>
            <a:ext cx="947843" cy="25265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urved Connector 239"/>
          <p:cNvCxnSpPr>
            <a:stCxn id="163" idx="4"/>
            <a:endCxn id="48" idx="1"/>
          </p:cNvCxnSpPr>
          <p:nvPr/>
        </p:nvCxnSpPr>
        <p:spPr>
          <a:xfrm>
            <a:off x="5092026" y="1503294"/>
            <a:ext cx="476923" cy="1656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urved Connector 242"/>
          <p:cNvCxnSpPr>
            <a:stCxn id="182" idx="4"/>
            <a:endCxn id="135" idx="1"/>
          </p:cNvCxnSpPr>
          <p:nvPr/>
        </p:nvCxnSpPr>
        <p:spPr>
          <a:xfrm>
            <a:off x="5092026" y="2110547"/>
            <a:ext cx="477717" cy="65913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urved Connector 245"/>
          <p:cNvCxnSpPr>
            <a:stCxn id="189" idx="4"/>
            <a:endCxn id="142" idx="1"/>
          </p:cNvCxnSpPr>
          <p:nvPr/>
        </p:nvCxnSpPr>
        <p:spPr>
          <a:xfrm>
            <a:off x="5092026" y="2717800"/>
            <a:ext cx="476923" cy="196850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4647414" y="3538643"/>
            <a:ext cx="797013" cy="25391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50" dirty="0" smtClean="0"/>
              <a:t>6 @ -9dBm</a:t>
            </a:r>
            <a:endParaRPr lang="en-US" sz="1050" dirty="0"/>
          </a:p>
        </p:txBody>
      </p:sp>
      <p:sp>
        <p:nvSpPr>
          <p:cNvPr id="260" name="TextBox 259"/>
          <p:cNvSpPr txBox="1"/>
          <p:nvPr/>
        </p:nvSpPr>
        <p:spPr>
          <a:xfrm>
            <a:off x="1828800" y="2362200"/>
            <a:ext cx="671979" cy="25391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50" dirty="0" smtClean="0"/>
              <a:t>~10 </a:t>
            </a:r>
            <a:r>
              <a:rPr lang="en-US" sz="1050" dirty="0" err="1" smtClean="0"/>
              <a:t>dBm</a:t>
            </a:r>
            <a:endParaRPr lang="en-US" sz="1050" dirty="0"/>
          </a:p>
        </p:txBody>
      </p:sp>
      <p:sp>
        <p:nvSpPr>
          <p:cNvPr id="268" name="Oval 267"/>
          <p:cNvSpPr/>
          <p:nvPr/>
        </p:nvSpPr>
        <p:spPr>
          <a:xfrm rot="16200000">
            <a:off x="3851143" y="3653364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Curved Connector 270"/>
          <p:cNvCxnSpPr>
            <a:stCxn id="316" idx="4"/>
            <a:endCxn id="268" idx="0"/>
          </p:cNvCxnSpPr>
          <p:nvPr/>
        </p:nvCxnSpPr>
        <p:spPr>
          <a:xfrm>
            <a:off x="3222183" y="2839006"/>
            <a:ext cx="628960" cy="860463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4063" y="2767281"/>
            <a:ext cx="91135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/>
              <a:t>OBSOLETE: Nov 2012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423237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4600" y="128265"/>
            <a:ext cx="2017222" cy="5434335"/>
          </a:xfrm>
          <a:prstGeom prst="rect">
            <a:avLst/>
          </a:prstGeom>
          <a:solidFill>
            <a:srgbClr val="EEECE1">
              <a:alpha val="50196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GR24-RR6-3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725995" y="533400"/>
            <a:ext cx="457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805MHz</a:t>
            </a:r>
            <a:endParaRPr lang="en-US" sz="1100" dirty="0"/>
          </a:p>
        </p:txBody>
      </p:sp>
      <p:sp>
        <p:nvSpPr>
          <p:cNvPr id="83" name="Isosceles Triangle 82"/>
          <p:cNvSpPr>
            <a:spLocks noChangeAspect="1"/>
          </p:cNvSpPr>
          <p:nvPr/>
        </p:nvSpPr>
        <p:spPr>
          <a:xfrm rot="5400000">
            <a:off x="3311041" y="640080"/>
            <a:ext cx="365760" cy="243840"/>
          </a:xfrm>
          <a:prstGeom prst="triangle">
            <a:avLst/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Curved Connector 83"/>
          <p:cNvCxnSpPr>
            <a:stCxn id="82" idx="3"/>
            <a:endCxn id="83" idx="3"/>
          </p:cNvCxnSpPr>
          <p:nvPr/>
        </p:nvCxnSpPr>
        <p:spPr>
          <a:xfrm>
            <a:off x="3183195" y="762000"/>
            <a:ext cx="188806" cy="1270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>
            <a:stCxn id="83" idx="0"/>
            <a:endCxn id="177" idx="0"/>
          </p:cNvCxnSpPr>
          <p:nvPr/>
        </p:nvCxnSpPr>
        <p:spPr>
          <a:xfrm flipH="1">
            <a:off x="3480609" y="762000"/>
            <a:ext cx="135232" cy="416098"/>
          </a:xfrm>
          <a:prstGeom prst="curvedConnector4">
            <a:avLst>
              <a:gd name="adj1" fmla="val -169043"/>
              <a:gd name="adj2" fmla="val 6465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5252258" y="128265"/>
            <a:ext cx="2017222" cy="5434335"/>
          </a:xfrm>
          <a:prstGeom prst="rect">
            <a:avLst/>
          </a:prstGeom>
          <a:solidFill>
            <a:srgbClr val="EEECE1">
              <a:alpha val="50196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GR24-RR6-1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670693" y="2029108"/>
            <a:ext cx="1729047" cy="7924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dirty="0"/>
          </a:p>
        </p:txBody>
      </p:sp>
      <p:sp>
        <p:nvSpPr>
          <p:cNvPr id="123" name="Rectangle 122"/>
          <p:cNvSpPr/>
          <p:nvPr/>
        </p:nvSpPr>
        <p:spPr>
          <a:xfrm>
            <a:off x="2977575" y="2076744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3223047" y="2076744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3468519" y="2076744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3959463" y="2076744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3713991" y="2076744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2734815" y="2102513"/>
            <a:ext cx="170193" cy="640080"/>
            <a:chOff x="2132858" y="644004"/>
            <a:chExt cx="294767" cy="1108596"/>
          </a:xfrm>
        </p:grpSpPr>
        <p:sp>
          <p:nvSpPr>
            <p:cNvPr id="73" name="Rectangle 72"/>
            <p:cNvSpPr/>
            <p:nvPr/>
          </p:nvSpPr>
          <p:spPr>
            <a:xfrm rot="16200000">
              <a:off x="1725944" y="1050918"/>
              <a:ext cx="1108596" cy="29476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 rot="16200000">
              <a:off x="2283525" y="1345936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16200000">
              <a:off x="2283525" y="1091672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16200000">
              <a:off x="2283525" y="837408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 rot="16200000">
              <a:off x="2283525" y="710276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rot="16200000">
              <a:off x="2283525" y="964540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 rot="16200000">
              <a:off x="2283525" y="121880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rot="16200000">
              <a:off x="2283525" y="1473068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 rot="16200000">
              <a:off x="2283525" y="1600200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 rot="16200000">
              <a:off x="2167956" y="115993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80" name="Curved Connector 179"/>
          <p:cNvCxnSpPr>
            <a:stCxn id="80" idx="4"/>
            <a:endCxn id="133" idx="1"/>
          </p:cNvCxnSpPr>
          <p:nvPr/>
        </p:nvCxnSpPr>
        <p:spPr>
          <a:xfrm>
            <a:off x="2875047" y="2314204"/>
            <a:ext cx="838944" cy="10835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urved Connector 180"/>
          <p:cNvCxnSpPr>
            <a:stCxn id="78" idx="4"/>
            <a:endCxn id="132" idx="1"/>
          </p:cNvCxnSpPr>
          <p:nvPr/>
        </p:nvCxnSpPr>
        <p:spPr>
          <a:xfrm>
            <a:off x="2875047" y="2240800"/>
            <a:ext cx="1084416" cy="181754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urved Connector 209"/>
          <p:cNvCxnSpPr>
            <a:stCxn id="86" idx="4"/>
          </p:cNvCxnSpPr>
          <p:nvPr/>
        </p:nvCxnSpPr>
        <p:spPr>
          <a:xfrm flipV="1">
            <a:off x="2875047" y="2427020"/>
            <a:ext cx="593472" cy="25420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urved Connector 210"/>
          <p:cNvCxnSpPr>
            <a:stCxn id="85" idx="4"/>
            <a:endCxn id="130" idx="1"/>
          </p:cNvCxnSpPr>
          <p:nvPr/>
        </p:nvCxnSpPr>
        <p:spPr>
          <a:xfrm flipV="1">
            <a:off x="2875047" y="2422554"/>
            <a:ext cx="348000" cy="185263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urved Connector 211"/>
          <p:cNvCxnSpPr>
            <a:stCxn id="75" idx="4"/>
            <a:endCxn id="123" idx="1"/>
          </p:cNvCxnSpPr>
          <p:nvPr/>
        </p:nvCxnSpPr>
        <p:spPr>
          <a:xfrm flipV="1">
            <a:off x="2875047" y="2422554"/>
            <a:ext cx="102528" cy="11186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ectangle 212"/>
          <p:cNvSpPr/>
          <p:nvPr/>
        </p:nvSpPr>
        <p:spPr>
          <a:xfrm>
            <a:off x="2648794" y="3313850"/>
            <a:ext cx="1729047" cy="7924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dirty="0"/>
          </a:p>
        </p:txBody>
      </p:sp>
      <p:sp>
        <p:nvSpPr>
          <p:cNvPr id="214" name="Rectangle 213"/>
          <p:cNvSpPr/>
          <p:nvPr/>
        </p:nvSpPr>
        <p:spPr>
          <a:xfrm>
            <a:off x="2955676" y="3361486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3201148" y="3361486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3446620" y="3361486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ectangle 216"/>
          <p:cNvSpPr/>
          <p:nvPr/>
        </p:nvSpPr>
        <p:spPr>
          <a:xfrm>
            <a:off x="3937564" y="3361486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3692092" y="3361486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0" name="Group 219"/>
          <p:cNvGrpSpPr>
            <a:grpSpLocks noChangeAspect="1"/>
          </p:cNvGrpSpPr>
          <p:nvPr/>
        </p:nvGrpSpPr>
        <p:grpSpPr>
          <a:xfrm>
            <a:off x="2712916" y="3387255"/>
            <a:ext cx="170193" cy="640080"/>
            <a:chOff x="2132858" y="644004"/>
            <a:chExt cx="294767" cy="1108596"/>
          </a:xfrm>
        </p:grpSpPr>
        <p:sp>
          <p:nvSpPr>
            <p:cNvPr id="221" name="Rectangle 220"/>
            <p:cNvSpPr/>
            <p:nvPr/>
          </p:nvSpPr>
          <p:spPr>
            <a:xfrm rot="16200000">
              <a:off x="1725944" y="1050918"/>
              <a:ext cx="1108596" cy="29476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/>
            <p:nvPr/>
          </p:nvSpPr>
          <p:spPr>
            <a:xfrm rot="16200000">
              <a:off x="2283525" y="1345936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 rot="16200000">
              <a:off x="2283525" y="1091672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 rot="16200000">
              <a:off x="2283525" y="837408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 rot="16200000">
              <a:off x="2283525" y="710276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 rot="16200000">
              <a:off x="2283525" y="964540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/>
            <p:nvPr/>
          </p:nvSpPr>
          <p:spPr>
            <a:xfrm rot="16200000">
              <a:off x="2283525" y="121880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/>
            <p:nvPr/>
          </p:nvSpPr>
          <p:spPr>
            <a:xfrm rot="16200000">
              <a:off x="2283525" y="1473068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/>
            <p:nvPr/>
          </p:nvSpPr>
          <p:spPr>
            <a:xfrm rot="16200000">
              <a:off x="2283525" y="1600200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/>
            <p:nvPr/>
          </p:nvSpPr>
          <p:spPr>
            <a:xfrm rot="16200000">
              <a:off x="2167956" y="115993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31" name="Curved Connector 230"/>
          <p:cNvCxnSpPr>
            <a:stCxn id="226" idx="4"/>
            <a:endCxn id="218" idx="1"/>
          </p:cNvCxnSpPr>
          <p:nvPr/>
        </p:nvCxnSpPr>
        <p:spPr>
          <a:xfrm>
            <a:off x="2853148" y="3598946"/>
            <a:ext cx="838944" cy="10835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urved Connector 231"/>
          <p:cNvCxnSpPr>
            <a:stCxn id="224" idx="4"/>
            <a:endCxn id="217" idx="1"/>
          </p:cNvCxnSpPr>
          <p:nvPr/>
        </p:nvCxnSpPr>
        <p:spPr>
          <a:xfrm>
            <a:off x="2853148" y="3525542"/>
            <a:ext cx="1084416" cy="181754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urved Connector 232"/>
          <p:cNvCxnSpPr>
            <a:stCxn id="229" idx="4"/>
          </p:cNvCxnSpPr>
          <p:nvPr/>
        </p:nvCxnSpPr>
        <p:spPr>
          <a:xfrm flipV="1">
            <a:off x="2853148" y="3711762"/>
            <a:ext cx="593472" cy="25420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 rot="5400000">
            <a:off x="3333225" y="736086"/>
            <a:ext cx="294767" cy="1108596"/>
            <a:chOff x="2905632" y="2197904"/>
            <a:chExt cx="294767" cy="1108596"/>
          </a:xfrm>
        </p:grpSpPr>
        <p:sp>
          <p:nvSpPr>
            <p:cNvPr id="170" name="Rectangle 169"/>
            <p:cNvSpPr/>
            <p:nvPr/>
          </p:nvSpPr>
          <p:spPr>
            <a:xfrm rot="16200000">
              <a:off x="2498718" y="2604818"/>
              <a:ext cx="1108596" cy="29476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 rot="16200000">
              <a:off x="3056299" y="237436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 rot="16200000">
              <a:off x="3056299" y="2242853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/>
            <p:cNvSpPr/>
            <p:nvPr/>
          </p:nvSpPr>
          <p:spPr>
            <a:xfrm rot="16200000">
              <a:off x="3056299" y="2505875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/>
            <p:nvPr/>
          </p:nvSpPr>
          <p:spPr>
            <a:xfrm rot="16200000">
              <a:off x="3056299" y="2637386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 rot="16200000">
              <a:off x="3056299" y="2768897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 rot="16200000">
              <a:off x="3056299" y="2900408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 rot="16200000">
              <a:off x="2940730" y="2706097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 rot="16200000">
              <a:off x="3056299" y="3031919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 rot="16200000">
              <a:off x="3056299" y="3163432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34" name="Curved Connector 233"/>
          <p:cNvCxnSpPr>
            <a:stCxn id="228" idx="4"/>
            <a:endCxn id="215" idx="1"/>
          </p:cNvCxnSpPr>
          <p:nvPr/>
        </p:nvCxnSpPr>
        <p:spPr>
          <a:xfrm flipV="1">
            <a:off x="2853148" y="3707296"/>
            <a:ext cx="348000" cy="185263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urved Connector 234"/>
          <p:cNvCxnSpPr>
            <a:stCxn id="222" idx="4"/>
            <a:endCxn id="214" idx="1"/>
          </p:cNvCxnSpPr>
          <p:nvPr/>
        </p:nvCxnSpPr>
        <p:spPr>
          <a:xfrm flipV="1">
            <a:off x="2853148" y="3707296"/>
            <a:ext cx="102528" cy="11186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Rectangle 274"/>
          <p:cNvSpPr/>
          <p:nvPr/>
        </p:nvSpPr>
        <p:spPr>
          <a:xfrm>
            <a:off x="2648794" y="4617720"/>
            <a:ext cx="1729047" cy="7924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dirty="0"/>
          </a:p>
        </p:txBody>
      </p:sp>
      <p:sp>
        <p:nvSpPr>
          <p:cNvPr id="276" name="Rectangle 275"/>
          <p:cNvSpPr/>
          <p:nvPr/>
        </p:nvSpPr>
        <p:spPr>
          <a:xfrm>
            <a:off x="2955676" y="4665356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/>
        </p:nvSpPr>
        <p:spPr>
          <a:xfrm>
            <a:off x="3201148" y="4665356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ctangle 277"/>
          <p:cNvSpPr/>
          <p:nvPr/>
        </p:nvSpPr>
        <p:spPr>
          <a:xfrm>
            <a:off x="3446620" y="4665356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Rectangle 278"/>
          <p:cNvSpPr/>
          <p:nvPr/>
        </p:nvSpPr>
        <p:spPr>
          <a:xfrm>
            <a:off x="3937564" y="4665356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/>
        </p:nvSpPr>
        <p:spPr>
          <a:xfrm>
            <a:off x="3692092" y="4665356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Rectangle 280"/>
          <p:cNvSpPr/>
          <p:nvPr/>
        </p:nvSpPr>
        <p:spPr>
          <a:xfrm>
            <a:off x="4183037" y="4665356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2" name="Group 281"/>
          <p:cNvGrpSpPr>
            <a:grpSpLocks noChangeAspect="1"/>
          </p:cNvGrpSpPr>
          <p:nvPr/>
        </p:nvGrpSpPr>
        <p:grpSpPr>
          <a:xfrm>
            <a:off x="2712916" y="4691125"/>
            <a:ext cx="170193" cy="640080"/>
            <a:chOff x="2132858" y="644004"/>
            <a:chExt cx="294767" cy="1108596"/>
          </a:xfrm>
        </p:grpSpPr>
        <p:sp>
          <p:nvSpPr>
            <p:cNvPr id="283" name="Rectangle 282"/>
            <p:cNvSpPr/>
            <p:nvPr/>
          </p:nvSpPr>
          <p:spPr>
            <a:xfrm rot="16200000">
              <a:off x="1725944" y="1050918"/>
              <a:ext cx="1108596" cy="29476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/>
            <p:nvPr/>
          </p:nvSpPr>
          <p:spPr>
            <a:xfrm rot="16200000">
              <a:off x="2283525" y="1345936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/>
            <p:nvPr/>
          </p:nvSpPr>
          <p:spPr>
            <a:xfrm rot="16200000">
              <a:off x="2283525" y="1091672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/>
            <p:nvPr/>
          </p:nvSpPr>
          <p:spPr>
            <a:xfrm rot="16200000">
              <a:off x="2283525" y="837408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/>
            <p:nvPr/>
          </p:nvSpPr>
          <p:spPr>
            <a:xfrm rot="16200000">
              <a:off x="2283525" y="710276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/>
            <p:nvPr/>
          </p:nvSpPr>
          <p:spPr>
            <a:xfrm rot="16200000">
              <a:off x="2283525" y="964540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/>
            <p:nvPr/>
          </p:nvSpPr>
          <p:spPr>
            <a:xfrm rot="16200000">
              <a:off x="2283525" y="121880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/>
            <p:nvPr/>
          </p:nvSpPr>
          <p:spPr>
            <a:xfrm rot="16200000">
              <a:off x="2283525" y="1473068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/>
            <p:nvPr/>
          </p:nvSpPr>
          <p:spPr>
            <a:xfrm rot="16200000">
              <a:off x="2283525" y="1600200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/>
            <p:nvPr/>
          </p:nvSpPr>
          <p:spPr>
            <a:xfrm rot="16200000">
              <a:off x="2167956" y="115993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93" name="Curved Connector 292"/>
          <p:cNvCxnSpPr>
            <a:stCxn id="288" idx="4"/>
            <a:endCxn id="280" idx="1"/>
          </p:cNvCxnSpPr>
          <p:nvPr/>
        </p:nvCxnSpPr>
        <p:spPr>
          <a:xfrm>
            <a:off x="2853148" y="4902816"/>
            <a:ext cx="838944" cy="10835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urved Connector 293"/>
          <p:cNvCxnSpPr>
            <a:stCxn id="286" idx="4"/>
            <a:endCxn id="279" idx="1"/>
          </p:cNvCxnSpPr>
          <p:nvPr/>
        </p:nvCxnSpPr>
        <p:spPr>
          <a:xfrm>
            <a:off x="2853148" y="4829412"/>
            <a:ext cx="1084416" cy="181754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urved Connector 294"/>
          <p:cNvCxnSpPr>
            <a:stCxn id="291" idx="4"/>
          </p:cNvCxnSpPr>
          <p:nvPr/>
        </p:nvCxnSpPr>
        <p:spPr>
          <a:xfrm flipV="1">
            <a:off x="2853148" y="5015632"/>
            <a:ext cx="593472" cy="25420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urved Connector 295"/>
          <p:cNvCxnSpPr>
            <a:stCxn id="290" idx="4"/>
            <a:endCxn id="277" idx="1"/>
          </p:cNvCxnSpPr>
          <p:nvPr/>
        </p:nvCxnSpPr>
        <p:spPr>
          <a:xfrm flipV="1">
            <a:off x="2853148" y="5011166"/>
            <a:ext cx="348000" cy="185263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urved Connector 296"/>
          <p:cNvCxnSpPr>
            <a:stCxn id="284" idx="4"/>
            <a:endCxn id="276" idx="1"/>
          </p:cNvCxnSpPr>
          <p:nvPr/>
        </p:nvCxnSpPr>
        <p:spPr>
          <a:xfrm flipV="1">
            <a:off x="2853148" y="5011166"/>
            <a:ext cx="102528" cy="11186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urved Connector 297"/>
          <p:cNvCxnSpPr>
            <a:stCxn id="287" idx="4"/>
            <a:endCxn id="281" idx="1"/>
          </p:cNvCxnSpPr>
          <p:nvPr/>
        </p:nvCxnSpPr>
        <p:spPr>
          <a:xfrm>
            <a:off x="2853148" y="4756009"/>
            <a:ext cx="1329889" cy="255157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Rectangle 298"/>
          <p:cNvSpPr/>
          <p:nvPr/>
        </p:nvSpPr>
        <p:spPr>
          <a:xfrm>
            <a:off x="5368441" y="2026920"/>
            <a:ext cx="1729047" cy="7924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dirty="0"/>
          </a:p>
        </p:txBody>
      </p:sp>
      <p:sp>
        <p:nvSpPr>
          <p:cNvPr id="300" name="Rectangle 299"/>
          <p:cNvSpPr/>
          <p:nvPr/>
        </p:nvSpPr>
        <p:spPr>
          <a:xfrm>
            <a:off x="5675323" y="2074556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Rectangle 300"/>
          <p:cNvSpPr/>
          <p:nvPr/>
        </p:nvSpPr>
        <p:spPr>
          <a:xfrm>
            <a:off x="5911858" y="2074556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Rectangle 301"/>
          <p:cNvSpPr/>
          <p:nvPr/>
        </p:nvSpPr>
        <p:spPr>
          <a:xfrm>
            <a:off x="6148393" y="2074556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Rectangle 302"/>
          <p:cNvSpPr/>
          <p:nvPr/>
        </p:nvSpPr>
        <p:spPr>
          <a:xfrm>
            <a:off x="6621463" y="2074556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Rectangle 303"/>
          <p:cNvSpPr/>
          <p:nvPr/>
        </p:nvSpPr>
        <p:spPr>
          <a:xfrm>
            <a:off x="6384928" y="2074556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Rectangle 304"/>
          <p:cNvSpPr/>
          <p:nvPr/>
        </p:nvSpPr>
        <p:spPr>
          <a:xfrm>
            <a:off x="6858000" y="2074556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6" name="Group 305"/>
          <p:cNvGrpSpPr>
            <a:grpSpLocks noChangeAspect="1"/>
          </p:cNvGrpSpPr>
          <p:nvPr/>
        </p:nvGrpSpPr>
        <p:grpSpPr>
          <a:xfrm>
            <a:off x="5432563" y="2100325"/>
            <a:ext cx="170193" cy="640080"/>
            <a:chOff x="2132858" y="644004"/>
            <a:chExt cx="294767" cy="1108596"/>
          </a:xfrm>
        </p:grpSpPr>
        <p:sp>
          <p:nvSpPr>
            <p:cNvPr id="307" name="Rectangle 306"/>
            <p:cNvSpPr/>
            <p:nvPr/>
          </p:nvSpPr>
          <p:spPr>
            <a:xfrm rot="16200000">
              <a:off x="1725944" y="1050918"/>
              <a:ext cx="1108596" cy="29476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3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Oval 307"/>
            <p:cNvSpPr/>
            <p:nvPr/>
          </p:nvSpPr>
          <p:spPr>
            <a:xfrm rot="16200000">
              <a:off x="2283525" y="1345936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Oval 308"/>
            <p:cNvSpPr/>
            <p:nvPr/>
          </p:nvSpPr>
          <p:spPr>
            <a:xfrm rot="16200000">
              <a:off x="2283525" y="1091672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Oval 309"/>
            <p:cNvSpPr/>
            <p:nvPr/>
          </p:nvSpPr>
          <p:spPr>
            <a:xfrm rot="16200000">
              <a:off x="2283525" y="837408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Oval 310"/>
            <p:cNvSpPr/>
            <p:nvPr/>
          </p:nvSpPr>
          <p:spPr>
            <a:xfrm rot="16200000">
              <a:off x="2283525" y="710276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Oval 311"/>
            <p:cNvSpPr/>
            <p:nvPr/>
          </p:nvSpPr>
          <p:spPr>
            <a:xfrm rot="16200000">
              <a:off x="2283525" y="964540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Oval 312"/>
            <p:cNvSpPr/>
            <p:nvPr/>
          </p:nvSpPr>
          <p:spPr>
            <a:xfrm rot="16200000">
              <a:off x="2283525" y="121880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Oval 313"/>
            <p:cNvSpPr/>
            <p:nvPr/>
          </p:nvSpPr>
          <p:spPr>
            <a:xfrm rot="16200000">
              <a:off x="2283525" y="1473068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Oval 314"/>
            <p:cNvSpPr/>
            <p:nvPr/>
          </p:nvSpPr>
          <p:spPr>
            <a:xfrm rot="16200000">
              <a:off x="2283525" y="1600200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Oval 315"/>
            <p:cNvSpPr/>
            <p:nvPr/>
          </p:nvSpPr>
          <p:spPr>
            <a:xfrm rot="16200000">
              <a:off x="2167956" y="115993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17" name="Curved Connector 316"/>
          <p:cNvCxnSpPr>
            <a:stCxn id="312" idx="4"/>
            <a:endCxn id="304" idx="1"/>
          </p:cNvCxnSpPr>
          <p:nvPr/>
        </p:nvCxnSpPr>
        <p:spPr>
          <a:xfrm>
            <a:off x="5572795" y="2312016"/>
            <a:ext cx="812133" cy="10835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urved Connector 317"/>
          <p:cNvCxnSpPr>
            <a:stCxn id="310" idx="4"/>
            <a:endCxn id="303" idx="1"/>
          </p:cNvCxnSpPr>
          <p:nvPr/>
        </p:nvCxnSpPr>
        <p:spPr>
          <a:xfrm>
            <a:off x="5572795" y="2238612"/>
            <a:ext cx="1048668" cy="181754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urved Connector 318"/>
          <p:cNvCxnSpPr>
            <a:stCxn id="315" idx="4"/>
          </p:cNvCxnSpPr>
          <p:nvPr/>
        </p:nvCxnSpPr>
        <p:spPr>
          <a:xfrm flipV="1">
            <a:off x="5572795" y="2424832"/>
            <a:ext cx="593472" cy="25420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Curved Connector 319"/>
          <p:cNvCxnSpPr>
            <a:stCxn id="314" idx="4"/>
            <a:endCxn id="301" idx="1"/>
          </p:cNvCxnSpPr>
          <p:nvPr/>
        </p:nvCxnSpPr>
        <p:spPr>
          <a:xfrm flipV="1">
            <a:off x="5572795" y="2420366"/>
            <a:ext cx="339063" cy="185263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urved Connector 320"/>
          <p:cNvCxnSpPr>
            <a:stCxn id="308" idx="4"/>
            <a:endCxn id="300" idx="1"/>
          </p:cNvCxnSpPr>
          <p:nvPr/>
        </p:nvCxnSpPr>
        <p:spPr>
          <a:xfrm flipV="1">
            <a:off x="5572795" y="2420366"/>
            <a:ext cx="102528" cy="11186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urved Connector 321"/>
          <p:cNvCxnSpPr>
            <a:stCxn id="311" idx="4"/>
            <a:endCxn id="305" idx="1"/>
          </p:cNvCxnSpPr>
          <p:nvPr/>
        </p:nvCxnSpPr>
        <p:spPr>
          <a:xfrm>
            <a:off x="5572795" y="2165209"/>
            <a:ext cx="1285205" cy="255157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Curved Connector 346"/>
          <p:cNvCxnSpPr>
            <a:stCxn id="172" idx="6"/>
            <a:endCxn id="316" idx="0"/>
          </p:cNvCxnSpPr>
          <p:nvPr/>
        </p:nvCxnSpPr>
        <p:spPr>
          <a:xfrm>
            <a:off x="3989957" y="1339772"/>
            <a:ext cx="1462871" cy="108506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urved Connector 347"/>
          <p:cNvCxnSpPr>
            <a:stCxn id="176" idx="4"/>
            <a:endCxn id="91" idx="1"/>
          </p:cNvCxnSpPr>
          <p:nvPr/>
        </p:nvCxnSpPr>
        <p:spPr>
          <a:xfrm rot="5400000">
            <a:off x="2494605" y="1654149"/>
            <a:ext cx="1059967" cy="523421"/>
          </a:xfrm>
          <a:prstGeom prst="curvedConnector4">
            <a:avLst>
              <a:gd name="adj1" fmla="val 47856"/>
              <a:gd name="adj2" fmla="val 143674"/>
            </a:avLst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Curved Connector 348"/>
          <p:cNvCxnSpPr>
            <a:stCxn id="178" idx="2"/>
            <a:endCxn id="221" idx="0"/>
          </p:cNvCxnSpPr>
          <p:nvPr/>
        </p:nvCxnSpPr>
        <p:spPr>
          <a:xfrm rot="10800000" flipV="1">
            <a:off x="2712917" y="1339771"/>
            <a:ext cx="395766" cy="2367523"/>
          </a:xfrm>
          <a:prstGeom prst="curvedConnector3">
            <a:avLst>
              <a:gd name="adj1" fmla="val 187176"/>
            </a:avLst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Curved Connector 350"/>
          <p:cNvCxnSpPr>
            <a:stCxn id="179" idx="2"/>
            <a:endCxn id="292" idx="7"/>
          </p:cNvCxnSpPr>
          <p:nvPr/>
        </p:nvCxnSpPr>
        <p:spPr>
          <a:xfrm rot="10800000" flipV="1">
            <a:off x="2740978" y="1339772"/>
            <a:ext cx="236192" cy="3657038"/>
          </a:xfrm>
          <a:prstGeom prst="curvedConnector3">
            <a:avLst>
              <a:gd name="adj1" fmla="val 425920"/>
            </a:avLst>
          </a:prstGeom>
          <a:ln w="127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24063" y="2767281"/>
            <a:ext cx="91135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/>
              <a:t>OBSOLETE: Nov 2012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64166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4600" y="128265"/>
            <a:ext cx="2017222" cy="3300735"/>
          </a:xfrm>
          <a:prstGeom prst="rect">
            <a:avLst/>
          </a:prstGeom>
          <a:solidFill>
            <a:srgbClr val="EEECE1">
              <a:alpha val="50196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LG1-RR-1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725995" y="533400"/>
            <a:ext cx="457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805MHz</a:t>
            </a:r>
            <a:endParaRPr lang="en-US" sz="1100" dirty="0"/>
          </a:p>
        </p:txBody>
      </p:sp>
      <p:sp>
        <p:nvSpPr>
          <p:cNvPr id="83" name="Isosceles Triangle 82"/>
          <p:cNvSpPr>
            <a:spLocks noChangeAspect="1"/>
          </p:cNvSpPr>
          <p:nvPr/>
        </p:nvSpPr>
        <p:spPr>
          <a:xfrm rot="5400000">
            <a:off x="3311041" y="640080"/>
            <a:ext cx="365760" cy="243840"/>
          </a:xfrm>
          <a:prstGeom prst="triangle">
            <a:avLst/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Curved Connector 83"/>
          <p:cNvCxnSpPr>
            <a:stCxn id="82" idx="3"/>
            <a:endCxn id="83" idx="3"/>
          </p:cNvCxnSpPr>
          <p:nvPr/>
        </p:nvCxnSpPr>
        <p:spPr>
          <a:xfrm>
            <a:off x="3183195" y="762000"/>
            <a:ext cx="188806" cy="1270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>
            <a:stCxn id="83" idx="0"/>
            <a:endCxn id="177" idx="0"/>
          </p:cNvCxnSpPr>
          <p:nvPr/>
        </p:nvCxnSpPr>
        <p:spPr>
          <a:xfrm flipH="1">
            <a:off x="3480609" y="762000"/>
            <a:ext cx="135232" cy="416098"/>
          </a:xfrm>
          <a:prstGeom prst="curvedConnector4">
            <a:avLst>
              <a:gd name="adj1" fmla="val -169043"/>
              <a:gd name="adj2" fmla="val 6465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 rot="5400000">
            <a:off x="3333225" y="736086"/>
            <a:ext cx="294767" cy="1108596"/>
            <a:chOff x="2905632" y="2197904"/>
            <a:chExt cx="294767" cy="1108596"/>
          </a:xfrm>
        </p:grpSpPr>
        <p:sp>
          <p:nvSpPr>
            <p:cNvPr id="170" name="Rectangle 169"/>
            <p:cNvSpPr/>
            <p:nvPr/>
          </p:nvSpPr>
          <p:spPr>
            <a:xfrm rot="16200000">
              <a:off x="2498718" y="2604818"/>
              <a:ext cx="1108596" cy="29476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 rot="16200000">
              <a:off x="3056299" y="237436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 rot="16200000">
              <a:off x="3056299" y="2242853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/>
            <p:cNvSpPr/>
            <p:nvPr/>
          </p:nvSpPr>
          <p:spPr>
            <a:xfrm rot="16200000">
              <a:off x="3056299" y="2505875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/>
            <p:nvPr/>
          </p:nvSpPr>
          <p:spPr>
            <a:xfrm rot="16200000">
              <a:off x="3056299" y="2637386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 rot="16200000">
              <a:off x="3056299" y="2768897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 rot="16200000">
              <a:off x="3056299" y="2900408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/>
            <p:nvPr/>
          </p:nvSpPr>
          <p:spPr>
            <a:xfrm rot="16200000">
              <a:off x="2940730" y="2706097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 rot="16200000">
              <a:off x="3056299" y="3031919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/>
            <p:nvPr/>
          </p:nvSpPr>
          <p:spPr>
            <a:xfrm rot="16200000">
              <a:off x="3056299" y="3163432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5" name="Rectangle 274"/>
          <p:cNvSpPr/>
          <p:nvPr/>
        </p:nvSpPr>
        <p:spPr>
          <a:xfrm>
            <a:off x="2629397" y="2133600"/>
            <a:ext cx="1729047" cy="7924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dirty="0"/>
          </a:p>
        </p:txBody>
      </p:sp>
      <p:sp>
        <p:nvSpPr>
          <p:cNvPr id="276" name="Rectangle 275"/>
          <p:cNvSpPr/>
          <p:nvPr/>
        </p:nvSpPr>
        <p:spPr>
          <a:xfrm>
            <a:off x="2720319" y="2181236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Rectangle 276"/>
          <p:cNvSpPr/>
          <p:nvPr/>
        </p:nvSpPr>
        <p:spPr>
          <a:xfrm>
            <a:off x="3008983" y="2181236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Rectangle 277"/>
          <p:cNvSpPr/>
          <p:nvPr/>
        </p:nvSpPr>
        <p:spPr>
          <a:xfrm>
            <a:off x="3297647" y="2181236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Rectangle 279"/>
          <p:cNvSpPr/>
          <p:nvPr/>
        </p:nvSpPr>
        <p:spPr>
          <a:xfrm>
            <a:off x="3586311" y="2181236"/>
            <a:ext cx="172905" cy="691619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3" name="Curved Connector 292"/>
          <p:cNvCxnSpPr>
            <a:stCxn id="173" idx="4"/>
            <a:endCxn id="280" idx="0"/>
          </p:cNvCxnSpPr>
          <p:nvPr/>
        </p:nvCxnSpPr>
        <p:spPr>
          <a:xfrm rot="5400000">
            <a:off x="3279118" y="1779523"/>
            <a:ext cx="795360" cy="8067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urved Connector 294"/>
          <p:cNvCxnSpPr>
            <a:stCxn id="176" idx="4"/>
            <a:endCxn id="278" idx="0"/>
          </p:cNvCxnSpPr>
          <p:nvPr/>
        </p:nvCxnSpPr>
        <p:spPr>
          <a:xfrm rot="16200000" flipH="1">
            <a:off x="2937519" y="1734655"/>
            <a:ext cx="795360" cy="97802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urved Connector 295"/>
          <p:cNvCxnSpPr>
            <a:endCxn id="277" idx="0"/>
          </p:cNvCxnSpPr>
          <p:nvPr/>
        </p:nvCxnSpPr>
        <p:spPr>
          <a:xfrm rot="5400000">
            <a:off x="2729664" y="1756114"/>
            <a:ext cx="790894" cy="5935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urved Connector 296"/>
          <p:cNvCxnSpPr>
            <a:stCxn id="179" idx="4"/>
            <a:endCxn id="276" idx="0"/>
          </p:cNvCxnSpPr>
          <p:nvPr/>
        </p:nvCxnSpPr>
        <p:spPr>
          <a:xfrm rot="5400000">
            <a:off x="2517343" y="1675305"/>
            <a:ext cx="795360" cy="216502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063" y="2743200"/>
            <a:ext cx="91135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/>
              <a:t>OBSOLETE: Nov 2012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67591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14600" y="128265"/>
            <a:ext cx="4754880" cy="5129535"/>
            <a:chOff x="2514600" y="128265"/>
            <a:chExt cx="4754880" cy="5129535"/>
          </a:xfrm>
        </p:grpSpPr>
        <p:sp>
          <p:nvSpPr>
            <p:cNvPr id="6" name="Rectangle 5"/>
            <p:cNvSpPr/>
            <p:nvPr/>
          </p:nvSpPr>
          <p:spPr>
            <a:xfrm>
              <a:off x="2514600" y="128265"/>
              <a:ext cx="2017222" cy="5129535"/>
            </a:xfrm>
            <a:prstGeom prst="rect">
              <a:avLst/>
            </a:prstGeom>
            <a:solidFill>
              <a:srgbClr val="EEECE1">
                <a:alpha val="50196"/>
              </a:srgb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LDR-0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725995" y="533400"/>
              <a:ext cx="4572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805MHz</a:t>
              </a:r>
              <a:endParaRPr lang="en-US" sz="1100" dirty="0"/>
            </a:p>
          </p:txBody>
        </p:sp>
        <p:sp>
          <p:nvSpPr>
            <p:cNvPr id="83" name="Isosceles Triangle 82"/>
            <p:cNvSpPr>
              <a:spLocks noChangeAspect="1"/>
            </p:cNvSpPr>
            <p:nvPr/>
          </p:nvSpPr>
          <p:spPr>
            <a:xfrm rot="5400000">
              <a:off x="3311041" y="640080"/>
              <a:ext cx="365760" cy="243840"/>
            </a:xfrm>
            <a:prstGeom prst="triangle">
              <a:avLst/>
            </a:prstGeom>
            <a:ln w="317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4" name="Curved Connector 83"/>
            <p:cNvCxnSpPr>
              <a:stCxn id="82" idx="3"/>
              <a:endCxn id="83" idx="3"/>
            </p:cNvCxnSpPr>
            <p:nvPr/>
          </p:nvCxnSpPr>
          <p:spPr>
            <a:xfrm>
              <a:off x="3183195" y="762000"/>
              <a:ext cx="188806" cy="1270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urved Connector 87"/>
            <p:cNvCxnSpPr>
              <a:stCxn id="83" idx="0"/>
              <a:endCxn id="177" idx="0"/>
            </p:cNvCxnSpPr>
            <p:nvPr/>
          </p:nvCxnSpPr>
          <p:spPr>
            <a:xfrm flipH="1">
              <a:off x="3480609" y="762000"/>
              <a:ext cx="135232" cy="416098"/>
            </a:xfrm>
            <a:prstGeom prst="curvedConnector4">
              <a:avLst>
                <a:gd name="adj1" fmla="val -169043"/>
                <a:gd name="adj2" fmla="val 6465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Rectangle 124"/>
            <p:cNvSpPr/>
            <p:nvPr/>
          </p:nvSpPr>
          <p:spPr>
            <a:xfrm>
              <a:off x="5252258" y="128265"/>
              <a:ext cx="2017222" cy="5129535"/>
            </a:xfrm>
            <a:prstGeom prst="rect">
              <a:avLst/>
            </a:prstGeom>
            <a:solidFill>
              <a:srgbClr val="EEECE1">
                <a:alpha val="50196"/>
              </a:srgb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LDR-1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670693" y="1602388"/>
              <a:ext cx="1729047" cy="7924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BPM</a:t>
              </a:r>
            </a:p>
            <a:p>
              <a:pPr algn="ctr"/>
              <a:r>
                <a:rPr lang="en-US" sz="1200" dirty="0" smtClean="0"/>
                <a:t>NIM</a:t>
              </a:r>
              <a:endParaRPr lang="en-US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977575" y="1650024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223047" y="1650024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468519" y="1650024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959463" y="1650024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3713991" y="1650024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204936" y="1650024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2734815" y="1675793"/>
              <a:ext cx="170193" cy="640080"/>
              <a:chOff x="2132858" y="644004"/>
              <a:chExt cx="294767" cy="1108596"/>
            </a:xfrm>
          </p:grpSpPr>
          <p:sp>
            <p:nvSpPr>
              <p:cNvPr id="73" name="Rectangle 72"/>
              <p:cNvSpPr/>
              <p:nvPr/>
            </p:nvSpPr>
            <p:spPr>
              <a:xfrm rot="16200000">
                <a:off x="1725944" y="1050918"/>
                <a:ext cx="1108596" cy="29476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 rot="16200000">
                <a:off x="2283525" y="134593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Oval 75"/>
              <p:cNvSpPr/>
              <p:nvPr/>
            </p:nvSpPr>
            <p:spPr>
              <a:xfrm rot="16200000">
                <a:off x="2283525" y="1091672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 rot="16200000">
                <a:off x="2283525" y="83740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 rot="16200000">
                <a:off x="2283525" y="71027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 rot="16200000">
                <a:off x="2283525" y="96454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 rot="16200000">
                <a:off x="2283525" y="121880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 rot="16200000">
                <a:off x="2283525" y="147306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 rot="16200000">
                <a:off x="2283525" y="160020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 rot="16200000">
                <a:off x="2167956" y="115993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80" name="Curved Connector 179"/>
            <p:cNvCxnSpPr>
              <a:stCxn id="80" idx="4"/>
              <a:endCxn id="133" idx="1"/>
            </p:cNvCxnSpPr>
            <p:nvPr/>
          </p:nvCxnSpPr>
          <p:spPr>
            <a:xfrm>
              <a:off x="2875047" y="1887484"/>
              <a:ext cx="838944" cy="10835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urved Connector 180"/>
            <p:cNvCxnSpPr>
              <a:stCxn id="78" idx="4"/>
              <a:endCxn id="132" idx="1"/>
            </p:cNvCxnSpPr>
            <p:nvPr/>
          </p:nvCxnSpPr>
          <p:spPr>
            <a:xfrm>
              <a:off x="2875047" y="1814080"/>
              <a:ext cx="1084416" cy="181754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urved Connector 209"/>
            <p:cNvCxnSpPr>
              <a:stCxn id="86" idx="4"/>
            </p:cNvCxnSpPr>
            <p:nvPr/>
          </p:nvCxnSpPr>
          <p:spPr>
            <a:xfrm flipV="1">
              <a:off x="2875047" y="2000300"/>
              <a:ext cx="593472" cy="25420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urved Connector 210"/>
            <p:cNvCxnSpPr>
              <a:stCxn id="85" idx="4"/>
              <a:endCxn id="130" idx="1"/>
            </p:cNvCxnSpPr>
            <p:nvPr/>
          </p:nvCxnSpPr>
          <p:spPr>
            <a:xfrm flipV="1">
              <a:off x="2875047" y="1995834"/>
              <a:ext cx="348000" cy="185263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urved Connector 211"/>
            <p:cNvCxnSpPr>
              <a:stCxn id="75" idx="4"/>
              <a:endCxn id="123" idx="1"/>
            </p:cNvCxnSpPr>
            <p:nvPr/>
          </p:nvCxnSpPr>
          <p:spPr>
            <a:xfrm flipV="1">
              <a:off x="2875047" y="1995834"/>
              <a:ext cx="102528" cy="11186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urved Connector 163"/>
            <p:cNvCxnSpPr>
              <a:stCxn id="79" idx="4"/>
              <a:endCxn id="134" idx="1"/>
            </p:cNvCxnSpPr>
            <p:nvPr/>
          </p:nvCxnSpPr>
          <p:spPr>
            <a:xfrm>
              <a:off x="2875047" y="1740677"/>
              <a:ext cx="1329889" cy="255157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Rectangle 212"/>
            <p:cNvSpPr/>
            <p:nvPr/>
          </p:nvSpPr>
          <p:spPr>
            <a:xfrm>
              <a:off x="2648794" y="2887130"/>
              <a:ext cx="1729047" cy="7924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BPM</a:t>
              </a:r>
            </a:p>
            <a:p>
              <a:pPr algn="ctr"/>
              <a:r>
                <a:rPr lang="en-US" sz="1200" dirty="0" smtClean="0"/>
                <a:t>NIM</a:t>
              </a:r>
              <a:endParaRPr lang="en-US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955676" y="293476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3201148" y="293476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3446620" y="293476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3937564" y="293476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3692092" y="293476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4183037" y="293476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0" name="Group 219"/>
            <p:cNvGrpSpPr>
              <a:grpSpLocks noChangeAspect="1"/>
            </p:cNvGrpSpPr>
            <p:nvPr/>
          </p:nvGrpSpPr>
          <p:grpSpPr>
            <a:xfrm>
              <a:off x="2712916" y="2960535"/>
              <a:ext cx="170193" cy="640080"/>
              <a:chOff x="2132858" y="644004"/>
              <a:chExt cx="294767" cy="1108596"/>
            </a:xfrm>
          </p:grpSpPr>
          <p:sp>
            <p:nvSpPr>
              <p:cNvPr id="221" name="Rectangle 220"/>
              <p:cNvSpPr/>
              <p:nvPr/>
            </p:nvSpPr>
            <p:spPr>
              <a:xfrm rot="16200000">
                <a:off x="1725944" y="1050918"/>
                <a:ext cx="1108596" cy="29476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/>
              <p:cNvSpPr/>
              <p:nvPr/>
            </p:nvSpPr>
            <p:spPr>
              <a:xfrm rot="16200000">
                <a:off x="2283525" y="134593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Oval 222"/>
              <p:cNvSpPr/>
              <p:nvPr/>
            </p:nvSpPr>
            <p:spPr>
              <a:xfrm rot="16200000">
                <a:off x="2283525" y="1091672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Oval 223"/>
              <p:cNvSpPr/>
              <p:nvPr/>
            </p:nvSpPr>
            <p:spPr>
              <a:xfrm rot="16200000">
                <a:off x="2283525" y="83740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Oval 224"/>
              <p:cNvSpPr/>
              <p:nvPr/>
            </p:nvSpPr>
            <p:spPr>
              <a:xfrm rot="16200000">
                <a:off x="2283525" y="71027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/>
              <p:cNvSpPr/>
              <p:nvPr/>
            </p:nvSpPr>
            <p:spPr>
              <a:xfrm rot="16200000">
                <a:off x="2283525" y="96454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/>
              <p:cNvSpPr/>
              <p:nvPr/>
            </p:nvSpPr>
            <p:spPr>
              <a:xfrm rot="16200000">
                <a:off x="2283525" y="121880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 rot="16200000">
                <a:off x="2283525" y="147306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Oval 228"/>
              <p:cNvSpPr/>
              <p:nvPr/>
            </p:nvSpPr>
            <p:spPr>
              <a:xfrm rot="16200000">
                <a:off x="2283525" y="160020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 rot="16200000">
                <a:off x="2167956" y="115993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1" name="Curved Connector 230"/>
            <p:cNvCxnSpPr>
              <a:stCxn id="226" idx="4"/>
              <a:endCxn id="218" idx="1"/>
            </p:cNvCxnSpPr>
            <p:nvPr/>
          </p:nvCxnSpPr>
          <p:spPr>
            <a:xfrm>
              <a:off x="2853148" y="3172226"/>
              <a:ext cx="838944" cy="10835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urved Connector 231"/>
            <p:cNvCxnSpPr>
              <a:stCxn id="224" idx="4"/>
              <a:endCxn id="217" idx="1"/>
            </p:cNvCxnSpPr>
            <p:nvPr/>
          </p:nvCxnSpPr>
          <p:spPr>
            <a:xfrm>
              <a:off x="2853148" y="3098822"/>
              <a:ext cx="1084416" cy="181754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Curved Connector 232"/>
            <p:cNvCxnSpPr>
              <a:stCxn id="229" idx="4"/>
            </p:cNvCxnSpPr>
            <p:nvPr/>
          </p:nvCxnSpPr>
          <p:spPr>
            <a:xfrm flipV="1">
              <a:off x="2853148" y="3285042"/>
              <a:ext cx="593472" cy="25420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/>
            <p:cNvGrpSpPr/>
            <p:nvPr/>
          </p:nvGrpSpPr>
          <p:grpSpPr>
            <a:xfrm rot="5400000">
              <a:off x="3333225" y="736086"/>
              <a:ext cx="294767" cy="1108596"/>
              <a:chOff x="2905632" y="2197904"/>
              <a:chExt cx="294767" cy="1108596"/>
            </a:xfrm>
          </p:grpSpPr>
          <p:sp>
            <p:nvSpPr>
              <p:cNvPr id="170" name="Rectangle 169"/>
              <p:cNvSpPr/>
              <p:nvPr/>
            </p:nvSpPr>
            <p:spPr>
              <a:xfrm rot="16200000">
                <a:off x="2498718" y="2604818"/>
                <a:ext cx="1108596" cy="29476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/>
              <p:nvPr/>
            </p:nvSpPr>
            <p:spPr>
              <a:xfrm rot="16200000">
                <a:off x="3056299" y="237436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 rot="16200000">
                <a:off x="3056299" y="2242853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 rot="16200000">
                <a:off x="3056299" y="2505875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/>
              <p:cNvSpPr/>
              <p:nvPr/>
            </p:nvSpPr>
            <p:spPr>
              <a:xfrm rot="16200000">
                <a:off x="3056299" y="263738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/>
              <p:cNvSpPr/>
              <p:nvPr/>
            </p:nvSpPr>
            <p:spPr>
              <a:xfrm rot="16200000">
                <a:off x="3056299" y="2768897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/>
              <p:cNvSpPr/>
              <p:nvPr/>
            </p:nvSpPr>
            <p:spPr>
              <a:xfrm rot="16200000">
                <a:off x="3056299" y="290040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Oval 176"/>
              <p:cNvSpPr/>
              <p:nvPr/>
            </p:nvSpPr>
            <p:spPr>
              <a:xfrm rot="16200000">
                <a:off x="2940730" y="2706097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/>
              <p:cNvSpPr/>
              <p:nvPr/>
            </p:nvSpPr>
            <p:spPr>
              <a:xfrm rot="16200000">
                <a:off x="3056299" y="3031919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/>
              <p:cNvSpPr/>
              <p:nvPr/>
            </p:nvSpPr>
            <p:spPr>
              <a:xfrm rot="16200000">
                <a:off x="3056299" y="3163432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4" name="Curved Connector 233"/>
            <p:cNvCxnSpPr>
              <a:stCxn id="228" idx="4"/>
              <a:endCxn id="215" idx="1"/>
            </p:cNvCxnSpPr>
            <p:nvPr/>
          </p:nvCxnSpPr>
          <p:spPr>
            <a:xfrm flipV="1">
              <a:off x="2853148" y="3280576"/>
              <a:ext cx="348000" cy="185263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Curved Connector 234"/>
            <p:cNvCxnSpPr>
              <a:stCxn id="222" idx="4"/>
              <a:endCxn id="214" idx="1"/>
            </p:cNvCxnSpPr>
            <p:nvPr/>
          </p:nvCxnSpPr>
          <p:spPr>
            <a:xfrm flipV="1">
              <a:off x="2853148" y="3280576"/>
              <a:ext cx="102528" cy="11186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urved Connector 235"/>
            <p:cNvCxnSpPr>
              <a:stCxn id="225" idx="4"/>
              <a:endCxn id="219" idx="1"/>
            </p:cNvCxnSpPr>
            <p:nvPr/>
          </p:nvCxnSpPr>
          <p:spPr>
            <a:xfrm>
              <a:off x="2853148" y="3025419"/>
              <a:ext cx="1329889" cy="255157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Rectangle 274"/>
            <p:cNvSpPr/>
            <p:nvPr/>
          </p:nvSpPr>
          <p:spPr>
            <a:xfrm>
              <a:off x="2648794" y="4191000"/>
              <a:ext cx="1729047" cy="7924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BPM</a:t>
              </a:r>
            </a:p>
            <a:p>
              <a:pPr algn="ctr"/>
              <a:r>
                <a:rPr lang="en-US" sz="1200" dirty="0" smtClean="0"/>
                <a:t>NIM</a:t>
              </a:r>
              <a:endParaRPr lang="en-US" dirty="0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2955676" y="42386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3201148" y="42386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3446620" y="42386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3937564" y="42386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3692092" y="42386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4183037" y="42386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2" name="Group 281"/>
            <p:cNvGrpSpPr>
              <a:grpSpLocks noChangeAspect="1"/>
            </p:cNvGrpSpPr>
            <p:nvPr/>
          </p:nvGrpSpPr>
          <p:grpSpPr>
            <a:xfrm>
              <a:off x="2712916" y="4264405"/>
              <a:ext cx="170193" cy="640080"/>
              <a:chOff x="2132858" y="644004"/>
              <a:chExt cx="294767" cy="1108596"/>
            </a:xfrm>
          </p:grpSpPr>
          <p:sp>
            <p:nvSpPr>
              <p:cNvPr id="283" name="Rectangle 282"/>
              <p:cNvSpPr/>
              <p:nvPr/>
            </p:nvSpPr>
            <p:spPr>
              <a:xfrm rot="16200000">
                <a:off x="1725944" y="1050918"/>
                <a:ext cx="1108596" cy="29476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Oval 283"/>
              <p:cNvSpPr/>
              <p:nvPr/>
            </p:nvSpPr>
            <p:spPr>
              <a:xfrm rot="16200000">
                <a:off x="2283525" y="134593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Oval 284"/>
              <p:cNvSpPr/>
              <p:nvPr/>
            </p:nvSpPr>
            <p:spPr>
              <a:xfrm rot="16200000">
                <a:off x="2283525" y="1091672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6" name="Oval 285"/>
              <p:cNvSpPr/>
              <p:nvPr/>
            </p:nvSpPr>
            <p:spPr>
              <a:xfrm rot="16200000">
                <a:off x="2283525" y="83740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Oval 286"/>
              <p:cNvSpPr/>
              <p:nvPr/>
            </p:nvSpPr>
            <p:spPr>
              <a:xfrm rot="16200000">
                <a:off x="2283525" y="71027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Oval 287"/>
              <p:cNvSpPr/>
              <p:nvPr/>
            </p:nvSpPr>
            <p:spPr>
              <a:xfrm rot="16200000">
                <a:off x="2283525" y="96454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Oval 288"/>
              <p:cNvSpPr/>
              <p:nvPr/>
            </p:nvSpPr>
            <p:spPr>
              <a:xfrm rot="16200000">
                <a:off x="2283525" y="121880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Oval 289"/>
              <p:cNvSpPr/>
              <p:nvPr/>
            </p:nvSpPr>
            <p:spPr>
              <a:xfrm rot="16200000">
                <a:off x="2283525" y="147306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Oval 290"/>
              <p:cNvSpPr/>
              <p:nvPr/>
            </p:nvSpPr>
            <p:spPr>
              <a:xfrm rot="16200000">
                <a:off x="2283525" y="160020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Oval 291"/>
              <p:cNvSpPr/>
              <p:nvPr/>
            </p:nvSpPr>
            <p:spPr>
              <a:xfrm rot="16200000">
                <a:off x="2167956" y="115993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93" name="Curved Connector 292"/>
            <p:cNvCxnSpPr>
              <a:stCxn id="288" idx="4"/>
              <a:endCxn id="280" idx="1"/>
            </p:cNvCxnSpPr>
            <p:nvPr/>
          </p:nvCxnSpPr>
          <p:spPr>
            <a:xfrm>
              <a:off x="2853148" y="4476096"/>
              <a:ext cx="838944" cy="10835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Curved Connector 293"/>
            <p:cNvCxnSpPr>
              <a:stCxn id="286" idx="4"/>
              <a:endCxn id="279" idx="1"/>
            </p:cNvCxnSpPr>
            <p:nvPr/>
          </p:nvCxnSpPr>
          <p:spPr>
            <a:xfrm>
              <a:off x="2853148" y="4402692"/>
              <a:ext cx="1084416" cy="181754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Curved Connector 294"/>
            <p:cNvCxnSpPr>
              <a:stCxn id="291" idx="4"/>
            </p:cNvCxnSpPr>
            <p:nvPr/>
          </p:nvCxnSpPr>
          <p:spPr>
            <a:xfrm flipV="1">
              <a:off x="2853148" y="4588912"/>
              <a:ext cx="593472" cy="25420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Curved Connector 295"/>
            <p:cNvCxnSpPr>
              <a:stCxn id="290" idx="4"/>
              <a:endCxn id="277" idx="1"/>
            </p:cNvCxnSpPr>
            <p:nvPr/>
          </p:nvCxnSpPr>
          <p:spPr>
            <a:xfrm flipV="1">
              <a:off x="2853148" y="4584446"/>
              <a:ext cx="348000" cy="185263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Curved Connector 296"/>
            <p:cNvCxnSpPr>
              <a:stCxn id="284" idx="4"/>
              <a:endCxn id="276" idx="1"/>
            </p:cNvCxnSpPr>
            <p:nvPr/>
          </p:nvCxnSpPr>
          <p:spPr>
            <a:xfrm flipV="1">
              <a:off x="2853148" y="4584446"/>
              <a:ext cx="102528" cy="11186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Curved Connector 297"/>
            <p:cNvCxnSpPr>
              <a:stCxn id="287" idx="4"/>
              <a:endCxn id="281" idx="1"/>
            </p:cNvCxnSpPr>
            <p:nvPr/>
          </p:nvCxnSpPr>
          <p:spPr>
            <a:xfrm>
              <a:off x="2853148" y="4329289"/>
              <a:ext cx="1329889" cy="255157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Rectangle 298"/>
            <p:cNvSpPr/>
            <p:nvPr/>
          </p:nvSpPr>
          <p:spPr>
            <a:xfrm>
              <a:off x="5368441" y="1600200"/>
              <a:ext cx="1729047" cy="7924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BPM</a:t>
              </a:r>
            </a:p>
            <a:p>
              <a:pPr algn="ctr"/>
              <a:r>
                <a:rPr lang="en-US" sz="1200" dirty="0" smtClean="0"/>
                <a:t>NIM</a:t>
              </a:r>
              <a:endParaRPr lang="en-US" dirty="0"/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5675323" y="16478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5920795" y="16478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6166267" y="16478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6657211" y="16478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6411739" y="16478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6902684" y="16478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6" name="Group 305"/>
            <p:cNvGrpSpPr>
              <a:grpSpLocks noChangeAspect="1"/>
            </p:cNvGrpSpPr>
            <p:nvPr/>
          </p:nvGrpSpPr>
          <p:grpSpPr>
            <a:xfrm>
              <a:off x="5432563" y="1673605"/>
              <a:ext cx="170193" cy="640080"/>
              <a:chOff x="2132858" y="644004"/>
              <a:chExt cx="294767" cy="1108596"/>
            </a:xfrm>
          </p:grpSpPr>
          <p:sp>
            <p:nvSpPr>
              <p:cNvPr id="307" name="Rectangle 306"/>
              <p:cNvSpPr/>
              <p:nvPr/>
            </p:nvSpPr>
            <p:spPr>
              <a:xfrm rot="16200000">
                <a:off x="1725944" y="1050918"/>
                <a:ext cx="1108596" cy="29476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8" name="Oval 307"/>
              <p:cNvSpPr/>
              <p:nvPr/>
            </p:nvSpPr>
            <p:spPr>
              <a:xfrm rot="16200000">
                <a:off x="2283525" y="134593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9" name="Oval 308"/>
              <p:cNvSpPr/>
              <p:nvPr/>
            </p:nvSpPr>
            <p:spPr>
              <a:xfrm rot="16200000">
                <a:off x="2283525" y="1091672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0" name="Oval 309"/>
              <p:cNvSpPr/>
              <p:nvPr/>
            </p:nvSpPr>
            <p:spPr>
              <a:xfrm rot="16200000">
                <a:off x="2283525" y="83740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Oval 310"/>
              <p:cNvSpPr/>
              <p:nvPr/>
            </p:nvSpPr>
            <p:spPr>
              <a:xfrm rot="16200000">
                <a:off x="2283525" y="71027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Oval 311"/>
              <p:cNvSpPr/>
              <p:nvPr/>
            </p:nvSpPr>
            <p:spPr>
              <a:xfrm rot="16200000">
                <a:off x="2283525" y="96454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3" name="Oval 312"/>
              <p:cNvSpPr/>
              <p:nvPr/>
            </p:nvSpPr>
            <p:spPr>
              <a:xfrm rot="16200000">
                <a:off x="2283525" y="121880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Oval 313"/>
              <p:cNvSpPr/>
              <p:nvPr/>
            </p:nvSpPr>
            <p:spPr>
              <a:xfrm rot="16200000">
                <a:off x="2283525" y="147306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Oval 314"/>
              <p:cNvSpPr/>
              <p:nvPr/>
            </p:nvSpPr>
            <p:spPr>
              <a:xfrm rot="16200000">
                <a:off x="2283525" y="160020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Oval 315"/>
              <p:cNvSpPr/>
              <p:nvPr/>
            </p:nvSpPr>
            <p:spPr>
              <a:xfrm rot="16200000">
                <a:off x="2167956" y="115993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17" name="Curved Connector 316"/>
            <p:cNvCxnSpPr>
              <a:stCxn id="312" idx="4"/>
              <a:endCxn id="304" idx="1"/>
            </p:cNvCxnSpPr>
            <p:nvPr/>
          </p:nvCxnSpPr>
          <p:spPr>
            <a:xfrm>
              <a:off x="5572795" y="1885296"/>
              <a:ext cx="838944" cy="10835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Curved Connector 317"/>
            <p:cNvCxnSpPr>
              <a:stCxn id="310" idx="4"/>
              <a:endCxn id="303" idx="1"/>
            </p:cNvCxnSpPr>
            <p:nvPr/>
          </p:nvCxnSpPr>
          <p:spPr>
            <a:xfrm>
              <a:off x="5572795" y="1811892"/>
              <a:ext cx="1084416" cy="181754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Curved Connector 318"/>
            <p:cNvCxnSpPr>
              <a:stCxn id="315" idx="4"/>
            </p:cNvCxnSpPr>
            <p:nvPr/>
          </p:nvCxnSpPr>
          <p:spPr>
            <a:xfrm flipV="1">
              <a:off x="5572795" y="1998112"/>
              <a:ext cx="593472" cy="25420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Curved Connector 319"/>
            <p:cNvCxnSpPr>
              <a:stCxn id="314" idx="4"/>
              <a:endCxn id="301" idx="1"/>
            </p:cNvCxnSpPr>
            <p:nvPr/>
          </p:nvCxnSpPr>
          <p:spPr>
            <a:xfrm flipV="1">
              <a:off x="5572795" y="1993646"/>
              <a:ext cx="348000" cy="185263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Curved Connector 320"/>
            <p:cNvCxnSpPr>
              <a:stCxn id="308" idx="4"/>
              <a:endCxn id="300" idx="1"/>
            </p:cNvCxnSpPr>
            <p:nvPr/>
          </p:nvCxnSpPr>
          <p:spPr>
            <a:xfrm flipV="1">
              <a:off x="5572795" y="1993646"/>
              <a:ext cx="102528" cy="11186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Curved Connector 321"/>
            <p:cNvCxnSpPr>
              <a:stCxn id="311" idx="4"/>
              <a:endCxn id="305" idx="1"/>
            </p:cNvCxnSpPr>
            <p:nvPr/>
          </p:nvCxnSpPr>
          <p:spPr>
            <a:xfrm>
              <a:off x="5572795" y="1738489"/>
              <a:ext cx="1329889" cy="255157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3" name="Rectangle 322"/>
            <p:cNvSpPr/>
            <p:nvPr/>
          </p:nvSpPr>
          <p:spPr>
            <a:xfrm>
              <a:off x="5391994" y="2887130"/>
              <a:ext cx="1729047" cy="7924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BPM</a:t>
              </a:r>
            </a:p>
            <a:p>
              <a:pPr algn="ctr"/>
              <a:r>
                <a:rPr lang="en-US" sz="1200" dirty="0" smtClean="0"/>
                <a:t>NIM</a:t>
              </a:r>
              <a:endParaRPr lang="en-US" dirty="0"/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5698876" y="293476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5944348" y="293476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Rectangle 325"/>
            <p:cNvSpPr/>
            <p:nvPr/>
          </p:nvSpPr>
          <p:spPr>
            <a:xfrm>
              <a:off x="6189820" y="293476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Rectangle 326"/>
            <p:cNvSpPr/>
            <p:nvPr/>
          </p:nvSpPr>
          <p:spPr>
            <a:xfrm>
              <a:off x="6680764" y="293476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Rectangle 327"/>
            <p:cNvSpPr/>
            <p:nvPr/>
          </p:nvSpPr>
          <p:spPr>
            <a:xfrm>
              <a:off x="6435292" y="293476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Rectangle 328"/>
            <p:cNvSpPr/>
            <p:nvPr/>
          </p:nvSpPr>
          <p:spPr>
            <a:xfrm>
              <a:off x="6926237" y="293476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0" name="Group 329"/>
            <p:cNvGrpSpPr>
              <a:grpSpLocks noChangeAspect="1"/>
            </p:cNvGrpSpPr>
            <p:nvPr/>
          </p:nvGrpSpPr>
          <p:grpSpPr>
            <a:xfrm>
              <a:off x="5456116" y="2960535"/>
              <a:ext cx="170193" cy="640080"/>
              <a:chOff x="2132858" y="644004"/>
              <a:chExt cx="294767" cy="1108596"/>
            </a:xfrm>
          </p:grpSpPr>
          <p:sp>
            <p:nvSpPr>
              <p:cNvPr id="331" name="Rectangle 330"/>
              <p:cNvSpPr/>
              <p:nvPr/>
            </p:nvSpPr>
            <p:spPr>
              <a:xfrm rot="16200000">
                <a:off x="1725944" y="1050918"/>
                <a:ext cx="1108596" cy="29476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Oval 331"/>
              <p:cNvSpPr/>
              <p:nvPr/>
            </p:nvSpPr>
            <p:spPr>
              <a:xfrm rot="16200000">
                <a:off x="2283525" y="134593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Oval 332"/>
              <p:cNvSpPr/>
              <p:nvPr/>
            </p:nvSpPr>
            <p:spPr>
              <a:xfrm rot="16200000">
                <a:off x="2283525" y="1091672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Oval 333"/>
              <p:cNvSpPr/>
              <p:nvPr/>
            </p:nvSpPr>
            <p:spPr>
              <a:xfrm rot="16200000">
                <a:off x="2283525" y="83740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Oval 334"/>
              <p:cNvSpPr/>
              <p:nvPr/>
            </p:nvSpPr>
            <p:spPr>
              <a:xfrm rot="16200000">
                <a:off x="2283525" y="71027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Oval 335"/>
              <p:cNvSpPr/>
              <p:nvPr/>
            </p:nvSpPr>
            <p:spPr>
              <a:xfrm rot="16200000">
                <a:off x="2283525" y="96454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Oval 336"/>
              <p:cNvSpPr/>
              <p:nvPr/>
            </p:nvSpPr>
            <p:spPr>
              <a:xfrm rot="16200000">
                <a:off x="2283525" y="121880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Oval 337"/>
              <p:cNvSpPr/>
              <p:nvPr/>
            </p:nvSpPr>
            <p:spPr>
              <a:xfrm rot="16200000">
                <a:off x="2283525" y="147306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Oval 338"/>
              <p:cNvSpPr/>
              <p:nvPr/>
            </p:nvSpPr>
            <p:spPr>
              <a:xfrm rot="16200000">
                <a:off x="2283525" y="160020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Oval 339"/>
              <p:cNvSpPr/>
              <p:nvPr/>
            </p:nvSpPr>
            <p:spPr>
              <a:xfrm rot="16200000">
                <a:off x="2167956" y="115993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41" name="Curved Connector 340"/>
            <p:cNvCxnSpPr>
              <a:stCxn id="336" idx="4"/>
              <a:endCxn id="328" idx="1"/>
            </p:cNvCxnSpPr>
            <p:nvPr/>
          </p:nvCxnSpPr>
          <p:spPr>
            <a:xfrm>
              <a:off x="5596348" y="3172226"/>
              <a:ext cx="838944" cy="10835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Curved Connector 341"/>
            <p:cNvCxnSpPr>
              <a:stCxn id="334" idx="4"/>
              <a:endCxn id="327" idx="1"/>
            </p:cNvCxnSpPr>
            <p:nvPr/>
          </p:nvCxnSpPr>
          <p:spPr>
            <a:xfrm>
              <a:off x="5596348" y="3098822"/>
              <a:ext cx="1084416" cy="181754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Curved Connector 342"/>
            <p:cNvCxnSpPr>
              <a:stCxn id="339" idx="4"/>
            </p:cNvCxnSpPr>
            <p:nvPr/>
          </p:nvCxnSpPr>
          <p:spPr>
            <a:xfrm flipV="1">
              <a:off x="5596348" y="3285042"/>
              <a:ext cx="593472" cy="25420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Curved Connector 343"/>
            <p:cNvCxnSpPr>
              <a:stCxn id="338" idx="4"/>
              <a:endCxn id="325" idx="1"/>
            </p:cNvCxnSpPr>
            <p:nvPr/>
          </p:nvCxnSpPr>
          <p:spPr>
            <a:xfrm flipV="1">
              <a:off x="5596348" y="3280576"/>
              <a:ext cx="348000" cy="185263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Curved Connector 344"/>
            <p:cNvCxnSpPr>
              <a:stCxn id="332" idx="4"/>
              <a:endCxn id="324" idx="1"/>
            </p:cNvCxnSpPr>
            <p:nvPr/>
          </p:nvCxnSpPr>
          <p:spPr>
            <a:xfrm flipV="1">
              <a:off x="5596348" y="3280576"/>
              <a:ext cx="102528" cy="11186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Curved Connector 345"/>
            <p:cNvCxnSpPr>
              <a:stCxn id="335" idx="4"/>
              <a:endCxn id="329" idx="1"/>
            </p:cNvCxnSpPr>
            <p:nvPr/>
          </p:nvCxnSpPr>
          <p:spPr>
            <a:xfrm>
              <a:off x="5596348" y="3025419"/>
              <a:ext cx="1329889" cy="255157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Curved Connector 346"/>
            <p:cNvCxnSpPr>
              <a:stCxn id="171" idx="4"/>
              <a:endCxn id="316" idx="0"/>
            </p:cNvCxnSpPr>
            <p:nvPr/>
          </p:nvCxnSpPr>
          <p:spPr>
            <a:xfrm rot="16200000" flipH="1">
              <a:off x="4326467" y="871751"/>
              <a:ext cx="612236" cy="1640486"/>
            </a:xfrm>
            <a:prstGeom prst="curvedConnector2">
              <a:avLst/>
            </a:prstGeom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Curved Connector 347"/>
            <p:cNvCxnSpPr>
              <a:stCxn id="172" idx="4"/>
              <a:endCxn id="91" idx="1"/>
            </p:cNvCxnSpPr>
            <p:nvPr/>
          </p:nvCxnSpPr>
          <p:spPr>
            <a:xfrm rot="5400000">
              <a:off x="3036742" y="1112011"/>
              <a:ext cx="633247" cy="1180976"/>
            </a:xfrm>
            <a:prstGeom prst="curvedConnector4">
              <a:avLst>
                <a:gd name="adj1" fmla="val 46412"/>
                <a:gd name="adj2" fmla="val 119357"/>
              </a:avLst>
            </a:prstGeom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Curved Connector 348"/>
            <p:cNvCxnSpPr>
              <a:stCxn id="173" idx="4"/>
              <a:endCxn id="221" idx="0"/>
            </p:cNvCxnSpPr>
            <p:nvPr/>
          </p:nvCxnSpPr>
          <p:spPr>
            <a:xfrm rot="5400000">
              <a:off x="2249525" y="1849268"/>
              <a:ext cx="1894699" cy="967914"/>
            </a:xfrm>
            <a:prstGeom prst="curvedConnector4">
              <a:avLst>
                <a:gd name="adj1" fmla="val 47754"/>
                <a:gd name="adj2" fmla="val 123618"/>
              </a:avLst>
            </a:prstGeom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Curved Connector 350"/>
            <p:cNvCxnSpPr>
              <a:stCxn id="176" idx="4"/>
              <a:endCxn id="292" idx="7"/>
            </p:cNvCxnSpPr>
            <p:nvPr/>
          </p:nvCxnSpPr>
          <p:spPr>
            <a:xfrm rot="5400000">
              <a:off x="1421531" y="2705323"/>
              <a:ext cx="3184214" cy="545320"/>
            </a:xfrm>
            <a:prstGeom prst="curvedConnector4">
              <a:avLst>
                <a:gd name="adj1" fmla="val 49878"/>
                <a:gd name="adj2" fmla="val 141920"/>
              </a:avLst>
            </a:prstGeom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Curved Connector 349"/>
            <p:cNvCxnSpPr>
              <a:stCxn id="175" idx="4"/>
              <a:endCxn id="331" idx="0"/>
            </p:cNvCxnSpPr>
            <p:nvPr/>
          </p:nvCxnSpPr>
          <p:spPr>
            <a:xfrm rot="16200000" flipH="1">
              <a:off x="3489614" y="1314071"/>
              <a:ext cx="1894699" cy="2038308"/>
            </a:xfrm>
            <a:prstGeom prst="curvedConnector2">
              <a:avLst/>
            </a:prstGeom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6" name="TextBox 145"/>
          <p:cNvSpPr txBox="1"/>
          <p:nvPr/>
        </p:nvSpPr>
        <p:spPr>
          <a:xfrm>
            <a:off x="24063" y="2743200"/>
            <a:ext cx="91135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/>
              <a:t>OBSOLETE: Nov 2012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32883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Rectangle 169"/>
          <p:cNvSpPr/>
          <p:nvPr/>
        </p:nvSpPr>
        <p:spPr>
          <a:xfrm rot="16200000">
            <a:off x="2567259" y="2604818"/>
            <a:ext cx="1108596" cy="2947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 rot="16200000">
            <a:off x="3124840" y="2374364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 rot="16200000">
            <a:off x="3124840" y="2242853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 rot="16200000">
            <a:off x="3124840" y="2505875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/>
          <p:cNvSpPr/>
          <p:nvPr/>
        </p:nvSpPr>
        <p:spPr>
          <a:xfrm rot="16200000">
            <a:off x="3124840" y="26373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 rot="16200000">
            <a:off x="3124840" y="2768897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 rot="16200000">
            <a:off x="3124840" y="2900408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 rot="16200000">
            <a:off x="3009271" y="2706097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 rot="16200000">
            <a:off x="3124840" y="3031919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 rot="16200000">
            <a:off x="3124840" y="3163432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 rot="16200000">
            <a:off x="3404717" y="4410853"/>
            <a:ext cx="1108596" cy="2947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 rot="16200000">
            <a:off x="3404717" y="3298822"/>
            <a:ext cx="1108596" cy="2947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 rot="16200000">
            <a:off x="3404717" y="2182013"/>
            <a:ext cx="1108596" cy="2947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6934200" y="838200"/>
            <a:ext cx="1066800" cy="3412067"/>
          </a:xfrm>
          <a:prstGeom prst="rect">
            <a:avLst/>
          </a:prstGeom>
          <a:solidFill>
            <a:srgbClr val="EEECE1">
              <a:alpha val="50196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LDR-1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9" name="Curved Connector 248"/>
          <p:cNvCxnSpPr>
            <a:stCxn id="196" idx="4"/>
            <a:endCxn id="149" idx="1"/>
          </p:cNvCxnSpPr>
          <p:nvPr/>
        </p:nvCxnSpPr>
        <p:spPr>
          <a:xfrm flipV="1">
            <a:off x="5092026" y="1504950"/>
            <a:ext cx="1918374" cy="1820103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urved Connector 251"/>
          <p:cNvCxnSpPr>
            <a:stCxn id="203" idx="4"/>
            <a:endCxn id="156" idx="1"/>
          </p:cNvCxnSpPr>
          <p:nvPr/>
        </p:nvCxnSpPr>
        <p:spPr>
          <a:xfrm flipV="1">
            <a:off x="5092026" y="2176460"/>
            <a:ext cx="1918374" cy="1755845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486400" y="838200"/>
            <a:ext cx="1066800" cy="3412067"/>
          </a:xfrm>
          <a:prstGeom prst="rect">
            <a:avLst/>
          </a:prstGeom>
          <a:solidFill>
            <a:srgbClr val="EEECE1">
              <a:alpha val="50196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LDR-0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568949" y="1295400"/>
            <a:ext cx="914400" cy="419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567268" y="2525183"/>
            <a:ext cx="457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805MHz</a:t>
            </a:r>
            <a:endParaRPr lang="en-US" sz="1100" dirty="0"/>
          </a:p>
        </p:txBody>
      </p:sp>
      <p:sp>
        <p:nvSpPr>
          <p:cNvPr id="83" name="Isosceles Triangle 82"/>
          <p:cNvSpPr>
            <a:spLocks noChangeAspect="1"/>
          </p:cNvSpPr>
          <p:nvPr/>
        </p:nvSpPr>
        <p:spPr>
          <a:xfrm rot="5400000">
            <a:off x="1176868" y="2630326"/>
            <a:ext cx="365760" cy="243840"/>
          </a:xfrm>
          <a:prstGeom prst="triangle">
            <a:avLst/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Curved Connector 83"/>
          <p:cNvCxnSpPr>
            <a:stCxn id="82" idx="3"/>
            <a:endCxn id="83" idx="3"/>
          </p:cNvCxnSpPr>
          <p:nvPr/>
        </p:nvCxnSpPr>
        <p:spPr>
          <a:xfrm flipV="1">
            <a:off x="1024468" y="2752246"/>
            <a:ext cx="213360" cy="1537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978350" y="4089484"/>
            <a:ext cx="603050" cy="25391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50" dirty="0" smtClean="0"/>
              <a:t>~0 </a:t>
            </a:r>
            <a:r>
              <a:rPr lang="en-US" sz="1050" dirty="0" err="1" smtClean="0"/>
              <a:t>dBm</a:t>
            </a:r>
            <a:endParaRPr lang="en-US" sz="1050" dirty="0"/>
          </a:p>
        </p:txBody>
      </p:sp>
      <p:sp>
        <p:nvSpPr>
          <p:cNvPr id="73" name="Rectangle 72"/>
          <p:cNvSpPr/>
          <p:nvPr/>
        </p:nvSpPr>
        <p:spPr>
          <a:xfrm rot="16200000">
            <a:off x="3404717" y="1050918"/>
            <a:ext cx="1108596" cy="2947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16200000">
            <a:off x="3962298" y="134593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16200000">
            <a:off x="3962298" y="1091672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 rot="16200000">
            <a:off x="3962298" y="837408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 rot="16200000">
            <a:off x="3962298" y="71027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 rot="16200000">
            <a:off x="3962298" y="964540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 rot="16200000">
            <a:off x="3962298" y="1218804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 rot="16200000">
            <a:off x="3962298" y="1473068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 rot="16200000">
            <a:off x="3962298" y="1600200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 rot="16200000">
            <a:off x="3962298" y="1826315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 rot="16200000">
            <a:off x="3962298" y="1957254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 rot="16200000">
            <a:off x="3846729" y="1159934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Curved Connector 87"/>
          <p:cNvCxnSpPr>
            <a:stCxn id="83" idx="0"/>
            <a:endCxn id="177" idx="0"/>
          </p:cNvCxnSpPr>
          <p:nvPr/>
        </p:nvCxnSpPr>
        <p:spPr>
          <a:xfrm flipV="1">
            <a:off x="1481668" y="2752202"/>
            <a:ext cx="1527603" cy="44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 rot="16200000">
            <a:off x="3962298" y="27428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 rot="16200000">
            <a:off x="3962298" y="2481010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 rot="16200000">
            <a:off x="3962298" y="2219132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 rot="16200000">
            <a:off x="3962298" y="2088193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 rot="16200000">
            <a:off x="3962298" y="2350071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rot="16200000">
            <a:off x="3962298" y="2611949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 rot="16200000">
            <a:off x="3962298" y="2945145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rot="16200000">
            <a:off x="3962298" y="307585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rot="16200000">
            <a:off x="3962298" y="3206567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 rot="16200000">
            <a:off x="3962298" y="3337278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rot="16200000">
            <a:off x="3846729" y="2286000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 rot="16200000">
            <a:off x="3962298" y="4180399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 rot="16200000">
            <a:off x="3962298" y="3860125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rot="16200000">
            <a:off x="3962298" y="3598700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 rot="16200000">
            <a:off x="3962298" y="3467989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 rot="16200000">
            <a:off x="3962298" y="3729411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 rot="16200000">
            <a:off x="3962298" y="4048888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 rot="16200000">
            <a:off x="3962298" y="4311910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 rot="16200000">
            <a:off x="3962298" y="4443421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 rot="16200000">
            <a:off x="3962298" y="4574932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 rot="16200000">
            <a:off x="3962298" y="4706443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 rot="16200000">
            <a:off x="3846729" y="4512132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0" name="Curved Connector 119"/>
          <p:cNvCxnSpPr>
            <a:stCxn id="173" idx="4"/>
            <a:endCxn id="91" idx="0"/>
          </p:cNvCxnSpPr>
          <p:nvPr/>
        </p:nvCxnSpPr>
        <p:spPr>
          <a:xfrm flipV="1">
            <a:off x="3217049" y="1206039"/>
            <a:ext cx="629680" cy="1345941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urved Connector 120"/>
          <p:cNvCxnSpPr>
            <a:stCxn id="174" idx="4"/>
            <a:endCxn id="107" idx="0"/>
          </p:cNvCxnSpPr>
          <p:nvPr/>
        </p:nvCxnSpPr>
        <p:spPr>
          <a:xfrm flipV="1">
            <a:off x="3217049" y="2332105"/>
            <a:ext cx="629680" cy="351386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urved Connector 121"/>
          <p:cNvCxnSpPr>
            <a:stCxn id="176" idx="4"/>
            <a:endCxn id="119" idx="0"/>
          </p:cNvCxnSpPr>
          <p:nvPr/>
        </p:nvCxnSpPr>
        <p:spPr>
          <a:xfrm>
            <a:off x="3217049" y="2946513"/>
            <a:ext cx="629680" cy="1611724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>
          <a:xfrm>
            <a:off x="5604667" y="13205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5752808" y="13205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5900949" y="13205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6197231" y="13205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6049090" y="13205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6345374" y="13205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5569743" y="1966910"/>
            <a:ext cx="914400" cy="419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dirty="0"/>
          </a:p>
        </p:txBody>
      </p:sp>
      <p:sp>
        <p:nvSpPr>
          <p:cNvPr id="136" name="Rectangle 135"/>
          <p:cNvSpPr/>
          <p:nvPr/>
        </p:nvSpPr>
        <p:spPr>
          <a:xfrm>
            <a:off x="5605461" y="199210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5753602" y="199210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5901743" y="199210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6198025" y="199210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6049884" y="199210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/>
          <p:cNvSpPr/>
          <p:nvPr/>
        </p:nvSpPr>
        <p:spPr>
          <a:xfrm>
            <a:off x="6346168" y="199210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>
            <a:off x="5568949" y="2705100"/>
            <a:ext cx="914400" cy="419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dirty="0"/>
          </a:p>
        </p:txBody>
      </p:sp>
      <p:sp>
        <p:nvSpPr>
          <p:cNvPr id="143" name="Rectangle 142"/>
          <p:cNvSpPr/>
          <p:nvPr/>
        </p:nvSpPr>
        <p:spPr>
          <a:xfrm>
            <a:off x="5604667" y="27302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5752808" y="27302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5900949" y="27302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6197231" y="27302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6049090" y="27302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6345374" y="27302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7010400" y="1295400"/>
            <a:ext cx="914400" cy="419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>
            <a:off x="7046118" y="13205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7194259" y="13205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7342400" y="13205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7638682" y="13205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7490541" y="13205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7786825" y="132059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7010400" y="1966910"/>
            <a:ext cx="914400" cy="419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dirty="0"/>
          </a:p>
        </p:txBody>
      </p:sp>
      <p:sp>
        <p:nvSpPr>
          <p:cNvPr id="157" name="Rectangle 156"/>
          <p:cNvSpPr/>
          <p:nvPr/>
        </p:nvSpPr>
        <p:spPr>
          <a:xfrm>
            <a:off x="7046118" y="199210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7194259" y="199210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7342400" y="199210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7638682" y="199210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7490541" y="199210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7786825" y="1992102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 rot="16200000">
            <a:off x="4999817" y="1457189"/>
            <a:ext cx="92208" cy="9220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4" name="Curved Connector 163"/>
          <p:cNvCxnSpPr>
            <a:stCxn id="79" idx="4"/>
            <a:endCxn id="163" idx="0"/>
          </p:cNvCxnSpPr>
          <p:nvPr/>
        </p:nvCxnSpPr>
        <p:spPr>
          <a:xfrm>
            <a:off x="4054507" y="756381"/>
            <a:ext cx="945310" cy="746913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urved Connector 164"/>
          <p:cNvCxnSpPr>
            <a:stCxn id="78" idx="4"/>
            <a:endCxn id="163" idx="0"/>
          </p:cNvCxnSpPr>
          <p:nvPr/>
        </p:nvCxnSpPr>
        <p:spPr>
          <a:xfrm>
            <a:off x="4054507" y="883513"/>
            <a:ext cx="945310" cy="619781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urved Connector 165"/>
          <p:cNvCxnSpPr>
            <a:stCxn id="80" idx="4"/>
            <a:endCxn id="163" idx="0"/>
          </p:cNvCxnSpPr>
          <p:nvPr/>
        </p:nvCxnSpPr>
        <p:spPr>
          <a:xfrm>
            <a:off x="4054507" y="1010645"/>
            <a:ext cx="945310" cy="492649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urved Connector 166"/>
          <p:cNvCxnSpPr>
            <a:stCxn id="76" idx="4"/>
            <a:endCxn id="163" idx="0"/>
          </p:cNvCxnSpPr>
          <p:nvPr/>
        </p:nvCxnSpPr>
        <p:spPr>
          <a:xfrm>
            <a:off x="4054507" y="1137777"/>
            <a:ext cx="945310" cy="365517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urved Connector 167"/>
          <p:cNvCxnSpPr>
            <a:stCxn id="81" idx="4"/>
            <a:endCxn id="163" idx="0"/>
          </p:cNvCxnSpPr>
          <p:nvPr/>
        </p:nvCxnSpPr>
        <p:spPr>
          <a:xfrm>
            <a:off x="4054507" y="1264909"/>
            <a:ext cx="945310" cy="238385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urved Connector 168"/>
          <p:cNvCxnSpPr>
            <a:stCxn id="75" idx="4"/>
            <a:endCxn id="163" idx="0"/>
          </p:cNvCxnSpPr>
          <p:nvPr/>
        </p:nvCxnSpPr>
        <p:spPr>
          <a:xfrm>
            <a:off x="4054507" y="1392041"/>
            <a:ext cx="945310" cy="111253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Oval 181"/>
          <p:cNvSpPr/>
          <p:nvPr/>
        </p:nvSpPr>
        <p:spPr>
          <a:xfrm rot="16200000">
            <a:off x="4999817" y="2064442"/>
            <a:ext cx="92208" cy="9220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" name="Curved Connector 182"/>
          <p:cNvCxnSpPr>
            <a:stCxn id="85" idx="4"/>
            <a:endCxn id="182" idx="0"/>
          </p:cNvCxnSpPr>
          <p:nvPr/>
        </p:nvCxnSpPr>
        <p:spPr>
          <a:xfrm>
            <a:off x="4054507" y="1519173"/>
            <a:ext cx="945310" cy="591374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urved Connector 183"/>
          <p:cNvCxnSpPr>
            <a:stCxn id="86" idx="4"/>
            <a:endCxn id="182" idx="0"/>
          </p:cNvCxnSpPr>
          <p:nvPr/>
        </p:nvCxnSpPr>
        <p:spPr>
          <a:xfrm>
            <a:off x="4054507" y="1646305"/>
            <a:ext cx="945310" cy="464242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urved Connector 184"/>
          <p:cNvCxnSpPr>
            <a:stCxn id="89" idx="4"/>
            <a:endCxn id="182" idx="0"/>
          </p:cNvCxnSpPr>
          <p:nvPr/>
        </p:nvCxnSpPr>
        <p:spPr>
          <a:xfrm>
            <a:off x="4054507" y="1872420"/>
            <a:ext cx="945310" cy="238127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urved Connector 185"/>
          <p:cNvCxnSpPr>
            <a:stCxn id="90" idx="4"/>
            <a:endCxn id="182" idx="0"/>
          </p:cNvCxnSpPr>
          <p:nvPr/>
        </p:nvCxnSpPr>
        <p:spPr>
          <a:xfrm>
            <a:off x="4054507" y="2003359"/>
            <a:ext cx="945310" cy="107188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urved Connector 186"/>
          <p:cNvCxnSpPr>
            <a:stCxn id="100" idx="4"/>
            <a:endCxn id="182" idx="0"/>
          </p:cNvCxnSpPr>
          <p:nvPr/>
        </p:nvCxnSpPr>
        <p:spPr>
          <a:xfrm flipV="1">
            <a:off x="4054507" y="2110547"/>
            <a:ext cx="945310" cy="23751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urved Connector 187"/>
          <p:cNvCxnSpPr>
            <a:stCxn id="99" idx="4"/>
            <a:endCxn id="182" idx="0"/>
          </p:cNvCxnSpPr>
          <p:nvPr/>
        </p:nvCxnSpPr>
        <p:spPr>
          <a:xfrm flipV="1">
            <a:off x="4054507" y="2110547"/>
            <a:ext cx="945310" cy="15469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Oval 188"/>
          <p:cNvSpPr/>
          <p:nvPr/>
        </p:nvSpPr>
        <p:spPr>
          <a:xfrm rot="16200000">
            <a:off x="4999817" y="2671695"/>
            <a:ext cx="92208" cy="9220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Curved Connector 189"/>
          <p:cNvCxnSpPr>
            <a:stCxn id="101" idx="4"/>
            <a:endCxn id="189" idx="0"/>
          </p:cNvCxnSpPr>
          <p:nvPr/>
        </p:nvCxnSpPr>
        <p:spPr>
          <a:xfrm>
            <a:off x="4054507" y="2396176"/>
            <a:ext cx="945310" cy="321624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urved Connector 190"/>
          <p:cNvCxnSpPr>
            <a:stCxn id="97" idx="4"/>
            <a:endCxn id="189" idx="0"/>
          </p:cNvCxnSpPr>
          <p:nvPr/>
        </p:nvCxnSpPr>
        <p:spPr>
          <a:xfrm>
            <a:off x="4054507" y="2527115"/>
            <a:ext cx="945310" cy="190685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urved Connector 191"/>
          <p:cNvCxnSpPr>
            <a:stCxn id="102" idx="4"/>
            <a:endCxn id="189" idx="0"/>
          </p:cNvCxnSpPr>
          <p:nvPr/>
        </p:nvCxnSpPr>
        <p:spPr>
          <a:xfrm>
            <a:off x="4054507" y="2658054"/>
            <a:ext cx="945310" cy="59746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urved Connector 192"/>
          <p:cNvCxnSpPr>
            <a:stCxn id="93" idx="4"/>
            <a:endCxn id="189" idx="0"/>
          </p:cNvCxnSpPr>
          <p:nvPr/>
        </p:nvCxnSpPr>
        <p:spPr>
          <a:xfrm flipV="1">
            <a:off x="4054507" y="2717800"/>
            <a:ext cx="945310" cy="71191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urved Connector 193"/>
          <p:cNvCxnSpPr>
            <a:stCxn id="103" idx="4"/>
            <a:endCxn id="189" idx="0"/>
          </p:cNvCxnSpPr>
          <p:nvPr/>
        </p:nvCxnSpPr>
        <p:spPr>
          <a:xfrm flipV="1">
            <a:off x="4054507" y="2717800"/>
            <a:ext cx="945310" cy="27345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urved Connector 194"/>
          <p:cNvCxnSpPr>
            <a:stCxn id="104" idx="4"/>
            <a:endCxn id="189" idx="0"/>
          </p:cNvCxnSpPr>
          <p:nvPr/>
        </p:nvCxnSpPr>
        <p:spPr>
          <a:xfrm flipV="1">
            <a:off x="4054507" y="2717800"/>
            <a:ext cx="945310" cy="404161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Oval 195"/>
          <p:cNvSpPr/>
          <p:nvPr/>
        </p:nvSpPr>
        <p:spPr>
          <a:xfrm rot="16200000">
            <a:off x="4999817" y="3278948"/>
            <a:ext cx="92208" cy="9220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7" name="Curved Connector 196"/>
          <p:cNvCxnSpPr>
            <a:stCxn id="105" idx="4"/>
            <a:endCxn id="196" idx="0"/>
          </p:cNvCxnSpPr>
          <p:nvPr/>
        </p:nvCxnSpPr>
        <p:spPr>
          <a:xfrm>
            <a:off x="4054507" y="3252672"/>
            <a:ext cx="945310" cy="72381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urved Connector 197"/>
          <p:cNvCxnSpPr>
            <a:stCxn id="106" idx="4"/>
            <a:endCxn id="196" idx="0"/>
          </p:cNvCxnSpPr>
          <p:nvPr/>
        </p:nvCxnSpPr>
        <p:spPr>
          <a:xfrm flipV="1">
            <a:off x="4054507" y="3325053"/>
            <a:ext cx="945310" cy="5833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urved Connector 198"/>
          <p:cNvCxnSpPr>
            <a:stCxn id="112" idx="4"/>
            <a:endCxn id="196" idx="0"/>
          </p:cNvCxnSpPr>
          <p:nvPr/>
        </p:nvCxnSpPr>
        <p:spPr>
          <a:xfrm flipV="1">
            <a:off x="4054507" y="3325053"/>
            <a:ext cx="945310" cy="189041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urved Connector 199"/>
          <p:cNvCxnSpPr>
            <a:stCxn id="111" idx="4"/>
            <a:endCxn id="196" idx="0"/>
          </p:cNvCxnSpPr>
          <p:nvPr/>
        </p:nvCxnSpPr>
        <p:spPr>
          <a:xfrm flipV="1">
            <a:off x="4054507" y="3325053"/>
            <a:ext cx="945310" cy="319752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urved Connector 200"/>
          <p:cNvCxnSpPr>
            <a:stCxn id="113" idx="4"/>
            <a:endCxn id="196" idx="0"/>
          </p:cNvCxnSpPr>
          <p:nvPr/>
        </p:nvCxnSpPr>
        <p:spPr>
          <a:xfrm flipV="1">
            <a:off x="4054507" y="3325053"/>
            <a:ext cx="945310" cy="450463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urved Connector 201"/>
          <p:cNvCxnSpPr>
            <a:stCxn id="110" idx="4"/>
            <a:endCxn id="196" idx="0"/>
          </p:cNvCxnSpPr>
          <p:nvPr/>
        </p:nvCxnSpPr>
        <p:spPr>
          <a:xfrm flipV="1">
            <a:off x="4054507" y="3325053"/>
            <a:ext cx="945310" cy="581177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Oval 202"/>
          <p:cNvSpPr/>
          <p:nvPr/>
        </p:nvSpPr>
        <p:spPr>
          <a:xfrm rot="16200000">
            <a:off x="4999817" y="3886200"/>
            <a:ext cx="92208" cy="9220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4" name="Curved Connector 203"/>
          <p:cNvCxnSpPr>
            <a:stCxn id="114" idx="4"/>
            <a:endCxn id="203" idx="0"/>
          </p:cNvCxnSpPr>
          <p:nvPr/>
        </p:nvCxnSpPr>
        <p:spPr>
          <a:xfrm flipV="1">
            <a:off x="4054507" y="3932305"/>
            <a:ext cx="945310" cy="162688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urved Connector 204"/>
          <p:cNvCxnSpPr>
            <a:stCxn id="109" idx="4"/>
            <a:endCxn id="203" idx="0"/>
          </p:cNvCxnSpPr>
          <p:nvPr/>
        </p:nvCxnSpPr>
        <p:spPr>
          <a:xfrm flipV="1">
            <a:off x="4054507" y="3932305"/>
            <a:ext cx="945310" cy="294199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urved Connector 205"/>
          <p:cNvCxnSpPr>
            <a:stCxn id="115" idx="4"/>
            <a:endCxn id="203" idx="0"/>
          </p:cNvCxnSpPr>
          <p:nvPr/>
        </p:nvCxnSpPr>
        <p:spPr>
          <a:xfrm flipV="1">
            <a:off x="4054507" y="3932305"/>
            <a:ext cx="945310" cy="42571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urved Connector 206"/>
          <p:cNvCxnSpPr>
            <a:stCxn id="116" idx="4"/>
            <a:endCxn id="203" idx="0"/>
          </p:cNvCxnSpPr>
          <p:nvPr/>
        </p:nvCxnSpPr>
        <p:spPr>
          <a:xfrm flipV="1">
            <a:off x="4054507" y="3932305"/>
            <a:ext cx="945310" cy="557221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urved Connector 207"/>
          <p:cNvCxnSpPr>
            <a:stCxn id="117" idx="4"/>
            <a:endCxn id="203" idx="0"/>
          </p:cNvCxnSpPr>
          <p:nvPr/>
        </p:nvCxnSpPr>
        <p:spPr>
          <a:xfrm flipV="1">
            <a:off x="4054507" y="3932305"/>
            <a:ext cx="945310" cy="688732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urved Connector 208"/>
          <p:cNvCxnSpPr>
            <a:stCxn id="118" idx="4"/>
            <a:endCxn id="203" idx="0"/>
          </p:cNvCxnSpPr>
          <p:nvPr/>
        </p:nvCxnSpPr>
        <p:spPr>
          <a:xfrm flipV="1">
            <a:off x="4054507" y="3932305"/>
            <a:ext cx="945310" cy="820243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urved Connector 239"/>
          <p:cNvCxnSpPr>
            <a:stCxn id="163" idx="4"/>
            <a:endCxn id="48" idx="1"/>
          </p:cNvCxnSpPr>
          <p:nvPr/>
        </p:nvCxnSpPr>
        <p:spPr>
          <a:xfrm>
            <a:off x="5092026" y="1503294"/>
            <a:ext cx="476923" cy="1656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urved Connector 242"/>
          <p:cNvCxnSpPr>
            <a:stCxn id="182" idx="4"/>
            <a:endCxn id="135" idx="1"/>
          </p:cNvCxnSpPr>
          <p:nvPr/>
        </p:nvCxnSpPr>
        <p:spPr>
          <a:xfrm>
            <a:off x="5092026" y="2110547"/>
            <a:ext cx="477717" cy="65913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urved Connector 245"/>
          <p:cNvCxnSpPr>
            <a:stCxn id="189" idx="4"/>
            <a:endCxn id="142" idx="1"/>
          </p:cNvCxnSpPr>
          <p:nvPr/>
        </p:nvCxnSpPr>
        <p:spPr>
          <a:xfrm>
            <a:off x="5092026" y="2717800"/>
            <a:ext cx="476923" cy="196850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>
            <a:off x="5735429" y="3632605"/>
            <a:ext cx="797013" cy="25391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50" dirty="0" smtClean="0"/>
              <a:t>6 @ -9dBm</a:t>
            </a:r>
            <a:endParaRPr lang="en-US" sz="1050" dirty="0"/>
          </a:p>
        </p:txBody>
      </p:sp>
      <p:sp>
        <p:nvSpPr>
          <p:cNvPr id="260" name="TextBox 259"/>
          <p:cNvSpPr txBox="1"/>
          <p:nvPr/>
        </p:nvSpPr>
        <p:spPr>
          <a:xfrm>
            <a:off x="1828800" y="2432053"/>
            <a:ext cx="671979" cy="25391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50" dirty="0" smtClean="0"/>
              <a:t>~10 </a:t>
            </a:r>
            <a:r>
              <a:rPr lang="en-US" sz="1050" dirty="0" err="1" smtClean="0"/>
              <a:t>dBm</a:t>
            </a:r>
            <a:endParaRPr lang="en-US" sz="1050" dirty="0"/>
          </a:p>
        </p:txBody>
      </p:sp>
      <p:sp>
        <p:nvSpPr>
          <p:cNvPr id="266" name="Oval 265"/>
          <p:cNvSpPr/>
          <p:nvPr/>
        </p:nvSpPr>
        <p:spPr>
          <a:xfrm rot="16200000">
            <a:off x="3962298" y="4837954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val 266"/>
          <p:cNvSpPr/>
          <p:nvPr/>
        </p:nvSpPr>
        <p:spPr>
          <a:xfrm rot="16200000">
            <a:off x="3962298" y="4969467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val 267"/>
          <p:cNvSpPr/>
          <p:nvPr/>
        </p:nvSpPr>
        <p:spPr>
          <a:xfrm rot="16200000">
            <a:off x="3851143" y="339089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Curved Connector 270"/>
          <p:cNvCxnSpPr>
            <a:stCxn id="175" idx="4"/>
            <a:endCxn id="268" idx="0"/>
          </p:cNvCxnSpPr>
          <p:nvPr/>
        </p:nvCxnSpPr>
        <p:spPr>
          <a:xfrm>
            <a:off x="3217049" y="2815002"/>
            <a:ext cx="634094" cy="621999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4063" y="2743200"/>
            <a:ext cx="91135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/>
              <a:t>OBSOLETE: Nov 2012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641665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Rectangle 263"/>
          <p:cNvSpPr/>
          <p:nvPr/>
        </p:nvSpPr>
        <p:spPr>
          <a:xfrm rot="16200000">
            <a:off x="3403967" y="2041518"/>
            <a:ext cx="1108596" cy="2947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5257800" y="823247"/>
            <a:ext cx="1066800" cy="3412067"/>
          </a:xfrm>
          <a:prstGeom prst="rect">
            <a:avLst/>
          </a:prstGeom>
          <a:solidFill>
            <a:srgbClr val="EEECE1">
              <a:alpha val="50196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LG1-RR-1 </a:t>
            </a:r>
            <a:r>
              <a:rPr lang="en-US" sz="1400" i="1" dirty="0" smtClean="0">
                <a:solidFill>
                  <a:schemeClr val="tx1"/>
                </a:solidFill>
              </a:rPr>
              <a:t>(LG1-RR2-3)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249" name="Curved Connector 248"/>
          <p:cNvCxnSpPr>
            <a:stCxn id="196" idx="4"/>
            <a:endCxn id="149" idx="1"/>
          </p:cNvCxnSpPr>
          <p:nvPr/>
        </p:nvCxnSpPr>
        <p:spPr>
          <a:xfrm>
            <a:off x="4892810" y="1844153"/>
            <a:ext cx="441190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1640618" y="1981738"/>
            <a:ext cx="457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805MHz</a:t>
            </a:r>
            <a:endParaRPr lang="en-US" sz="1100" dirty="0"/>
          </a:p>
        </p:txBody>
      </p:sp>
      <p:sp>
        <p:nvSpPr>
          <p:cNvPr id="83" name="Isosceles Triangle 82"/>
          <p:cNvSpPr>
            <a:spLocks noChangeAspect="1"/>
          </p:cNvSpPr>
          <p:nvPr/>
        </p:nvSpPr>
        <p:spPr>
          <a:xfrm rot="5400000">
            <a:off x="2250218" y="2086881"/>
            <a:ext cx="365760" cy="243840"/>
          </a:xfrm>
          <a:prstGeom prst="triangle">
            <a:avLst/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Curved Connector 83"/>
          <p:cNvCxnSpPr>
            <a:stCxn id="82" idx="3"/>
            <a:endCxn id="83" idx="3"/>
          </p:cNvCxnSpPr>
          <p:nvPr/>
        </p:nvCxnSpPr>
        <p:spPr>
          <a:xfrm flipV="1">
            <a:off x="2097818" y="2208801"/>
            <a:ext cx="213360" cy="1537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>
            <a:stCxn id="83" idx="0"/>
            <a:endCxn id="268" idx="0"/>
          </p:cNvCxnSpPr>
          <p:nvPr/>
        </p:nvCxnSpPr>
        <p:spPr>
          <a:xfrm>
            <a:off x="2555018" y="2208801"/>
            <a:ext cx="1296125" cy="900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 rot="16200000">
            <a:off x="3959765" y="1651432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rot="16200000">
            <a:off x="3959765" y="1791887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 rot="16200000">
            <a:off x="3959765" y="1932342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 rot="16200000">
            <a:off x="3959765" y="2072797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 rot="16200000">
            <a:off x="3959765" y="2634617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rot="16200000">
            <a:off x="3959765" y="2353707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 rot="16200000">
            <a:off x="3959765" y="2213252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 rot="16200000">
            <a:off x="3959765" y="2494162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5334000" y="1634603"/>
            <a:ext cx="914400" cy="419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dirty="0"/>
          </a:p>
        </p:txBody>
      </p:sp>
      <p:sp>
        <p:nvSpPr>
          <p:cNvPr id="150" name="Rectangle 149"/>
          <p:cNvSpPr/>
          <p:nvPr/>
        </p:nvSpPr>
        <p:spPr>
          <a:xfrm>
            <a:off x="5369718" y="1659795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5517859" y="1659795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5666000" y="1659795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5814141" y="1659795"/>
            <a:ext cx="91440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 rot="16200000">
            <a:off x="4800601" y="1798048"/>
            <a:ext cx="92208" cy="9220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7" name="Curved Connector 196"/>
          <p:cNvCxnSpPr>
            <a:stCxn id="105" idx="4"/>
            <a:endCxn id="196" idx="0"/>
          </p:cNvCxnSpPr>
          <p:nvPr/>
        </p:nvCxnSpPr>
        <p:spPr>
          <a:xfrm flipV="1">
            <a:off x="4051974" y="1844153"/>
            <a:ext cx="748627" cy="134294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urved Connector 197"/>
          <p:cNvCxnSpPr>
            <a:stCxn id="106" idx="4"/>
            <a:endCxn id="196" idx="0"/>
          </p:cNvCxnSpPr>
          <p:nvPr/>
        </p:nvCxnSpPr>
        <p:spPr>
          <a:xfrm flipV="1">
            <a:off x="4051974" y="1844153"/>
            <a:ext cx="748627" cy="274749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urved Connector 200"/>
          <p:cNvCxnSpPr>
            <a:stCxn id="103" idx="4"/>
            <a:endCxn id="196" idx="0"/>
          </p:cNvCxnSpPr>
          <p:nvPr/>
        </p:nvCxnSpPr>
        <p:spPr>
          <a:xfrm>
            <a:off x="4051974" y="1697537"/>
            <a:ext cx="748627" cy="146616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urved Connector 201"/>
          <p:cNvCxnSpPr>
            <a:stCxn id="104" idx="4"/>
            <a:endCxn id="196" idx="0"/>
          </p:cNvCxnSpPr>
          <p:nvPr/>
        </p:nvCxnSpPr>
        <p:spPr>
          <a:xfrm>
            <a:off x="4051974" y="1837992"/>
            <a:ext cx="748627" cy="6161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TextBox 259"/>
          <p:cNvSpPr txBox="1"/>
          <p:nvPr/>
        </p:nvSpPr>
        <p:spPr>
          <a:xfrm>
            <a:off x="2902150" y="1905538"/>
            <a:ext cx="603050" cy="25391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50" dirty="0" smtClean="0"/>
              <a:t>~6 </a:t>
            </a:r>
            <a:r>
              <a:rPr lang="en-US" sz="1050" dirty="0" err="1" smtClean="0"/>
              <a:t>dBm</a:t>
            </a:r>
            <a:endParaRPr lang="en-US" sz="1050" dirty="0"/>
          </a:p>
        </p:txBody>
      </p:sp>
      <p:sp>
        <p:nvSpPr>
          <p:cNvPr id="268" name="Oval 267"/>
          <p:cNvSpPr/>
          <p:nvPr/>
        </p:nvSpPr>
        <p:spPr>
          <a:xfrm rot="16200000">
            <a:off x="3851143" y="217169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4063" y="2743200"/>
            <a:ext cx="911358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/>
              <a:t>OBSOLETE: Nov 2012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0881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507067"/>
            <a:ext cx="1066800" cy="27432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Station 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1200" y="1507067"/>
            <a:ext cx="1066800" cy="27432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Station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1507067"/>
            <a:ext cx="1066800" cy="27432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Station 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7200" y="1507067"/>
            <a:ext cx="1066800" cy="27432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Station 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15200" y="1507067"/>
            <a:ext cx="1066800" cy="27432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Station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0" y="3549381"/>
            <a:ext cx="457200" cy="184419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090263" y="35954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230496" y="35954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366888" y="35954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572000" y="3549381"/>
            <a:ext cx="457200" cy="184419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614263" y="35954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754496" y="35954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890888" y="35954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096000" y="3549381"/>
            <a:ext cx="457200" cy="184419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8263" y="35954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278496" y="35954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414888" y="35954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696200" y="3549381"/>
            <a:ext cx="457200" cy="184419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738463" y="35954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878696" y="35954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015088" y="35954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urved Connector 9"/>
          <p:cNvCxnSpPr>
            <a:stCxn id="87" idx="4"/>
            <a:endCxn id="21" idx="4"/>
          </p:cNvCxnSpPr>
          <p:nvPr/>
        </p:nvCxnSpPr>
        <p:spPr>
          <a:xfrm rot="5400000" flipH="1" flipV="1">
            <a:off x="2027336" y="2731064"/>
            <a:ext cx="152400" cy="2065662"/>
          </a:xfrm>
          <a:prstGeom prst="curvedConnector3">
            <a:avLst>
              <a:gd name="adj1" fmla="val -864062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22" idx="4"/>
            <a:endCxn id="26" idx="4"/>
          </p:cNvCxnSpPr>
          <p:nvPr/>
        </p:nvCxnSpPr>
        <p:spPr>
          <a:xfrm rot="16200000" flipH="1">
            <a:off x="3968483" y="2995811"/>
            <a:ext cx="12700" cy="1383767"/>
          </a:xfrm>
          <a:prstGeom prst="curvedConnector3">
            <a:avLst>
              <a:gd name="adj1" fmla="val 11587496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27" idx="4"/>
            <a:endCxn id="30" idx="4"/>
          </p:cNvCxnSpPr>
          <p:nvPr/>
        </p:nvCxnSpPr>
        <p:spPr>
          <a:xfrm rot="16200000" flipH="1">
            <a:off x="5492483" y="2995811"/>
            <a:ext cx="12700" cy="1383767"/>
          </a:xfrm>
          <a:prstGeom prst="curvedConnector3">
            <a:avLst>
              <a:gd name="adj1" fmla="val 11362496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31" idx="4"/>
            <a:endCxn id="34" idx="4"/>
          </p:cNvCxnSpPr>
          <p:nvPr/>
        </p:nvCxnSpPr>
        <p:spPr>
          <a:xfrm rot="16200000" flipH="1">
            <a:off x="7054583" y="2957711"/>
            <a:ext cx="12700" cy="1459967"/>
          </a:xfrm>
          <a:prstGeom prst="curvedConnector3">
            <a:avLst>
              <a:gd name="adj1" fmla="val 11250016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819400" y="2571750"/>
            <a:ext cx="914400" cy="419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4353432" y="2571750"/>
            <a:ext cx="914400" cy="419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sz="1200" dirty="0"/>
          </a:p>
        </p:txBody>
      </p:sp>
      <p:sp>
        <p:nvSpPr>
          <p:cNvPr id="50" name="Rectangle 49"/>
          <p:cNvSpPr/>
          <p:nvPr/>
        </p:nvSpPr>
        <p:spPr>
          <a:xfrm>
            <a:off x="5887464" y="2571750"/>
            <a:ext cx="914400" cy="419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7421496" y="2571750"/>
            <a:ext cx="914400" cy="419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sz="1200" dirty="0"/>
          </a:p>
        </p:txBody>
      </p:sp>
      <p:sp>
        <p:nvSpPr>
          <p:cNvPr id="52" name="Isosceles Triangle 51"/>
          <p:cNvSpPr/>
          <p:nvPr/>
        </p:nvSpPr>
        <p:spPr>
          <a:xfrm rot="16200000">
            <a:off x="3086100" y="3138485"/>
            <a:ext cx="228600" cy="152400"/>
          </a:xfrm>
          <a:prstGeom prst="triangle">
            <a:avLst/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Curved Connector 52"/>
          <p:cNvCxnSpPr>
            <a:stCxn id="23" idx="0"/>
            <a:endCxn id="52" idx="3"/>
          </p:cNvCxnSpPr>
          <p:nvPr/>
        </p:nvCxnSpPr>
        <p:spPr>
          <a:xfrm rot="16200000" flipV="1">
            <a:off x="3154396" y="3336890"/>
            <a:ext cx="380801" cy="136392"/>
          </a:xfrm>
          <a:prstGeom prst="curvedConnector2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>
            <a:stCxn id="52" idx="0"/>
            <a:endCxn id="48" idx="1"/>
          </p:cNvCxnSpPr>
          <p:nvPr/>
        </p:nvCxnSpPr>
        <p:spPr>
          <a:xfrm rot="10800000">
            <a:off x="2819400" y="2781301"/>
            <a:ext cx="304800" cy="433385"/>
          </a:xfrm>
          <a:prstGeom prst="curvedConnector3">
            <a:avLst>
              <a:gd name="adj1" fmla="val 175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Isosceles Triangle 58"/>
          <p:cNvSpPr/>
          <p:nvPr/>
        </p:nvSpPr>
        <p:spPr>
          <a:xfrm rot="16200000">
            <a:off x="4610100" y="3138484"/>
            <a:ext cx="228600" cy="152400"/>
          </a:xfrm>
          <a:prstGeom prst="triangle">
            <a:avLst/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Curved Connector 59"/>
          <p:cNvCxnSpPr>
            <a:stCxn id="28" idx="0"/>
            <a:endCxn id="59" idx="3"/>
          </p:cNvCxnSpPr>
          <p:nvPr/>
        </p:nvCxnSpPr>
        <p:spPr>
          <a:xfrm rot="16200000" flipV="1">
            <a:off x="4678395" y="3336889"/>
            <a:ext cx="380802" cy="136392"/>
          </a:xfrm>
          <a:prstGeom prst="curvedConnector2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>
            <a:stCxn id="59" idx="0"/>
            <a:endCxn id="49" idx="1"/>
          </p:cNvCxnSpPr>
          <p:nvPr/>
        </p:nvCxnSpPr>
        <p:spPr>
          <a:xfrm rot="10800000">
            <a:off x="4353432" y="2781300"/>
            <a:ext cx="294768" cy="433384"/>
          </a:xfrm>
          <a:prstGeom prst="curvedConnector3">
            <a:avLst>
              <a:gd name="adj1" fmla="val 177553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Isosceles Triangle 61"/>
          <p:cNvSpPr/>
          <p:nvPr/>
        </p:nvSpPr>
        <p:spPr>
          <a:xfrm rot="16200000">
            <a:off x="6134100" y="3138485"/>
            <a:ext cx="228600" cy="152400"/>
          </a:xfrm>
          <a:prstGeom prst="triangle">
            <a:avLst/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Curved Connector 62"/>
          <p:cNvCxnSpPr>
            <a:stCxn id="32" idx="7"/>
            <a:endCxn id="62" idx="3"/>
          </p:cNvCxnSpPr>
          <p:nvPr/>
        </p:nvCxnSpPr>
        <p:spPr>
          <a:xfrm rot="16200000" flipV="1">
            <a:off x="6211944" y="3327342"/>
            <a:ext cx="394305" cy="168992"/>
          </a:xfrm>
          <a:prstGeom prst="curvedConnector2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>
            <a:stCxn id="62" idx="0"/>
            <a:endCxn id="50" idx="1"/>
          </p:cNvCxnSpPr>
          <p:nvPr/>
        </p:nvCxnSpPr>
        <p:spPr>
          <a:xfrm rot="10800000">
            <a:off x="5887464" y="2781301"/>
            <a:ext cx="284736" cy="433385"/>
          </a:xfrm>
          <a:prstGeom prst="curvedConnector3">
            <a:avLst>
              <a:gd name="adj1" fmla="val 180285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Isosceles Triangle 64"/>
          <p:cNvSpPr/>
          <p:nvPr/>
        </p:nvSpPr>
        <p:spPr>
          <a:xfrm rot="16200000">
            <a:off x="7734300" y="3138485"/>
            <a:ext cx="228600" cy="152400"/>
          </a:xfrm>
          <a:prstGeom prst="triangle">
            <a:avLst/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Curved Connector 65"/>
          <p:cNvCxnSpPr>
            <a:stCxn id="36" idx="0"/>
            <a:endCxn id="65" idx="3"/>
          </p:cNvCxnSpPr>
          <p:nvPr/>
        </p:nvCxnSpPr>
        <p:spPr>
          <a:xfrm rot="16200000" flipV="1">
            <a:off x="7802596" y="3336890"/>
            <a:ext cx="380801" cy="136392"/>
          </a:xfrm>
          <a:prstGeom prst="curvedConnector2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65" idx="0"/>
            <a:endCxn id="51" idx="1"/>
          </p:cNvCxnSpPr>
          <p:nvPr/>
        </p:nvCxnSpPr>
        <p:spPr>
          <a:xfrm rot="10800000">
            <a:off x="7421496" y="2781301"/>
            <a:ext cx="350904" cy="433385"/>
          </a:xfrm>
          <a:prstGeom prst="curvedConnector3">
            <a:avLst>
              <a:gd name="adj1" fmla="val 165146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73"/>
          <p:cNvCxnSpPr>
            <a:stCxn id="77" idx="3"/>
            <a:endCxn id="35" idx="4"/>
          </p:cNvCxnSpPr>
          <p:nvPr/>
        </p:nvCxnSpPr>
        <p:spPr>
          <a:xfrm rot="16200000" flipV="1">
            <a:off x="7465980" y="4146515"/>
            <a:ext cx="917642" cy="1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Isosceles Triangle 76"/>
          <p:cNvSpPr/>
          <p:nvPr/>
        </p:nvSpPr>
        <p:spPr>
          <a:xfrm rot="10800000">
            <a:off x="7848601" y="4605337"/>
            <a:ext cx="152400" cy="2286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67268" y="2525183"/>
            <a:ext cx="457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172MHz</a:t>
            </a:r>
            <a:endParaRPr lang="en-US" sz="1100" dirty="0"/>
          </a:p>
        </p:txBody>
      </p:sp>
      <p:sp>
        <p:nvSpPr>
          <p:cNvPr id="83" name="Isosceles Triangle 82"/>
          <p:cNvSpPr>
            <a:spLocks noChangeAspect="1"/>
          </p:cNvSpPr>
          <p:nvPr/>
        </p:nvSpPr>
        <p:spPr>
          <a:xfrm rot="5400000">
            <a:off x="1176868" y="2630326"/>
            <a:ext cx="365760" cy="243840"/>
          </a:xfrm>
          <a:prstGeom prst="triangle">
            <a:avLst/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Curved Connector 83"/>
          <p:cNvCxnSpPr>
            <a:stCxn id="82" idx="3"/>
            <a:endCxn id="83" idx="3"/>
          </p:cNvCxnSpPr>
          <p:nvPr/>
        </p:nvCxnSpPr>
        <p:spPr>
          <a:xfrm flipV="1">
            <a:off x="1024468" y="2752246"/>
            <a:ext cx="213360" cy="1537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1024601" y="37478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Curved Connector 87"/>
          <p:cNvCxnSpPr>
            <a:stCxn id="83" idx="0"/>
            <a:endCxn id="87" idx="0"/>
          </p:cNvCxnSpPr>
          <p:nvPr/>
        </p:nvCxnSpPr>
        <p:spPr>
          <a:xfrm flipH="1">
            <a:off x="1070705" y="2752246"/>
            <a:ext cx="410963" cy="995640"/>
          </a:xfrm>
          <a:prstGeom prst="curvedConnector4">
            <a:avLst>
              <a:gd name="adj1" fmla="val -55625"/>
              <a:gd name="adj2" fmla="val 56123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471023" y="4411859"/>
            <a:ext cx="126502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3/8” </a:t>
            </a:r>
            <a:r>
              <a:rPr lang="en-US" sz="1400" dirty="0" err="1" smtClean="0"/>
              <a:t>Heliax</a:t>
            </a:r>
            <a:r>
              <a:rPr lang="en-US" sz="1400" dirty="0" smtClean="0"/>
              <a:t> (N)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1828800" y="2751402"/>
            <a:ext cx="776175" cy="41549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50" dirty="0" smtClean="0"/>
              <a:t>1/8” Hard </a:t>
            </a:r>
          </a:p>
          <a:p>
            <a:r>
              <a:rPr lang="en-US" sz="1050" dirty="0" smtClean="0"/>
              <a:t>Line (SMA)</a:t>
            </a:r>
            <a:endParaRPr lang="en-US" sz="1050" dirty="0"/>
          </a:p>
        </p:txBody>
      </p:sp>
      <p:sp>
        <p:nvSpPr>
          <p:cNvPr id="96" name="TextBox 95"/>
          <p:cNvSpPr txBox="1"/>
          <p:nvPr/>
        </p:nvSpPr>
        <p:spPr>
          <a:xfrm>
            <a:off x="3595562" y="4411860"/>
            <a:ext cx="758541" cy="30777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Coupler</a:t>
            </a:r>
            <a:endParaRPr lang="en-US" sz="1400" dirty="0"/>
          </a:p>
        </p:txBody>
      </p:sp>
      <p:cxnSp>
        <p:nvCxnSpPr>
          <p:cNvPr id="98" name="Curved Connector 97"/>
          <p:cNvCxnSpPr>
            <a:stCxn id="96" idx="0"/>
            <a:endCxn id="20" idx="3"/>
          </p:cNvCxnSpPr>
          <p:nvPr/>
        </p:nvCxnSpPr>
        <p:spPr>
          <a:xfrm rot="16200000" flipV="1">
            <a:off x="3354883" y="3791909"/>
            <a:ext cx="770269" cy="46963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29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roup 238"/>
          <p:cNvGrpSpPr>
            <a:grpSpLocks noChangeAspect="1"/>
          </p:cNvGrpSpPr>
          <p:nvPr/>
        </p:nvGrpSpPr>
        <p:grpSpPr>
          <a:xfrm rot="16200000">
            <a:off x="4514549" y="5671056"/>
            <a:ext cx="1053882" cy="280220"/>
            <a:chOff x="5986815" y="2286001"/>
            <a:chExt cx="1108596" cy="294767"/>
          </a:xfrm>
        </p:grpSpPr>
        <p:sp>
          <p:nvSpPr>
            <p:cNvPr id="240" name="Rectangle 239"/>
            <p:cNvSpPr/>
            <p:nvPr/>
          </p:nvSpPr>
          <p:spPr>
            <a:xfrm>
              <a:off x="5986815" y="2286001"/>
              <a:ext cx="1108596" cy="29476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/>
            <p:nvPr/>
          </p:nvSpPr>
          <p:spPr>
            <a:xfrm>
              <a:off x="6986374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/>
            <p:nvPr/>
          </p:nvSpPr>
          <p:spPr>
            <a:xfrm>
              <a:off x="6845919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/>
            <p:nvPr/>
          </p:nvSpPr>
          <p:spPr>
            <a:xfrm>
              <a:off x="6705464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6565009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/>
            <p:nvPr/>
          </p:nvSpPr>
          <p:spPr>
            <a:xfrm>
              <a:off x="6003189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/>
            <p:cNvSpPr/>
            <p:nvPr/>
          </p:nvSpPr>
          <p:spPr>
            <a:xfrm>
              <a:off x="6284099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/>
            <p:cNvSpPr/>
            <p:nvPr/>
          </p:nvSpPr>
          <p:spPr>
            <a:xfrm>
              <a:off x="6424554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/>
            <p:cNvSpPr/>
            <p:nvPr/>
          </p:nvSpPr>
          <p:spPr>
            <a:xfrm>
              <a:off x="6143644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/>
            <p:cNvSpPr/>
            <p:nvPr/>
          </p:nvSpPr>
          <p:spPr>
            <a:xfrm>
              <a:off x="6466110" y="2326262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Group 216"/>
          <p:cNvGrpSpPr>
            <a:grpSpLocks noChangeAspect="1"/>
          </p:cNvGrpSpPr>
          <p:nvPr/>
        </p:nvGrpSpPr>
        <p:grpSpPr>
          <a:xfrm rot="16200000">
            <a:off x="6038549" y="5671056"/>
            <a:ext cx="1053882" cy="280220"/>
            <a:chOff x="5986815" y="2286001"/>
            <a:chExt cx="1108596" cy="294767"/>
          </a:xfrm>
        </p:grpSpPr>
        <p:sp>
          <p:nvSpPr>
            <p:cNvPr id="218" name="Rectangle 217"/>
            <p:cNvSpPr/>
            <p:nvPr/>
          </p:nvSpPr>
          <p:spPr>
            <a:xfrm>
              <a:off x="5986815" y="2286001"/>
              <a:ext cx="1108596" cy="29476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/>
            <p:cNvSpPr/>
            <p:nvPr/>
          </p:nvSpPr>
          <p:spPr>
            <a:xfrm>
              <a:off x="6986374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/>
            <p:nvPr/>
          </p:nvSpPr>
          <p:spPr>
            <a:xfrm>
              <a:off x="6845919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/>
            <p:nvPr/>
          </p:nvSpPr>
          <p:spPr>
            <a:xfrm>
              <a:off x="6705464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/>
            <p:nvPr/>
          </p:nvSpPr>
          <p:spPr>
            <a:xfrm>
              <a:off x="6565009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/>
            <p:nvPr/>
          </p:nvSpPr>
          <p:spPr>
            <a:xfrm>
              <a:off x="6003189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/>
            <p:nvPr/>
          </p:nvSpPr>
          <p:spPr>
            <a:xfrm>
              <a:off x="6284099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/>
            <p:nvPr/>
          </p:nvSpPr>
          <p:spPr>
            <a:xfrm>
              <a:off x="6424554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/>
            <p:nvPr/>
          </p:nvSpPr>
          <p:spPr>
            <a:xfrm>
              <a:off x="6143644" y="2434884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/>
            <p:nvPr/>
          </p:nvSpPr>
          <p:spPr>
            <a:xfrm>
              <a:off x="6466110" y="2326262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742127" y="4316338"/>
            <a:ext cx="2204360" cy="2378050"/>
            <a:chOff x="2514600" y="128265"/>
            <a:chExt cx="4754880" cy="5129535"/>
          </a:xfrm>
        </p:grpSpPr>
        <p:sp>
          <p:nvSpPr>
            <p:cNvPr id="3" name="Rectangle 2"/>
            <p:cNvSpPr/>
            <p:nvPr/>
          </p:nvSpPr>
          <p:spPr>
            <a:xfrm>
              <a:off x="2514600" y="128265"/>
              <a:ext cx="2017222" cy="5129535"/>
            </a:xfrm>
            <a:prstGeom prst="rect">
              <a:avLst/>
            </a:prstGeom>
            <a:solidFill>
              <a:srgbClr val="EEECE1">
                <a:alpha val="50196"/>
              </a:srgb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LDR-0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725995" y="533400"/>
              <a:ext cx="4572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 smtClean="0"/>
                <a:t>805MHz</a:t>
              </a:r>
              <a:endParaRPr lang="en-US" sz="500" dirty="0"/>
            </a:p>
          </p:txBody>
        </p:sp>
        <p:sp>
          <p:nvSpPr>
            <p:cNvPr id="5" name="Isosceles Triangle 4"/>
            <p:cNvSpPr>
              <a:spLocks noChangeAspect="1"/>
            </p:cNvSpPr>
            <p:nvPr/>
          </p:nvSpPr>
          <p:spPr>
            <a:xfrm rot="5400000">
              <a:off x="3311041" y="640080"/>
              <a:ext cx="365760" cy="243840"/>
            </a:xfrm>
            <a:prstGeom prst="triangle">
              <a:avLst/>
            </a:prstGeom>
            <a:ln w="317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cxnSp>
          <p:nvCxnSpPr>
            <p:cNvPr id="6" name="Curved Connector 5"/>
            <p:cNvCxnSpPr>
              <a:stCxn id="4" idx="3"/>
              <a:endCxn id="5" idx="3"/>
            </p:cNvCxnSpPr>
            <p:nvPr/>
          </p:nvCxnSpPr>
          <p:spPr>
            <a:xfrm>
              <a:off x="3183195" y="762000"/>
              <a:ext cx="188806" cy="1270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urved Connector 6"/>
            <p:cNvCxnSpPr>
              <a:stCxn id="5" idx="0"/>
              <a:endCxn id="122" idx="0"/>
            </p:cNvCxnSpPr>
            <p:nvPr/>
          </p:nvCxnSpPr>
          <p:spPr>
            <a:xfrm flipH="1">
              <a:off x="3480609" y="762000"/>
              <a:ext cx="135232" cy="416098"/>
            </a:xfrm>
            <a:prstGeom prst="curvedConnector4">
              <a:avLst>
                <a:gd name="adj1" fmla="val -169043"/>
                <a:gd name="adj2" fmla="val 6465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5252258" y="128265"/>
              <a:ext cx="2017222" cy="5129535"/>
            </a:xfrm>
            <a:prstGeom prst="rect">
              <a:avLst/>
            </a:prstGeom>
            <a:solidFill>
              <a:srgbClr val="EEECE1">
                <a:alpha val="50196"/>
              </a:srgb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LDR-1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670693" y="1602388"/>
              <a:ext cx="1729047" cy="7924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BPM</a:t>
              </a:r>
            </a:p>
            <a:p>
              <a:pPr algn="ctr"/>
              <a:r>
                <a:rPr lang="en-US" sz="600" dirty="0" smtClean="0"/>
                <a:t>NIM</a:t>
              </a:r>
              <a:endParaRPr lang="en-US" sz="9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77575" y="1650024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23047" y="1650024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468519" y="1650024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959463" y="1650024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13991" y="1650024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204936" y="1650024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grpSp>
          <p:nvGrpSpPr>
            <p:cNvPr id="16" name="Group 15"/>
            <p:cNvGrpSpPr>
              <a:grpSpLocks noChangeAspect="1"/>
            </p:cNvGrpSpPr>
            <p:nvPr/>
          </p:nvGrpSpPr>
          <p:grpSpPr>
            <a:xfrm>
              <a:off x="2734815" y="1675793"/>
              <a:ext cx="170193" cy="640080"/>
              <a:chOff x="2132858" y="644004"/>
              <a:chExt cx="294767" cy="1108596"/>
            </a:xfrm>
          </p:grpSpPr>
          <p:sp>
            <p:nvSpPr>
              <p:cNvPr id="135" name="Rectangle 134"/>
              <p:cNvSpPr/>
              <p:nvPr/>
            </p:nvSpPr>
            <p:spPr>
              <a:xfrm rot="16200000">
                <a:off x="1725944" y="1050918"/>
                <a:ext cx="1108596" cy="29476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6" name="Oval 135"/>
              <p:cNvSpPr/>
              <p:nvPr/>
            </p:nvSpPr>
            <p:spPr>
              <a:xfrm rot="16200000">
                <a:off x="2283525" y="134593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7" name="Oval 136"/>
              <p:cNvSpPr/>
              <p:nvPr/>
            </p:nvSpPr>
            <p:spPr>
              <a:xfrm rot="16200000">
                <a:off x="2283525" y="1091672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8" name="Oval 137"/>
              <p:cNvSpPr/>
              <p:nvPr/>
            </p:nvSpPr>
            <p:spPr>
              <a:xfrm rot="16200000">
                <a:off x="2283525" y="83740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16200000">
                <a:off x="2283525" y="71027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0" name="Oval 139"/>
              <p:cNvSpPr/>
              <p:nvPr/>
            </p:nvSpPr>
            <p:spPr>
              <a:xfrm rot="16200000">
                <a:off x="2283525" y="96454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1" name="Oval 140"/>
              <p:cNvSpPr/>
              <p:nvPr/>
            </p:nvSpPr>
            <p:spPr>
              <a:xfrm rot="16200000">
                <a:off x="2283525" y="121880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2" name="Oval 141"/>
              <p:cNvSpPr/>
              <p:nvPr/>
            </p:nvSpPr>
            <p:spPr>
              <a:xfrm rot="16200000">
                <a:off x="2283525" y="147306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3" name="Oval 142"/>
              <p:cNvSpPr/>
              <p:nvPr/>
            </p:nvSpPr>
            <p:spPr>
              <a:xfrm rot="16200000">
                <a:off x="2283525" y="160020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44" name="Oval 143"/>
              <p:cNvSpPr/>
              <p:nvPr/>
            </p:nvSpPr>
            <p:spPr>
              <a:xfrm rot="16200000">
                <a:off x="2167956" y="115993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cxnSp>
          <p:nvCxnSpPr>
            <p:cNvPr id="17" name="Curved Connector 16"/>
            <p:cNvCxnSpPr>
              <a:stCxn id="140" idx="4"/>
              <a:endCxn id="14" idx="1"/>
            </p:cNvCxnSpPr>
            <p:nvPr/>
          </p:nvCxnSpPr>
          <p:spPr>
            <a:xfrm>
              <a:off x="2875047" y="1887484"/>
              <a:ext cx="838944" cy="10835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urved Connector 17"/>
            <p:cNvCxnSpPr>
              <a:stCxn id="138" idx="4"/>
              <a:endCxn id="13" idx="1"/>
            </p:cNvCxnSpPr>
            <p:nvPr/>
          </p:nvCxnSpPr>
          <p:spPr>
            <a:xfrm>
              <a:off x="2875047" y="1814080"/>
              <a:ext cx="1084416" cy="181754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urved Connector 18"/>
            <p:cNvCxnSpPr>
              <a:stCxn id="143" idx="4"/>
            </p:cNvCxnSpPr>
            <p:nvPr/>
          </p:nvCxnSpPr>
          <p:spPr>
            <a:xfrm flipV="1">
              <a:off x="2875047" y="2000300"/>
              <a:ext cx="593472" cy="25420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urved Connector 19"/>
            <p:cNvCxnSpPr>
              <a:stCxn id="142" idx="4"/>
              <a:endCxn id="11" idx="1"/>
            </p:cNvCxnSpPr>
            <p:nvPr/>
          </p:nvCxnSpPr>
          <p:spPr>
            <a:xfrm flipV="1">
              <a:off x="2875047" y="1995834"/>
              <a:ext cx="348000" cy="185263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urved Connector 20"/>
            <p:cNvCxnSpPr>
              <a:stCxn id="136" idx="4"/>
              <a:endCxn id="10" idx="1"/>
            </p:cNvCxnSpPr>
            <p:nvPr/>
          </p:nvCxnSpPr>
          <p:spPr>
            <a:xfrm flipV="1">
              <a:off x="2875047" y="1995834"/>
              <a:ext cx="102528" cy="11186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urved Connector 21"/>
            <p:cNvCxnSpPr>
              <a:stCxn id="139" idx="4"/>
              <a:endCxn id="15" idx="1"/>
            </p:cNvCxnSpPr>
            <p:nvPr/>
          </p:nvCxnSpPr>
          <p:spPr>
            <a:xfrm>
              <a:off x="2875047" y="1740677"/>
              <a:ext cx="1329889" cy="255157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2648794" y="2887130"/>
              <a:ext cx="1729047" cy="7924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BPM</a:t>
              </a:r>
            </a:p>
            <a:p>
              <a:pPr algn="ctr"/>
              <a:r>
                <a:rPr lang="en-US" sz="600" dirty="0" smtClean="0"/>
                <a:t>NIM</a:t>
              </a:r>
              <a:endParaRPr lang="en-US" sz="9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955676" y="293476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201148" y="293476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446620" y="293476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937564" y="293476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692092" y="293476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183037" y="293476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grpSp>
          <p:nvGrpSpPr>
            <p:cNvPr id="30" name="Group 29"/>
            <p:cNvGrpSpPr>
              <a:grpSpLocks noChangeAspect="1"/>
            </p:cNvGrpSpPr>
            <p:nvPr/>
          </p:nvGrpSpPr>
          <p:grpSpPr>
            <a:xfrm>
              <a:off x="2712916" y="2960535"/>
              <a:ext cx="170193" cy="640080"/>
              <a:chOff x="2132858" y="644004"/>
              <a:chExt cx="294767" cy="1108596"/>
            </a:xfrm>
          </p:grpSpPr>
          <p:sp>
            <p:nvSpPr>
              <p:cNvPr id="125" name="Rectangle 124"/>
              <p:cNvSpPr/>
              <p:nvPr/>
            </p:nvSpPr>
            <p:spPr>
              <a:xfrm rot="16200000">
                <a:off x="1725944" y="1050918"/>
                <a:ext cx="1108596" cy="29476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6" name="Oval 125"/>
              <p:cNvSpPr/>
              <p:nvPr/>
            </p:nvSpPr>
            <p:spPr>
              <a:xfrm rot="16200000">
                <a:off x="2283525" y="134593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7" name="Oval 126"/>
              <p:cNvSpPr/>
              <p:nvPr/>
            </p:nvSpPr>
            <p:spPr>
              <a:xfrm rot="16200000">
                <a:off x="2283525" y="1091672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8" name="Oval 127"/>
              <p:cNvSpPr/>
              <p:nvPr/>
            </p:nvSpPr>
            <p:spPr>
              <a:xfrm rot="16200000">
                <a:off x="2283525" y="83740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9" name="Oval 128"/>
              <p:cNvSpPr/>
              <p:nvPr/>
            </p:nvSpPr>
            <p:spPr>
              <a:xfrm rot="16200000">
                <a:off x="2283525" y="71027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0" name="Oval 129"/>
              <p:cNvSpPr/>
              <p:nvPr/>
            </p:nvSpPr>
            <p:spPr>
              <a:xfrm rot="16200000">
                <a:off x="2283525" y="96454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1" name="Oval 130"/>
              <p:cNvSpPr/>
              <p:nvPr/>
            </p:nvSpPr>
            <p:spPr>
              <a:xfrm rot="16200000">
                <a:off x="2283525" y="121880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2" name="Oval 131"/>
              <p:cNvSpPr/>
              <p:nvPr/>
            </p:nvSpPr>
            <p:spPr>
              <a:xfrm rot="16200000">
                <a:off x="2283525" y="147306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3" name="Oval 132"/>
              <p:cNvSpPr/>
              <p:nvPr/>
            </p:nvSpPr>
            <p:spPr>
              <a:xfrm rot="16200000">
                <a:off x="2283525" y="160020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34" name="Oval 133"/>
              <p:cNvSpPr/>
              <p:nvPr/>
            </p:nvSpPr>
            <p:spPr>
              <a:xfrm rot="16200000">
                <a:off x="2167956" y="115993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cxnSp>
          <p:nvCxnSpPr>
            <p:cNvPr id="31" name="Curved Connector 30"/>
            <p:cNvCxnSpPr>
              <a:stCxn id="130" idx="4"/>
              <a:endCxn id="28" idx="1"/>
            </p:cNvCxnSpPr>
            <p:nvPr/>
          </p:nvCxnSpPr>
          <p:spPr>
            <a:xfrm>
              <a:off x="2853148" y="3172226"/>
              <a:ext cx="838944" cy="10835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urved Connector 31"/>
            <p:cNvCxnSpPr>
              <a:stCxn id="128" idx="4"/>
              <a:endCxn id="27" idx="1"/>
            </p:cNvCxnSpPr>
            <p:nvPr/>
          </p:nvCxnSpPr>
          <p:spPr>
            <a:xfrm>
              <a:off x="2853148" y="3098822"/>
              <a:ext cx="1084416" cy="181754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urved Connector 32"/>
            <p:cNvCxnSpPr>
              <a:stCxn id="133" idx="4"/>
            </p:cNvCxnSpPr>
            <p:nvPr/>
          </p:nvCxnSpPr>
          <p:spPr>
            <a:xfrm flipV="1">
              <a:off x="2853148" y="3285042"/>
              <a:ext cx="593472" cy="25420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Group 33"/>
            <p:cNvGrpSpPr/>
            <p:nvPr/>
          </p:nvGrpSpPr>
          <p:grpSpPr>
            <a:xfrm rot="5400000">
              <a:off x="3333225" y="736086"/>
              <a:ext cx="294767" cy="1108596"/>
              <a:chOff x="2905632" y="2197904"/>
              <a:chExt cx="294767" cy="1108596"/>
            </a:xfrm>
          </p:grpSpPr>
          <p:sp>
            <p:nvSpPr>
              <p:cNvPr id="115" name="Rectangle 114"/>
              <p:cNvSpPr/>
              <p:nvPr/>
            </p:nvSpPr>
            <p:spPr>
              <a:xfrm rot="16200000">
                <a:off x="2498718" y="2604818"/>
                <a:ext cx="1108596" cy="29476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6" name="Oval 115"/>
              <p:cNvSpPr/>
              <p:nvPr/>
            </p:nvSpPr>
            <p:spPr>
              <a:xfrm rot="16200000">
                <a:off x="3056299" y="237436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7" name="Oval 116"/>
              <p:cNvSpPr/>
              <p:nvPr/>
            </p:nvSpPr>
            <p:spPr>
              <a:xfrm rot="16200000">
                <a:off x="3056299" y="2242853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8" name="Oval 117"/>
              <p:cNvSpPr/>
              <p:nvPr/>
            </p:nvSpPr>
            <p:spPr>
              <a:xfrm rot="16200000">
                <a:off x="3056299" y="2505875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9" name="Oval 118"/>
              <p:cNvSpPr/>
              <p:nvPr/>
            </p:nvSpPr>
            <p:spPr>
              <a:xfrm rot="16200000">
                <a:off x="3056299" y="263738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0" name="Oval 119"/>
              <p:cNvSpPr/>
              <p:nvPr/>
            </p:nvSpPr>
            <p:spPr>
              <a:xfrm rot="16200000">
                <a:off x="3056299" y="2768897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1" name="Oval 120"/>
              <p:cNvSpPr/>
              <p:nvPr/>
            </p:nvSpPr>
            <p:spPr>
              <a:xfrm rot="16200000">
                <a:off x="3056299" y="290040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2" name="Oval 121"/>
              <p:cNvSpPr/>
              <p:nvPr/>
            </p:nvSpPr>
            <p:spPr>
              <a:xfrm rot="16200000">
                <a:off x="2940730" y="2706097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3" name="Oval 122"/>
              <p:cNvSpPr/>
              <p:nvPr/>
            </p:nvSpPr>
            <p:spPr>
              <a:xfrm rot="16200000">
                <a:off x="3056299" y="3031919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24" name="Oval 123"/>
              <p:cNvSpPr/>
              <p:nvPr/>
            </p:nvSpPr>
            <p:spPr>
              <a:xfrm rot="16200000">
                <a:off x="3056299" y="3163432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cxnSp>
          <p:nvCxnSpPr>
            <p:cNvPr id="35" name="Curved Connector 34"/>
            <p:cNvCxnSpPr>
              <a:stCxn id="132" idx="4"/>
              <a:endCxn id="25" idx="1"/>
            </p:cNvCxnSpPr>
            <p:nvPr/>
          </p:nvCxnSpPr>
          <p:spPr>
            <a:xfrm flipV="1">
              <a:off x="2853148" y="3280576"/>
              <a:ext cx="348000" cy="185263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urved Connector 35"/>
            <p:cNvCxnSpPr>
              <a:stCxn id="126" idx="4"/>
              <a:endCxn id="24" idx="1"/>
            </p:cNvCxnSpPr>
            <p:nvPr/>
          </p:nvCxnSpPr>
          <p:spPr>
            <a:xfrm flipV="1">
              <a:off x="2853148" y="3280576"/>
              <a:ext cx="102528" cy="11186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urved Connector 36"/>
            <p:cNvCxnSpPr>
              <a:stCxn id="129" idx="4"/>
              <a:endCxn id="29" idx="1"/>
            </p:cNvCxnSpPr>
            <p:nvPr/>
          </p:nvCxnSpPr>
          <p:spPr>
            <a:xfrm>
              <a:off x="2853148" y="3025419"/>
              <a:ext cx="1329889" cy="255157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2648794" y="4191000"/>
              <a:ext cx="1729047" cy="7924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BPM</a:t>
              </a:r>
            </a:p>
            <a:p>
              <a:pPr algn="ctr"/>
              <a:r>
                <a:rPr lang="en-US" sz="600" dirty="0" smtClean="0"/>
                <a:t>NIM</a:t>
              </a:r>
              <a:endParaRPr lang="en-US" sz="9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55676" y="42386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01148" y="42386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446620" y="42386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937564" y="42386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692092" y="42386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183037" y="42386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grpSp>
          <p:nvGrpSpPr>
            <p:cNvPr id="45" name="Group 44"/>
            <p:cNvGrpSpPr>
              <a:grpSpLocks noChangeAspect="1"/>
            </p:cNvGrpSpPr>
            <p:nvPr/>
          </p:nvGrpSpPr>
          <p:grpSpPr>
            <a:xfrm>
              <a:off x="2712916" y="4264405"/>
              <a:ext cx="170193" cy="640080"/>
              <a:chOff x="2132858" y="644004"/>
              <a:chExt cx="294767" cy="1108596"/>
            </a:xfrm>
          </p:grpSpPr>
          <p:sp>
            <p:nvSpPr>
              <p:cNvPr id="105" name="Rectangle 104"/>
              <p:cNvSpPr/>
              <p:nvPr/>
            </p:nvSpPr>
            <p:spPr>
              <a:xfrm rot="16200000">
                <a:off x="1725944" y="1050918"/>
                <a:ext cx="1108596" cy="29476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6200000">
                <a:off x="2283525" y="134593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7" name="Oval 106"/>
              <p:cNvSpPr/>
              <p:nvPr/>
            </p:nvSpPr>
            <p:spPr>
              <a:xfrm rot="16200000">
                <a:off x="2283525" y="1091672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8" name="Oval 107"/>
              <p:cNvSpPr/>
              <p:nvPr/>
            </p:nvSpPr>
            <p:spPr>
              <a:xfrm rot="16200000">
                <a:off x="2283525" y="83740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9" name="Oval 108"/>
              <p:cNvSpPr/>
              <p:nvPr/>
            </p:nvSpPr>
            <p:spPr>
              <a:xfrm rot="16200000">
                <a:off x="2283525" y="71027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0" name="Oval 109"/>
              <p:cNvSpPr/>
              <p:nvPr/>
            </p:nvSpPr>
            <p:spPr>
              <a:xfrm rot="16200000">
                <a:off x="2283525" y="96454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1" name="Oval 110"/>
              <p:cNvSpPr/>
              <p:nvPr/>
            </p:nvSpPr>
            <p:spPr>
              <a:xfrm rot="16200000">
                <a:off x="2283525" y="121880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2" name="Oval 111"/>
              <p:cNvSpPr/>
              <p:nvPr/>
            </p:nvSpPr>
            <p:spPr>
              <a:xfrm rot="16200000">
                <a:off x="2283525" y="147306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3" name="Oval 112"/>
              <p:cNvSpPr/>
              <p:nvPr/>
            </p:nvSpPr>
            <p:spPr>
              <a:xfrm rot="16200000">
                <a:off x="2283525" y="160020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14" name="Oval 113"/>
              <p:cNvSpPr/>
              <p:nvPr/>
            </p:nvSpPr>
            <p:spPr>
              <a:xfrm rot="16200000">
                <a:off x="2167956" y="115993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cxnSp>
          <p:nvCxnSpPr>
            <p:cNvPr id="46" name="Curved Connector 45"/>
            <p:cNvCxnSpPr>
              <a:stCxn id="110" idx="4"/>
              <a:endCxn id="43" idx="1"/>
            </p:cNvCxnSpPr>
            <p:nvPr/>
          </p:nvCxnSpPr>
          <p:spPr>
            <a:xfrm>
              <a:off x="2853148" y="4476096"/>
              <a:ext cx="838944" cy="10835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urved Connector 46"/>
            <p:cNvCxnSpPr>
              <a:stCxn id="108" idx="4"/>
              <a:endCxn id="42" idx="1"/>
            </p:cNvCxnSpPr>
            <p:nvPr/>
          </p:nvCxnSpPr>
          <p:spPr>
            <a:xfrm>
              <a:off x="2853148" y="4402692"/>
              <a:ext cx="1084416" cy="181754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urved Connector 47"/>
            <p:cNvCxnSpPr>
              <a:stCxn id="113" idx="4"/>
            </p:cNvCxnSpPr>
            <p:nvPr/>
          </p:nvCxnSpPr>
          <p:spPr>
            <a:xfrm flipV="1">
              <a:off x="2853148" y="4588912"/>
              <a:ext cx="593472" cy="25420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urved Connector 48"/>
            <p:cNvCxnSpPr>
              <a:stCxn id="112" idx="4"/>
              <a:endCxn id="40" idx="1"/>
            </p:cNvCxnSpPr>
            <p:nvPr/>
          </p:nvCxnSpPr>
          <p:spPr>
            <a:xfrm flipV="1">
              <a:off x="2853148" y="4584446"/>
              <a:ext cx="348000" cy="185263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urved Connector 49"/>
            <p:cNvCxnSpPr>
              <a:stCxn id="106" idx="4"/>
              <a:endCxn id="39" idx="1"/>
            </p:cNvCxnSpPr>
            <p:nvPr/>
          </p:nvCxnSpPr>
          <p:spPr>
            <a:xfrm flipV="1">
              <a:off x="2853148" y="4584446"/>
              <a:ext cx="102528" cy="11186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urved Connector 50"/>
            <p:cNvCxnSpPr>
              <a:stCxn id="109" idx="4"/>
              <a:endCxn id="44" idx="1"/>
            </p:cNvCxnSpPr>
            <p:nvPr/>
          </p:nvCxnSpPr>
          <p:spPr>
            <a:xfrm>
              <a:off x="2853148" y="4329289"/>
              <a:ext cx="1329889" cy="255157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368441" y="1600200"/>
              <a:ext cx="1729047" cy="7924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BPM</a:t>
              </a:r>
            </a:p>
            <a:p>
              <a:pPr algn="ctr"/>
              <a:r>
                <a:rPr lang="en-US" sz="600" dirty="0" smtClean="0"/>
                <a:t>NIM</a:t>
              </a:r>
              <a:endParaRPr lang="en-US" sz="9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675323" y="16478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920795" y="16478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166267" y="16478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657211" y="16478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411739" y="16478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902684" y="16478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>
              <a:off x="5432563" y="1673605"/>
              <a:ext cx="170193" cy="640080"/>
              <a:chOff x="2132858" y="644004"/>
              <a:chExt cx="294767" cy="1108596"/>
            </a:xfrm>
          </p:grpSpPr>
          <p:sp>
            <p:nvSpPr>
              <p:cNvPr id="95" name="Rectangle 94"/>
              <p:cNvSpPr/>
              <p:nvPr/>
            </p:nvSpPr>
            <p:spPr>
              <a:xfrm rot="16200000">
                <a:off x="1725944" y="1050918"/>
                <a:ext cx="1108596" cy="29476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6" name="Oval 95"/>
              <p:cNvSpPr/>
              <p:nvPr/>
            </p:nvSpPr>
            <p:spPr>
              <a:xfrm rot="16200000">
                <a:off x="2283525" y="134593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7" name="Oval 96"/>
              <p:cNvSpPr/>
              <p:nvPr/>
            </p:nvSpPr>
            <p:spPr>
              <a:xfrm rot="16200000">
                <a:off x="2283525" y="1091672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8" name="Oval 97"/>
              <p:cNvSpPr/>
              <p:nvPr/>
            </p:nvSpPr>
            <p:spPr>
              <a:xfrm rot="16200000">
                <a:off x="2283525" y="83740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9" name="Oval 98"/>
              <p:cNvSpPr/>
              <p:nvPr/>
            </p:nvSpPr>
            <p:spPr>
              <a:xfrm rot="16200000">
                <a:off x="2283525" y="71027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0" name="Oval 99"/>
              <p:cNvSpPr/>
              <p:nvPr/>
            </p:nvSpPr>
            <p:spPr>
              <a:xfrm rot="16200000">
                <a:off x="2283525" y="96454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1" name="Oval 100"/>
              <p:cNvSpPr/>
              <p:nvPr/>
            </p:nvSpPr>
            <p:spPr>
              <a:xfrm rot="16200000">
                <a:off x="2283525" y="121880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2" name="Oval 101"/>
              <p:cNvSpPr/>
              <p:nvPr/>
            </p:nvSpPr>
            <p:spPr>
              <a:xfrm rot="16200000">
                <a:off x="2283525" y="147306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3" name="Oval 102"/>
              <p:cNvSpPr/>
              <p:nvPr/>
            </p:nvSpPr>
            <p:spPr>
              <a:xfrm rot="16200000">
                <a:off x="2283525" y="160020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104" name="Oval 103"/>
              <p:cNvSpPr/>
              <p:nvPr/>
            </p:nvSpPr>
            <p:spPr>
              <a:xfrm rot="16200000">
                <a:off x="2167956" y="115993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cxnSp>
          <p:nvCxnSpPr>
            <p:cNvPr id="60" name="Curved Connector 59"/>
            <p:cNvCxnSpPr>
              <a:stCxn id="100" idx="4"/>
              <a:endCxn id="57" idx="1"/>
            </p:cNvCxnSpPr>
            <p:nvPr/>
          </p:nvCxnSpPr>
          <p:spPr>
            <a:xfrm>
              <a:off x="5572795" y="1885296"/>
              <a:ext cx="838944" cy="10835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urved Connector 60"/>
            <p:cNvCxnSpPr>
              <a:stCxn id="98" idx="4"/>
              <a:endCxn id="56" idx="1"/>
            </p:cNvCxnSpPr>
            <p:nvPr/>
          </p:nvCxnSpPr>
          <p:spPr>
            <a:xfrm>
              <a:off x="5572795" y="1811892"/>
              <a:ext cx="1084416" cy="181754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urved Connector 61"/>
            <p:cNvCxnSpPr>
              <a:stCxn id="103" idx="4"/>
            </p:cNvCxnSpPr>
            <p:nvPr/>
          </p:nvCxnSpPr>
          <p:spPr>
            <a:xfrm flipV="1">
              <a:off x="5572795" y="1998112"/>
              <a:ext cx="593472" cy="25420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urved Connector 62"/>
            <p:cNvCxnSpPr>
              <a:stCxn id="102" idx="4"/>
              <a:endCxn id="54" idx="1"/>
            </p:cNvCxnSpPr>
            <p:nvPr/>
          </p:nvCxnSpPr>
          <p:spPr>
            <a:xfrm flipV="1">
              <a:off x="5572795" y="1993646"/>
              <a:ext cx="348000" cy="185263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urved Connector 63"/>
            <p:cNvCxnSpPr>
              <a:stCxn id="96" idx="4"/>
              <a:endCxn id="53" idx="1"/>
            </p:cNvCxnSpPr>
            <p:nvPr/>
          </p:nvCxnSpPr>
          <p:spPr>
            <a:xfrm flipV="1">
              <a:off x="5572795" y="1993646"/>
              <a:ext cx="102528" cy="11186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urved Connector 64"/>
            <p:cNvCxnSpPr>
              <a:stCxn id="99" idx="4"/>
              <a:endCxn id="58" idx="1"/>
            </p:cNvCxnSpPr>
            <p:nvPr/>
          </p:nvCxnSpPr>
          <p:spPr>
            <a:xfrm>
              <a:off x="5572795" y="1738489"/>
              <a:ext cx="1329889" cy="255157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Rectangle 65"/>
            <p:cNvSpPr/>
            <p:nvPr/>
          </p:nvSpPr>
          <p:spPr>
            <a:xfrm>
              <a:off x="5391994" y="2887130"/>
              <a:ext cx="1729047" cy="7924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smtClean="0"/>
                <a:t>BPM</a:t>
              </a:r>
            </a:p>
            <a:p>
              <a:pPr algn="ctr"/>
              <a:r>
                <a:rPr lang="en-US" sz="600" dirty="0" smtClean="0"/>
                <a:t>NIM</a:t>
              </a:r>
              <a:endParaRPr lang="en-US" sz="900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698876" y="293476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944348" y="293476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189820" y="293476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680764" y="293476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6435292" y="293476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6926237" y="293476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grpSp>
          <p:nvGrpSpPr>
            <p:cNvPr id="73" name="Group 72"/>
            <p:cNvGrpSpPr>
              <a:grpSpLocks noChangeAspect="1"/>
            </p:cNvGrpSpPr>
            <p:nvPr/>
          </p:nvGrpSpPr>
          <p:grpSpPr>
            <a:xfrm>
              <a:off x="5456116" y="2960535"/>
              <a:ext cx="170193" cy="640080"/>
              <a:chOff x="2132858" y="644004"/>
              <a:chExt cx="294767" cy="1108596"/>
            </a:xfrm>
          </p:grpSpPr>
          <p:sp>
            <p:nvSpPr>
              <p:cNvPr id="85" name="Rectangle 84"/>
              <p:cNvSpPr/>
              <p:nvPr/>
            </p:nvSpPr>
            <p:spPr>
              <a:xfrm rot="16200000">
                <a:off x="1725944" y="1050918"/>
                <a:ext cx="1108596" cy="29476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6" name="Oval 85"/>
              <p:cNvSpPr/>
              <p:nvPr/>
            </p:nvSpPr>
            <p:spPr>
              <a:xfrm rot="16200000">
                <a:off x="2283525" y="134593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7" name="Oval 86"/>
              <p:cNvSpPr/>
              <p:nvPr/>
            </p:nvSpPr>
            <p:spPr>
              <a:xfrm rot="16200000">
                <a:off x="2283525" y="1091672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8" name="Oval 87"/>
              <p:cNvSpPr/>
              <p:nvPr/>
            </p:nvSpPr>
            <p:spPr>
              <a:xfrm rot="16200000">
                <a:off x="2283525" y="83740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9" name="Oval 88"/>
              <p:cNvSpPr/>
              <p:nvPr/>
            </p:nvSpPr>
            <p:spPr>
              <a:xfrm rot="16200000">
                <a:off x="2283525" y="71027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0" name="Oval 89"/>
              <p:cNvSpPr/>
              <p:nvPr/>
            </p:nvSpPr>
            <p:spPr>
              <a:xfrm rot="16200000">
                <a:off x="2283525" y="96454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1" name="Oval 90"/>
              <p:cNvSpPr/>
              <p:nvPr/>
            </p:nvSpPr>
            <p:spPr>
              <a:xfrm rot="16200000">
                <a:off x="2283525" y="121880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2" name="Oval 91"/>
              <p:cNvSpPr/>
              <p:nvPr/>
            </p:nvSpPr>
            <p:spPr>
              <a:xfrm rot="16200000">
                <a:off x="2283525" y="147306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3" name="Oval 92"/>
              <p:cNvSpPr/>
              <p:nvPr/>
            </p:nvSpPr>
            <p:spPr>
              <a:xfrm rot="16200000">
                <a:off x="2283525" y="160020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4" name="Oval 93"/>
              <p:cNvSpPr/>
              <p:nvPr/>
            </p:nvSpPr>
            <p:spPr>
              <a:xfrm rot="16200000">
                <a:off x="2167956" y="115993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</p:grpSp>
        <p:cxnSp>
          <p:nvCxnSpPr>
            <p:cNvPr id="74" name="Curved Connector 73"/>
            <p:cNvCxnSpPr>
              <a:stCxn id="90" idx="4"/>
              <a:endCxn id="71" idx="1"/>
            </p:cNvCxnSpPr>
            <p:nvPr/>
          </p:nvCxnSpPr>
          <p:spPr>
            <a:xfrm>
              <a:off x="5596348" y="3172226"/>
              <a:ext cx="838944" cy="10835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urved Connector 74"/>
            <p:cNvCxnSpPr>
              <a:stCxn id="88" idx="4"/>
              <a:endCxn id="70" idx="1"/>
            </p:cNvCxnSpPr>
            <p:nvPr/>
          </p:nvCxnSpPr>
          <p:spPr>
            <a:xfrm>
              <a:off x="5596348" y="3098822"/>
              <a:ext cx="1084416" cy="181754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urved Connector 75"/>
            <p:cNvCxnSpPr>
              <a:stCxn id="93" idx="4"/>
            </p:cNvCxnSpPr>
            <p:nvPr/>
          </p:nvCxnSpPr>
          <p:spPr>
            <a:xfrm flipV="1">
              <a:off x="5596348" y="3285042"/>
              <a:ext cx="593472" cy="25420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urved Connector 76"/>
            <p:cNvCxnSpPr>
              <a:stCxn id="92" idx="4"/>
              <a:endCxn id="68" idx="1"/>
            </p:cNvCxnSpPr>
            <p:nvPr/>
          </p:nvCxnSpPr>
          <p:spPr>
            <a:xfrm flipV="1">
              <a:off x="5596348" y="3280576"/>
              <a:ext cx="348000" cy="185263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urved Connector 77"/>
            <p:cNvCxnSpPr>
              <a:stCxn id="86" idx="4"/>
              <a:endCxn id="67" idx="1"/>
            </p:cNvCxnSpPr>
            <p:nvPr/>
          </p:nvCxnSpPr>
          <p:spPr>
            <a:xfrm flipV="1">
              <a:off x="5596348" y="3280576"/>
              <a:ext cx="102528" cy="11186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urved Connector 78"/>
            <p:cNvCxnSpPr>
              <a:stCxn id="89" idx="4"/>
              <a:endCxn id="72" idx="1"/>
            </p:cNvCxnSpPr>
            <p:nvPr/>
          </p:nvCxnSpPr>
          <p:spPr>
            <a:xfrm>
              <a:off x="5596348" y="3025419"/>
              <a:ext cx="1329889" cy="255157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urved Connector 79"/>
            <p:cNvCxnSpPr>
              <a:stCxn id="116" idx="4"/>
              <a:endCxn id="104" idx="0"/>
            </p:cNvCxnSpPr>
            <p:nvPr/>
          </p:nvCxnSpPr>
          <p:spPr>
            <a:xfrm rot="16200000" flipH="1">
              <a:off x="4326467" y="871751"/>
              <a:ext cx="612236" cy="1640486"/>
            </a:xfrm>
            <a:prstGeom prst="curvedConnector2">
              <a:avLst/>
            </a:prstGeom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urved Connector 80"/>
            <p:cNvCxnSpPr>
              <a:stCxn id="117" idx="4"/>
              <a:endCxn id="144" idx="1"/>
            </p:cNvCxnSpPr>
            <p:nvPr/>
          </p:nvCxnSpPr>
          <p:spPr>
            <a:xfrm rot="5400000">
              <a:off x="3036742" y="1112011"/>
              <a:ext cx="633247" cy="1180976"/>
            </a:xfrm>
            <a:prstGeom prst="curvedConnector4">
              <a:avLst>
                <a:gd name="adj1" fmla="val 46412"/>
                <a:gd name="adj2" fmla="val 119357"/>
              </a:avLst>
            </a:prstGeom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urved Connector 81"/>
            <p:cNvCxnSpPr>
              <a:stCxn id="118" idx="4"/>
              <a:endCxn id="125" idx="0"/>
            </p:cNvCxnSpPr>
            <p:nvPr/>
          </p:nvCxnSpPr>
          <p:spPr>
            <a:xfrm rot="5400000">
              <a:off x="2249525" y="1849268"/>
              <a:ext cx="1894699" cy="967914"/>
            </a:xfrm>
            <a:prstGeom prst="curvedConnector4">
              <a:avLst>
                <a:gd name="adj1" fmla="val 47754"/>
                <a:gd name="adj2" fmla="val 123618"/>
              </a:avLst>
            </a:prstGeom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urved Connector 82"/>
            <p:cNvCxnSpPr>
              <a:stCxn id="121" idx="4"/>
              <a:endCxn id="114" idx="7"/>
            </p:cNvCxnSpPr>
            <p:nvPr/>
          </p:nvCxnSpPr>
          <p:spPr>
            <a:xfrm rot="5400000">
              <a:off x="1421531" y="2705323"/>
              <a:ext cx="3184214" cy="545320"/>
            </a:xfrm>
            <a:prstGeom prst="curvedConnector4">
              <a:avLst>
                <a:gd name="adj1" fmla="val 49878"/>
                <a:gd name="adj2" fmla="val 141920"/>
              </a:avLst>
            </a:prstGeom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urved Connector 83"/>
            <p:cNvCxnSpPr>
              <a:stCxn id="120" idx="4"/>
              <a:endCxn id="85" idx="0"/>
            </p:cNvCxnSpPr>
            <p:nvPr/>
          </p:nvCxnSpPr>
          <p:spPr>
            <a:xfrm rot="16200000" flipH="1">
              <a:off x="3489614" y="1314071"/>
              <a:ext cx="1894699" cy="2038308"/>
            </a:xfrm>
            <a:prstGeom prst="curvedConnector2">
              <a:avLst/>
            </a:prstGeom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>
            <a:grpSpLocks noChangeAspect="1"/>
          </p:cNvGrpSpPr>
          <p:nvPr/>
        </p:nvGrpSpPr>
        <p:grpSpPr>
          <a:xfrm>
            <a:off x="463065" y="1163937"/>
            <a:ext cx="6250352" cy="2669321"/>
            <a:chOff x="463065" y="695236"/>
            <a:chExt cx="8333793" cy="3559093"/>
          </a:xfrm>
        </p:grpSpPr>
        <p:sp>
          <p:nvSpPr>
            <p:cNvPr id="146" name="Rectangle 145"/>
            <p:cNvSpPr/>
            <p:nvPr/>
          </p:nvSpPr>
          <p:spPr>
            <a:xfrm>
              <a:off x="7349060" y="1600200"/>
              <a:ext cx="1447798" cy="2509667"/>
            </a:xfrm>
            <a:prstGeom prst="rect">
              <a:avLst/>
            </a:prstGeom>
            <a:solidFill>
              <a:srgbClr val="EEECE1">
                <a:alpha val="50196"/>
              </a:srgb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LG1-RR4-1 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3807228" y="1507066"/>
              <a:ext cx="1475581" cy="2747263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050" dirty="0" err="1" smtClean="0">
                  <a:solidFill>
                    <a:schemeClr val="tx1"/>
                  </a:solidFill>
                </a:rPr>
                <a:t>Debuncher</a:t>
              </a:r>
              <a:r>
                <a:rPr lang="en-US" sz="1050" dirty="0" smtClean="0">
                  <a:solidFill>
                    <a:schemeClr val="tx1"/>
                  </a:solidFill>
                </a:rPr>
                <a:t> Room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4737889" y="1992150"/>
              <a:ext cx="457199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805 MHz</a:t>
              </a:r>
              <a:endParaRPr lang="en-US" sz="700" dirty="0"/>
            </a:p>
          </p:txBody>
        </p:sp>
        <p:pic>
          <p:nvPicPr>
            <p:cNvPr id="149" name="Picture 2" descr="Resistor Symbol Clip Ar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299883" y="3231862"/>
              <a:ext cx="274320" cy="612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50" name="Group 149"/>
            <p:cNvGrpSpPr/>
            <p:nvPr/>
          </p:nvGrpSpPr>
          <p:grpSpPr>
            <a:xfrm rot="5400000">
              <a:off x="4195663" y="1915459"/>
              <a:ext cx="184419" cy="457199"/>
              <a:chOff x="6140180" y="3049922"/>
              <a:chExt cx="184419" cy="457200"/>
            </a:xfrm>
          </p:grpSpPr>
          <p:sp>
            <p:nvSpPr>
              <p:cNvPr id="207" name="Rectangle 206"/>
              <p:cNvSpPr/>
              <p:nvPr/>
            </p:nvSpPr>
            <p:spPr>
              <a:xfrm rot="16200000">
                <a:off x="6003790" y="3186312"/>
                <a:ext cx="457200" cy="184419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208" name="Oval 207"/>
              <p:cNvSpPr/>
              <p:nvPr/>
            </p:nvSpPr>
            <p:spPr>
              <a:xfrm rot="16200000">
                <a:off x="6186286" y="337265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209" name="Oval 208"/>
              <p:cNvSpPr/>
              <p:nvPr/>
            </p:nvSpPr>
            <p:spPr>
              <a:xfrm rot="16200000">
                <a:off x="6186286" y="3232417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210" name="Oval 209"/>
              <p:cNvSpPr/>
              <p:nvPr/>
            </p:nvSpPr>
            <p:spPr>
              <a:xfrm rot="16200000">
                <a:off x="6186286" y="3096025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</p:grpSp>
        <p:pic>
          <p:nvPicPr>
            <p:cNvPr id="151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065" y="1444833"/>
              <a:ext cx="2661132" cy="27403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2" name="Rectangle 151"/>
            <p:cNvSpPr/>
            <p:nvPr/>
          </p:nvSpPr>
          <p:spPr>
            <a:xfrm>
              <a:off x="747234" y="1615440"/>
              <a:ext cx="365760" cy="36576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" dirty="0" smtClean="0"/>
                <a:t>805MHz</a:t>
              </a:r>
              <a:endParaRPr lang="en-US" sz="200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7595023" y="2590799"/>
              <a:ext cx="1091767" cy="533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BPM</a:t>
              </a:r>
            </a:p>
            <a:p>
              <a:pPr algn="ctr"/>
              <a:r>
                <a:rPr lang="en-US" sz="800" dirty="0" smtClean="0"/>
                <a:t>NIM</a:t>
              </a:r>
              <a:endParaRPr lang="en-US" sz="1050" dirty="0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7944935" y="2622862"/>
              <a:ext cx="109177" cy="465513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8121811" y="2622862"/>
              <a:ext cx="109177" cy="465513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8298688" y="2622862"/>
              <a:ext cx="109177" cy="465513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8475564" y="2622862"/>
              <a:ext cx="109177" cy="465513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cxnSp>
          <p:nvCxnSpPr>
            <p:cNvPr id="158" name="Curved Connector 157"/>
            <p:cNvCxnSpPr>
              <a:stCxn id="190" idx="4"/>
            </p:cNvCxnSpPr>
            <p:nvPr/>
          </p:nvCxnSpPr>
          <p:spPr>
            <a:xfrm>
              <a:off x="7754730" y="2770929"/>
              <a:ext cx="365694" cy="86571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urved Connector 158"/>
            <p:cNvCxnSpPr>
              <a:stCxn id="194" idx="4"/>
              <a:endCxn id="154" idx="1"/>
            </p:cNvCxnSpPr>
            <p:nvPr/>
          </p:nvCxnSpPr>
          <p:spPr>
            <a:xfrm flipV="1">
              <a:off x="7754730" y="2855619"/>
              <a:ext cx="190205" cy="28595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urved Connector 159"/>
            <p:cNvCxnSpPr>
              <a:stCxn id="192" idx="4"/>
              <a:endCxn id="157" idx="1"/>
            </p:cNvCxnSpPr>
            <p:nvPr/>
          </p:nvCxnSpPr>
          <p:spPr>
            <a:xfrm flipV="1">
              <a:off x="7754730" y="2855619"/>
              <a:ext cx="720834" cy="198519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Curved Connector 160"/>
            <p:cNvCxnSpPr>
              <a:stCxn id="188" idx="4"/>
              <a:endCxn id="156" idx="1"/>
            </p:cNvCxnSpPr>
            <p:nvPr/>
          </p:nvCxnSpPr>
          <p:spPr>
            <a:xfrm>
              <a:off x="7754730" y="2657646"/>
              <a:ext cx="543958" cy="197973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Rectangle 161"/>
            <p:cNvSpPr/>
            <p:nvPr/>
          </p:nvSpPr>
          <p:spPr>
            <a:xfrm>
              <a:off x="5791194" y="1600200"/>
              <a:ext cx="1447798" cy="2509667"/>
            </a:xfrm>
            <a:prstGeom prst="rect">
              <a:avLst/>
            </a:prstGeom>
            <a:solidFill>
              <a:srgbClr val="EEECE1">
                <a:alpha val="50196"/>
              </a:srgb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LG1-RR2-3</a:t>
              </a: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5986808" y="2590799"/>
              <a:ext cx="1091767" cy="5334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/>
                <a:t>BPM</a:t>
              </a:r>
            </a:p>
            <a:p>
              <a:pPr algn="ctr"/>
              <a:r>
                <a:rPr lang="en-US" sz="800" dirty="0" smtClean="0"/>
                <a:t>NIM</a:t>
              </a:r>
              <a:endParaRPr lang="en-US" sz="1050" dirty="0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6370588" y="2622863"/>
              <a:ext cx="109177" cy="465513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6547464" y="2622863"/>
              <a:ext cx="109177" cy="465513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6724339" y="2622863"/>
              <a:ext cx="109177" cy="465513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67" name="Rectangle 166"/>
            <p:cNvSpPr/>
            <p:nvPr/>
          </p:nvSpPr>
          <p:spPr>
            <a:xfrm>
              <a:off x="6901215" y="2622863"/>
              <a:ext cx="109177" cy="465513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grpSp>
          <p:nvGrpSpPr>
            <p:cNvPr id="168" name="Group 167"/>
            <p:cNvGrpSpPr>
              <a:grpSpLocks noChangeAspect="1"/>
            </p:cNvGrpSpPr>
            <p:nvPr/>
          </p:nvGrpSpPr>
          <p:grpSpPr>
            <a:xfrm rot="16200000">
              <a:off x="5879746" y="2799003"/>
              <a:ext cx="447067" cy="118872"/>
              <a:chOff x="5986815" y="2286001"/>
              <a:chExt cx="1108596" cy="294767"/>
            </a:xfrm>
          </p:grpSpPr>
          <p:sp>
            <p:nvSpPr>
              <p:cNvPr id="197" name="Rectangle 196"/>
              <p:cNvSpPr/>
              <p:nvPr/>
            </p:nvSpPr>
            <p:spPr>
              <a:xfrm>
                <a:off x="5986815" y="2286001"/>
                <a:ext cx="1108596" cy="29476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198" name="Oval 197"/>
              <p:cNvSpPr/>
              <p:nvPr/>
            </p:nvSpPr>
            <p:spPr>
              <a:xfrm>
                <a:off x="6986374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6845919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6705464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6565009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6003189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6284099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6424554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6143644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6466110" y="2326262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</p:grpSp>
        <p:sp>
          <p:nvSpPr>
            <p:cNvPr id="169" name="Rectangle 168"/>
            <p:cNvSpPr/>
            <p:nvPr/>
          </p:nvSpPr>
          <p:spPr>
            <a:xfrm>
              <a:off x="6324593" y="1736590"/>
              <a:ext cx="457200" cy="184419"/>
            </a:xfrm>
            <a:prstGeom prst="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70" name="Oval 169"/>
            <p:cNvSpPr/>
            <p:nvPr/>
          </p:nvSpPr>
          <p:spPr>
            <a:xfrm>
              <a:off x="6366856" y="1782696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71" name="Oval 170"/>
            <p:cNvSpPr/>
            <p:nvPr/>
          </p:nvSpPr>
          <p:spPr>
            <a:xfrm>
              <a:off x="6507089" y="1782696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72" name="Oval 171"/>
            <p:cNvSpPr/>
            <p:nvPr/>
          </p:nvSpPr>
          <p:spPr>
            <a:xfrm>
              <a:off x="6643481" y="1782696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cxnSp>
          <p:nvCxnSpPr>
            <p:cNvPr id="173" name="Curved Connector 172"/>
            <p:cNvCxnSpPr>
              <a:stCxn id="170" idx="0"/>
              <a:endCxn id="209" idx="0"/>
            </p:cNvCxnSpPr>
            <p:nvPr/>
          </p:nvCxnSpPr>
          <p:spPr>
            <a:xfrm rot="16200000" flipH="1" flipV="1">
              <a:off x="5192788" y="877781"/>
              <a:ext cx="315259" cy="2125087"/>
            </a:xfrm>
            <a:prstGeom prst="curvedConnector3">
              <a:avLst>
                <a:gd name="adj1" fmla="val -338389"/>
              </a:avLst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urved Connector 173"/>
            <p:cNvCxnSpPr>
              <a:stCxn id="152" idx="0"/>
              <a:endCxn id="208" idx="0"/>
            </p:cNvCxnSpPr>
            <p:nvPr/>
          </p:nvCxnSpPr>
          <p:spPr>
            <a:xfrm rot="16200000" flipH="1">
              <a:off x="2297620" y="247933"/>
              <a:ext cx="482515" cy="3217526"/>
            </a:xfrm>
            <a:prstGeom prst="curvedConnector3">
              <a:avLst>
                <a:gd name="adj1" fmla="val -215828"/>
              </a:avLst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urved Connector 174"/>
            <p:cNvCxnSpPr>
              <a:stCxn id="185" idx="0"/>
              <a:endCxn id="171" idx="0"/>
            </p:cNvCxnSpPr>
            <p:nvPr/>
          </p:nvCxnSpPr>
          <p:spPr>
            <a:xfrm rot="16200000" flipV="1">
              <a:off x="6837498" y="1498391"/>
              <a:ext cx="427119" cy="995727"/>
            </a:xfrm>
            <a:prstGeom prst="curvedConnector3">
              <a:avLst>
                <a:gd name="adj1" fmla="val 333909"/>
              </a:avLst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urved Connector 175"/>
            <p:cNvCxnSpPr>
              <a:stCxn id="172" idx="4"/>
              <a:endCxn id="206" idx="0"/>
            </p:cNvCxnSpPr>
            <p:nvPr/>
          </p:nvCxnSpPr>
          <p:spPr>
            <a:xfrm rot="5400000">
              <a:off x="5877239" y="2057747"/>
              <a:ext cx="995188" cy="629505"/>
            </a:xfrm>
            <a:prstGeom prst="curvedConnector4">
              <a:avLst>
                <a:gd name="adj1" fmla="val 49066"/>
                <a:gd name="adj2" fmla="val 136314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urved Connector 176"/>
            <p:cNvCxnSpPr>
              <a:stCxn id="148" idx="1"/>
              <a:endCxn id="210" idx="6"/>
            </p:cNvCxnSpPr>
            <p:nvPr/>
          </p:nvCxnSpPr>
          <p:spPr>
            <a:xfrm rot="10800000">
              <a:off x="4470370" y="2144061"/>
              <a:ext cx="267521" cy="76691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TextBox 177"/>
            <p:cNvSpPr txBox="1"/>
            <p:nvPr/>
          </p:nvSpPr>
          <p:spPr>
            <a:xfrm>
              <a:off x="1874439" y="762000"/>
              <a:ext cx="1200499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err="1" smtClean="0"/>
                <a:t>Heliax</a:t>
              </a:r>
              <a:r>
                <a:rPr lang="en-US" sz="900" dirty="0" smtClean="0"/>
                <a:t> Cable </a:t>
              </a:r>
            </a:p>
            <a:p>
              <a:r>
                <a:rPr lang="en-US" sz="900" dirty="0" smtClean="0"/>
                <a:t>(already exists)</a:t>
              </a:r>
              <a:endParaRPr lang="en-US" sz="900" dirty="0"/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6187964" y="695236"/>
              <a:ext cx="564685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700" dirty="0" smtClean="0"/>
                <a:t>New</a:t>
              </a:r>
            </a:p>
            <a:p>
              <a:pPr algn="ctr"/>
              <a:r>
                <a:rPr lang="en-US" sz="700" dirty="0" err="1" smtClean="0"/>
                <a:t>Heliax</a:t>
              </a:r>
              <a:endParaRPr lang="en-US" sz="700" dirty="0"/>
            </a:p>
            <a:p>
              <a:pPr algn="ctr"/>
              <a:r>
                <a:rPr lang="en-US" sz="700" dirty="0" smtClean="0"/>
                <a:t>Cables</a:t>
              </a:r>
              <a:endParaRPr lang="en-US" sz="700" dirty="0"/>
            </a:p>
          </p:txBody>
        </p:sp>
        <p:cxnSp>
          <p:nvCxnSpPr>
            <p:cNvPr id="180" name="Curved Connector 179"/>
            <p:cNvCxnSpPr>
              <a:stCxn id="202" idx="4"/>
              <a:endCxn id="165" idx="1"/>
            </p:cNvCxnSpPr>
            <p:nvPr/>
          </p:nvCxnSpPr>
          <p:spPr>
            <a:xfrm flipV="1">
              <a:off x="6141069" y="2855619"/>
              <a:ext cx="406393" cy="201157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urved Connector 180"/>
            <p:cNvCxnSpPr>
              <a:stCxn id="204" idx="4"/>
              <a:endCxn id="164" idx="1"/>
            </p:cNvCxnSpPr>
            <p:nvPr/>
          </p:nvCxnSpPr>
          <p:spPr>
            <a:xfrm flipV="1">
              <a:off x="6141069" y="2855619"/>
              <a:ext cx="229517" cy="31232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urved Connector 181"/>
            <p:cNvCxnSpPr>
              <a:stCxn id="198" idx="4"/>
              <a:endCxn id="167" idx="1"/>
            </p:cNvCxnSpPr>
            <p:nvPr/>
          </p:nvCxnSpPr>
          <p:spPr>
            <a:xfrm>
              <a:off x="6141069" y="2660285"/>
              <a:ext cx="760146" cy="195335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Curved Connector 182"/>
            <p:cNvCxnSpPr>
              <a:stCxn id="200" idx="4"/>
              <a:endCxn id="166" idx="1"/>
            </p:cNvCxnSpPr>
            <p:nvPr/>
          </p:nvCxnSpPr>
          <p:spPr>
            <a:xfrm>
              <a:off x="6141068" y="2773567"/>
              <a:ext cx="583270" cy="82052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4" name="Group 183"/>
            <p:cNvGrpSpPr>
              <a:grpSpLocks noChangeAspect="1"/>
            </p:cNvGrpSpPr>
            <p:nvPr/>
          </p:nvGrpSpPr>
          <p:grpSpPr>
            <a:xfrm rot="16200000">
              <a:off x="7493415" y="2796365"/>
              <a:ext cx="447067" cy="118872"/>
              <a:chOff x="5986815" y="2286001"/>
              <a:chExt cx="1108596" cy="294767"/>
            </a:xfrm>
          </p:grpSpPr>
          <p:sp>
            <p:nvSpPr>
              <p:cNvPr id="187" name="Rectangle 186"/>
              <p:cNvSpPr/>
              <p:nvPr/>
            </p:nvSpPr>
            <p:spPr>
              <a:xfrm>
                <a:off x="5986815" y="2286001"/>
                <a:ext cx="1108596" cy="29476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6986374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6845919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6705464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6565009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6003189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6284099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6424554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195" name="Oval 194"/>
              <p:cNvSpPr/>
              <p:nvPr/>
            </p:nvSpPr>
            <p:spPr>
              <a:xfrm>
                <a:off x="6143644" y="243488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  <p:sp>
            <p:nvSpPr>
              <p:cNvPr id="196" name="Oval 195"/>
              <p:cNvSpPr/>
              <p:nvPr/>
            </p:nvSpPr>
            <p:spPr>
              <a:xfrm>
                <a:off x="6466110" y="2326262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/>
              </a:p>
            </p:txBody>
          </p:sp>
        </p:grpSp>
        <p:sp>
          <p:nvSpPr>
            <p:cNvPr id="185" name="Oval 184"/>
            <p:cNvSpPr/>
            <p:nvPr/>
          </p:nvSpPr>
          <p:spPr>
            <a:xfrm>
              <a:off x="7502824" y="2209817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cxnSp>
          <p:nvCxnSpPr>
            <p:cNvPr id="186" name="Curved Connector 185"/>
            <p:cNvCxnSpPr>
              <a:stCxn id="185" idx="6"/>
              <a:endCxn id="196" idx="0"/>
            </p:cNvCxnSpPr>
            <p:nvPr/>
          </p:nvCxnSpPr>
          <p:spPr>
            <a:xfrm>
              <a:off x="7595032" y="2255918"/>
              <a:ext cx="78716" cy="611535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3" name="Rectangle 212"/>
          <p:cNvSpPr/>
          <p:nvPr/>
        </p:nvSpPr>
        <p:spPr>
          <a:xfrm>
            <a:off x="8005978" y="5578409"/>
            <a:ext cx="109177" cy="465513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4" name="Curved Connector 213"/>
          <p:cNvCxnSpPr>
            <a:stCxn id="222" idx="4"/>
            <a:endCxn id="213" idx="1"/>
          </p:cNvCxnSpPr>
          <p:nvPr/>
        </p:nvCxnSpPr>
        <p:spPr>
          <a:xfrm>
            <a:off x="6654574" y="5744621"/>
            <a:ext cx="1351404" cy="66545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xtBox 231"/>
          <p:cNvSpPr txBox="1"/>
          <p:nvPr/>
        </p:nvSpPr>
        <p:spPr>
          <a:xfrm>
            <a:off x="7097215" y="5995016"/>
            <a:ext cx="71045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-10 </a:t>
            </a:r>
            <a:r>
              <a:rPr lang="en-US" sz="1200" dirty="0" err="1" smtClean="0"/>
              <a:t>dBm</a:t>
            </a:r>
            <a:endParaRPr lang="en-US" sz="1200" dirty="0"/>
          </a:p>
        </p:txBody>
      </p:sp>
      <p:cxnSp>
        <p:nvCxnSpPr>
          <p:cNvPr id="234" name="Curved Connector 233"/>
          <p:cNvCxnSpPr>
            <a:stCxn id="244" idx="4"/>
            <a:endCxn id="227" idx="0"/>
          </p:cNvCxnSpPr>
          <p:nvPr/>
        </p:nvCxnSpPr>
        <p:spPr>
          <a:xfrm>
            <a:off x="5130574" y="5744621"/>
            <a:ext cx="1333081" cy="94018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/>
          <p:cNvSpPr txBox="1"/>
          <p:nvPr/>
        </p:nvSpPr>
        <p:spPr>
          <a:xfrm>
            <a:off x="5467427" y="5995016"/>
            <a:ext cx="74892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-0.5 </a:t>
            </a:r>
            <a:r>
              <a:rPr lang="en-US" sz="1200" dirty="0" err="1" smtClean="0"/>
              <a:t>dBm</a:t>
            </a:r>
            <a:endParaRPr lang="en-US" sz="1200" dirty="0"/>
          </a:p>
        </p:txBody>
      </p:sp>
      <p:cxnSp>
        <p:nvCxnSpPr>
          <p:cNvPr id="251" name="Curved Connector 250"/>
          <p:cNvCxnSpPr>
            <a:endCxn id="249" idx="0"/>
          </p:cNvCxnSpPr>
          <p:nvPr/>
        </p:nvCxnSpPr>
        <p:spPr>
          <a:xfrm>
            <a:off x="3934375" y="5829606"/>
            <a:ext cx="1005280" cy="9033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TextBox 253"/>
          <p:cNvSpPr txBox="1"/>
          <p:nvPr/>
        </p:nvSpPr>
        <p:spPr>
          <a:xfrm>
            <a:off x="3926655" y="5995016"/>
            <a:ext cx="58541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9</a:t>
            </a:r>
            <a:r>
              <a:rPr lang="en-US" sz="1200" dirty="0" smtClean="0"/>
              <a:t> </a:t>
            </a:r>
            <a:r>
              <a:rPr lang="en-US" sz="1200" dirty="0" err="1" smtClean="0"/>
              <a:t>dBm</a:t>
            </a:r>
            <a:endParaRPr lang="en-US" sz="1200" dirty="0"/>
          </a:p>
        </p:txBody>
      </p:sp>
      <p:sp>
        <p:nvSpPr>
          <p:cNvPr id="255" name="TextBox 254"/>
          <p:cNvSpPr txBox="1"/>
          <p:nvPr/>
        </p:nvSpPr>
        <p:spPr>
          <a:xfrm>
            <a:off x="1555951" y="3897700"/>
            <a:ext cx="58541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9</a:t>
            </a:r>
            <a:r>
              <a:rPr lang="en-US" sz="1200" dirty="0" smtClean="0"/>
              <a:t> </a:t>
            </a:r>
            <a:r>
              <a:rPr lang="en-US" sz="1200" dirty="0" err="1" smtClean="0"/>
              <a:t>dBm</a:t>
            </a:r>
            <a:endParaRPr lang="en-US" sz="1200" dirty="0"/>
          </a:p>
        </p:txBody>
      </p:sp>
      <p:cxnSp>
        <p:nvCxnSpPr>
          <p:cNvPr id="257" name="Elbow Connector 256"/>
          <p:cNvCxnSpPr>
            <a:stCxn id="255" idx="1"/>
          </p:cNvCxnSpPr>
          <p:nvPr/>
        </p:nvCxnSpPr>
        <p:spPr>
          <a:xfrm rot="10800000" flipV="1">
            <a:off x="1343761" y="4036199"/>
            <a:ext cx="212191" cy="57982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TextBox 257"/>
          <p:cNvSpPr txBox="1"/>
          <p:nvPr/>
        </p:nvSpPr>
        <p:spPr>
          <a:xfrm>
            <a:off x="5254224" y="685800"/>
            <a:ext cx="74892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-0.5 </a:t>
            </a:r>
            <a:r>
              <a:rPr lang="en-US" sz="1200" dirty="0" err="1" smtClean="0"/>
              <a:t>dBm</a:t>
            </a:r>
            <a:endParaRPr lang="en-US" sz="1200" dirty="0"/>
          </a:p>
        </p:txBody>
      </p:sp>
      <p:cxnSp>
        <p:nvCxnSpPr>
          <p:cNvPr id="259" name="Elbow Connector 258"/>
          <p:cNvCxnSpPr>
            <a:stCxn id="300" idx="2"/>
            <a:endCxn id="185" idx="6"/>
          </p:cNvCxnSpPr>
          <p:nvPr/>
        </p:nvCxnSpPr>
        <p:spPr>
          <a:xfrm rot="5400000">
            <a:off x="5437733" y="1351007"/>
            <a:ext cx="1357751" cy="60913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Elbow Connector 260"/>
          <p:cNvCxnSpPr>
            <a:stCxn id="258" idx="2"/>
            <a:endCxn id="169" idx="3"/>
          </p:cNvCxnSpPr>
          <p:nvPr/>
        </p:nvCxnSpPr>
        <p:spPr>
          <a:xfrm rot="5400000">
            <a:off x="4889746" y="1275169"/>
            <a:ext cx="1051311" cy="426570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TextBox 267"/>
          <p:cNvSpPr txBox="1"/>
          <p:nvPr/>
        </p:nvSpPr>
        <p:spPr>
          <a:xfrm>
            <a:off x="4519983" y="685800"/>
            <a:ext cx="66396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 </a:t>
            </a:r>
            <a:r>
              <a:rPr lang="en-US" sz="1200" dirty="0" err="1" smtClean="0"/>
              <a:t>dBm</a:t>
            </a:r>
            <a:endParaRPr lang="en-US" sz="1200" dirty="0"/>
          </a:p>
        </p:txBody>
      </p:sp>
      <p:cxnSp>
        <p:nvCxnSpPr>
          <p:cNvPr id="269" name="Elbow Connector 268"/>
          <p:cNvCxnSpPr>
            <a:stCxn id="268" idx="2"/>
            <a:endCxn id="170" idx="0"/>
          </p:cNvCxnSpPr>
          <p:nvPr/>
        </p:nvCxnSpPr>
        <p:spPr>
          <a:xfrm rot="16200000" flipH="1">
            <a:off x="4380362" y="1434402"/>
            <a:ext cx="1016733" cy="73526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/>
          <p:cNvSpPr txBox="1"/>
          <p:nvPr/>
        </p:nvSpPr>
        <p:spPr>
          <a:xfrm>
            <a:off x="3098802" y="685800"/>
            <a:ext cx="66396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27 </a:t>
            </a:r>
            <a:r>
              <a:rPr lang="en-US" sz="1200" dirty="0" err="1" smtClean="0"/>
              <a:t>dBm</a:t>
            </a:r>
            <a:endParaRPr lang="en-US" sz="1200" dirty="0"/>
          </a:p>
        </p:txBody>
      </p:sp>
      <p:cxnSp>
        <p:nvCxnSpPr>
          <p:cNvPr id="273" name="Elbow Connector 272"/>
          <p:cNvCxnSpPr>
            <a:stCxn id="272" idx="2"/>
            <a:endCxn id="210" idx="0"/>
          </p:cNvCxnSpPr>
          <p:nvPr/>
        </p:nvCxnSpPr>
        <p:spPr>
          <a:xfrm rot="16200000" flipH="1">
            <a:off x="2805788" y="1587795"/>
            <a:ext cx="1253177" cy="3184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TextBox 275"/>
          <p:cNvSpPr txBox="1"/>
          <p:nvPr/>
        </p:nvSpPr>
        <p:spPr>
          <a:xfrm>
            <a:off x="1202790" y="685800"/>
            <a:ext cx="66396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 </a:t>
            </a:r>
            <a:r>
              <a:rPr lang="en-US" sz="1200" dirty="0" err="1" smtClean="0"/>
              <a:t>dBm</a:t>
            </a:r>
            <a:endParaRPr lang="en-US" sz="1200" dirty="0"/>
          </a:p>
        </p:txBody>
      </p:sp>
      <p:cxnSp>
        <p:nvCxnSpPr>
          <p:cNvPr id="277" name="Elbow Connector 276"/>
          <p:cNvCxnSpPr>
            <a:stCxn id="276" idx="2"/>
          </p:cNvCxnSpPr>
          <p:nvPr/>
        </p:nvCxnSpPr>
        <p:spPr>
          <a:xfrm rot="5400000">
            <a:off x="813795" y="1270272"/>
            <a:ext cx="1028451" cy="413504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urved Connector 279"/>
          <p:cNvCxnSpPr>
            <a:stCxn id="283" idx="1"/>
            <a:endCxn id="281" idx="3"/>
          </p:cNvCxnSpPr>
          <p:nvPr/>
        </p:nvCxnSpPr>
        <p:spPr>
          <a:xfrm rot="10800000">
            <a:off x="4519984" y="5003211"/>
            <a:ext cx="2490417" cy="12700"/>
          </a:xfrm>
          <a:prstGeom prst="curvedConnector3">
            <a:avLst>
              <a:gd name="adj1" fmla="val 5000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TextBox 280"/>
          <p:cNvSpPr txBox="1"/>
          <p:nvPr/>
        </p:nvSpPr>
        <p:spPr>
          <a:xfrm>
            <a:off x="3934566" y="4864711"/>
            <a:ext cx="58541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0 </a:t>
            </a:r>
            <a:r>
              <a:rPr lang="en-US" sz="1200" dirty="0" err="1" smtClean="0"/>
              <a:t>dBm</a:t>
            </a:r>
            <a:endParaRPr lang="en-US" sz="1200" dirty="0"/>
          </a:p>
        </p:txBody>
      </p:sp>
      <p:sp>
        <p:nvSpPr>
          <p:cNvPr id="283" name="TextBox 282"/>
          <p:cNvSpPr txBox="1"/>
          <p:nvPr/>
        </p:nvSpPr>
        <p:spPr>
          <a:xfrm>
            <a:off x="7010400" y="4864711"/>
            <a:ext cx="63190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-4 </a:t>
            </a:r>
            <a:r>
              <a:rPr lang="en-US" sz="1200" dirty="0" err="1" smtClean="0"/>
              <a:t>dBm</a:t>
            </a:r>
            <a:endParaRPr lang="en-US" sz="1200" dirty="0"/>
          </a:p>
        </p:txBody>
      </p:sp>
      <p:sp>
        <p:nvSpPr>
          <p:cNvPr id="285" name="TextBox 284"/>
          <p:cNvSpPr txBox="1"/>
          <p:nvPr/>
        </p:nvSpPr>
        <p:spPr>
          <a:xfrm>
            <a:off x="5471840" y="4706588"/>
            <a:ext cx="6639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100 feet</a:t>
            </a:r>
            <a:endParaRPr lang="en-US" sz="1050" dirty="0"/>
          </a:p>
        </p:txBody>
      </p:sp>
      <p:cxnSp>
        <p:nvCxnSpPr>
          <p:cNvPr id="293" name="Straight Arrow Connector 292"/>
          <p:cNvCxnSpPr/>
          <p:nvPr/>
        </p:nvCxnSpPr>
        <p:spPr>
          <a:xfrm>
            <a:off x="4693684" y="4899365"/>
            <a:ext cx="2164316" cy="240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TextBox 293"/>
          <p:cNvSpPr txBox="1"/>
          <p:nvPr/>
        </p:nvSpPr>
        <p:spPr>
          <a:xfrm>
            <a:off x="2397905" y="685800"/>
            <a:ext cx="66396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24 </a:t>
            </a:r>
            <a:r>
              <a:rPr lang="en-US" sz="1200" dirty="0" err="1" smtClean="0"/>
              <a:t>dBm</a:t>
            </a:r>
            <a:endParaRPr lang="en-US" sz="1200" dirty="0"/>
          </a:p>
        </p:txBody>
      </p:sp>
      <p:cxnSp>
        <p:nvCxnSpPr>
          <p:cNvPr id="295" name="Elbow Connector 294"/>
          <p:cNvCxnSpPr>
            <a:stCxn id="294" idx="2"/>
            <a:endCxn id="208" idx="0"/>
          </p:cNvCxnSpPr>
          <p:nvPr/>
        </p:nvCxnSpPr>
        <p:spPr>
          <a:xfrm rot="16200000" flipH="1">
            <a:off x="2351605" y="1341080"/>
            <a:ext cx="1253177" cy="496613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extBox 299"/>
          <p:cNvSpPr txBox="1"/>
          <p:nvPr/>
        </p:nvSpPr>
        <p:spPr>
          <a:xfrm>
            <a:off x="6089193" y="699700"/>
            <a:ext cx="66396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16 </a:t>
            </a:r>
            <a:r>
              <a:rPr lang="en-US" sz="1200" dirty="0" err="1" smtClean="0"/>
              <a:t>dBm</a:t>
            </a:r>
            <a:endParaRPr lang="en-US" sz="1200" dirty="0"/>
          </a:p>
        </p:txBody>
      </p:sp>
      <p:sp>
        <p:nvSpPr>
          <p:cNvPr id="228" name="Title 227"/>
          <p:cNvSpPr>
            <a:spLocks noGrp="1"/>
          </p:cNvSpPr>
          <p:nvPr>
            <p:ph type="title" idx="4294967295"/>
          </p:nvPr>
        </p:nvSpPr>
        <p:spPr>
          <a:xfrm rot="5400000">
            <a:off x="6330148" y="1786312"/>
            <a:ext cx="4021837" cy="1066800"/>
          </a:xfrm>
        </p:spPr>
        <p:txBody>
          <a:bodyPr/>
          <a:lstStyle/>
          <a:p>
            <a:r>
              <a:rPr lang="en-US" dirty="0" smtClean="0"/>
              <a:t>Power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862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507067"/>
            <a:ext cx="1066800" cy="27432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Station 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1507067"/>
            <a:ext cx="1066800" cy="27432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Station 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0" y="3701781"/>
            <a:ext cx="457200" cy="184419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090263" y="37478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230496" y="37478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366888" y="37478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urved Connector 9"/>
          <p:cNvCxnSpPr>
            <a:stCxn id="87" idx="4"/>
            <a:endCxn id="21" idx="4"/>
          </p:cNvCxnSpPr>
          <p:nvPr/>
        </p:nvCxnSpPr>
        <p:spPr>
          <a:xfrm rot="16200000" flipH="1">
            <a:off x="2103536" y="2807264"/>
            <a:ext cx="12700" cy="2065662"/>
          </a:xfrm>
          <a:prstGeom prst="curvedConnector3">
            <a:avLst>
              <a:gd name="adj1" fmla="val 11733339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819400" y="2057400"/>
            <a:ext cx="914400" cy="419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dirty="0"/>
          </a:p>
        </p:txBody>
      </p:sp>
      <p:sp>
        <p:nvSpPr>
          <p:cNvPr id="52" name="Isosceles Triangle 51"/>
          <p:cNvSpPr/>
          <p:nvPr/>
        </p:nvSpPr>
        <p:spPr>
          <a:xfrm rot="16200000">
            <a:off x="3467100" y="3138485"/>
            <a:ext cx="228600" cy="152400"/>
          </a:xfrm>
          <a:prstGeom prst="triangle">
            <a:avLst/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Curved Connector 52"/>
          <p:cNvCxnSpPr>
            <a:stCxn id="23" idx="0"/>
            <a:endCxn id="52" idx="3"/>
          </p:cNvCxnSpPr>
          <p:nvPr/>
        </p:nvCxnSpPr>
        <p:spPr>
          <a:xfrm rot="5400000" flipH="1" flipV="1">
            <a:off x="3268696" y="3358982"/>
            <a:ext cx="533201" cy="244608"/>
          </a:xfrm>
          <a:prstGeom prst="curvedConnector4">
            <a:avLst>
              <a:gd name="adj1" fmla="val 42854"/>
              <a:gd name="adj2" fmla="val 193456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567268" y="2525183"/>
            <a:ext cx="457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805 MHz</a:t>
            </a:r>
            <a:endParaRPr lang="en-US" sz="1100" dirty="0"/>
          </a:p>
        </p:txBody>
      </p:sp>
      <p:sp>
        <p:nvSpPr>
          <p:cNvPr id="83" name="Isosceles Triangle 82"/>
          <p:cNvSpPr>
            <a:spLocks noChangeAspect="1"/>
          </p:cNvSpPr>
          <p:nvPr/>
        </p:nvSpPr>
        <p:spPr>
          <a:xfrm rot="5400000">
            <a:off x="1176868" y="2630326"/>
            <a:ext cx="365760" cy="243840"/>
          </a:xfrm>
          <a:prstGeom prst="triangle">
            <a:avLst/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Curved Connector 83"/>
          <p:cNvCxnSpPr>
            <a:stCxn id="82" idx="3"/>
            <a:endCxn id="83" idx="3"/>
          </p:cNvCxnSpPr>
          <p:nvPr/>
        </p:nvCxnSpPr>
        <p:spPr>
          <a:xfrm flipV="1">
            <a:off x="1024468" y="2752246"/>
            <a:ext cx="213360" cy="1537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1024601" y="37478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Curved Connector 87"/>
          <p:cNvCxnSpPr>
            <a:stCxn id="83" idx="0"/>
            <a:endCxn id="87" idx="0"/>
          </p:cNvCxnSpPr>
          <p:nvPr/>
        </p:nvCxnSpPr>
        <p:spPr>
          <a:xfrm flipH="1">
            <a:off x="1070705" y="2752246"/>
            <a:ext cx="410963" cy="995640"/>
          </a:xfrm>
          <a:prstGeom prst="curvedConnector4">
            <a:avLst>
              <a:gd name="adj1" fmla="val -55625"/>
              <a:gd name="adj2" fmla="val 56123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1471023" y="4411859"/>
            <a:ext cx="126502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3/8” </a:t>
            </a:r>
            <a:r>
              <a:rPr lang="en-US" sz="1400" dirty="0" err="1" smtClean="0"/>
              <a:t>Heliax</a:t>
            </a:r>
            <a:r>
              <a:rPr lang="en-US" sz="1400" dirty="0" smtClean="0"/>
              <a:t> (N)</a:t>
            </a:r>
            <a:endParaRPr lang="en-US" sz="1400" dirty="0"/>
          </a:p>
        </p:txBody>
      </p:sp>
      <p:sp>
        <p:nvSpPr>
          <p:cNvPr id="95" name="TextBox 94"/>
          <p:cNvSpPr txBox="1"/>
          <p:nvPr/>
        </p:nvSpPr>
        <p:spPr>
          <a:xfrm>
            <a:off x="1828800" y="2751402"/>
            <a:ext cx="776175" cy="41549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050" dirty="0" smtClean="0"/>
              <a:t>1/8” Hard </a:t>
            </a:r>
          </a:p>
          <a:p>
            <a:r>
              <a:rPr lang="en-US" sz="1050" dirty="0" smtClean="0"/>
              <a:t>Line (SMA)</a:t>
            </a:r>
            <a:endParaRPr lang="en-US" sz="1050" dirty="0"/>
          </a:p>
        </p:txBody>
      </p:sp>
      <p:sp>
        <p:nvSpPr>
          <p:cNvPr id="96" name="TextBox 95"/>
          <p:cNvSpPr txBox="1"/>
          <p:nvPr/>
        </p:nvSpPr>
        <p:spPr>
          <a:xfrm>
            <a:off x="3595562" y="4411860"/>
            <a:ext cx="758541" cy="30777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Coupler</a:t>
            </a:r>
            <a:endParaRPr lang="en-US" sz="1400" dirty="0"/>
          </a:p>
        </p:txBody>
      </p:sp>
      <p:cxnSp>
        <p:nvCxnSpPr>
          <p:cNvPr id="98" name="Curved Connector 97"/>
          <p:cNvCxnSpPr>
            <a:stCxn id="96" idx="0"/>
            <a:endCxn id="20" idx="3"/>
          </p:cNvCxnSpPr>
          <p:nvPr/>
        </p:nvCxnSpPr>
        <p:spPr>
          <a:xfrm rot="16200000" flipV="1">
            <a:off x="3431083" y="3868109"/>
            <a:ext cx="617869" cy="46963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 rot="16200000">
            <a:off x="3031990" y="3186312"/>
            <a:ext cx="457200" cy="1844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16200000">
            <a:off x="3214486" y="3372650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rot="16200000">
            <a:off x="3214486" y="3232417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 rot="16200000">
            <a:off x="3214486" y="3096025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71800" y="2083591"/>
            <a:ext cx="106294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486411" y="2083591"/>
            <a:ext cx="106294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Curved Connector 55"/>
          <p:cNvCxnSpPr>
            <a:stCxn id="52" idx="0"/>
            <a:endCxn id="58" idx="4"/>
          </p:cNvCxnSpPr>
          <p:nvPr/>
        </p:nvCxnSpPr>
        <p:spPr>
          <a:xfrm rot="10800000">
            <a:off x="3306696" y="3142131"/>
            <a:ext cx="198505" cy="72555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urved Connector 68"/>
          <p:cNvCxnSpPr>
            <a:stCxn id="55" idx="0"/>
            <a:endCxn id="12" idx="2"/>
          </p:cNvCxnSpPr>
          <p:nvPr/>
        </p:nvCxnSpPr>
        <p:spPr>
          <a:xfrm rot="10800000">
            <a:off x="3024948" y="2449351"/>
            <a:ext cx="189539" cy="969404"/>
          </a:xfrm>
          <a:prstGeom prst="curvedConnector2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9"/>
          <p:cNvCxnSpPr>
            <a:stCxn id="57" idx="0"/>
            <a:endCxn id="68" idx="2"/>
          </p:cNvCxnSpPr>
          <p:nvPr/>
        </p:nvCxnSpPr>
        <p:spPr>
          <a:xfrm rot="10800000" flipH="1">
            <a:off x="3214486" y="2449352"/>
            <a:ext cx="325072" cy="829171"/>
          </a:xfrm>
          <a:prstGeom prst="curvedConnector4">
            <a:avLst>
              <a:gd name="adj1" fmla="val -24906"/>
              <a:gd name="adj2" fmla="val 70873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4267200" y="1507067"/>
            <a:ext cx="1066800" cy="27432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Station 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572000" y="3701781"/>
            <a:ext cx="457200" cy="184419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4614263" y="37478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4754496" y="37478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4890888" y="37478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4343400" y="2057400"/>
            <a:ext cx="914400" cy="419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dirty="0"/>
          </a:p>
        </p:txBody>
      </p:sp>
      <p:sp>
        <p:nvSpPr>
          <p:cNvPr id="109" name="Isosceles Triangle 108"/>
          <p:cNvSpPr/>
          <p:nvPr/>
        </p:nvSpPr>
        <p:spPr>
          <a:xfrm rot="16200000">
            <a:off x="4762500" y="3138485"/>
            <a:ext cx="228600" cy="152400"/>
          </a:xfrm>
          <a:prstGeom prst="triangle">
            <a:avLst/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0" name="Curved Connector 109"/>
          <p:cNvCxnSpPr>
            <a:stCxn id="107" idx="0"/>
            <a:endCxn id="109" idx="3"/>
          </p:cNvCxnSpPr>
          <p:nvPr/>
        </p:nvCxnSpPr>
        <p:spPr>
          <a:xfrm rot="5400000" flipH="1" flipV="1">
            <a:off x="4678396" y="3473282"/>
            <a:ext cx="533201" cy="16008"/>
          </a:xfrm>
          <a:prstGeom prst="curvedConnector4">
            <a:avLst>
              <a:gd name="adj1" fmla="val 42854"/>
              <a:gd name="adj2" fmla="val 1528036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5010411" y="2083591"/>
            <a:ext cx="106294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Curved Connector 116"/>
          <p:cNvCxnSpPr>
            <a:stCxn id="109" idx="0"/>
            <a:endCxn id="116" idx="2"/>
          </p:cNvCxnSpPr>
          <p:nvPr/>
        </p:nvCxnSpPr>
        <p:spPr>
          <a:xfrm rot="10800000" flipH="1">
            <a:off x="4800600" y="2449351"/>
            <a:ext cx="262958" cy="765334"/>
          </a:xfrm>
          <a:prstGeom prst="curvedConnector4">
            <a:avLst>
              <a:gd name="adj1" fmla="val -86934"/>
              <a:gd name="adj2" fmla="val 54978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5715000" y="1507067"/>
            <a:ext cx="1066800" cy="27432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Station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6019800" y="3701781"/>
            <a:ext cx="457200" cy="184419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6062063" y="37478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6202296" y="37478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6338688" y="374788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5791200" y="2057400"/>
            <a:ext cx="914400" cy="419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dirty="0"/>
          </a:p>
        </p:txBody>
      </p:sp>
      <p:sp>
        <p:nvSpPr>
          <p:cNvPr id="126" name="Isosceles Triangle 125"/>
          <p:cNvSpPr/>
          <p:nvPr/>
        </p:nvSpPr>
        <p:spPr>
          <a:xfrm rot="16200000">
            <a:off x="6438900" y="3138485"/>
            <a:ext cx="228600" cy="152400"/>
          </a:xfrm>
          <a:prstGeom prst="triangle">
            <a:avLst/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Curved Connector 126"/>
          <p:cNvCxnSpPr>
            <a:stCxn id="124" idx="0"/>
            <a:endCxn id="126" idx="3"/>
          </p:cNvCxnSpPr>
          <p:nvPr/>
        </p:nvCxnSpPr>
        <p:spPr>
          <a:xfrm rot="5400000" flipH="1" flipV="1">
            <a:off x="6240496" y="3358982"/>
            <a:ext cx="533201" cy="244608"/>
          </a:xfrm>
          <a:prstGeom prst="curvedConnector4">
            <a:avLst>
              <a:gd name="adj1" fmla="val 42854"/>
              <a:gd name="adj2" fmla="val 193456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 rot="16200000">
            <a:off x="6003790" y="3186312"/>
            <a:ext cx="457200" cy="1844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 rot="16200000">
            <a:off x="6186286" y="3372650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 rot="16200000">
            <a:off x="6186286" y="3232417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 rot="16200000">
            <a:off x="6186286" y="3096025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5943600" y="2083591"/>
            <a:ext cx="106294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6458211" y="2083591"/>
            <a:ext cx="106294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Curved Connector 133"/>
          <p:cNvCxnSpPr>
            <a:stCxn id="126" idx="0"/>
            <a:endCxn id="131" idx="4"/>
          </p:cNvCxnSpPr>
          <p:nvPr/>
        </p:nvCxnSpPr>
        <p:spPr>
          <a:xfrm rot="10800000">
            <a:off x="6278496" y="3142131"/>
            <a:ext cx="198505" cy="72555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urved Connector 134"/>
          <p:cNvCxnSpPr>
            <a:stCxn id="129" idx="0"/>
            <a:endCxn id="132" idx="2"/>
          </p:cNvCxnSpPr>
          <p:nvPr/>
        </p:nvCxnSpPr>
        <p:spPr>
          <a:xfrm rot="10800000">
            <a:off x="5996748" y="2449351"/>
            <a:ext cx="189539" cy="969404"/>
          </a:xfrm>
          <a:prstGeom prst="curvedConnector2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urved Connector 135"/>
          <p:cNvCxnSpPr>
            <a:stCxn id="130" idx="0"/>
            <a:endCxn id="133" idx="2"/>
          </p:cNvCxnSpPr>
          <p:nvPr/>
        </p:nvCxnSpPr>
        <p:spPr>
          <a:xfrm rot="10800000" flipH="1">
            <a:off x="6186286" y="2449352"/>
            <a:ext cx="325072" cy="829171"/>
          </a:xfrm>
          <a:prstGeom prst="curvedConnector4">
            <a:avLst>
              <a:gd name="adj1" fmla="val -33696"/>
              <a:gd name="adj2" fmla="val 61108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/>
          <p:cNvSpPr/>
          <p:nvPr/>
        </p:nvSpPr>
        <p:spPr>
          <a:xfrm>
            <a:off x="7086600" y="1524000"/>
            <a:ext cx="1066800" cy="27432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Station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7162800" y="2074333"/>
            <a:ext cx="914400" cy="419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dirty="0"/>
          </a:p>
        </p:txBody>
      </p:sp>
      <p:sp>
        <p:nvSpPr>
          <p:cNvPr id="149" name="Rectangle 148"/>
          <p:cNvSpPr/>
          <p:nvPr/>
        </p:nvSpPr>
        <p:spPr>
          <a:xfrm>
            <a:off x="7315200" y="2100524"/>
            <a:ext cx="106294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" name="Curved Connector 151"/>
          <p:cNvCxnSpPr>
            <a:stCxn id="1026" idx="1"/>
            <a:endCxn id="149" idx="2"/>
          </p:cNvCxnSpPr>
          <p:nvPr/>
        </p:nvCxnSpPr>
        <p:spPr>
          <a:xfrm rot="16200000" flipV="1">
            <a:off x="7289850" y="2544782"/>
            <a:ext cx="449167" cy="292171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22" idx="4"/>
            <a:endCxn id="105" idx="5"/>
          </p:cNvCxnSpPr>
          <p:nvPr/>
        </p:nvCxnSpPr>
        <p:spPr>
          <a:xfrm rot="5400000" flipH="1" flipV="1">
            <a:off x="3978031" y="3125159"/>
            <a:ext cx="13504" cy="1416367"/>
          </a:xfrm>
          <a:prstGeom prst="curvedConnector3">
            <a:avLst>
              <a:gd name="adj1" fmla="val -1034509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urved Connector 153"/>
          <p:cNvCxnSpPr>
            <a:stCxn id="106" idx="4"/>
            <a:endCxn id="122" idx="4"/>
          </p:cNvCxnSpPr>
          <p:nvPr/>
        </p:nvCxnSpPr>
        <p:spPr>
          <a:xfrm rot="16200000" flipH="1">
            <a:off x="5454383" y="3186311"/>
            <a:ext cx="12700" cy="1307567"/>
          </a:xfrm>
          <a:prstGeom prst="curvedConnector3">
            <a:avLst>
              <a:gd name="adj1" fmla="val 10987504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urved Connector 154"/>
          <p:cNvCxnSpPr>
            <a:stCxn id="123" idx="4"/>
            <a:endCxn id="1026" idx="3"/>
          </p:cNvCxnSpPr>
          <p:nvPr/>
        </p:nvCxnSpPr>
        <p:spPr>
          <a:xfrm rot="5400000" flipH="1" flipV="1">
            <a:off x="6629297" y="2808874"/>
            <a:ext cx="650324" cy="1412118"/>
          </a:xfrm>
          <a:prstGeom prst="curvedConnector3">
            <a:avLst>
              <a:gd name="adj1" fmla="val -210178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5125172" y="4411860"/>
            <a:ext cx="713978" cy="307777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Splitter</a:t>
            </a:r>
            <a:endParaRPr lang="en-US" sz="1400" dirty="0"/>
          </a:p>
        </p:txBody>
      </p:sp>
      <p:cxnSp>
        <p:nvCxnSpPr>
          <p:cNvPr id="157" name="Curved Connector 156"/>
          <p:cNvCxnSpPr>
            <a:stCxn id="156" idx="0"/>
            <a:endCxn id="128" idx="0"/>
          </p:cNvCxnSpPr>
          <p:nvPr/>
        </p:nvCxnSpPr>
        <p:spPr>
          <a:xfrm rot="5400000" flipH="1" flipV="1">
            <a:off x="5244502" y="3516181"/>
            <a:ext cx="1133338" cy="658020"/>
          </a:xfrm>
          <a:prstGeom prst="curvedConnector2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Resistor Symbol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23358" y="3021978"/>
            <a:ext cx="274320" cy="61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9" name="TextBox 178"/>
          <p:cNvSpPr txBox="1"/>
          <p:nvPr/>
        </p:nvSpPr>
        <p:spPr>
          <a:xfrm>
            <a:off x="6510865" y="4411860"/>
            <a:ext cx="814647" cy="261610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00" dirty="0" smtClean="0"/>
              <a:t>Attenuator</a:t>
            </a:r>
            <a:endParaRPr lang="en-US" sz="1100" dirty="0"/>
          </a:p>
        </p:txBody>
      </p:sp>
      <p:cxnSp>
        <p:nvCxnSpPr>
          <p:cNvPr id="180" name="Curved Connector 179"/>
          <p:cNvCxnSpPr>
            <a:stCxn id="179" idx="0"/>
            <a:endCxn id="1026" idx="2"/>
          </p:cNvCxnSpPr>
          <p:nvPr/>
        </p:nvCxnSpPr>
        <p:spPr>
          <a:xfrm rot="5400000" flipH="1" flipV="1">
            <a:off x="6594413" y="3376388"/>
            <a:ext cx="1359249" cy="711697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319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/>
          <p:cNvSpPr/>
          <p:nvPr/>
        </p:nvSpPr>
        <p:spPr>
          <a:xfrm>
            <a:off x="6255051" y="609600"/>
            <a:ext cx="1066800" cy="2747263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Station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02017" y="609600"/>
            <a:ext cx="1066800" cy="27432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Station 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559851" y="2186031"/>
            <a:ext cx="457200" cy="184419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602114" y="223213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742347" y="223213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878739" y="2232136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078217" y="1159933"/>
            <a:ext cx="914400" cy="419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dirty="0"/>
          </a:p>
        </p:txBody>
      </p:sp>
      <p:cxnSp>
        <p:nvCxnSpPr>
          <p:cNvPr id="53" name="Curved Connector 52"/>
          <p:cNvCxnSpPr>
            <a:stCxn id="23" idx="0"/>
            <a:endCxn id="149" idx="2"/>
          </p:cNvCxnSpPr>
          <p:nvPr/>
        </p:nvCxnSpPr>
        <p:spPr>
          <a:xfrm rot="16200000" flipV="1">
            <a:off x="6394020" y="1701313"/>
            <a:ext cx="680252" cy="381394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7730634" y="2489369"/>
            <a:ext cx="4572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805 MHz</a:t>
            </a:r>
            <a:endParaRPr lang="en-US" sz="1100" dirty="0"/>
          </a:p>
        </p:txBody>
      </p:sp>
      <p:sp>
        <p:nvSpPr>
          <p:cNvPr id="83" name="Isosceles Triangle 82"/>
          <p:cNvSpPr>
            <a:spLocks noChangeAspect="1"/>
          </p:cNvSpPr>
          <p:nvPr/>
        </p:nvSpPr>
        <p:spPr>
          <a:xfrm rot="16200000">
            <a:off x="6869646" y="2804135"/>
            <a:ext cx="365760" cy="243840"/>
          </a:xfrm>
          <a:prstGeom prst="triangle">
            <a:avLst/>
          </a:prstGeom>
          <a:ln w="31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Curved Connector 83"/>
          <p:cNvCxnSpPr>
            <a:stCxn id="82" idx="1"/>
            <a:endCxn id="83" idx="3"/>
          </p:cNvCxnSpPr>
          <p:nvPr/>
        </p:nvCxnSpPr>
        <p:spPr>
          <a:xfrm rot="10800000" flipV="1">
            <a:off x="7174446" y="2717969"/>
            <a:ext cx="556188" cy="208086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>
            <a:stCxn id="83" idx="0"/>
            <a:endCxn id="22" idx="4"/>
          </p:cNvCxnSpPr>
          <p:nvPr/>
        </p:nvCxnSpPr>
        <p:spPr>
          <a:xfrm rot="10800000">
            <a:off x="6788452" y="2324345"/>
            <a:ext cx="142155" cy="601710"/>
          </a:xfrm>
          <a:prstGeom prst="curvedConnector2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553200" y="3461403"/>
            <a:ext cx="126502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3/8” </a:t>
            </a:r>
            <a:r>
              <a:rPr lang="en-US" sz="1400" dirty="0" err="1" smtClean="0"/>
              <a:t>Heliax</a:t>
            </a:r>
            <a:r>
              <a:rPr lang="en-US" sz="1400" dirty="0" smtClean="0"/>
              <a:t> (N)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7429293" y="1656719"/>
            <a:ext cx="758541" cy="30777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 smtClean="0"/>
              <a:t>Coupler</a:t>
            </a:r>
            <a:endParaRPr lang="en-US" sz="1400" dirty="0"/>
          </a:p>
        </p:txBody>
      </p:sp>
      <p:cxnSp>
        <p:nvCxnSpPr>
          <p:cNvPr id="98" name="Curved Connector 97"/>
          <p:cNvCxnSpPr>
            <a:stCxn id="96" idx="2"/>
            <a:endCxn id="20" idx="3"/>
          </p:cNvCxnSpPr>
          <p:nvPr/>
        </p:nvCxnSpPr>
        <p:spPr>
          <a:xfrm rot="5400000">
            <a:off x="7255936" y="1725612"/>
            <a:ext cx="313745" cy="79151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 rot="5400000">
            <a:off x="2420154" y="1667325"/>
            <a:ext cx="184419" cy="457200"/>
            <a:chOff x="3168380" y="3049922"/>
            <a:chExt cx="184419" cy="457200"/>
          </a:xfrm>
        </p:grpSpPr>
        <p:sp>
          <p:nvSpPr>
            <p:cNvPr id="54" name="Rectangle 53"/>
            <p:cNvSpPr/>
            <p:nvPr/>
          </p:nvSpPr>
          <p:spPr>
            <a:xfrm rot="16200000">
              <a:off x="3031990" y="3186312"/>
              <a:ext cx="457200" cy="18441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rot="16200000">
              <a:off x="3214486" y="3372650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rot="16200000">
              <a:off x="3214486" y="3232417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 rot="16200000">
              <a:off x="3214486" y="3096025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2230617" y="1186124"/>
            <a:ext cx="106294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745228" y="1186124"/>
            <a:ext cx="106294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Curved Connector 55"/>
          <p:cNvCxnSpPr>
            <a:stCxn id="1026" idx="1"/>
            <a:endCxn id="58" idx="4"/>
          </p:cNvCxnSpPr>
          <p:nvPr/>
        </p:nvCxnSpPr>
        <p:spPr>
          <a:xfrm rot="5400000" flipH="1" flipV="1">
            <a:off x="2496892" y="2076004"/>
            <a:ext cx="285838" cy="1789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urved Connector 68"/>
          <p:cNvCxnSpPr>
            <a:stCxn id="55" idx="0"/>
            <a:endCxn id="12" idx="2"/>
          </p:cNvCxnSpPr>
          <p:nvPr/>
        </p:nvCxnSpPr>
        <p:spPr>
          <a:xfrm rot="16200000" flipV="1">
            <a:off x="2178980" y="1656669"/>
            <a:ext cx="297937" cy="88367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9"/>
          <p:cNvCxnSpPr>
            <a:stCxn id="57" idx="0"/>
            <a:endCxn id="68" idx="2"/>
          </p:cNvCxnSpPr>
          <p:nvPr/>
        </p:nvCxnSpPr>
        <p:spPr>
          <a:xfrm rot="5400000" flipH="1" flipV="1">
            <a:off x="2506401" y="1557848"/>
            <a:ext cx="297937" cy="286011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3429000" y="609600"/>
            <a:ext cx="1066800" cy="27432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Station 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733800" y="2804314"/>
            <a:ext cx="457200" cy="184419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3776063" y="2850419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916296" y="2850419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4052688" y="2850419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3505200" y="1159933"/>
            <a:ext cx="914400" cy="419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dirty="0"/>
          </a:p>
        </p:txBody>
      </p:sp>
      <p:cxnSp>
        <p:nvCxnSpPr>
          <p:cNvPr id="110" name="Curved Connector 109"/>
          <p:cNvCxnSpPr>
            <a:stCxn id="107" idx="0"/>
            <a:endCxn id="71" idx="3"/>
          </p:cNvCxnSpPr>
          <p:nvPr/>
        </p:nvCxnSpPr>
        <p:spPr>
          <a:xfrm rot="5400000" flipH="1" flipV="1">
            <a:off x="3930284" y="2551603"/>
            <a:ext cx="467324" cy="130309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4172211" y="1186124"/>
            <a:ext cx="106294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Curved Connector 116"/>
          <p:cNvCxnSpPr>
            <a:stCxn id="71" idx="0"/>
            <a:endCxn id="116" idx="2"/>
          </p:cNvCxnSpPr>
          <p:nvPr/>
        </p:nvCxnSpPr>
        <p:spPr>
          <a:xfrm rot="16200000" flipV="1">
            <a:off x="3887825" y="1889418"/>
            <a:ext cx="678811" cy="3743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4876800" y="609600"/>
            <a:ext cx="1066800" cy="27432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Station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5181600" y="2804314"/>
            <a:ext cx="457200" cy="184419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5223863" y="2850419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5364096" y="2850419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5500488" y="2850419"/>
            <a:ext cx="92208" cy="9220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4953000" y="1159933"/>
            <a:ext cx="914400" cy="419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dirty="0"/>
          </a:p>
        </p:txBody>
      </p:sp>
      <p:cxnSp>
        <p:nvCxnSpPr>
          <p:cNvPr id="127" name="Curved Connector 126"/>
          <p:cNvCxnSpPr>
            <a:stCxn id="124" idx="0"/>
            <a:endCxn id="67" idx="3"/>
          </p:cNvCxnSpPr>
          <p:nvPr/>
        </p:nvCxnSpPr>
        <p:spPr>
          <a:xfrm rot="5400000" flipH="1" flipV="1">
            <a:off x="5349912" y="2652013"/>
            <a:ext cx="395086" cy="1726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 rot="5400000">
            <a:off x="5301980" y="1703791"/>
            <a:ext cx="184419" cy="457200"/>
            <a:chOff x="6140180" y="3049922"/>
            <a:chExt cx="184419" cy="457200"/>
          </a:xfrm>
        </p:grpSpPr>
        <p:sp>
          <p:nvSpPr>
            <p:cNvPr id="128" name="Rectangle 127"/>
            <p:cNvSpPr/>
            <p:nvPr/>
          </p:nvSpPr>
          <p:spPr>
            <a:xfrm rot="16200000">
              <a:off x="6003790" y="3186312"/>
              <a:ext cx="457200" cy="18441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>
            <a:xfrm rot="16200000">
              <a:off x="6186286" y="3372650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 rot="16200000">
              <a:off x="6186286" y="3232417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 rot="16200000">
              <a:off x="6186286" y="3096025"/>
              <a:ext cx="92208" cy="92209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2" name="Rectangle 131"/>
          <p:cNvSpPr/>
          <p:nvPr/>
        </p:nvSpPr>
        <p:spPr>
          <a:xfrm>
            <a:off x="5105400" y="1186124"/>
            <a:ext cx="106294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5620011" y="1186124"/>
            <a:ext cx="106294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Curved Connector 133"/>
          <p:cNvCxnSpPr>
            <a:stCxn id="67" idx="0"/>
            <a:endCxn id="131" idx="4"/>
          </p:cNvCxnSpPr>
          <p:nvPr/>
        </p:nvCxnSpPr>
        <p:spPr>
          <a:xfrm rot="16200000" flipV="1">
            <a:off x="5377232" y="2131847"/>
            <a:ext cx="324437" cy="17736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urved Connector 134"/>
          <p:cNvCxnSpPr>
            <a:stCxn id="129" idx="0"/>
            <a:endCxn id="132" idx="2"/>
          </p:cNvCxnSpPr>
          <p:nvPr/>
        </p:nvCxnSpPr>
        <p:spPr>
          <a:xfrm rot="16200000" flipV="1">
            <a:off x="5039051" y="1671381"/>
            <a:ext cx="334403" cy="95410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urved Connector 135"/>
          <p:cNvCxnSpPr>
            <a:stCxn id="130" idx="0"/>
            <a:endCxn id="133" idx="2"/>
          </p:cNvCxnSpPr>
          <p:nvPr/>
        </p:nvCxnSpPr>
        <p:spPr>
          <a:xfrm rot="5400000" flipH="1" flipV="1">
            <a:off x="5366473" y="1579602"/>
            <a:ext cx="334403" cy="278968"/>
          </a:xfrm>
          <a:prstGeom prst="curvedConnector3">
            <a:avLst>
              <a:gd name="adj1" fmla="val 50000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6337902" y="1159933"/>
            <a:ext cx="914400" cy="4191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BPM</a:t>
            </a:r>
          </a:p>
          <a:p>
            <a:pPr algn="ctr"/>
            <a:r>
              <a:rPr lang="en-US" sz="1200" dirty="0" smtClean="0"/>
              <a:t>NIM</a:t>
            </a:r>
            <a:endParaRPr lang="en-US" dirty="0"/>
          </a:p>
        </p:txBody>
      </p:sp>
      <p:sp>
        <p:nvSpPr>
          <p:cNvPr id="149" name="Rectangle 148"/>
          <p:cNvSpPr/>
          <p:nvPr/>
        </p:nvSpPr>
        <p:spPr>
          <a:xfrm>
            <a:off x="6490302" y="1186124"/>
            <a:ext cx="106294" cy="365760"/>
          </a:xfrm>
          <a:prstGeom prst="rect">
            <a:avLst/>
          </a:prstGeom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urved Connector 10"/>
          <p:cNvCxnSpPr>
            <a:stCxn id="1026" idx="3"/>
            <a:endCxn id="105" idx="5"/>
          </p:cNvCxnSpPr>
          <p:nvPr/>
        </p:nvCxnSpPr>
        <p:spPr>
          <a:xfrm rot="16200000" flipH="1">
            <a:off x="3029348" y="2103705"/>
            <a:ext cx="426936" cy="1223901"/>
          </a:xfrm>
          <a:prstGeom prst="curvedConnector3">
            <a:avLst>
              <a:gd name="adj1" fmla="val 434344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urved Connector 153"/>
          <p:cNvCxnSpPr>
            <a:stCxn id="106" idx="4"/>
            <a:endCxn id="122" idx="4"/>
          </p:cNvCxnSpPr>
          <p:nvPr/>
        </p:nvCxnSpPr>
        <p:spPr>
          <a:xfrm rot="16200000" flipH="1">
            <a:off x="4616183" y="2288844"/>
            <a:ext cx="12700" cy="1307567"/>
          </a:xfrm>
          <a:prstGeom prst="curvedConnector3">
            <a:avLst>
              <a:gd name="adj1" fmla="val 10987504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urved Connector 154"/>
          <p:cNvCxnSpPr>
            <a:stCxn id="123" idx="4"/>
            <a:endCxn id="21" idx="4"/>
          </p:cNvCxnSpPr>
          <p:nvPr/>
        </p:nvCxnSpPr>
        <p:spPr>
          <a:xfrm rot="5400000" flipH="1" flipV="1">
            <a:off x="5720067" y="2014478"/>
            <a:ext cx="618283" cy="1238018"/>
          </a:xfrm>
          <a:prstGeom prst="curvedConnector3">
            <a:avLst>
              <a:gd name="adj1" fmla="val -22321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1219200" y="2371382"/>
            <a:ext cx="599844" cy="26161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00" dirty="0" smtClean="0"/>
              <a:t>Splitter</a:t>
            </a:r>
            <a:endParaRPr lang="en-US" sz="1100" dirty="0"/>
          </a:p>
        </p:txBody>
      </p:sp>
      <p:cxnSp>
        <p:nvCxnSpPr>
          <p:cNvPr id="157" name="Curved Connector 156"/>
          <p:cNvCxnSpPr>
            <a:stCxn id="156" idx="0"/>
            <a:endCxn id="54" idx="1"/>
          </p:cNvCxnSpPr>
          <p:nvPr/>
        </p:nvCxnSpPr>
        <p:spPr>
          <a:xfrm rot="5400000" flipH="1" flipV="1">
            <a:off x="1663715" y="1751333"/>
            <a:ext cx="475456" cy="764642"/>
          </a:xfrm>
          <a:prstGeom prst="curvedConnector2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Resistor Symbol Clip 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493706" y="2334395"/>
            <a:ext cx="274320" cy="61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9" name="TextBox 178"/>
          <p:cNvSpPr txBox="1"/>
          <p:nvPr/>
        </p:nvSpPr>
        <p:spPr>
          <a:xfrm>
            <a:off x="1219200" y="3461403"/>
            <a:ext cx="814647" cy="261610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00" dirty="0" smtClean="0"/>
              <a:t>Attenuator</a:t>
            </a:r>
            <a:endParaRPr lang="en-US" sz="1100" dirty="0"/>
          </a:p>
        </p:txBody>
      </p:sp>
      <p:cxnSp>
        <p:nvCxnSpPr>
          <p:cNvPr id="180" name="Curved Connector 179"/>
          <p:cNvCxnSpPr>
            <a:stCxn id="179" idx="0"/>
            <a:endCxn id="1026" idx="2"/>
          </p:cNvCxnSpPr>
          <p:nvPr/>
        </p:nvCxnSpPr>
        <p:spPr>
          <a:xfrm rot="5400000" flipH="1" flipV="1">
            <a:off x="1565192" y="2426361"/>
            <a:ext cx="1096375" cy="973710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4449336" y="3461403"/>
            <a:ext cx="503664" cy="27699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600" i="1" dirty="0" smtClean="0"/>
              <a:t>If</a:t>
            </a:r>
          </a:p>
          <a:p>
            <a:pPr algn="ctr"/>
            <a:r>
              <a:rPr lang="en-US" sz="600" i="1" dirty="0" smtClean="0"/>
              <a:t>Necessary</a:t>
            </a:r>
            <a:endParaRPr lang="en-US" sz="600" i="1" dirty="0"/>
          </a:p>
        </p:txBody>
      </p:sp>
      <p:cxnSp>
        <p:nvCxnSpPr>
          <p:cNvPr id="161" name="Curved Connector 160"/>
          <p:cNvCxnSpPr>
            <a:stCxn id="160" idx="0"/>
            <a:endCxn id="67" idx="1"/>
          </p:cNvCxnSpPr>
          <p:nvPr/>
        </p:nvCxnSpPr>
        <p:spPr>
          <a:xfrm rot="5400000" flipH="1" flipV="1">
            <a:off x="4555033" y="2525268"/>
            <a:ext cx="1082270" cy="790000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Isosceles Triangle 66"/>
          <p:cNvSpPr/>
          <p:nvPr/>
        </p:nvSpPr>
        <p:spPr>
          <a:xfrm>
            <a:off x="5434018" y="2302933"/>
            <a:ext cx="228600" cy="15240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3175">
            <a:prstDash val="sys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/>
          <p:cNvSpPr/>
          <p:nvPr/>
        </p:nvSpPr>
        <p:spPr>
          <a:xfrm>
            <a:off x="4114801" y="2230695"/>
            <a:ext cx="228600" cy="15240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3175">
            <a:prstDash val="sys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Curved Connector 73"/>
          <p:cNvCxnSpPr>
            <a:stCxn id="160" idx="0"/>
            <a:endCxn id="71" idx="5"/>
          </p:cNvCxnSpPr>
          <p:nvPr/>
        </p:nvCxnSpPr>
        <p:spPr>
          <a:xfrm rot="16200000" flipV="1">
            <a:off x="3916456" y="2676690"/>
            <a:ext cx="1154508" cy="414917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439824"/>
              </p:ext>
            </p:extLst>
          </p:nvPr>
        </p:nvGraphicFramePr>
        <p:xfrm>
          <a:off x="2375902" y="4648200"/>
          <a:ext cx="4915770" cy="1907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590"/>
                <a:gridCol w="1638590"/>
                <a:gridCol w="1638590"/>
              </a:tblGrid>
              <a:tr h="27250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Location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Minimum Power Need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Required Power</a:t>
                      </a:r>
                      <a:endParaRPr lang="en-US" sz="1100" dirty="0"/>
                    </a:p>
                  </a:txBody>
                  <a:tcPr/>
                </a:tc>
              </a:tr>
              <a:tr h="27250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Input to BPM</a:t>
                      </a:r>
                      <a:r>
                        <a:rPr lang="en-US" sz="1100" baseline="0" dirty="0" smtClean="0"/>
                        <a:t> Modules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-10 </a:t>
                      </a:r>
                      <a:r>
                        <a:rPr lang="en-US" sz="1100" dirty="0" err="1" smtClean="0"/>
                        <a:t>dBm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Various</a:t>
                      </a:r>
                      <a:endParaRPr lang="en-US" sz="1100" dirty="0"/>
                    </a:p>
                  </a:txBody>
                  <a:tcPr/>
                </a:tc>
              </a:tr>
              <a:tr h="27250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</a:t>
                      </a:r>
                      <a:r>
                        <a:rPr lang="en-US" sz="1100" baseline="0" dirty="0" smtClean="0"/>
                        <a:t>. 2: Input to coupler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 </a:t>
                      </a:r>
                      <a:r>
                        <a:rPr lang="en-US" sz="1100" dirty="0" err="1" smtClean="0"/>
                        <a:t>dBm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18-20 </a:t>
                      </a:r>
                      <a:r>
                        <a:rPr lang="en-US" sz="1100" dirty="0" err="1" smtClean="0"/>
                        <a:t>dBm</a:t>
                      </a:r>
                      <a:endParaRPr lang="en-US" sz="1100" dirty="0"/>
                    </a:p>
                  </a:txBody>
                  <a:tcPr/>
                </a:tc>
              </a:tr>
              <a:tr h="27250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Sta.</a:t>
                      </a:r>
                      <a:r>
                        <a:rPr lang="en-US" sz="1100" baseline="0" dirty="0" smtClean="0"/>
                        <a:t> 3: </a:t>
                      </a:r>
                      <a:r>
                        <a:rPr lang="en-US" sz="1100" dirty="0" smtClean="0"/>
                        <a:t>Input to </a:t>
                      </a:r>
                      <a:r>
                        <a:rPr lang="en-US" sz="1100" baseline="0" dirty="0" smtClean="0"/>
                        <a:t>splitter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-6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dBm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-6 </a:t>
                      </a:r>
                      <a:r>
                        <a:rPr lang="en-US" sz="1100" dirty="0" err="1" smtClean="0"/>
                        <a:t>dBm</a:t>
                      </a:r>
                      <a:endParaRPr lang="en-US" sz="1100" dirty="0"/>
                    </a:p>
                  </a:txBody>
                  <a:tcPr/>
                </a:tc>
              </a:tr>
              <a:tr h="27250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Sta.</a:t>
                      </a:r>
                      <a:r>
                        <a:rPr lang="en-US" sz="1100" baseline="0" dirty="0" smtClean="0"/>
                        <a:t> 3: Input to coupler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14 </a:t>
                      </a:r>
                      <a:r>
                        <a:rPr lang="en-US" sz="1100" dirty="0" err="1" smtClean="0"/>
                        <a:t>dBm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14 </a:t>
                      </a:r>
                      <a:r>
                        <a:rPr lang="en-US" sz="1100" dirty="0" err="1" smtClean="0"/>
                        <a:t>dBm</a:t>
                      </a:r>
                      <a:endParaRPr lang="en-US" sz="1100" dirty="0"/>
                    </a:p>
                  </a:txBody>
                  <a:tcPr/>
                </a:tc>
              </a:tr>
              <a:tr h="27250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Sta. 4: Input to coupler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 </a:t>
                      </a:r>
                      <a:r>
                        <a:rPr lang="en-US" sz="1100" dirty="0" err="1" smtClean="0"/>
                        <a:t>dBm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 </a:t>
                      </a:r>
                      <a:r>
                        <a:rPr lang="en-US" sz="1100" dirty="0" err="1" smtClean="0"/>
                        <a:t>dBm</a:t>
                      </a:r>
                      <a:endParaRPr lang="en-US" sz="1100" dirty="0"/>
                    </a:p>
                  </a:txBody>
                  <a:tcPr/>
                </a:tc>
              </a:tr>
              <a:tr h="27250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Sta.</a:t>
                      </a:r>
                      <a:r>
                        <a:rPr lang="en-US" sz="1100" baseline="0" dirty="0" smtClean="0"/>
                        <a:t> 5: Input to splitter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-6 </a:t>
                      </a:r>
                      <a:r>
                        <a:rPr lang="en-US" sz="1100" dirty="0" err="1" smtClean="0"/>
                        <a:t>dBm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6 </a:t>
                      </a:r>
                      <a:r>
                        <a:rPr lang="en-US" sz="1100" dirty="0" err="1" smtClean="0"/>
                        <a:t>dBm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217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High-Energy Linac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Seven modules and the Transition Section, all in the Diagnostics Room.</a:t>
            </a:r>
          </a:p>
          <a:p>
            <a:r>
              <a:rPr lang="en-US" dirty="0" smtClean="0"/>
              <a:t>(1 Slide)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611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99"/>
          <p:cNvSpPr>
            <a:spLocks noGrp="1"/>
          </p:cNvSpPr>
          <p:nvPr>
            <p:ph type="title" idx="4294967295"/>
          </p:nvPr>
        </p:nvSpPr>
        <p:spPr>
          <a:xfrm>
            <a:off x="441158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Diagnostics Room</a:t>
            </a:r>
            <a:endParaRPr lang="en-US" dirty="0"/>
          </a:p>
        </p:txBody>
      </p:sp>
      <p:grpSp>
        <p:nvGrpSpPr>
          <p:cNvPr id="25" name="Group 24"/>
          <p:cNvGrpSpPr>
            <a:grpSpLocks noChangeAspect="1"/>
          </p:cNvGrpSpPr>
          <p:nvPr/>
        </p:nvGrpSpPr>
        <p:grpSpPr>
          <a:xfrm>
            <a:off x="835384" y="1219200"/>
            <a:ext cx="7473233" cy="4984376"/>
            <a:chOff x="1295400" y="1499865"/>
            <a:chExt cx="5748641" cy="3834135"/>
          </a:xfrm>
        </p:grpSpPr>
        <p:sp>
          <p:nvSpPr>
            <p:cNvPr id="125" name="Rectangle 124"/>
            <p:cNvSpPr/>
            <p:nvPr/>
          </p:nvSpPr>
          <p:spPr>
            <a:xfrm>
              <a:off x="5023658" y="1499865"/>
              <a:ext cx="2017222" cy="3834135"/>
            </a:xfrm>
            <a:prstGeom prst="rect">
              <a:avLst/>
            </a:prstGeom>
            <a:solidFill>
              <a:srgbClr val="EEECE1">
                <a:alpha val="50196"/>
              </a:srgb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LDR-1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357" name="Group 356"/>
            <p:cNvGrpSpPr/>
            <p:nvPr/>
          </p:nvGrpSpPr>
          <p:grpSpPr>
            <a:xfrm>
              <a:off x="5020207" y="4167813"/>
              <a:ext cx="2017222" cy="236808"/>
              <a:chOff x="5026819" y="2819400"/>
              <a:chExt cx="2017222" cy="236808"/>
            </a:xfrm>
          </p:grpSpPr>
          <p:sp>
            <p:nvSpPr>
              <p:cNvPr id="358" name="Rectangle 357"/>
              <p:cNvSpPr/>
              <p:nvPr/>
            </p:nvSpPr>
            <p:spPr>
              <a:xfrm>
                <a:off x="5026819" y="2819400"/>
                <a:ext cx="2017222" cy="2368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grpSp>
            <p:nvGrpSpPr>
              <p:cNvPr id="359" name="Group 358"/>
              <p:cNvGrpSpPr>
                <a:grpSpLocks noChangeAspect="1"/>
              </p:cNvGrpSpPr>
              <p:nvPr/>
            </p:nvGrpSpPr>
            <p:grpSpPr>
              <a:xfrm rot="5400000">
                <a:off x="5950334" y="2617764"/>
                <a:ext cx="170193" cy="640080"/>
                <a:chOff x="2132858" y="644004"/>
                <a:chExt cx="294767" cy="1108596"/>
              </a:xfrm>
            </p:grpSpPr>
            <p:sp>
              <p:nvSpPr>
                <p:cNvPr id="360" name="Rectangle 359"/>
                <p:cNvSpPr/>
                <p:nvPr/>
              </p:nvSpPr>
              <p:spPr>
                <a:xfrm rot="16200000">
                  <a:off x="1725944" y="1050918"/>
                  <a:ext cx="1108596" cy="294767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6350"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1" name="Oval 360"/>
                <p:cNvSpPr/>
                <p:nvPr/>
              </p:nvSpPr>
              <p:spPr>
                <a:xfrm rot="16200000">
                  <a:off x="2283525" y="1345936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2" name="Oval 361"/>
                <p:cNvSpPr/>
                <p:nvPr/>
              </p:nvSpPr>
              <p:spPr>
                <a:xfrm rot="16200000">
                  <a:off x="2283525" y="1091672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3" name="Oval 362"/>
                <p:cNvSpPr/>
                <p:nvPr/>
              </p:nvSpPr>
              <p:spPr>
                <a:xfrm rot="16200000">
                  <a:off x="2283525" y="837408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4" name="Oval 363"/>
                <p:cNvSpPr/>
                <p:nvPr/>
              </p:nvSpPr>
              <p:spPr>
                <a:xfrm rot="16200000">
                  <a:off x="2283525" y="710276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5" name="Oval 364"/>
                <p:cNvSpPr/>
                <p:nvPr/>
              </p:nvSpPr>
              <p:spPr>
                <a:xfrm rot="16200000">
                  <a:off x="2283525" y="964540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6" name="Oval 365"/>
                <p:cNvSpPr/>
                <p:nvPr/>
              </p:nvSpPr>
              <p:spPr>
                <a:xfrm rot="16200000">
                  <a:off x="2283525" y="1218804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7" name="Oval 366"/>
                <p:cNvSpPr/>
                <p:nvPr/>
              </p:nvSpPr>
              <p:spPr>
                <a:xfrm rot="16200000">
                  <a:off x="2283525" y="1473068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8" name="Oval 367"/>
                <p:cNvSpPr/>
                <p:nvPr/>
              </p:nvSpPr>
              <p:spPr>
                <a:xfrm rot="16200000">
                  <a:off x="2283525" y="1600200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9" name="Oval 368"/>
                <p:cNvSpPr/>
                <p:nvPr/>
              </p:nvSpPr>
              <p:spPr>
                <a:xfrm rot="16200000">
                  <a:off x="2167956" y="1159934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</p:grpSp>
        </p:grpSp>
        <p:sp>
          <p:nvSpPr>
            <p:cNvPr id="6" name="Rectangle 5"/>
            <p:cNvSpPr/>
            <p:nvPr/>
          </p:nvSpPr>
          <p:spPr>
            <a:xfrm>
              <a:off x="2286000" y="1499865"/>
              <a:ext cx="2017222" cy="3834135"/>
            </a:xfrm>
            <a:prstGeom prst="rect">
              <a:avLst/>
            </a:prstGeom>
            <a:solidFill>
              <a:srgbClr val="EEECE1">
                <a:alpha val="50196"/>
              </a:srgb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LDR-0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295861" y="1956788"/>
              <a:ext cx="2017222" cy="236808"/>
              <a:chOff x="178048" y="1308960"/>
              <a:chExt cx="2017222" cy="236808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178048" y="1308960"/>
                <a:ext cx="2017222" cy="2368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grpSp>
            <p:nvGrpSpPr>
              <p:cNvPr id="146" name="Group 145"/>
              <p:cNvGrpSpPr>
                <a:grpSpLocks noChangeAspect="1"/>
              </p:cNvGrpSpPr>
              <p:nvPr/>
            </p:nvGrpSpPr>
            <p:grpSpPr>
              <a:xfrm rot="5400000">
                <a:off x="1388605" y="1102595"/>
                <a:ext cx="170193" cy="640080"/>
                <a:chOff x="2132858" y="644004"/>
                <a:chExt cx="294767" cy="1108596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 rot="16200000">
                  <a:off x="1725944" y="1050918"/>
                  <a:ext cx="1108596" cy="294767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6350"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48" name="Oval 147"/>
                <p:cNvSpPr/>
                <p:nvPr/>
              </p:nvSpPr>
              <p:spPr>
                <a:xfrm rot="16200000">
                  <a:off x="2283525" y="1345936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 rot="16200000">
                  <a:off x="2283525" y="1091672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50" name="Oval 149"/>
                <p:cNvSpPr/>
                <p:nvPr/>
              </p:nvSpPr>
              <p:spPr>
                <a:xfrm rot="16200000">
                  <a:off x="2283525" y="837408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 rot="16200000">
                  <a:off x="2283525" y="710276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52" name="Oval 151"/>
                <p:cNvSpPr/>
                <p:nvPr/>
              </p:nvSpPr>
              <p:spPr>
                <a:xfrm rot="16200000">
                  <a:off x="2283525" y="964540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 rot="16200000">
                  <a:off x="2283525" y="1218804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 rot="16200000">
                  <a:off x="2283525" y="1473068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55" name="Oval 154"/>
                <p:cNvSpPr/>
                <p:nvPr/>
              </p:nvSpPr>
              <p:spPr>
                <a:xfrm rot="16200000">
                  <a:off x="2283525" y="1600200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56" name="Oval 155"/>
                <p:cNvSpPr/>
                <p:nvPr/>
              </p:nvSpPr>
              <p:spPr>
                <a:xfrm rot="16200000">
                  <a:off x="2167956" y="1159934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</p:grpSp>
          <p:grpSp>
            <p:nvGrpSpPr>
              <p:cNvPr id="157" name="Group 156"/>
              <p:cNvGrpSpPr>
                <a:grpSpLocks noChangeAspect="1"/>
              </p:cNvGrpSpPr>
              <p:nvPr/>
            </p:nvGrpSpPr>
            <p:grpSpPr>
              <a:xfrm rot="5400000">
                <a:off x="675661" y="1102594"/>
                <a:ext cx="170193" cy="640080"/>
                <a:chOff x="2132858" y="644004"/>
                <a:chExt cx="294767" cy="1108596"/>
              </a:xfrm>
            </p:grpSpPr>
            <p:sp>
              <p:nvSpPr>
                <p:cNvPr id="158" name="Rectangle 157"/>
                <p:cNvSpPr/>
                <p:nvPr/>
              </p:nvSpPr>
              <p:spPr>
                <a:xfrm rot="16200000">
                  <a:off x="1725944" y="1050918"/>
                  <a:ext cx="1108596" cy="294767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6350"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59" name="Oval 158"/>
                <p:cNvSpPr/>
                <p:nvPr/>
              </p:nvSpPr>
              <p:spPr>
                <a:xfrm rot="16200000">
                  <a:off x="2283525" y="1345936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60" name="Oval 159"/>
                <p:cNvSpPr/>
                <p:nvPr/>
              </p:nvSpPr>
              <p:spPr>
                <a:xfrm rot="16200000">
                  <a:off x="2283525" y="1091672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61" name="Oval 160"/>
                <p:cNvSpPr/>
                <p:nvPr/>
              </p:nvSpPr>
              <p:spPr>
                <a:xfrm rot="16200000">
                  <a:off x="2283525" y="837408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62" name="Oval 161"/>
                <p:cNvSpPr/>
                <p:nvPr/>
              </p:nvSpPr>
              <p:spPr>
                <a:xfrm rot="16200000">
                  <a:off x="2283525" y="710276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63" name="Oval 162"/>
                <p:cNvSpPr/>
                <p:nvPr/>
              </p:nvSpPr>
              <p:spPr>
                <a:xfrm rot="16200000">
                  <a:off x="2283525" y="964540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65" name="Oval 164"/>
                <p:cNvSpPr/>
                <p:nvPr/>
              </p:nvSpPr>
              <p:spPr>
                <a:xfrm rot="16200000">
                  <a:off x="2283525" y="1218804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66" name="Oval 165"/>
                <p:cNvSpPr/>
                <p:nvPr/>
              </p:nvSpPr>
              <p:spPr>
                <a:xfrm rot="16200000">
                  <a:off x="2283525" y="1473068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67" name="Oval 166"/>
                <p:cNvSpPr/>
                <p:nvPr/>
              </p:nvSpPr>
              <p:spPr>
                <a:xfrm rot="16200000">
                  <a:off x="2283525" y="1600200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68" name="Oval 167"/>
                <p:cNvSpPr/>
                <p:nvPr/>
              </p:nvSpPr>
              <p:spPr>
                <a:xfrm rot="16200000">
                  <a:off x="2167956" y="1159934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</p:grpSp>
          <p:cxnSp>
            <p:nvCxnSpPr>
              <p:cNvPr id="169" name="Curved Connector 168"/>
              <p:cNvCxnSpPr>
                <a:stCxn id="154" idx="0"/>
                <a:endCxn id="168" idx="0"/>
              </p:cNvCxnSpPr>
              <p:nvPr/>
            </p:nvCxnSpPr>
            <p:spPr>
              <a:xfrm rot="16200000" flipV="1">
                <a:off x="989001" y="1125093"/>
                <a:ext cx="66729" cy="532147"/>
              </a:xfrm>
              <a:prstGeom prst="curvedConnector3">
                <a:avLst>
                  <a:gd name="adj1" fmla="val 342661"/>
                </a:avLst>
              </a:prstGeom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6" name="Group 185"/>
            <p:cNvGrpSpPr/>
            <p:nvPr/>
          </p:nvGrpSpPr>
          <p:grpSpPr>
            <a:xfrm>
              <a:off x="2289526" y="4780548"/>
              <a:ext cx="2017222" cy="236808"/>
              <a:chOff x="178048" y="1308960"/>
              <a:chExt cx="2017222" cy="236808"/>
            </a:xfrm>
          </p:grpSpPr>
          <p:sp>
            <p:nvSpPr>
              <p:cNvPr id="187" name="Rectangle 186"/>
              <p:cNvSpPr/>
              <p:nvPr/>
            </p:nvSpPr>
            <p:spPr>
              <a:xfrm>
                <a:off x="178048" y="1308960"/>
                <a:ext cx="2017222" cy="2368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grpSp>
            <p:nvGrpSpPr>
              <p:cNvPr id="188" name="Group 187"/>
              <p:cNvGrpSpPr>
                <a:grpSpLocks noChangeAspect="1"/>
              </p:cNvGrpSpPr>
              <p:nvPr/>
            </p:nvGrpSpPr>
            <p:grpSpPr>
              <a:xfrm rot="5400000">
                <a:off x="1388605" y="1102595"/>
                <a:ext cx="170193" cy="640080"/>
                <a:chOff x="2132858" y="644004"/>
                <a:chExt cx="294767" cy="1108596"/>
              </a:xfrm>
            </p:grpSpPr>
            <p:sp>
              <p:nvSpPr>
                <p:cNvPr id="201" name="Rectangle 200"/>
                <p:cNvSpPr/>
                <p:nvPr/>
              </p:nvSpPr>
              <p:spPr>
                <a:xfrm rot="16200000">
                  <a:off x="1725944" y="1050918"/>
                  <a:ext cx="1108596" cy="294767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6350"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02" name="Oval 201"/>
                <p:cNvSpPr/>
                <p:nvPr/>
              </p:nvSpPr>
              <p:spPr>
                <a:xfrm rot="16200000">
                  <a:off x="2283525" y="1345936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03" name="Oval 202"/>
                <p:cNvSpPr/>
                <p:nvPr/>
              </p:nvSpPr>
              <p:spPr>
                <a:xfrm rot="16200000">
                  <a:off x="2283525" y="1091672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04" name="Oval 203"/>
                <p:cNvSpPr/>
                <p:nvPr/>
              </p:nvSpPr>
              <p:spPr>
                <a:xfrm rot="16200000">
                  <a:off x="2283525" y="837408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05" name="Oval 204"/>
                <p:cNvSpPr/>
                <p:nvPr/>
              </p:nvSpPr>
              <p:spPr>
                <a:xfrm rot="16200000">
                  <a:off x="2283525" y="710276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06" name="Oval 205"/>
                <p:cNvSpPr/>
                <p:nvPr/>
              </p:nvSpPr>
              <p:spPr>
                <a:xfrm rot="16200000">
                  <a:off x="2283525" y="964540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07" name="Oval 206"/>
                <p:cNvSpPr/>
                <p:nvPr/>
              </p:nvSpPr>
              <p:spPr>
                <a:xfrm rot="16200000">
                  <a:off x="2283525" y="1218804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08" name="Oval 207"/>
                <p:cNvSpPr/>
                <p:nvPr/>
              </p:nvSpPr>
              <p:spPr>
                <a:xfrm rot="16200000">
                  <a:off x="2283525" y="1473068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09" name="Oval 208"/>
                <p:cNvSpPr/>
                <p:nvPr/>
              </p:nvSpPr>
              <p:spPr>
                <a:xfrm rot="16200000">
                  <a:off x="2283525" y="1600200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37" name="Oval 236"/>
                <p:cNvSpPr/>
                <p:nvPr/>
              </p:nvSpPr>
              <p:spPr>
                <a:xfrm rot="16200000">
                  <a:off x="2167956" y="1159934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</p:grpSp>
          <p:grpSp>
            <p:nvGrpSpPr>
              <p:cNvPr id="189" name="Group 188"/>
              <p:cNvGrpSpPr>
                <a:grpSpLocks noChangeAspect="1"/>
              </p:cNvGrpSpPr>
              <p:nvPr/>
            </p:nvGrpSpPr>
            <p:grpSpPr>
              <a:xfrm rot="5400000">
                <a:off x="675661" y="1102594"/>
                <a:ext cx="170193" cy="640080"/>
                <a:chOff x="2132858" y="644004"/>
                <a:chExt cx="294767" cy="1108596"/>
              </a:xfrm>
            </p:grpSpPr>
            <p:sp>
              <p:nvSpPr>
                <p:cNvPr id="191" name="Rectangle 190"/>
                <p:cNvSpPr/>
                <p:nvPr/>
              </p:nvSpPr>
              <p:spPr>
                <a:xfrm rot="16200000">
                  <a:off x="1725944" y="1050918"/>
                  <a:ext cx="1108596" cy="294767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6350"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92" name="Oval 191"/>
                <p:cNvSpPr/>
                <p:nvPr/>
              </p:nvSpPr>
              <p:spPr>
                <a:xfrm rot="16200000">
                  <a:off x="2283525" y="1345936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93" name="Oval 192"/>
                <p:cNvSpPr/>
                <p:nvPr/>
              </p:nvSpPr>
              <p:spPr>
                <a:xfrm rot="16200000">
                  <a:off x="2283525" y="1091672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94" name="Oval 193"/>
                <p:cNvSpPr/>
                <p:nvPr/>
              </p:nvSpPr>
              <p:spPr>
                <a:xfrm rot="16200000">
                  <a:off x="2283525" y="837408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95" name="Oval 194"/>
                <p:cNvSpPr/>
                <p:nvPr/>
              </p:nvSpPr>
              <p:spPr>
                <a:xfrm rot="16200000">
                  <a:off x="2283525" y="710276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96" name="Oval 195"/>
                <p:cNvSpPr/>
                <p:nvPr/>
              </p:nvSpPr>
              <p:spPr>
                <a:xfrm rot="16200000">
                  <a:off x="2283525" y="964540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97" name="Oval 196"/>
                <p:cNvSpPr/>
                <p:nvPr/>
              </p:nvSpPr>
              <p:spPr>
                <a:xfrm rot="16200000">
                  <a:off x="2283525" y="1218804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98" name="Oval 197"/>
                <p:cNvSpPr/>
                <p:nvPr/>
              </p:nvSpPr>
              <p:spPr>
                <a:xfrm rot="16200000">
                  <a:off x="2283525" y="1473068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199" name="Oval 198"/>
                <p:cNvSpPr/>
                <p:nvPr/>
              </p:nvSpPr>
              <p:spPr>
                <a:xfrm rot="16200000">
                  <a:off x="2283525" y="1600200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00" name="Oval 199"/>
                <p:cNvSpPr/>
                <p:nvPr/>
              </p:nvSpPr>
              <p:spPr>
                <a:xfrm rot="16200000">
                  <a:off x="2167956" y="1159934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</p:grpSp>
        </p:grpSp>
        <p:sp>
          <p:nvSpPr>
            <p:cNvPr id="82" name="Rectangle 81"/>
            <p:cNvSpPr/>
            <p:nvPr/>
          </p:nvSpPr>
          <p:spPr>
            <a:xfrm>
              <a:off x="1295400" y="1894355"/>
              <a:ext cx="457200" cy="457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805MHz</a:t>
              </a:r>
              <a:endParaRPr lang="en-US" sz="1400" dirty="0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5026819" y="3017520"/>
              <a:ext cx="2017222" cy="236808"/>
              <a:chOff x="5026819" y="2819400"/>
              <a:chExt cx="2017222" cy="236808"/>
            </a:xfrm>
          </p:grpSpPr>
          <p:sp>
            <p:nvSpPr>
              <p:cNvPr id="244" name="Rectangle 243"/>
              <p:cNvSpPr/>
              <p:nvPr/>
            </p:nvSpPr>
            <p:spPr>
              <a:xfrm>
                <a:off x="5026819" y="2819400"/>
                <a:ext cx="2017222" cy="2368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grpSp>
            <p:nvGrpSpPr>
              <p:cNvPr id="246" name="Group 245"/>
              <p:cNvGrpSpPr>
                <a:grpSpLocks noChangeAspect="1"/>
              </p:cNvGrpSpPr>
              <p:nvPr/>
            </p:nvGrpSpPr>
            <p:grpSpPr>
              <a:xfrm rot="5400000">
                <a:off x="5950334" y="2617764"/>
                <a:ext cx="170193" cy="640080"/>
                <a:chOff x="2132858" y="644004"/>
                <a:chExt cx="294767" cy="1108596"/>
              </a:xfrm>
            </p:grpSpPr>
            <p:sp>
              <p:nvSpPr>
                <p:cNvPr id="247" name="Rectangle 246"/>
                <p:cNvSpPr/>
                <p:nvPr/>
              </p:nvSpPr>
              <p:spPr>
                <a:xfrm rot="16200000">
                  <a:off x="1725944" y="1050918"/>
                  <a:ext cx="1108596" cy="294767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 w="6350"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48" name="Oval 247"/>
                <p:cNvSpPr/>
                <p:nvPr/>
              </p:nvSpPr>
              <p:spPr>
                <a:xfrm rot="16200000">
                  <a:off x="2283525" y="1345936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49" name="Oval 248"/>
                <p:cNvSpPr/>
                <p:nvPr/>
              </p:nvSpPr>
              <p:spPr>
                <a:xfrm rot="16200000">
                  <a:off x="2283525" y="1091672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50" name="Oval 249"/>
                <p:cNvSpPr/>
                <p:nvPr/>
              </p:nvSpPr>
              <p:spPr>
                <a:xfrm rot="16200000">
                  <a:off x="2283525" y="837408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51" name="Oval 250"/>
                <p:cNvSpPr/>
                <p:nvPr/>
              </p:nvSpPr>
              <p:spPr>
                <a:xfrm rot="16200000">
                  <a:off x="2283525" y="710276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52" name="Oval 251"/>
                <p:cNvSpPr/>
                <p:nvPr/>
              </p:nvSpPr>
              <p:spPr>
                <a:xfrm rot="16200000">
                  <a:off x="2283525" y="964540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53" name="Oval 252"/>
                <p:cNvSpPr/>
                <p:nvPr/>
              </p:nvSpPr>
              <p:spPr>
                <a:xfrm rot="16200000">
                  <a:off x="2283525" y="1218804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54" name="Oval 253"/>
                <p:cNvSpPr/>
                <p:nvPr/>
              </p:nvSpPr>
              <p:spPr>
                <a:xfrm rot="16200000">
                  <a:off x="2283525" y="1473068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55" name="Oval 254"/>
                <p:cNvSpPr/>
                <p:nvPr/>
              </p:nvSpPr>
              <p:spPr>
                <a:xfrm rot="16200000">
                  <a:off x="2283525" y="1600200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256" name="Oval 255"/>
                <p:cNvSpPr/>
                <p:nvPr/>
              </p:nvSpPr>
              <p:spPr>
                <a:xfrm rot="16200000">
                  <a:off x="2167956" y="1159934"/>
                  <a:ext cx="92208" cy="92209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63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</p:grpSp>
        </p:grpSp>
        <p:sp>
          <p:nvSpPr>
            <p:cNvPr id="48" name="Rectangle 47"/>
            <p:cNvSpPr/>
            <p:nvPr/>
          </p:nvSpPr>
          <p:spPr>
            <a:xfrm>
              <a:off x="2420194" y="2286000"/>
              <a:ext cx="1729047" cy="7924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BPM</a:t>
              </a:r>
            </a:p>
            <a:p>
              <a:pPr algn="ctr"/>
              <a:r>
                <a:rPr lang="en-US" sz="1600" dirty="0" smtClean="0"/>
                <a:t>NIM</a:t>
              </a:r>
              <a:endParaRPr lang="en-US" sz="24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720982" y="23336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0-1</a:t>
              </a:r>
              <a:endParaRPr lang="en-US" sz="2000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2966454" y="23336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0-2</a:t>
              </a:r>
              <a:endParaRPr lang="en-US" sz="2000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211926" y="23336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0-3</a:t>
              </a:r>
              <a:endParaRPr lang="en-US" sz="2000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702870" y="23336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1-2</a:t>
              </a:r>
              <a:endParaRPr lang="en-US" sz="2000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3457398" y="23336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1-1</a:t>
              </a:r>
              <a:endParaRPr lang="en-US" sz="2000" dirty="0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948343" y="233363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1-3</a:t>
              </a:r>
              <a:endParaRPr lang="en-US" sz="2000" dirty="0"/>
            </a:p>
          </p:txBody>
        </p:sp>
        <p:cxnSp>
          <p:nvCxnSpPr>
            <p:cNvPr id="180" name="Curved Connector 179"/>
            <p:cNvCxnSpPr>
              <a:stCxn id="165" idx="4"/>
              <a:endCxn id="133" idx="1"/>
            </p:cNvCxnSpPr>
            <p:nvPr/>
          </p:nvCxnSpPr>
          <p:spPr>
            <a:xfrm rot="16200000" flipH="1">
              <a:off x="2871832" y="2093880"/>
              <a:ext cx="553848" cy="617284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urved Connector 180"/>
            <p:cNvCxnSpPr>
              <a:stCxn id="161" idx="4"/>
              <a:endCxn id="132" idx="1"/>
            </p:cNvCxnSpPr>
            <p:nvPr/>
          </p:nvCxnSpPr>
          <p:spPr>
            <a:xfrm rot="16200000" flipH="1">
              <a:off x="3104673" y="2081249"/>
              <a:ext cx="553848" cy="642546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urved Connector 209"/>
            <p:cNvCxnSpPr>
              <a:stCxn id="159" idx="4"/>
              <a:endCxn id="131" idx="1"/>
            </p:cNvCxnSpPr>
            <p:nvPr/>
          </p:nvCxnSpPr>
          <p:spPr>
            <a:xfrm rot="16200000" flipH="1">
              <a:off x="2712394" y="2179914"/>
              <a:ext cx="553848" cy="445216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urved Connector 210"/>
            <p:cNvCxnSpPr>
              <a:stCxn id="166" idx="4"/>
              <a:endCxn id="130" idx="1"/>
            </p:cNvCxnSpPr>
            <p:nvPr/>
          </p:nvCxnSpPr>
          <p:spPr>
            <a:xfrm rot="16200000" flipH="1">
              <a:off x="2552956" y="2265948"/>
              <a:ext cx="553848" cy="273147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urved Connector 163"/>
            <p:cNvCxnSpPr>
              <a:stCxn id="162" idx="4"/>
              <a:endCxn id="134" idx="1"/>
            </p:cNvCxnSpPr>
            <p:nvPr/>
          </p:nvCxnSpPr>
          <p:spPr>
            <a:xfrm rot="16200000" flipH="1">
              <a:off x="3264111" y="1995214"/>
              <a:ext cx="553848" cy="814616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Rectangle 212"/>
            <p:cNvSpPr/>
            <p:nvPr/>
          </p:nvSpPr>
          <p:spPr>
            <a:xfrm>
              <a:off x="2420194" y="3121794"/>
              <a:ext cx="1729047" cy="7924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BPM</a:t>
              </a:r>
            </a:p>
            <a:p>
              <a:pPr algn="ctr"/>
              <a:r>
                <a:rPr lang="en-US" sz="1600" dirty="0" smtClean="0"/>
                <a:t>NIM</a:t>
              </a:r>
              <a:endParaRPr lang="en-US" sz="2400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727076" y="3169430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2-1</a:t>
              </a:r>
              <a:endParaRPr lang="en-US" sz="2000" dirty="0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2972548" y="3169430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2-2</a:t>
              </a:r>
              <a:endParaRPr lang="en-US" sz="2000" dirty="0"/>
            </a:p>
          </p:txBody>
        </p:sp>
        <p:sp>
          <p:nvSpPr>
            <p:cNvPr id="216" name="Rectangle 215"/>
            <p:cNvSpPr/>
            <p:nvPr/>
          </p:nvSpPr>
          <p:spPr>
            <a:xfrm>
              <a:off x="3218020" y="3169430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2-3</a:t>
              </a:r>
              <a:endParaRPr lang="en-US" sz="2000" dirty="0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3708964" y="3169430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3-2</a:t>
              </a:r>
              <a:endParaRPr lang="en-US" sz="2000" dirty="0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3463492" y="3169430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3-1</a:t>
              </a:r>
              <a:endParaRPr lang="en-US" sz="2000" dirty="0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3954437" y="3169430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“7-5"</a:t>
              </a:r>
              <a:endParaRPr lang="en-US" dirty="0"/>
            </a:p>
          </p:txBody>
        </p:sp>
        <p:cxnSp>
          <p:nvCxnSpPr>
            <p:cNvPr id="231" name="Curved Connector 230"/>
            <p:cNvCxnSpPr>
              <a:stCxn id="207" idx="0"/>
              <a:endCxn id="218" idx="1"/>
            </p:cNvCxnSpPr>
            <p:nvPr/>
          </p:nvCxnSpPr>
          <p:spPr>
            <a:xfrm rot="16200000" flipV="1">
              <a:off x="2814669" y="4164064"/>
              <a:ext cx="1380879" cy="83231"/>
            </a:xfrm>
            <a:prstGeom prst="curvedConnector4">
              <a:avLst>
                <a:gd name="adj1" fmla="val 37479"/>
                <a:gd name="adj2" fmla="val 374657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urved Connector 231"/>
            <p:cNvCxnSpPr>
              <a:stCxn id="206" idx="0"/>
              <a:endCxn id="217" idx="1"/>
            </p:cNvCxnSpPr>
            <p:nvPr/>
          </p:nvCxnSpPr>
          <p:spPr>
            <a:xfrm rot="5400000" flipH="1" flipV="1">
              <a:off x="3010808" y="4197963"/>
              <a:ext cx="1380879" cy="15434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Curved Connector 232"/>
            <p:cNvCxnSpPr>
              <a:stCxn id="195" idx="0"/>
            </p:cNvCxnSpPr>
            <p:nvPr/>
          </p:nvCxnSpPr>
          <p:spPr>
            <a:xfrm rot="5400000" flipH="1" flipV="1">
              <a:off x="2917017" y="4591589"/>
              <a:ext cx="514904" cy="94154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Curved Connector 233"/>
            <p:cNvCxnSpPr>
              <a:stCxn id="192" idx="0"/>
              <a:endCxn id="215" idx="1"/>
            </p:cNvCxnSpPr>
            <p:nvPr/>
          </p:nvCxnSpPr>
          <p:spPr>
            <a:xfrm rot="5400000" flipH="1" flipV="1">
              <a:off x="2176022" y="4099593"/>
              <a:ext cx="1380878" cy="212173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Curved Connector 234"/>
            <p:cNvCxnSpPr>
              <a:stCxn id="199" idx="0"/>
              <a:endCxn id="214" idx="1"/>
            </p:cNvCxnSpPr>
            <p:nvPr/>
          </p:nvCxnSpPr>
          <p:spPr>
            <a:xfrm rot="5400000" flipH="1" flipV="1">
              <a:off x="1979883" y="4148926"/>
              <a:ext cx="1380878" cy="113507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urved Connector 235"/>
            <p:cNvCxnSpPr>
              <a:stCxn id="205" idx="0"/>
              <a:endCxn id="219" idx="1"/>
            </p:cNvCxnSpPr>
            <p:nvPr/>
          </p:nvCxnSpPr>
          <p:spPr>
            <a:xfrm rot="5400000" flipH="1" flipV="1">
              <a:off x="3206947" y="4148630"/>
              <a:ext cx="1380879" cy="114101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Rectangle 274"/>
            <p:cNvSpPr/>
            <p:nvPr/>
          </p:nvSpPr>
          <p:spPr>
            <a:xfrm>
              <a:off x="2420194" y="3950369"/>
              <a:ext cx="1729047" cy="7924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BPM</a:t>
              </a:r>
            </a:p>
            <a:p>
              <a:pPr algn="ctr"/>
              <a:r>
                <a:rPr lang="en-US" sz="1600" dirty="0" smtClean="0"/>
                <a:t>NIM</a:t>
              </a:r>
              <a:endParaRPr lang="en-US" sz="2400" dirty="0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3954438" y="3993242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3-3</a:t>
              </a:r>
              <a:endParaRPr lang="en-US" sz="2000" dirty="0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2722695" y="3993242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3-4</a:t>
              </a:r>
              <a:endParaRPr lang="en-US" sz="2000" dirty="0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969044" y="3993242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4-1</a:t>
              </a:r>
              <a:endParaRPr lang="en-US" sz="2000" dirty="0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3461742" y="3993242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4-3</a:t>
              </a:r>
              <a:endParaRPr lang="en-US" sz="2000" dirty="0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3215393" y="3993242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4-2</a:t>
              </a:r>
              <a:endParaRPr lang="en-US" sz="2000" dirty="0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3708091" y="3993242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4-4</a:t>
              </a:r>
              <a:endParaRPr lang="en-US" sz="2000" dirty="0"/>
            </a:p>
          </p:txBody>
        </p:sp>
        <p:cxnSp>
          <p:nvCxnSpPr>
            <p:cNvPr id="293" name="Curved Connector 292"/>
            <p:cNvCxnSpPr>
              <a:stCxn id="196" idx="0"/>
              <a:endCxn id="280" idx="1"/>
            </p:cNvCxnSpPr>
            <p:nvPr/>
          </p:nvCxnSpPr>
          <p:spPr>
            <a:xfrm rot="5400000" flipH="1" flipV="1">
              <a:off x="2819456" y="4500182"/>
              <a:ext cx="557066" cy="234807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Curved Connector 293"/>
            <p:cNvCxnSpPr>
              <a:stCxn id="202" idx="0"/>
              <a:endCxn id="279" idx="1"/>
            </p:cNvCxnSpPr>
            <p:nvPr/>
          </p:nvCxnSpPr>
          <p:spPr>
            <a:xfrm rot="16200000" flipV="1">
              <a:off x="3188998" y="4611797"/>
              <a:ext cx="557067" cy="11577"/>
            </a:xfrm>
            <a:prstGeom prst="curvedConnector4">
              <a:avLst>
                <a:gd name="adj1" fmla="val 18962"/>
                <a:gd name="adj2" fmla="val 2204543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Curved Connector 294"/>
            <p:cNvCxnSpPr>
              <a:stCxn id="197" idx="0"/>
              <a:endCxn id="278" idx="1"/>
            </p:cNvCxnSpPr>
            <p:nvPr/>
          </p:nvCxnSpPr>
          <p:spPr>
            <a:xfrm rot="5400000" flipH="1" flipV="1">
              <a:off x="2622878" y="4549953"/>
              <a:ext cx="557066" cy="135265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Curved Connector 295"/>
            <p:cNvCxnSpPr>
              <a:stCxn id="198" idx="0"/>
              <a:endCxn id="277" idx="1"/>
            </p:cNvCxnSpPr>
            <p:nvPr/>
          </p:nvCxnSpPr>
          <p:spPr>
            <a:xfrm rot="5400000" flipH="1" flipV="1">
              <a:off x="2426300" y="4599724"/>
              <a:ext cx="557066" cy="35723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Curved Connector 296"/>
            <p:cNvCxnSpPr>
              <a:stCxn id="204" idx="0"/>
              <a:endCxn id="276" idx="1"/>
            </p:cNvCxnSpPr>
            <p:nvPr/>
          </p:nvCxnSpPr>
          <p:spPr>
            <a:xfrm rot="5400000" flipH="1" flipV="1">
              <a:off x="3582152" y="4523834"/>
              <a:ext cx="557067" cy="187505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Curved Connector 297"/>
            <p:cNvCxnSpPr>
              <a:stCxn id="203" idx="0"/>
              <a:endCxn id="281" idx="1"/>
            </p:cNvCxnSpPr>
            <p:nvPr/>
          </p:nvCxnSpPr>
          <p:spPr>
            <a:xfrm rot="5400000" flipH="1" flipV="1">
              <a:off x="3385575" y="4573604"/>
              <a:ext cx="557067" cy="87965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Rectangle 298"/>
            <p:cNvSpPr/>
            <p:nvPr/>
          </p:nvSpPr>
          <p:spPr>
            <a:xfrm>
              <a:off x="5158503" y="2179320"/>
              <a:ext cx="1729047" cy="7924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BPM</a:t>
              </a:r>
            </a:p>
            <a:p>
              <a:pPr algn="ctr"/>
              <a:r>
                <a:rPr lang="en-US" sz="1600" dirty="0" smtClean="0"/>
                <a:t>NIM</a:t>
              </a:r>
              <a:endParaRPr lang="en-US" sz="2400" dirty="0"/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5437392" y="222695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5-1</a:t>
              </a:r>
              <a:endParaRPr lang="en-US" sz="2000" dirty="0"/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5682864" y="222695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5-2</a:t>
              </a:r>
              <a:endParaRPr lang="en-US" sz="2000" dirty="0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5928336" y="222695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5-3</a:t>
              </a:r>
              <a:endParaRPr lang="en-US" sz="2000" dirty="0"/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6419280" y="222695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6-1</a:t>
              </a:r>
              <a:endParaRPr lang="en-US" sz="2000" dirty="0"/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6173808" y="222695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5-4</a:t>
              </a:r>
              <a:endParaRPr lang="en-US" sz="2000" dirty="0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6664753" y="222695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6-2</a:t>
              </a:r>
              <a:endParaRPr lang="en-US" sz="2000" dirty="0"/>
            </a:p>
          </p:txBody>
        </p:sp>
        <p:cxnSp>
          <p:nvCxnSpPr>
            <p:cNvPr id="317" name="Curved Connector 316"/>
            <p:cNvCxnSpPr>
              <a:endCxn id="304" idx="1"/>
            </p:cNvCxnSpPr>
            <p:nvPr/>
          </p:nvCxnSpPr>
          <p:spPr>
            <a:xfrm rot="5400000" flipH="1" flipV="1">
              <a:off x="5871602" y="2835614"/>
              <a:ext cx="565054" cy="39358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Curved Connector 317"/>
            <p:cNvCxnSpPr>
              <a:endCxn id="303" idx="1"/>
            </p:cNvCxnSpPr>
            <p:nvPr/>
          </p:nvCxnSpPr>
          <p:spPr>
            <a:xfrm rot="5400000" flipH="1" flipV="1">
              <a:off x="6031039" y="2749580"/>
              <a:ext cx="565054" cy="211427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Curved Connector 318"/>
            <p:cNvCxnSpPr/>
            <p:nvPr/>
          </p:nvCxnSpPr>
          <p:spPr>
            <a:xfrm rot="5400000" flipH="1" flipV="1">
              <a:off x="5640993" y="2850478"/>
              <a:ext cx="560588" cy="14097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Curved Connector 319"/>
            <p:cNvCxnSpPr>
              <a:endCxn id="301" idx="1"/>
            </p:cNvCxnSpPr>
            <p:nvPr/>
          </p:nvCxnSpPr>
          <p:spPr>
            <a:xfrm rot="16200000" flipV="1">
              <a:off x="5479323" y="2776307"/>
              <a:ext cx="565054" cy="157972"/>
            </a:xfrm>
            <a:prstGeom prst="curvedConnector4">
              <a:avLst>
                <a:gd name="adj1" fmla="val 19400"/>
                <a:gd name="adj2" fmla="val 244709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Curved Connector 320"/>
            <p:cNvCxnSpPr>
              <a:endCxn id="300" idx="1"/>
            </p:cNvCxnSpPr>
            <p:nvPr/>
          </p:nvCxnSpPr>
          <p:spPr>
            <a:xfrm rot="10800000">
              <a:off x="5437393" y="2572766"/>
              <a:ext cx="303421" cy="591674"/>
            </a:xfrm>
            <a:prstGeom prst="curvedConnector3">
              <a:avLst>
                <a:gd name="adj1" fmla="val 175341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Curved Connector 321"/>
            <p:cNvCxnSpPr>
              <a:endCxn id="305" idx="1"/>
            </p:cNvCxnSpPr>
            <p:nvPr/>
          </p:nvCxnSpPr>
          <p:spPr>
            <a:xfrm flipV="1">
              <a:off x="6307875" y="2572766"/>
              <a:ext cx="356878" cy="591674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3" name="Rectangle 322"/>
            <p:cNvSpPr/>
            <p:nvPr/>
          </p:nvSpPr>
          <p:spPr>
            <a:xfrm>
              <a:off x="5158503" y="3322320"/>
              <a:ext cx="1729047" cy="7924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BPM</a:t>
              </a:r>
            </a:p>
            <a:p>
              <a:pPr algn="ctr"/>
              <a:r>
                <a:rPr lang="en-US" sz="1600" dirty="0" smtClean="0"/>
                <a:t>NIM</a:t>
              </a:r>
              <a:endParaRPr lang="en-US" sz="2400" dirty="0"/>
            </a:p>
          </p:txBody>
        </p:sp>
        <p:sp>
          <p:nvSpPr>
            <p:cNvPr id="324" name="Rectangle 323"/>
            <p:cNvSpPr/>
            <p:nvPr/>
          </p:nvSpPr>
          <p:spPr>
            <a:xfrm>
              <a:off x="5460945" y="336995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6-3</a:t>
              </a:r>
              <a:endParaRPr lang="en-US" sz="2000" dirty="0"/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5706417" y="336995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6-4</a:t>
              </a:r>
              <a:endParaRPr lang="en-US" sz="2000" dirty="0"/>
            </a:p>
          </p:txBody>
        </p:sp>
        <p:sp>
          <p:nvSpPr>
            <p:cNvPr id="326" name="Rectangle 325"/>
            <p:cNvSpPr/>
            <p:nvPr/>
          </p:nvSpPr>
          <p:spPr>
            <a:xfrm>
              <a:off x="5951889" y="336995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7-1</a:t>
              </a:r>
              <a:endParaRPr lang="en-US" sz="2000" dirty="0"/>
            </a:p>
          </p:txBody>
        </p:sp>
        <p:sp>
          <p:nvSpPr>
            <p:cNvPr id="327" name="Rectangle 326"/>
            <p:cNvSpPr/>
            <p:nvPr/>
          </p:nvSpPr>
          <p:spPr>
            <a:xfrm>
              <a:off x="6442833" y="336995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7-3</a:t>
              </a:r>
              <a:endParaRPr lang="en-US" sz="2000" dirty="0"/>
            </a:p>
          </p:txBody>
        </p:sp>
        <p:sp>
          <p:nvSpPr>
            <p:cNvPr id="328" name="Rectangle 327"/>
            <p:cNvSpPr/>
            <p:nvPr/>
          </p:nvSpPr>
          <p:spPr>
            <a:xfrm>
              <a:off x="6197361" y="336995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7-2</a:t>
              </a:r>
              <a:endParaRPr lang="en-US" sz="2000" dirty="0"/>
            </a:p>
          </p:txBody>
        </p:sp>
        <p:sp>
          <p:nvSpPr>
            <p:cNvPr id="329" name="Rectangle 328"/>
            <p:cNvSpPr/>
            <p:nvPr/>
          </p:nvSpPr>
          <p:spPr>
            <a:xfrm>
              <a:off x="6688306" y="3369956"/>
              <a:ext cx="172905" cy="691619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2000" dirty="0" smtClean="0"/>
                <a:t>7-4</a:t>
              </a:r>
              <a:endParaRPr lang="en-US" sz="2000" dirty="0"/>
            </a:p>
          </p:txBody>
        </p:sp>
        <p:cxnSp>
          <p:nvCxnSpPr>
            <p:cNvPr id="341" name="Curved Connector 340"/>
            <p:cNvCxnSpPr>
              <a:endCxn id="328" idx="1"/>
            </p:cNvCxnSpPr>
            <p:nvPr/>
          </p:nvCxnSpPr>
          <p:spPr>
            <a:xfrm rot="5400000" flipH="1" flipV="1">
              <a:off x="5890423" y="3981175"/>
              <a:ext cx="572347" cy="41530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Curved Connector 341"/>
            <p:cNvCxnSpPr>
              <a:endCxn id="327" idx="1"/>
            </p:cNvCxnSpPr>
            <p:nvPr/>
          </p:nvCxnSpPr>
          <p:spPr>
            <a:xfrm rot="5400000" flipH="1" flipV="1">
              <a:off x="6049860" y="3895141"/>
              <a:ext cx="572347" cy="213599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Curved Connector 342"/>
            <p:cNvCxnSpPr/>
            <p:nvPr/>
          </p:nvCxnSpPr>
          <p:spPr>
            <a:xfrm rot="5400000" flipH="1" flipV="1">
              <a:off x="5684185" y="3990521"/>
              <a:ext cx="565985" cy="25408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Curved Connector 343"/>
            <p:cNvCxnSpPr>
              <a:endCxn id="325" idx="1"/>
            </p:cNvCxnSpPr>
            <p:nvPr/>
          </p:nvCxnSpPr>
          <p:spPr>
            <a:xfrm rot="16200000" flipV="1">
              <a:off x="5498144" y="3924040"/>
              <a:ext cx="572347" cy="155800"/>
            </a:xfrm>
            <a:prstGeom prst="curvedConnector4">
              <a:avLst>
                <a:gd name="adj1" fmla="val 19790"/>
                <a:gd name="adj2" fmla="val 246727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Curved Connector 344"/>
            <p:cNvCxnSpPr>
              <a:endCxn id="324" idx="1"/>
            </p:cNvCxnSpPr>
            <p:nvPr/>
          </p:nvCxnSpPr>
          <p:spPr>
            <a:xfrm rot="10800000">
              <a:off x="5460946" y="3715767"/>
              <a:ext cx="301249" cy="598967"/>
            </a:xfrm>
            <a:prstGeom prst="curvedConnector3">
              <a:avLst>
                <a:gd name="adj1" fmla="val 175884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Curved Connector 345"/>
            <p:cNvCxnSpPr>
              <a:endCxn id="329" idx="1"/>
            </p:cNvCxnSpPr>
            <p:nvPr/>
          </p:nvCxnSpPr>
          <p:spPr>
            <a:xfrm rot="5400000" flipH="1" flipV="1">
              <a:off x="6209298" y="3809106"/>
              <a:ext cx="572347" cy="385669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Curved Connector 346"/>
            <p:cNvCxnSpPr>
              <a:stCxn id="152" idx="4"/>
              <a:endCxn id="369" idx="0"/>
            </p:cNvCxnSpPr>
            <p:nvPr/>
          </p:nvCxnSpPr>
          <p:spPr>
            <a:xfrm rot="16200000" flipH="1">
              <a:off x="3814215" y="2011248"/>
              <a:ext cx="2095786" cy="2324487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Curved Connector 348"/>
            <p:cNvCxnSpPr>
              <a:stCxn id="148" idx="4"/>
              <a:endCxn id="237" idx="0"/>
            </p:cNvCxnSpPr>
            <p:nvPr/>
          </p:nvCxnSpPr>
          <p:spPr>
            <a:xfrm rot="16200000" flipH="1">
              <a:off x="2178287" y="3426965"/>
              <a:ext cx="2703792" cy="101059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Curved Connector 350"/>
            <p:cNvCxnSpPr>
              <a:stCxn id="153" idx="4"/>
              <a:endCxn id="200" idx="0"/>
            </p:cNvCxnSpPr>
            <p:nvPr/>
          </p:nvCxnSpPr>
          <p:spPr>
            <a:xfrm rot="5400000">
              <a:off x="1858519" y="3134850"/>
              <a:ext cx="2703791" cy="685289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Curved Connector 349"/>
            <p:cNvCxnSpPr>
              <a:stCxn id="150" idx="4"/>
              <a:endCxn id="256" idx="2"/>
            </p:cNvCxnSpPr>
            <p:nvPr/>
          </p:nvCxnSpPr>
          <p:spPr>
            <a:xfrm rot="16200000" flipH="1">
              <a:off x="4402750" y="1496117"/>
              <a:ext cx="972113" cy="2231076"/>
            </a:xfrm>
            <a:prstGeom prst="curvedConnector2">
              <a:avLst/>
            </a:prstGeom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/>
            <p:cNvSpPr/>
            <p:nvPr/>
          </p:nvSpPr>
          <p:spPr>
            <a:xfrm>
              <a:off x="5969984" y="3147645"/>
              <a:ext cx="36576" cy="3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2000"/>
            </a:p>
          </p:txBody>
        </p:sp>
        <p:sp>
          <p:nvSpPr>
            <p:cNvPr id="267" name="Oval 266"/>
            <p:cNvSpPr/>
            <p:nvPr/>
          </p:nvSpPr>
          <p:spPr>
            <a:xfrm>
              <a:off x="6043811" y="3147645"/>
              <a:ext cx="36576" cy="3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2000"/>
            </a:p>
          </p:txBody>
        </p:sp>
        <p:sp>
          <p:nvSpPr>
            <p:cNvPr id="270" name="Oval 269"/>
            <p:cNvSpPr/>
            <p:nvPr/>
          </p:nvSpPr>
          <p:spPr>
            <a:xfrm>
              <a:off x="3831429" y="2082451"/>
              <a:ext cx="36576" cy="3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71" name="Oval 270"/>
            <p:cNvSpPr/>
            <p:nvPr/>
          </p:nvSpPr>
          <p:spPr>
            <a:xfrm>
              <a:off x="3608172" y="2082451"/>
              <a:ext cx="36576" cy="3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73" name="Oval 272"/>
            <p:cNvSpPr/>
            <p:nvPr/>
          </p:nvSpPr>
          <p:spPr>
            <a:xfrm>
              <a:off x="2895600" y="2082451"/>
              <a:ext cx="36576" cy="3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74" name="Oval 273"/>
            <p:cNvSpPr/>
            <p:nvPr/>
          </p:nvSpPr>
          <p:spPr>
            <a:xfrm>
              <a:off x="3314559" y="2082451"/>
              <a:ext cx="36576" cy="3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53" name="Oval 352"/>
            <p:cNvSpPr/>
            <p:nvPr/>
          </p:nvSpPr>
          <p:spPr>
            <a:xfrm>
              <a:off x="3381541" y="4904450"/>
              <a:ext cx="36576" cy="3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54" name="Oval 353"/>
            <p:cNvSpPr/>
            <p:nvPr/>
          </p:nvSpPr>
          <p:spPr>
            <a:xfrm>
              <a:off x="3310111" y="4904450"/>
              <a:ext cx="36576" cy="3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55" name="Oval 354"/>
            <p:cNvSpPr/>
            <p:nvPr/>
          </p:nvSpPr>
          <p:spPr>
            <a:xfrm>
              <a:off x="3035411" y="4904450"/>
              <a:ext cx="36576" cy="3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56" name="Oval 355"/>
            <p:cNvSpPr/>
            <p:nvPr/>
          </p:nvSpPr>
          <p:spPr>
            <a:xfrm>
              <a:off x="2893396" y="4904450"/>
              <a:ext cx="36576" cy="3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70" name="Oval 369"/>
            <p:cNvSpPr/>
            <p:nvPr/>
          </p:nvSpPr>
          <p:spPr>
            <a:xfrm>
              <a:off x="6011402" y="4295392"/>
              <a:ext cx="36576" cy="3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71" name="Oval 370"/>
            <p:cNvSpPr/>
            <p:nvPr/>
          </p:nvSpPr>
          <p:spPr>
            <a:xfrm>
              <a:off x="6085229" y="4295392"/>
              <a:ext cx="36576" cy="3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2468989" y="2331918"/>
              <a:ext cx="172905" cy="69161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3" name="Isosceles Triangle 82"/>
            <p:cNvSpPr>
              <a:spLocks noChangeAspect="1"/>
            </p:cNvSpPr>
            <p:nvPr/>
          </p:nvSpPr>
          <p:spPr>
            <a:xfrm>
              <a:off x="2484354" y="2525327"/>
              <a:ext cx="142174" cy="121920"/>
            </a:xfrm>
            <a:prstGeom prst="triangle">
              <a:avLst/>
            </a:prstGeom>
            <a:ln w="317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212" name="Curved Connector 211"/>
            <p:cNvCxnSpPr>
              <a:stCxn id="167" idx="4"/>
              <a:endCxn id="123" idx="1"/>
            </p:cNvCxnSpPr>
            <p:nvPr/>
          </p:nvCxnSpPr>
          <p:spPr>
            <a:xfrm rot="16200000" flipH="1">
              <a:off x="2393519" y="2351983"/>
              <a:ext cx="553848" cy="101078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Curved Connector 397"/>
            <p:cNvCxnSpPr>
              <a:stCxn id="156" idx="0"/>
              <a:endCxn id="83" idx="0"/>
            </p:cNvCxnSpPr>
            <p:nvPr/>
          </p:nvCxnSpPr>
          <p:spPr>
            <a:xfrm rot="16200000" flipH="1" flipV="1">
              <a:off x="2811397" y="1749675"/>
              <a:ext cx="519696" cy="1031607"/>
            </a:xfrm>
            <a:prstGeom prst="curvedConnector3">
              <a:avLst>
                <a:gd name="adj1" fmla="val -43987"/>
              </a:avLst>
            </a:prstGeom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Curved Connector 398"/>
            <p:cNvCxnSpPr>
              <a:stCxn id="83" idx="3"/>
              <a:endCxn id="82" idx="2"/>
            </p:cNvCxnSpPr>
            <p:nvPr/>
          </p:nvCxnSpPr>
          <p:spPr>
            <a:xfrm rot="5400000" flipH="1">
              <a:off x="1891875" y="1983681"/>
              <a:ext cx="295692" cy="1031441"/>
            </a:xfrm>
            <a:prstGeom prst="curvedConnector3">
              <a:avLst>
                <a:gd name="adj1" fmla="val -77310"/>
              </a:avLst>
            </a:prstGeom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 170"/>
            <p:cNvSpPr/>
            <p:nvPr/>
          </p:nvSpPr>
          <p:spPr>
            <a:xfrm>
              <a:off x="2971800" y="2080830"/>
              <a:ext cx="36576" cy="365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3102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Booster &amp; Linac 400 MeV Line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Two locations</a:t>
            </a:r>
          </a:p>
          <a:p>
            <a:r>
              <a:rPr lang="en-US" dirty="0" smtClean="0"/>
              <a:t>(4 Slides)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304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flipH="1">
            <a:off x="3810000" y="5723889"/>
            <a:ext cx="609600" cy="1057911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 rot="1452759">
            <a:off x="4852666" y="1517972"/>
            <a:ext cx="2057400" cy="1066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Debuncher</a:t>
            </a:r>
            <a:r>
              <a:rPr lang="en-US" dirty="0" smtClean="0"/>
              <a:t> Room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579570">
            <a:off x="7620000" y="1143000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BPM Rack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7315200" y="1524000"/>
            <a:ext cx="328122" cy="1143000"/>
          </a:xfrm>
          <a:prstGeom prst="straightConnector1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543800" y="1905000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~10m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rot="1653524">
            <a:off x="5162630" y="5518222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BPM Rack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rot="1605925">
            <a:off x="4720342" y="5897824"/>
            <a:ext cx="1219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BPM Rack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4873925" y="2838091"/>
            <a:ext cx="2346384" cy="2786332"/>
          </a:xfrm>
          <a:custGeom>
            <a:avLst/>
            <a:gdLst>
              <a:gd name="connsiteX0" fmla="*/ 2346384 w 2346384"/>
              <a:gd name="connsiteY0" fmla="*/ 0 h 2786332"/>
              <a:gd name="connsiteX1" fmla="*/ 1785667 w 2346384"/>
              <a:gd name="connsiteY1" fmla="*/ 1052422 h 2786332"/>
              <a:gd name="connsiteX2" fmla="*/ 1026543 w 2346384"/>
              <a:gd name="connsiteY2" fmla="*/ 1949569 h 2786332"/>
              <a:gd name="connsiteX3" fmla="*/ 0 w 2346384"/>
              <a:gd name="connsiteY3" fmla="*/ 2786332 h 2786332"/>
              <a:gd name="connsiteX4" fmla="*/ 0 w 2346384"/>
              <a:gd name="connsiteY4" fmla="*/ 2786332 h 2786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6384" h="2786332">
                <a:moveTo>
                  <a:pt x="2346384" y="0"/>
                </a:moveTo>
                <a:cubicBezTo>
                  <a:pt x="2176012" y="363747"/>
                  <a:pt x="2005640" y="727494"/>
                  <a:pt x="1785667" y="1052422"/>
                </a:cubicBezTo>
                <a:cubicBezTo>
                  <a:pt x="1565694" y="1377350"/>
                  <a:pt x="1324154" y="1660584"/>
                  <a:pt x="1026543" y="1949569"/>
                </a:cubicBezTo>
                <a:cubicBezTo>
                  <a:pt x="728932" y="2238554"/>
                  <a:pt x="0" y="2786332"/>
                  <a:pt x="0" y="2786332"/>
                </a:cubicBezTo>
                <a:lnTo>
                  <a:pt x="0" y="2786332"/>
                </a:ln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349458" y="4343400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~40m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688491" y="2770479"/>
            <a:ext cx="836153" cy="53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805 MHz Source</a:t>
            </a:r>
            <a:endParaRPr lang="en-US" sz="1100" dirty="0"/>
          </a:p>
        </p:txBody>
      </p:sp>
      <p:sp>
        <p:nvSpPr>
          <p:cNvPr id="22" name="Rectangle 21"/>
          <p:cNvSpPr/>
          <p:nvPr/>
        </p:nvSpPr>
        <p:spPr>
          <a:xfrm>
            <a:off x="5410200" y="2182892"/>
            <a:ext cx="91440" cy="914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cxnSp>
        <p:nvCxnSpPr>
          <p:cNvPr id="26" name="Curved Connector 25"/>
          <p:cNvCxnSpPr>
            <a:stCxn id="21" idx="0"/>
            <a:endCxn id="22" idx="2"/>
          </p:cNvCxnSpPr>
          <p:nvPr/>
        </p:nvCxnSpPr>
        <p:spPr>
          <a:xfrm rot="5400000" flipH="1" flipV="1">
            <a:off x="5033171" y="2347730"/>
            <a:ext cx="496147" cy="349352"/>
          </a:xfrm>
          <a:prstGeom prst="curved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29990" y="3827649"/>
            <a:ext cx="1626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Booster Gallery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71800" y="6488668"/>
            <a:ext cx="138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Linac Gallery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6763109" cy="1143000"/>
          </a:xfrm>
        </p:spPr>
        <p:txBody>
          <a:bodyPr/>
          <a:lstStyle/>
          <a:p>
            <a:r>
              <a:rPr lang="en-US" dirty="0" smtClean="0"/>
              <a:t>Booster</a:t>
            </a:r>
            <a:r>
              <a:rPr lang="en-US" baseline="0" dirty="0" smtClean="0"/>
              <a:t> Gallery Plan View</a:t>
            </a:r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26470" y="0"/>
            <a:ext cx="7517330" cy="6641431"/>
          </a:xfrm>
          <a:custGeom>
            <a:avLst/>
            <a:gdLst>
              <a:gd name="connsiteX0" fmla="*/ 7517330 w 7517330"/>
              <a:gd name="connsiteY0" fmla="*/ 0 h 6641431"/>
              <a:gd name="connsiteX1" fmla="*/ 6506678 w 7517330"/>
              <a:gd name="connsiteY1" fmla="*/ 3484345 h 6641431"/>
              <a:gd name="connsiteX2" fmla="*/ 4032985 w 7517330"/>
              <a:gd name="connsiteY2" fmla="*/ 5755907 h 6641431"/>
              <a:gd name="connsiteX3" fmla="*/ 0 w 7517330"/>
              <a:gd name="connsiteY3" fmla="*/ 6641431 h 6641431"/>
              <a:gd name="connsiteX0" fmla="*/ 7517330 w 7517330"/>
              <a:gd name="connsiteY0" fmla="*/ 0 h 6641431"/>
              <a:gd name="connsiteX1" fmla="*/ 7276699 w 7517330"/>
              <a:gd name="connsiteY1" fmla="*/ 1665170 h 6641431"/>
              <a:gd name="connsiteX2" fmla="*/ 6506678 w 7517330"/>
              <a:gd name="connsiteY2" fmla="*/ 3484345 h 6641431"/>
              <a:gd name="connsiteX3" fmla="*/ 4032985 w 7517330"/>
              <a:gd name="connsiteY3" fmla="*/ 5755907 h 6641431"/>
              <a:gd name="connsiteX4" fmla="*/ 0 w 7517330"/>
              <a:gd name="connsiteY4" fmla="*/ 6641431 h 6641431"/>
              <a:gd name="connsiteX0" fmla="*/ 7517330 w 7517330"/>
              <a:gd name="connsiteY0" fmla="*/ 0 h 6641431"/>
              <a:gd name="connsiteX1" fmla="*/ 6506678 w 7517330"/>
              <a:gd name="connsiteY1" fmla="*/ 3484345 h 6641431"/>
              <a:gd name="connsiteX2" fmla="*/ 4032985 w 7517330"/>
              <a:gd name="connsiteY2" fmla="*/ 5755907 h 6641431"/>
              <a:gd name="connsiteX3" fmla="*/ 0 w 7517330"/>
              <a:gd name="connsiteY3" fmla="*/ 6641431 h 6641431"/>
              <a:gd name="connsiteX0" fmla="*/ 7517330 w 7517330"/>
              <a:gd name="connsiteY0" fmla="*/ 0 h 6641431"/>
              <a:gd name="connsiteX1" fmla="*/ 4032985 w 7517330"/>
              <a:gd name="connsiteY1" fmla="*/ 5755907 h 6641431"/>
              <a:gd name="connsiteX2" fmla="*/ 0 w 7517330"/>
              <a:gd name="connsiteY2" fmla="*/ 6641431 h 6641431"/>
              <a:gd name="connsiteX0" fmla="*/ 7517330 w 7517330"/>
              <a:gd name="connsiteY0" fmla="*/ 0 h 6641431"/>
              <a:gd name="connsiteX1" fmla="*/ 6006164 w 7517330"/>
              <a:gd name="connsiteY1" fmla="*/ 4081111 h 6641431"/>
              <a:gd name="connsiteX2" fmla="*/ 0 w 7517330"/>
              <a:gd name="connsiteY2" fmla="*/ 6641431 h 6641431"/>
              <a:gd name="connsiteX0" fmla="*/ 7517330 w 7517330"/>
              <a:gd name="connsiteY0" fmla="*/ 0 h 6641431"/>
              <a:gd name="connsiteX1" fmla="*/ 6006164 w 7517330"/>
              <a:gd name="connsiteY1" fmla="*/ 4081111 h 6641431"/>
              <a:gd name="connsiteX2" fmla="*/ 0 w 7517330"/>
              <a:gd name="connsiteY2" fmla="*/ 6641431 h 6641431"/>
              <a:gd name="connsiteX0" fmla="*/ 7517330 w 7517330"/>
              <a:gd name="connsiteY0" fmla="*/ 0 h 6641796"/>
              <a:gd name="connsiteX1" fmla="*/ 6006164 w 7517330"/>
              <a:gd name="connsiteY1" fmla="*/ 4081111 h 6641796"/>
              <a:gd name="connsiteX2" fmla="*/ 0 w 7517330"/>
              <a:gd name="connsiteY2" fmla="*/ 6641431 h 6641796"/>
              <a:gd name="connsiteX0" fmla="*/ 7517330 w 7517330"/>
              <a:gd name="connsiteY0" fmla="*/ 0 h 6641796"/>
              <a:gd name="connsiteX1" fmla="*/ 6006164 w 7517330"/>
              <a:gd name="connsiteY1" fmla="*/ 4081111 h 6641796"/>
              <a:gd name="connsiteX2" fmla="*/ 0 w 7517330"/>
              <a:gd name="connsiteY2" fmla="*/ 6641431 h 6641796"/>
              <a:gd name="connsiteX0" fmla="*/ 7517330 w 7517330"/>
              <a:gd name="connsiteY0" fmla="*/ 0 h 6641431"/>
              <a:gd name="connsiteX1" fmla="*/ 6006164 w 7517330"/>
              <a:gd name="connsiteY1" fmla="*/ 4081111 h 6641431"/>
              <a:gd name="connsiteX2" fmla="*/ 0 w 7517330"/>
              <a:gd name="connsiteY2" fmla="*/ 6641431 h 6641431"/>
              <a:gd name="connsiteX0" fmla="*/ 7517330 w 7517330"/>
              <a:gd name="connsiteY0" fmla="*/ 0 h 6641431"/>
              <a:gd name="connsiteX1" fmla="*/ 6006164 w 7517330"/>
              <a:gd name="connsiteY1" fmla="*/ 4081111 h 6641431"/>
              <a:gd name="connsiteX2" fmla="*/ 0 w 7517330"/>
              <a:gd name="connsiteY2" fmla="*/ 6641431 h 6641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17330" h="6641431">
                <a:moveTo>
                  <a:pt x="7517330" y="0"/>
                </a:moveTo>
                <a:cubicBezTo>
                  <a:pt x="7494069" y="1430153"/>
                  <a:pt x="7268677" y="2512193"/>
                  <a:pt x="6006164" y="4081111"/>
                </a:cubicBezTo>
                <a:cubicBezTo>
                  <a:pt x="4743651" y="5650029"/>
                  <a:pt x="3919086" y="6558011"/>
                  <a:pt x="0" y="6641431"/>
                </a:cubicBezTo>
              </a:path>
            </a:pathLst>
          </a:custGeom>
          <a:noFill/>
          <a:ln w="266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Curved Connector 17"/>
          <p:cNvCxnSpPr>
            <a:stCxn id="6" idx="1"/>
          </p:cNvCxnSpPr>
          <p:nvPr/>
        </p:nvCxnSpPr>
        <p:spPr>
          <a:xfrm rot="10800000" flipV="1">
            <a:off x="5524645" y="1231214"/>
            <a:ext cx="2103999" cy="997398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29" idx="1"/>
            <a:endCxn id="22" idx="3"/>
          </p:cNvCxnSpPr>
          <p:nvPr/>
        </p:nvCxnSpPr>
        <p:spPr>
          <a:xfrm rot="10800000" flipH="1">
            <a:off x="5334000" y="2228612"/>
            <a:ext cx="167640" cy="3151108"/>
          </a:xfrm>
          <a:prstGeom prst="curvedConnector5">
            <a:avLst>
              <a:gd name="adj1" fmla="val -136364"/>
              <a:gd name="adj2" fmla="val 50000"/>
              <a:gd name="adj3" fmla="val 23636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11" idx="3"/>
            <a:endCxn id="29" idx="3"/>
          </p:cNvCxnSpPr>
          <p:nvPr/>
        </p:nvCxnSpPr>
        <p:spPr>
          <a:xfrm flipH="1" flipV="1">
            <a:off x="5425440" y="5379720"/>
            <a:ext cx="448788" cy="983130"/>
          </a:xfrm>
          <a:prstGeom prst="curvedConnector3">
            <a:avLst>
              <a:gd name="adj1" fmla="val -6549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334000" y="5334000"/>
            <a:ext cx="91440" cy="914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31377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itle 247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Booster</a:t>
            </a:r>
            <a:r>
              <a:rPr lang="en-US" baseline="0" dirty="0" smtClean="0"/>
              <a:t> 400 MeV Line (Far)</a:t>
            </a:r>
            <a:endParaRPr lang="en-US" dirty="0"/>
          </a:p>
        </p:txBody>
      </p:sp>
      <p:grpSp>
        <p:nvGrpSpPr>
          <p:cNvPr id="249" name="Group 248"/>
          <p:cNvGrpSpPr/>
          <p:nvPr/>
        </p:nvGrpSpPr>
        <p:grpSpPr>
          <a:xfrm>
            <a:off x="152400" y="1195064"/>
            <a:ext cx="8459986" cy="5281936"/>
            <a:chOff x="152400" y="1195064"/>
            <a:chExt cx="8459986" cy="5281936"/>
          </a:xfrm>
        </p:grpSpPr>
        <p:sp>
          <p:nvSpPr>
            <p:cNvPr id="6" name="Rectangle 5"/>
            <p:cNvSpPr/>
            <p:nvPr/>
          </p:nvSpPr>
          <p:spPr>
            <a:xfrm>
              <a:off x="5867400" y="1195064"/>
              <a:ext cx="2741019" cy="5281936"/>
            </a:xfrm>
            <a:prstGeom prst="rect">
              <a:avLst/>
            </a:prstGeom>
            <a:solidFill>
              <a:srgbClr val="EEECE1">
                <a:alpha val="50196"/>
              </a:srgb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GR24-RR6-3</a:t>
              </a:r>
            </a:p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1301870" y="4191000"/>
              <a:ext cx="2734549" cy="41830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5859468" y="4845306"/>
              <a:ext cx="2748952" cy="41830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4114872" y="1195064"/>
              <a:ext cx="1676328" cy="5281936"/>
            </a:xfrm>
            <a:prstGeom prst="rect">
              <a:avLst/>
            </a:prstGeom>
            <a:solidFill>
              <a:srgbClr val="EEECE1">
                <a:alpha val="50196"/>
              </a:srgb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GR24-RR6-2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282" name="Group 281"/>
            <p:cNvGrpSpPr>
              <a:grpSpLocks noChangeAspect="1"/>
            </p:cNvGrpSpPr>
            <p:nvPr/>
          </p:nvGrpSpPr>
          <p:grpSpPr>
            <a:xfrm rot="5400000">
              <a:off x="7091557" y="4485777"/>
              <a:ext cx="300638" cy="1130670"/>
              <a:chOff x="2132858" y="644004"/>
              <a:chExt cx="294767" cy="1108596"/>
            </a:xfrm>
          </p:grpSpPr>
          <p:sp>
            <p:nvSpPr>
              <p:cNvPr id="283" name="Rectangle 282"/>
              <p:cNvSpPr/>
              <p:nvPr/>
            </p:nvSpPr>
            <p:spPr>
              <a:xfrm rot="16200000">
                <a:off x="1725944" y="1050918"/>
                <a:ext cx="1108596" cy="29476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84" name="Oval 283"/>
              <p:cNvSpPr/>
              <p:nvPr/>
            </p:nvSpPr>
            <p:spPr>
              <a:xfrm rot="16200000">
                <a:off x="2283525" y="134593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85" name="Oval 284"/>
              <p:cNvSpPr/>
              <p:nvPr/>
            </p:nvSpPr>
            <p:spPr>
              <a:xfrm rot="16200000">
                <a:off x="2283525" y="1091672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86" name="Oval 285"/>
              <p:cNvSpPr/>
              <p:nvPr/>
            </p:nvSpPr>
            <p:spPr>
              <a:xfrm rot="16200000">
                <a:off x="2283525" y="83740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87" name="Oval 286"/>
              <p:cNvSpPr/>
              <p:nvPr/>
            </p:nvSpPr>
            <p:spPr>
              <a:xfrm rot="16200000">
                <a:off x="2283525" y="71027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88" name="Oval 287"/>
              <p:cNvSpPr/>
              <p:nvPr/>
            </p:nvSpPr>
            <p:spPr>
              <a:xfrm rot="16200000">
                <a:off x="2283525" y="96454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89" name="Oval 288"/>
              <p:cNvSpPr/>
              <p:nvPr/>
            </p:nvSpPr>
            <p:spPr>
              <a:xfrm rot="16200000">
                <a:off x="2283525" y="121880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90" name="Oval 289"/>
              <p:cNvSpPr/>
              <p:nvPr/>
            </p:nvSpPr>
            <p:spPr>
              <a:xfrm rot="16200000">
                <a:off x="2283525" y="147306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91" name="Oval 290"/>
              <p:cNvSpPr/>
              <p:nvPr/>
            </p:nvSpPr>
            <p:spPr>
              <a:xfrm rot="16200000">
                <a:off x="2283525" y="160020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92" name="Oval 291"/>
              <p:cNvSpPr/>
              <p:nvPr/>
            </p:nvSpPr>
            <p:spPr>
              <a:xfrm rot="16200000">
                <a:off x="2167956" y="115993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82" name="Rectangle 81"/>
            <p:cNvSpPr/>
            <p:nvPr/>
          </p:nvSpPr>
          <p:spPr>
            <a:xfrm>
              <a:off x="152400" y="1914204"/>
              <a:ext cx="716824" cy="621247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805 MHz</a:t>
              </a:r>
              <a:endParaRPr lang="en-US" sz="1400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1295400" y="1195064"/>
              <a:ext cx="2741019" cy="5281936"/>
            </a:xfrm>
            <a:prstGeom prst="rect">
              <a:avLst/>
            </a:prstGeom>
            <a:solidFill>
              <a:srgbClr val="EEECE1">
                <a:alpha val="50196"/>
              </a:srgb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GR24-RR6-1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079501" y="2133600"/>
              <a:ext cx="2349444" cy="1076829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BPM</a:t>
              </a:r>
            </a:p>
            <a:p>
              <a:pPr algn="ctr"/>
              <a:r>
                <a:rPr lang="en-US" sz="1600" dirty="0" smtClean="0"/>
                <a:t>NIM</a:t>
              </a:r>
              <a:endParaRPr lang="en-US" sz="2400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6496495" y="2198328"/>
              <a:ext cx="234945" cy="939778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Q10</a:t>
              </a:r>
              <a:endParaRPr lang="en-US" dirty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830045" y="2198328"/>
              <a:ext cx="234945" cy="939778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V-Q11</a:t>
              </a:r>
              <a:endParaRPr lang="en-US" dirty="0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7163594" y="2198328"/>
              <a:ext cx="234945" cy="939778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Q12</a:t>
              </a:r>
              <a:endParaRPr lang="en-US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5871367" y="1662785"/>
              <a:ext cx="2741019" cy="41830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830692" y="2198328"/>
              <a:ext cx="234945" cy="939778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Q13</a:t>
              </a:r>
              <a:endParaRPr lang="en-US" dirty="0"/>
            </a:p>
          </p:txBody>
        </p:sp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 rot="5400000">
              <a:off x="7091557" y="1298249"/>
              <a:ext cx="300638" cy="1130670"/>
              <a:chOff x="2132858" y="644004"/>
              <a:chExt cx="294767" cy="1108596"/>
            </a:xfrm>
          </p:grpSpPr>
          <p:sp>
            <p:nvSpPr>
              <p:cNvPr id="73" name="Rectangle 72"/>
              <p:cNvSpPr/>
              <p:nvPr/>
            </p:nvSpPr>
            <p:spPr>
              <a:xfrm rot="16200000">
                <a:off x="1725944" y="1050918"/>
                <a:ext cx="1108596" cy="29476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5" name="Oval 74"/>
              <p:cNvSpPr/>
              <p:nvPr/>
            </p:nvSpPr>
            <p:spPr>
              <a:xfrm rot="16200000">
                <a:off x="2283525" y="134593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6" name="Oval 75"/>
              <p:cNvSpPr/>
              <p:nvPr/>
            </p:nvSpPr>
            <p:spPr>
              <a:xfrm rot="16200000">
                <a:off x="2283525" y="1091672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8" name="Oval 77"/>
              <p:cNvSpPr/>
              <p:nvPr/>
            </p:nvSpPr>
            <p:spPr>
              <a:xfrm rot="16200000">
                <a:off x="2283525" y="83740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9" name="Oval 78"/>
              <p:cNvSpPr/>
              <p:nvPr/>
            </p:nvSpPr>
            <p:spPr>
              <a:xfrm rot="16200000">
                <a:off x="2283525" y="71027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0" name="Oval 79"/>
              <p:cNvSpPr/>
              <p:nvPr/>
            </p:nvSpPr>
            <p:spPr>
              <a:xfrm rot="16200000">
                <a:off x="2283525" y="96454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1" name="Oval 80"/>
              <p:cNvSpPr/>
              <p:nvPr/>
            </p:nvSpPr>
            <p:spPr>
              <a:xfrm rot="16200000">
                <a:off x="2283525" y="121880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5" name="Oval 84"/>
              <p:cNvSpPr/>
              <p:nvPr/>
            </p:nvSpPr>
            <p:spPr>
              <a:xfrm rot="16200000">
                <a:off x="2283525" y="147306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6" name="Oval 85"/>
              <p:cNvSpPr/>
              <p:nvPr/>
            </p:nvSpPr>
            <p:spPr>
              <a:xfrm rot="16200000">
                <a:off x="2283525" y="160020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91" name="Oval 90"/>
              <p:cNvSpPr/>
              <p:nvPr/>
            </p:nvSpPr>
            <p:spPr>
              <a:xfrm rot="16200000">
                <a:off x="2167956" y="115993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133" name="Rectangle 132"/>
            <p:cNvSpPr/>
            <p:nvPr/>
          </p:nvSpPr>
          <p:spPr>
            <a:xfrm>
              <a:off x="7497144" y="2198328"/>
              <a:ext cx="234945" cy="939778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DEB</a:t>
              </a:r>
              <a:endParaRPr lang="en-US" dirty="0"/>
            </a:p>
          </p:txBody>
        </p:sp>
        <p:cxnSp>
          <p:nvCxnSpPr>
            <p:cNvPr id="180" name="Curved Connector 179"/>
            <p:cNvCxnSpPr>
              <a:stCxn id="81" idx="4"/>
              <a:endCxn id="133" idx="1"/>
            </p:cNvCxnSpPr>
            <p:nvPr/>
          </p:nvCxnSpPr>
          <p:spPr>
            <a:xfrm rot="16200000" flipH="1">
              <a:off x="6981924" y="2152996"/>
              <a:ext cx="707239" cy="323201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urved Connector 180"/>
            <p:cNvCxnSpPr>
              <a:stCxn id="76" idx="4"/>
              <a:endCxn id="132" idx="1"/>
            </p:cNvCxnSpPr>
            <p:nvPr/>
          </p:nvCxnSpPr>
          <p:spPr>
            <a:xfrm rot="16200000" flipH="1">
              <a:off x="7213530" y="2051054"/>
              <a:ext cx="707239" cy="527085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urved Connector 210"/>
            <p:cNvCxnSpPr>
              <a:stCxn id="75" idx="4"/>
              <a:endCxn id="131" idx="1"/>
            </p:cNvCxnSpPr>
            <p:nvPr/>
          </p:nvCxnSpPr>
          <p:spPr>
            <a:xfrm rot="16200000" flipH="1">
              <a:off x="6750318" y="2254940"/>
              <a:ext cx="707239" cy="119314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urved Connector 211"/>
            <p:cNvCxnSpPr>
              <a:stCxn id="85" idx="4"/>
              <a:endCxn id="130" idx="1"/>
            </p:cNvCxnSpPr>
            <p:nvPr/>
          </p:nvCxnSpPr>
          <p:spPr>
            <a:xfrm rot="5400000">
              <a:off x="6518712" y="2272312"/>
              <a:ext cx="707239" cy="84571"/>
            </a:xfrm>
            <a:prstGeom prst="curvedConnector4">
              <a:avLst>
                <a:gd name="adj1" fmla="val 16780"/>
                <a:gd name="adj2" fmla="val 370305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Rectangle 212"/>
            <p:cNvSpPr/>
            <p:nvPr/>
          </p:nvSpPr>
          <p:spPr>
            <a:xfrm>
              <a:off x="6077738" y="3276600"/>
              <a:ext cx="2349444" cy="1076829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BPM</a:t>
              </a:r>
            </a:p>
            <a:p>
              <a:pPr algn="ctr"/>
              <a:r>
                <a:rPr lang="en-US" sz="1600" dirty="0" smtClean="0"/>
                <a:t>NIM</a:t>
              </a:r>
              <a:endParaRPr lang="en-US" sz="2400" dirty="0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6494731" y="3341329"/>
              <a:ext cx="234945" cy="939778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Q15</a:t>
              </a:r>
              <a:endParaRPr lang="en-US" dirty="0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6828281" y="3341329"/>
              <a:ext cx="234945" cy="939778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Q16</a:t>
              </a:r>
              <a:endParaRPr lang="en-US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5861648" y="4402505"/>
              <a:ext cx="2748952" cy="41830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grpSp>
          <p:nvGrpSpPr>
            <p:cNvPr id="134" name="Group 133"/>
            <p:cNvGrpSpPr>
              <a:grpSpLocks noChangeAspect="1"/>
            </p:cNvGrpSpPr>
            <p:nvPr/>
          </p:nvGrpSpPr>
          <p:grpSpPr>
            <a:xfrm rot="5400000">
              <a:off x="7085805" y="4042976"/>
              <a:ext cx="300638" cy="1130670"/>
              <a:chOff x="2132858" y="644004"/>
              <a:chExt cx="294767" cy="1108596"/>
            </a:xfrm>
          </p:grpSpPr>
          <p:sp>
            <p:nvSpPr>
              <p:cNvPr id="135" name="Rectangle 134"/>
              <p:cNvSpPr/>
              <p:nvPr/>
            </p:nvSpPr>
            <p:spPr>
              <a:xfrm rot="16200000">
                <a:off x="1725944" y="1050918"/>
                <a:ext cx="1108596" cy="29476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36" name="Oval 135"/>
              <p:cNvSpPr/>
              <p:nvPr/>
            </p:nvSpPr>
            <p:spPr>
              <a:xfrm rot="16200000">
                <a:off x="2283525" y="134593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37" name="Oval 136"/>
              <p:cNvSpPr/>
              <p:nvPr/>
            </p:nvSpPr>
            <p:spPr>
              <a:xfrm rot="16200000">
                <a:off x="2283525" y="1091672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38" name="Oval 137"/>
              <p:cNvSpPr/>
              <p:nvPr/>
            </p:nvSpPr>
            <p:spPr>
              <a:xfrm rot="16200000">
                <a:off x="2283525" y="83740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39" name="Oval 138"/>
              <p:cNvSpPr/>
              <p:nvPr/>
            </p:nvSpPr>
            <p:spPr>
              <a:xfrm rot="16200000">
                <a:off x="2283525" y="71027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0" name="Oval 139"/>
              <p:cNvSpPr/>
              <p:nvPr/>
            </p:nvSpPr>
            <p:spPr>
              <a:xfrm rot="16200000">
                <a:off x="2283525" y="96454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1" name="Oval 140"/>
              <p:cNvSpPr/>
              <p:nvPr/>
            </p:nvSpPr>
            <p:spPr>
              <a:xfrm rot="16200000">
                <a:off x="2283525" y="121880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2" name="Oval 141"/>
              <p:cNvSpPr/>
              <p:nvPr/>
            </p:nvSpPr>
            <p:spPr>
              <a:xfrm rot="16200000">
                <a:off x="2283525" y="147306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55" name="Oval 154"/>
              <p:cNvSpPr/>
              <p:nvPr/>
            </p:nvSpPr>
            <p:spPr>
              <a:xfrm rot="16200000">
                <a:off x="2283525" y="160020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56" name="Oval 155"/>
              <p:cNvSpPr/>
              <p:nvPr/>
            </p:nvSpPr>
            <p:spPr>
              <a:xfrm rot="16200000">
                <a:off x="2167956" y="115993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216" name="Rectangle 215"/>
            <p:cNvSpPr/>
            <p:nvPr/>
          </p:nvSpPr>
          <p:spPr>
            <a:xfrm>
              <a:off x="7161830" y="3341329"/>
              <a:ext cx="234945" cy="939778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Q23</a:t>
              </a:r>
              <a:endParaRPr lang="en-US" dirty="0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7828930" y="3341329"/>
              <a:ext cx="234945" cy="939778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SEPU</a:t>
              </a:r>
              <a:endParaRPr lang="en-US" dirty="0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7495380" y="3341329"/>
              <a:ext cx="234945" cy="939778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Q17</a:t>
              </a:r>
              <a:endParaRPr lang="en-US" dirty="0"/>
            </a:p>
          </p:txBody>
        </p:sp>
        <p:cxnSp>
          <p:nvCxnSpPr>
            <p:cNvPr id="231" name="Curved Connector 230"/>
            <p:cNvCxnSpPr>
              <a:stCxn id="137" idx="0"/>
              <a:endCxn id="217" idx="1"/>
            </p:cNvCxnSpPr>
            <p:nvPr/>
          </p:nvCxnSpPr>
          <p:spPr>
            <a:xfrm rot="5400000" flipH="1" flipV="1">
              <a:off x="7163172" y="3945902"/>
              <a:ext cx="800441" cy="531075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Curved Connector 231"/>
            <p:cNvCxnSpPr>
              <a:stCxn id="141" idx="0"/>
              <a:endCxn id="218" idx="1"/>
            </p:cNvCxnSpPr>
            <p:nvPr/>
          </p:nvCxnSpPr>
          <p:spPr>
            <a:xfrm rot="5400000" flipH="1" flipV="1">
              <a:off x="6931565" y="4047845"/>
              <a:ext cx="800441" cy="327189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Curved Connector 234"/>
            <p:cNvCxnSpPr>
              <a:stCxn id="155" idx="2"/>
              <a:endCxn id="214" idx="1"/>
            </p:cNvCxnSpPr>
            <p:nvPr/>
          </p:nvCxnSpPr>
          <p:spPr>
            <a:xfrm rot="10800000">
              <a:off x="6494731" y="3811218"/>
              <a:ext cx="237448" cy="847464"/>
            </a:xfrm>
            <a:prstGeom prst="curvedConnector3">
              <a:avLst>
                <a:gd name="adj1" fmla="val 196274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5" name="Rectangle 274"/>
            <p:cNvSpPr/>
            <p:nvPr/>
          </p:nvSpPr>
          <p:spPr>
            <a:xfrm>
              <a:off x="6049745" y="5323971"/>
              <a:ext cx="2349444" cy="1076829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BPM</a:t>
              </a:r>
            </a:p>
            <a:p>
              <a:pPr algn="ctr"/>
              <a:r>
                <a:rPr lang="en-US" sz="1600" dirty="0" smtClean="0"/>
                <a:t>NIM</a:t>
              </a:r>
              <a:endParaRPr lang="en-US" sz="2400" dirty="0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6466738" y="5388700"/>
              <a:ext cx="234945" cy="939778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HSEPD</a:t>
              </a:r>
              <a:endParaRPr lang="en-US" dirty="0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6800288" y="5388700"/>
              <a:ext cx="234945" cy="939778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PFOIL</a:t>
              </a:r>
              <a:endParaRPr lang="en-US" dirty="0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7133837" y="5388700"/>
              <a:ext cx="234945" cy="939778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L1D</a:t>
              </a:r>
              <a:endParaRPr lang="en-US" dirty="0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7800937" y="5388700"/>
              <a:ext cx="234945" cy="939778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L1U</a:t>
              </a:r>
              <a:endParaRPr lang="en-US" dirty="0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7467387" y="5388700"/>
              <a:ext cx="234945" cy="939778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S01</a:t>
              </a:r>
              <a:endParaRPr lang="en-US" dirty="0"/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8134488" y="5388700"/>
              <a:ext cx="234945" cy="939778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S24</a:t>
              </a:r>
              <a:endParaRPr lang="en-US" dirty="0"/>
            </a:p>
          </p:txBody>
        </p:sp>
        <p:cxnSp>
          <p:nvCxnSpPr>
            <p:cNvPr id="293" name="Curved Connector 292"/>
            <p:cNvCxnSpPr>
              <a:stCxn id="289" idx="4"/>
              <a:endCxn id="280" idx="1"/>
            </p:cNvCxnSpPr>
            <p:nvPr/>
          </p:nvCxnSpPr>
          <p:spPr>
            <a:xfrm rot="16200000" flipH="1">
              <a:off x="6965624" y="5356825"/>
              <a:ext cx="710083" cy="293444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Curved Connector 293"/>
            <p:cNvCxnSpPr>
              <a:stCxn id="285" idx="4"/>
              <a:endCxn id="279" idx="1"/>
            </p:cNvCxnSpPr>
            <p:nvPr/>
          </p:nvCxnSpPr>
          <p:spPr>
            <a:xfrm rot="16200000" flipH="1">
              <a:off x="7197231" y="5254882"/>
              <a:ext cx="710083" cy="497330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Curved Connector 294"/>
            <p:cNvCxnSpPr>
              <a:stCxn id="284" idx="4"/>
              <a:endCxn id="278" idx="1"/>
            </p:cNvCxnSpPr>
            <p:nvPr/>
          </p:nvCxnSpPr>
          <p:spPr>
            <a:xfrm rot="16200000" flipH="1">
              <a:off x="6734017" y="5458768"/>
              <a:ext cx="710083" cy="89557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Curved Connector 295"/>
            <p:cNvCxnSpPr>
              <a:stCxn id="290" idx="4"/>
              <a:endCxn id="277" idx="1"/>
            </p:cNvCxnSpPr>
            <p:nvPr/>
          </p:nvCxnSpPr>
          <p:spPr>
            <a:xfrm rot="5400000">
              <a:off x="6502411" y="5446383"/>
              <a:ext cx="710083" cy="114328"/>
            </a:xfrm>
            <a:prstGeom prst="curvedConnector4">
              <a:avLst>
                <a:gd name="adj1" fmla="val 16913"/>
                <a:gd name="adj2" fmla="val 299951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Curved Connector 296"/>
            <p:cNvCxnSpPr>
              <a:stCxn id="291" idx="4"/>
              <a:endCxn id="276" idx="1"/>
            </p:cNvCxnSpPr>
            <p:nvPr/>
          </p:nvCxnSpPr>
          <p:spPr>
            <a:xfrm rot="5400000">
              <a:off x="6270805" y="5344440"/>
              <a:ext cx="710083" cy="318215"/>
            </a:xfrm>
            <a:prstGeom prst="curvedConnector4">
              <a:avLst>
                <a:gd name="adj1" fmla="val 16913"/>
                <a:gd name="adj2" fmla="val 171838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Curved Connector 297"/>
            <p:cNvCxnSpPr>
              <a:stCxn id="288" idx="4"/>
              <a:endCxn id="281" idx="1"/>
            </p:cNvCxnSpPr>
            <p:nvPr/>
          </p:nvCxnSpPr>
          <p:spPr>
            <a:xfrm rot="16200000" flipH="1">
              <a:off x="7428838" y="5152938"/>
              <a:ext cx="710083" cy="701218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Rectangle 298"/>
            <p:cNvSpPr/>
            <p:nvPr/>
          </p:nvSpPr>
          <p:spPr>
            <a:xfrm>
              <a:off x="1453270" y="4694983"/>
              <a:ext cx="2349444" cy="1076829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BPM</a:t>
              </a:r>
            </a:p>
            <a:p>
              <a:pPr algn="ctr"/>
              <a:r>
                <a:rPr lang="en-US" sz="1600" dirty="0" smtClean="0"/>
                <a:t>NIM</a:t>
              </a:r>
              <a:endParaRPr lang="en-US" sz="2400" dirty="0"/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2379758" y="4759710"/>
              <a:ext cx="234945" cy="939778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Q6</a:t>
              </a:r>
              <a:endParaRPr lang="en-US" dirty="0"/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2701165" y="4759710"/>
              <a:ext cx="234945" cy="939778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Q7</a:t>
              </a:r>
              <a:endParaRPr lang="en-US" dirty="0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3022570" y="4759710"/>
              <a:ext cx="234945" cy="939778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Q8</a:t>
              </a:r>
              <a:endParaRPr lang="en-US" dirty="0"/>
            </a:p>
          </p:txBody>
        </p:sp>
        <p:grpSp>
          <p:nvGrpSpPr>
            <p:cNvPr id="306" name="Group 305"/>
            <p:cNvGrpSpPr>
              <a:grpSpLocks noChangeAspect="1"/>
            </p:cNvGrpSpPr>
            <p:nvPr/>
          </p:nvGrpSpPr>
          <p:grpSpPr>
            <a:xfrm rot="5400000">
              <a:off x="3170546" y="3834821"/>
              <a:ext cx="300638" cy="1130670"/>
              <a:chOff x="2132858" y="644004"/>
              <a:chExt cx="294767" cy="1108596"/>
            </a:xfrm>
          </p:grpSpPr>
          <p:sp>
            <p:nvSpPr>
              <p:cNvPr id="307" name="Rectangle 306"/>
              <p:cNvSpPr/>
              <p:nvPr/>
            </p:nvSpPr>
            <p:spPr>
              <a:xfrm rot="16200000">
                <a:off x="1725944" y="1050918"/>
                <a:ext cx="1108596" cy="29476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08" name="Oval 307"/>
              <p:cNvSpPr/>
              <p:nvPr/>
            </p:nvSpPr>
            <p:spPr>
              <a:xfrm rot="16200000">
                <a:off x="2283525" y="134593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09" name="Oval 308"/>
              <p:cNvSpPr/>
              <p:nvPr/>
            </p:nvSpPr>
            <p:spPr>
              <a:xfrm rot="16200000">
                <a:off x="2283525" y="1091672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10" name="Oval 309"/>
              <p:cNvSpPr/>
              <p:nvPr/>
            </p:nvSpPr>
            <p:spPr>
              <a:xfrm rot="16200000">
                <a:off x="2283525" y="83740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11" name="Oval 310"/>
              <p:cNvSpPr/>
              <p:nvPr/>
            </p:nvSpPr>
            <p:spPr>
              <a:xfrm rot="16200000">
                <a:off x="2283525" y="71027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12" name="Oval 311"/>
              <p:cNvSpPr/>
              <p:nvPr/>
            </p:nvSpPr>
            <p:spPr>
              <a:xfrm rot="16200000">
                <a:off x="2283525" y="96454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13" name="Oval 312"/>
              <p:cNvSpPr/>
              <p:nvPr/>
            </p:nvSpPr>
            <p:spPr>
              <a:xfrm rot="16200000">
                <a:off x="2283525" y="121880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14" name="Oval 313"/>
              <p:cNvSpPr/>
              <p:nvPr/>
            </p:nvSpPr>
            <p:spPr>
              <a:xfrm rot="16200000">
                <a:off x="2283525" y="147306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15" name="Oval 314"/>
              <p:cNvSpPr/>
              <p:nvPr/>
            </p:nvSpPr>
            <p:spPr>
              <a:xfrm rot="16200000">
                <a:off x="2283525" y="160020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16" name="Oval 315"/>
              <p:cNvSpPr/>
              <p:nvPr/>
            </p:nvSpPr>
            <p:spPr>
              <a:xfrm rot="16200000">
                <a:off x="2167956" y="115993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304" name="Rectangle 303"/>
            <p:cNvSpPr/>
            <p:nvPr/>
          </p:nvSpPr>
          <p:spPr>
            <a:xfrm>
              <a:off x="3343976" y="4759710"/>
              <a:ext cx="234945" cy="939778"/>
            </a:xfrm>
            <a:prstGeom prst="rect">
              <a:avLst/>
            </a:prstGeom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dirty="0" smtClean="0"/>
                <a:t>Q9</a:t>
              </a:r>
              <a:endParaRPr lang="en-US" dirty="0"/>
            </a:p>
          </p:txBody>
        </p:sp>
        <p:cxnSp>
          <p:nvCxnSpPr>
            <p:cNvPr id="317" name="Curved Connector 316"/>
            <p:cNvCxnSpPr>
              <a:stCxn id="313" idx="4"/>
              <a:endCxn id="304" idx="1"/>
            </p:cNvCxnSpPr>
            <p:nvPr/>
          </p:nvCxnSpPr>
          <p:spPr>
            <a:xfrm rot="16200000" flipH="1">
              <a:off x="2932430" y="4818052"/>
              <a:ext cx="732049" cy="91044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Curved Connector 318"/>
            <p:cNvCxnSpPr>
              <a:stCxn id="308" idx="4"/>
              <a:endCxn id="302" idx="1"/>
            </p:cNvCxnSpPr>
            <p:nvPr/>
          </p:nvCxnSpPr>
          <p:spPr>
            <a:xfrm rot="5400000">
              <a:off x="2706896" y="4813225"/>
              <a:ext cx="732049" cy="100699"/>
            </a:xfrm>
            <a:prstGeom prst="curvedConnector4">
              <a:avLst>
                <a:gd name="adj1" fmla="val 17906"/>
                <a:gd name="adj2" fmla="val 327013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Curved Connector 319"/>
            <p:cNvCxnSpPr>
              <a:stCxn id="314" idx="4"/>
              <a:endCxn id="301" idx="1"/>
            </p:cNvCxnSpPr>
            <p:nvPr/>
          </p:nvCxnSpPr>
          <p:spPr>
            <a:xfrm rot="5400000">
              <a:off x="2481361" y="4717354"/>
              <a:ext cx="732049" cy="292440"/>
            </a:xfrm>
            <a:prstGeom prst="curvedConnector4">
              <a:avLst>
                <a:gd name="adj1" fmla="val 17906"/>
                <a:gd name="adj2" fmla="val 178170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Curved Connector 320"/>
            <p:cNvCxnSpPr>
              <a:stCxn id="315" idx="4"/>
              <a:endCxn id="300" idx="1"/>
            </p:cNvCxnSpPr>
            <p:nvPr/>
          </p:nvCxnSpPr>
          <p:spPr>
            <a:xfrm rot="5400000">
              <a:off x="2255826" y="4621482"/>
              <a:ext cx="732049" cy="484184"/>
            </a:xfrm>
            <a:prstGeom prst="curvedConnector4">
              <a:avLst>
                <a:gd name="adj1" fmla="val 17906"/>
                <a:gd name="adj2" fmla="val 147213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4" name="Group 143"/>
            <p:cNvGrpSpPr>
              <a:grpSpLocks noChangeAspect="1"/>
            </p:cNvGrpSpPr>
            <p:nvPr/>
          </p:nvGrpSpPr>
          <p:grpSpPr>
            <a:xfrm rot="5400000">
              <a:off x="1875166" y="3834819"/>
              <a:ext cx="300638" cy="1130670"/>
              <a:chOff x="2132858" y="644004"/>
              <a:chExt cx="294767" cy="1108596"/>
            </a:xfrm>
          </p:grpSpPr>
          <p:sp>
            <p:nvSpPr>
              <p:cNvPr id="145" name="Rectangle 144"/>
              <p:cNvSpPr/>
              <p:nvPr/>
            </p:nvSpPr>
            <p:spPr>
              <a:xfrm rot="16200000">
                <a:off x="1725944" y="1050918"/>
                <a:ext cx="1108596" cy="29476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635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6" name="Oval 145"/>
              <p:cNvSpPr/>
              <p:nvPr/>
            </p:nvSpPr>
            <p:spPr>
              <a:xfrm rot="16200000">
                <a:off x="2283525" y="134593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7" name="Oval 146"/>
              <p:cNvSpPr/>
              <p:nvPr/>
            </p:nvSpPr>
            <p:spPr>
              <a:xfrm rot="16200000">
                <a:off x="2283525" y="1091672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8" name="Oval 147"/>
              <p:cNvSpPr/>
              <p:nvPr/>
            </p:nvSpPr>
            <p:spPr>
              <a:xfrm rot="16200000">
                <a:off x="2283525" y="83740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49" name="Oval 148"/>
              <p:cNvSpPr/>
              <p:nvPr/>
            </p:nvSpPr>
            <p:spPr>
              <a:xfrm rot="16200000">
                <a:off x="2283525" y="710276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50" name="Oval 149"/>
              <p:cNvSpPr/>
              <p:nvPr/>
            </p:nvSpPr>
            <p:spPr>
              <a:xfrm rot="16200000">
                <a:off x="2283525" y="96454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51" name="Oval 150"/>
              <p:cNvSpPr/>
              <p:nvPr/>
            </p:nvSpPr>
            <p:spPr>
              <a:xfrm rot="16200000">
                <a:off x="2283525" y="121880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52" name="Oval 151"/>
              <p:cNvSpPr/>
              <p:nvPr/>
            </p:nvSpPr>
            <p:spPr>
              <a:xfrm rot="16200000">
                <a:off x="2283525" y="1473068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53" name="Oval 152"/>
              <p:cNvSpPr/>
              <p:nvPr/>
            </p:nvSpPr>
            <p:spPr>
              <a:xfrm rot="16200000">
                <a:off x="2283525" y="1600200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54" name="Oval 153"/>
              <p:cNvSpPr/>
              <p:nvPr/>
            </p:nvSpPr>
            <p:spPr>
              <a:xfrm rot="16200000">
                <a:off x="2167956" y="1159934"/>
                <a:ext cx="92208" cy="9220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cxnSp>
          <p:nvCxnSpPr>
            <p:cNvPr id="347" name="Curved Connector 346"/>
            <p:cNvCxnSpPr>
              <a:stCxn id="149" idx="6"/>
              <a:endCxn id="316" idx="0"/>
            </p:cNvCxnSpPr>
            <p:nvPr/>
          </p:nvCxnSpPr>
          <p:spPr>
            <a:xfrm flipV="1">
              <a:off x="2523228" y="4285634"/>
              <a:ext cx="789746" cy="164891"/>
            </a:xfrm>
            <a:prstGeom prst="curvedConnector4">
              <a:avLst>
                <a:gd name="adj1" fmla="val 47023"/>
                <a:gd name="adj2" fmla="val 238637"/>
              </a:avLst>
            </a:prstGeom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urved Connector 120"/>
            <p:cNvCxnSpPr>
              <a:stCxn id="86" idx="4"/>
              <a:endCxn id="123" idx="1"/>
            </p:cNvCxnSpPr>
            <p:nvPr/>
          </p:nvCxnSpPr>
          <p:spPr>
            <a:xfrm rot="5400000">
              <a:off x="6287105" y="2170368"/>
              <a:ext cx="707239" cy="288458"/>
            </a:xfrm>
            <a:prstGeom prst="curvedConnector4">
              <a:avLst>
                <a:gd name="adj1" fmla="val 16780"/>
                <a:gd name="adj2" fmla="val 179249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Curved Connector 233"/>
            <p:cNvCxnSpPr>
              <a:stCxn id="142" idx="0"/>
              <a:endCxn id="215" idx="1"/>
            </p:cNvCxnSpPr>
            <p:nvPr/>
          </p:nvCxnSpPr>
          <p:spPr>
            <a:xfrm rot="16200000" flipV="1">
              <a:off x="6468353" y="4171147"/>
              <a:ext cx="800441" cy="80583"/>
            </a:xfrm>
            <a:prstGeom prst="curvedConnector4">
              <a:avLst>
                <a:gd name="adj1" fmla="val 20648"/>
                <a:gd name="adj2" fmla="val 383683"/>
              </a:avLst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Rectangle 185"/>
            <p:cNvSpPr/>
            <p:nvPr/>
          </p:nvSpPr>
          <p:spPr>
            <a:xfrm>
              <a:off x="1600200" y="4763508"/>
              <a:ext cx="234945" cy="93977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175"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233" name="Curved Connector 232"/>
            <p:cNvCxnSpPr>
              <a:stCxn id="136" idx="0"/>
              <a:endCxn id="216" idx="1"/>
            </p:cNvCxnSpPr>
            <p:nvPr/>
          </p:nvCxnSpPr>
          <p:spPr>
            <a:xfrm rot="5400000" flipH="1" flipV="1">
              <a:off x="6699959" y="4149788"/>
              <a:ext cx="800441" cy="123302"/>
            </a:xfrm>
            <a:prstGeom prst="curvedConnector2">
              <a:avLst/>
            </a:prstGeom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Oval 189"/>
            <p:cNvSpPr/>
            <p:nvPr/>
          </p:nvSpPr>
          <p:spPr>
            <a:xfrm>
              <a:off x="1926371" y="4420321"/>
              <a:ext cx="64610" cy="6461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91" name="Oval 190"/>
            <p:cNvSpPr/>
            <p:nvPr/>
          </p:nvSpPr>
          <p:spPr>
            <a:xfrm>
              <a:off x="1535590" y="4420321"/>
              <a:ext cx="64610" cy="6461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94" name="Oval 193"/>
            <p:cNvSpPr/>
            <p:nvPr/>
          </p:nvSpPr>
          <p:spPr>
            <a:xfrm>
              <a:off x="1796110" y="4420321"/>
              <a:ext cx="64610" cy="6461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87" name="Isosceles Triangle 186"/>
            <p:cNvSpPr>
              <a:spLocks noChangeAspect="1"/>
            </p:cNvSpPr>
            <p:nvPr/>
          </p:nvSpPr>
          <p:spPr>
            <a:xfrm>
              <a:off x="1621078" y="4987877"/>
              <a:ext cx="193187" cy="165666"/>
            </a:xfrm>
            <a:prstGeom prst="triangle">
              <a:avLst/>
            </a:prstGeom>
            <a:ln w="3175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84" name="Curved Connector 83"/>
            <p:cNvCxnSpPr>
              <a:stCxn id="82" idx="2"/>
              <a:endCxn id="187" idx="3"/>
            </p:cNvCxnSpPr>
            <p:nvPr/>
          </p:nvCxnSpPr>
          <p:spPr>
            <a:xfrm rot="16200000" flipH="1">
              <a:off x="-194804" y="3241067"/>
              <a:ext cx="2618092" cy="1206860"/>
            </a:xfrm>
            <a:prstGeom prst="curvedConnector3">
              <a:avLst>
                <a:gd name="adj1" fmla="val 108732"/>
              </a:avLst>
            </a:prstGeom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urved Connector 87"/>
            <p:cNvCxnSpPr>
              <a:stCxn id="187" idx="0"/>
              <a:endCxn id="154" idx="0"/>
            </p:cNvCxnSpPr>
            <p:nvPr/>
          </p:nvCxnSpPr>
          <p:spPr>
            <a:xfrm rot="5400000" flipH="1" flipV="1">
              <a:off x="1516511" y="4486794"/>
              <a:ext cx="702245" cy="299922"/>
            </a:xfrm>
            <a:prstGeom prst="curvedConnector3">
              <a:avLst>
                <a:gd name="adj1" fmla="val 132553"/>
              </a:avLst>
            </a:prstGeom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Curved Connector 347"/>
            <p:cNvCxnSpPr>
              <a:stCxn id="147" idx="0"/>
              <a:endCxn id="91" idx="2"/>
            </p:cNvCxnSpPr>
            <p:nvPr/>
          </p:nvCxnSpPr>
          <p:spPr>
            <a:xfrm rot="5400000" flipH="1" flipV="1">
              <a:off x="3333381" y="549921"/>
              <a:ext cx="2607417" cy="5099747"/>
            </a:xfrm>
            <a:prstGeom prst="curvedConnector2">
              <a:avLst/>
            </a:prstGeom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Oval 181"/>
            <p:cNvSpPr/>
            <p:nvPr/>
          </p:nvSpPr>
          <p:spPr>
            <a:xfrm>
              <a:off x="3483456" y="4420321"/>
              <a:ext cx="64610" cy="6461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83" name="Oval 182"/>
            <p:cNvSpPr/>
            <p:nvPr/>
          </p:nvSpPr>
          <p:spPr>
            <a:xfrm>
              <a:off x="3350017" y="4419794"/>
              <a:ext cx="64610" cy="6461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6" name="Oval 115"/>
            <p:cNvSpPr/>
            <p:nvPr/>
          </p:nvSpPr>
          <p:spPr>
            <a:xfrm>
              <a:off x="3609344" y="4420321"/>
              <a:ext cx="64610" cy="6461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7" name="Oval 116"/>
            <p:cNvSpPr/>
            <p:nvPr/>
          </p:nvSpPr>
          <p:spPr>
            <a:xfrm>
              <a:off x="3739007" y="4420321"/>
              <a:ext cx="64610" cy="6461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351" name="Curved Connector 350"/>
            <p:cNvCxnSpPr>
              <a:stCxn id="150" idx="4"/>
              <a:endCxn id="292" idx="2"/>
            </p:cNvCxnSpPr>
            <p:nvPr/>
          </p:nvCxnSpPr>
          <p:spPr>
            <a:xfrm rot="16200000" flipH="1">
              <a:off x="4458889" y="2255538"/>
              <a:ext cx="486065" cy="4970084"/>
            </a:xfrm>
            <a:prstGeom prst="curvedConnector2">
              <a:avLst/>
            </a:prstGeom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Curved Connector 160"/>
            <p:cNvCxnSpPr>
              <a:stCxn id="148" idx="0"/>
              <a:endCxn id="156" idx="2"/>
            </p:cNvCxnSpPr>
            <p:nvPr/>
          </p:nvCxnSpPr>
          <p:spPr>
            <a:xfrm rot="16200000" flipH="1">
              <a:off x="4695221" y="2054823"/>
              <a:ext cx="137310" cy="4834669"/>
            </a:xfrm>
            <a:prstGeom prst="curvedConnector4">
              <a:avLst>
                <a:gd name="adj1" fmla="val -166485"/>
                <a:gd name="adj2" fmla="val 50486"/>
              </a:avLst>
            </a:prstGeom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Oval 165"/>
            <p:cNvSpPr/>
            <p:nvPr/>
          </p:nvSpPr>
          <p:spPr>
            <a:xfrm>
              <a:off x="1665850" y="4420321"/>
              <a:ext cx="64610" cy="6461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67" name="Oval 166"/>
            <p:cNvSpPr/>
            <p:nvPr/>
          </p:nvSpPr>
          <p:spPr>
            <a:xfrm>
              <a:off x="7400964" y="1884457"/>
              <a:ext cx="64610" cy="6461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68" name="Oval 167"/>
            <p:cNvSpPr/>
            <p:nvPr/>
          </p:nvSpPr>
          <p:spPr>
            <a:xfrm>
              <a:off x="7531597" y="1884457"/>
              <a:ext cx="64610" cy="6461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69" name="Oval 168"/>
            <p:cNvSpPr/>
            <p:nvPr/>
          </p:nvSpPr>
          <p:spPr>
            <a:xfrm>
              <a:off x="7662230" y="1884457"/>
              <a:ext cx="64610" cy="6461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0" name="Oval 169"/>
            <p:cNvSpPr/>
            <p:nvPr/>
          </p:nvSpPr>
          <p:spPr>
            <a:xfrm>
              <a:off x="7399990" y="4624438"/>
              <a:ext cx="64610" cy="6461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1" name="Oval 170"/>
            <p:cNvSpPr/>
            <p:nvPr/>
          </p:nvSpPr>
          <p:spPr>
            <a:xfrm>
              <a:off x="7530623" y="4624438"/>
              <a:ext cx="64610" cy="6461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2" name="Oval 171"/>
            <p:cNvSpPr/>
            <p:nvPr/>
          </p:nvSpPr>
          <p:spPr>
            <a:xfrm>
              <a:off x="7661256" y="4624438"/>
              <a:ext cx="64610" cy="6461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3" name="Oval 172"/>
            <p:cNvSpPr/>
            <p:nvPr/>
          </p:nvSpPr>
          <p:spPr>
            <a:xfrm>
              <a:off x="7534844" y="5069178"/>
              <a:ext cx="64610" cy="6461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4" name="Oval 173"/>
            <p:cNvSpPr/>
            <p:nvPr/>
          </p:nvSpPr>
          <p:spPr>
            <a:xfrm>
              <a:off x="7663768" y="5069178"/>
              <a:ext cx="64610" cy="6461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273321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8216</TotalTime>
  <Words>600</Words>
  <Application>Microsoft Office PowerPoint</Application>
  <PresentationFormat>On-screen Show (4:3)</PresentationFormat>
  <Paragraphs>366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Low-Energy Linac</vt:lpstr>
      <vt:lpstr>PowerPoint Presentation</vt:lpstr>
      <vt:lpstr>PowerPoint Presentation</vt:lpstr>
      <vt:lpstr>PowerPoint Presentation</vt:lpstr>
      <vt:lpstr>High-Energy Linac</vt:lpstr>
      <vt:lpstr>Diagnostics Room</vt:lpstr>
      <vt:lpstr>Booster &amp; Linac 400 MeV Line</vt:lpstr>
      <vt:lpstr>Booster Gallery Plan View</vt:lpstr>
      <vt:lpstr>Booster 400 MeV Line (Far)</vt:lpstr>
      <vt:lpstr>Booster &amp; Linac 400 MeV (near)</vt:lpstr>
      <vt:lpstr>All 400 MeV line</vt:lpstr>
      <vt:lpstr>Back Panel of the BPM Module</vt:lpstr>
      <vt:lpstr>Obsolete Layouts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 Levels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Elliott S. McCrory</dc:creator>
  <cp:lastModifiedBy>Elliott S. McCrory</cp:lastModifiedBy>
  <cp:revision>69</cp:revision>
  <cp:lastPrinted>2012-12-06T16:00:34Z</cp:lastPrinted>
  <dcterms:created xsi:type="dcterms:W3CDTF">2012-08-17T19:15:25Z</dcterms:created>
  <dcterms:modified xsi:type="dcterms:W3CDTF">2012-12-06T17:24:44Z</dcterms:modified>
</cp:coreProperties>
</file>