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1" r:id="rId2"/>
    <p:sldId id="282" r:id="rId3"/>
    <p:sldId id="283" r:id="rId4"/>
    <p:sldId id="28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4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905000"/>
          </a:xfrm>
        </p:spPr>
        <p:txBody>
          <a:bodyPr/>
          <a:lstStyle/>
          <a:p>
            <a:r>
              <a:rPr lang="en-US" dirty="0" smtClean="0"/>
              <a:t>Booster 150 KW Power Amplifier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71800"/>
            <a:ext cx="6400800" cy="2362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Status Update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10/3/2012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S. </a:t>
            </a:r>
            <a:r>
              <a:rPr lang="en-US" sz="2000" dirty="0" err="1" smtClean="0">
                <a:solidFill>
                  <a:schemeClr val="tx1"/>
                </a:solidFill>
              </a:rPr>
              <a:t>Kotz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of </a:t>
            </a:r>
            <a:r>
              <a:rPr lang="en-US" dirty="0" smtClean="0"/>
              <a:t>October 3, </a:t>
            </a:r>
            <a:r>
              <a:rPr lang="en-US" dirty="0" smtClean="0"/>
              <a:t>2012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 Completed</a:t>
            </a:r>
            <a:r>
              <a:rPr lang="en-US" baseline="0" dirty="0" smtClean="0"/>
              <a:t> units for </a:t>
            </a:r>
            <a:r>
              <a:rPr lang="en-US" baseline="0" dirty="0" err="1" smtClean="0"/>
              <a:t>NoVA</a:t>
            </a:r>
            <a:endParaRPr lang="en-US" dirty="0" smtClean="0"/>
          </a:p>
          <a:p>
            <a:r>
              <a:rPr lang="en-US" dirty="0"/>
              <a:t>All East Side Stations </a:t>
            </a:r>
            <a:r>
              <a:rPr lang="en-US" dirty="0" smtClean="0"/>
              <a:t>installed </a:t>
            </a:r>
            <a:endParaRPr lang="en-US" b="1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Additional </a:t>
            </a:r>
            <a:r>
              <a:rPr lang="en-US" dirty="0" smtClean="0"/>
              <a:t>units </a:t>
            </a:r>
            <a:r>
              <a:rPr lang="en-US" dirty="0" smtClean="0"/>
              <a:t>built &amp; tested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Waiting for install in West Booster Tunnel</a:t>
            </a:r>
            <a:endParaRPr lang="en-US" sz="20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Remaining units </a:t>
            </a:r>
            <a:r>
              <a:rPr lang="en-US" dirty="0" smtClean="0"/>
              <a:t>partially built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Require Cathode Cooling Rings </a:t>
            </a:r>
            <a:endParaRPr lang="en-US" b="1" dirty="0" smtClean="0">
              <a:solidFill>
                <a:srgbClr val="0070C0"/>
              </a:solidFill>
            </a:endParaRP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1 unit awaiting Y567 Tube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sz="4000" b="1" dirty="0" smtClean="0"/>
              <a:t>14 Additional PA’s Needed</a:t>
            </a:r>
          </a:p>
          <a:p>
            <a:pPr lvl="1"/>
            <a:r>
              <a:rPr lang="en-US" sz="4000" dirty="0" smtClean="0"/>
              <a:t>10 Stations (West Booster Gallery)</a:t>
            </a:r>
          </a:p>
          <a:p>
            <a:pPr lvl="1"/>
            <a:r>
              <a:rPr lang="en-US" sz="4000" dirty="0" smtClean="0"/>
              <a:t>4 Spares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sz="4000" b="1" dirty="0" smtClean="0"/>
              <a:t>95% </a:t>
            </a:r>
            <a:r>
              <a:rPr lang="en-US" sz="4000" b="1" dirty="0" smtClean="0"/>
              <a:t>of Material Received &amp; Inventoried</a:t>
            </a:r>
          </a:p>
          <a:p>
            <a:pPr lvl="2"/>
            <a:r>
              <a:rPr lang="en-US" sz="4000" dirty="0" smtClean="0"/>
              <a:t>All hardware </a:t>
            </a:r>
            <a:r>
              <a:rPr lang="en-US" sz="4000" dirty="0" smtClean="0"/>
              <a:t>(Including Water Manifold items)</a:t>
            </a:r>
          </a:p>
          <a:p>
            <a:pPr lvl="2"/>
            <a:r>
              <a:rPr lang="en-US" sz="4000" dirty="0" smtClean="0"/>
              <a:t>Power </a:t>
            </a:r>
            <a:r>
              <a:rPr lang="en-US" sz="4000" dirty="0"/>
              <a:t>Module Outer </a:t>
            </a:r>
            <a:r>
              <a:rPr lang="en-US" sz="4000" dirty="0" smtClean="0"/>
              <a:t>Shell</a:t>
            </a:r>
            <a:endParaRPr lang="en-US" sz="4000" dirty="0" smtClean="0"/>
          </a:p>
          <a:p>
            <a:pPr lvl="2"/>
            <a:r>
              <a:rPr lang="en-US" sz="4000" dirty="0" smtClean="0"/>
              <a:t>Most of FNAL Machine Shop </a:t>
            </a:r>
            <a:r>
              <a:rPr lang="en-US" sz="4000" dirty="0" smtClean="0"/>
              <a:t>Items</a:t>
            </a:r>
          </a:p>
          <a:p>
            <a:pPr lvl="3"/>
            <a:r>
              <a:rPr lang="en-US" sz="3200" dirty="0" smtClean="0">
                <a:solidFill>
                  <a:srgbClr val="0070C0"/>
                </a:solidFill>
              </a:rPr>
              <a:t>Still need Cathode Cooling Rings (in process)</a:t>
            </a:r>
            <a:endParaRPr lang="en-US" sz="3200" dirty="0" smtClean="0">
              <a:solidFill>
                <a:srgbClr val="0070C0"/>
              </a:solidFill>
            </a:endParaRPr>
          </a:p>
          <a:p>
            <a:pPr lvl="2"/>
            <a:r>
              <a:rPr lang="en-US" sz="4000" dirty="0" smtClean="0"/>
              <a:t>Cathode Resonator</a:t>
            </a:r>
          </a:p>
          <a:p>
            <a:pPr lvl="2"/>
            <a:r>
              <a:rPr lang="en-US" sz="4000" dirty="0" smtClean="0"/>
              <a:t>Copper Shroud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Completed building </a:t>
            </a:r>
            <a:r>
              <a:rPr lang="en-US" dirty="0" smtClean="0"/>
              <a:t>&amp; testing of first 12 PA’s</a:t>
            </a:r>
          </a:p>
          <a:p>
            <a:pPr lvl="4"/>
            <a:endParaRPr lang="en-US" dirty="0"/>
          </a:p>
          <a:p>
            <a:r>
              <a:rPr lang="en-US" dirty="0" smtClean="0"/>
              <a:t>Begun </a:t>
            </a:r>
            <a:r>
              <a:rPr lang="en-US" dirty="0" smtClean="0"/>
              <a:t>build of next 14 PA’s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Two complete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Remaining units built as far as possible</a:t>
            </a:r>
            <a:endParaRPr lang="en-US" b="1" dirty="0" smtClean="0">
              <a:solidFill>
                <a:srgbClr val="0070C0"/>
              </a:solidFill>
            </a:endParaRPr>
          </a:p>
          <a:p>
            <a:pPr lvl="4"/>
            <a:endParaRPr lang="en-US" b="1" dirty="0" smtClean="0"/>
          </a:p>
          <a:p>
            <a:r>
              <a:rPr lang="en-US" dirty="0" smtClean="0"/>
              <a:t>Build &amp; test units (</a:t>
            </a:r>
            <a:r>
              <a:rPr lang="en-US" dirty="0" smtClean="0"/>
              <a:t>2+ </a:t>
            </a:r>
            <a:r>
              <a:rPr lang="en-US" dirty="0" smtClean="0"/>
              <a:t>/ Month)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Goal </a:t>
            </a:r>
            <a:r>
              <a:rPr lang="en-US" b="1" dirty="0" smtClean="0">
                <a:solidFill>
                  <a:srgbClr val="0070C0"/>
                </a:solidFill>
              </a:rPr>
              <a:t>is still </a:t>
            </a:r>
            <a:r>
              <a:rPr lang="en-US" b="1" dirty="0" smtClean="0">
                <a:solidFill>
                  <a:srgbClr val="0070C0"/>
                </a:solidFill>
              </a:rPr>
              <a:t>January </a:t>
            </a:r>
            <a:r>
              <a:rPr lang="en-US" b="1" dirty="0" smtClean="0">
                <a:solidFill>
                  <a:srgbClr val="0070C0"/>
                </a:solidFill>
              </a:rPr>
              <a:t>2013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At least 8 for Booster West Gallery</a:t>
            </a:r>
            <a:endParaRPr lang="en-US" b="1" dirty="0" smtClean="0">
              <a:solidFill>
                <a:srgbClr val="0070C0"/>
              </a:solidFill>
            </a:endParaRPr>
          </a:p>
          <a:p>
            <a:pPr lvl="4"/>
            <a:endParaRPr lang="en-US" b="1" dirty="0" smtClean="0"/>
          </a:p>
          <a:p>
            <a:r>
              <a:rPr lang="en-US" dirty="0" smtClean="0"/>
              <a:t>Install into Stations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During conversion</a:t>
            </a:r>
            <a:endParaRPr lang="en-US" b="1" dirty="0" smtClean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2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156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Booster 150 KW Power Amplifier</vt:lpstr>
      <vt:lpstr>As of October 3, 2012</vt:lpstr>
      <vt:lpstr>Schedule</vt:lpstr>
      <vt:lpstr>Timeline</vt:lpstr>
    </vt:vector>
  </TitlesOfParts>
  <Company>Fermilab | Accelerator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pellico</dc:creator>
  <cp:lastModifiedBy>Steve Kotz x2241 14564N</cp:lastModifiedBy>
  <cp:revision>30</cp:revision>
  <dcterms:created xsi:type="dcterms:W3CDTF">2012-05-23T14:14:44Z</dcterms:created>
  <dcterms:modified xsi:type="dcterms:W3CDTF">2012-10-03T13:25:46Z</dcterms:modified>
</cp:coreProperties>
</file>