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57" r:id="rId3"/>
    <p:sldId id="258" r:id="rId4"/>
    <p:sldId id="285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ADA1-30FD-4307-AB4D-2563E0BE4ECF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PIP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April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Summary Update</a:t>
            </a:r>
          </a:p>
          <a:p>
            <a:pPr lvl="1"/>
            <a:r>
              <a:rPr lang="en-US" dirty="0" smtClean="0"/>
              <a:t>Current Activities/Updates</a:t>
            </a:r>
          </a:p>
          <a:p>
            <a:pPr lvl="1"/>
            <a:r>
              <a:rPr lang="en-US" dirty="0" smtClean="0"/>
              <a:t>Startup Plans	</a:t>
            </a:r>
          </a:p>
          <a:p>
            <a:pPr lvl="1"/>
            <a:r>
              <a:rPr lang="en-US" dirty="0" smtClean="0"/>
              <a:t>Upcoming Talks, Reports, Meetings</a:t>
            </a:r>
          </a:p>
          <a:p>
            <a:pPr>
              <a:buNone/>
            </a:pPr>
            <a:r>
              <a:rPr lang="en-US" dirty="0" smtClean="0"/>
              <a:t>Updates/Talks:</a:t>
            </a:r>
          </a:p>
          <a:p>
            <a:r>
              <a:rPr lang="en-US" dirty="0" smtClean="0"/>
              <a:t>Ken </a:t>
            </a:r>
            <a:r>
              <a:rPr lang="en-US" dirty="0" err="1" smtClean="0"/>
              <a:t>Domann</a:t>
            </a:r>
            <a:r>
              <a:rPr lang="en-US" dirty="0" smtClean="0"/>
              <a:t> - Project Schedule and Budget </a:t>
            </a:r>
            <a:r>
              <a:rPr lang="en-US" dirty="0" smtClean="0"/>
              <a:t>Report</a:t>
            </a:r>
            <a:endParaRPr lang="en-US" dirty="0" smtClean="0"/>
          </a:p>
          <a:p>
            <a:r>
              <a:rPr lang="en-US" dirty="0" smtClean="0"/>
              <a:t>Fernanda Garcia - Report on CPI site visit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400" dirty="0" smtClean="0"/>
              <a:t>General Info</a:t>
            </a:r>
          </a:p>
          <a:p>
            <a:pPr lvl="1"/>
            <a:r>
              <a:rPr lang="en-US" sz="3300" dirty="0" smtClean="0"/>
              <a:t>Booster Beam: Running still at reduced levels </a:t>
            </a:r>
            <a:r>
              <a:rPr lang="en-US" sz="3300" dirty="0" smtClean="0"/>
              <a:t>(Shutdown today due to feeder work)</a:t>
            </a:r>
            <a:endParaRPr lang="en-US" sz="3300" dirty="0" smtClean="0"/>
          </a:p>
          <a:p>
            <a:pPr lvl="1"/>
            <a:r>
              <a:rPr lang="en-US" sz="3300" dirty="0" smtClean="0"/>
              <a:t>Studies are underway:</a:t>
            </a:r>
          </a:p>
          <a:p>
            <a:pPr lvl="2"/>
            <a:r>
              <a:rPr lang="en-US" sz="2900" dirty="0" smtClean="0"/>
              <a:t>Apertures / Orbit Smoothing will continue – </a:t>
            </a:r>
            <a:r>
              <a:rPr lang="en-US" sz="2900" dirty="0" smtClean="0"/>
              <a:t>Kiyomi, Boosters</a:t>
            </a:r>
            <a:endParaRPr lang="en-US" sz="2900" dirty="0" smtClean="0"/>
          </a:p>
          <a:p>
            <a:pPr lvl="2"/>
            <a:r>
              <a:rPr lang="en-US" sz="2900" dirty="0" smtClean="0"/>
              <a:t>Optics </a:t>
            </a:r>
            <a:r>
              <a:rPr lang="en-US" sz="2900" dirty="0" smtClean="0"/>
              <a:t>measurements - Yuri</a:t>
            </a:r>
            <a:endParaRPr lang="en-US" sz="2900" dirty="0" smtClean="0"/>
          </a:p>
          <a:p>
            <a:pPr lvl="1"/>
            <a:r>
              <a:rPr lang="en-US" sz="3300" dirty="0" smtClean="0"/>
              <a:t>Booster SS: Stations are operating – controls / shunt problems </a:t>
            </a:r>
            <a:r>
              <a:rPr lang="en-US" sz="2500" dirty="0" smtClean="0"/>
              <a:t>(One more shut failure)</a:t>
            </a:r>
            <a:endParaRPr lang="en-US" sz="2500" dirty="0" smtClean="0"/>
          </a:p>
          <a:p>
            <a:pPr lvl="2"/>
            <a:r>
              <a:rPr lang="en-US" sz="2900" dirty="0" smtClean="0"/>
              <a:t>Booster voltage still low – but after 7 repair should be near operating levels (2 weeks?)</a:t>
            </a:r>
          </a:p>
          <a:p>
            <a:pPr lvl="1"/>
            <a:r>
              <a:rPr lang="en-US" sz="3300" dirty="0" smtClean="0"/>
              <a:t>Booster </a:t>
            </a:r>
            <a:r>
              <a:rPr lang="en-US" sz="3300" dirty="0" smtClean="0"/>
              <a:t>RF cavity rework – </a:t>
            </a:r>
            <a:r>
              <a:rPr lang="en-US" sz="3300" dirty="0" smtClean="0"/>
              <a:t>RF1 installed yesterday – being aligned today</a:t>
            </a:r>
            <a:endParaRPr lang="en-US" sz="3300" dirty="0" smtClean="0"/>
          </a:p>
          <a:p>
            <a:pPr lvl="2"/>
            <a:r>
              <a:rPr lang="en-US" sz="2900" dirty="0" smtClean="0"/>
              <a:t>Cavity from RF15 – tuners being reworked </a:t>
            </a:r>
          </a:p>
          <a:p>
            <a:pPr lvl="2"/>
            <a:r>
              <a:rPr lang="en-US" sz="2900" dirty="0" smtClean="0"/>
              <a:t> Spare cavity work – </a:t>
            </a:r>
            <a:r>
              <a:rPr lang="en-US" sz="2900" smtClean="0"/>
              <a:t>Any news?</a:t>
            </a:r>
            <a:endParaRPr lang="en-US" sz="2900" dirty="0" smtClean="0"/>
          </a:p>
          <a:p>
            <a:pPr lvl="2"/>
            <a:r>
              <a:rPr lang="en-US" sz="2900" dirty="0" smtClean="0"/>
              <a:t>Booster RF Cavity 7 (8 also but less) </a:t>
            </a:r>
            <a:r>
              <a:rPr lang="en-US" sz="2900" dirty="0" smtClean="0"/>
              <a:t>has been pulled for RF leak issue</a:t>
            </a:r>
            <a:endParaRPr lang="en-US" sz="2900" dirty="0" smtClean="0"/>
          </a:p>
          <a:p>
            <a:pPr lvl="2"/>
            <a:r>
              <a:rPr lang="en-US" sz="2900" dirty="0" smtClean="0"/>
              <a:t>We </a:t>
            </a:r>
            <a:r>
              <a:rPr lang="en-US" sz="2900" dirty="0" smtClean="0"/>
              <a:t>will have 17/19 cavities after the next swap (up from 16) – may allow high-intensity</a:t>
            </a:r>
          </a:p>
          <a:p>
            <a:pPr lvl="1"/>
            <a:r>
              <a:rPr lang="en-US" sz="3300" dirty="0" smtClean="0"/>
              <a:t>Booster Ferrites</a:t>
            </a:r>
          </a:p>
          <a:p>
            <a:pPr lvl="2"/>
            <a:r>
              <a:rPr lang="en-US" sz="2900" dirty="0" smtClean="0"/>
              <a:t>Low Frequency tester – </a:t>
            </a:r>
            <a:r>
              <a:rPr lang="en-US" sz="2900" dirty="0" smtClean="0"/>
              <a:t>shipped – Any news?</a:t>
            </a:r>
            <a:endParaRPr lang="en-US" sz="2900" dirty="0" smtClean="0"/>
          </a:p>
          <a:p>
            <a:pPr lvl="2"/>
            <a:r>
              <a:rPr lang="en-US" sz="2900" dirty="0" smtClean="0"/>
              <a:t>Second LF tester completed and tested – looks good</a:t>
            </a:r>
            <a:endParaRPr lang="en-US" sz="2900" dirty="0" smtClean="0"/>
          </a:p>
          <a:p>
            <a:pPr lvl="1"/>
            <a:r>
              <a:rPr lang="en-US" sz="3300" dirty="0" smtClean="0"/>
              <a:t>RFQ –2</a:t>
            </a:r>
            <a:r>
              <a:rPr lang="en-US" sz="3300" baseline="30000" dirty="0" smtClean="0"/>
              <a:t>nd</a:t>
            </a:r>
            <a:r>
              <a:rPr lang="en-US" sz="3300" dirty="0" smtClean="0"/>
              <a:t> source </a:t>
            </a:r>
            <a:r>
              <a:rPr lang="en-US" sz="3300" dirty="0" smtClean="0"/>
              <a:t>will be ready for operations next week! Trim will be installed in May</a:t>
            </a:r>
            <a:endParaRPr lang="en-US" sz="3300" dirty="0" smtClean="0"/>
          </a:p>
          <a:p>
            <a:pPr lvl="1"/>
            <a:r>
              <a:rPr lang="en-US" sz="3300" dirty="0" smtClean="0"/>
              <a:t>HLRF </a:t>
            </a:r>
            <a:r>
              <a:rPr lang="en-US" sz="3300" dirty="0" smtClean="0"/>
              <a:t>–site </a:t>
            </a:r>
            <a:r>
              <a:rPr lang="en-US" sz="3300" dirty="0" smtClean="0"/>
              <a:t>visit at vendor (Fernanda and Al – </a:t>
            </a:r>
            <a:r>
              <a:rPr lang="en-US" sz="3300" dirty="0" smtClean="0"/>
              <a:t>Past Monday)</a:t>
            </a:r>
            <a:endParaRPr lang="en-US" sz="3300" dirty="0" smtClean="0"/>
          </a:p>
          <a:p>
            <a:pPr lvl="1"/>
            <a:r>
              <a:rPr lang="en-US" sz="3300" dirty="0" smtClean="0"/>
              <a:t>Linac Modulator – </a:t>
            </a:r>
            <a:r>
              <a:rPr lang="en-US" sz="3300" dirty="0" smtClean="0"/>
              <a:t>Talk by Mark from SLAC Friday (Thursday talk on Klystron Mod)</a:t>
            </a:r>
            <a:endParaRPr lang="en-US" sz="3300" dirty="0" smtClean="0"/>
          </a:p>
          <a:p>
            <a:pPr lvl="1"/>
            <a:r>
              <a:rPr lang="en-US" sz="3300" dirty="0" smtClean="0"/>
              <a:t>Booster Shielding – First part of document given to ES&amp;H, </a:t>
            </a:r>
            <a:r>
              <a:rPr lang="en-US" sz="3300" dirty="0" smtClean="0"/>
              <a:t>Another scan next week…</a:t>
            </a:r>
            <a:endParaRPr lang="en-US" sz="3300" dirty="0" smtClean="0"/>
          </a:p>
          <a:p>
            <a:pPr lvl="1"/>
            <a:r>
              <a:rPr lang="en-US" sz="3300" dirty="0" smtClean="0"/>
              <a:t>Booster Transverse damper needs to be re-commissioned, Long damper plans started</a:t>
            </a:r>
          </a:p>
          <a:p>
            <a:pPr lvl="1"/>
            <a:r>
              <a:rPr lang="en-US" sz="3300" dirty="0" smtClean="0"/>
              <a:t>MI Startup: End of May/Early June – </a:t>
            </a:r>
            <a:r>
              <a:rPr lang="en-US" sz="3300" dirty="0" smtClean="0"/>
              <a:t>delays due to water…not sure what day</a:t>
            </a:r>
            <a:endParaRPr lang="en-US" sz="3300" dirty="0" smtClean="0"/>
          </a:p>
          <a:p>
            <a:pPr>
              <a:buNone/>
            </a:pPr>
            <a:r>
              <a:rPr lang="en-US" sz="3400" dirty="0" smtClean="0"/>
              <a:t>Startup  </a:t>
            </a:r>
            <a:r>
              <a:rPr lang="en-US" dirty="0" smtClean="0"/>
              <a:t>comments (Fernanda, Todd)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3970296" cy="2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2590800"/>
            <a:ext cx="25059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Power Ferrite Tester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5070"/>
          <a:stretch>
            <a:fillRect/>
          </a:stretch>
        </p:blipFill>
        <p:spPr bwMode="auto">
          <a:xfrm>
            <a:off x="0" y="3124200"/>
            <a:ext cx="4343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4343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Repaired Tuner after last 4 sections were repaired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1000" t="12000" r="5000" b="5333"/>
          <a:stretch>
            <a:fillRect/>
          </a:stretch>
        </p:blipFill>
        <p:spPr bwMode="auto">
          <a:xfrm>
            <a:off x="0" y="0"/>
            <a:ext cx="4352544" cy="316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2667000"/>
            <a:ext cx="18233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Booster LCW leak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4000" r="3000" b="4000"/>
          <a:stretch>
            <a:fillRect/>
          </a:stretch>
        </p:blipFill>
        <p:spPr bwMode="auto">
          <a:xfrm>
            <a:off x="4559808" y="3276600"/>
            <a:ext cx="4440936" cy="34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Future Meetings: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Today: </a:t>
            </a:r>
          </a:p>
          <a:p>
            <a:pPr>
              <a:buNone/>
            </a:pPr>
            <a:r>
              <a:rPr lang="en-US" dirty="0" smtClean="0"/>
              <a:t>Eliana Gianfelice - Booster Optics Correction Procedure and Results</a:t>
            </a:r>
          </a:p>
          <a:p>
            <a:pPr>
              <a:buNone/>
            </a:pPr>
            <a:r>
              <a:rPr lang="en-US" dirty="0" smtClean="0"/>
              <a:t>To be Scheduled:</a:t>
            </a:r>
          </a:p>
          <a:p>
            <a:r>
              <a:rPr lang="en-US" dirty="0" smtClean="0"/>
              <a:t>Dave Augustine - Vacuum Installations Finished and in Planning </a:t>
            </a:r>
          </a:p>
          <a:p>
            <a:r>
              <a:rPr lang="en-US" dirty="0" smtClean="0"/>
              <a:t>Jean-Paul </a:t>
            </a:r>
            <a:r>
              <a:rPr lang="en-US" dirty="0" err="1" smtClean="0"/>
              <a:t>Carneiro</a:t>
            </a:r>
            <a:r>
              <a:rPr lang="en-US" dirty="0" smtClean="0"/>
              <a:t> - </a:t>
            </a:r>
            <a:r>
              <a:rPr lang="en-US" dirty="0" err="1" smtClean="0"/>
              <a:t>TraceWin</a:t>
            </a:r>
            <a:r>
              <a:rPr lang="en-US" dirty="0" smtClean="0"/>
              <a:t> 3D Simulations of the Fermilab Linac</a:t>
            </a:r>
          </a:p>
          <a:p>
            <a:r>
              <a:rPr lang="en-US" dirty="0" smtClean="0"/>
              <a:t> Bill Pellico - Loss Test Scans for Shielding Assessment </a:t>
            </a:r>
          </a:p>
          <a:p>
            <a:r>
              <a:rPr lang="en-US" dirty="0" smtClean="0"/>
              <a:t>John Reid - Solid State Installation - Final Report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Upcoming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Reports </a:t>
            </a:r>
          </a:p>
          <a:p>
            <a:pPr lvl="1"/>
            <a:r>
              <a:rPr lang="en-US" dirty="0" smtClean="0"/>
              <a:t>Update of PIP Design Report – Yearly update work</a:t>
            </a:r>
          </a:p>
          <a:p>
            <a:pPr lvl="1"/>
            <a:r>
              <a:rPr lang="en-US" dirty="0" smtClean="0"/>
              <a:t>PMG &amp; Quarterly report in April </a:t>
            </a:r>
            <a:r>
              <a:rPr lang="en-US" dirty="0" smtClean="0"/>
              <a:t>(Completed – submit today)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Budget Issues – No change from last week - </a:t>
            </a:r>
          </a:p>
          <a:p>
            <a:pPr lvl="1"/>
            <a:r>
              <a:rPr lang="en-US" dirty="0" smtClean="0"/>
              <a:t>Lots of talk about next year – nothing is certain but could be a tough year…..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 Please use the E-Log to put general work in progress updates/photos – weekly would be nice – if progress is being made in task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411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PIP Update</vt:lpstr>
      <vt:lpstr>Agenda</vt:lpstr>
      <vt:lpstr>Update</vt:lpstr>
      <vt:lpstr>Slide 4</vt:lpstr>
      <vt:lpstr>Upcoming Talks</vt:lpstr>
      <vt:lpstr>Upcoming 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Zwaska</dc:creator>
  <cp:lastModifiedBy>pellico</cp:lastModifiedBy>
  <cp:revision>143</cp:revision>
  <dcterms:created xsi:type="dcterms:W3CDTF">2012-05-23T14:14:44Z</dcterms:created>
  <dcterms:modified xsi:type="dcterms:W3CDTF">2013-04-24T15:21:17Z</dcterms:modified>
</cp:coreProperties>
</file>