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0" r:id="rId2"/>
    <p:sldId id="257" r:id="rId3"/>
    <p:sldId id="258" r:id="rId4"/>
    <p:sldId id="285" r:id="rId5"/>
    <p:sldId id="283" r:id="rId6"/>
    <p:sldId id="28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06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42A7B-2A2E-4B50-8A98-A7A74EA5D08C}" type="datetimeFigureOut">
              <a:rPr lang="en-US" smtClean="0"/>
              <a:pPr/>
              <a:t>6/12/2013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9386D-BE52-4F99-B84F-75FAE385FB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ADA1-30FD-4307-AB4D-2563E0BE4ECF}" type="datetimeFigureOut">
              <a:rPr lang="en-US" smtClean="0"/>
              <a:pPr/>
              <a:t>6/12/2013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C1B6-902F-4C13-8EF6-8E39D5F08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ADA1-30FD-4307-AB4D-2563E0BE4ECF}" type="datetimeFigureOut">
              <a:rPr lang="en-US" smtClean="0"/>
              <a:pPr/>
              <a:t>6/12/2013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C1B6-902F-4C13-8EF6-8E39D5F08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ADA1-30FD-4307-AB4D-2563E0BE4ECF}" type="datetimeFigureOut">
              <a:rPr lang="en-US" smtClean="0"/>
              <a:pPr/>
              <a:t>6/12/2013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C1B6-902F-4C13-8EF6-8E39D5F08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ADA1-30FD-4307-AB4D-2563E0BE4ECF}" type="datetimeFigureOut">
              <a:rPr lang="en-US" smtClean="0"/>
              <a:pPr/>
              <a:t>6/12/2013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C1B6-902F-4C13-8EF6-8E39D5F08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ADA1-30FD-4307-AB4D-2563E0BE4ECF}" type="datetimeFigureOut">
              <a:rPr lang="en-US" smtClean="0"/>
              <a:pPr/>
              <a:t>6/12/2013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C1B6-902F-4C13-8EF6-8E39D5F08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ADA1-30FD-4307-AB4D-2563E0BE4ECF}" type="datetimeFigureOut">
              <a:rPr lang="en-US" smtClean="0"/>
              <a:pPr/>
              <a:t>6/12/2013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C1B6-902F-4C13-8EF6-8E39D5F08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ADA1-30FD-4307-AB4D-2563E0BE4ECF}" type="datetimeFigureOut">
              <a:rPr lang="en-US" smtClean="0"/>
              <a:pPr/>
              <a:t>6/12/2013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C1B6-902F-4C13-8EF6-8E39D5F08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ADA1-30FD-4307-AB4D-2563E0BE4ECF}" type="datetimeFigureOut">
              <a:rPr lang="en-US" smtClean="0"/>
              <a:pPr/>
              <a:t>6/12/2013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C1B6-902F-4C13-8EF6-8E39D5F08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ADA1-30FD-4307-AB4D-2563E0BE4ECF}" type="datetimeFigureOut">
              <a:rPr lang="en-US" smtClean="0"/>
              <a:pPr/>
              <a:t>6/12/2013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C1B6-902F-4C13-8EF6-8E39D5F08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ADA1-30FD-4307-AB4D-2563E0BE4ECF}" type="datetimeFigureOut">
              <a:rPr lang="en-US" smtClean="0"/>
              <a:pPr/>
              <a:t>6/12/2013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C1B6-902F-4C13-8EF6-8E39D5F08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ADA1-30FD-4307-AB4D-2563E0BE4ECF}" type="datetimeFigureOut">
              <a:rPr lang="en-US" smtClean="0"/>
              <a:pPr/>
              <a:t>6/12/2013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C1B6-902F-4C13-8EF6-8E39D5F08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FADA1-30FD-4307-AB4D-2563E0BE4ECF}" type="datetimeFigureOut">
              <a:rPr lang="en-US" smtClean="0"/>
              <a:pPr/>
              <a:t>6/12/2013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DC1B6-902F-4C13-8EF6-8E39D5F08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905000"/>
            <a:ext cx="7772400" cy="1470025"/>
          </a:xfrm>
        </p:spPr>
        <p:txBody>
          <a:bodyPr/>
          <a:lstStyle/>
          <a:p>
            <a:r>
              <a:rPr lang="en-US" dirty="0" smtClean="0"/>
              <a:t>PIP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00400"/>
            <a:ext cx="6400800" cy="1752600"/>
          </a:xfrm>
        </p:spPr>
        <p:txBody>
          <a:bodyPr/>
          <a:lstStyle/>
          <a:p>
            <a:r>
              <a:rPr lang="en-US" dirty="0" smtClean="0"/>
              <a:t>June 12</a:t>
            </a:r>
            <a:r>
              <a:rPr lang="en-US" baseline="30000" dirty="0" smtClean="0"/>
              <a:t>th</a:t>
            </a:r>
            <a:r>
              <a:rPr lang="en-US" dirty="0" smtClean="0"/>
              <a:t>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Summary Update</a:t>
            </a:r>
          </a:p>
          <a:p>
            <a:pPr lvl="1"/>
            <a:r>
              <a:rPr lang="en-US" dirty="0" smtClean="0"/>
              <a:t>Current Activities/Updates</a:t>
            </a:r>
          </a:p>
          <a:p>
            <a:pPr lvl="1"/>
            <a:r>
              <a:rPr lang="en-US" dirty="0" smtClean="0"/>
              <a:t>Startup Plans	</a:t>
            </a:r>
          </a:p>
          <a:p>
            <a:pPr lvl="1"/>
            <a:r>
              <a:rPr lang="en-US" dirty="0" smtClean="0"/>
              <a:t>Upcoming Talks, Reports, Meetings</a:t>
            </a:r>
          </a:p>
          <a:p>
            <a:pPr>
              <a:buNone/>
            </a:pPr>
            <a:r>
              <a:rPr lang="en-US" dirty="0" smtClean="0"/>
              <a:t>Updates/Talks:</a:t>
            </a:r>
          </a:p>
          <a:p>
            <a:r>
              <a:rPr lang="en-US" sz="2400" dirty="0" smtClean="0"/>
              <a:t>Jean-Paul </a:t>
            </a:r>
            <a:r>
              <a:rPr lang="en-US" sz="2400" dirty="0" err="1" smtClean="0"/>
              <a:t>Carneiro</a:t>
            </a:r>
            <a:r>
              <a:rPr lang="en-US" sz="2400" dirty="0" smtClean="0"/>
              <a:t> - </a:t>
            </a:r>
            <a:r>
              <a:rPr lang="en-US" sz="2400" dirty="0" err="1" smtClean="0"/>
              <a:t>TraceWin</a:t>
            </a:r>
            <a:r>
              <a:rPr lang="en-US" sz="2400" dirty="0" smtClean="0"/>
              <a:t> 3D Simulations of the </a:t>
            </a:r>
            <a:r>
              <a:rPr lang="en-US" sz="2400" dirty="0" err="1" smtClean="0"/>
              <a:t>Fermilab</a:t>
            </a:r>
            <a:r>
              <a:rPr lang="en-US" sz="2400" dirty="0" smtClean="0"/>
              <a:t> </a:t>
            </a:r>
            <a:r>
              <a:rPr lang="en-US" sz="2400" dirty="0" err="1" smtClean="0"/>
              <a:t>Linac</a:t>
            </a:r>
            <a:endParaRPr lang="en-US" sz="24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647700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sz="3400" dirty="0" smtClean="0"/>
              <a:t>General Info</a:t>
            </a:r>
          </a:p>
          <a:p>
            <a:pPr lvl="1"/>
            <a:r>
              <a:rPr lang="en-US" sz="3300" dirty="0" err="1" smtClean="0"/>
              <a:t>PreAcc</a:t>
            </a:r>
            <a:r>
              <a:rPr lang="en-US" sz="3300" dirty="0" smtClean="0"/>
              <a:t> Beam: Source Current ~60ma</a:t>
            </a:r>
          </a:p>
          <a:p>
            <a:pPr lvl="1"/>
            <a:r>
              <a:rPr lang="en-US" sz="3300" dirty="0" err="1" smtClean="0"/>
              <a:t>Linac</a:t>
            </a:r>
            <a:r>
              <a:rPr lang="en-US" sz="3300" dirty="0" smtClean="0"/>
              <a:t> Beam: Tank 1 in at ~ 34ma, Tank 3 ~29ma, Tank 7 ~26ma</a:t>
            </a:r>
          </a:p>
          <a:p>
            <a:pPr lvl="1"/>
            <a:r>
              <a:rPr lang="en-US" sz="3300" dirty="0" smtClean="0"/>
              <a:t>Booster </a:t>
            </a:r>
            <a:r>
              <a:rPr lang="en-US" sz="3300" dirty="0" smtClean="0"/>
              <a:t>Beam</a:t>
            </a:r>
            <a:r>
              <a:rPr lang="en-US" sz="3300" dirty="0" smtClean="0"/>
              <a:t>: Pushing Higher Intensity in preparation of MI startup</a:t>
            </a:r>
            <a:endParaRPr lang="en-US" sz="3300" dirty="0" smtClean="0"/>
          </a:p>
          <a:p>
            <a:pPr lvl="2"/>
            <a:r>
              <a:rPr lang="en-US" sz="2900" dirty="0" smtClean="0"/>
              <a:t>Have reached about 4E12</a:t>
            </a:r>
            <a:endParaRPr lang="en-US" sz="2900" dirty="0" smtClean="0"/>
          </a:p>
          <a:p>
            <a:pPr lvl="1"/>
            <a:r>
              <a:rPr lang="en-US" sz="3300" dirty="0" smtClean="0"/>
              <a:t>Studies are underway:</a:t>
            </a:r>
          </a:p>
          <a:p>
            <a:pPr lvl="2"/>
            <a:r>
              <a:rPr lang="en-US" sz="2900" dirty="0" smtClean="0"/>
              <a:t>Apertures / Orbit Smoothing will continue – Kiyomi, Boosters</a:t>
            </a:r>
          </a:p>
          <a:p>
            <a:pPr lvl="2"/>
            <a:r>
              <a:rPr lang="en-US" sz="2900" dirty="0" err="1" smtClean="0"/>
              <a:t>PreAcc</a:t>
            </a:r>
            <a:r>
              <a:rPr lang="en-US" sz="2900" dirty="0" smtClean="0"/>
              <a:t>/ </a:t>
            </a:r>
            <a:r>
              <a:rPr lang="en-US" sz="2900" dirty="0" err="1" smtClean="0"/>
              <a:t>Linac</a:t>
            </a:r>
            <a:r>
              <a:rPr lang="en-US" sz="2900" dirty="0" smtClean="0"/>
              <a:t> capture &amp; acceleration tuning </a:t>
            </a:r>
            <a:endParaRPr lang="en-US" sz="2900" dirty="0" smtClean="0"/>
          </a:p>
          <a:p>
            <a:pPr lvl="2"/>
            <a:r>
              <a:rPr lang="en-US" sz="2900" dirty="0" smtClean="0"/>
              <a:t>Cogging software work continues</a:t>
            </a:r>
          </a:p>
          <a:p>
            <a:pPr lvl="2"/>
            <a:r>
              <a:rPr lang="en-US" sz="2900" dirty="0" smtClean="0"/>
              <a:t>Booster optics software – Tan, Eliana -&gt; streamlining and documenting </a:t>
            </a:r>
            <a:endParaRPr lang="en-US" sz="1800" u="sng" dirty="0" smtClean="0"/>
          </a:p>
          <a:p>
            <a:pPr lvl="2"/>
            <a:r>
              <a:rPr lang="en-US" sz="3300" dirty="0" smtClean="0"/>
              <a:t>Booster </a:t>
            </a:r>
            <a:r>
              <a:rPr lang="en-US" sz="3300" dirty="0" smtClean="0"/>
              <a:t>SS: </a:t>
            </a:r>
            <a:r>
              <a:rPr lang="en-US" sz="3300" dirty="0" smtClean="0"/>
              <a:t>No recent failures upstairs – some issues with RF19 (tunnel?)</a:t>
            </a:r>
            <a:endParaRPr lang="en-US" sz="2500" dirty="0" smtClean="0"/>
          </a:p>
          <a:p>
            <a:pPr lvl="1"/>
            <a:r>
              <a:rPr lang="en-US" sz="3300" dirty="0" smtClean="0"/>
              <a:t>Booster RF cavity rework </a:t>
            </a:r>
          </a:p>
          <a:p>
            <a:pPr lvl="2"/>
            <a:r>
              <a:rPr lang="en-US" sz="2900" dirty="0" smtClean="0"/>
              <a:t>Cavity from RF15 – </a:t>
            </a:r>
            <a:r>
              <a:rPr lang="en-US" sz="2900" dirty="0" smtClean="0"/>
              <a:t>being high power tested – will go back in next week at RF7 location</a:t>
            </a:r>
            <a:endParaRPr lang="en-US" sz="2900" dirty="0" smtClean="0"/>
          </a:p>
          <a:p>
            <a:pPr lvl="2"/>
            <a:r>
              <a:rPr lang="en-US" sz="2900" dirty="0" smtClean="0"/>
              <a:t> Spare cavity work – </a:t>
            </a:r>
            <a:r>
              <a:rPr lang="en-US" sz="2900" dirty="0" smtClean="0"/>
              <a:t>have made progress – ceramic ends put on and preparing to vacuum test (2 weeks?)</a:t>
            </a:r>
            <a:endParaRPr lang="en-US" sz="2900" dirty="0" smtClean="0"/>
          </a:p>
          <a:p>
            <a:pPr lvl="2"/>
            <a:r>
              <a:rPr lang="en-US" sz="2900" dirty="0" smtClean="0"/>
              <a:t>Booster RF Cavity </a:t>
            </a:r>
            <a:r>
              <a:rPr lang="en-US" sz="2900" dirty="0" smtClean="0"/>
              <a:t>8 </a:t>
            </a:r>
            <a:r>
              <a:rPr lang="en-US" sz="2900" dirty="0" smtClean="0"/>
              <a:t>will </a:t>
            </a:r>
            <a:r>
              <a:rPr lang="en-US" sz="2900" dirty="0" smtClean="0"/>
              <a:t>outer </a:t>
            </a:r>
            <a:r>
              <a:rPr lang="en-US" sz="2900" dirty="0" smtClean="0"/>
              <a:t>tuner </a:t>
            </a:r>
            <a:r>
              <a:rPr lang="en-US" sz="2900" dirty="0" smtClean="0"/>
              <a:t>replaced – fixed RF leak!</a:t>
            </a:r>
          </a:p>
          <a:p>
            <a:pPr lvl="2"/>
            <a:r>
              <a:rPr lang="en-US" sz="2900" dirty="0" smtClean="0"/>
              <a:t>Tuner that was removed did have problems – pitting on cones…which were not there before install</a:t>
            </a:r>
            <a:endParaRPr lang="en-US" sz="2900" dirty="0" smtClean="0"/>
          </a:p>
          <a:p>
            <a:pPr lvl="2"/>
            <a:r>
              <a:rPr lang="en-US" sz="2900" dirty="0" smtClean="0"/>
              <a:t>We will have </a:t>
            </a:r>
            <a:r>
              <a:rPr lang="en-US" sz="2900" dirty="0" smtClean="0"/>
              <a:t>swap a cavity next week – </a:t>
            </a:r>
            <a:r>
              <a:rPr lang="en-US" sz="2900" dirty="0" smtClean="0"/>
              <a:t>and then set schedule for another cavity </a:t>
            </a:r>
            <a:r>
              <a:rPr lang="en-US" sz="2900" dirty="0" smtClean="0"/>
              <a:t>(two cavities out) when labor available</a:t>
            </a:r>
            <a:endParaRPr lang="en-US" sz="2900" dirty="0" smtClean="0"/>
          </a:p>
          <a:p>
            <a:pPr lvl="1"/>
            <a:r>
              <a:rPr lang="en-US" sz="3300" dirty="0" smtClean="0"/>
              <a:t>Booster Ferrites</a:t>
            </a:r>
          </a:p>
          <a:p>
            <a:pPr lvl="2"/>
            <a:r>
              <a:rPr lang="en-US" sz="2900" dirty="0" smtClean="0"/>
              <a:t>National Magnetics </a:t>
            </a:r>
            <a:r>
              <a:rPr lang="en-US" sz="2900" dirty="0" smtClean="0"/>
              <a:t>working on order – any news? Also need to send back cores with incorrect dimensions.</a:t>
            </a:r>
            <a:endParaRPr lang="en-US" sz="2900" dirty="0" smtClean="0"/>
          </a:p>
          <a:p>
            <a:pPr lvl="2"/>
            <a:r>
              <a:rPr lang="en-US" sz="2900" dirty="0" smtClean="0"/>
              <a:t>High mu cores – still no news?</a:t>
            </a:r>
            <a:endParaRPr lang="en-US" sz="2900" dirty="0" smtClean="0"/>
          </a:p>
          <a:p>
            <a:pPr lvl="1"/>
            <a:r>
              <a:rPr lang="en-US" sz="3300" dirty="0" smtClean="0"/>
              <a:t>RFQ –2</a:t>
            </a:r>
            <a:r>
              <a:rPr lang="en-US" sz="3300" baseline="30000" dirty="0" smtClean="0"/>
              <a:t>nd</a:t>
            </a:r>
            <a:r>
              <a:rPr lang="en-US" sz="3300" dirty="0" smtClean="0"/>
              <a:t> source </a:t>
            </a:r>
            <a:r>
              <a:rPr lang="en-US" sz="3300" dirty="0" smtClean="0"/>
              <a:t>is up and running – several </a:t>
            </a:r>
            <a:r>
              <a:rPr lang="en-US" sz="3300" dirty="0" smtClean="0"/>
              <a:t>problems (still investigating) </a:t>
            </a:r>
            <a:r>
              <a:rPr lang="en-US" sz="3300" dirty="0" smtClean="0"/>
              <a:t>Trim delivered 6/12 – small current gain</a:t>
            </a:r>
            <a:endParaRPr lang="en-US" sz="3300" dirty="0" smtClean="0"/>
          </a:p>
          <a:p>
            <a:pPr lvl="1"/>
            <a:r>
              <a:rPr lang="en-US" sz="3300" dirty="0" smtClean="0"/>
              <a:t>HLRF – Exchanging documentation with </a:t>
            </a:r>
            <a:r>
              <a:rPr lang="en-US" sz="3300" dirty="0" smtClean="0"/>
              <a:t>CPI – we have resubmitted our bid to them for cost update – done this week?</a:t>
            </a:r>
            <a:endParaRPr lang="en-US" sz="3300" dirty="0" smtClean="0"/>
          </a:p>
          <a:p>
            <a:pPr lvl="2"/>
            <a:r>
              <a:rPr lang="en-US" sz="2900" dirty="0" smtClean="0"/>
              <a:t>SLAC (Ongoing discussions about role and Klystron issues – very helpful</a:t>
            </a:r>
            <a:r>
              <a:rPr lang="en-US" sz="2900" dirty="0" smtClean="0"/>
              <a:t>)  Craig Burkhart visited the lab two weeks ago….</a:t>
            </a:r>
            <a:endParaRPr lang="en-US" sz="2900" dirty="0" smtClean="0"/>
          </a:p>
          <a:p>
            <a:pPr lvl="2"/>
            <a:r>
              <a:rPr lang="en-US" sz="2900" dirty="0" smtClean="0"/>
              <a:t>We will write a new PO this week/early next if all goes well…</a:t>
            </a:r>
            <a:endParaRPr lang="en-US" sz="2900" dirty="0" smtClean="0"/>
          </a:p>
          <a:p>
            <a:pPr lvl="1"/>
            <a:r>
              <a:rPr lang="en-US" sz="3300" dirty="0" smtClean="0"/>
              <a:t>Linac Modulator – </a:t>
            </a:r>
            <a:r>
              <a:rPr lang="en-US" sz="3300" dirty="0" smtClean="0"/>
              <a:t>no news – testing</a:t>
            </a:r>
            <a:endParaRPr lang="en-US" sz="3300" dirty="0" smtClean="0"/>
          </a:p>
          <a:p>
            <a:pPr lvl="1"/>
            <a:r>
              <a:rPr lang="en-US" sz="3300" dirty="0" smtClean="0"/>
              <a:t>Booster Shielding – </a:t>
            </a:r>
            <a:r>
              <a:rPr lang="en-US" sz="3300" dirty="0" smtClean="0"/>
              <a:t>We are finishing up the write-up….plan is to have a meeting and then submit report to ES&amp;H</a:t>
            </a:r>
            <a:endParaRPr lang="en-US" sz="3300" dirty="0" smtClean="0"/>
          </a:p>
          <a:p>
            <a:pPr lvl="1"/>
            <a:r>
              <a:rPr lang="en-US" sz="3300" dirty="0" smtClean="0"/>
              <a:t>Booster </a:t>
            </a:r>
            <a:r>
              <a:rPr lang="en-US" sz="3300" dirty="0" smtClean="0"/>
              <a:t>Transverse/Longitudinal dampers </a:t>
            </a:r>
            <a:r>
              <a:rPr lang="en-US" sz="3300" dirty="0" smtClean="0"/>
              <a:t>– </a:t>
            </a:r>
            <a:r>
              <a:rPr lang="en-US" sz="3300" dirty="0" smtClean="0"/>
              <a:t>Higher intensity allowed tune-up but need to proceed with new hardware</a:t>
            </a:r>
            <a:endParaRPr lang="en-US" sz="3300" dirty="0" smtClean="0"/>
          </a:p>
          <a:p>
            <a:pPr lvl="1"/>
            <a:r>
              <a:rPr lang="en-US" sz="3300" dirty="0" smtClean="0"/>
              <a:t>MI Startup: </a:t>
            </a:r>
            <a:r>
              <a:rPr lang="en-US" sz="3300" dirty="0" smtClean="0"/>
              <a:t>Date set for Jun24th?  </a:t>
            </a:r>
          </a:p>
          <a:p>
            <a:pPr lvl="1"/>
            <a:endParaRPr lang="en-US" sz="3300" dirty="0" smtClean="0"/>
          </a:p>
          <a:p>
            <a:pPr>
              <a:buNone/>
            </a:pPr>
            <a:r>
              <a:rPr lang="en-US" sz="3400" dirty="0" smtClean="0"/>
              <a:t>Startup  </a:t>
            </a:r>
            <a:r>
              <a:rPr lang="en-US" dirty="0" smtClean="0"/>
              <a:t>comments (Fernanda, Todd)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86782" cy="306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2667000"/>
            <a:ext cx="133677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Spare Cavity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0"/>
            <a:ext cx="411480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29200" y="2743200"/>
            <a:ext cx="149752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New RFQ trim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7127" y="3276600"/>
            <a:ext cx="4216873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876800" y="6096000"/>
            <a:ext cx="234012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New RFQ trim installed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791200" y="5029200"/>
            <a:ext cx="609600" cy="990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200400"/>
            <a:ext cx="4257675" cy="3535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209800" y="3581400"/>
            <a:ext cx="1691617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Booster ~4E12</a:t>
            </a:r>
          </a:p>
          <a:p>
            <a:r>
              <a:rPr lang="en-US" dirty="0" smtClean="0"/>
              <a:t>Efficiency ~ 91%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Upcoming Talks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48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Future Meetings to be Scheduled:</a:t>
            </a:r>
          </a:p>
          <a:p>
            <a:r>
              <a:rPr lang="en-US" dirty="0" smtClean="0"/>
              <a:t>Bill </a:t>
            </a:r>
            <a:r>
              <a:rPr lang="en-US" dirty="0" smtClean="0"/>
              <a:t>Pellico - Loss Test Scans for Shielding Assessment </a:t>
            </a:r>
          </a:p>
          <a:p>
            <a:r>
              <a:rPr lang="en-US" dirty="0" smtClean="0"/>
              <a:t>John Reid - Solid State Installation - Final Report </a:t>
            </a:r>
          </a:p>
          <a:p>
            <a:r>
              <a:rPr lang="en-US" dirty="0" err="1" smtClean="0"/>
              <a:t>Kiymoi</a:t>
            </a:r>
            <a:r>
              <a:rPr lang="en-US" dirty="0" smtClean="0"/>
              <a:t> – Booster cogging plans</a:t>
            </a:r>
          </a:p>
          <a:p>
            <a:r>
              <a:rPr lang="en-US" dirty="0" smtClean="0"/>
              <a:t>Eddy – Booster damper plans</a:t>
            </a:r>
          </a:p>
          <a:p>
            <a:r>
              <a:rPr lang="en-US" dirty="0" smtClean="0"/>
              <a:t>Tan – RFQ Summary </a:t>
            </a:r>
            <a:r>
              <a:rPr lang="en-US" sz="2000" dirty="0" smtClean="0"/>
              <a:t>(after install of corrector and source B operating)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Upcoming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Reports </a:t>
            </a:r>
          </a:p>
          <a:p>
            <a:pPr lvl="1"/>
            <a:r>
              <a:rPr lang="en-US" dirty="0" smtClean="0"/>
              <a:t>Update of PIP Design Report – Yearly update work</a:t>
            </a:r>
          </a:p>
          <a:p>
            <a:pPr lvl="1"/>
            <a:r>
              <a:rPr lang="en-US" dirty="0" smtClean="0"/>
              <a:t>PMG </a:t>
            </a:r>
            <a:r>
              <a:rPr lang="en-US" dirty="0" smtClean="0"/>
              <a:t>– some time </a:t>
            </a:r>
            <a:r>
              <a:rPr lang="en-US" dirty="0" smtClean="0"/>
              <a:t>next month….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Budget Issues – </a:t>
            </a:r>
            <a:r>
              <a:rPr lang="en-US" dirty="0" smtClean="0"/>
              <a:t>Submitted FY14 labor and Budget </a:t>
            </a:r>
          </a:p>
          <a:p>
            <a:pPr lvl="1"/>
            <a:r>
              <a:rPr lang="en-US" dirty="0" smtClean="0"/>
              <a:t>Labor given to other divisions</a:t>
            </a:r>
          </a:p>
          <a:p>
            <a:pPr lvl="2"/>
            <a:r>
              <a:rPr lang="en-US" dirty="0" smtClean="0"/>
              <a:t>Will soon need to work with department heads to firm up names</a:t>
            </a:r>
          </a:p>
          <a:p>
            <a:pPr lvl="1"/>
            <a:r>
              <a:rPr lang="en-US" dirty="0" smtClean="0"/>
              <a:t>PIP 11 M FY14 budget given to Ann</a:t>
            </a: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Please use the E-Log to put general work in progress updates/photos – weekly would be nice – if progress is being made in task</a:t>
            </a:r>
          </a:p>
          <a:p>
            <a:pPr lvl="1">
              <a:buFontTx/>
              <a:buChar char="-"/>
            </a:pPr>
            <a:r>
              <a:rPr lang="en-US" sz="2200" dirty="0" smtClean="0"/>
              <a:t>Need to post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1393</TotalTime>
  <Words>516</Words>
  <Application>Microsoft Office PowerPoint</Application>
  <PresentationFormat>On-screen Show (4:3)</PresentationFormat>
  <Paragraphs>66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PIP Update</vt:lpstr>
      <vt:lpstr>Agenda</vt:lpstr>
      <vt:lpstr>Update</vt:lpstr>
      <vt:lpstr>Slide 4</vt:lpstr>
      <vt:lpstr>Upcoming Talks</vt:lpstr>
      <vt:lpstr>Upcoming </vt:lpstr>
    </vt:vector>
  </TitlesOfParts>
  <Company>Fermilab | Accelerator Division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PIP Update</dc:title>
  <dc:creator>Zwaska</dc:creator>
  <cp:lastModifiedBy>pellico</cp:lastModifiedBy>
  <cp:revision>155</cp:revision>
  <dcterms:created xsi:type="dcterms:W3CDTF">2012-05-23T14:14:44Z</dcterms:created>
  <dcterms:modified xsi:type="dcterms:W3CDTF">2013-06-12T15:24:36Z</dcterms:modified>
</cp:coreProperties>
</file>