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299" r:id="rId2"/>
    <p:sldId id="257" r:id="rId3"/>
    <p:sldId id="300" r:id="rId4"/>
    <p:sldId id="304" r:id="rId5"/>
    <p:sldId id="301" r:id="rId6"/>
    <p:sldId id="302" r:id="rId7"/>
    <p:sldId id="303" r:id="rId8"/>
    <p:sldId id="305" r:id="rId9"/>
    <p:sldId id="307" r:id="rId10"/>
    <p:sldId id="313" r:id="rId11"/>
    <p:sldId id="259" r:id="rId12"/>
    <p:sldId id="258" r:id="rId13"/>
    <p:sldId id="260" r:id="rId14"/>
    <p:sldId id="263" r:id="rId15"/>
    <p:sldId id="280" r:id="rId16"/>
    <p:sldId id="264" r:id="rId17"/>
    <p:sldId id="266" r:id="rId18"/>
    <p:sldId id="267" r:id="rId19"/>
    <p:sldId id="270" r:id="rId20"/>
    <p:sldId id="298" r:id="rId21"/>
    <p:sldId id="326" r:id="rId22"/>
    <p:sldId id="282" r:id="rId23"/>
    <p:sldId id="283" r:id="rId24"/>
    <p:sldId id="321" r:id="rId25"/>
    <p:sldId id="284" r:id="rId26"/>
    <p:sldId id="286" r:id="rId27"/>
    <p:sldId id="306" r:id="rId28"/>
    <p:sldId id="275" r:id="rId29"/>
    <p:sldId id="287" r:id="rId30"/>
    <p:sldId id="288" r:id="rId31"/>
    <p:sldId id="289" r:id="rId32"/>
    <p:sldId id="322" r:id="rId33"/>
    <p:sldId id="323" r:id="rId34"/>
    <p:sldId id="324" r:id="rId35"/>
    <p:sldId id="314" r:id="rId36"/>
    <p:sldId id="320" r:id="rId37"/>
    <p:sldId id="319" r:id="rId38"/>
    <p:sldId id="310" r:id="rId39"/>
    <p:sldId id="311" r:id="rId40"/>
    <p:sldId id="315" r:id="rId41"/>
    <p:sldId id="316" r:id="rId42"/>
    <p:sldId id="318" r:id="rId43"/>
    <p:sldId id="295" r:id="rId44"/>
    <p:sldId id="325" r:id="rId45"/>
    <p:sldId id="276" r:id="rId46"/>
    <p:sldId id="277" r:id="rId4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6600"/>
    <a:srgbClr val="FFFF00"/>
    <a:srgbClr val="166A60"/>
    <a:srgbClr val="FF3300"/>
    <a:srgbClr val="FF0066"/>
    <a:srgbClr val="00CCFF"/>
    <a:srgbClr val="33CC33"/>
    <a:srgbClr val="0000FF"/>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8094" autoAdjust="0"/>
    <p:restoredTop sz="94630" autoAdjust="0"/>
  </p:normalViewPr>
  <p:slideViewPr>
    <p:cSldViewPr>
      <p:cViewPr>
        <p:scale>
          <a:sx n="60" d="100"/>
          <a:sy n="60" d="100"/>
        </p:scale>
        <p:origin x="-408" y="426"/>
      </p:cViewPr>
      <p:guideLst>
        <p:guide orient="horz" pos="2160"/>
        <p:guide pos="2880"/>
      </p:guideLst>
    </p:cSldViewPr>
  </p:slideViewPr>
  <p:outlineViewPr>
    <p:cViewPr>
      <p:scale>
        <a:sx n="33" d="100"/>
        <a:sy n="33" d="100"/>
      </p:scale>
      <p:origin x="0" y="33062"/>
    </p:cViewPr>
  </p:outlineViewPr>
  <p:notesTextViewPr>
    <p:cViewPr>
      <p:scale>
        <a:sx n="125" d="100"/>
        <a:sy n="125" d="100"/>
      </p:scale>
      <p:origin x="0" y="0"/>
    </p:cViewPr>
  </p:notesTextViewPr>
  <p:notesViewPr>
    <p:cSldViewPr>
      <p:cViewPr varScale="1">
        <p:scale>
          <a:sx n="61" d="100"/>
          <a:sy n="61" d="100"/>
        </p:scale>
        <p:origin x="-2141" y="-8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19602D5-D53E-49F6-857C-92D22CB5C7C1}" type="datetimeFigureOut">
              <a:rPr lang="tr-TR"/>
              <a:pPr>
                <a:defRPr/>
              </a:pPr>
              <a:t>14.08.2013</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tr-TR"/>
              <a:t>L. sahın</a:t>
            </a: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94D8704-EA7C-4E64-8B6B-737D201F5C10}" type="slidenum">
              <a:rPr lang="tr-TR"/>
              <a:pPr>
                <a:defRPr/>
              </a:pPr>
              <a:t>‹#›</a:t>
            </a:fld>
            <a:endParaRPr lang="tr-TR"/>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7CD9022-51B8-40C1-B9FE-1E5D4B9C9612}" type="datetimeFigureOut">
              <a:rPr lang="tr-TR"/>
              <a:pPr>
                <a:defRPr/>
              </a:pPr>
              <a:t>14.08.2013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tr-TR"/>
              <a:t>L. sahın</a:t>
            </a: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E58B7FD-B748-4B48-81C5-DA6320BDE6F9}" type="slidenum">
              <a:rPr lang="tr-TR"/>
              <a:pPr>
                <a:defRPr/>
              </a:pPr>
              <a:t>‹#›</a:t>
            </a:fld>
            <a:endParaRPr lang="tr-TR"/>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Altbilgi Yer Tutucusu"/>
          <p:cNvSpPr>
            <a:spLocks noGrp="1"/>
          </p:cNvSpPr>
          <p:nvPr>
            <p:ph type="ftr" sz="quarter" idx="10"/>
          </p:nvPr>
        </p:nvSpPr>
        <p:spPr/>
        <p:txBody>
          <a:bodyPr/>
          <a:lstStyle/>
          <a:p>
            <a:pPr>
              <a:defRPr/>
            </a:pPr>
            <a:r>
              <a:rPr lang="tr-TR" smtClean="0"/>
              <a:t>L. sahın</a:t>
            </a:r>
            <a:endParaRPr lang="tr-TR"/>
          </a:p>
        </p:txBody>
      </p:sp>
      <p:sp>
        <p:nvSpPr>
          <p:cNvPr id="5" name="4 Slayt Numarası Yer Tutucusu"/>
          <p:cNvSpPr>
            <a:spLocks noGrp="1"/>
          </p:cNvSpPr>
          <p:nvPr>
            <p:ph type="sldNum" sz="quarter" idx="11"/>
          </p:nvPr>
        </p:nvSpPr>
        <p:spPr/>
        <p:txBody>
          <a:bodyPr/>
          <a:lstStyle/>
          <a:p>
            <a:pPr>
              <a:defRPr/>
            </a:pPr>
            <a:fld id="{8E58B7FD-B748-4B48-81C5-DA6320BDE6F9}" type="slidenum">
              <a:rPr lang="tr-TR" smtClean="0"/>
              <a:pPr>
                <a:defRPr/>
              </a:pPr>
              <a:t>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Altbilgi Yer Tutucusu"/>
          <p:cNvSpPr>
            <a:spLocks noGrp="1"/>
          </p:cNvSpPr>
          <p:nvPr>
            <p:ph type="ftr" sz="quarter" idx="10"/>
          </p:nvPr>
        </p:nvSpPr>
        <p:spPr/>
        <p:txBody>
          <a:bodyPr/>
          <a:lstStyle/>
          <a:p>
            <a:pPr>
              <a:defRPr/>
            </a:pPr>
            <a:r>
              <a:rPr lang="tr-TR" smtClean="0"/>
              <a:t>L. sahın</a:t>
            </a:r>
            <a:endParaRPr lang="tr-TR"/>
          </a:p>
        </p:txBody>
      </p:sp>
      <p:sp>
        <p:nvSpPr>
          <p:cNvPr id="5" name="4 Slayt Numarası Yer Tutucusu"/>
          <p:cNvSpPr>
            <a:spLocks noGrp="1"/>
          </p:cNvSpPr>
          <p:nvPr>
            <p:ph type="sldNum" sz="quarter" idx="11"/>
          </p:nvPr>
        </p:nvSpPr>
        <p:spPr/>
        <p:txBody>
          <a:bodyPr/>
          <a:lstStyle/>
          <a:p>
            <a:pPr>
              <a:defRPr/>
            </a:pPr>
            <a:fld id="{8E58B7FD-B748-4B48-81C5-DA6320BDE6F9}" type="slidenum">
              <a:rPr lang="tr-TR" smtClean="0"/>
              <a:pPr>
                <a:defRPr/>
              </a:pPr>
              <a:t>43</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Altbilgi Yer Tutucusu"/>
          <p:cNvSpPr>
            <a:spLocks noGrp="1"/>
          </p:cNvSpPr>
          <p:nvPr>
            <p:ph type="ftr" sz="quarter" idx="10"/>
          </p:nvPr>
        </p:nvSpPr>
        <p:spPr/>
        <p:txBody>
          <a:bodyPr/>
          <a:lstStyle/>
          <a:p>
            <a:pPr>
              <a:defRPr/>
            </a:pPr>
            <a:r>
              <a:rPr lang="tr-TR" smtClean="0"/>
              <a:t>L. sahın</a:t>
            </a:r>
            <a:endParaRPr lang="tr-TR"/>
          </a:p>
        </p:txBody>
      </p:sp>
      <p:sp>
        <p:nvSpPr>
          <p:cNvPr id="5" name="4 Slayt Numarası Yer Tutucusu"/>
          <p:cNvSpPr>
            <a:spLocks noGrp="1"/>
          </p:cNvSpPr>
          <p:nvPr>
            <p:ph type="sldNum" sz="quarter" idx="11"/>
          </p:nvPr>
        </p:nvSpPr>
        <p:spPr/>
        <p:txBody>
          <a:bodyPr/>
          <a:lstStyle/>
          <a:p>
            <a:pPr>
              <a:defRPr/>
            </a:pPr>
            <a:fld id="{8E58B7FD-B748-4B48-81C5-DA6320BDE6F9}" type="slidenum">
              <a:rPr lang="tr-TR" smtClean="0"/>
              <a:pPr>
                <a:defRPr/>
              </a:pPr>
              <a:t>44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Dikdörtgen 6"/>
          <p:cNvSpPr/>
          <p:nvPr userDrawn="1"/>
        </p:nvSpPr>
        <p:spPr>
          <a:xfrm>
            <a:off x="6516688" y="4365625"/>
            <a:ext cx="46037" cy="431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sz="2000">
              <a:solidFill>
                <a:schemeClr val="tx1">
                  <a:lumMod val="65000"/>
                  <a:lumOff val="35000"/>
                </a:schemeClr>
              </a:solidFill>
            </a:endParaRPr>
          </a:p>
        </p:txBody>
      </p:sp>
      <p:sp>
        <p:nvSpPr>
          <p:cNvPr id="2" name="Başlık 1"/>
          <p:cNvSpPr>
            <a:spLocks noGrp="1"/>
          </p:cNvSpPr>
          <p:nvPr>
            <p:ph type="ctrTitle"/>
          </p:nvPr>
        </p:nvSpPr>
        <p:spPr>
          <a:xfrm>
            <a:off x="2051720" y="3861048"/>
            <a:ext cx="4392488" cy="1440159"/>
          </a:xfrm>
        </p:spPr>
        <p:txBody>
          <a:bodyPr>
            <a:normAutofit/>
          </a:bodyPr>
          <a:lstStyle>
            <a:lvl1pPr algn="r">
              <a:defRPr sz="3200">
                <a:solidFill>
                  <a:schemeClr val="accent1">
                    <a:lumMod val="50000"/>
                  </a:schemeClr>
                </a:solidFill>
              </a:defRPr>
            </a:lvl1pPr>
          </a:lstStyle>
          <a:p>
            <a:r>
              <a:rPr lang="en-US" dirty="0" smtClean="0"/>
              <a:t>Click to edit Master title style</a:t>
            </a:r>
            <a:endParaRPr lang="tr-TR" dirty="0"/>
          </a:p>
        </p:txBody>
      </p:sp>
      <p:sp>
        <p:nvSpPr>
          <p:cNvPr id="3" name="Alt Başlık 2"/>
          <p:cNvSpPr>
            <a:spLocks noGrp="1"/>
          </p:cNvSpPr>
          <p:nvPr>
            <p:ph type="subTitle" idx="1"/>
          </p:nvPr>
        </p:nvSpPr>
        <p:spPr>
          <a:xfrm>
            <a:off x="6660232" y="3861048"/>
            <a:ext cx="2016224" cy="1440160"/>
          </a:xfrm>
        </p:spPr>
        <p:txBody>
          <a:bodyPr anchor="ctr">
            <a:normAutofit/>
          </a:bodyPr>
          <a:lstStyle>
            <a:lvl1pPr marL="0" indent="0" algn="l">
              <a:spcBef>
                <a:spcPts val="0"/>
              </a:spcBef>
              <a:buNone/>
              <a:defRPr sz="1400"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Dikdörtgen 11"/>
          <p:cNvSpPr/>
          <p:nvPr userDrawn="1"/>
        </p:nvSpPr>
        <p:spPr>
          <a:xfrm>
            <a:off x="539750" y="404813"/>
            <a:ext cx="71438" cy="71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5" name="Metin kutusu 4"/>
          <p:cNvSpPr txBox="1"/>
          <p:nvPr userDrawn="1"/>
        </p:nvSpPr>
        <p:spPr>
          <a:xfrm>
            <a:off x="179388" y="6637338"/>
            <a:ext cx="3887787" cy="220662"/>
          </a:xfrm>
          <a:prstGeom prst="rect">
            <a:avLst/>
          </a:prstGeom>
          <a:noFill/>
        </p:spPr>
        <p:txBody>
          <a:bodyPr>
            <a:spAutoFit/>
          </a:bodyPr>
          <a:lstStyle/>
          <a:p>
            <a:pPr fontAlgn="auto">
              <a:spcBef>
                <a:spcPts val="0"/>
              </a:spcBef>
              <a:spcAft>
                <a:spcPts val="0"/>
              </a:spcAft>
              <a:defRPr/>
            </a:pPr>
            <a:r>
              <a:rPr lang="tr-TR" sz="800" dirty="0">
                <a:solidFill>
                  <a:schemeClr val="accent1">
                    <a:lumMod val="40000"/>
                    <a:lumOff val="60000"/>
                  </a:schemeClr>
                </a:solidFill>
                <a:latin typeface="+mn-lt"/>
              </a:rPr>
              <a:t>FIFTH TAC-ISAC MEETING | JUNE 24-25 | 2013 | ANKARA UNIVERSITY</a:t>
            </a:r>
          </a:p>
        </p:txBody>
      </p:sp>
      <p:sp>
        <p:nvSpPr>
          <p:cNvPr id="7" name="Başlık 1"/>
          <p:cNvSpPr>
            <a:spLocks noGrp="1"/>
          </p:cNvSpPr>
          <p:nvPr>
            <p:ph type="ctrTitle"/>
          </p:nvPr>
        </p:nvSpPr>
        <p:spPr>
          <a:xfrm>
            <a:off x="598131" y="188640"/>
            <a:ext cx="7772400" cy="504056"/>
          </a:xfrm>
        </p:spPr>
        <p:txBody>
          <a:bodyPr>
            <a:noAutofit/>
          </a:bodyPr>
          <a:lstStyle>
            <a:lvl1pPr algn="l">
              <a:defRPr sz="2800">
                <a:ln>
                  <a:noFill/>
                </a:ln>
                <a:solidFill>
                  <a:schemeClr val="bg1"/>
                </a:solidFill>
              </a:defRPr>
            </a:lvl1pPr>
          </a:lstStyle>
          <a:p>
            <a:endParaRPr lang="tr-TR" dirty="0"/>
          </a:p>
        </p:txBody>
      </p:sp>
      <p:sp>
        <p:nvSpPr>
          <p:cNvPr id="8" name="Alt Başlık 2"/>
          <p:cNvSpPr>
            <a:spLocks noGrp="1"/>
          </p:cNvSpPr>
          <p:nvPr>
            <p:ph type="subTitle" idx="1"/>
          </p:nvPr>
        </p:nvSpPr>
        <p:spPr>
          <a:xfrm>
            <a:off x="1371600" y="1532384"/>
            <a:ext cx="6400800" cy="1752600"/>
          </a:xfrm>
        </p:spPr>
        <p:txBody>
          <a:bodyPr/>
          <a:lstStyle>
            <a:lvl1pPr>
              <a:defRPr>
                <a:solidFill>
                  <a:schemeClr val="tx1">
                    <a:lumMod val="75000"/>
                    <a:lumOff val="25000"/>
                  </a:schemeClr>
                </a:solidFill>
              </a:defRPr>
            </a:lvl1pPr>
          </a:lstStyle>
          <a:p>
            <a:endParaRPr lang="tr-TR" dirty="0"/>
          </a:p>
        </p:txBody>
      </p:sp>
      <p:sp>
        <p:nvSpPr>
          <p:cNvPr id="6" name="Altbilgi Yer Tutucusu 2"/>
          <p:cNvSpPr>
            <a:spLocks noGrp="1"/>
          </p:cNvSpPr>
          <p:nvPr>
            <p:ph type="ftr" sz="quarter" idx="10"/>
          </p:nvPr>
        </p:nvSpPr>
        <p:spPr>
          <a:xfrm>
            <a:off x="6084888" y="6650038"/>
            <a:ext cx="2895600" cy="195262"/>
          </a:xfrm>
        </p:spPr>
        <p:txBody>
          <a:bodyPr/>
          <a:lstStyle>
            <a:lvl1pPr algn="r">
              <a:defRPr sz="800">
                <a:solidFill>
                  <a:schemeClr val="accent1">
                    <a:lumMod val="40000"/>
                    <a:lumOff val="60000"/>
                  </a:schemeClr>
                </a:solidFill>
              </a:defRPr>
            </a:lvl1pPr>
          </a:lstStyle>
          <a:p>
            <a:pPr>
              <a:defRPr/>
            </a:pPr>
            <a:r>
              <a:rPr lang="tr-TR"/>
              <a:t>Latife ŞAHİN YALÇIN | Istanbul  University</a:t>
            </a:r>
            <a:endParaRPr lang="tr-TR" dirty="0"/>
          </a:p>
        </p:txBody>
      </p:sp>
      <p:sp>
        <p:nvSpPr>
          <p:cNvPr id="9" name="Slayt Numarası Yer Tutucusu 3"/>
          <p:cNvSpPr>
            <a:spLocks noGrp="1"/>
          </p:cNvSpPr>
          <p:nvPr>
            <p:ph type="sldNum" sz="quarter" idx="11"/>
          </p:nvPr>
        </p:nvSpPr>
        <p:spPr>
          <a:xfrm>
            <a:off x="6831013" y="6418263"/>
            <a:ext cx="2133600" cy="219075"/>
          </a:xfrm>
        </p:spPr>
        <p:txBody>
          <a:bodyPr/>
          <a:lstStyle>
            <a:lvl1pPr>
              <a:defRPr sz="900">
                <a:ln>
                  <a:noFill/>
                </a:ln>
                <a:solidFill>
                  <a:schemeClr val="tx1">
                    <a:lumMod val="85000"/>
                    <a:lumOff val="15000"/>
                  </a:schemeClr>
                </a:solidFill>
              </a:defRPr>
            </a:lvl1pPr>
          </a:lstStyle>
          <a:p>
            <a:pPr>
              <a:defRPr/>
            </a:pPr>
            <a:fld id="{1A00A08D-0214-461D-9649-0CA81CC9E265}" type="slidenum">
              <a:rPr lang="tr-TR"/>
              <a:pPr>
                <a:defRPr/>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75000"/>
                    <a:lumOff val="25000"/>
                  </a:schemeClr>
                </a:solidFill>
                <a:latin typeface="+mn-lt"/>
              </a:defRPr>
            </a:lvl1pPr>
          </a:lstStyle>
          <a:p>
            <a:pPr>
              <a:defRPr/>
            </a:pPr>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75000"/>
                    <a:lumOff val="25000"/>
                  </a:schemeClr>
                </a:solidFill>
                <a:latin typeface="+mn-lt"/>
              </a:defRPr>
            </a:lvl1pPr>
          </a:lstStyle>
          <a:p>
            <a:pPr>
              <a:defRPr/>
            </a:pPr>
            <a:r>
              <a:rPr lang="tr-TR"/>
              <a:t>Latife ŞAHİN YALÇIN | Istanbul  University</a:t>
            </a:r>
            <a:endParaRPr lang="tr-TR" dirty="0"/>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lumMod val="75000"/>
                    <a:lumOff val="25000"/>
                  </a:schemeClr>
                </a:solidFill>
                <a:latin typeface="+mn-lt"/>
              </a:defRPr>
            </a:lvl1pPr>
          </a:lstStyle>
          <a:p>
            <a:pPr>
              <a:defRPr/>
            </a:pPr>
            <a:fld id="{75E1E487-1F2C-437F-9BEB-3ED6D2C94A7E}"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rgbClr val="404040"/>
          </a:solidFill>
          <a:latin typeface="+mj-lt"/>
          <a:ea typeface="+mj-ea"/>
          <a:cs typeface="+mj-cs"/>
        </a:defRPr>
      </a:lvl1pPr>
      <a:lvl2pPr algn="ctr" rtl="0" eaLnBrk="0" fontAlgn="base" hangingPunct="0">
        <a:spcBef>
          <a:spcPct val="0"/>
        </a:spcBef>
        <a:spcAft>
          <a:spcPct val="0"/>
        </a:spcAft>
        <a:defRPr sz="4400">
          <a:solidFill>
            <a:srgbClr val="404040"/>
          </a:solidFill>
          <a:latin typeface="Calibri" pitchFamily="34" charset="0"/>
        </a:defRPr>
      </a:lvl2pPr>
      <a:lvl3pPr algn="ctr" rtl="0" eaLnBrk="0" fontAlgn="base" hangingPunct="0">
        <a:spcBef>
          <a:spcPct val="0"/>
        </a:spcBef>
        <a:spcAft>
          <a:spcPct val="0"/>
        </a:spcAft>
        <a:defRPr sz="4400">
          <a:solidFill>
            <a:srgbClr val="404040"/>
          </a:solidFill>
          <a:latin typeface="Calibri" pitchFamily="34" charset="0"/>
        </a:defRPr>
      </a:lvl3pPr>
      <a:lvl4pPr algn="ctr" rtl="0" eaLnBrk="0" fontAlgn="base" hangingPunct="0">
        <a:spcBef>
          <a:spcPct val="0"/>
        </a:spcBef>
        <a:spcAft>
          <a:spcPct val="0"/>
        </a:spcAft>
        <a:defRPr sz="4400">
          <a:solidFill>
            <a:srgbClr val="404040"/>
          </a:solidFill>
          <a:latin typeface="Calibri" pitchFamily="34" charset="0"/>
        </a:defRPr>
      </a:lvl4pPr>
      <a:lvl5pPr algn="ctr" rtl="0" eaLnBrk="0" fontAlgn="base" hangingPunct="0">
        <a:spcBef>
          <a:spcPct val="0"/>
        </a:spcBef>
        <a:spcAft>
          <a:spcPct val="0"/>
        </a:spcAft>
        <a:defRPr sz="4400">
          <a:solidFill>
            <a:srgbClr val="404040"/>
          </a:solidFill>
          <a:latin typeface="Calibri" pitchFamily="34" charset="0"/>
        </a:defRPr>
      </a:lvl5pPr>
      <a:lvl6pPr marL="457200" algn="ctr" rtl="0" fontAlgn="base">
        <a:spcBef>
          <a:spcPct val="0"/>
        </a:spcBef>
        <a:spcAft>
          <a:spcPct val="0"/>
        </a:spcAft>
        <a:defRPr sz="4400">
          <a:solidFill>
            <a:srgbClr val="404040"/>
          </a:solidFill>
          <a:latin typeface="Calibri" pitchFamily="34" charset="0"/>
        </a:defRPr>
      </a:lvl6pPr>
      <a:lvl7pPr marL="914400" algn="ctr" rtl="0" fontAlgn="base">
        <a:spcBef>
          <a:spcPct val="0"/>
        </a:spcBef>
        <a:spcAft>
          <a:spcPct val="0"/>
        </a:spcAft>
        <a:defRPr sz="4400">
          <a:solidFill>
            <a:srgbClr val="404040"/>
          </a:solidFill>
          <a:latin typeface="Calibri" pitchFamily="34" charset="0"/>
        </a:defRPr>
      </a:lvl7pPr>
      <a:lvl8pPr marL="1371600" algn="ctr" rtl="0" fontAlgn="base">
        <a:spcBef>
          <a:spcPct val="0"/>
        </a:spcBef>
        <a:spcAft>
          <a:spcPct val="0"/>
        </a:spcAft>
        <a:defRPr sz="4400">
          <a:solidFill>
            <a:srgbClr val="404040"/>
          </a:solidFill>
          <a:latin typeface="Calibri" pitchFamily="34" charset="0"/>
        </a:defRPr>
      </a:lvl8pPr>
      <a:lvl9pPr marL="1828800" algn="ctr" rtl="0" fontAlgn="base">
        <a:spcBef>
          <a:spcPct val="0"/>
        </a:spcBef>
        <a:spcAft>
          <a:spcPct val="0"/>
        </a:spcAft>
        <a:defRPr sz="4400">
          <a:solidFill>
            <a:srgbClr val="40404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40404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404040"/>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404040"/>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404040"/>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thm.ankara.edu.t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hte.ankara.edu.t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en-US" sz="4000" b="1" dirty="0" smtClean="0"/>
              <a:t>TAC Proton Accelerator Facility: </a:t>
            </a:r>
            <a:br>
              <a:rPr lang="en-US" sz="4000" b="1" dirty="0" smtClean="0"/>
            </a:br>
            <a:r>
              <a:rPr lang="en-US" sz="4000" b="1" dirty="0" smtClean="0"/>
              <a:t>The Status and Road Map</a:t>
            </a:r>
            <a:endParaRPr lang="tr-TR" sz="4000" dirty="0"/>
          </a:p>
        </p:txBody>
      </p:sp>
      <p:sp>
        <p:nvSpPr>
          <p:cNvPr id="5" name="4 Slayt Numarası Yer Tutucusu"/>
          <p:cNvSpPr>
            <a:spLocks noGrp="1"/>
          </p:cNvSpPr>
          <p:nvPr>
            <p:ph type="sldNum" sz="quarter" idx="11"/>
          </p:nvPr>
        </p:nvSpPr>
        <p:spPr/>
        <p:txBody>
          <a:bodyPr/>
          <a:lstStyle/>
          <a:p>
            <a:pPr>
              <a:defRPr/>
            </a:pPr>
            <a:fld id="{1A00A08D-0214-461D-9649-0CA81CC9E265}" type="slidenum">
              <a:rPr lang="tr-TR" smtClean="0"/>
              <a:pPr>
                <a:defRPr/>
              </a:pPr>
              <a:t>1</a:t>
            </a:fld>
            <a:endParaRPr lang="tr-TR" dirty="0"/>
          </a:p>
        </p:txBody>
      </p:sp>
      <p:sp>
        <p:nvSpPr>
          <p:cNvPr id="6" name="5 Dikdörtgen"/>
          <p:cNvSpPr/>
          <p:nvPr/>
        </p:nvSpPr>
        <p:spPr>
          <a:xfrm>
            <a:off x="2357422" y="4357694"/>
            <a:ext cx="4572000" cy="1308050"/>
          </a:xfrm>
          <a:prstGeom prst="rect">
            <a:avLst/>
          </a:prstGeom>
        </p:spPr>
        <p:txBody>
          <a:bodyPr>
            <a:spAutoFit/>
          </a:bodyPr>
          <a:lstStyle/>
          <a:p>
            <a:pPr eaLnBrk="1" fontAlgn="auto" hangingPunct="1">
              <a:spcBef>
                <a:spcPts val="580"/>
              </a:spcBef>
              <a:spcAft>
                <a:spcPts val="0"/>
              </a:spcAft>
              <a:defRPr/>
            </a:pPr>
            <a:r>
              <a:rPr lang="tr-TR" sz="2400" b="1" dirty="0" smtClean="0">
                <a:solidFill>
                  <a:schemeClr val="accent1"/>
                </a:solidFill>
                <a:latin typeface="Arial" pitchFamily="34" charset="0"/>
                <a:cs typeface="Arial" pitchFamily="34" charset="0"/>
              </a:rPr>
              <a:t>     </a:t>
            </a:r>
            <a:r>
              <a:rPr lang="tr-TR" sz="2400" b="1" dirty="0" err="1" smtClean="0">
                <a:solidFill>
                  <a:schemeClr val="accent1"/>
                </a:solidFill>
                <a:latin typeface="Arial" pitchFamily="34" charset="0"/>
                <a:cs typeface="Arial" pitchFamily="34" charset="0"/>
              </a:rPr>
              <a:t>Haci</a:t>
            </a:r>
            <a:r>
              <a:rPr lang="tr-TR" sz="2400" b="1" dirty="0" smtClean="0">
                <a:solidFill>
                  <a:schemeClr val="accent1"/>
                </a:solidFill>
                <a:latin typeface="Arial" pitchFamily="34" charset="0"/>
                <a:cs typeface="Arial" pitchFamily="34" charset="0"/>
              </a:rPr>
              <a:t> </a:t>
            </a:r>
            <a:r>
              <a:rPr lang="tr-TR" sz="2400" b="1" dirty="0" err="1">
                <a:solidFill>
                  <a:schemeClr val="accent1"/>
                </a:solidFill>
                <a:latin typeface="Arial" pitchFamily="34" charset="0"/>
                <a:cs typeface="Arial" pitchFamily="34" charset="0"/>
              </a:rPr>
              <a:t>S</a:t>
            </a:r>
            <a:r>
              <a:rPr lang="tr-TR" sz="2400" b="1" dirty="0" err="1" smtClean="0">
                <a:solidFill>
                  <a:schemeClr val="accent1"/>
                </a:solidFill>
                <a:latin typeface="Arial" pitchFamily="34" charset="0"/>
                <a:cs typeface="Arial" pitchFamily="34" charset="0"/>
              </a:rPr>
              <a:t>ogukpinar</a:t>
            </a:r>
            <a:r>
              <a:rPr lang="tr-TR" sz="2400" dirty="0">
                <a:effectLst>
                  <a:outerShdw blurRad="38100" dist="38100" dir="2700000" algn="tl">
                    <a:srgbClr val="000000">
                      <a:alpha val="43137"/>
                    </a:srgbClr>
                  </a:outerShdw>
                </a:effectLst>
                <a:latin typeface="Arial" pitchFamily="34" charset="0"/>
                <a:cs typeface="Arial" pitchFamily="34" charset="0"/>
              </a:rPr>
              <a:t/>
            </a:r>
            <a:br>
              <a:rPr lang="tr-TR" sz="2400" dirty="0">
                <a:effectLst>
                  <a:outerShdw blurRad="38100" dist="38100" dir="2700000" algn="tl">
                    <a:srgbClr val="000000">
                      <a:alpha val="43137"/>
                    </a:srgbClr>
                  </a:outerShdw>
                </a:effectLst>
                <a:latin typeface="Arial" pitchFamily="34" charset="0"/>
                <a:cs typeface="Arial" pitchFamily="34" charset="0"/>
              </a:rPr>
            </a:br>
            <a:r>
              <a:rPr lang="tr-TR" sz="1400" dirty="0">
                <a:solidFill>
                  <a:schemeClr val="tx2">
                    <a:satMod val="130000"/>
                  </a:schemeClr>
                </a:solidFill>
                <a:effectLst>
                  <a:outerShdw blurRad="38100" dist="38100" dir="2700000" algn="tl">
                    <a:srgbClr val="000000">
                      <a:alpha val="43137"/>
                    </a:srgbClr>
                  </a:outerShdw>
                </a:effectLst>
                <a:latin typeface="Arial" pitchFamily="34" charset="0"/>
                <a:cs typeface="Arial" pitchFamily="34" charset="0"/>
              </a:rPr>
              <a:t/>
            </a:r>
            <a:br>
              <a:rPr lang="tr-TR" sz="1400" dirty="0">
                <a:solidFill>
                  <a:schemeClr val="tx2">
                    <a:satMod val="130000"/>
                  </a:schemeClr>
                </a:solidFill>
                <a:effectLst>
                  <a:outerShdw blurRad="38100" dist="38100" dir="2700000" algn="tl">
                    <a:srgbClr val="000000">
                      <a:alpha val="43137"/>
                    </a:srgbClr>
                  </a:outerShdw>
                </a:effectLst>
                <a:latin typeface="Arial" pitchFamily="34" charset="0"/>
                <a:cs typeface="Arial" pitchFamily="34" charset="0"/>
              </a:rPr>
            </a:br>
            <a:r>
              <a:rPr lang="tr-TR" sz="1400" dirty="0"/>
              <a:t> </a:t>
            </a:r>
            <a:r>
              <a:rPr lang="tr-TR" dirty="0" err="1"/>
              <a:t>Eskisehir</a:t>
            </a:r>
            <a:r>
              <a:rPr lang="tr-TR" dirty="0"/>
              <a:t> Osmangazi </a:t>
            </a:r>
            <a:r>
              <a:rPr lang="tr-TR" dirty="0" err="1"/>
              <a:t>University</a:t>
            </a:r>
            <a:endParaRPr lang="tr-TR" dirty="0"/>
          </a:p>
          <a:p>
            <a:pPr eaLnBrk="1" fontAlgn="auto" hangingPunct="1">
              <a:spcBef>
                <a:spcPts val="580"/>
              </a:spcBef>
              <a:spcAft>
                <a:spcPts val="0"/>
              </a:spcAft>
              <a:defRPr/>
            </a:pPr>
            <a:r>
              <a:rPr lang="tr-TR" dirty="0"/>
              <a:t> </a:t>
            </a:r>
            <a:r>
              <a:rPr lang="tr-TR" dirty="0" smtClean="0"/>
              <a:t>                 </a:t>
            </a:r>
            <a:r>
              <a:rPr lang="tr-TR" dirty="0" err="1" smtClean="0"/>
              <a:t>Turkey</a:t>
            </a:r>
            <a:r>
              <a:rPr lang="tr-TR" dirty="0" smtClean="0"/>
              <a:t> </a:t>
            </a:r>
            <a:endParaRPr lang="tr-TR" dirty="0"/>
          </a:p>
        </p:txBody>
      </p:sp>
      <p:sp>
        <p:nvSpPr>
          <p:cNvPr id="7" name="6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1"/>
          </p:nvPr>
        </p:nvSpPr>
        <p:spPr/>
        <p:txBody>
          <a:bodyPr/>
          <a:lstStyle/>
          <a:p>
            <a:pPr>
              <a:defRPr/>
            </a:pPr>
            <a:fld id="{1A00A08D-0214-461D-9649-0CA81CC9E265}" type="slidenum">
              <a:rPr lang="tr-TR" smtClean="0"/>
              <a:pPr>
                <a:defRPr/>
              </a:pPr>
              <a:t>10</a:t>
            </a:fld>
            <a:endParaRPr lang="tr-TR" dirty="0"/>
          </a:p>
        </p:txBody>
      </p:sp>
      <p:sp>
        <p:nvSpPr>
          <p:cNvPr id="6" name="1 Başlık"/>
          <p:cNvSpPr>
            <a:spLocks noGrp="1"/>
          </p:cNvSpPr>
          <p:nvPr>
            <p:ph type="ctrTitle"/>
          </p:nvPr>
        </p:nvSpPr>
        <p:spPr>
          <a:xfrm>
            <a:off x="598131" y="188640"/>
            <a:ext cx="7772400" cy="504056"/>
          </a:xfrm>
        </p:spPr>
        <p:txBody>
          <a:bodyPr/>
          <a:lstStyle/>
          <a:p>
            <a:r>
              <a:rPr lang="en-US" dirty="0" smtClean="0"/>
              <a:t>Proposed time schedule for TAC (201</a:t>
            </a:r>
            <a:r>
              <a:rPr lang="tr-TR" dirty="0" smtClean="0"/>
              <a:t>3</a:t>
            </a:r>
            <a:r>
              <a:rPr lang="en-US" dirty="0" smtClean="0"/>
              <a:t>-2025)</a:t>
            </a:r>
            <a:endParaRPr lang="tr-TR" dirty="0"/>
          </a:p>
        </p:txBody>
      </p:sp>
      <p:graphicFrame>
        <p:nvGraphicFramePr>
          <p:cNvPr id="7" name="6 Tablo"/>
          <p:cNvGraphicFramePr>
            <a:graphicFrameLocks noGrp="1"/>
          </p:cNvGraphicFramePr>
          <p:nvPr/>
        </p:nvGraphicFramePr>
        <p:xfrm>
          <a:off x="500034" y="1214422"/>
          <a:ext cx="8429685" cy="5072162"/>
        </p:xfrm>
        <a:graphic>
          <a:graphicData uri="http://schemas.openxmlformats.org/drawingml/2006/table">
            <a:tbl>
              <a:tblPr/>
              <a:tblGrid>
                <a:gridCol w="938461"/>
                <a:gridCol w="576248"/>
                <a:gridCol w="576248"/>
                <a:gridCol w="576248"/>
                <a:gridCol w="576248"/>
                <a:gridCol w="576248"/>
                <a:gridCol w="576248"/>
                <a:gridCol w="576248"/>
                <a:gridCol w="576248"/>
                <a:gridCol w="576248"/>
                <a:gridCol w="576248"/>
                <a:gridCol w="576248"/>
                <a:gridCol w="576248"/>
                <a:gridCol w="576248"/>
              </a:tblGrid>
              <a:tr h="282232">
                <a:tc>
                  <a:txBody>
                    <a:bodyPr/>
                    <a:lstStyle/>
                    <a:p>
                      <a:pPr algn="l" fontAlgn="b"/>
                      <a:endParaRPr lang="tr-TR" sz="1100" b="0" i="0" u="none" strike="noStrike" dirty="0">
                        <a:solidFill>
                          <a:srgbClr val="000000"/>
                        </a:solidFill>
                        <a:latin typeface="Times New Roman"/>
                      </a:endParaRPr>
                    </a:p>
                  </a:txBody>
                  <a:tcPr marL="8930" marR="8930" marT="893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tr-TR" sz="1400" b="1" i="0" u="none" strike="noStrike" dirty="0">
                          <a:solidFill>
                            <a:srgbClr val="C0504D"/>
                          </a:solidFill>
                          <a:latin typeface="Times New Roman"/>
                        </a:rPr>
                        <a:t>2013</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rgbClr val="C0504D"/>
                          </a:solidFill>
                          <a:latin typeface="Times New Roman"/>
                        </a:rPr>
                        <a:t>2014</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rgbClr val="C0504D"/>
                          </a:solidFill>
                          <a:latin typeface="Times New Roman"/>
                        </a:rPr>
                        <a:t>2015</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a:solidFill>
                            <a:srgbClr val="C0504D"/>
                          </a:solidFill>
                          <a:latin typeface="Times New Roman"/>
                        </a:rPr>
                        <a:t>2016</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rgbClr val="C0504D"/>
                          </a:solidFill>
                          <a:latin typeface="Times New Roman"/>
                        </a:rPr>
                        <a:t>2017</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rgbClr val="C0504D"/>
                          </a:solidFill>
                          <a:latin typeface="Times New Roman"/>
                        </a:rPr>
                        <a:t>2018</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rgbClr val="C0504D"/>
                          </a:solidFill>
                          <a:latin typeface="Times New Roman"/>
                        </a:rPr>
                        <a:t>2019</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rgbClr val="C0504D"/>
                          </a:solidFill>
                          <a:latin typeface="Times New Roman"/>
                        </a:rPr>
                        <a:t>2020</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a:solidFill>
                            <a:srgbClr val="C0504D"/>
                          </a:solidFill>
                          <a:latin typeface="Times New Roman"/>
                        </a:rPr>
                        <a:t>2021</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rgbClr val="C0504D"/>
                          </a:solidFill>
                          <a:latin typeface="Times New Roman"/>
                        </a:rPr>
                        <a:t>2022</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a:solidFill>
                            <a:srgbClr val="C0504D"/>
                          </a:solidFill>
                          <a:latin typeface="Times New Roman"/>
                        </a:rPr>
                        <a:t>2023</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rgbClr val="C0504D"/>
                          </a:solidFill>
                          <a:latin typeface="Times New Roman"/>
                        </a:rPr>
                        <a:t>2024</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rgbClr val="C0504D"/>
                          </a:solidFill>
                          <a:latin typeface="Times New Roman"/>
                        </a:rPr>
                        <a:t>2025</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232">
                <a:tc>
                  <a:txBody>
                    <a:bodyPr/>
                    <a:lstStyle/>
                    <a:p>
                      <a:pPr algn="l" fontAlgn="b"/>
                      <a:r>
                        <a:rPr lang="tr-TR" sz="1400" b="1" i="0" u="none" strike="noStrike" dirty="0">
                          <a:solidFill>
                            <a:srgbClr val="4F81BD"/>
                          </a:solidFill>
                          <a:latin typeface="Times New Roman"/>
                        </a:rPr>
                        <a:t>TARLA</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282232">
                <a:tc>
                  <a:txBody>
                    <a:bodyPr/>
                    <a:lstStyle/>
                    <a:p>
                      <a:pPr algn="l" fontAlgn="b"/>
                      <a:r>
                        <a:rPr lang="tr-TR" sz="1400" b="1" i="0" u="none" strike="noStrike" dirty="0">
                          <a:solidFill>
                            <a:srgbClr val="4F81BD"/>
                          </a:solidFill>
                          <a:latin typeface="Times New Roman"/>
                        </a:rPr>
                        <a:t>PA- LE</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282232">
                <a:tc>
                  <a:txBody>
                    <a:bodyPr/>
                    <a:lstStyle/>
                    <a:p>
                      <a:pPr algn="l" fontAlgn="b"/>
                      <a:r>
                        <a:rPr lang="tr-TR" sz="1400" b="1" i="0" u="none" strike="noStrike" dirty="0">
                          <a:solidFill>
                            <a:srgbClr val="4F81BD"/>
                          </a:solidFill>
                          <a:latin typeface="Times New Roman"/>
                        </a:rPr>
                        <a:t>SR</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tr-TR" sz="1100" b="0" i="0" u="none" strike="noStrike">
                          <a:solidFill>
                            <a:srgbClr val="4F81BD"/>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4F81BD"/>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4F81BD"/>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4F81BD"/>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4F81BD"/>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4F81BD"/>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4F81BD"/>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4F81BD"/>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342072">
                <a:tc>
                  <a:txBody>
                    <a:bodyPr/>
                    <a:lstStyle/>
                    <a:p>
                      <a:pPr algn="l" fontAlgn="b"/>
                      <a:r>
                        <a:rPr lang="tr-TR" sz="1400" b="1" i="0" u="none" strike="noStrike" dirty="0">
                          <a:solidFill>
                            <a:srgbClr val="4F81BD"/>
                          </a:solidFill>
                          <a:latin typeface="Times New Roman"/>
                        </a:rPr>
                        <a:t>SASE FEL</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tr-TR" sz="1100" b="0" i="0" u="none" strike="noStrike">
                          <a:solidFill>
                            <a:srgbClr val="4F81BD"/>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4F81BD"/>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4F81BD"/>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4F81BD"/>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4F81BD"/>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4F81BD"/>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282232">
                <a:tc>
                  <a:txBody>
                    <a:bodyPr/>
                    <a:lstStyle/>
                    <a:p>
                      <a:pPr algn="l" fontAlgn="b"/>
                      <a:r>
                        <a:rPr lang="tr-TR" sz="1400" b="1" i="0" u="none" strike="noStrike" dirty="0">
                          <a:solidFill>
                            <a:srgbClr val="4F81BD"/>
                          </a:solidFill>
                          <a:latin typeface="Times New Roman"/>
                        </a:rPr>
                        <a:t>PA-HE</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282232">
                <a:tc>
                  <a:txBody>
                    <a:bodyPr/>
                    <a:lstStyle/>
                    <a:p>
                      <a:pPr algn="l" fontAlgn="b"/>
                      <a:r>
                        <a:rPr lang="tr-TR" sz="1400" b="1" i="0" u="none" strike="noStrike" dirty="0">
                          <a:solidFill>
                            <a:srgbClr val="4F81BD"/>
                          </a:solidFill>
                          <a:latin typeface="Times New Roman"/>
                        </a:rPr>
                        <a:t>PF</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tr-TR" sz="1100" b="0" i="0" u="none" strike="noStrike">
                          <a:solidFill>
                            <a:srgbClr val="000000"/>
                          </a:solidFill>
                          <a:latin typeface="Times New Roman"/>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282232">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w="6350" cap="flat" cmpd="sng" algn="ctr">
                      <a:solidFill>
                        <a:srgbClr val="000000"/>
                      </a:solidFill>
                      <a:prstDash val="solid"/>
                      <a:round/>
                      <a:headEnd type="none" w="med" len="med"/>
                      <a:tailEnd type="none" w="med" len="med"/>
                    </a:lnT>
                    <a:lnB>
                      <a:noFill/>
                    </a:lnB>
                  </a:tcPr>
                </a:tc>
              </a:tr>
              <a:tr h="282232">
                <a:tc>
                  <a:txBody>
                    <a:bodyPr/>
                    <a:lstStyle/>
                    <a:p>
                      <a:pPr algn="l" fontAlgn="b"/>
                      <a:endParaRPr lang="tr-TR" sz="1100" b="0" i="0" u="none" strike="noStrike">
                        <a:solidFill>
                          <a:srgbClr val="000000"/>
                        </a:solidFill>
                        <a:latin typeface="Times New Roman"/>
                      </a:endParaRPr>
                    </a:p>
                  </a:txBody>
                  <a:tcPr marL="8930" marR="8930" marT="893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tr-TR" sz="1400" b="0" i="0" u="none" strike="noStrike">
                          <a:solidFill>
                            <a:srgbClr val="000000"/>
                          </a:solidFill>
                          <a:latin typeface="Times New Roman"/>
                        </a:rPr>
                        <a:t>R&amp;D, CDR</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tr-TR"/>
                    </a:p>
                  </a:txBody>
                  <a:tcPr/>
                </a:tc>
                <a:tc>
                  <a:txBody>
                    <a:bodyPr/>
                    <a:lstStyle/>
                    <a:p>
                      <a:pPr algn="l" fontAlgn="b"/>
                      <a:endParaRPr lang="tr-TR" sz="1400" b="0" i="0" u="none" strike="noStrike">
                        <a:solidFill>
                          <a:srgbClr val="000000"/>
                        </a:solidFill>
                        <a:latin typeface="Times New Roman"/>
                      </a:endParaRP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tr-TR" sz="1400" b="0" i="0" u="none" strike="noStrike">
                          <a:solidFill>
                            <a:srgbClr val="000000"/>
                          </a:solidFill>
                          <a:latin typeface="Times New Roman"/>
                        </a:rPr>
                        <a:t>TDR</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hMerge="1">
                  <a:txBody>
                    <a:bodyPr/>
                    <a:lstStyle/>
                    <a:p>
                      <a:endParaRPr lang="tr-TR"/>
                    </a:p>
                  </a:txBody>
                  <a:tcPr/>
                </a:tc>
                <a:tc>
                  <a:txBody>
                    <a:bodyPr/>
                    <a:lstStyle/>
                    <a:p>
                      <a:pPr algn="l" fontAlgn="b"/>
                      <a:endParaRPr lang="tr-TR" sz="1400" b="0" i="0" u="none" strike="noStrike">
                        <a:solidFill>
                          <a:srgbClr val="000000"/>
                        </a:solidFill>
                        <a:latin typeface="Times New Roman"/>
                      </a:endParaRP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tr-TR" sz="1400" b="0" i="0" u="none" strike="noStrike" dirty="0">
                          <a:solidFill>
                            <a:srgbClr val="000000"/>
                          </a:solidFill>
                          <a:latin typeface="Times New Roman"/>
                        </a:rPr>
                        <a:t>BUILD AND </a:t>
                      </a:r>
                      <a:r>
                        <a:rPr lang="tr-TR" sz="1400" b="0" i="0" u="none" strike="noStrike" dirty="0" smtClean="0">
                          <a:solidFill>
                            <a:srgbClr val="000000"/>
                          </a:solidFill>
                          <a:latin typeface="Times New Roman"/>
                        </a:rPr>
                        <a:t>INSTAL</a:t>
                      </a:r>
                      <a:endParaRPr lang="tr-TR" sz="1400" b="0" i="0" u="none" strike="noStrike" dirty="0">
                        <a:solidFill>
                          <a:srgbClr val="000000"/>
                        </a:solidFill>
                        <a:latin typeface="Times New Roman"/>
                      </a:endParaRP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a:txBody>
                    <a:bodyPr/>
                    <a:lstStyle/>
                    <a:p>
                      <a:pPr algn="l" fontAlgn="b"/>
                      <a:endParaRPr lang="tr-TR" sz="1400" b="0" i="0" u="none" strike="noStrike">
                        <a:solidFill>
                          <a:srgbClr val="000000"/>
                        </a:solidFill>
                        <a:latin typeface="Times New Roman"/>
                      </a:endParaRP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tr-TR" sz="1400" b="0" i="0" u="none" strike="noStrike" dirty="0">
                          <a:solidFill>
                            <a:srgbClr val="000000"/>
                          </a:solidFill>
                          <a:latin typeface="Times New Roman"/>
                        </a:rPr>
                        <a:t>OPERATION</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hMerge="1">
                  <a:txBody>
                    <a:bodyPr/>
                    <a:lstStyle/>
                    <a:p>
                      <a:endParaRPr lang="tr-TR"/>
                    </a:p>
                  </a:txBody>
                  <a:tcPr/>
                </a:tc>
                <a:tc>
                  <a:txBody>
                    <a:bodyPr/>
                    <a:lstStyle/>
                    <a:p>
                      <a:pPr algn="l" fontAlgn="b"/>
                      <a:endParaRPr lang="tr-TR" sz="1100" b="0" i="0" u="none" strike="noStrike">
                        <a:solidFill>
                          <a:srgbClr val="000000"/>
                        </a:solidFill>
                        <a:latin typeface="Times New Roman"/>
                      </a:endParaRPr>
                    </a:p>
                  </a:txBody>
                  <a:tcPr marL="8930" marR="8930" marT="8930" marB="0" anchor="b">
                    <a:lnL w="6350" cap="flat" cmpd="sng" algn="ctr">
                      <a:solidFill>
                        <a:srgbClr val="000000"/>
                      </a:solidFill>
                      <a:prstDash val="solid"/>
                      <a:round/>
                      <a:headEnd type="none" w="med" len="med"/>
                      <a:tailEnd type="none" w="med" len="med"/>
                    </a:lnL>
                    <a:lnR>
                      <a:noFill/>
                    </a:lnR>
                    <a:lnT>
                      <a:noFill/>
                    </a:lnT>
                    <a:lnB>
                      <a:noFill/>
                    </a:lnB>
                  </a:tcPr>
                </a:tc>
              </a:tr>
              <a:tr h="282232">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a:noFill/>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a:noFill/>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a:noFill/>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a:noFill/>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a:noFill/>
                    </a:lnT>
                    <a:lnB>
                      <a:noFill/>
                    </a:lnB>
                  </a:tcPr>
                </a:tc>
              </a:tr>
              <a:tr h="282232">
                <a:tc>
                  <a:txBody>
                    <a:bodyPr/>
                    <a:lstStyle/>
                    <a:p>
                      <a:pPr algn="l" fontAlgn="b"/>
                      <a:endParaRPr lang="tr-TR" sz="1600" b="0" i="0" u="none" strike="noStrike" dirty="0">
                        <a:solidFill>
                          <a:srgbClr val="000000"/>
                        </a:solidFill>
                        <a:latin typeface="Times New Roman"/>
                      </a:endParaRPr>
                    </a:p>
                  </a:txBody>
                  <a:tcPr marL="8930" marR="8930" marT="8930" marB="0" anchor="b">
                    <a:lnL>
                      <a:noFill/>
                    </a:lnL>
                    <a:lnR>
                      <a:noFill/>
                    </a:lnR>
                    <a:lnT>
                      <a:noFill/>
                    </a:lnT>
                    <a:lnB>
                      <a:noFill/>
                    </a:lnB>
                  </a:tcPr>
                </a:tc>
                <a:tc gridSpan="11">
                  <a:txBody>
                    <a:bodyPr/>
                    <a:lstStyle/>
                    <a:p>
                      <a:pPr algn="l" fontAlgn="b"/>
                      <a:r>
                        <a:rPr lang="en-US" sz="1600" b="1" i="0" u="none" strike="noStrike" dirty="0">
                          <a:solidFill>
                            <a:srgbClr val="C0504D"/>
                          </a:solidFill>
                          <a:latin typeface="Times New Roman"/>
                        </a:rPr>
                        <a:t>TARLA:  Sc </a:t>
                      </a:r>
                      <a:r>
                        <a:rPr lang="en-US" sz="1600" b="1" i="0" u="none" strike="noStrike" dirty="0" err="1">
                          <a:solidFill>
                            <a:srgbClr val="C0504D"/>
                          </a:solidFill>
                          <a:latin typeface="Times New Roman"/>
                        </a:rPr>
                        <a:t>linac</a:t>
                      </a:r>
                      <a:r>
                        <a:rPr lang="en-US" sz="1600" b="1" i="0" u="none" strike="noStrike" dirty="0">
                          <a:solidFill>
                            <a:srgbClr val="C0504D"/>
                          </a:solidFill>
                          <a:latin typeface="Times New Roman"/>
                        </a:rPr>
                        <a:t> based IR FEL &amp; </a:t>
                      </a:r>
                      <a:r>
                        <a:rPr lang="en-US" sz="1600" b="1" i="0" u="none" strike="noStrike" dirty="0" err="1">
                          <a:solidFill>
                            <a:srgbClr val="C0504D"/>
                          </a:solidFill>
                          <a:latin typeface="Times New Roman"/>
                        </a:rPr>
                        <a:t>Bremstrahlung</a:t>
                      </a:r>
                      <a:r>
                        <a:rPr lang="en-US" sz="1600" b="1" i="0" u="none" strike="noStrike" dirty="0">
                          <a:solidFill>
                            <a:srgbClr val="C0504D"/>
                          </a:solidFill>
                          <a:latin typeface="Times New Roman"/>
                        </a:rPr>
                        <a:t> facility 15-40 </a:t>
                      </a:r>
                      <a:r>
                        <a:rPr lang="en-US" sz="1600" b="1" i="0" u="none" strike="noStrike" dirty="0" err="1">
                          <a:solidFill>
                            <a:srgbClr val="C0504D"/>
                          </a:solidFill>
                          <a:latin typeface="Times New Roman"/>
                        </a:rPr>
                        <a:t>MeV</a:t>
                      </a:r>
                      <a:endParaRPr lang="en-US" sz="1600" b="1" i="0" u="none" strike="noStrike" dirty="0">
                        <a:solidFill>
                          <a:srgbClr val="C0504D"/>
                        </a:solidFill>
                        <a:latin typeface="Times New Roman"/>
                      </a:endParaRPr>
                    </a:p>
                  </a:txBody>
                  <a:tcPr marL="8930" marR="8930" marT="893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a:noFill/>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a:noFill/>
                    </a:lnT>
                    <a:lnB>
                      <a:noFill/>
                    </a:lnB>
                  </a:tcPr>
                </a:tc>
              </a:tr>
              <a:tr h="282232">
                <a:tc>
                  <a:txBody>
                    <a:bodyPr/>
                    <a:lstStyle/>
                    <a:p>
                      <a:pPr algn="l" fontAlgn="b"/>
                      <a:endParaRPr lang="tr-TR" sz="1600" b="0" i="0" u="none" strike="noStrike" dirty="0">
                        <a:solidFill>
                          <a:srgbClr val="000000"/>
                        </a:solidFill>
                        <a:latin typeface="Times New Roman"/>
                      </a:endParaRPr>
                    </a:p>
                  </a:txBody>
                  <a:tcPr marL="8930" marR="8930" marT="8930" marB="0" anchor="b">
                    <a:lnL>
                      <a:noFill/>
                    </a:lnL>
                    <a:lnR>
                      <a:noFill/>
                    </a:lnR>
                    <a:lnT>
                      <a:noFill/>
                    </a:lnT>
                    <a:lnB>
                      <a:noFill/>
                    </a:lnB>
                  </a:tcPr>
                </a:tc>
                <a:tc gridSpan="7">
                  <a:txBody>
                    <a:bodyPr/>
                    <a:lstStyle/>
                    <a:p>
                      <a:pPr algn="l" fontAlgn="b"/>
                      <a:r>
                        <a:rPr lang="it-IT" sz="1600" b="1" i="0" u="none" strike="noStrike" dirty="0">
                          <a:solidFill>
                            <a:srgbClr val="C0504D"/>
                          </a:solidFill>
                          <a:latin typeface="Times New Roman"/>
                        </a:rPr>
                        <a:t>TAC LE Proton Accelerator (3-250 MeV)</a:t>
                      </a:r>
                    </a:p>
                  </a:txBody>
                  <a:tcPr marL="8930" marR="8930" marT="893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1100" b="1" i="0" u="none" strike="noStrike">
                        <a:solidFill>
                          <a:srgbClr val="C0504D"/>
                        </a:solidFill>
                        <a:latin typeface="Times New Roman"/>
                      </a:endParaRPr>
                    </a:p>
                  </a:txBody>
                  <a:tcPr marL="8930" marR="8930" marT="8930" marB="0" anchor="b">
                    <a:lnL>
                      <a:noFill/>
                    </a:lnL>
                    <a:lnR>
                      <a:noFill/>
                    </a:lnR>
                    <a:lnT>
                      <a:noFill/>
                    </a:lnT>
                    <a:lnB>
                      <a:noFill/>
                    </a:lnB>
                  </a:tcPr>
                </a:tc>
                <a:tc>
                  <a:txBody>
                    <a:bodyPr/>
                    <a:lstStyle/>
                    <a:p>
                      <a:pPr algn="l" fontAlgn="b"/>
                      <a:endParaRPr lang="tr-TR" sz="1100" b="1" i="0" u="none" strike="noStrike">
                        <a:solidFill>
                          <a:srgbClr val="C0504D"/>
                        </a:solidFill>
                        <a:latin typeface="Times New Roman"/>
                      </a:endParaRPr>
                    </a:p>
                  </a:txBody>
                  <a:tcPr marL="8930" marR="8930" marT="8930" marB="0" anchor="b">
                    <a:lnL>
                      <a:noFill/>
                    </a:lnL>
                    <a:lnR>
                      <a:noFill/>
                    </a:lnR>
                    <a:lnT>
                      <a:noFill/>
                    </a:lnT>
                    <a:lnB>
                      <a:noFill/>
                    </a:lnB>
                  </a:tcPr>
                </a:tc>
                <a:tc>
                  <a:txBody>
                    <a:bodyPr/>
                    <a:lstStyle/>
                    <a:p>
                      <a:pPr algn="l" fontAlgn="b"/>
                      <a:endParaRPr lang="tr-TR" sz="1100" b="1" i="0" u="none" strike="noStrike">
                        <a:solidFill>
                          <a:srgbClr val="C0504D"/>
                        </a:solidFill>
                        <a:latin typeface="Times New Roman"/>
                      </a:endParaRPr>
                    </a:p>
                  </a:txBody>
                  <a:tcPr marL="8930" marR="8930" marT="8930" marB="0" anchor="b">
                    <a:lnL>
                      <a:noFill/>
                    </a:lnL>
                    <a:lnR>
                      <a:noFill/>
                    </a:lnR>
                    <a:lnT>
                      <a:noFill/>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a:noFill/>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a:noFill/>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a:noFill/>
                    </a:lnT>
                    <a:lnB>
                      <a:noFill/>
                    </a:lnB>
                  </a:tcPr>
                </a:tc>
              </a:tr>
              <a:tr h="282232">
                <a:tc>
                  <a:txBody>
                    <a:bodyPr/>
                    <a:lstStyle/>
                    <a:p>
                      <a:pPr algn="l" fontAlgn="b"/>
                      <a:endParaRPr lang="tr-TR" sz="1600" b="0" i="0" u="none" strike="noStrike">
                        <a:solidFill>
                          <a:srgbClr val="000000"/>
                        </a:solidFill>
                        <a:latin typeface="Times New Roman"/>
                      </a:endParaRPr>
                    </a:p>
                  </a:txBody>
                  <a:tcPr marL="8930" marR="8930" marT="8930" marB="0" anchor="b">
                    <a:lnL>
                      <a:noFill/>
                    </a:lnL>
                    <a:lnR>
                      <a:noFill/>
                    </a:lnR>
                    <a:lnT>
                      <a:noFill/>
                    </a:lnT>
                    <a:lnB>
                      <a:noFill/>
                    </a:lnB>
                  </a:tcPr>
                </a:tc>
                <a:tc gridSpan="8">
                  <a:txBody>
                    <a:bodyPr/>
                    <a:lstStyle/>
                    <a:p>
                      <a:pPr algn="l" rtl="0" fontAlgn="b"/>
                      <a:r>
                        <a:rPr lang="en-US" sz="1600" b="1" i="0" u="none" strike="noStrike" dirty="0">
                          <a:solidFill>
                            <a:srgbClr val="C0504D"/>
                          </a:solidFill>
                          <a:latin typeface="Times New Roman"/>
                        </a:rPr>
                        <a:t>TAC Synchrotron </a:t>
                      </a:r>
                      <a:r>
                        <a:rPr lang="en-US" sz="1600" b="1" i="0" u="none" strike="noStrike" dirty="0" err="1">
                          <a:solidFill>
                            <a:srgbClr val="C0504D"/>
                          </a:solidFill>
                          <a:latin typeface="Times New Roman"/>
                        </a:rPr>
                        <a:t>Radiaton</a:t>
                      </a:r>
                      <a:r>
                        <a:rPr lang="en-US" sz="1600" b="1" i="0" u="none" strike="noStrike" dirty="0">
                          <a:solidFill>
                            <a:srgbClr val="C0504D"/>
                          </a:solidFill>
                          <a:latin typeface="Times New Roman"/>
                        </a:rPr>
                        <a:t> Facility (SR) (3 </a:t>
                      </a:r>
                      <a:r>
                        <a:rPr lang="en-US" sz="1600" b="1" i="0" u="none" strike="noStrike" dirty="0" err="1">
                          <a:solidFill>
                            <a:srgbClr val="C0504D"/>
                          </a:solidFill>
                          <a:latin typeface="Times New Roman"/>
                        </a:rPr>
                        <a:t>GeV</a:t>
                      </a:r>
                      <a:r>
                        <a:rPr lang="en-US" sz="1600" b="1" i="0" u="none" strike="noStrike" dirty="0">
                          <a:solidFill>
                            <a:srgbClr val="C0504D"/>
                          </a:solidFill>
                          <a:latin typeface="Times New Roman"/>
                        </a:rPr>
                        <a:t>)</a:t>
                      </a:r>
                    </a:p>
                  </a:txBody>
                  <a:tcPr marL="8930" marR="8930" marT="893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1100" b="1" i="0" u="none" strike="noStrike">
                        <a:solidFill>
                          <a:srgbClr val="C0504D"/>
                        </a:solidFill>
                        <a:latin typeface="Times New Roman"/>
                      </a:endParaRPr>
                    </a:p>
                  </a:txBody>
                  <a:tcPr marL="8930" marR="8930" marT="8930" marB="0" anchor="b">
                    <a:lnL>
                      <a:noFill/>
                    </a:lnL>
                    <a:lnR>
                      <a:noFill/>
                    </a:lnR>
                    <a:lnT>
                      <a:noFill/>
                    </a:lnT>
                    <a:lnB>
                      <a:noFill/>
                    </a:lnB>
                  </a:tcPr>
                </a:tc>
                <a:tc>
                  <a:txBody>
                    <a:bodyPr/>
                    <a:lstStyle/>
                    <a:p>
                      <a:pPr algn="l" fontAlgn="b"/>
                      <a:endParaRPr lang="tr-TR" sz="1100" b="1" i="0" u="none" strike="noStrike">
                        <a:solidFill>
                          <a:srgbClr val="C0504D"/>
                        </a:solidFill>
                        <a:latin typeface="Times New Roman"/>
                      </a:endParaRPr>
                    </a:p>
                  </a:txBody>
                  <a:tcPr marL="8930" marR="8930" marT="8930" marB="0" anchor="b">
                    <a:lnL>
                      <a:noFill/>
                    </a:lnL>
                    <a:lnR>
                      <a:noFill/>
                    </a:lnR>
                    <a:lnT>
                      <a:noFill/>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a:noFill/>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a:noFill/>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a:noFill/>
                    </a:lnT>
                    <a:lnB>
                      <a:noFill/>
                    </a:lnB>
                  </a:tcPr>
                </a:tc>
              </a:tr>
              <a:tr h="282232">
                <a:tc>
                  <a:txBody>
                    <a:bodyPr/>
                    <a:lstStyle/>
                    <a:p>
                      <a:pPr algn="l" fontAlgn="b"/>
                      <a:endParaRPr lang="tr-TR" sz="1600" b="0" i="0" u="none" strike="noStrike">
                        <a:solidFill>
                          <a:srgbClr val="000000"/>
                        </a:solidFill>
                        <a:latin typeface="Times New Roman"/>
                      </a:endParaRPr>
                    </a:p>
                  </a:txBody>
                  <a:tcPr marL="8930" marR="8930" marT="8930" marB="0" anchor="b">
                    <a:lnL>
                      <a:noFill/>
                    </a:lnL>
                    <a:lnR>
                      <a:noFill/>
                    </a:lnR>
                    <a:lnT>
                      <a:noFill/>
                    </a:lnT>
                    <a:lnB>
                      <a:noFill/>
                    </a:lnB>
                  </a:tcPr>
                </a:tc>
                <a:tc gridSpan="11">
                  <a:txBody>
                    <a:bodyPr/>
                    <a:lstStyle/>
                    <a:p>
                      <a:pPr algn="l" fontAlgn="b"/>
                      <a:r>
                        <a:rPr lang="en-US" sz="1600" b="1" i="0" u="none" strike="noStrike" dirty="0">
                          <a:solidFill>
                            <a:srgbClr val="C0504D"/>
                          </a:solidFill>
                          <a:latin typeface="Times New Roman"/>
                        </a:rPr>
                        <a:t>TAC </a:t>
                      </a:r>
                      <a:r>
                        <a:rPr lang="tr-TR" sz="1600" b="1" i="0" u="none" strike="noStrike" dirty="0" smtClean="0">
                          <a:solidFill>
                            <a:srgbClr val="C0504D"/>
                          </a:solidFill>
                          <a:latin typeface="Times New Roman"/>
                        </a:rPr>
                        <a:t>SASE </a:t>
                      </a:r>
                      <a:r>
                        <a:rPr lang="en-US" sz="1600" b="1" i="0" u="none" strike="noStrike" dirty="0" smtClean="0">
                          <a:solidFill>
                            <a:srgbClr val="C0504D"/>
                          </a:solidFill>
                          <a:latin typeface="Times New Roman"/>
                        </a:rPr>
                        <a:t>Free </a:t>
                      </a:r>
                      <a:r>
                        <a:rPr lang="en-US" sz="1600" b="1" i="0" u="none" strike="noStrike" dirty="0">
                          <a:solidFill>
                            <a:srgbClr val="C0504D"/>
                          </a:solidFill>
                          <a:latin typeface="Times New Roman"/>
                        </a:rPr>
                        <a:t>electron laser based on electron </a:t>
                      </a:r>
                      <a:r>
                        <a:rPr lang="en-US" sz="1600" b="1" i="0" u="none" strike="noStrike" dirty="0" err="1">
                          <a:solidFill>
                            <a:srgbClr val="C0504D"/>
                          </a:solidFill>
                          <a:latin typeface="Times New Roman"/>
                        </a:rPr>
                        <a:t>linac</a:t>
                      </a:r>
                      <a:r>
                        <a:rPr lang="en-US" sz="1600" b="1" i="0" u="none" strike="noStrike" dirty="0">
                          <a:solidFill>
                            <a:srgbClr val="C0504D"/>
                          </a:solidFill>
                          <a:latin typeface="Times New Roman"/>
                        </a:rPr>
                        <a:t> (1-6 </a:t>
                      </a:r>
                      <a:r>
                        <a:rPr lang="en-US" sz="1600" b="1" i="0" u="none" strike="noStrike" dirty="0" err="1">
                          <a:solidFill>
                            <a:srgbClr val="C0504D"/>
                          </a:solidFill>
                          <a:latin typeface="Times New Roman"/>
                        </a:rPr>
                        <a:t>GeV</a:t>
                      </a:r>
                      <a:r>
                        <a:rPr lang="en-US" sz="1600" b="1" i="0" u="none" strike="noStrike" dirty="0">
                          <a:solidFill>
                            <a:srgbClr val="C0504D"/>
                          </a:solidFill>
                          <a:latin typeface="Times New Roman"/>
                        </a:rPr>
                        <a:t>, </a:t>
                      </a:r>
                      <a:r>
                        <a:rPr lang="en-US" sz="1600" b="1" i="0" u="none" strike="noStrike" dirty="0" smtClean="0">
                          <a:solidFill>
                            <a:srgbClr val="C0504D"/>
                          </a:solidFill>
                          <a:latin typeface="Times New Roman"/>
                        </a:rPr>
                        <a:t>1-100</a:t>
                      </a:r>
                      <a:r>
                        <a:rPr lang="tr-TR" sz="1600" b="1" i="0" u="none" strike="noStrike" baseline="0" dirty="0" smtClean="0">
                          <a:solidFill>
                            <a:srgbClr val="C0504D"/>
                          </a:solidFill>
                          <a:latin typeface="Times New Roman"/>
                        </a:rPr>
                        <a:t> </a:t>
                      </a:r>
                      <a:r>
                        <a:rPr lang="en-US" sz="1600" b="1" i="0" u="none" strike="noStrike" dirty="0" smtClean="0">
                          <a:solidFill>
                            <a:srgbClr val="C0504D"/>
                          </a:solidFill>
                          <a:latin typeface="Times New Roman"/>
                        </a:rPr>
                        <a:t>nm</a:t>
                      </a:r>
                      <a:r>
                        <a:rPr lang="en-US" sz="1600" b="1" i="0" u="none" strike="noStrike" dirty="0">
                          <a:solidFill>
                            <a:srgbClr val="C0504D"/>
                          </a:solidFill>
                          <a:latin typeface="Times New Roman"/>
                        </a:rPr>
                        <a:t>)</a:t>
                      </a:r>
                    </a:p>
                  </a:txBody>
                  <a:tcPr marL="8930" marR="8930" marT="893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a:noFill/>
                    </a:lnT>
                    <a:lnB>
                      <a:noFill/>
                    </a:lnB>
                  </a:tcPr>
                </a:tc>
                <a:tc>
                  <a:txBody>
                    <a:bodyPr/>
                    <a:lstStyle/>
                    <a:p>
                      <a:pPr algn="l" fontAlgn="b"/>
                      <a:endParaRPr lang="tr-TR" sz="1100" b="0" i="0" u="none" strike="noStrike" dirty="0">
                        <a:solidFill>
                          <a:srgbClr val="000000"/>
                        </a:solidFill>
                        <a:latin typeface="Times New Roman"/>
                      </a:endParaRPr>
                    </a:p>
                  </a:txBody>
                  <a:tcPr marL="8930" marR="8930" marT="8930" marB="0" anchor="b">
                    <a:lnL>
                      <a:noFill/>
                    </a:lnL>
                    <a:lnR>
                      <a:noFill/>
                    </a:lnR>
                    <a:lnT>
                      <a:noFill/>
                    </a:lnT>
                    <a:lnB>
                      <a:noFill/>
                    </a:lnB>
                  </a:tcPr>
                </a:tc>
              </a:tr>
              <a:tr h="282232">
                <a:tc>
                  <a:txBody>
                    <a:bodyPr/>
                    <a:lstStyle/>
                    <a:p>
                      <a:pPr algn="l" fontAlgn="b"/>
                      <a:endParaRPr lang="tr-TR" sz="1600" b="0" i="0" u="none" strike="noStrike">
                        <a:solidFill>
                          <a:srgbClr val="000000"/>
                        </a:solidFill>
                        <a:latin typeface="Times New Roman"/>
                      </a:endParaRPr>
                    </a:p>
                  </a:txBody>
                  <a:tcPr marL="8930" marR="8930" marT="8930" marB="0" anchor="b">
                    <a:lnL>
                      <a:noFill/>
                    </a:lnL>
                    <a:lnR>
                      <a:noFill/>
                    </a:lnR>
                    <a:lnT>
                      <a:noFill/>
                    </a:lnT>
                    <a:lnB>
                      <a:noFill/>
                    </a:lnB>
                  </a:tcPr>
                </a:tc>
                <a:tc gridSpan="7">
                  <a:txBody>
                    <a:bodyPr/>
                    <a:lstStyle/>
                    <a:p>
                      <a:pPr algn="l" fontAlgn="b"/>
                      <a:r>
                        <a:rPr lang="tr-TR" sz="1600" b="1" i="0" u="none" strike="noStrike" dirty="0">
                          <a:solidFill>
                            <a:srgbClr val="C0504D"/>
                          </a:solidFill>
                          <a:latin typeface="Times New Roman"/>
                        </a:rPr>
                        <a:t>TAC HE Proton </a:t>
                      </a:r>
                      <a:r>
                        <a:rPr lang="tr-TR" sz="1600" b="1" i="0" u="none" strike="noStrike" dirty="0" err="1">
                          <a:solidFill>
                            <a:srgbClr val="C0504D"/>
                          </a:solidFill>
                          <a:latin typeface="Times New Roman"/>
                        </a:rPr>
                        <a:t>Accelerator</a:t>
                      </a:r>
                      <a:r>
                        <a:rPr lang="tr-TR" sz="1600" b="1" i="0" u="none" strike="noStrike" dirty="0">
                          <a:solidFill>
                            <a:srgbClr val="C0504D"/>
                          </a:solidFill>
                          <a:latin typeface="Times New Roman"/>
                        </a:rPr>
                        <a:t> (250-2000 </a:t>
                      </a:r>
                      <a:r>
                        <a:rPr lang="tr-TR" sz="1600" b="1" i="0" u="none" strike="noStrike" dirty="0" err="1">
                          <a:solidFill>
                            <a:srgbClr val="C0504D"/>
                          </a:solidFill>
                          <a:latin typeface="Times New Roman"/>
                        </a:rPr>
                        <a:t>MeV</a:t>
                      </a:r>
                      <a:r>
                        <a:rPr lang="tr-TR" sz="1600" b="1" i="0" u="none" strike="noStrike" dirty="0">
                          <a:solidFill>
                            <a:srgbClr val="C0504D"/>
                          </a:solidFill>
                          <a:latin typeface="Times New Roman"/>
                        </a:rPr>
                        <a:t>)</a:t>
                      </a:r>
                    </a:p>
                  </a:txBody>
                  <a:tcPr marL="8930" marR="8930" marT="893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1100" b="1" i="0" u="none" strike="noStrike">
                        <a:solidFill>
                          <a:srgbClr val="C0504D"/>
                        </a:solidFill>
                        <a:latin typeface="Times New Roman"/>
                      </a:endParaRPr>
                    </a:p>
                  </a:txBody>
                  <a:tcPr marL="8930" marR="8930" marT="8930" marB="0" anchor="b">
                    <a:lnL>
                      <a:noFill/>
                    </a:lnL>
                    <a:lnR>
                      <a:noFill/>
                    </a:lnR>
                    <a:lnT>
                      <a:noFill/>
                    </a:lnT>
                    <a:lnB>
                      <a:noFill/>
                    </a:lnB>
                  </a:tcPr>
                </a:tc>
                <a:tc>
                  <a:txBody>
                    <a:bodyPr/>
                    <a:lstStyle/>
                    <a:p>
                      <a:pPr algn="l" fontAlgn="b"/>
                      <a:endParaRPr lang="tr-TR" sz="1100" b="1" i="0" u="none" strike="noStrike">
                        <a:solidFill>
                          <a:srgbClr val="C0504D"/>
                        </a:solidFill>
                        <a:latin typeface="Times New Roman"/>
                      </a:endParaRPr>
                    </a:p>
                  </a:txBody>
                  <a:tcPr marL="8930" marR="8930" marT="8930" marB="0" anchor="b">
                    <a:lnL>
                      <a:noFill/>
                    </a:lnL>
                    <a:lnR>
                      <a:noFill/>
                    </a:lnR>
                    <a:lnT>
                      <a:noFill/>
                    </a:lnT>
                    <a:lnB>
                      <a:noFill/>
                    </a:lnB>
                  </a:tcPr>
                </a:tc>
                <a:tc>
                  <a:txBody>
                    <a:bodyPr/>
                    <a:lstStyle/>
                    <a:p>
                      <a:pPr algn="l" fontAlgn="b"/>
                      <a:endParaRPr lang="tr-TR" sz="1100" b="1" i="0" u="none" strike="noStrike">
                        <a:solidFill>
                          <a:srgbClr val="C0504D"/>
                        </a:solidFill>
                        <a:latin typeface="Times New Roman"/>
                      </a:endParaRPr>
                    </a:p>
                  </a:txBody>
                  <a:tcPr marL="8930" marR="8930" marT="8930" marB="0" anchor="b">
                    <a:lnL>
                      <a:noFill/>
                    </a:lnL>
                    <a:lnR>
                      <a:noFill/>
                    </a:lnR>
                    <a:lnT>
                      <a:noFill/>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a:noFill/>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a:noFill/>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a:noFill/>
                    </a:lnT>
                    <a:lnB>
                      <a:noFill/>
                    </a:lnB>
                  </a:tcPr>
                </a:tc>
              </a:tr>
              <a:tr h="282232">
                <a:tc>
                  <a:txBody>
                    <a:bodyPr/>
                    <a:lstStyle/>
                    <a:p>
                      <a:pPr algn="l" fontAlgn="b"/>
                      <a:endParaRPr lang="tr-TR" sz="1600" b="0" i="0" u="none" strike="noStrike">
                        <a:solidFill>
                          <a:srgbClr val="000000"/>
                        </a:solidFill>
                        <a:latin typeface="Times New Roman"/>
                      </a:endParaRPr>
                    </a:p>
                  </a:txBody>
                  <a:tcPr marL="8930" marR="8930" marT="8930" marB="0" anchor="b">
                    <a:lnL>
                      <a:noFill/>
                    </a:lnL>
                    <a:lnR>
                      <a:noFill/>
                    </a:lnR>
                    <a:lnT>
                      <a:noFill/>
                    </a:lnT>
                    <a:lnB>
                      <a:noFill/>
                    </a:lnB>
                  </a:tcPr>
                </a:tc>
                <a:tc gridSpan="7">
                  <a:txBody>
                    <a:bodyPr/>
                    <a:lstStyle/>
                    <a:p>
                      <a:pPr algn="l" rtl="0" fontAlgn="b"/>
                      <a:r>
                        <a:rPr lang="en-US" sz="1600" b="1" i="0" u="none" strike="noStrike" dirty="0">
                          <a:solidFill>
                            <a:srgbClr val="C0504D"/>
                          </a:solidFill>
                          <a:latin typeface="Times New Roman"/>
                        </a:rPr>
                        <a:t>TAC Particle Factory (PF) (</a:t>
                      </a:r>
                      <a:r>
                        <a:rPr lang="en-US" sz="1600" b="1" i="0" u="none" strike="noStrike" dirty="0" err="1">
                          <a:solidFill>
                            <a:srgbClr val="C0504D"/>
                          </a:solidFill>
                          <a:latin typeface="Times New Roman"/>
                        </a:rPr>
                        <a:t>Ecm</a:t>
                      </a:r>
                      <a:r>
                        <a:rPr lang="en-US" sz="1600" b="1" i="0" u="none" strike="noStrike" dirty="0">
                          <a:solidFill>
                            <a:srgbClr val="C0504D"/>
                          </a:solidFill>
                          <a:latin typeface="Times New Roman"/>
                        </a:rPr>
                        <a:t>=3.77 </a:t>
                      </a:r>
                      <a:r>
                        <a:rPr lang="en-US" sz="1600" b="1" i="0" u="none" strike="noStrike" dirty="0" err="1">
                          <a:solidFill>
                            <a:srgbClr val="C0504D"/>
                          </a:solidFill>
                          <a:latin typeface="Times New Roman"/>
                        </a:rPr>
                        <a:t>GeV</a:t>
                      </a:r>
                      <a:r>
                        <a:rPr lang="en-US" sz="1600" b="1" i="0" u="none" strike="noStrike" dirty="0">
                          <a:solidFill>
                            <a:srgbClr val="C0504D"/>
                          </a:solidFill>
                          <a:latin typeface="Times New Roman"/>
                        </a:rPr>
                        <a:t>)</a:t>
                      </a:r>
                    </a:p>
                  </a:txBody>
                  <a:tcPr marL="8930" marR="8930" marT="893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1100" b="1" i="0" u="none" strike="noStrike">
                        <a:solidFill>
                          <a:srgbClr val="C0504D"/>
                        </a:solidFill>
                        <a:latin typeface="Times New Roman"/>
                      </a:endParaRPr>
                    </a:p>
                  </a:txBody>
                  <a:tcPr marL="8930" marR="8930" marT="8930" marB="0" anchor="b">
                    <a:lnL>
                      <a:noFill/>
                    </a:lnL>
                    <a:lnR>
                      <a:noFill/>
                    </a:lnR>
                    <a:lnT>
                      <a:noFill/>
                    </a:lnT>
                    <a:lnB>
                      <a:noFill/>
                    </a:lnB>
                  </a:tcPr>
                </a:tc>
                <a:tc>
                  <a:txBody>
                    <a:bodyPr/>
                    <a:lstStyle/>
                    <a:p>
                      <a:pPr algn="l" fontAlgn="b"/>
                      <a:endParaRPr lang="tr-TR" sz="1100" b="1" i="0" u="none" strike="noStrike">
                        <a:solidFill>
                          <a:srgbClr val="C0504D"/>
                        </a:solidFill>
                        <a:latin typeface="Times New Roman"/>
                      </a:endParaRPr>
                    </a:p>
                  </a:txBody>
                  <a:tcPr marL="8930" marR="8930" marT="8930" marB="0" anchor="b">
                    <a:lnL>
                      <a:noFill/>
                    </a:lnL>
                    <a:lnR>
                      <a:noFill/>
                    </a:lnR>
                    <a:lnT>
                      <a:noFill/>
                    </a:lnT>
                    <a:lnB>
                      <a:noFill/>
                    </a:lnB>
                  </a:tcPr>
                </a:tc>
                <a:tc>
                  <a:txBody>
                    <a:bodyPr/>
                    <a:lstStyle/>
                    <a:p>
                      <a:pPr algn="l" fontAlgn="b"/>
                      <a:endParaRPr lang="tr-TR" sz="1100" b="1" i="0" u="none" strike="noStrike" dirty="0">
                        <a:solidFill>
                          <a:srgbClr val="C0504D"/>
                        </a:solidFill>
                        <a:latin typeface="Times New Roman"/>
                      </a:endParaRPr>
                    </a:p>
                  </a:txBody>
                  <a:tcPr marL="8930" marR="8930" marT="8930" marB="0" anchor="b">
                    <a:lnL>
                      <a:noFill/>
                    </a:lnL>
                    <a:lnR>
                      <a:noFill/>
                    </a:lnR>
                    <a:lnT>
                      <a:noFill/>
                    </a:lnT>
                    <a:lnB>
                      <a:noFill/>
                    </a:lnB>
                  </a:tcPr>
                </a:tc>
                <a:tc>
                  <a:txBody>
                    <a:bodyPr/>
                    <a:lstStyle/>
                    <a:p>
                      <a:pPr algn="l" fontAlgn="b"/>
                      <a:endParaRPr lang="tr-TR" sz="1100" b="0" i="0" u="none" strike="noStrike" dirty="0">
                        <a:solidFill>
                          <a:srgbClr val="000000"/>
                        </a:solidFill>
                        <a:latin typeface="Times New Roman"/>
                      </a:endParaRPr>
                    </a:p>
                  </a:txBody>
                  <a:tcPr marL="8930" marR="8930" marT="8930" marB="0" anchor="b">
                    <a:lnL>
                      <a:noFill/>
                    </a:lnL>
                    <a:lnR>
                      <a:noFill/>
                    </a:lnR>
                    <a:lnT>
                      <a:noFill/>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a:noFill/>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a:noFill/>
                    </a:lnT>
                    <a:lnB>
                      <a:noFill/>
                    </a:lnB>
                  </a:tcPr>
                </a:tc>
              </a:tr>
              <a:tr h="282232">
                <a:tc>
                  <a:txBody>
                    <a:bodyPr/>
                    <a:lstStyle/>
                    <a:p>
                      <a:pPr algn="l" fontAlgn="b"/>
                      <a:endParaRPr lang="tr-TR" sz="1600" b="0" i="0" u="none" strike="noStrike">
                        <a:solidFill>
                          <a:srgbClr val="000000"/>
                        </a:solidFill>
                        <a:latin typeface="Times New Roman"/>
                      </a:endParaRPr>
                    </a:p>
                  </a:txBody>
                  <a:tcPr marL="8930" marR="8930" marT="8930" marB="0" anchor="b">
                    <a:lnL>
                      <a:noFill/>
                    </a:lnL>
                    <a:lnR>
                      <a:noFill/>
                    </a:lnR>
                    <a:lnT>
                      <a:noFill/>
                    </a:lnT>
                    <a:lnB>
                      <a:noFill/>
                    </a:lnB>
                  </a:tcPr>
                </a:tc>
                <a:tc>
                  <a:txBody>
                    <a:bodyPr/>
                    <a:lstStyle/>
                    <a:p>
                      <a:pPr algn="l" fontAlgn="b"/>
                      <a:endParaRPr lang="tr-TR" sz="1600" b="1" i="0" u="none" strike="noStrike">
                        <a:solidFill>
                          <a:srgbClr val="C0504D"/>
                        </a:solidFill>
                        <a:latin typeface="Times New Roman"/>
                      </a:endParaRPr>
                    </a:p>
                  </a:txBody>
                  <a:tcPr marL="8930" marR="8930" marT="8930" marB="0" anchor="b">
                    <a:lnL>
                      <a:noFill/>
                    </a:lnL>
                    <a:lnR>
                      <a:noFill/>
                    </a:lnR>
                    <a:lnT>
                      <a:noFill/>
                    </a:lnT>
                    <a:lnB>
                      <a:noFill/>
                    </a:lnB>
                  </a:tcPr>
                </a:tc>
                <a:tc>
                  <a:txBody>
                    <a:bodyPr/>
                    <a:lstStyle/>
                    <a:p>
                      <a:pPr algn="l" fontAlgn="b"/>
                      <a:endParaRPr lang="tr-TR" sz="1600" b="1" i="0" u="none" strike="noStrike">
                        <a:solidFill>
                          <a:srgbClr val="C0504D"/>
                        </a:solidFill>
                        <a:latin typeface="Times New Roman"/>
                      </a:endParaRPr>
                    </a:p>
                  </a:txBody>
                  <a:tcPr marL="8930" marR="8930" marT="8930" marB="0" anchor="b">
                    <a:lnL>
                      <a:noFill/>
                    </a:lnL>
                    <a:lnR>
                      <a:noFill/>
                    </a:lnR>
                    <a:lnT>
                      <a:noFill/>
                    </a:lnT>
                    <a:lnB>
                      <a:noFill/>
                    </a:lnB>
                  </a:tcPr>
                </a:tc>
                <a:tc>
                  <a:txBody>
                    <a:bodyPr/>
                    <a:lstStyle/>
                    <a:p>
                      <a:pPr algn="l" fontAlgn="b"/>
                      <a:endParaRPr lang="tr-TR" sz="1600" b="1" i="0" u="none" strike="noStrike">
                        <a:solidFill>
                          <a:srgbClr val="C0504D"/>
                        </a:solidFill>
                        <a:latin typeface="Times New Roman"/>
                      </a:endParaRPr>
                    </a:p>
                  </a:txBody>
                  <a:tcPr marL="8930" marR="8930" marT="8930" marB="0" anchor="b">
                    <a:lnL>
                      <a:noFill/>
                    </a:lnL>
                    <a:lnR>
                      <a:noFill/>
                    </a:lnR>
                    <a:lnT>
                      <a:noFill/>
                    </a:lnT>
                    <a:lnB>
                      <a:noFill/>
                    </a:lnB>
                  </a:tcPr>
                </a:tc>
                <a:tc>
                  <a:txBody>
                    <a:bodyPr/>
                    <a:lstStyle/>
                    <a:p>
                      <a:pPr algn="l" fontAlgn="b"/>
                      <a:endParaRPr lang="tr-TR" sz="1600" b="1" i="0" u="none" strike="noStrike">
                        <a:solidFill>
                          <a:srgbClr val="C0504D"/>
                        </a:solidFill>
                        <a:latin typeface="Times New Roman"/>
                      </a:endParaRPr>
                    </a:p>
                  </a:txBody>
                  <a:tcPr marL="8930" marR="8930" marT="8930" marB="0" anchor="b">
                    <a:lnL>
                      <a:noFill/>
                    </a:lnL>
                    <a:lnR>
                      <a:noFill/>
                    </a:lnR>
                    <a:lnT>
                      <a:noFill/>
                    </a:lnT>
                    <a:lnB>
                      <a:noFill/>
                    </a:lnB>
                  </a:tcPr>
                </a:tc>
                <a:tc>
                  <a:txBody>
                    <a:bodyPr/>
                    <a:lstStyle/>
                    <a:p>
                      <a:pPr algn="l" fontAlgn="b"/>
                      <a:endParaRPr lang="tr-TR" sz="1600" b="1" i="0" u="none" strike="noStrike">
                        <a:solidFill>
                          <a:srgbClr val="C0504D"/>
                        </a:solidFill>
                        <a:latin typeface="Times New Roman"/>
                      </a:endParaRPr>
                    </a:p>
                  </a:txBody>
                  <a:tcPr marL="8930" marR="8930" marT="8930" marB="0" anchor="b">
                    <a:lnL>
                      <a:noFill/>
                    </a:lnL>
                    <a:lnR>
                      <a:noFill/>
                    </a:lnR>
                    <a:lnT>
                      <a:noFill/>
                    </a:lnT>
                    <a:lnB>
                      <a:noFill/>
                    </a:lnB>
                  </a:tcPr>
                </a:tc>
                <a:tc>
                  <a:txBody>
                    <a:bodyPr/>
                    <a:lstStyle/>
                    <a:p>
                      <a:pPr algn="l" fontAlgn="b"/>
                      <a:endParaRPr lang="tr-TR" sz="1600" b="1" i="0" u="none" strike="noStrike" dirty="0">
                        <a:solidFill>
                          <a:srgbClr val="C0504D"/>
                        </a:solidFill>
                        <a:latin typeface="Times New Roman"/>
                      </a:endParaRPr>
                    </a:p>
                  </a:txBody>
                  <a:tcPr marL="8930" marR="8930" marT="8930" marB="0" anchor="b">
                    <a:lnL>
                      <a:noFill/>
                    </a:lnL>
                    <a:lnR>
                      <a:noFill/>
                    </a:lnR>
                    <a:lnT>
                      <a:noFill/>
                    </a:lnT>
                    <a:lnB>
                      <a:noFill/>
                    </a:lnB>
                  </a:tcPr>
                </a:tc>
                <a:tc>
                  <a:txBody>
                    <a:bodyPr/>
                    <a:lstStyle/>
                    <a:p>
                      <a:pPr algn="l" fontAlgn="b"/>
                      <a:endParaRPr lang="tr-TR" sz="1600" b="1" i="0" u="none" strike="noStrike" dirty="0">
                        <a:solidFill>
                          <a:srgbClr val="C0504D"/>
                        </a:solidFill>
                        <a:latin typeface="Times New Roman"/>
                      </a:endParaRPr>
                    </a:p>
                  </a:txBody>
                  <a:tcPr marL="8930" marR="8930" marT="8930" marB="0" anchor="b">
                    <a:lnL>
                      <a:noFill/>
                    </a:lnL>
                    <a:lnR>
                      <a:noFill/>
                    </a:lnR>
                    <a:lnT>
                      <a:noFill/>
                    </a:lnT>
                    <a:lnB>
                      <a:noFill/>
                    </a:lnB>
                  </a:tcPr>
                </a:tc>
                <a:tc>
                  <a:txBody>
                    <a:bodyPr/>
                    <a:lstStyle/>
                    <a:p>
                      <a:pPr algn="l" fontAlgn="b"/>
                      <a:endParaRPr lang="tr-TR" sz="1100" b="1" i="0" u="none" strike="noStrike">
                        <a:solidFill>
                          <a:srgbClr val="C0504D"/>
                        </a:solidFill>
                        <a:latin typeface="Times New Roman"/>
                      </a:endParaRPr>
                    </a:p>
                  </a:txBody>
                  <a:tcPr marL="8930" marR="8930" marT="8930" marB="0" anchor="b">
                    <a:lnL>
                      <a:noFill/>
                    </a:lnL>
                    <a:lnR>
                      <a:noFill/>
                    </a:lnR>
                    <a:lnT>
                      <a:noFill/>
                    </a:lnT>
                    <a:lnB>
                      <a:noFill/>
                    </a:lnB>
                  </a:tcPr>
                </a:tc>
                <a:tc>
                  <a:txBody>
                    <a:bodyPr/>
                    <a:lstStyle/>
                    <a:p>
                      <a:pPr algn="l" fontAlgn="b"/>
                      <a:endParaRPr lang="tr-TR" sz="1100" b="1" i="0" u="none" strike="noStrike">
                        <a:solidFill>
                          <a:srgbClr val="C0504D"/>
                        </a:solidFill>
                        <a:latin typeface="Times New Roman"/>
                      </a:endParaRPr>
                    </a:p>
                  </a:txBody>
                  <a:tcPr marL="8930" marR="8930" marT="8930" marB="0" anchor="b">
                    <a:lnL>
                      <a:noFill/>
                    </a:lnL>
                    <a:lnR>
                      <a:noFill/>
                    </a:lnR>
                    <a:lnT>
                      <a:noFill/>
                    </a:lnT>
                    <a:lnB>
                      <a:noFill/>
                    </a:lnB>
                  </a:tcPr>
                </a:tc>
                <a:tc>
                  <a:txBody>
                    <a:bodyPr/>
                    <a:lstStyle/>
                    <a:p>
                      <a:pPr algn="l" fontAlgn="b"/>
                      <a:endParaRPr lang="tr-TR" sz="1100" b="1" i="0" u="none" strike="noStrike">
                        <a:solidFill>
                          <a:srgbClr val="C0504D"/>
                        </a:solidFill>
                        <a:latin typeface="Times New Roman"/>
                      </a:endParaRPr>
                    </a:p>
                  </a:txBody>
                  <a:tcPr marL="8930" marR="8930" marT="8930" marB="0" anchor="b">
                    <a:lnL>
                      <a:noFill/>
                    </a:lnL>
                    <a:lnR>
                      <a:noFill/>
                    </a:lnR>
                    <a:lnT>
                      <a:noFill/>
                    </a:lnT>
                    <a:lnB>
                      <a:noFill/>
                    </a:lnB>
                  </a:tcPr>
                </a:tc>
                <a:tc>
                  <a:txBody>
                    <a:bodyPr/>
                    <a:lstStyle/>
                    <a:p>
                      <a:pPr algn="l" fontAlgn="b"/>
                      <a:endParaRPr lang="tr-TR" sz="1100" b="0" i="0" u="none" strike="noStrike" dirty="0">
                        <a:solidFill>
                          <a:srgbClr val="000000"/>
                        </a:solidFill>
                        <a:latin typeface="Times New Roman"/>
                      </a:endParaRPr>
                    </a:p>
                  </a:txBody>
                  <a:tcPr marL="8930" marR="8930" marT="8930" marB="0" anchor="b">
                    <a:lnL>
                      <a:noFill/>
                    </a:lnL>
                    <a:lnR>
                      <a:noFill/>
                    </a:lnR>
                    <a:lnT>
                      <a:noFill/>
                    </a:lnT>
                    <a:lnB>
                      <a:noFill/>
                    </a:lnB>
                  </a:tcPr>
                </a:tc>
                <a:tc>
                  <a:txBody>
                    <a:bodyPr/>
                    <a:lstStyle/>
                    <a:p>
                      <a:pPr algn="l" fontAlgn="b"/>
                      <a:endParaRPr lang="tr-TR" sz="1100" b="0" i="0" u="none" strike="noStrike">
                        <a:solidFill>
                          <a:srgbClr val="000000"/>
                        </a:solidFill>
                        <a:latin typeface="Times New Roman"/>
                      </a:endParaRPr>
                    </a:p>
                  </a:txBody>
                  <a:tcPr marL="8930" marR="8930" marT="8930" marB="0" anchor="b">
                    <a:lnL>
                      <a:noFill/>
                    </a:lnL>
                    <a:lnR>
                      <a:noFill/>
                    </a:lnR>
                    <a:lnT>
                      <a:noFill/>
                    </a:lnT>
                    <a:lnB>
                      <a:noFill/>
                    </a:lnB>
                  </a:tcPr>
                </a:tc>
                <a:tc>
                  <a:txBody>
                    <a:bodyPr/>
                    <a:lstStyle/>
                    <a:p>
                      <a:pPr algn="l" fontAlgn="b"/>
                      <a:endParaRPr lang="tr-TR" sz="1100" b="0" i="0" u="none" strike="noStrike" dirty="0">
                        <a:solidFill>
                          <a:srgbClr val="000000"/>
                        </a:solidFill>
                        <a:latin typeface="Times New Roman"/>
                      </a:endParaRPr>
                    </a:p>
                  </a:txBody>
                  <a:tcPr marL="8930" marR="8930" marT="8930" marB="0" anchor="b">
                    <a:lnL>
                      <a:noFill/>
                    </a:lnL>
                    <a:lnR>
                      <a:noFill/>
                    </a:lnR>
                    <a:lnT>
                      <a:noFill/>
                    </a:lnT>
                    <a:lnB>
                      <a:noFill/>
                    </a:lnB>
                  </a:tcPr>
                </a:tc>
              </a:tr>
            </a:tbl>
          </a:graphicData>
        </a:graphic>
      </p:graphicFrame>
      <p:sp>
        <p:nvSpPr>
          <p:cNvPr id="8" name="7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Başlık 1"/>
          <p:cNvSpPr>
            <a:spLocks noGrp="1"/>
          </p:cNvSpPr>
          <p:nvPr>
            <p:ph type="ctrTitle"/>
          </p:nvPr>
        </p:nvSpPr>
        <p:spPr>
          <a:xfrm>
            <a:off x="598488" y="188913"/>
            <a:ext cx="7772400" cy="503237"/>
          </a:xfrm>
        </p:spPr>
        <p:txBody>
          <a:bodyPr/>
          <a:lstStyle/>
          <a:p>
            <a:pPr eaLnBrk="1" hangingPunct="1"/>
            <a:r>
              <a:rPr lang="tr-TR" sz="3600" dirty="0" smtClean="0"/>
              <a:t>Proton </a:t>
            </a:r>
            <a:r>
              <a:rPr lang="tr-TR" sz="3600" dirty="0" err="1" smtClean="0"/>
              <a:t>Accelerator</a:t>
            </a:r>
            <a:r>
              <a:rPr lang="tr-TR" sz="3600" dirty="0" smtClean="0"/>
              <a:t> </a:t>
            </a:r>
            <a:r>
              <a:rPr lang="tr-TR" sz="3600" dirty="0" err="1" smtClean="0"/>
              <a:t>Facility</a:t>
            </a:r>
            <a:r>
              <a:rPr lang="tr-TR" sz="3600" dirty="0" smtClean="0"/>
              <a:t> </a:t>
            </a:r>
            <a:r>
              <a:rPr lang="tr-TR" sz="3600" dirty="0" err="1" smtClean="0"/>
              <a:t>Overview</a:t>
            </a:r>
            <a:endParaRPr lang="tr-TR" sz="3600" dirty="0" smtClean="0"/>
          </a:p>
        </p:txBody>
      </p:sp>
      <p:sp>
        <p:nvSpPr>
          <p:cNvPr id="3" name="İçerik Yer Tutucusu 2"/>
          <p:cNvSpPr>
            <a:spLocks noGrp="1"/>
          </p:cNvSpPr>
          <p:nvPr>
            <p:ph type="subTitle" idx="1"/>
          </p:nvPr>
        </p:nvSpPr>
        <p:spPr>
          <a:xfrm>
            <a:off x="1371600" y="1531938"/>
            <a:ext cx="6400800" cy="4344987"/>
          </a:xfrm>
        </p:spPr>
        <p:txBody>
          <a:bodyPr rtlCol="0">
            <a:normAutofit/>
          </a:bodyPr>
          <a:lstStyle/>
          <a:p>
            <a:pPr eaLnBrk="1" fontAlgn="auto" hangingPunct="1">
              <a:spcAft>
                <a:spcPts val="0"/>
              </a:spcAft>
              <a:buFont typeface="Arial" pitchFamily="34" charset="0"/>
              <a:buChar char="•"/>
              <a:defRPr/>
            </a:pPr>
            <a:r>
              <a:rPr lang="tr-TR" sz="2200" dirty="0" err="1" smtClean="0">
                <a:solidFill>
                  <a:srgbClr val="C00000"/>
                </a:solidFill>
              </a:rPr>
              <a:t>Objectives</a:t>
            </a:r>
            <a:endParaRPr lang="tr-TR" sz="2200" dirty="0" smtClean="0">
              <a:solidFill>
                <a:srgbClr val="C00000"/>
              </a:solidFill>
            </a:endParaRPr>
          </a:p>
          <a:p>
            <a:pPr marL="0" indent="0" eaLnBrk="1" fontAlgn="auto" hangingPunct="1">
              <a:spcAft>
                <a:spcPts val="0"/>
              </a:spcAft>
              <a:buNone/>
              <a:defRPr/>
            </a:pPr>
            <a:r>
              <a:rPr lang="tr-TR" sz="2200" dirty="0" smtClean="0"/>
              <a:t>       . </a:t>
            </a:r>
            <a:r>
              <a:rPr lang="en-US" sz="2400" dirty="0" smtClean="0"/>
              <a:t>TAC Proton Accelerator Facility (TAC PAF) is planned to supply a proton beam with the beam power of 1 MW at a final energy of 2 </a:t>
            </a:r>
            <a:r>
              <a:rPr lang="en-US" sz="2400" dirty="0" err="1" smtClean="0"/>
              <a:t>GeV</a:t>
            </a:r>
            <a:r>
              <a:rPr lang="en-US" sz="2400" dirty="0" smtClean="0"/>
              <a:t>.</a:t>
            </a:r>
            <a:endParaRPr lang="tr-TR" sz="2400" dirty="0" smtClean="0"/>
          </a:p>
          <a:p>
            <a:pPr marL="0" indent="0" eaLnBrk="1" fontAlgn="auto" hangingPunct="1">
              <a:spcAft>
                <a:spcPts val="0"/>
              </a:spcAft>
              <a:buFont typeface="Wingdings" pitchFamily="2" charset="2"/>
              <a:buNone/>
              <a:defRPr/>
            </a:pPr>
            <a:endParaRPr lang="tr-TR" sz="2200" dirty="0" smtClean="0">
              <a:solidFill>
                <a:srgbClr val="7030A0"/>
              </a:solidFill>
            </a:endParaRPr>
          </a:p>
          <a:p>
            <a:pPr marL="0" indent="0" eaLnBrk="1" fontAlgn="auto" hangingPunct="1">
              <a:spcAft>
                <a:spcPts val="0"/>
              </a:spcAft>
              <a:buFont typeface="Wingdings" pitchFamily="2" charset="2"/>
              <a:buNone/>
              <a:defRPr/>
            </a:pPr>
            <a:r>
              <a:rPr lang="tr-TR" sz="2200" dirty="0" smtClean="0">
                <a:solidFill>
                  <a:srgbClr val="7030A0"/>
                </a:solidFill>
              </a:rPr>
              <a:t>       </a:t>
            </a:r>
            <a:r>
              <a:rPr lang="tr-TR" sz="2200" dirty="0">
                <a:solidFill>
                  <a:srgbClr val="7030A0"/>
                </a:solidFill>
              </a:rPr>
              <a:t>.  </a:t>
            </a:r>
            <a:r>
              <a:rPr lang="tr-TR" sz="2200" dirty="0" err="1">
                <a:solidFill>
                  <a:srgbClr val="7030A0"/>
                </a:solidFill>
              </a:rPr>
              <a:t>To</a:t>
            </a:r>
            <a:r>
              <a:rPr lang="tr-TR" sz="2200" dirty="0">
                <a:solidFill>
                  <a:srgbClr val="7030A0"/>
                </a:solidFill>
              </a:rPr>
              <a:t> </a:t>
            </a:r>
            <a:r>
              <a:rPr lang="tr-TR" sz="2200" dirty="0" err="1">
                <a:solidFill>
                  <a:srgbClr val="7030A0"/>
                </a:solidFill>
              </a:rPr>
              <a:t>develop</a:t>
            </a:r>
            <a:r>
              <a:rPr lang="tr-TR" sz="2200" dirty="0">
                <a:solidFill>
                  <a:srgbClr val="7030A0"/>
                </a:solidFill>
              </a:rPr>
              <a:t> Proton </a:t>
            </a:r>
            <a:r>
              <a:rPr lang="tr-TR" sz="2200" dirty="0" err="1">
                <a:solidFill>
                  <a:srgbClr val="7030A0"/>
                </a:solidFill>
              </a:rPr>
              <a:t>Beam</a:t>
            </a:r>
            <a:r>
              <a:rPr lang="tr-TR" sz="2200" dirty="0">
                <a:solidFill>
                  <a:srgbClr val="7030A0"/>
                </a:solidFill>
              </a:rPr>
              <a:t> </a:t>
            </a:r>
            <a:r>
              <a:rPr lang="tr-TR" sz="2200" dirty="0" err="1">
                <a:solidFill>
                  <a:srgbClr val="7030A0"/>
                </a:solidFill>
              </a:rPr>
              <a:t>Utilization</a:t>
            </a:r>
            <a:r>
              <a:rPr lang="tr-TR" sz="2200" dirty="0">
                <a:solidFill>
                  <a:srgbClr val="7030A0"/>
                </a:solidFill>
              </a:rPr>
              <a:t> &amp; </a:t>
            </a:r>
            <a:r>
              <a:rPr lang="tr-TR" sz="2200" dirty="0" smtClean="0">
                <a:solidFill>
                  <a:srgbClr val="7030A0"/>
                </a:solidFill>
              </a:rPr>
              <a:t>Accelerator </a:t>
            </a:r>
            <a:r>
              <a:rPr lang="tr-TR" sz="2200" dirty="0">
                <a:solidFill>
                  <a:srgbClr val="7030A0"/>
                </a:solidFill>
              </a:rPr>
              <a:t>Application Technologies</a:t>
            </a:r>
          </a:p>
          <a:p>
            <a:pPr marL="0" indent="0" eaLnBrk="1" fontAlgn="auto" hangingPunct="1">
              <a:spcAft>
                <a:spcPts val="0"/>
              </a:spcAft>
              <a:buFont typeface="Wingdings" pitchFamily="2" charset="2"/>
              <a:buNone/>
              <a:defRPr/>
            </a:pPr>
            <a:r>
              <a:rPr lang="tr-TR" sz="2200" dirty="0">
                <a:solidFill>
                  <a:srgbClr val="7030A0"/>
                </a:solidFill>
              </a:rPr>
              <a:t>        . </a:t>
            </a:r>
            <a:r>
              <a:rPr lang="tr-TR" sz="2200" dirty="0" err="1">
                <a:solidFill>
                  <a:srgbClr val="7030A0"/>
                </a:solidFill>
              </a:rPr>
              <a:t>To</a:t>
            </a:r>
            <a:r>
              <a:rPr lang="tr-TR" sz="2200" dirty="0">
                <a:solidFill>
                  <a:srgbClr val="7030A0"/>
                </a:solidFill>
              </a:rPr>
              <a:t> </a:t>
            </a:r>
            <a:r>
              <a:rPr lang="tr-TR" sz="2200" dirty="0" err="1">
                <a:solidFill>
                  <a:srgbClr val="7030A0"/>
                </a:solidFill>
              </a:rPr>
              <a:t>support</a:t>
            </a:r>
            <a:r>
              <a:rPr lang="tr-TR" sz="2200" dirty="0">
                <a:solidFill>
                  <a:srgbClr val="7030A0"/>
                </a:solidFill>
              </a:rPr>
              <a:t> R&amp;D </a:t>
            </a:r>
            <a:r>
              <a:rPr lang="tr-TR" sz="2200" dirty="0" err="1">
                <a:solidFill>
                  <a:srgbClr val="7030A0"/>
                </a:solidFill>
              </a:rPr>
              <a:t>programs</a:t>
            </a:r>
            <a:endParaRPr lang="tr-TR" sz="2200" dirty="0" smtClean="0">
              <a:solidFill>
                <a:srgbClr val="7030A0"/>
              </a:solidFill>
            </a:endParaRPr>
          </a:p>
          <a:p>
            <a:pPr eaLnBrk="1" fontAlgn="auto" hangingPunct="1">
              <a:spcAft>
                <a:spcPts val="0"/>
              </a:spcAft>
              <a:buFont typeface="Arial" pitchFamily="34" charset="0"/>
              <a:buChar char="•"/>
              <a:defRPr/>
            </a:pPr>
            <a:endParaRPr lang="tr-TR" sz="2200" dirty="0"/>
          </a:p>
          <a:p>
            <a:pPr eaLnBrk="1" fontAlgn="auto" hangingPunct="1">
              <a:spcAft>
                <a:spcPts val="0"/>
              </a:spcAft>
              <a:buFont typeface="Arial" pitchFamily="34" charset="0"/>
              <a:buChar char="•"/>
              <a:defRPr/>
            </a:pPr>
            <a:r>
              <a:rPr lang="tr-TR" sz="2200" dirty="0" err="1" smtClean="0">
                <a:solidFill>
                  <a:srgbClr val="C00000"/>
                </a:solidFill>
              </a:rPr>
              <a:t>Period</a:t>
            </a:r>
            <a:r>
              <a:rPr lang="tr-TR" sz="2200" dirty="0" smtClean="0">
                <a:solidFill>
                  <a:srgbClr val="C00000"/>
                </a:solidFill>
              </a:rPr>
              <a:t>: </a:t>
            </a:r>
            <a:r>
              <a:rPr lang="tr-TR" sz="2200" dirty="0" smtClean="0"/>
              <a:t>2014- 2025</a:t>
            </a:r>
          </a:p>
          <a:p>
            <a:pPr marL="0" indent="0" eaLnBrk="1" fontAlgn="auto" hangingPunct="1">
              <a:spcAft>
                <a:spcPts val="0"/>
              </a:spcAft>
              <a:buFont typeface="Arial" pitchFamily="34" charset="0"/>
              <a:buNone/>
              <a:defRPr/>
            </a:pPr>
            <a:endParaRPr lang="tr-TR" dirty="0"/>
          </a:p>
          <a:p>
            <a:pPr marL="0" indent="0" eaLnBrk="1" fontAlgn="auto" hangingPunct="1">
              <a:spcAft>
                <a:spcPts val="0"/>
              </a:spcAft>
              <a:buFont typeface="Arial" pitchFamily="34" charset="0"/>
              <a:buNone/>
              <a:defRPr/>
            </a:pPr>
            <a:endParaRPr lang="tr-TR" dirty="0" smtClean="0"/>
          </a:p>
          <a:p>
            <a:pPr eaLnBrk="1" fontAlgn="auto" hangingPunct="1">
              <a:spcAft>
                <a:spcPts val="0"/>
              </a:spcAft>
              <a:buFont typeface="Arial" pitchFamily="34" charset="0"/>
              <a:buChar char="•"/>
              <a:defRPr/>
            </a:pPr>
            <a:endParaRPr lang="tr-TR" dirty="0"/>
          </a:p>
          <a:p>
            <a:pPr eaLnBrk="1" fontAlgn="auto" hangingPunct="1">
              <a:spcAft>
                <a:spcPts val="0"/>
              </a:spcAft>
              <a:buFont typeface="Arial" pitchFamily="34" charset="0"/>
              <a:buChar char="•"/>
              <a:defRPr/>
            </a:pPr>
            <a:endParaRPr lang="tr-TR" dirty="0" smtClean="0"/>
          </a:p>
          <a:p>
            <a:pPr marL="0" indent="0" eaLnBrk="1" fontAlgn="auto" hangingPunct="1">
              <a:spcAft>
                <a:spcPts val="0"/>
              </a:spcAft>
              <a:buFont typeface="Wingdings" pitchFamily="2" charset="2"/>
              <a:buNone/>
              <a:defRPr/>
            </a:pPr>
            <a:endParaRPr lang="tr-TR" dirty="0" smtClean="0"/>
          </a:p>
          <a:p>
            <a:pPr marL="0" indent="0" eaLnBrk="1" fontAlgn="auto" hangingPunct="1">
              <a:spcAft>
                <a:spcPts val="0"/>
              </a:spcAft>
              <a:buFont typeface="Wingdings" pitchFamily="2" charset="2"/>
              <a:buNone/>
              <a:defRPr/>
            </a:pPr>
            <a:endParaRPr lang="tr-TR" dirty="0"/>
          </a:p>
        </p:txBody>
      </p:sp>
      <p:sp>
        <p:nvSpPr>
          <p:cNvPr id="4" name="Slayt Numarası Yer Tutucusu 3"/>
          <p:cNvSpPr>
            <a:spLocks noGrp="1"/>
          </p:cNvSpPr>
          <p:nvPr>
            <p:ph type="sldNum" sz="quarter" idx="11"/>
          </p:nvPr>
        </p:nvSpPr>
        <p:spPr/>
        <p:txBody>
          <a:bodyPr/>
          <a:lstStyle/>
          <a:p>
            <a:pPr>
              <a:defRPr/>
            </a:pPr>
            <a:fld id="{263662AA-02B9-4831-970A-D544574A0227}" type="slidenum">
              <a:rPr lang="tr-TR"/>
              <a:pPr>
                <a:defRPr/>
              </a:pPr>
              <a:t>11</a:t>
            </a:fld>
            <a:endParaRPr lang="tr-TR" dirty="0"/>
          </a:p>
        </p:txBody>
      </p:sp>
      <p:sp>
        <p:nvSpPr>
          <p:cNvPr id="5" name="4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Başlık 1"/>
          <p:cNvSpPr>
            <a:spLocks noGrp="1"/>
          </p:cNvSpPr>
          <p:nvPr>
            <p:ph type="ctrTitle"/>
          </p:nvPr>
        </p:nvSpPr>
        <p:spPr>
          <a:xfrm>
            <a:off x="598488" y="188913"/>
            <a:ext cx="7772400" cy="503237"/>
          </a:xfrm>
        </p:spPr>
        <p:txBody>
          <a:bodyPr/>
          <a:lstStyle/>
          <a:p>
            <a:pPr eaLnBrk="1" hangingPunct="1"/>
            <a:r>
              <a:rPr lang="en-US" smtClean="0"/>
              <a:t>TAC Proton Accelerator Working Group</a:t>
            </a:r>
            <a:endParaRPr lang="tr-TR" smtClean="0"/>
          </a:p>
        </p:txBody>
      </p:sp>
      <p:sp>
        <p:nvSpPr>
          <p:cNvPr id="5" name="Slayt Numarası Yer Tutucusu 4"/>
          <p:cNvSpPr>
            <a:spLocks noGrp="1"/>
          </p:cNvSpPr>
          <p:nvPr>
            <p:ph type="sldNum" sz="quarter" idx="11"/>
          </p:nvPr>
        </p:nvSpPr>
        <p:spPr/>
        <p:txBody>
          <a:bodyPr/>
          <a:lstStyle/>
          <a:p>
            <a:pPr>
              <a:defRPr/>
            </a:pPr>
            <a:fld id="{7076D477-6D9E-47F2-AB02-76F464ABF7E9}" type="slidenum">
              <a:rPr lang="tr-TR"/>
              <a:pPr>
                <a:defRPr/>
              </a:pPr>
              <a:t>12</a:t>
            </a:fld>
            <a:endParaRPr lang="tr-TR" dirty="0"/>
          </a:p>
        </p:txBody>
      </p:sp>
      <p:pic>
        <p:nvPicPr>
          <p:cNvPr id="8197" name="Picture 2"/>
          <p:cNvPicPr>
            <a:picLocks noChangeAspect="1"/>
          </p:cNvPicPr>
          <p:nvPr/>
        </p:nvPicPr>
        <p:blipFill>
          <a:blip r:embed="rId2"/>
          <a:srcRect/>
          <a:stretch>
            <a:fillRect/>
          </a:stretch>
        </p:blipFill>
        <p:spPr bwMode="auto">
          <a:xfrm>
            <a:off x="1331913" y="765175"/>
            <a:ext cx="6408737" cy="5688013"/>
          </a:xfrm>
          <a:prstGeom prst="rect">
            <a:avLst/>
          </a:prstGeom>
          <a:noFill/>
          <a:ln w="9525">
            <a:noFill/>
            <a:miter lim="800000"/>
            <a:headEnd/>
            <a:tailEnd/>
          </a:ln>
        </p:spPr>
      </p:pic>
      <p:sp>
        <p:nvSpPr>
          <p:cNvPr id="6" name="5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Başlık 1"/>
          <p:cNvSpPr>
            <a:spLocks noGrp="1"/>
          </p:cNvSpPr>
          <p:nvPr>
            <p:ph type="ctrTitle"/>
          </p:nvPr>
        </p:nvSpPr>
        <p:spPr>
          <a:xfrm>
            <a:off x="598488" y="188913"/>
            <a:ext cx="7772400" cy="503237"/>
          </a:xfrm>
        </p:spPr>
        <p:txBody>
          <a:bodyPr/>
          <a:lstStyle/>
          <a:p>
            <a:pPr eaLnBrk="1" hangingPunct="1"/>
            <a:r>
              <a:rPr lang="tr-TR" smtClean="0"/>
              <a:t>LINAC Layout of TAC-PAF</a:t>
            </a:r>
          </a:p>
        </p:txBody>
      </p:sp>
      <p:sp>
        <p:nvSpPr>
          <p:cNvPr id="5" name="Slayt Numarası Yer Tutucusu 4"/>
          <p:cNvSpPr>
            <a:spLocks noGrp="1"/>
          </p:cNvSpPr>
          <p:nvPr>
            <p:ph type="sldNum" sz="quarter" idx="11"/>
          </p:nvPr>
        </p:nvSpPr>
        <p:spPr/>
        <p:txBody>
          <a:bodyPr/>
          <a:lstStyle/>
          <a:p>
            <a:pPr>
              <a:defRPr/>
            </a:pPr>
            <a:fld id="{6B292907-0199-4300-9702-00091BB39F73}" type="slidenum">
              <a:rPr lang="tr-TR"/>
              <a:pPr>
                <a:defRPr/>
              </a:pPr>
              <a:t>13</a:t>
            </a:fld>
            <a:endParaRPr lang="tr-TR" dirty="0"/>
          </a:p>
        </p:txBody>
      </p:sp>
      <p:pic>
        <p:nvPicPr>
          <p:cNvPr id="10245" name="Resim 1"/>
          <p:cNvPicPr>
            <a:picLocks noChangeAspect="1" noChangeArrowheads="1"/>
          </p:cNvPicPr>
          <p:nvPr/>
        </p:nvPicPr>
        <p:blipFill>
          <a:blip r:embed="rId2"/>
          <a:srcRect/>
          <a:stretch>
            <a:fillRect/>
          </a:stretch>
        </p:blipFill>
        <p:spPr bwMode="auto">
          <a:xfrm>
            <a:off x="539750" y="2924175"/>
            <a:ext cx="8208963" cy="1711325"/>
          </a:xfrm>
          <a:prstGeom prst="rect">
            <a:avLst/>
          </a:prstGeom>
          <a:noFill/>
          <a:ln w="9525">
            <a:noFill/>
            <a:miter lim="800000"/>
            <a:headEnd/>
            <a:tailEnd/>
          </a:ln>
        </p:spPr>
      </p:pic>
      <p:sp>
        <p:nvSpPr>
          <p:cNvPr id="7" name="Dikdörtgen 6"/>
          <p:cNvSpPr/>
          <p:nvPr/>
        </p:nvSpPr>
        <p:spPr>
          <a:xfrm>
            <a:off x="295275" y="3789363"/>
            <a:ext cx="2016125" cy="944562"/>
          </a:xfrm>
          <a:prstGeom prst="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8" name="Dikdörtgen 7"/>
          <p:cNvSpPr/>
          <p:nvPr/>
        </p:nvSpPr>
        <p:spPr>
          <a:xfrm>
            <a:off x="2339975" y="3789363"/>
            <a:ext cx="4752975" cy="944562"/>
          </a:xfrm>
          <a:prstGeom prst="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9" name="Dikdörtgen 8"/>
          <p:cNvSpPr/>
          <p:nvPr/>
        </p:nvSpPr>
        <p:spPr>
          <a:xfrm>
            <a:off x="7154863" y="3778250"/>
            <a:ext cx="1449387" cy="944563"/>
          </a:xfrm>
          <a:prstGeom prst="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0" name="Aşağı Ok 9"/>
          <p:cNvSpPr/>
          <p:nvPr/>
        </p:nvSpPr>
        <p:spPr>
          <a:xfrm>
            <a:off x="1050925" y="4837113"/>
            <a:ext cx="504825"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1" name="Aşağı Ok 10"/>
          <p:cNvSpPr/>
          <p:nvPr/>
        </p:nvSpPr>
        <p:spPr>
          <a:xfrm>
            <a:off x="7627938" y="4856163"/>
            <a:ext cx="504825"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2" name="Aşağı Ok 11"/>
          <p:cNvSpPr/>
          <p:nvPr/>
        </p:nvSpPr>
        <p:spPr>
          <a:xfrm>
            <a:off x="4421188" y="4837113"/>
            <a:ext cx="504825"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3" name="Metin kutusu 12"/>
          <p:cNvSpPr txBox="1">
            <a:spLocks noChangeArrowheads="1"/>
          </p:cNvSpPr>
          <p:nvPr/>
        </p:nvSpPr>
        <p:spPr bwMode="auto">
          <a:xfrm>
            <a:off x="814388" y="5732463"/>
            <a:ext cx="979487" cy="369887"/>
          </a:xfrm>
          <a:prstGeom prst="rect">
            <a:avLst/>
          </a:prstGeom>
          <a:noFill/>
          <a:ln w="9525">
            <a:noFill/>
            <a:miter lim="800000"/>
            <a:headEnd/>
            <a:tailEnd/>
          </a:ln>
        </p:spPr>
        <p:txBody>
          <a:bodyPr wrap="none">
            <a:spAutoFit/>
          </a:bodyPr>
          <a:lstStyle/>
          <a:p>
            <a:r>
              <a:rPr lang="tr-TR"/>
              <a:t>Stage 1</a:t>
            </a:r>
          </a:p>
        </p:txBody>
      </p:sp>
      <p:sp>
        <p:nvSpPr>
          <p:cNvPr id="14" name="Metin kutusu 13"/>
          <p:cNvSpPr txBox="1">
            <a:spLocks noChangeArrowheads="1"/>
          </p:cNvSpPr>
          <p:nvPr/>
        </p:nvSpPr>
        <p:spPr bwMode="auto">
          <a:xfrm>
            <a:off x="7389813" y="5610225"/>
            <a:ext cx="979487" cy="368300"/>
          </a:xfrm>
          <a:prstGeom prst="rect">
            <a:avLst/>
          </a:prstGeom>
          <a:noFill/>
          <a:ln w="9525">
            <a:noFill/>
            <a:miter lim="800000"/>
            <a:headEnd/>
            <a:tailEnd/>
          </a:ln>
        </p:spPr>
        <p:txBody>
          <a:bodyPr wrap="none">
            <a:spAutoFit/>
          </a:bodyPr>
          <a:lstStyle/>
          <a:p>
            <a:r>
              <a:rPr lang="tr-TR"/>
              <a:t>Stage 3</a:t>
            </a:r>
          </a:p>
        </p:txBody>
      </p:sp>
      <p:sp>
        <p:nvSpPr>
          <p:cNvPr id="15" name="Metin kutusu 14"/>
          <p:cNvSpPr txBox="1">
            <a:spLocks noChangeArrowheads="1"/>
          </p:cNvSpPr>
          <p:nvPr/>
        </p:nvSpPr>
        <p:spPr bwMode="auto">
          <a:xfrm>
            <a:off x="4183063" y="5732463"/>
            <a:ext cx="981075" cy="369887"/>
          </a:xfrm>
          <a:prstGeom prst="rect">
            <a:avLst/>
          </a:prstGeom>
          <a:noFill/>
          <a:ln w="9525">
            <a:noFill/>
            <a:miter lim="800000"/>
            <a:headEnd/>
            <a:tailEnd/>
          </a:ln>
        </p:spPr>
        <p:txBody>
          <a:bodyPr wrap="none">
            <a:spAutoFit/>
          </a:bodyPr>
          <a:lstStyle/>
          <a:p>
            <a:r>
              <a:rPr lang="tr-TR"/>
              <a:t>Stage 2</a:t>
            </a:r>
          </a:p>
        </p:txBody>
      </p:sp>
      <p:sp>
        <p:nvSpPr>
          <p:cNvPr id="16" name="Dikdörtgen 15"/>
          <p:cNvSpPr/>
          <p:nvPr/>
        </p:nvSpPr>
        <p:spPr>
          <a:xfrm>
            <a:off x="295275" y="3284538"/>
            <a:ext cx="6797675" cy="145891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7" name="Dikdörtgen 16"/>
          <p:cNvSpPr/>
          <p:nvPr/>
        </p:nvSpPr>
        <p:spPr>
          <a:xfrm>
            <a:off x="7156450" y="3284538"/>
            <a:ext cx="1800225" cy="145891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8" name="Yukarı Ok 17"/>
          <p:cNvSpPr/>
          <p:nvPr/>
        </p:nvSpPr>
        <p:spPr>
          <a:xfrm>
            <a:off x="3513138" y="2420938"/>
            <a:ext cx="360362" cy="50323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9" name="Yukarı Ok 18"/>
          <p:cNvSpPr/>
          <p:nvPr/>
        </p:nvSpPr>
        <p:spPr>
          <a:xfrm>
            <a:off x="7681913" y="2241550"/>
            <a:ext cx="358775" cy="5032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0" name="Metin kutusu 19"/>
          <p:cNvSpPr txBox="1">
            <a:spLocks noChangeArrowheads="1"/>
          </p:cNvSpPr>
          <p:nvPr/>
        </p:nvSpPr>
        <p:spPr bwMode="auto">
          <a:xfrm>
            <a:off x="3206750" y="1957388"/>
            <a:ext cx="974725" cy="369887"/>
          </a:xfrm>
          <a:prstGeom prst="rect">
            <a:avLst/>
          </a:prstGeom>
          <a:noFill/>
          <a:ln w="9525">
            <a:noFill/>
            <a:miter lim="800000"/>
            <a:headEnd/>
            <a:tailEnd/>
          </a:ln>
        </p:spPr>
        <p:txBody>
          <a:bodyPr wrap="none">
            <a:spAutoFit/>
          </a:bodyPr>
          <a:lstStyle/>
          <a:p>
            <a:r>
              <a:rPr lang="tr-TR"/>
              <a:t>LE-PAF</a:t>
            </a:r>
          </a:p>
        </p:txBody>
      </p:sp>
      <p:sp>
        <p:nvSpPr>
          <p:cNvPr id="21" name="Metin kutusu 20"/>
          <p:cNvSpPr txBox="1">
            <a:spLocks noChangeArrowheads="1"/>
          </p:cNvSpPr>
          <p:nvPr/>
        </p:nvSpPr>
        <p:spPr bwMode="auto">
          <a:xfrm>
            <a:off x="7339013" y="1773238"/>
            <a:ext cx="1014412" cy="369887"/>
          </a:xfrm>
          <a:prstGeom prst="rect">
            <a:avLst/>
          </a:prstGeom>
          <a:noFill/>
          <a:ln w="9525">
            <a:noFill/>
            <a:miter lim="800000"/>
            <a:headEnd/>
            <a:tailEnd/>
          </a:ln>
        </p:spPr>
        <p:txBody>
          <a:bodyPr wrap="none">
            <a:spAutoFit/>
          </a:bodyPr>
          <a:lstStyle/>
          <a:p>
            <a:r>
              <a:rPr lang="tr-TR"/>
              <a:t>HE-PAF</a:t>
            </a:r>
          </a:p>
        </p:txBody>
      </p:sp>
      <p:sp>
        <p:nvSpPr>
          <p:cNvPr id="22" name="21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arn(inVertic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500" fill="hold"/>
                                        <p:tgtEl>
                                          <p:spTgt spid="21"/>
                                        </p:tgtEl>
                                        <p:attrNameLst>
                                          <p:attrName>ppt_x</p:attrName>
                                        </p:attrNameLst>
                                      </p:cBhvr>
                                      <p:tavLst>
                                        <p:tav tm="0">
                                          <p:val>
                                            <p:strVal val="#ppt_x"/>
                                          </p:val>
                                        </p:tav>
                                        <p:tav tm="100000">
                                          <p:val>
                                            <p:strVal val="#ppt_x"/>
                                          </p:val>
                                        </p:tav>
                                      </p:tavLst>
                                    </p:anim>
                                    <p:anim calcmode="lin" valueType="num">
                                      <p:cBhvr additive="base">
                                        <p:cTn id="7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p:bldP spid="14" grpId="0"/>
      <p:bldP spid="15" grpId="0"/>
      <p:bldP spid="16" grpId="0" animBg="1"/>
      <p:bldP spid="17" grpId="0" animBg="1"/>
      <p:bldP spid="18" grpId="0" animBg="1"/>
      <p:bldP spid="19" grpId="0" animBg="1"/>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Başlık 1"/>
          <p:cNvSpPr>
            <a:spLocks noGrp="1"/>
          </p:cNvSpPr>
          <p:nvPr>
            <p:ph type="ctrTitle"/>
          </p:nvPr>
        </p:nvSpPr>
        <p:spPr>
          <a:xfrm>
            <a:off x="598488" y="188913"/>
            <a:ext cx="7772400" cy="503237"/>
          </a:xfrm>
        </p:spPr>
        <p:txBody>
          <a:bodyPr/>
          <a:lstStyle/>
          <a:p>
            <a:pPr eaLnBrk="1" hangingPunct="1"/>
            <a:r>
              <a:rPr lang="tr-TR" smtClean="0"/>
              <a:t>TAC-PAF Design Studies </a:t>
            </a:r>
          </a:p>
        </p:txBody>
      </p:sp>
      <p:sp>
        <p:nvSpPr>
          <p:cNvPr id="12291" name="Alt Başlık 2"/>
          <p:cNvSpPr>
            <a:spLocks noGrp="1"/>
          </p:cNvSpPr>
          <p:nvPr>
            <p:ph type="subTitle" idx="1"/>
          </p:nvPr>
        </p:nvSpPr>
        <p:spPr>
          <a:xfrm>
            <a:off x="1371600" y="1531938"/>
            <a:ext cx="6080125" cy="4705350"/>
          </a:xfrm>
        </p:spPr>
        <p:txBody>
          <a:bodyPr/>
          <a:lstStyle/>
          <a:p>
            <a:pPr eaLnBrk="1" hangingPunct="1"/>
            <a:r>
              <a:rPr lang="tr-TR" sz="2800" dirty="0" err="1" smtClean="0">
                <a:solidFill>
                  <a:srgbClr val="7030A0"/>
                </a:solidFill>
              </a:rPr>
              <a:t>Ion</a:t>
            </a:r>
            <a:r>
              <a:rPr lang="tr-TR" sz="2800" dirty="0" smtClean="0">
                <a:solidFill>
                  <a:srgbClr val="7030A0"/>
                </a:solidFill>
              </a:rPr>
              <a:t> </a:t>
            </a:r>
            <a:r>
              <a:rPr lang="tr-TR" sz="2800" dirty="0" err="1" smtClean="0">
                <a:solidFill>
                  <a:srgbClr val="7030A0"/>
                </a:solidFill>
              </a:rPr>
              <a:t>source</a:t>
            </a:r>
            <a:r>
              <a:rPr lang="tr-TR" sz="2800" dirty="0" smtClean="0">
                <a:solidFill>
                  <a:srgbClr val="7030A0"/>
                </a:solidFill>
              </a:rPr>
              <a:t> </a:t>
            </a:r>
            <a:r>
              <a:rPr lang="tr-TR" sz="2800" dirty="0" err="1" smtClean="0">
                <a:solidFill>
                  <a:srgbClr val="7030A0"/>
                </a:solidFill>
              </a:rPr>
              <a:t>studies</a:t>
            </a:r>
            <a:endParaRPr lang="tr-TR" sz="2800" dirty="0" smtClean="0">
              <a:solidFill>
                <a:srgbClr val="7030A0"/>
              </a:solidFill>
            </a:endParaRPr>
          </a:p>
          <a:p>
            <a:pPr eaLnBrk="1" hangingPunct="1"/>
            <a:r>
              <a:rPr lang="tr-TR" sz="2800" dirty="0" smtClean="0">
                <a:solidFill>
                  <a:srgbClr val="7030A0"/>
                </a:solidFill>
              </a:rPr>
              <a:t>LEBT </a:t>
            </a:r>
            <a:r>
              <a:rPr lang="tr-TR" sz="2800" dirty="0" err="1" smtClean="0">
                <a:solidFill>
                  <a:srgbClr val="7030A0"/>
                </a:solidFill>
              </a:rPr>
              <a:t>design</a:t>
            </a:r>
            <a:r>
              <a:rPr lang="tr-TR" sz="2800" dirty="0" smtClean="0">
                <a:solidFill>
                  <a:srgbClr val="7030A0"/>
                </a:solidFill>
              </a:rPr>
              <a:t> </a:t>
            </a:r>
            <a:r>
              <a:rPr lang="tr-TR" sz="2800" dirty="0" err="1" smtClean="0">
                <a:solidFill>
                  <a:srgbClr val="7030A0"/>
                </a:solidFill>
              </a:rPr>
              <a:t>studies</a:t>
            </a:r>
            <a:endParaRPr lang="tr-TR" sz="2800" dirty="0" smtClean="0">
              <a:solidFill>
                <a:srgbClr val="7030A0"/>
              </a:solidFill>
            </a:endParaRPr>
          </a:p>
          <a:p>
            <a:pPr eaLnBrk="1" hangingPunct="1"/>
            <a:r>
              <a:rPr lang="tr-TR" sz="2800" dirty="0" smtClean="0">
                <a:solidFill>
                  <a:srgbClr val="7030A0"/>
                </a:solidFill>
              </a:rPr>
              <a:t>RFQ </a:t>
            </a:r>
            <a:r>
              <a:rPr lang="tr-TR" sz="2800" dirty="0" err="1" smtClean="0">
                <a:solidFill>
                  <a:srgbClr val="7030A0"/>
                </a:solidFill>
              </a:rPr>
              <a:t>design</a:t>
            </a:r>
            <a:r>
              <a:rPr lang="tr-TR" sz="2800" dirty="0" smtClean="0">
                <a:solidFill>
                  <a:srgbClr val="7030A0"/>
                </a:solidFill>
              </a:rPr>
              <a:t> </a:t>
            </a:r>
            <a:r>
              <a:rPr lang="tr-TR" sz="2800" dirty="0" err="1" smtClean="0">
                <a:solidFill>
                  <a:srgbClr val="7030A0"/>
                </a:solidFill>
              </a:rPr>
              <a:t>studies</a:t>
            </a:r>
            <a:endParaRPr lang="tr-TR" sz="2800" dirty="0" smtClean="0">
              <a:solidFill>
                <a:srgbClr val="7030A0"/>
              </a:solidFill>
            </a:endParaRPr>
          </a:p>
          <a:p>
            <a:pPr eaLnBrk="1" hangingPunct="1"/>
            <a:r>
              <a:rPr lang="tr-TR" sz="2800" dirty="0" smtClean="0">
                <a:solidFill>
                  <a:srgbClr val="7030A0"/>
                </a:solidFill>
              </a:rPr>
              <a:t>DTL </a:t>
            </a:r>
            <a:r>
              <a:rPr lang="tr-TR" sz="2800" dirty="0" err="1" smtClean="0">
                <a:solidFill>
                  <a:srgbClr val="7030A0"/>
                </a:solidFill>
              </a:rPr>
              <a:t>design</a:t>
            </a:r>
            <a:r>
              <a:rPr lang="tr-TR" sz="2800" dirty="0" smtClean="0">
                <a:solidFill>
                  <a:srgbClr val="7030A0"/>
                </a:solidFill>
              </a:rPr>
              <a:t> </a:t>
            </a:r>
            <a:r>
              <a:rPr lang="tr-TR" sz="2800" dirty="0" err="1" smtClean="0">
                <a:solidFill>
                  <a:srgbClr val="7030A0"/>
                </a:solidFill>
              </a:rPr>
              <a:t>studies</a:t>
            </a:r>
            <a:endParaRPr lang="tr-TR" sz="2800" dirty="0" smtClean="0">
              <a:solidFill>
                <a:srgbClr val="7030A0"/>
              </a:solidFill>
            </a:endParaRPr>
          </a:p>
          <a:p>
            <a:pPr eaLnBrk="1" hangingPunct="1"/>
            <a:r>
              <a:rPr lang="tr-TR" sz="2800" dirty="0" smtClean="0"/>
              <a:t>SCL </a:t>
            </a:r>
            <a:r>
              <a:rPr lang="tr-TR" sz="2800" dirty="0" err="1" smtClean="0"/>
              <a:t>design</a:t>
            </a:r>
            <a:r>
              <a:rPr lang="tr-TR" sz="2800" dirty="0" smtClean="0"/>
              <a:t> </a:t>
            </a:r>
            <a:r>
              <a:rPr lang="tr-TR" sz="2800" dirty="0" err="1" smtClean="0"/>
              <a:t>studies</a:t>
            </a:r>
            <a:endParaRPr lang="tr-TR" sz="2800" dirty="0" smtClean="0">
              <a:solidFill>
                <a:srgbClr val="7030A0"/>
              </a:solidFill>
            </a:endParaRPr>
          </a:p>
          <a:p>
            <a:pPr eaLnBrk="1" hangingPunct="1"/>
            <a:r>
              <a:rPr lang="en-US" sz="2800" dirty="0" smtClean="0">
                <a:solidFill>
                  <a:srgbClr val="00B0F0"/>
                </a:solidFill>
              </a:rPr>
              <a:t>Design of the accelerator tunnel for TAC-PAF</a:t>
            </a:r>
          </a:p>
          <a:p>
            <a:pPr eaLnBrk="1" hangingPunct="1">
              <a:buNone/>
            </a:pPr>
            <a:endParaRPr lang="tr-TR" dirty="0" smtClean="0">
              <a:solidFill>
                <a:srgbClr val="404040"/>
              </a:solidFill>
            </a:endParaRPr>
          </a:p>
          <a:p>
            <a:pPr eaLnBrk="1" hangingPunct="1"/>
            <a:endParaRPr lang="tr-TR" dirty="0" smtClean="0">
              <a:solidFill>
                <a:srgbClr val="404040"/>
              </a:solidFill>
            </a:endParaRPr>
          </a:p>
          <a:p>
            <a:pPr eaLnBrk="1" hangingPunct="1"/>
            <a:endParaRPr lang="tr-TR" dirty="0" smtClean="0">
              <a:solidFill>
                <a:srgbClr val="404040"/>
              </a:solidFill>
            </a:endParaRPr>
          </a:p>
          <a:p>
            <a:pPr eaLnBrk="1" hangingPunct="1"/>
            <a:endParaRPr lang="tr-TR" dirty="0" smtClean="0">
              <a:solidFill>
                <a:srgbClr val="404040"/>
              </a:solidFill>
            </a:endParaRPr>
          </a:p>
          <a:p>
            <a:pPr eaLnBrk="1" hangingPunct="1"/>
            <a:endParaRPr lang="tr-TR" dirty="0" smtClean="0">
              <a:solidFill>
                <a:srgbClr val="404040"/>
              </a:solidFill>
            </a:endParaRPr>
          </a:p>
        </p:txBody>
      </p:sp>
      <p:sp>
        <p:nvSpPr>
          <p:cNvPr id="5" name="Slayt Numarası Yer Tutucusu 4"/>
          <p:cNvSpPr>
            <a:spLocks noGrp="1"/>
          </p:cNvSpPr>
          <p:nvPr>
            <p:ph type="sldNum" sz="quarter" idx="11"/>
          </p:nvPr>
        </p:nvSpPr>
        <p:spPr/>
        <p:txBody>
          <a:bodyPr/>
          <a:lstStyle/>
          <a:p>
            <a:pPr>
              <a:defRPr/>
            </a:pPr>
            <a:fld id="{A25D8B76-1312-499A-8F53-CE657F456641}" type="slidenum">
              <a:rPr lang="tr-TR"/>
              <a:pPr>
                <a:defRPr/>
              </a:pPr>
              <a:t>14</a:t>
            </a:fld>
            <a:endParaRPr lang="tr-TR" dirty="0"/>
          </a:p>
        </p:txBody>
      </p:sp>
      <p:sp>
        <p:nvSpPr>
          <p:cNvPr id="6" name="5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Başlık 1"/>
          <p:cNvSpPr>
            <a:spLocks noGrp="1"/>
          </p:cNvSpPr>
          <p:nvPr>
            <p:ph type="ctrTitle"/>
          </p:nvPr>
        </p:nvSpPr>
        <p:spPr>
          <a:xfrm>
            <a:off x="598488" y="188913"/>
            <a:ext cx="7772400" cy="503237"/>
          </a:xfrm>
        </p:spPr>
        <p:txBody>
          <a:bodyPr/>
          <a:lstStyle/>
          <a:p>
            <a:pPr eaLnBrk="1" hangingPunct="1"/>
            <a:r>
              <a:rPr lang="tr-TR" smtClean="0"/>
              <a:t>Ion Source Studies (H. Çetinkaya, PhD. Thesis)</a:t>
            </a:r>
          </a:p>
        </p:txBody>
      </p:sp>
      <p:sp>
        <p:nvSpPr>
          <p:cNvPr id="3" name="Alt Başlık 2"/>
          <p:cNvSpPr>
            <a:spLocks noGrp="1"/>
          </p:cNvSpPr>
          <p:nvPr>
            <p:ph type="subTitle" idx="1"/>
          </p:nvPr>
        </p:nvSpPr>
        <p:spPr>
          <a:xfrm>
            <a:off x="1042988" y="1125538"/>
            <a:ext cx="6400800" cy="4776787"/>
          </a:xfrm>
        </p:spPr>
        <p:txBody>
          <a:bodyPr rtlCol="0">
            <a:normAutofit fontScale="70000" lnSpcReduction="20000"/>
          </a:bodyPr>
          <a:lstStyle/>
          <a:p>
            <a:pPr algn="just" eaLnBrk="1" fontAlgn="auto" hangingPunct="1">
              <a:spcAft>
                <a:spcPts val="0"/>
              </a:spcAft>
              <a:buFont typeface="Arial" pitchFamily="34" charset="0"/>
              <a:buChar char="•"/>
              <a:defRPr/>
            </a:pPr>
            <a:r>
              <a:rPr lang="tr-TR" dirty="0" smtClean="0">
                <a:solidFill>
                  <a:srgbClr val="00B050"/>
                </a:solidFill>
              </a:rPr>
              <a:t>USPAS </a:t>
            </a:r>
            <a:r>
              <a:rPr lang="tr-TR" dirty="0">
                <a:solidFill>
                  <a:srgbClr val="00B050"/>
                </a:solidFill>
              </a:rPr>
              <a:t>– </a:t>
            </a:r>
            <a:r>
              <a:rPr lang="tr-TR" dirty="0" err="1">
                <a:solidFill>
                  <a:srgbClr val="00B050"/>
                </a:solidFill>
              </a:rPr>
              <a:t>Microwave</a:t>
            </a:r>
            <a:r>
              <a:rPr lang="tr-TR" dirty="0">
                <a:solidFill>
                  <a:srgbClr val="00B050"/>
                </a:solidFill>
              </a:rPr>
              <a:t> </a:t>
            </a:r>
            <a:r>
              <a:rPr lang="tr-TR" dirty="0" err="1">
                <a:solidFill>
                  <a:srgbClr val="00B050"/>
                </a:solidFill>
              </a:rPr>
              <a:t>Linear</a:t>
            </a:r>
            <a:r>
              <a:rPr lang="tr-TR" dirty="0">
                <a:solidFill>
                  <a:srgbClr val="00B050"/>
                </a:solidFill>
              </a:rPr>
              <a:t> Accelerator Course, 16 – 27 Jan. 2012: </a:t>
            </a:r>
            <a:r>
              <a:rPr lang="tr-TR" dirty="0" err="1">
                <a:solidFill>
                  <a:srgbClr val="00B050"/>
                </a:solidFill>
              </a:rPr>
              <a:t>Cavity</a:t>
            </a:r>
            <a:r>
              <a:rPr lang="tr-TR" dirty="0">
                <a:solidFill>
                  <a:srgbClr val="00B050"/>
                </a:solidFill>
              </a:rPr>
              <a:t> Design </a:t>
            </a:r>
            <a:r>
              <a:rPr lang="tr-TR" dirty="0" err="1">
                <a:solidFill>
                  <a:srgbClr val="00B050"/>
                </a:solidFill>
              </a:rPr>
              <a:t>with</a:t>
            </a:r>
            <a:r>
              <a:rPr lang="tr-TR" dirty="0">
                <a:solidFill>
                  <a:srgbClr val="00B050"/>
                </a:solidFill>
              </a:rPr>
              <a:t> CST </a:t>
            </a:r>
            <a:r>
              <a:rPr lang="tr-TR" dirty="0" err="1">
                <a:solidFill>
                  <a:srgbClr val="00B050"/>
                </a:solidFill>
              </a:rPr>
              <a:t>Microwave</a:t>
            </a:r>
            <a:r>
              <a:rPr lang="tr-TR" dirty="0">
                <a:solidFill>
                  <a:srgbClr val="00B050"/>
                </a:solidFill>
              </a:rPr>
              <a:t> </a:t>
            </a:r>
            <a:r>
              <a:rPr lang="tr-TR" dirty="0" err="1">
                <a:solidFill>
                  <a:srgbClr val="00B050"/>
                </a:solidFill>
              </a:rPr>
              <a:t>Studio</a:t>
            </a:r>
            <a:endParaRPr lang="tr-TR" dirty="0">
              <a:solidFill>
                <a:srgbClr val="00B050"/>
              </a:solidFill>
            </a:endParaRPr>
          </a:p>
          <a:p>
            <a:pPr algn="just" eaLnBrk="1" fontAlgn="auto" hangingPunct="1">
              <a:spcAft>
                <a:spcPts val="0"/>
              </a:spcAft>
              <a:buFont typeface="Arial" pitchFamily="34" charset="0"/>
              <a:buChar char="•"/>
              <a:defRPr/>
            </a:pPr>
            <a:r>
              <a:rPr lang="tr-TR" dirty="0">
                <a:solidFill>
                  <a:srgbClr val="00B050"/>
                </a:solidFill>
              </a:rPr>
              <a:t>CAS – </a:t>
            </a:r>
            <a:r>
              <a:rPr lang="tr-TR" dirty="0" err="1">
                <a:solidFill>
                  <a:srgbClr val="00B050"/>
                </a:solidFill>
              </a:rPr>
              <a:t>Ion</a:t>
            </a:r>
            <a:r>
              <a:rPr lang="tr-TR" dirty="0">
                <a:solidFill>
                  <a:srgbClr val="00B050"/>
                </a:solidFill>
              </a:rPr>
              <a:t> Source School, 29 May – 8 </a:t>
            </a:r>
            <a:r>
              <a:rPr lang="tr-TR" dirty="0" err="1">
                <a:solidFill>
                  <a:srgbClr val="00B050"/>
                </a:solidFill>
              </a:rPr>
              <a:t>June</a:t>
            </a:r>
            <a:r>
              <a:rPr lang="tr-TR" dirty="0">
                <a:solidFill>
                  <a:srgbClr val="00B050"/>
                </a:solidFill>
              </a:rPr>
              <a:t> 2012: </a:t>
            </a:r>
            <a:r>
              <a:rPr lang="tr-TR" dirty="0" err="1">
                <a:solidFill>
                  <a:srgbClr val="00B050"/>
                </a:solidFill>
              </a:rPr>
              <a:t>Lectures</a:t>
            </a:r>
            <a:r>
              <a:rPr lang="tr-TR" dirty="0">
                <a:solidFill>
                  <a:srgbClr val="00B050"/>
                </a:solidFill>
              </a:rPr>
              <a:t> on background </a:t>
            </a:r>
            <a:r>
              <a:rPr lang="tr-TR" dirty="0" err="1">
                <a:solidFill>
                  <a:srgbClr val="00B050"/>
                </a:solidFill>
              </a:rPr>
              <a:t>accelerator</a:t>
            </a:r>
            <a:r>
              <a:rPr lang="tr-TR" dirty="0">
                <a:solidFill>
                  <a:srgbClr val="00B050"/>
                </a:solidFill>
              </a:rPr>
              <a:t> </a:t>
            </a:r>
            <a:r>
              <a:rPr lang="tr-TR" dirty="0" err="1">
                <a:solidFill>
                  <a:srgbClr val="00B050"/>
                </a:solidFill>
              </a:rPr>
              <a:t>physics</a:t>
            </a:r>
            <a:r>
              <a:rPr lang="tr-TR" dirty="0">
                <a:solidFill>
                  <a:srgbClr val="00B050"/>
                </a:solidFill>
              </a:rPr>
              <a:t>, </a:t>
            </a:r>
            <a:r>
              <a:rPr lang="tr-TR" dirty="0" err="1">
                <a:solidFill>
                  <a:srgbClr val="00B050"/>
                </a:solidFill>
              </a:rPr>
              <a:t>fundementals</a:t>
            </a:r>
            <a:r>
              <a:rPr lang="tr-TR" dirty="0">
                <a:solidFill>
                  <a:srgbClr val="00B050"/>
                </a:solidFill>
              </a:rPr>
              <a:t> of </a:t>
            </a:r>
            <a:r>
              <a:rPr lang="tr-TR" dirty="0" err="1">
                <a:solidFill>
                  <a:srgbClr val="00B050"/>
                </a:solidFill>
              </a:rPr>
              <a:t>atomic</a:t>
            </a:r>
            <a:r>
              <a:rPr lang="tr-TR" dirty="0">
                <a:solidFill>
                  <a:srgbClr val="00B050"/>
                </a:solidFill>
              </a:rPr>
              <a:t> </a:t>
            </a:r>
            <a:r>
              <a:rPr lang="tr-TR" dirty="0" err="1">
                <a:solidFill>
                  <a:srgbClr val="00B050"/>
                </a:solidFill>
              </a:rPr>
              <a:t>and</a:t>
            </a:r>
            <a:r>
              <a:rPr lang="tr-TR" dirty="0">
                <a:solidFill>
                  <a:srgbClr val="00B050"/>
                </a:solidFill>
              </a:rPr>
              <a:t> </a:t>
            </a:r>
            <a:r>
              <a:rPr lang="tr-TR" dirty="0" err="1">
                <a:solidFill>
                  <a:srgbClr val="00B050"/>
                </a:solidFill>
              </a:rPr>
              <a:t>plasma</a:t>
            </a:r>
            <a:r>
              <a:rPr lang="tr-TR" dirty="0">
                <a:solidFill>
                  <a:srgbClr val="00B050"/>
                </a:solidFill>
              </a:rPr>
              <a:t> </a:t>
            </a:r>
            <a:r>
              <a:rPr lang="tr-TR" dirty="0" err="1">
                <a:solidFill>
                  <a:srgbClr val="00B050"/>
                </a:solidFill>
              </a:rPr>
              <a:t>physics</a:t>
            </a:r>
            <a:r>
              <a:rPr lang="tr-TR" dirty="0">
                <a:solidFill>
                  <a:srgbClr val="00B050"/>
                </a:solidFill>
              </a:rPr>
              <a:t>, </a:t>
            </a:r>
            <a:r>
              <a:rPr lang="tr-TR" dirty="0" err="1">
                <a:solidFill>
                  <a:srgbClr val="00B050"/>
                </a:solidFill>
              </a:rPr>
              <a:t>and</a:t>
            </a:r>
            <a:r>
              <a:rPr lang="tr-TR" dirty="0">
                <a:solidFill>
                  <a:srgbClr val="00B050"/>
                </a:solidFill>
              </a:rPr>
              <a:t> </a:t>
            </a:r>
            <a:r>
              <a:rPr lang="tr-TR" dirty="0" err="1">
                <a:solidFill>
                  <a:srgbClr val="00B050"/>
                </a:solidFill>
              </a:rPr>
              <a:t>wide</a:t>
            </a:r>
            <a:r>
              <a:rPr lang="tr-TR" dirty="0">
                <a:solidFill>
                  <a:srgbClr val="00B050"/>
                </a:solidFill>
              </a:rPr>
              <a:t> </a:t>
            </a:r>
            <a:r>
              <a:rPr lang="tr-TR" dirty="0" err="1">
                <a:solidFill>
                  <a:srgbClr val="00B050"/>
                </a:solidFill>
              </a:rPr>
              <a:t>range</a:t>
            </a:r>
            <a:r>
              <a:rPr lang="tr-TR" dirty="0">
                <a:solidFill>
                  <a:srgbClr val="00B050"/>
                </a:solidFill>
              </a:rPr>
              <a:t> of </a:t>
            </a:r>
            <a:r>
              <a:rPr lang="tr-TR" dirty="0" err="1">
                <a:solidFill>
                  <a:srgbClr val="00B050"/>
                </a:solidFill>
              </a:rPr>
              <a:t>topics</a:t>
            </a:r>
            <a:r>
              <a:rPr lang="tr-TR" dirty="0">
                <a:solidFill>
                  <a:srgbClr val="00B050"/>
                </a:solidFill>
              </a:rPr>
              <a:t> </a:t>
            </a:r>
            <a:r>
              <a:rPr lang="tr-TR" dirty="0" err="1">
                <a:solidFill>
                  <a:srgbClr val="00B050"/>
                </a:solidFill>
              </a:rPr>
              <a:t>starting</a:t>
            </a:r>
            <a:r>
              <a:rPr lang="tr-TR" dirty="0">
                <a:solidFill>
                  <a:srgbClr val="00B050"/>
                </a:solidFill>
              </a:rPr>
              <a:t> </a:t>
            </a:r>
            <a:r>
              <a:rPr lang="tr-TR" dirty="0" err="1">
                <a:solidFill>
                  <a:srgbClr val="00B050"/>
                </a:solidFill>
              </a:rPr>
              <a:t>from</a:t>
            </a:r>
            <a:r>
              <a:rPr lang="tr-TR" dirty="0">
                <a:solidFill>
                  <a:srgbClr val="00B050"/>
                </a:solidFill>
              </a:rPr>
              <a:t> </a:t>
            </a:r>
            <a:r>
              <a:rPr lang="tr-TR" dirty="0" err="1">
                <a:solidFill>
                  <a:srgbClr val="00B050"/>
                </a:solidFill>
              </a:rPr>
              <a:t>ion</a:t>
            </a:r>
            <a:r>
              <a:rPr lang="tr-TR" dirty="0">
                <a:solidFill>
                  <a:srgbClr val="00B050"/>
                </a:solidFill>
              </a:rPr>
              <a:t> </a:t>
            </a:r>
            <a:r>
              <a:rPr lang="tr-TR" dirty="0" err="1">
                <a:solidFill>
                  <a:srgbClr val="00B050"/>
                </a:solidFill>
              </a:rPr>
              <a:t>source</a:t>
            </a:r>
            <a:r>
              <a:rPr lang="tr-TR" dirty="0">
                <a:solidFill>
                  <a:srgbClr val="00B050"/>
                </a:solidFill>
              </a:rPr>
              <a:t> </a:t>
            </a:r>
            <a:r>
              <a:rPr lang="tr-TR" dirty="0" err="1">
                <a:solidFill>
                  <a:srgbClr val="00B050"/>
                </a:solidFill>
              </a:rPr>
              <a:t>requirements</a:t>
            </a:r>
            <a:r>
              <a:rPr lang="tr-TR" dirty="0">
                <a:solidFill>
                  <a:srgbClr val="00B050"/>
                </a:solidFill>
              </a:rPr>
              <a:t> </a:t>
            </a:r>
            <a:r>
              <a:rPr lang="tr-TR" dirty="0" err="1">
                <a:solidFill>
                  <a:srgbClr val="00B050"/>
                </a:solidFill>
              </a:rPr>
              <a:t>to</a:t>
            </a:r>
            <a:r>
              <a:rPr lang="tr-TR" dirty="0">
                <a:solidFill>
                  <a:srgbClr val="00B050"/>
                </a:solidFill>
              </a:rPr>
              <a:t> </a:t>
            </a:r>
            <a:r>
              <a:rPr lang="tr-TR" dirty="0" err="1">
                <a:solidFill>
                  <a:srgbClr val="00B050"/>
                </a:solidFill>
              </a:rPr>
              <a:t>ion</a:t>
            </a:r>
            <a:r>
              <a:rPr lang="tr-TR" dirty="0">
                <a:solidFill>
                  <a:srgbClr val="00B050"/>
                </a:solidFill>
              </a:rPr>
              <a:t> </a:t>
            </a:r>
            <a:r>
              <a:rPr lang="tr-TR" dirty="0" err="1">
                <a:solidFill>
                  <a:srgbClr val="00B050"/>
                </a:solidFill>
              </a:rPr>
              <a:t>source</a:t>
            </a:r>
            <a:r>
              <a:rPr lang="tr-TR" dirty="0">
                <a:solidFill>
                  <a:srgbClr val="00B050"/>
                </a:solidFill>
              </a:rPr>
              <a:t> </a:t>
            </a:r>
            <a:r>
              <a:rPr lang="tr-TR" dirty="0" err="1" smtClean="0">
                <a:solidFill>
                  <a:srgbClr val="00B050"/>
                </a:solidFill>
              </a:rPr>
              <a:t>structures</a:t>
            </a:r>
            <a:endParaRPr lang="tr-TR" dirty="0">
              <a:solidFill>
                <a:srgbClr val="00B050"/>
              </a:solidFill>
            </a:endParaRPr>
          </a:p>
          <a:p>
            <a:pPr algn="just" eaLnBrk="1" fontAlgn="auto" hangingPunct="1">
              <a:spcAft>
                <a:spcPts val="0"/>
              </a:spcAft>
              <a:buFont typeface="Arial" pitchFamily="34" charset="0"/>
              <a:buChar char="•"/>
              <a:defRPr/>
            </a:pPr>
            <a:r>
              <a:rPr lang="tr-TR" dirty="0">
                <a:solidFill>
                  <a:srgbClr val="00B050"/>
                </a:solidFill>
              </a:rPr>
              <a:t>TAEK Sarayköy </a:t>
            </a:r>
            <a:r>
              <a:rPr lang="tr-TR" dirty="0" err="1">
                <a:solidFill>
                  <a:srgbClr val="00B050"/>
                </a:solidFill>
              </a:rPr>
              <a:t>Nuclear</a:t>
            </a:r>
            <a:r>
              <a:rPr lang="tr-TR" dirty="0">
                <a:solidFill>
                  <a:srgbClr val="00B050"/>
                </a:solidFill>
              </a:rPr>
              <a:t> </a:t>
            </a:r>
            <a:r>
              <a:rPr lang="tr-TR" dirty="0" err="1">
                <a:solidFill>
                  <a:srgbClr val="00B050"/>
                </a:solidFill>
              </a:rPr>
              <a:t>Research</a:t>
            </a:r>
            <a:r>
              <a:rPr lang="tr-TR" dirty="0">
                <a:solidFill>
                  <a:srgbClr val="00B050"/>
                </a:solidFill>
              </a:rPr>
              <a:t> Center: </a:t>
            </a:r>
            <a:r>
              <a:rPr lang="tr-TR" dirty="0" err="1">
                <a:solidFill>
                  <a:srgbClr val="00B050"/>
                </a:solidFill>
              </a:rPr>
              <a:t>Investigation</a:t>
            </a:r>
            <a:r>
              <a:rPr lang="tr-TR" dirty="0">
                <a:solidFill>
                  <a:srgbClr val="00B050"/>
                </a:solidFill>
              </a:rPr>
              <a:t> of </a:t>
            </a:r>
            <a:r>
              <a:rPr lang="tr-TR" dirty="0" err="1">
                <a:solidFill>
                  <a:srgbClr val="00B050"/>
                </a:solidFill>
              </a:rPr>
              <a:t>previously</a:t>
            </a:r>
            <a:r>
              <a:rPr lang="tr-TR" dirty="0">
                <a:solidFill>
                  <a:srgbClr val="00B050"/>
                </a:solidFill>
              </a:rPr>
              <a:t> </a:t>
            </a:r>
            <a:r>
              <a:rPr lang="tr-TR" dirty="0" err="1">
                <a:solidFill>
                  <a:srgbClr val="00B050"/>
                </a:solidFill>
              </a:rPr>
              <a:t>made</a:t>
            </a:r>
            <a:r>
              <a:rPr lang="tr-TR" dirty="0">
                <a:solidFill>
                  <a:srgbClr val="00B050"/>
                </a:solidFill>
              </a:rPr>
              <a:t> </a:t>
            </a:r>
            <a:r>
              <a:rPr lang="tr-TR" dirty="0" err="1">
                <a:solidFill>
                  <a:srgbClr val="00B050"/>
                </a:solidFill>
              </a:rPr>
              <a:t>microwave</a:t>
            </a:r>
            <a:r>
              <a:rPr lang="tr-TR" dirty="0">
                <a:solidFill>
                  <a:srgbClr val="00B050"/>
                </a:solidFill>
              </a:rPr>
              <a:t> </a:t>
            </a:r>
            <a:r>
              <a:rPr lang="tr-TR" dirty="0" err="1">
                <a:solidFill>
                  <a:srgbClr val="00B050"/>
                </a:solidFill>
              </a:rPr>
              <a:t>ion</a:t>
            </a:r>
            <a:r>
              <a:rPr lang="tr-TR" dirty="0">
                <a:solidFill>
                  <a:srgbClr val="00B050"/>
                </a:solidFill>
              </a:rPr>
              <a:t> </a:t>
            </a:r>
            <a:r>
              <a:rPr lang="tr-TR" dirty="0" err="1">
                <a:solidFill>
                  <a:srgbClr val="00B050"/>
                </a:solidFill>
              </a:rPr>
              <a:t>source</a:t>
            </a:r>
            <a:r>
              <a:rPr lang="tr-TR" dirty="0">
                <a:solidFill>
                  <a:srgbClr val="00B050"/>
                </a:solidFill>
              </a:rPr>
              <a:t> </a:t>
            </a:r>
            <a:r>
              <a:rPr lang="tr-TR" dirty="0" err="1">
                <a:solidFill>
                  <a:srgbClr val="00B050"/>
                </a:solidFill>
              </a:rPr>
              <a:t>structure</a:t>
            </a:r>
            <a:r>
              <a:rPr lang="tr-TR" dirty="0">
                <a:solidFill>
                  <a:srgbClr val="00B050"/>
                </a:solidFill>
              </a:rPr>
              <a:t> </a:t>
            </a:r>
            <a:r>
              <a:rPr lang="tr-TR" dirty="0" err="1">
                <a:solidFill>
                  <a:srgbClr val="00B050"/>
                </a:solidFill>
              </a:rPr>
              <a:t>starting</a:t>
            </a:r>
            <a:r>
              <a:rPr lang="tr-TR" dirty="0">
                <a:solidFill>
                  <a:srgbClr val="00B050"/>
                </a:solidFill>
              </a:rPr>
              <a:t> </a:t>
            </a:r>
            <a:r>
              <a:rPr lang="tr-TR" dirty="0" err="1">
                <a:solidFill>
                  <a:srgbClr val="00B050"/>
                </a:solidFill>
              </a:rPr>
              <a:t>from</a:t>
            </a:r>
            <a:r>
              <a:rPr lang="tr-TR" dirty="0">
                <a:solidFill>
                  <a:srgbClr val="00B050"/>
                </a:solidFill>
              </a:rPr>
              <a:t> </a:t>
            </a:r>
            <a:r>
              <a:rPr lang="tr-TR" dirty="0" err="1">
                <a:solidFill>
                  <a:srgbClr val="00B050"/>
                </a:solidFill>
              </a:rPr>
              <a:t>plasma</a:t>
            </a:r>
            <a:r>
              <a:rPr lang="tr-TR" dirty="0">
                <a:solidFill>
                  <a:srgbClr val="00B050"/>
                </a:solidFill>
              </a:rPr>
              <a:t> </a:t>
            </a:r>
            <a:r>
              <a:rPr lang="tr-TR" dirty="0" err="1">
                <a:solidFill>
                  <a:srgbClr val="00B050"/>
                </a:solidFill>
              </a:rPr>
              <a:t>creation</a:t>
            </a:r>
            <a:r>
              <a:rPr lang="tr-TR" dirty="0">
                <a:solidFill>
                  <a:srgbClr val="00B050"/>
                </a:solidFill>
              </a:rPr>
              <a:t> </a:t>
            </a:r>
            <a:r>
              <a:rPr lang="tr-TR" dirty="0" err="1">
                <a:solidFill>
                  <a:srgbClr val="00B050"/>
                </a:solidFill>
              </a:rPr>
              <a:t>to</a:t>
            </a:r>
            <a:r>
              <a:rPr lang="tr-TR" dirty="0">
                <a:solidFill>
                  <a:srgbClr val="00B050"/>
                </a:solidFill>
              </a:rPr>
              <a:t> proton </a:t>
            </a:r>
            <a:r>
              <a:rPr lang="tr-TR" dirty="0" err="1" smtClean="0">
                <a:solidFill>
                  <a:srgbClr val="00B050"/>
                </a:solidFill>
              </a:rPr>
              <a:t>extraction</a:t>
            </a:r>
            <a:endParaRPr lang="tr-TR" dirty="0">
              <a:solidFill>
                <a:srgbClr val="00B050"/>
              </a:solidFill>
            </a:endParaRPr>
          </a:p>
          <a:p>
            <a:pPr algn="just" eaLnBrk="1" fontAlgn="auto" hangingPunct="1">
              <a:spcAft>
                <a:spcPts val="0"/>
              </a:spcAft>
              <a:buFont typeface="Arial" pitchFamily="34" charset="0"/>
              <a:buChar char="•"/>
              <a:defRPr/>
            </a:pPr>
            <a:r>
              <a:rPr lang="tr-TR" dirty="0" smtClean="0">
                <a:solidFill>
                  <a:srgbClr val="F09510"/>
                </a:solidFill>
              </a:rPr>
              <a:t>Pakistan </a:t>
            </a:r>
            <a:r>
              <a:rPr lang="tr-TR" dirty="0" err="1">
                <a:solidFill>
                  <a:srgbClr val="F09510"/>
                </a:solidFill>
              </a:rPr>
              <a:t>Atomic</a:t>
            </a:r>
            <a:r>
              <a:rPr lang="tr-TR" dirty="0">
                <a:solidFill>
                  <a:srgbClr val="F09510"/>
                </a:solidFill>
              </a:rPr>
              <a:t> </a:t>
            </a:r>
            <a:r>
              <a:rPr lang="tr-TR" dirty="0" err="1">
                <a:solidFill>
                  <a:srgbClr val="F09510"/>
                </a:solidFill>
              </a:rPr>
              <a:t>Energy</a:t>
            </a:r>
            <a:r>
              <a:rPr lang="tr-TR" dirty="0">
                <a:solidFill>
                  <a:srgbClr val="F09510"/>
                </a:solidFill>
              </a:rPr>
              <a:t> </a:t>
            </a:r>
            <a:r>
              <a:rPr lang="tr-TR" dirty="0" err="1">
                <a:solidFill>
                  <a:srgbClr val="F09510"/>
                </a:solidFill>
              </a:rPr>
              <a:t>Commission</a:t>
            </a:r>
            <a:r>
              <a:rPr lang="tr-TR" dirty="0">
                <a:solidFill>
                  <a:srgbClr val="F09510"/>
                </a:solidFill>
              </a:rPr>
              <a:t>, </a:t>
            </a:r>
            <a:r>
              <a:rPr lang="tr-TR" dirty="0" err="1" smtClean="0">
                <a:solidFill>
                  <a:srgbClr val="F09510"/>
                </a:solidFill>
              </a:rPr>
              <a:t>between</a:t>
            </a:r>
            <a:r>
              <a:rPr lang="tr-TR" dirty="0" smtClean="0">
                <a:solidFill>
                  <a:srgbClr val="F09510"/>
                </a:solidFill>
              </a:rPr>
              <a:t> </a:t>
            </a:r>
            <a:r>
              <a:rPr lang="tr-TR" dirty="0" err="1" smtClean="0">
                <a:solidFill>
                  <a:srgbClr val="F09510"/>
                </a:solidFill>
              </a:rPr>
              <a:t>August</a:t>
            </a:r>
            <a:r>
              <a:rPr lang="tr-TR" dirty="0" smtClean="0">
                <a:solidFill>
                  <a:srgbClr val="F09510"/>
                </a:solidFill>
              </a:rPr>
              <a:t> 15 – </a:t>
            </a:r>
            <a:r>
              <a:rPr lang="tr-TR" dirty="0" err="1" smtClean="0">
                <a:solidFill>
                  <a:srgbClr val="F09510"/>
                </a:solidFill>
              </a:rPr>
              <a:t>September</a:t>
            </a:r>
            <a:r>
              <a:rPr lang="tr-TR" dirty="0" smtClean="0">
                <a:solidFill>
                  <a:srgbClr val="F09510"/>
                </a:solidFill>
              </a:rPr>
              <a:t> 15, 2013: </a:t>
            </a:r>
            <a:r>
              <a:rPr lang="tr-TR" dirty="0" err="1">
                <a:solidFill>
                  <a:srgbClr val="F09510"/>
                </a:solidFill>
              </a:rPr>
              <a:t>Electrode</a:t>
            </a:r>
            <a:r>
              <a:rPr lang="tr-TR" dirty="0">
                <a:solidFill>
                  <a:srgbClr val="F09510"/>
                </a:solidFill>
              </a:rPr>
              <a:t> </a:t>
            </a:r>
            <a:r>
              <a:rPr lang="tr-TR" dirty="0" err="1">
                <a:solidFill>
                  <a:srgbClr val="F09510"/>
                </a:solidFill>
              </a:rPr>
              <a:t>simulation</a:t>
            </a:r>
            <a:r>
              <a:rPr lang="tr-TR" dirty="0">
                <a:solidFill>
                  <a:srgbClr val="F09510"/>
                </a:solidFill>
              </a:rPr>
              <a:t> </a:t>
            </a:r>
            <a:r>
              <a:rPr lang="tr-TR" dirty="0" err="1">
                <a:solidFill>
                  <a:srgbClr val="F09510"/>
                </a:solidFill>
              </a:rPr>
              <a:t>using</a:t>
            </a:r>
            <a:r>
              <a:rPr lang="tr-TR" dirty="0">
                <a:solidFill>
                  <a:srgbClr val="F09510"/>
                </a:solidFill>
              </a:rPr>
              <a:t> CST, </a:t>
            </a:r>
            <a:r>
              <a:rPr lang="tr-TR" dirty="0" err="1">
                <a:solidFill>
                  <a:srgbClr val="F09510"/>
                </a:solidFill>
              </a:rPr>
              <a:t>Comsol</a:t>
            </a:r>
            <a:r>
              <a:rPr lang="tr-TR" dirty="0">
                <a:solidFill>
                  <a:srgbClr val="F09510"/>
                </a:solidFill>
              </a:rPr>
              <a:t>, </a:t>
            </a:r>
            <a:r>
              <a:rPr lang="tr-TR" dirty="0" err="1">
                <a:solidFill>
                  <a:srgbClr val="F09510"/>
                </a:solidFill>
              </a:rPr>
              <a:t>Simion</a:t>
            </a:r>
            <a:endParaRPr lang="tr-TR" dirty="0">
              <a:solidFill>
                <a:srgbClr val="F09510"/>
              </a:solidFill>
            </a:endParaRPr>
          </a:p>
        </p:txBody>
      </p:sp>
      <p:sp>
        <p:nvSpPr>
          <p:cNvPr id="5" name="Slayt Numarası Yer Tutucusu 4"/>
          <p:cNvSpPr>
            <a:spLocks noGrp="1"/>
          </p:cNvSpPr>
          <p:nvPr>
            <p:ph type="sldNum" sz="quarter" idx="11"/>
          </p:nvPr>
        </p:nvSpPr>
        <p:spPr/>
        <p:txBody>
          <a:bodyPr/>
          <a:lstStyle/>
          <a:p>
            <a:pPr>
              <a:defRPr/>
            </a:pPr>
            <a:fld id="{5211BF26-E7A8-45D2-A7F5-CE6E8522D231}" type="slidenum">
              <a:rPr lang="tr-TR"/>
              <a:pPr>
                <a:defRPr/>
              </a:pPr>
              <a:t>15</a:t>
            </a:fld>
            <a:endParaRPr lang="tr-TR" dirty="0"/>
          </a:p>
        </p:txBody>
      </p:sp>
      <p:sp>
        <p:nvSpPr>
          <p:cNvPr id="6" name="5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Başlık 1"/>
          <p:cNvSpPr>
            <a:spLocks noGrp="1"/>
          </p:cNvSpPr>
          <p:nvPr>
            <p:ph type="ctrTitle"/>
          </p:nvPr>
        </p:nvSpPr>
        <p:spPr>
          <a:xfrm>
            <a:off x="598488" y="188913"/>
            <a:ext cx="7772400" cy="503237"/>
          </a:xfrm>
        </p:spPr>
        <p:txBody>
          <a:bodyPr/>
          <a:lstStyle/>
          <a:p>
            <a:pPr eaLnBrk="1" hangingPunct="1"/>
            <a:r>
              <a:rPr lang="tr-TR" smtClean="0"/>
              <a:t/>
            </a:r>
            <a:br>
              <a:rPr lang="tr-TR" smtClean="0"/>
            </a:br>
            <a:r>
              <a:rPr lang="tr-TR" smtClean="0"/>
              <a:t>Ion Source Studies (H. Çetinkaya, PhD. Thesis) </a:t>
            </a:r>
            <a:br>
              <a:rPr lang="tr-TR" smtClean="0"/>
            </a:br>
            <a:endParaRPr lang="tr-TR" smtClean="0"/>
          </a:p>
        </p:txBody>
      </p:sp>
      <p:sp>
        <p:nvSpPr>
          <p:cNvPr id="3" name="Alt Başlık 2"/>
          <p:cNvSpPr>
            <a:spLocks noGrp="1"/>
          </p:cNvSpPr>
          <p:nvPr>
            <p:ph type="subTitle" idx="1"/>
          </p:nvPr>
        </p:nvSpPr>
        <p:spPr>
          <a:xfrm>
            <a:off x="1187450" y="1196975"/>
            <a:ext cx="6400800" cy="4921250"/>
          </a:xfrm>
        </p:spPr>
        <p:txBody>
          <a:bodyPr/>
          <a:lstStyle/>
          <a:p>
            <a:pPr eaLnBrk="1" hangingPunct="1">
              <a:lnSpc>
                <a:spcPct val="90000"/>
              </a:lnSpc>
            </a:pPr>
            <a:r>
              <a:rPr lang="tr-TR" sz="2400" smtClean="0">
                <a:solidFill>
                  <a:srgbClr val="FF6600"/>
                </a:solidFill>
              </a:rPr>
              <a:t>A</a:t>
            </a:r>
            <a:r>
              <a:rPr lang="en-US" sz="2400" smtClean="0">
                <a:solidFill>
                  <a:srgbClr val="FF6600"/>
                </a:solidFill>
              </a:rPr>
              <a:t> negative ion source was </a:t>
            </a:r>
            <a:r>
              <a:rPr lang="tr-TR" sz="2400" smtClean="0">
                <a:solidFill>
                  <a:srgbClr val="FF6600"/>
                </a:solidFill>
              </a:rPr>
              <a:t>changed</a:t>
            </a:r>
            <a:r>
              <a:rPr lang="en-US" sz="2400" smtClean="0">
                <a:solidFill>
                  <a:srgbClr val="FF6600"/>
                </a:solidFill>
              </a:rPr>
              <a:t> to a positive H+ ion source. </a:t>
            </a:r>
            <a:endParaRPr lang="tr-TR" sz="2400" smtClean="0">
              <a:solidFill>
                <a:srgbClr val="FF6600"/>
              </a:solidFill>
            </a:endParaRPr>
          </a:p>
          <a:p>
            <a:pPr eaLnBrk="1" hangingPunct="1">
              <a:lnSpc>
                <a:spcPct val="90000"/>
              </a:lnSpc>
            </a:pPr>
            <a:r>
              <a:rPr lang="en-US" sz="2400" smtClean="0">
                <a:solidFill>
                  <a:srgbClr val="0000FF"/>
                </a:solidFill>
              </a:rPr>
              <a:t>Considering the peak current of ion source to be between 10 – 60 mA because of application areas</a:t>
            </a:r>
            <a:endParaRPr lang="tr-TR" sz="2400" smtClean="0">
              <a:solidFill>
                <a:srgbClr val="0000FF"/>
              </a:solidFill>
            </a:endParaRPr>
          </a:p>
          <a:p>
            <a:pPr eaLnBrk="1" hangingPunct="1">
              <a:lnSpc>
                <a:spcPct val="90000"/>
              </a:lnSpc>
            </a:pPr>
            <a:r>
              <a:rPr lang="tr-TR" sz="2400" smtClean="0">
                <a:solidFill>
                  <a:srgbClr val="33CC33"/>
                </a:solidFill>
              </a:rPr>
              <a:t>A</a:t>
            </a:r>
            <a:r>
              <a:rPr lang="en-US" sz="2400" smtClean="0">
                <a:solidFill>
                  <a:srgbClr val="33CC33"/>
                </a:solidFill>
              </a:rPr>
              <a:t> choice can be made between a microwave discharge and a duoplasmatron ion source for TAC PAF</a:t>
            </a:r>
            <a:endParaRPr lang="tr-TR" sz="2400" smtClean="0">
              <a:solidFill>
                <a:srgbClr val="33CC33"/>
              </a:solidFill>
            </a:endParaRPr>
          </a:p>
          <a:p>
            <a:pPr eaLnBrk="1" hangingPunct="1">
              <a:lnSpc>
                <a:spcPct val="90000"/>
              </a:lnSpc>
            </a:pPr>
            <a:r>
              <a:rPr lang="en-US" sz="2400" smtClean="0">
                <a:solidFill>
                  <a:srgbClr val="00CCFF"/>
                </a:solidFill>
              </a:rPr>
              <a:t>Microwave Discharge Ion Source has</a:t>
            </a:r>
            <a:r>
              <a:rPr lang="tr-TR" sz="2400" smtClean="0">
                <a:solidFill>
                  <a:srgbClr val="00CCFF"/>
                </a:solidFill>
              </a:rPr>
              <a:t> a</a:t>
            </a:r>
            <a:r>
              <a:rPr lang="en-US" sz="2400" smtClean="0">
                <a:solidFill>
                  <a:srgbClr val="00CCFF"/>
                </a:solidFill>
              </a:rPr>
              <a:t> long life (about 1 year) and low emittance</a:t>
            </a:r>
            <a:endParaRPr lang="tr-TR" sz="2400" smtClean="0">
              <a:solidFill>
                <a:srgbClr val="00CCFF"/>
              </a:solidFill>
            </a:endParaRPr>
          </a:p>
          <a:p>
            <a:pPr eaLnBrk="1" hangingPunct="1">
              <a:lnSpc>
                <a:spcPct val="90000"/>
              </a:lnSpc>
            </a:pPr>
            <a:r>
              <a:rPr lang="en-US" sz="2400" smtClean="0">
                <a:solidFill>
                  <a:srgbClr val="FF0066"/>
                </a:solidFill>
              </a:rPr>
              <a:t>Test stand studies of TAC-PAF ion source have been started to </a:t>
            </a:r>
            <a:r>
              <a:rPr lang="tr-TR" sz="2400" smtClean="0">
                <a:solidFill>
                  <a:srgbClr val="FF0066"/>
                </a:solidFill>
              </a:rPr>
              <a:t>make</a:t>
            </a:r>
            <a:r>
              <a:rPr lang="en-US" sz="2400" smtClean="0">
                <a:solidFill>
                  <a:srgbClr val="FF0066"/>
                </a:solidFill>
              </a:rPr>
              <a:t> more realistic designs and to understand future technical problems</a:t>
            </a:r>
            <a:endParaRPr lang="tr-TR" sz="2400" smtClean="0">
              <a:solidFill>
                <a:srgbClr val="FF0066"/>
              </a:solidFill>
            </a:endParaRPr>
          </a:p>
          <a:p>
            <a:pPr eaLnBrk="1" hangingPunct="1">
              <a:lnSpc>
                <a:spcPct val="90000"/>
              </a:lnSpc>
            </a:pPr>
            <a:endParaRPr lang="tr-TR" smtClean="0">
              <a:solidFill>
                <a:srgbClr val="404040"/>
              </a:solidFill>
            </a:endParaRPr>
          </a:p>
          <a:p>
            <a:pPr eaLnBrk="1" hangingPunct="1">
              <a:lnSpc>
                <a:spcPct val="90000"/>
              </a:lnSpc>
            </a:pPr>
            <a:endParaRPr lang="tr-TR" smtClean="0">
              <a:solidFill>
                <a:srgbClr val="404040"/>
              </a:solidFill>
            </a:endParaRPr>
          </a:p>
        </p:txBody>
      </p:sp>
      <p:sp>
        <p:nvSpPr>
          <p:cNvPr id="5" name="Slayt Numarası Yer Tutucusu 4"/>
          <p:cNvSpPr>
            <a:spLocks noGrp="1"/>
          </p:cNvSpPr>
          <p:nvPr>
            <p:ph type="sldNum" sz="quarter" idx="11"/>
          </p:nvPr>
        </p:nvSpPr>
        <p:spPr/>
        <p:txBody>
          <a:bodyPr/>
          <a:lstStyle/>
          <a:p>
            <a:pPr>
              <a:defRPr/>
            </a:pPr>
            <a:fld id="{7F8E5621-B73B-4EDD-90CF-0CA0EA5C60E8}" type="slidenum">
              <a:rPr lang="tr-TR"/>
              <a:pPr>
                <a:defRPr/>
              </a:pPr>
              <a:t>16</a:t>
            </a:fld>
            <a:endParaRPr lang="tr-TR" dirty="0"/>
          </a:p>
        </p:txBody>
      </p:sp>
      <p:sp>
        <p:nvSpPr>
          <p:cNvPr id="6" name="5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Başlık 1"/>
          <p:cNvSpPr>
            <a:spLocks noGrp="1"/>
          </p:cNvSpPr>
          <p:nvPr>
            <p:ph type="ctrTitle"/>
          </p:nvPr>
        </p:nvSpPr>
        <p:spPr>
          <a:xfrm>
            <a:off x="598488" y="188913"/>
            <a:ext cx="7772400" cy="503237"/>
          </a:xfrm>
        </p:spPr>
        <p:txBody>
          <a:bodyPr/>
          <a:lstStyle/>
          <a:p>
            <a:pPr eaLnBrk="1" hangingPunct="1"/>
            <a:r>
              <a:rPr lang="tr-TR" smtClean="0"/>
              <a:t/>
            </a:r>
            <a:br>
              <a:rPr lang="tr-TR" smtClean="0"/>
            </a:br>
            <a:r>
              <a:rPr lang="tr-TR" smtClean="0"/>
              <a:t>Ion Source Studies</a:t>
            </a:r>
            <a:br>
              <a:rPr lang="tr-TR" smtClean="0"/>
            </a:br>
            <a:endParaRPr lang="tr-TR" smtClean="0"/>
          </a:p>
        </p:txBody>
      </p:sp>
      <p:sp>
        <p:nvSpPr>
          <p:cNvPr id="15363" name="Alt Başlık 2"/>
          <p:cNvSpPr>
            <a:spLocks noGrp="1"/>
          </p:cNvSpPr>
          <p:nvPr>
            <p:ph type="subTitle" idx="1"/>
          </p:nvPr>
        </p:nvSpPr>
        <p:spPr>
          <a:xfrm>
            <a:off x="684213" y="908050"/>
            <a:ext cx="6400800" cy="4921250"/>
          </a:xfrm>
        </p:spPr>
        <p:txBody>
          <a:bodyPr/>
          <a:lstStyle/>
          <a:p>
            <a:pPr eaLnBrk="1" hangingPunct="1"/>
            <a:r>
              <a:rPr lang="en-US" sz="2400" smtClean="0">
                <a:solidFill>
                  <a:srgbClr val="FF0066"/>
                </a:solidFill>
              </a:rPr>
              <a:t>Turkish Atomic Energy A</a:t>
            </a:r>
            <a:r>
              <a:rPr lang="tr-TR" sz="2400" smtClean="0">
                <a:solidFill>
                  <a:srgbClr val="FF0066"/>
                </a:solidFill>
              </a:rPr>
              <a:t>uthority</a:t>
            </a:r>
            <a:r>
              <a:rPr lang="en-US" sz="2400" smtClean="0">
                <a:solidFill>
                  <a:srgbClr val="FF0066"/>
                </a:solidFill>
              </a:rPr>
              <a:t> Sarayköy Nuclear Resea</a:t>
            </a:r>
            <a:r>
              <a:rPr lang="tr-TR" sz="2400" smtClean="0">
                <a:solidFill>
                  <a:srgbClr val="FF0066"/>
                </a:solidFill>
              </a:rPr>
              <a:t>r</a:t>
            </a:r>
            <a:r>
              <a:rPr lang="en-US" sz="2400" smtClean="0">
                <a:solidFill>
                  <a:srgbClr val="FF0066"/>
                </a:solidFill>
              </a:rPr>
              <a:t>ch Center (TAEK-SANAEM) had made a Microwave Discharge Ion Source</a:t>
            </a:r>
            <a:endParaRPr lang="tr-TR" sz="2400" smtClean="0">
              <a:solidFill>
                <a:srgbClr val="FF0066"/>
              </a:solidFill>
            </a:endParaRPr>
          </a:p>
          <a:p>
            <a:pPr eaLnBrk="1" hangingPunct="1"/>
            <a:r>
              <a:rPr lang="tr-TR" sz="2400" smtClean="0">
                <a:solidFill>
                  <a:srgbClr val="00CCFF"/>
                </a:solidFill>
              </a:rPr>
              <a:t>T</a:t>
            </a:r>
            <a:r>
              <a:rPr lang="en-US" sz="2400" smtClean="0">
                <a:solidFill>
                  <a:srgbClr val="00CCFF"/>
                </a:solidFill>
              </a:rPr>
              <a:t>he technical support for the ion source from TAEK has been obtained</a:t>
            </a:r>
            <a:endParaRPr lang="tr-TR" sz="2400" smtClean="0">
              <a:solidFill>
                <a:srgbClr val="00CCFF"/>
              </a:solidFill>
            </a:endParaRPr>
          </a:p>
          <a:p>
            <a:pPr eaLnBrk="1" hangingPunct="1"/>
            <a:r>
              <a:rPr lang="en-US" sz="2400" smtClean="0">
                <a:solidFill>
                  <a:srgbClr val="FF6600"/>
                </a:solidFill>
              </a:rPr>
              <a:t>F</a:t>
            </a:r>
            <a:r>
              <a:rPr lang="tr-TR" sz="2400" smtClean="0">
                <a:solidFill>
                  <a:srgbClr val="FF6600"/>
                </a:solidFill>
              </a:rPr>
              <a:t>igure </a:t>
            </a:r>
            <a:r>
              <a:rPr lang="en-US" sz="2400" smtClean="0">
                <a:solidFill>
                  <a:srgbClr val="FF6600"/>
                </a:solidFill>
              </a:rPr>
              <a:t>shows Microwave Ion Source test stand drawing for TAC-PAF.</a:t>
            </a:r>
            <a:endParaRPr lang="tr-TR" sz="2400" smtClean="0">
              <a:solidFill>
                <a:srgbClr val="FF6600"/>
              </a:solidFill>
            </a:endParaRPr>
          </a:p>
          <a:p>
            <a:pPr eaLnBrk="1" hangingPunct="1"/>
            <a:endParaRPr lang="tr-TR" smtClean="0">
              <a:solidFill>
                <a:srgbClr val="FF6600"/>
              </a:solidFill>
            </a:endParaRPr>
          </a:p>
        </p:txBody>
      </p:sp>
      <p:sp>
        <p:nvSpPr>
          <p:cNvPr id="5" name="Slayt Numarası Yer Tutucusu 4"/>
          <p:cNvSpPr>
            <a:spLocks noGrp="1"/>
          </p:cNvSpPr>
          <p:nvPr>
            <p:ph type="sldNum" sz="quarter" idx="11"/>
          </p:nvPr>
        </p:nvSpPr>
        <p:spPr/>
        <p:txBody>
          <a:bodyPr/>
          <a:lstStyle/>
          <a:p>
            <a:pPr>
              <a:defRPr/>
            </a:pPr>
            <a:fld id="{2E37B346-30B5-43A0-BCA4-6B05BA801CE9}" type="slidenum">
              <a:rPr lang="tr-TR"/>
              <a:pPr>
                <a:defRPr/>
              </a:pPr>
              <a:t>17</a:t>
            </a:fld>
            <a:endParaRPr lang="tr-TR" dirty="0"/>
          </a:p>
        </p:txBody>
      </p:sp>
      <p:pic>
        <p:nvPicPr>
          <p:cNvPr id="15366" name="Picture 2"/>
          <p:cNvPicPr>
            <a:picLocks noChangeAspect="1" noChangeArrowheads="1"/>
          </p:cNvPicPr>
          <p:nvPr/>
        </p:nvPicPr>
        <p:blipFill>
          <a:blip r:embed="rId2"/>
          <a:srcRect/>
          <a:stretch>
            <a:fillRect/>
          </a:stretch>
        </p:blipFill>
        <p:spPr bwMode="auto">
          <a:xfrm>
            <a:off x="1692275" y="3644900"/>
            <a:ext cx="5759450" cy="2892425"/>
          </a:xfrm>
          <a:prstGeom prst="rect">
            <a:avLst/>
          </a:prstGeom>
          <a:noFill/>
          <a:ln w="9525">
            <a:noFill/>
            <a:miter lim="800000"/>
            <a:headEnd/>
            <a:tailEnd/>
          </a:ln>
        </p:spPr>
      </p:pic>
      <p:sp>
        <p:nvSpPr>
          <p:cNvPr id="6" name="5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Başlık 1"/>
          <p:cNvSpPr>
            <a:spLocks noGrp="1"/>
          </p:cNvSpPr>
          <p:nvPr>
            <p:ph type="ctrTitle"/>
          </p:nvPr>
        </p:nvSpPr>
        <p:spPr>
          <a:xfrm>
            <a:off x="598488" y="188913"/>
            <a:ext cx="7772400" cy="503237"/>
          </a:xfrm>
        </p:spPr>
        <p:txBody>
          <a:bodyPr/>
          <a:lstStyle/>
          <a:p>
            <a:pPr eaLnBrk="1" hangingPunct="1"/>
            <a:r>
              <a:rPr lang="tr-TR" smtClean="0"/>
              <a:t/>
            </a:r>
            <a:br>
              <a:rPr lang="tr-TR" smtClean="0"/>
            </a:br>
            <a:r>
              <a:rPr lang="tr-TR" smtClean="0"/>
              <a:t>Ion Source Studies</a:t>
            </a:r>
            <a:br>
              <a:rPr lang="tr-TR" smtClean="0"/>
            </a:br>
            <a:endParaRPr lang="tr-TR" smtClean="0"/>
          </a:p>
        </p:txBody>
      </p:sp>
      <p:sp>
        <p:nvSpPr>
          <p:cNvPr id="16387" name="Alt Başlık 2"/>
          <p:cNvSpPr>
            <a:spLocks noGrp="1"/>
          </p:cNvSpPr>
          <p:nvPr>
            <p:ph type="subTitle" idx="1"/>
          </p:nvPr>
        </p:nvSpPr>
        <p:spPr>
          <a:xfrm>
            <a:off x="1177925" y="1052513"/>
            <a:ext cx="6400800" cy="2952750"/>
          </a:xfrm>
        </p:spPr>
        <p:txBody>
          <a:bodyPr/>
          <a:lstStyle/>
          <a:p>
            <a:pPr eaLnBrk="1" hangingPunct="1"/>
            <a:r>
              <a:rPr lang="en-US" sz="2400" smtClean="0">
                <a:solidFill>
                  <a:srgbClr val="FF6600"/>
                </a:solidFill>
              </a:rPr>
              <a:t>The aims of test stand are to get experience on ion sources, to get mechanical information on the parts of system.</a:t>
            </a:r>
            <a:r>
              <a:rPr lang="en-US" sz="2400" smtClean="0">
                <a:solidFill>
                  <a:srgbClr val="404040"/>
                </a:solidFill>
              </a:rPr>
              <a:t> </a:t>
            </a:r>
            <a:endParaRPr lang="tr-TR" sz="2400" smtClean="0">
              <a:solidFill>
                <a:srgbClr val="404040"/>
              </a:solidFill>
            </a:endParaRPr>
          </a:p>
          <a:p>
            <a:pPr eaLnBrk="1" hangingPunct="1"/>
            <a:r>
              <a:rPr lang="en-US" sz="2400" smtClean="0">
                <a:solidFill>
                  <a:srgbClr val="0000FF"/>
                </a:solidFill>
              </a:rPr>
              <a:t>The plasma creation of ion source had been recently completed successfully.</a:t>
            </a:r>
            <a:r>
              <a:rPr lang="en-US" sz="2400" smtClean="0">
                <a:solidFill>
                  <a:srgbClr val="404040"/>
                </a:solidFill>
              </a:rPr>
              <a:t> </a:t>
            </a:r>
            <a:endParaRPr lang="tr-TR" sz="2400" smtClean="0">
              <a:solidFill>
                <a:srgbClr val="404040"/>
              </a:solidFill>
            </a:endParaRPr>
          </a:p>
          <a:p>
            <a:pPr eaLnBrk="1" hangingPunct="1"/>
            <a:r>
              <a:rPr lang="en-US" sz="2400" smtClean="0">
                <a:solidFill>
                  <a:srgbClr val="770958"/>
                </a:solidFill>
              </a:rPr>
              <a:t>The next step is to design an extraction system and to measure the beam current.</a:t>
            </a:r>
            <a:r>
              <a:rPr lang="en-US" sz="2400" smtClean="0">
                <a:solidFill>
                  <a:srgbClr val="404040"/>
                </a:solidFill>
              </a:rPr>
              <a:t> </a:t>
            </a:r>
            <a:endParaRPr lang="tr-TR" sz="2400" smtClean="0">
              <a:solidFill>
                <a:srgbClr val="404040"/>
              </a:solidFill>
            </a:endParaRPr>
          </a:p>
          <a:p>
            <a:pPr eaLnBrk="1" hangingPunct="1">
              <a:buFont typeface="Arial" charset="0"/>
              <a:buNone/>
            </a:pPr>
            <a:endParaRPr lang="tr-TR" sz="2000" smtClean="0">
              <a:solidFill>
                <a:srgbClr val="404040"/>
              </a:solidFill>
            </a:endParaRPr>
          </a:p>
          <a:p>
            <a:pPr eaLnBrk="1" hangingPunct="1"/>
            <a:endParaRPr lang="tr-TR" smtClean="0">
              <a:solidFill>
                <a:srgbClr val="404040"/>
              </a:solidFill>
            </a:endParaRPr>
          </a:p>
        </p:txBody>
      </p:sp>
      <p:sp>
        <p:nvSpPr>
          <p:cNvPr id="5" name="Slayt Numarası Yer Tutucusu 4"/>
          <p:cNvSpPr>
            <a:spLocks noGrp="1"/>
          </p:cNvSpPr>
          <p:nvPr>
            <p:ph type="sldNum" sz="quarter" idx="11"/>
          </p:nvPr>
        </p:nvSpPr>
        <p:spPr/>
        <p:txBody>
          <a:bodyPr/>
          <a:lstStyle/>
          <a:p>
            <a:pPr>
              <a:defRPr/>
            </a:pPr>
            <a:fld id="{A6CF1ABB-E55C-4C54-B841-E0891334BF12}" type="slidenum">
              <a:rPr lang="tr-TR"/>
              <a:pPr>
                <a:defRPr/>
              </a:pPr>
              <a:t>18</a:t>
            </a:fld>
            <a:endParaRPr lang="tr-TR" dirty="0"/>
          </a:p>
        </p:txBody>
      </p:sp>
      <p:pic>
        <p:nvPicPr>
          <p:cNvPr id="16390" name="Resim 6"/>
          <p:cNvPicPr>
            <a:picLocks noChangeAspect="1" noChangeArrowheads="1"/>
          </p:cNvPicPr>
          <p:nvPr/>
        </p:nvPicPr>
        <p:blipFill>
          <a:blip r:embed="rId2"/>
          <a:srcRect/>
          <a:stretch>
            <a:fillRect/>
          </a:stretch>
        </p:blipFill>
        <p:spPr bwMode="auto">
          <a:xfrm>
            <a:off x="1352550" y="4508500"/>
            <a:ext cx="3219450" cy="1812925"/>
          </a:xfrm>
          <a:prstGeom prst="rect">
            <a:avLst/>
          </a:prstGeom>
          <a:noFill/>
          <a:ln w="9525">
            <a:noFill/>
            <a:miter lim="800000"/>
            <a:headEnd/>
            <a:tailEnd/>
          </a:ln>
        </p:spPr>
      </p:pic>
      <p:pic>
        <p:nvPicPr>
          <p:cNvPr id="16391" name="Resim 7"/>
          <p:cNvPicPr>
            <a:picLocks noChangeAspect="1" noChangeArrowheads="1"/>
          </p:cNvPicPr>
          <p:nvPr/>
        </p:nvPicPr>
        <p:blipFill>
          <a:blip r:embed="rId3"/>
          <a:srcRect/>
          <a:stretch>
            <a:fillRect/>
          </a:stretch>
        </p:blipFill>
        <p:spPr bwMode="auto">
          <a:xfrm>
            <a:off x="4716463" y="4508500"/>
            <a:ext cx="2884487" cy="1812925"/>
          </a:xfrm>
          <a:prstGeom prst="rect">
            <a:avLst/>
          </a:prstGeom>
          <a:noFill/>
          <a:ln w="9525">
            <a:noFill/>
            <a:miter lim="800000"/>
            <a:headEnd/>
            <a:tailEnd/>
          </a:ln>
        </p:spPr>
      </p:pic>
      <p:sp>
        <p:nvSpPr>
          <p:cNvPr id="7" name="6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Başlık 1"/>
          <p:cNvSpPr>
            <a:spLocks noGrp="1"/>
          </p:cNvSpPr>
          <p:nvPr>
            <p:ph type="ctrTitle"/>
          </p:nvPr>
        </p:nvSpPr>
        <p:spPr>
          <a:xfrm>
            <a:off x="598488" y="188913"/>
            <a:ext cx="7772400" cy="503237"/>
          </a:xfrm>
        </p:spPr>
        <p:txBody>
          <a:bodyPr/>
          <a:lstStyle/>
          <a:p>
            <a:pPr eaLnBrk="1" hangingPunct="1"/>
            <a:r>
              <a:rPr lang="tr-TR" smtClean="0"/>
              <a:t/>
            </a:r>
            <a:br>
              <a:rPr lang="tr-TR" smtClean="0"/>
            </a:br>
            <a:r>
              <a:rPr lang="tr-TR" smtClean="0"/>
              <a:t>LEBT Studies</a:t>
            </a:r>
            <a:br>
              <a:rPr lang="tr-TR" smtClean="0"/>
            </a:br>
            <a:endParaRPr lang="tr-TR" smtClean="0"/>
          </a:p>
        </p:txBody>
      </p:sp>
      <p:sp>
        <p:nvSpPr>
          <p:cNvPr id="18435" name="Alt Başlık 2"/>
          <p:cNvSpPr>
            <a:spLocks noGrp="1"/>
          </p:cNvSpPr>
          <p:nvPr>
            <p:ph type="subTitle" idx="1"/>
          </p:nvPr>
        </p:nvSpPr>
        <p:spPr>
          <a:xfrm>
            <a:off x="900113" y="981075"/>
            <a:ext cx="6480175" cy="5184775"/>
          </a:xfrm>
        </p:spPr>
        <p:txBody>
          <a:bodyPr/>
          <a:lstStyle/>
          <a:p>
            <a:pPr eaLnBrk="1" hangingPunct="1"/>
            <a:r>
              <a:rPr lang="en-US" sz="2400" dirty="0" smtClean="0">
                <a:solidFill>
                  <a:srgbClr val="FF0066"/>
                </a:solidFill>
              </a:rPr>
              <a:t>LİNAC4-LEBT makes the beam parameters fit with RFQ within the acceptance of RFQ by using 2 solenoids (for focusing) and 2 </a:t>
            </a:r>
            <a:r>
              <a:rPr lang="en-US" sz="2400" dirty="0" err="1" smtClean="0">
                <a:solidFill>
                  <a:srgbClr val="FF0066"/>
                </a:solidFill>
              </a:rPr>
              <a:t>steerer</a:t>
            </a:r>
            <a:r>
              <a:rPr lang="en-US" sz="2400" dirty="0" smtClean="0">
                <a:solidFill>
                  <a:srgbClr val="FF0066"/>
                </a:solidFill>
              </a:rPr>
              <a:t> (for steering)magnets. </a:t>
            </a:r>
          </a:p>
          <a:p>
            <a:pPr eaLnBrk="1" hangingPunct="1"/>
            <a:r>
              <a:rPr lang="en-US" sz="2400" dirty="0" smtClean="0">
                <a:solidFill>
                  <a:srgbClr val="166A60"/>
                </a:solidFill>
              </a:rPr>
              <a:t>LEBT with </a:t>
            </a:r>
            <a:r>
              <a:rPr lang="en-US" sz="2400" dirty="0" err="1" smtClean="0">
                <a:solidFill>
                  <a:srgbClr val="166A60"/>
                </a:solidFill>
              </a:rPr>
              <a:t>quadrupole</a:t>
            </a:r>
            <a:r>
              <a:rPr lang="en-US" sz="2400" dirty="0" smtClean="0">
                <a:solidFill>
                  <a:srgbClr val="166A60"/>
                </a:solidFill>
              </a:rPr>
              <a:t> magnets has been studied for TAC-PAF as an alternative to solenoids.</a:t>
            </a:r>
            <a:endParaRPr lang="tr-TR" sz="2400" dirty="0" smtClean="0">
              <a:solidFill>
                <a:srgbClr val="166A60"/>
              </a:solidFill>
            </a:endParaRPr>
          </a:p>
          <a:p>
            <a:pPr eaLnBrk="1" hangingPunct="1"/>
            <a:r>
              <a:rPr lang="en-US" sz="2400" dirty="0" smtClean="0">
                <a:solidFill>
                  <a:srgbClr val="00CCFF"/>
                </a:solidFill>
              </a:rPr>
              <a:t>The configuration of solenoids and that of </a:t>
            </a:r>
            <a:r>
              <a:rPr lang="en-US" sz="2400" dirty="0" err="1" smtClean="0">
                <a:solidFill>
                  <a:srgbClr val="00CCFF"/>
                </a:solidFill>
              </a:rPr>
              <a:t>quadrupoles</a:t>
            </a:r>
            <a:r>
              <a:rPr lang="en-US" sz="2400" dirty="0" smtClean="0">
                <a:solidFill>
                  <a:srgbClr val="00CCFF"/>
                </a:solidFill>
              </a:rPr>
              <a:t> were simulated using </a:t>
            </a:r>
            <a:r>
              <a:rPr lang="tr-TR" sz="2400" dirty="0" err="1" smtClean="0">
                <a:solidFill>
                  <a:srgbClr val="00CCFF"/>
                </a:solidFill>
              </a:rPr>
              <a:t>the</a:t>
            </a:r>
            <a:r>
              <a:rPr lang="tr-TR" sz="2400" dirty="0" smtClean="0">
                <a:solidFill>
                  <a:srgbClr val="00CCFF"/>
                </a:solidFill>
              </a:rPr>
              <a:t> </a:t>
            </a:r>
            <a:r>
              <a:rPr lang="en-US" sz="2400" dirty="0" smtClean="0">
                <a:solidFill>
                  <a:srgbClr val="00CCFF"/>
                </a:solidFill>
              </a:rPr>
              <a:t>TRAVEL  code and their results have been compared with each other.</a:t>
            </a:r>
          </a:p>
          <a:p>
            <a:pPr eaLnBrk="1" hangingPunct="1"/>
            <a:endParaRPr lang="tr-TR" sz="2400" dirty="0" smtClean="0">
              <a:solidFill>
                <a:srgbClr val="00CCFF"/>
              </a:solidFill>
            </a:endParaRPr>
          </a:p>
        </p:txBody>
      </p:sp>
      <p:sp>
        <p:nvSpPr>
          <p:cNvPr id="5" name="Slayt Numarası Yer Tutucusu 4"/>
          <p:cNvSpPr>
            <a:spLocks noGrp="1"/>
          </p:cNvSpPr>
          <p:nvPr>
            <p:ph type="sldNum" sz="quarter" idx="11"/>
          </p:nvPr>
        </p:nvSpPr>
        <p:spPr/>
        <p:txBody>
          <a:bodyPr/>
          <a:lstStyle/>
          <a:p>
            <a:pPr>
              <a:defRPr/>
            </a:pPr>
            <a:fld id="{54AC8556-2B0B-4032-AD2B-4BA5737FF832}" type="slidenum">
              <a:rPr lang="tr-TR"/>
              <a:pPr>
                <a:defRPr/>
              </a:pPr>
              <a:t>19</a:t>
            </a:fld>
            <a:endParaRPr lang="tr-TR" dirty="0"/>
          </a:p>
        </p:txBody>
      </p:sp>
      <p:sp>
        <p:nvSpPr>
          <p:cNvPr id="6" name="5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Başlık 1"/>
          <p:cNvSpPr>
            <a:spLocks noGrp="1"/>
          </p:cNvSpPr>
          <p:nvPr>
            <p:ph type="ctrTitle"/>
          </p:nvPr>
        </p:nvSpPr>
        <p:spPr>
          <a:xfrm>
            <a:off x="598488" y="188913"/>
            <a:ext cx="7772400" cy="503237"/>
          </a:xfrm>
        </p:spPr>
        <p:txBody>
          <a:bodyPr/>
          <a:lstStyle/>
          <a:p>
            <a:pPr eaLnBrk="1" hangingPunct="1"/>
            <a:r>
              <a:rPr lang="tr-TR" dirty="0" err="1" smtClean="0"/>
              <a:t>Outline</a:t>
            </a:r>
            <a:endParaRPr lang="tr-TR" dirty="0" smtClean="0"/>
          </a:p>
        </p:txBody>
      </p:sp>
      <p:sp>
        <p:nvSpPr>
          <p:cNvPr id="3" name="Alt Başlık 2"/>
          <p:cNvSpPr>
            <a:spLocks noGrp="1"/>
          </p:cNvSpPr>
          <p:nvPr>
            <p:ph type="subTitle" idx="1"/>
          </p:nvPr>
        </p:nvSpPr>
        <p:spPr>
          <a:xfrm>
            <a:off x="1371600" y="1531938"/>
            <a:ext cx="7161213" cy="4344987"/>
          </a:xfrm>
          <a:ln>
            <a:solidFill>
              <a:schemeClr val="accent1"/>
            </a:solidFill>
          </a:ln>
        </p:spPr>
        <p:txBody>
          <a:bodyPr rtlCol="0">
            <a:normAutofit fontScale="92500" lnSpcReduction="20000"/>
          </a:bodyPr>
          <a:lstStyle/>
          <a:p>
            <a:pPr eaLnBrk="1" fontAlgn="auto" hangingPunct="1">
              <a:spcAft>
                <a:spcPts val="0"/>
              </a:spcAft>
              <a:buFont typeface="Arial" pitchFamily="34" charset="0"/>
              <a:buChar char="•"/>
              <a:defRPr/>
            </a:pPr>
            <a:r>
              <a:rPr lang="en-US" dirty="0" smtClean="0">
                <a:cs typeface="Arial" charset="0"/>
              </a:rPr>
              <a:t>T</a:t>
            </a:r>
            <a:r>
              <a:rPr lang="tr-TR" dirty="0" err="1" smtClean="0">
                <a:cs typeface="Arial" charset="0"/>
              </a:rPr>
              <a:t>urkish</a:t>
            </a:r>
            <a:r>
              <a:rPr lang="tr-TR" dirty="0" smtClean="0">
                <a:cs typeface="Arial" charset="0"/>
              </a:rPr>
              <a:t> </a:t>
            </a:r>
            <a:r>
              <a:rPr lang="tr-TR" dirty="0" err="1" smtClean="0">
                <a:cs typeface="Arial" charset="0"/>
              </a:rPr>
              <a:t>Accelerator</a:t>
            </a:r>
            <a:r>
              <a:rPr lang="tr-TR" dirty="0" smtClean="0">
                <a:cs typeface="Arial" charset="0"/>
              </a:rPr>
              <a:t> </a:t>
            </a:r>
            <a:r>
              <a:rPr lang="tr-TR" dirty="0" err="1" smtClean="0">
                <a:cs typeface="Arial" charset="0"/>
              </a:rPr>
              <a:t>Center</a:t>
            </a:r>
            <a:r>
              <a:rPr lang="tr-TR" dirty="0" smtClean="0">
                <a:cs typeface="Arial" charset="0"/>
              </a:rPr>
              <a:t> Project</a:t>
            </a:r>
            <a:endParaRPr lang="tr-TR" dirty="0" smtClean="0"/>
          </a:p>
          <a:p>
            <a:pPr eaLnBrk="1" fontAlgn="auto" hangingPunct="1">
              <a:spcAft>
                <a:spcPts val="0"/>
              </a:spcAft>
              <a:buFont typeface="Arial" pitchFamily="34" charset="0"/>
              <a:buChar char="•"/>
              <a:defRPr/>
            </a:pPr>
            <a:r>
              <a:rPr lang="tr-TR" dirty="0" smtClean="0"/>
              <a:t>Proton </a:t>
            </a:r>
            <a:r>
              <a:rPr lang="tr-TR" dirty="0" err="1" smtClean="0"/>
              <a:t>Accelertor</a:t>
            </a:r>
            <a:r>
              <a:rPr lang="tr-TR" dirty="0" smtClean="0"/>
              <a:t> </a:t>
            </a:r>
            <a:r>
              <a:rPr lang="en-US" dirty="0" smtClean="0"/>
              <a:t>Overview</a:t>
            </a:r>
          </a:p>
          <a:p>
            <a:pPr eaLnBrk="1" fontAlgn="auto" hangingPunct="1">
              <a:spcAft>
                <a:spcPts val="0"/>
              </a:spcAft>
              <a:buFont typeface="Arial" pitchFamily="34" charset="0"/>
              <a:buChar char="•"/>
              <a:defRPr/>
            </a:pPr>
            <a:r>
              <a:rPr lang="en-US" dirty="0" smtClean="0">
                <a:solidFill>
                  <a:srgbClr val="FF0000"/>
                </a:solidFill>
              </a:rPr>
              <a:t>TAC </a:t>
            </a:r>
            <a:r>
              <a:rPr lang="en-US" dirty="0">
                <a:solidFill>
                  <a:srgbClr val="FF0000"/>
                </a:solidFill>
              </a:rPr>
              <a:t>Proton Accelerator Working </a:t>
            </a:r>
            <a:r>
              <a:rPr lang="en-US" dirty="0" smtClean="0">
                <a:solidFill>
                  <a:srgbClr val="FF0000"/>
                </a:solidFill>
              </a:rPr>
              <a:t>Group</a:t>
            </a:r>
            <a:endParaRPr lang="tr-TR" dirty="0" smtClean="0">
              <a:solidFill>
                <a:srgbClr val="FF0000"/>
              </a:solidFill>
            </a:endParaRPr>
          </a:p>
          <a:p>
            <a:pPr eaLnBrk="1" fontAlgn="auto" hangingPunct="1">
              <a:spcAft>
                <a:spcPts val="0"/>
              </a:spcAft>
              <a:buFont typeface="Arial" pitchFamily="34" charset="0"/>
              <a:buChar char="•"/>
              <a:defRPr/>
            </a:pPr>
            <a:r>
              <a:rPr lang="tr-TR" dirty="0" smtClean="0">
                <a:solidFill>
                  <a:srgbClr val="0070C0"/>
                </a:solidFill>
              </a:rPr>
              <a:t>TAC-PAF </a:t>
            </a:r>
            <a:r>
              <a:rPr lang="en-US" dirty="0" smtClean="0">
                <a:solidFill>
                  <a:srgbClr val="0070C0"/>
                </a:solidFill>
              </a:rPr>
              <a:t>Stages</a:t>
            </a:r>
          </a:p>
          <a:p>
            <a:pPr eaLnBrk="1" fontAlgn="auto" hangingPunct="1">
              <a:spcAft>
                <a:spcPts val="0"/>
              </a:spcAft>
              <a:buFont typeface="Arial" pitchFamily="34" charset="0"/>
              <a:buChar char="•"/>
              <a:defRPr/>
            </a:pPr>
            <a:r>
              <a:rPr lang="tr-TR" dirty="0" smtClean="0">
                <a:solidFill>
                  <a:schemeClr val="accent3">
                    <a:lumMod val="75000"/>
                  </a:schemeClr>
                </a:solidFill>
              </a:rPr>
              <a:t>LINAC </a:t>
            </a:r>
            <a:r>
              <a:rPr lang="tr-TR" dirty="0" err="1">
                <a:solidFill>
                  <a:schemeClr val="accent3">
                    <a:lumMod val="75000"/>
                  </a:schemeClr>
                </a:solidFill>
              </a:rPr>
              <a:t>layout</a:t>
            </a:r>
            <a:r>
              <a:rPr lang="tr-TR" dirty="0">
                <a:solidFill>
                  <a:schemeClr val="accent3">
                    <a:lumMod val="75000"/>
                  </a:schemeClr>
                </a:solidFill>
              </a:rPr>
              <a:t> of </a:t>
            </a:r>
            <a:r>
              <a:rPr lang="tr-TR" dirty="0" smtClean="0">
                <a:solidFill>
                  <a:schemeClr val="accent3">
                    <a:lumMod val="75000"/>
                  </a:schemeClr>
                </a:solidFill>
              </a:rPr>
              <a:t>TAC-PAF</a:t>
            </a:r>
          </a:p>
          <a:p>
            <a:pPr eaLnBrk="1" fontAlgn="auto" hangingPunct="1">
              <a:spcAft>
                <a:spcPts val="0"/>
              </a:spcAft>
              <a:buFont typeface="Arial" pitchFamily="34" charset="0"/>
              <a:buChar char="•"/>
              <a:defRPr/>
            </a:pPr>
            <a:r>
              <a:rPr lang="tr-TR" dirty="0">
                <a:solidFill>
                  <a:srgbClr val="002060"/>
                </a:solidFill>
              </a:rPr>
              <a:t>TAC-PAF </a:t>
            </a:r>
            <a:r>
              <a:rPr lang="tr-TR" dirty="0" err="1">
                <a:solidFill>
                  <a:srgbClr val="002060"/>
                </a:solidFill>
              </a:rPr>
              <a:t>Experimental</a:t>
            </a:r>
            <a:r>
              <a:rPr lang="tr-TR" dirty="0">
                <a:solidFill>
                  <a:srgbClr val="002060"/>
                </a:solidFill>
              </a:rPr>
              <a:t> Station </a:t>
            </a:r>
            <a:r>
              <a:rPr lang="tr-TR" dirty="0" err="1">
                <a:solidFill>
                  <a:srgbClr val="002060"/>
                </a:solidFill>
              </a:rPr>
              <a:t>Layout</a:t>
            </a:r>
            <a:endParaRPr lang="tr-TR" dirty="0" smtClean="0">
              <a:solidFill>
                <a:srgbClr val="002060"/>
              </a:solidFill>
            </a:endParaRPr>
          </a:p>
          <a:p>
            <a:pPr eaLnBrk="1" fontAlgn="auto" hangingPunct="1">
              <a:spcAft>
                <a:spcPts val="0"/>
              </a:spcAft>
              <a:buFont typeface="Arial" pitchFamily="34" charset="0"/>
              <a:buChar char="•"/>
              <a:defRPr/>
            </a:pPr>
            <a:r>
              <a:rPr lang="tr-TR" dirty="0" smtClean="0">
                <a:solidFill>
                  <a:srgbClr val="7030A0"/>
                </a:solidFill>
              </a:rPr>
              <a:t>TAC-PAF Design </a:t>
            </a:r>
            <a:r>
              <a:rPr lang="tr-TR" dirty="0" err="1" smtClean="0">
                <a:solidFill>
                  <a:srgbClr val="7030A0"/>
                </a:solidFill>
              </a:rPr>
              <a:t>Studies</a:t>
            </a:r>
            <a:r>
              <a:rPr lang="tr-TR" dirty="0" smtClean="0">
                <a:solidFill>
                  <a:srgbClr val="7030A0"/>
                </a:solidFill>
              </a:rPr>
              <a:t> </a:t>
            </a:r>
            <a:endParaRPr lang="en-US" dirty="0">
              <a:solidFill>
                <a:srgbClr val="7030A0"/>
              </a:solidFill>
            </a:endParaRPr>
          </a:p>
          <a:p>
            <a:pPr eaLnBrk="1" fontAlgn="auto" hangingPunct="1">
              <a:spcAft>
                <a:spcPts val="0"/>
              </a:spcAft>
              <a:buFont typeface="Arial" pitchFamily="34" charset="0"/>
              <a:buChar char="•"/>
              <a:defRPr/>
            </a:pPr>
            <a:r>
              <a:rPr lang="en-US" dirty="0" smtClean="0">
                <a:solidFill>
                  <a:srgbClr val="770958"/>
                </a:solidFill>
              </a:rPr>
              <a:t>User potential survey</a:t>
            </a:r>
            <a:r>
              <a:rPr lang="tr-TR" dirty="0" smtClean="0">
                <a:solidFill>
                  <a:srgbClr val="770958"/>
                </a:solidFill>
              </a:rPr>
              <a:t>s</a:t>
            </a:r>
            <a:r>
              <a:rPr lang="en-US" dirty="0" smtClean="0">
                <a:solidFill>
                  <a:srgbClr val="770958"/>
                </a:solidFill>
              </a:rPr>
              <a:t> for TAC-PAF</a:t>
            </a:r>
          </a:p>
          <a:p>
            <a:pPr eaLnBrk="1" fontAlgn="auto" hangingPunct="1">
              <a:spcAft>
                <a:spcPts val="0"/>
              </a:spcAft>
              <a:buFont typeface="Arial" pitchFamily="34" charset="0"/>
              <a:buChar char="•"/>
              <a:defRPr/>
            </a:pPr>
            <a:r>
              <a:rPr lang="en-US" dirty="0" smtClean="0"/>
              <a:t>Conclusions</a:t>
            </a:r>
            <a:endParaRPr lang="en-US" dirty="0"/>
          </a:p>
          <a:p>
            <a:pPr eaLnBrk="1" fontAlgn="auto" hangingPunct="1">
              <a:spcAft>
                <a:spcPts val="0"/>
              </a:spcAft>
              <a:buFont typeface="Arial" pitchFamily="34" charset="0"/>
              <a:buChar char="•"/>
              <a:defRPr/>
            </a:pPr>
            <a:endParaRPr lang="tr-TR" dirty="0"/>
          </a:p>
        </p:txBody>
      </p:sp>
      <p:sp>
        <p:nvSpPr>
          <p:cNvPr id="5" name="Slayt Numarası Yer Tutucusu 4"/>
          <p:cNvSpPr>
            <a:spLocks noGrp="1"/>
          </p:cNvSpPr>
          <p:nvPr>
            <p:ph type="sldNum" sz="quarter" idx="11"/>
          </p:nvPr>
        </p:nvSpPr>
        <p:spPr/>
        <p:txBody>
          <a:bodyPr/>
          <a:lstStyle/>
          <a:p>
            <a:pPr>
              <a:defRPr/>
            </a:pPr>
            <a:fld id="{FA193001-3F3F-4832-A2A0-8E60D1C1242F}" type="slidenum">
              <a:rPr lang="tr-TR"/>
              <a:pPr>
                <a:defRPr/>
              </a:pPr>
              <a:t>2</a:t>
            </a:fld>
            <a:endParaRPr lang="tr-TR" dirty="0"/>
          </a:p>
        </p:txBody>
      </p:sp>
      <p:sp>
        <p:nvSpPr>
          <p:cNvPr id="6" name="5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598488" y="188913"/>
            <a:ext cx="7772400" cy="503237"/>
          </a:xfrm>
        </p:spPr>
        <p:txBody>
          <a:bodyPr/>
          <a:lstStyle/>
          <a:p>
            <a:pPr eaLnBrk="1" hangingPunct="1"/>
            <a:r>
              <a:rPr lang="tr-TR" smtClean="0"/>
              <a:t/>
            </a:r>
            <a:br>
              <a:rPr lang="tr-TR" smtClean="0"/>
            </a:br>
            <a:r>
              <a:rPr lang="en-GB" smtClean="0"/>
              <a:t>LEBT Study Results</a:t>
            </a:r>
            <a:br>
              <a:rPr lang="en-GB" smtClean="0"/>
            </a:br>
            <a:endParaRPr lang="en-GB" smtClean="0"/>
          </a:p>
        </p:txBody>
      </p:sp>
      <p:sp>
        <p:nvSpPr>
          <p:cNvPr id="19459" name="Subtitle 2"/>
          <p:cNvSpPr>
            <a:spLocks noGrp="1"/>
          </p:cNvSpPr>
          <p:nvPr>
            <p:ph type="subTitle" idx="1"/>
          </p:nvPr>
        </p:nvSpPr>
        <p:spPr>
          <a:xfrm>
            <a:off x="250825" y="908050"/>
            <a:ext cx="5105400" cy="3529013"/>
          </a:xfrm>
        </p:spPr>
        <p:txBody>
          <a:bodyPr/>
          <a:lstStyle/>
          <a:p>
            <a:pPr eaLnBrk="1" hangingPunct="1">
              <a:lnSpc>
                <a:spcPct val="90000"/>
              </a:lnSpc>
            </a:pPr>
            <a:r>
              <a:rPr lang="tr-TR" sz="2400" smtClean="0">
                <a:solidFill>
                  <a:srgbClr val="00CCFF"/>
                </a:solidFill>
              </a:rPr>
              <a:t>The </a:t>
            </a:r>
            <a:r>
              <a:rPr lang="en-GB" sz="2400" smtClean="0">
                <a:solidFill>
                  <a:srgbClr val="00CCFF"/>
                </a:solidFill>
              </a:rPr>
              <a:t>evolution of transverse emittance, beta function and halo formation of the beam w</a:t>
            </a:r>
            <a:r>
              <a:rPr lang="tr-TR" sz="2400" smtClean="0">
                <a:solidFill>
                  <a:srgbClr val="00CCFF"/>
                </a:solidFill>
              </a:rPr>
              <a:t>ere</a:t>
            </a:r>
            <a:r>
              <a:rPr lang="en-GB" sz="2400" smtClean="0">
                <a:solidFill>
                  <a:srgbClr val="00CCFF"/>
                </a:solidFill>
              </a:rPr>
              <a:t> analysed and compared with the ones of the configuration of solenoid.</a:t>
            </a:r>
            <a:endParaRPr lang="tr-TR" sz="2400" smtClean="0">
              <a:solidFill>
                <a:srgbClr val="00CCFF"/>
              </a:solidFill>
            </a:endParaRPr>
          </a:p>
          <a:p>
            <a:pPr eaLnBrk="1" hangingPunct="1">
              <a:lnSpc>
                <a:spcPct val="90000"/>
              </a:lnSpc>
            </a:pPr>
            <a:r>
              <a:rPr lang="en-GB" sz="2400" smtClean="0">
                <a:solidFill>
                  <a:srgbClr val="FF0066"/>
                </a:solidFill>
              </a:rPr>
              <a:t>Consequently, we can not say which magnet </a:t>
            </a:r>
            <a:r>
              <a:rPr lang="tr-TR" sz="2400" smtClean="0">
                <a:solidFill>
                  <a:srgbClr val="FF0066"/>
                </a:solidFill>
              </a:rPr>
              <a:t>has</a:t>
            </a:r>
            <a:r>
              <a:rPr lang="en-GB" sz="2400" smtClean="0">
                <a:solidFill>
                  <a:srgbClr val="FF0066"/>
                </a:solidFill>
              </a:rPr>
              <a:t> advantageous according to th</a:t>
            </a:r>
            <a:r>
              <a:rPr lang="tr-TR" sz="2400" smtClean="0">
                <a:solidFill>
                  <a:srgbClr val="FF0066"/>
                </a:solidFill>
              </a:rPr>
              <a:t>e </a:t>
            </a:r>
            <a:r>
              <a:rPr lang="en-GB" sz="2400" smtClean="0">
                <a:solidFill>
                  <a:srgbClr val="FF0066"/>
                </a:solidFill>
              </a:rPr>
              <a:t>Figure </a:t>
            </a:r>
            <a:r>
              <a:rPr lang="tr-TR" sz="2400" smtClean="0">
                <a:solidFill>
                  <a:srgbClr val="FF0066"/>
                </a:solidFill>
              </a:rPr>
              <a:t> on the right top.</a:t>
            </a:r>
          </a:p>
          <a:p>
            <a:pPr eaLnBrk="1" hangingPunct="1">
              <a:lnSpc>
                <a:spcPct val="90000"/>
              </a:lnSpc>
            </a:pPr>
            <a:r>
              <a:rPr lang="en-GB" sz="2400" smtClean="0">
                <a:solidFill>
                  <a:srgbClr val="FF6600"/>
                </a:solidFill>
              </a:rPr>
              <a:t>It is clearly seen that beta function in the configuration of solenoid is constant approximately while the variation in the configuration of quadrupole is evident. So, this puts forward the use of solenoid.</a:t>
            </a:r>
            <a:r>
              <a:rPr lang="en-GB" sz="2400" smtClean="0">
                <a:solidFill>
                  <a:srgbClr val="404040"/>
                </a:solidFill>
              </a:rPr>
              <a:t> </a:t>
            </a:r>
            <a:endParaRPr lang="tr-TR" sz="2400" smtClean="0">
              <a:solidFill>
                <a:srgbClr val="404040"/>
              </a:solidFill>
            </a:endParaRPr>
          </a:p>
          <a:p>
            <a:pPr eaLnBrk="1" hangingPunct="1">
              <a:lnSpc>
                <a:spcPct val="90000"/>
              </a:lnSpc>
            </a:pPr>
            <a:endParaRPr lang="tr-TR" sz="2400" smtClean="0">
              <a:solidFill>
                <a:srgbClr val="404040"/>
              </a:solidFill>
            </a:endParaRPr>
          </a:p>
          <a:p>
            <a:pPr eaLnBrk="1" hangingPunct="1">
              <a:lnSpc>
                <a:spcPct val="90000"/>
              </a:lnSpc>
            </a:pPr>
            <a:endParaRPr lang="en-GB" sz="2400" smtClean="0">
              <a:solidFill>
                <a:srgbClr val="404040"/>
              </a:solidFill>
            </a:endParaRPr>
          </a:p>
        </p:txBody>
      </p:sp>
      <p:sp>
        <p:nvSpPr>
          <p:cNvPr id="5" name="Slide Number Placeholder 4"/>
          <p:cNvSpPr>
            <a:spLocks noGrp="1"/>
          </p:cNvSpPr>
          <p:nvPr>
            <p:ph type="sldNum" sz="quarter" idx="11"/>
          </p:nvPr>
        </p:nvSpPr>
        <p:spPr/>
        <p:txBody>
          <a:bodyPr/>
          <a:lstStyle/>
          <a:p>
            <a:pPr>
              <a:defRPr/>
            </a:pPr>
            <a:fld id="{ADAF0F7A-AA53-407A-8CB2-E7108244AB5C}" type="slidenum">
              <a:rPr lang="tr-TR"/>
              <a:pPr>
                <a:defRPr/>
              </a:pPr>
              <a:t>20</a:t>
            </a:fld>
            <a:endParaRPr lang="tr-TR" dirty="0"/>
          </a:p>
        </p:txBody>
      </p:sp>
      <p:pic>
        <p:nvPicPr>
          <p:cNvPr id="19462" name="Picture 2"/>
          <p:cNvPicPr>
            <a:picLocks noChangeAspect="1" noChangeArrowheads="1"/>
          </p:cNvPicPr>
          <p:nvPr/>
        </p:nvPicPr>
        <p:blipFill>
          <a:blip r:embed="rId2"/>
          <a:srcRect/>
          <a:stretch>
            <a:fillRect/>
          </a:stretch>
        </p:blipFill>
        <p:spPr bwMode="auto">
          <a:xfrm>
            <a:off x="5305425" y="981075"/>
            <a:ext cx="3838575" cy="2663825"/>
          </a:xfrm>
          <a:prstGeom prst="rect">
            <a:avLst/>
          </a:prstGeom>
          <a:noFill/>
          <a:ln w="9525">
            <a:noFill/>
            <a:miter lim="800000"/>
            <a:headEnd/>
            <a:tailEnd/>
          </a:ln>
        </p:spPr>
      </p:pic>
      <p:pic>
        <p:nvPicPr>
          <p:cNvPr id="19463" name="Resim 13"/>
          <p:cNvPicPr>
            <a:picLocks noChangeAspect="1" noChangeArrowheads="1"/>
          </p:cNvPicPr>
          <p:nvPr/>
        </p:nvPicPr>
        <p:blipFill>
          <a:blip r:embed="rId3"/>
          <a:srcRect/>
          <a:stretch>
            <a:fillRect/>
          </a:stretch>
        </p:blipFill>
        <p:spPr bwMode="auto">
          <a:xfrm>
            <a:off x="5341938" y="3716338"/>
            <a:ext cx="3802062" cy="2641600"/>
          </a:xfrm>
          <a:prstGeom prst="rect">
            <a:avLst/>
          </a:prstGeom>
          <a:noFill/>
          <a:ln w="9525">
            <a:noFill/>
            <a:miter lim="800000"/>
            <a:headEnd/>
            <a:tailEnd/>
          </a:ln>
        </p:spPr>
      </p:pic>
      <p:sp>
        <p:nvSpPr>
          <p:cNvPr id="7" name="6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Başlık 1"/>
          <p:cNvSpPr>
            <a:spLocks noGrp="1"/>
          </p:cNvSpPr>
          <p:nvPr>
            <p:ph type="ctrTitle"/>
          </p:nvPr>
        </p:nvSpPr>
        <p:spPr>
          <a:xfrm>
            <a:off x="598488" y="188913"/>
            <a:ext cx="7772400" cy="503237"/>
          </a:xfrm>
        </p:spPr>
        <p:txBody>
          <a:bodyPr/>
          <a:lstStyle/>
          <a:p>
            <a:pPr eaLnBrk="1" hangingPunct="1"/>
            <a:r>
              <a:rPr lang="tr-TR" smtClean="0"/>
              <a:t/>
            </a:r>
            <a:br>
              <a:rPr lang="tr-TR" smtClean="0"/>
            </a:br>
            <a:r>
              <a:rPr lang="tr-TR" smtClean="0"/>
              <a:t>RFQ Studies (Dr. A. Çalışkan)</a:t>
            </a:r>
            <a:br>
              <a:rPr lang="tr-TR" smtClean="0"/>
            </a:br>
            <a:endParaRPr lang="tr-TR" smtClean="0"/>
          </a:p>
        </p:txBody>
      </p:sp>
      <p:sp>
        <p:nvSpPr>
          <p:cNvPr id="20483" name="Alt Başlık 2"/>
          <p:cNvSpPr>
            <a:spLocks noGrp="1"/>
          </p:cNvSpPr>
          <p:nvPr>
            <p:ph type="subTitle" idx="1"/>
          </p:nvPr>
        </p:nvSpPr>
        <p:spPr>
          <a:xfrm>
            <a:off x="1116013" y="1412875"/>
            <a:ext cx="6400800" cy="3624263"/>
          </a:xfrm>
        </p:spPr>
        <p:txBody>
          <a:bodyPr/>
          <a:lstStyle/>
          <a:p>
            <a:pPr eaLnBrk="1" hangingPunct="1"/>
            <a:r>
              <a:rPr lang="en-US" sz="2400" dirty="0" smtClean="0">
                <a:solidFill>
                  <a:srgbClr val="FF6600"/>
                </a:solidFill>
              </a:rPr>
              <a:t>The 2D cavity design has been done using </a:t>
            </a:r>
            <a:r>
              <a:rPr lang="en-US" sz="2400" dirty="0" err="1" smtClean="0">
                <a:solidFill>
                  <a:srgbClr val="FF6600"/>
                </a:solidFill>
              </a:rPr>
              <a:t>RFQfish</a:t>
            </a:r>
            <a:r>
              <a:rPr lang="en-US" sz="2400" dirty="0" smtClean="0">
                <a:solidFill>
                  <a:srgbClr val="FF6600"/>
                </a:solidFill>
              </a:rPr>
              <a:t> from the SUPERFISH code group</a:t>
            </a:r>
            <a:r>
              <a:rPr lang="tr-TR" sz="2400" dirty="0" smtClean="0">
                <a:solidFill>
                  <a:srgbClr val="FF6600"/>
                </a:solidFill>
              </a:rPr>
              <a:t>.</a:t>
            </a:r>
          </a:p>
          <a:p>
            <a:pPr eaLnBrk="1" hangingPunct="1"/>
            <a:r>
              <a:rPr lang="en-US" sz="2400" dirty="0" smtClean="0">
                <a:solidFill>
                  <a:srgbClr val="FF0066"/>
                </a:solidFill>
              </a:rPr>
              <a:t>R</a:t>
            </a:r>
            <a:r>
              <a:rPr lang="tr-TR" sz="2400" dirty="0" smtClean="0">
                <a:solidFill>
                  <a:srgbClr val="FF0066"/>
                </a:solidFill>
              </a:rPr>
              <a:t>F</a:t>
            </a:r>
            <a:r>
              <a:rPr lang="en-US" sz="2400" dirty="0" smtClean="0">
                <a:solidFill>
                  <a:srgbClr val="FF0066"/>
                </a:solidFill>
              </a:rPr>
              <a:t> frequency is 350 MHz, but later, it will be tuned as 352</a:t>
            </a:r>
            <a:r>
              <a:rPr lang="tr-TR" sz="2400" dirty="0" smtClean="0">
                <a:solidFill>
                  <a:srgbClr val="FF0066"/>
                </a:solidFill>
              </a:rPr>
              <a:t>.</a:t>
            </a:r>
            <a:r>
              <a:rPr lang="en-US" sz="2400" dirty="0" smtClean="0">
                <a:solidFill>
                  <a:srgbClr val="FF0066"/>
                </a:solidFill>
              </a:rPr>
              <a:t>21 </a:t>
            </a:r>
            <a:r>
              <a:rPr lang="en-US" sz="2400" dirty="0" err="1" smtClean="0">
                <a:solidFill>
                  <a:srgbClr val="FF0066"/>
                </a:solidFill>
              </a:rPr>
              <a:t>MHz.</a:t>
            </a:r>
            <a:r>
              <a:rPr lang="en-US" sz="2400" dirty="0" smtClean="0">
                <a:solidFill>
                  <a:srgbClr val="FF0066"/>
                </a:solidFill>
              </a:rPr>
              <a:t> </a:t>
            </a:r>
            <a:endParaRPr lang="tr-TR" sz="2400" dirty="0" smtClean="0">
              <a:solidFill>
                <a:srgbClr val="FF0066"/>
              </a:solidFill>
            </a:endParaRPr>
          </a:p>
          <a:p>
            <a:pPr eaLnBrk="1" hangingPunct="1"/>
            <a:r>
              <a:rPr lang="tr-TR" sz="2400" dirty="0" err="1" smtClean="0">
                <a:solidFill>
                  <a:srgbClr val="0000FF"/>
                </a:solidFill>
              </a:rPr>
              <a:t>It</a:t>
            </a:r>
            <a:r>
              <a:rPr lang="tr-TR" sz="2400" dirty="0" smtClean="0">
                <a:solidFill>
                  <a:srgbClr val="0000FF"/>
                </a:solidFill>
              </a:rPr>
              <a:t> is </a:t>
            </a:r>
            <a:r>
              <a:rPr lang="en-US" sz="2400" dirty="0" smtClean="0">
                <a:solidFill>
                  <a:srgbClr val="0000FF"/>
                </a:solidFill>
              </a:rPr>
              <a:t>aimed that the power dissipation in cavity walls is minimum and the parameters of the quality factor and the shunt</a:t>
            </a:r>
            <a:r>
              <a:rPr lang="tr-TR" sz="2400" dirty="0" smtClean="0">
                <a:solidFill>
                  <a:srgbClr val="0000FF"/>
                </a:solidFill>
              </a:rPr>
              <a:t> </a:t>
            </a:r>
            <a:r>
              <a:rPr lang="tr-TR" sz="2400" dirty="0" err="1" smtClean="0">
                <a:solidFill>
                  <a:srgbClr val="0000FF"/>
                </a:solidFill>
              </a:rPr>
              <a:t>impedance</a:t>
            </a:r>
            <a:r>
              <a:rPr lang="tr-TR" sz="2400" dirty="0" smtClean="0">
                <a:solidFill>
                  <a:srgbClr val="0000FF"/>
                </a:solidFill>
              </a:rPr>
              <a:t> </a:t>
            </a:r>
            <a:r>
              <a:rPr lang="tr-TR" sz="2400" dirty="0" err="1" smtClean="0">
                <a:solidFill>
                  <a:srgbClr val="0000FF"/>
                </a:solidFill>
              </a:rPr>
              <a:t>are</a:t>
            </a:r>
            <a:r>
              <a:rPr lang="tr-TR" sz="2400" dirty="0" smtClean="0">
                <a:solidFill>
                  <a:srgbClr val="0000FF"/>
                </a:solidFill>
              </a:rPr>
              <a:t> </a:t>
            </a:r>
            <a:r>
              <a:rPr lang="tr-TR" sz="2400" dirty="0" err="1" smtClean="0">
                <a:solidFill>
                  <a:srgbClr val="0000FF"/>
                </a:solidFill>
              </a:rPr>
              <a:t>maximum</a:t>
            </a:r>
            <a:r>
              <a:rPr lang="tr-TR" sz="2400" dirty="0" smtClean="0">
                <a:solidFill>
                  <a:srgbClr val="0000FF"/>
                </a:solidFill>
              </a:rPr>
              <a:t>.</a:t>
            </a:r>
            <a:r>
              <a:rPr lang="en-US" sz="2400" dirty="0" smtClean="0">
                <a:solidFill>
                  <a:srgbClr val="0000FF"/>
                </a:solidFill>
              </a:rPr>
              <a:t> </a:t>
            </a:r>
            <a:endParaRPr lang="tr-TR" sz="2400" dirty="0" smtClean="0">
              <a:solidFill>
                <a:srgbClr val="0000FF"/>
              </a:solidFill>
            </a:endParaRPr>
          </a:p>
          <a:p>
            <a:pPr eaLnBrk="1" hangingPunct="1"/>
            <a:endParaRPr lang="tr-TR" sz="2400" dirty="0" smtClean="0">
              <a:solidFill>
                <a:srgbClr val="0000FF"/>
              </a:solidFill>
            </a:endParaRPr>
          </a:p>
          <a:p>
            <a:pPr eaLnBrk="1" hangingPunct="1"/>
            <a:endParaRPr lang="tr-TR" sz="2400" dirty="0" smtClean="0">
              <a:solidFill>
                <a:srgbClr val="404040"/>
              </a:solidFill>
            </a:endParaRPr>
          </a:p>
          <a:p>
            <a:pPr eaLnBrk="1" hangingPunct="1"/>
            <a:endParaRPr lang="tr-TR" sz="2400" dirty="0" smtClean="0">
              <a:solidFill>
                <a:srgbClr val="404040"/>
              </a:solidFill>
            </a:endParaRPr>
          </a:p>
        </p:txBody>
      </p:sp>
      <p:sp>
        <p:nvSpPr>
          <p:cNvPr id="4" name="Altbilgi Yer Tutucusu 3"/>
          <p:cNvSpPr>
            <a:spLocks noGrp="1"/>
          </p:cNvSpPr>
          <p:nvPr>
            <p:ph type="ftr" sz="quarter" idx="10"/>
          </p:nvPr>
        </p:nvSpPr>
        <p:spPr/>
        <p:txBody>
          <a:bodyPr/>
          <a:lstStyle/>
          <a:p>
            <a:pPr>
              <a:defRPr/>
            </a:pPr>
            <a:r>
              <a:rPr lang="tr-TR"/>
              <a:t>Latife ŞAHİN YALÇIN | Istanbul  University</a:t>
            </a:r>
            <a:endParaRPr lang="tr-TR" dirty="0"/>
          </a:p>
        </p:txBody>
      </p:sp>
      <p:sp>
        <p:nvSpPr>
          <p:cNvPr id="5" name="Slayt Numarası Yer Tutucusu 4"/>
          <p:cNvSpPr>
            <a:spLocks noGrp="1"/>
          </p:cNvSpPr>
          <p:nvPr>
            <p:ph type="sldNum" sz="quarter" idx="11"/>
          </p:nvPr>
        </p:nvSpPr>
        <p:spPr/>
        <p:txBody>
          <a:bodyPr/>
          <a:lstStyle/>
          <a:p>
            <a:pPr>
              <a:defRPr/>
            </a:pPr>
            <a:fld id="{3A0101F2-F2EE-438F-85AD-6ED53198182A}" type="slidenum">
              <a:rPr lang="tr-TR"/>
              <a:pPr>
                <a:defRPr/>
              </a:pPr>
              <a:t>21</a:t>
            </a:fld>
            <a:endParaRPr lang="tr-TR" dirty="0"/>
          </a:p>
        </p:txBody>
      </p:sp>
      <p:sp>
        <p:nvSpPr>
          <p:cNvPr id="6" name="5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Başlık 1"/>
          <p:cNvSpPr>
            <a:spLocks noGrp="1"/>
          </p:cNvSpPr>
          <p:nvPr>
            <p:ph type="ctrTitle"/>
          </p:nvPr>
        </p:nvSpPr>
        <p:spPr>
          <a:xfrm>
            <a:off x="598488" y="188913"/>
            <a:ext cx="7772400" cy="503237"/>
          </a:xfrm>
        </p:spPr>
        <p:txBody>
          <a:bodyPr/>
          <a:lstStyle/>
          <a:p>
            <a:pPr eaLnBrk="1" hangingPunct="1"/>
            <a:r>
              <a:rPr lang="en-US" smtClean="0"/>
              <a:t>The cross section of designed RFQ cavity</a:t>
            </a:r>
            <a:endParaRPr lang="tr-TR" smtClean="0"/>
          </a:p>
        </p:txBody>
      </p:sp>
      <p:sp>
        <p:nvSpPr>
          <p:cNvPr id="3" name="Alt Başlık 2"/>
          <p:cNvSpPr>
            <a:spLocks noGrp="1"/>
          </p:cNvSpPr>
          <p:nvPr>
            <p:ph type="subTitle" idx="1"/>
          </p:nvPr>
        </p:nvSpPr>
        <p:spPr>
          <a:xfrm>
            <a:off x="1403350" y="1125538"/>
            <a:ext cx="6400800" cy="1752600"/>
          </a:xfrm>
        </p:spPr>
        <p:txBody>
          <a:bodyPr rtlCol="0">
            <a:normAutofit fontScale="92500" lnSpcReduction="10000"/>
          </a:bodyPr>
          <a:lstStyle/>
          <a:p>
            <a:pPr eaLnBrk="1" fontAlgn="auto" hangingPunct="1">
              <a:spcAft>
                <a:spcPts val="0"/>
              </a:spcAft>
              <a:buFont typeface="Arial" pitchFamily="34" charset="0"/>
              <a:buChar char="•"/>
              <a:defRPr/>
            </a:pPr>
            <a:r>
              <a:rPr lang="en-US" dirty="0"/>
              <a:t>2D RFQ cross section has been drawn as </a:t>
            </a:r>
            <a:r>
              <a:rPr lang="tr-TR" dirty="0" err="1" smtClean="0"/>
              <a:t>below</a:t>
            </a:r>
            <a:r>
              <a:rPr lang="tr-TR" dirty="0" smtClean="0"/>
              <a:t> </a:t>
            </a:r>
            <a:r>
              <a:rPr lang="en-US" dirty="0" smtClean="0"/>
              <a:t>by </a:t>
            </a:r>
            <a:r>
              <a:rPr lang="en-US"/>
              <a:t>using </a:t>
            </a:r>
            <a:r>
              <a:rPr lang="en-US" smtClean="0"/>
              <a:t>the </a:t>
            </a:r>
            <a:r>
              <a:rPr lang="en-US" dirty="0"/>
              <a:t>geometrical parameters obtained from SUPERFISH.</a:t>
            </a:r>
            <a:endParaRPr lang="tr-TR" dirty="0"/>
          </a:p>
        </p:txBody>
      </p:sp>
      <p:sp>
        <p:nvSpPr>
          <p:cNvPr id="5" name="Slayt Numarası Yer Tutucusu 4"/>
          <p:cNvSpPr>
            <a:spLocks noGrp="1"/>
          </p:cNvSpPr>
          <p:nvPr>
            <p:ph type="sldNum" sz="quarter" idx="11"/>
          </p:nvPr>
        </p:nvSpPr>
        <p:spPr/>
        <p:txBody>
          <a:bodyPr/>
          <a:lstStyle/>
          <a:p>
            <a:pPr>
              <a:defRPr/>
            </a:pPr>
            <a:fld id="{132D57AA-2D31-4B52-A1BF-F518B5172B20}" type="slidenum">
              <a:rPr lang="tr-TR"/>
              <a:pPr>
                <a:defRPr/>
              </a:pPr>
              <a:t>22</a:t>
            </a:fld>
            <a:endParaRPr lang="tr-TR" dirty="0"/>
          </a:p>
        </p:txBody>
      </p:sp>
      <p:pic>
        <p:nvPicPr>
          <p:cNvPr id="22534" name="Resim 5"/>
          <p:cNvPicPr>
            <a:picLocks noChangeAspect="1" noChangeArrowheads="1"/>
          </p:cNvPicPr>
          <p:nvPr/>
        </p:nvPicPr>
        <p:blipFill>
          <a:blip r:embed="rId2"/>
          <a:srcRect/>
          <a:stretch>
            <a:fillRect/>
          </a:stretch>
        </p:blipFill>
        <p:spPr bwMode="auto">
          <a:xfrm>
            <a:off x="2916238" y="3141663"/>
            <a:ext cx="3314700" cy="2628900"/>
          </a:xfrm>
          <a:prstGeom prst="rect">
            <a:avLst/>
          </a:prstGeom>
          <a:noFill/>
          <a:ln w="9525">
            <a:noFill/>
            <a:miter lim="800000"/>
            <a:headEnd/>
            <a:tailEnd/>
          </a:ln>
        </p:spPr>
      </p:pic>
      <p:sp>
        <p:nvSpPr>
          <p:cNvPr id="6" name="5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Başlık 1"/>
          <p:cNvSpPr>
            <a:spLocks noGrp="1"/>
          </p:cNvSpPr>
          <p:nvPr>
            <p:ph type="ctrTitle"/>
          </p:nvPr>
        </p:nvSpPr>
        <p:spPr>
          <a:xfrm>
            <a:off x="598488" y="188913"/>
            <a:ext cx="7772400" cy="503237"/>
          </a:xfrm>
        </p:spPr>
        <p:txBody>
          <a:bodyPr/>
          <a:lstStyle/>
          <a:p>
            <a:pPr eaLnBrk="1" hangingPunct="1"/>
            <a:r>
              <a:rPr lang="tr-TR" smtClean="0"/>
              <a:t>Designed 3D un-modulated RFQ model</a:t>
            </a:r>
          </a:p>
        </p:txBody>
      </p:sp>
      <p:sp>
        <p:nvSpPr>
          <p:cNvPr id="23555" name="Alt Başlık 2"/>
          <p:cNvSpPr>
            <a:spLocks noGrp="1"/>
          </p:cNvSpPr>
          <p:nvPr>
            <p:ph type="subTitle" idx="1"/>
          </p:nvPr>
        </p:nvSpPr>
        <p:spPr>
          <a:xfrm>
            <a:off x="827088" y="981075"/>
            <a:ext cx="7489825" cy="2879725"/>
          </a:xfrm>
        </p:spPr>
        <p:txBody>
          <a:bodyPr/>
          <a:lstStyle/>
          <a:p>
            <a:pPr eaLnBrk="1" hangingPunct="1">
              <a:lnSpc>
                <a:spcPct val="80000"/>
              </a:lnSpc>
            </a:pPr>
            <a:r>
              <a:rPr lang="en-US" sz="2400" smtClean="0">
                <a:solidFill>
                  <a:srgbClr val="0000FF"/>
                </a:solidFill>
              </a:rPr>
              <a:t>3D plotting of 2D RFQ cavity has been performed at the second stage.</a:t>
            </a:r>
            <a:r>
              <a:rPr lang="en-US" sz="2400" smtClean="0">
                <a:solidFill>
                  <a:srgbClr val="404040"/>
                </a:solidFill>
              </a:rPr>
              <a:t> </a:t>
            </a:r>
            <a:endParaRPr lang="tr-TR" sz="2400" smtClean="0">
              <a:solidFill>
                <a:srgbClr val="404040"/>
              </a:solidFill>
            </a:endParaRPr>
          </a:p>
          <a:p>
            <a:pPr eaLnBrk="1" hangingPunct="1">
              <a:lnSpc>
                <a:spcPct val="80000"/>
              </a:lnSpc>
            </a:pPr>
            <a:r>
              <a:rPr lang="tr-TR" sz="2400" smtClean="0">
                <a:solidFill>
                  <a:srgbClr val="00CCFF"/>
                </a:solidFill>
              </a:rPr>
              <a:t>For 3D </a:t>
            </a:r>
            <a:r>
              <a:rPr lang="en-US" sz="2400" smtClean="0">
                <a:solidFill>
                  <a:srgbClr val="00CCFF"/>
                </a:solidFill>
              </a:rPr>
              <a:t>plotting</a:t>
            </a:r>
            <a:r>
              <a:rPr lang="tr-TR" sz="2400" smtClean="0">
                <a:solidFill>
                  <a:srgbClr val="00CCFF"/>
                </a:solidFill>
              </a:rPr>
              <a:t>, </a:t>
            </a:r>
            <a:r>
              <a:rPr lang="en-US" sz="2400" smtClean="0">
                <a:solidFill>
                  <a:srgbClr val="00CCFF"/>
                </a:solidFill>
              </a:rPr>
              <a:t>the CST Microwave Studio</a:t>
            </a:r>
            <a:r>
              <a:rPr lang="tr-TR" sz="2400" smtClean="0">
                <a:solidFill>
                  <a:srgbClr val="00CCFF"/>
                </a:solidFill>
              </a:rPr>
              <a:t> was used.</a:t>
            </a:r>
          </a:p>
          <a:p>
            <a:pPr eaLnBrk="1" hangingPunct="1">
              <a:lnSpc>
                <a:spcPct val="80000"/>
              </a:lnSpc>
            </a:pPr>
            <a:r>
              <a:rPr lang="en-US" sz="2400" smtClean="0">
                <a:solidFill>
                  <a:srgbClr val="FF0066"/>
                </a:solidFill>
              </a:rPr>
              <a:t>These results obtained from CST MWS are close to those calculated from two-dimensional SUPERFISH code.</a:t>
            </a:r>
            <a:r>
              <a:rPr lang="en-US" sz="2400" smtClean="0">
                <a:solidFill>
                  <a:srgbClr val="FF6600"/>
                </a:solidFill>
              </a:rPr>
              <a:t> </a:t>
            </a:r>
            <a:endParaRPr lang="tr-TR" sz="2400" smtClean="0">
              <a:solidFill>
                <a:srgbClr val="FF6600"/>
              </a:solidFill>
            </a:endParaRPr>
          </a:p>
          <a:p>
            <a:pPr eaLnBrk="1" hangingPunct="1">
              <a:lnSpc>
                <a:spcPct val="80000"/>
              </a:lnSpc>
            </a:pPr>
            <a:r>
              <a:rPr lang="tr-TR" sz="2400" smtClean="0">
                <a:solidFill>
                  <a:srgbClr val="FF6600"/>
                </a:solidFill>
              </a:rPr>
              <a:t>Next, t</a:t>
            </a:r>
            <a:r>
              <a:rPr lang="en-US" sz="2400" smtClean="0">
                <a:solidFill>
                  <a:srgbClr val="FF6600"/>
                </a:solidFill>
              </a:rPr>
              <a:t>he beam dynamics simulations of RFQ accelerator by using the LIDOS.RFQ code</a:t>
            </a:r>
            <a:r>
              <a:rPr lang="tr-TR" sz="2400" smtClean="0">
                <a:solidFill>
                  <a:srgbClr val="FF6600"/>
                </a:solidFill>
              </a:rPr>
              <a:t> is planned.</a:t>
            </a:r>
          </a:p>
          <a:p>
            <a:pPr eaLnBrk="1" hangingPunct="1">
              <a:lnSpc>
                <a:spcPct val="80000"/>
              </a:lnSpc>
              <a:buFont typeface="Arial" charset="0"/>
              <a:buNone/>
            </a:pPr>
            <a:endParaRPr lang="tr-TR" sz="2400" smtClean="0">
              <a:solidFill>
                <a:srgbClr val="FF0066"/>
              </a:solidFill>
            </a:endParaRPr>
          </a:p>
        </p:txBody>
      </p:sp>
      <p:sp>
        <p:nvSpPr>
          <p:cNvPr id="5" name="Slayt Numarası Yer Tutucusu 4"/>
          <p:cNvSpPr>
            <a:spLocks noGrp="1"/>
          </p:cNvSpPr>
          <p:nvPr>
            <p:ph type="sldNum" sz="quarter" idx="11"/>
          </p:nvPr>
        </p:nvSpPr>
        <p:spPr/>
        <p:txBody>
          <a:bodyPr/>
          <a:lstStyle/>
          <a:p>
            <a:pPr>
              <a:defRPr/>
            </a:pPr>
            <a:fld id="{5CB2F551-A4A6-4188-B3E5-40F2680CC483}" type="slidenum">
              <a:rPr lang="tr-TR"/>
              <a:pPr>
                <a:defRPr/>
              </a:pPr>
              <a:t>23</a:t>
            </a:fld>
            <a:endParaRPr lang="tr-TR" dirty="0"/>
          </a:p>
        </p:txBody>
      </p:sp>
      <p:pic>
        <p:nvPicPr>
          <p:cNvPr id="23558" name="Resim 5"/>
          <p:cNvPicPr>
            <a:picLocks noChangeAspect="1" noChangeArrowheads="1"/>
          </p:cNvPicPr>
          <p:nvPr/>
        </p:nvPicPr>
        <p:blipFill>
          <a:blip r:embed="rId2"/>
          <a:srcRect/>
          <a:stretch>
            <a:fillRect/>
          </a:stretch>
        </p:blipFill>
        <p:spPr bwMode="auto">
          <a:xfrm>
            <a:off x="611188" y="4005263"/>
            <a:ext cx="3519487" cy="2162175"/>
          </a:xfrm>
          <a:prstGeom prst="rect">
            <a:avLst/>
          </a:prstGeom>
          <a:noFill/>
          <a:ln w="9525">
            <a:noFill/>
            <a:miter lim="800000"/>
            <a:headEnd/>
            <a:tailEnd/>
          </a:ln>
        </p:spPr>
      </p:pic>
      <p:pic>
        <p:nvPicPr>
          <p:cNvPr id="23559" name="Resim 7"/>
          <p:cNvPicPr>
            <a:picLocks noChangeAspect="1" noChangeArrowheads="1"/>
          </p:cNvPicPr>
          <p:nvPr/>
        </p:nvPicPr>
        <p:blipFill>
          <a:blip r:embed="rId3"/>
          <a:srcRect/>
          <a:stretch>
            <a:fillRect/>
          </a:stretch>
        </p:blipFill>
        <p:spPr bwMode="auto">
          <a:xfrm>
            <a:off x="4356100" y="4005263"/>
            <a:ext cx="3771900" cy="2139950"/>
          </a:xfrm>
          <a:prstGeom prst="rect">
            <a:avLst/>
          </a:prstGeom>
          <a:noFill/>
          <a:ln w="9525">
            <a:noFill/>
            <a:miter lim="800000"/>
            <a:headEnd/>
            <a:tailEnd/>
          </a:ln>
        </p:spPr>
      </p:pic>
      <p:sp>
        <p:nvSpPr>
          <p:cNvPr id="7" name="6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Başlık 1"/>
          <p:cNvSpPr>
            <a:spLocks noGrp="1"/>
          </p:cNvSpPr>
          <p:nvPr>
            <p:ph type="ctrTitle"/>
          </p:nvPr>
        </p:nvSpPr>
        <p:spPr>
          <a:xfrm>
            <a:off x="598488" y="188913"/>
            <a:ext cx="7772400" cy="503237"/>
          </a:xfrm>
        </p:spPr>
        <p:txBody>
          <a:bodyPr/>
          <a:lstStyle/>
          <a:p>
            <a:pPr eaLnBrk="1" hangingPunct="1"/>
            <a:r>
              <a:rPr lang="en-US" smtClean="0"/>
              <a:t>Optimized geometrical parameters of RFQ accelerator</a:t>
            </a:r>
            <a:endParaRPr lang="tr-TR" smtClean="0"/>
          </a:p>
        </p:txBody>
      </p:sp>
      <p:sp>
        <p:nvSpPr>
          <p:cNvPr id="5" name="Slayt Numarası Yer Tutucusu 4"/>
          <p:cNvSpPr>
            <a:spLocks noGrp="1"/>
          </p:cNvSpPr>
          <p:nvPr>
            <p:ph type="sldNum" sz="quarter" idx="11"/>
          </p:nvPr>
        </p:nvSpPr>
        <p:spPr/>
        <p:txBody>
          <a:bodyPr/>
          <a:lstStyle/>
          <a:p>
            <a:pPr>
              <a:defRPr/>
            </a:pPr>
            <a:fld id="{7CBFB764-C12D-4904-BBFD-528DD0827670}" type="slidenum">
              <a:rPr lang="tr-TR"/>
              <a:pPr>
                <a:defRPr/>
              </a:pPr>
              <a:t>24</a:t>
            </a:fld>
            <a:endParaRPr lang="tr-TR" dirty="0"/>
          </a:p>
        </p:txBody>
      </p:sp>
      <p:graphicFrame>
        <p:nvGraphicFramePr>
          <p:cNvPr id="6" name="Tablo 5"/>
          <p:cNvGraphicFramePr>
            <a:graphicFrameLocks noGrp="1"/>
          </p:cNvGraphicFramePr>
          <p:nvPr/>
        </p:nvGraphicFramePr>
        <p:xfrm>
          <a:off x="1476375" y="1196975"/>
          <a:ext cx="6048672" cy="5112576"/>
        </p:xfrm>
        <a:graphic>
          <a:graphicData uri="http://schemas.openxmlformats.org/drawingml/2006/table">
            <a:tbl>
              <a:tblPr firstRow="1" firstCol="1" bandRow="1">
                <a:tableStyleId>{5C22544A-7EE6-4342-B048-85BDC9FD1C3A}</a:tableStyleId>
              </a:tblPr>
              <a:tblGrid>
                <a:gridCol w="2016224"/>
                <a:gridCol w="2016224"/>
                <a:gridCol w="2016224"/>
              </a:tblGrid>
              <a:tr h="319536">
                <a:tc>
                  <a:txBody>
                    <a:bodyPr/>
                    <a:lstStyle/>
                    <a:p>
                      <a:pPr algn="ctr">
                        <a:lnSpc>
                          <a:spcPct val="115000"/>
                        </a:lnSpc>
                        <a:spcAft>
                          <a:spcPts val="1000"/>
                        </a:spcAft>
                      </a:pPr>
                      <a:r>
                        <a:rPr lang="en-US" sz="1000">
                          <a:effectLst/>
                        </a:rPr>
                        <a:t>Parameter</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Value</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Unit</a:t>
                      </a:r>
                      <a:endParaRPr lang="tr-TR" sz="1100">
                        <a:effectLst/>
                        <a:latin typeface="Calibri"/>
                        <a:ea typeface="Calibri"/>
                        <a:cs typeface="Times New Roman"/>
                      </a:endParaRPr>
                    </a:p>
                  </a:txBody>
                  <a:tcPr marL="68580" marR="68580" marT="0" marB="0" anchor="ctr"/>
                </a:tc>
              </a:tr>
              <a:tr h="319536">
                <a:tc>
                  <a:txBody>
                    <a:bodyPr/>
                    <a:lstStyle/>
                    <a:p>
                      <a:pPr algn="ctr">
                        <a:lnSpc>
                          <a:spcPct val="115000"/>
                        </a:lnSpc>
                        <a:spcAft>
                          <a:spcPts val="1000"/>
                        </a:spcAft>
                      </a:pPr>
                      <a:r>
                        <a:rPr lang="en-US" sz="1000">
                          <a:effectLst/>
                        </a:rPr>
                        <a:t>Quality Factor (Q)</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11405</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a:t>
                      </a:r>
                      <a:endParaRPr lang="tr-TR" sz="1100">
                        <a:effectLst/>
                        <a:latin typeface="Calibri"/>
                        <a:ea typeface="Calibri"/>
                        <a:cs typeface="Times New Roman"/>
                      </a:endParaRPr>
                    </a:p>
                  </a:txBody>
                  <a:tcPr marL="68580" marR="68580" marT="0" marB="0" anchor="ctr"/>
                </a:tc>
              </a:tr>
              <a:tr h="319536">
                <a:tc>
                  <a:txBody>
                    <a:bodyPr/>
                    <a:lstStyle/>
                    <a:p>
                      <a:pPr algn="ctr">
                        <a:lnSpc>
                          <a:spcPct val="115000"/>
                        </a:lnSpc>
                        <a:spcAft>
                          <a:spcPts val="1000"/>
                        </a:spcAft>
                      </a:pPr>
                      <a:r>
                        <a:rPr lang="en-US" sz="1000">
                          <a:effectLst/>
                        </a:rPr>
                        <a:t>Shunt Impedance (Z)</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1926,843</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MOhm/m</a:t>
                      </a:r>
                      <a:endParaRPr lang="tr-TR" sz="1100">
                        <a:effectLst/>
                        <a:latin typeface="Calibri"/>
                        <a:ea typeface="Calibri"/>
                        <a:cs typeface="Times New Roman"/>
                      </a:endParaRPr>
                    </a:p>
                  </a:txBody>
                  <a:tcPr marL="68580" marR="68580" marT="0" marB="0" anchor="ctr"/>
                </a:tc>
              </a:tr>
              <a:tr h="319536">
                <a:tc>
                  <a:txBody>
                    <a:bodyPr/>
                    <a:lstStyle/>
                    <a:p>
                      <a:pPr algn="ctr">
                        <a:lnSpc>
                          <a:spcPct val="115000"/>
                        </a:lnSpc>
                        <a:spcAft>
                          <a:spcPts val="1000"/>
                        </a:spcAft>
                      </a:pPr>
                      <a:r>
                        <a:rPr lang="en-US" sz="1000">
                          <a:effectLst/>
                        </a:rPr>
                        <a:t>Power Dissipation (W)</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93,79</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W/cm</a:t>
                      </a:r>
                      <a:endParaRPr lang="tr-TR" sz="1100">
                        <a:effectLst/>
                        <a:latin typeface="Calibri"/>
                        <a:ea typeface="Calibri"/>
                        <a:cs typeface="Times New Roman"/>
                      </a:endParaRPr>
                    </a:p>
                  </a:txBody>
                  <a:tcPr marL="68580" marR="68580" marT="0" marB="0" anchor="ctr"/>
                </a:tc>
              </a:tr>
              <a:tr h="319536">
                <a:tc>
                  <a:txBody>
                    <a:bodyPr/>
                    <a:lstStyle/>
                    <a:p>
                      <a:pPr algn="ctr">
                        <a:lnSpc>
                          <a:spcPct val="115000"/>
                        </a:lnSpc>
                        <a:spcAft>
                          <a:spcPts val="1000"/>
                        </a:spcAft>
                      </a:pPr>
                      <a:r>
                        <a:rPr lang="en-US" sz="1000">
                          <a:effectLst/>
                        </a:rPr>
                        <a:t>R</a:t>
                      </a:r>
                      <a:r>
                        <a:rPr lang="en-US" sz="1000" baseline="-25000">
                          <a:effectLst/>
                        </a:rPr>
                        <a:t>0</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0,498</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cm</a:t>
                      </a:r>
                      <a:endParaRPr lang="tr-TR" sz="1100">
                        <a:effectLst/>
                        <a:latin typeface="Calibri"/>
                        <a:ea typeface="Calibri"/>
                        <a:cs typeface="Times New Roman"/>
                      </a:endParaRPr>
                    </a:p>
                  </a:txBody>
                  <a:tcPr marL="68580" marR="68580" marT="0" marB="0" anchor="ctr"/>
                </a:tc>
              </a:tr>
              <a:tr h="319536">
                <a:tc>
                  <a:txBody>
                    <a:bodyPr/>
                    <a:lstStyle/>
                    <a:p>
                      <a:pPr algn="ctr">
                        <a:lnSpc>
                          <a:spcPct val="115000"/>
                        </a:lnSpc>
                        <a:spcAft>
                          <a:spcPts val="1000"/>
                        </a:spcAft>
                      </a:pPr>
                      <a:r>
                        <a:rPr lang="en-US" sz="1000">
                          <a:effectLst/>
                        </a:rPr>
                        <a:t>ρ</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0,4233</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cm</a:t>
                      </a:r>
                      <a:endParaRPr lang="tr-TR" sz="1100">
                        <a:effectLst/>
                        <a:latin typeface="Calibri"/>
                        <a:ea typeface="Calibri"/>
                        <a:cs typeface="Times New Roman"/>
                      </a:endParaRPr>
                    </a:p>
                  </a:txBody>
                  <a:tcPr marL="68580" marR="68580" marT="0" marB="0" anchor="ctr"/>
                </a:tc>
              </a:tr>
              <a:tr h="319536">
                <a:tc>
                  <a:txBody>
                    <a:bodyPr/>
                    <a:lstStyle/>
                    <a:p>
                      <a:pPr algn="ctr">
                        <a:lnSpc>
                          <a:spcPct val="115000"/>
                        </a:lnSpc>
                        <a:spcAft>
                          <a:spcPts val="1000"/>
                        </a:spcAft>
                      </a:pPr>
                      <a:r>
                        <a:rPr lang="en-US" sz="1000">
                          <a:effectLst/>
                        </a:rPr>
                        <a:t>V</a:t>
                      </a:r>
                      <a:r>
                        <a:rPr lang="en-US" sz="1000" baseline="-25000">
                          <a:effectLst/>
                        </a:rPr>
                        <a:t>g</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60</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kV</a:t>
                      </a:r>
                      <a:endParaRPr lang="tr-TR" sz="1100">
                        <a:effectLst/>
                        <a:latin typeface="Calibri"/>
                        <a:ea typeface="Calibri"/>
                        <a:cs typeface="Times New Roman"/>
                      </a:endParaRPr>
                    </a:p>
                  </a:txBody>
                  <a:tcPr marL="68580" marR="68580" marT="0" marB="0" anchor="ctr"/>
                </a:tc>
              </a:tr>
              <a:tr h="319536">
                <a:tc>
                  <a:txBody>
                    <a:bodyPr/>
                    <a:lstStyle/>
                    <a:p>
                      <a:pPr algn="ctr">
                        <a:lnSpc>
                          <a:spcPct val="115000"/>
                        </a:lnSpc>
                        <a:spcAft>
                          <a:spcPts val="1000"/>
                        </a:spcAft>
                      </a:pPr>
                      <a:r>
                        <a:rPr lang="en-US" sz="1000">
                          <a:effectLst/>
                        </a:rPr>
                        <a:t>α</a:t>
                      </a:r>
                      <a:r>
                        <a:rPr lang="en-US" sz="1000" baseline="-25000">
                          <a:effectLst/>
                        </a:rPr>
                        <a:t>bk</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10</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degree</a:t>
                      </a:r>
                      <a:endParaRPr lang="tr-TR" sz="1100">
                        <a:effectLst/>
                        <a:latin typeface="Calibri"/>
                        <a:ea typeface="Calibri"/>
                        <a:cs typeface="Times New Roman"/>
                      </a:endParaRPr>
                    </a:p>
                  </a:txBody>
                  <a:tcPr marL="68580" marR="68580" marT="0" marB="0" anchor="ctr"/>
                </a:tc>
              </a:tr>
              <a:tr h="319536">
                <a:tc>
                  <a:txBody>
                    <a:bodyPr/>
                    <a:lstStyle/>
                    <a:p>
                      <a:pPr algn="ctr">
                        <a:lnSpc>
                          <a:spcPct val="115000"/>
                        </a:lnSpc>
                        <a:spcAft>
                          <a:spcPts val="1000"/>
                        </a:spcAft>
                      </a:pPr>
                      <a:r>
                        <a:rPr lang="en-US" sz="1000">
                          <a:effectLst/>
                        </a:rPr>
                        <a:t>B</a:t>
                      </a:r>
                      <a:r>
                        <a:rPr lang="en-US" sz="1000" baseline="-25000">
                          <a:effectLst/>
                        </a:rPr>
                        <a:t>w</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0,48</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cm</a:t>
                      </a:r>
                      <a:endParaRPr lang="tr-TR" sz="1100">
                        <a:effectLst/>
                        <a:latin typeface="Calibri"/>
                        <a:ea typeface="Calibri"/>
                        <a:cs typeface="Times New Roman"/>
                      </a:endParaRPr>
                    </a:p>
                  </a:txBody>
                  <a:tcPr marL="68580" marR="68580" marT="0" marB="0" anchor="ctr"/>
                </a:tc>
              </a:tr>
              <a:tr h="319536">
                <a:tc>
                  <a:txBody>
                    <a:bodyPr/>
                    <a:lstStyle/>
                    <a:p>
                      <a:pPr algn="ctr">
                        <a:lnSpc>
                          <a:spcPct val="115000"/>
                        </a:lnSpc>
                        <a:spcAft>
                          <a:spcPts val="1000"/>
                        </a:spcAft>
                      </a:pPr>
                      <a:r>
                        <a:rPr lang="en-US" sz="1000">
                          <a:effectLst/>
                        </a:rPr>
                        <a:t>B</a:t>
                      </a:r>
                      <a:r>
                        <a:rPr lang="en-US" sz="1000" baseline="-25000">
                          <a:effectLst/>
                        </a:rPr>
                        <a:t>d</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3,6</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cm</a:t>
                      </a:r>
                      <a:endParaRPr lang="tr-TR" sz="1100">
                        <a:effectLst/>
                        <a:latin typeface="Calibri"/>
                        <a:ea typeface="Calibri"/>
                        <a:cs typeface="Times New Roman"/>
                      </a:endParaRPr>
                    </a:p>
                  </a:txBody>
                  <a:tcPr marL="68580" marR="68580" marT="0" marB="0" anchor="ctr"/>
                </a:tc>
              </a:tr>
              <a:tr h="319536">
                <a:tc>
                  <a:txBody>
                    <a:bodyPr/>
                    <a:lstStyle/>
                    <a:p>
                      <a:pPr algn="ctr">
                        <a:lnSpc>
                          <a:spcPct val="115000"/>
                        </a:lnSpc>
                        <a:spcAft>
                          <a:spcPts val="1000"/>
                        </a:spcAft>
                      </a:pPr>
                      <a:r>
                        <a:rPr lang="en-US" sz="1000">
                          <a:effectLst/>
                        </a:rPr>
                        <a:t>W</a:t>
                      </a:r>
                      <a:r>
                        <a:rPr lang="en-US" sz="1000" baseline="-25000">
                          <a:effectLst/>
                        </a:rPr>
                        <a:t>s</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0,84</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cm</a:t>
                      </a:r>
                      <a:endParaRPr lang="tr-TR" sz="1100">
                        <a:effectLst/>
                        <a:latin typeface="Calibri"/>
                        <a:ea typeface="Calibri"/>
                        <a:cs typeface="Times New Roman"/>
                      </a:endParaRPr>
                    </a:p>
                  </a:txBody>
                  <a:tcPr marL="68580" marR="68580" marT="0" marB="0" anchor="ctr"/>
                </a:tc>
              </a:tr>
              <a:tr h="319536">
                <a:tc>
                  <a:txBody>
                    <a:bodyPr/>
                    <a:lstStyle/>
                    <a:p>
                      <a:pPr algn="ctr">
                        <a:lnSpc>
                          <a:spcPct val="115000"/>
                        </a:lnSpc>
                        <a:spcAft>
                          <a:spcPts val="1000"/>
                        </a:spcAft>
                      </a:pPr>
                      <a:r>
                        <a:rPr lang="en-US" sz="1000">
                          <a:effectLst/>
                        </a:rPr>
                        <a:t>H</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9,934</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cm</a:t>
                      </a:r>
                      <a:endParaRPr lang="tr-TR" sz="1100">
                        <a:effectLst/>
                        <a:latin typeface="Calibri"/>
                        <a:ea typeface="Calibri"/>
                        <a:cs typeface="Times New Roman"/>
                      </a:endParaRPr>
                    </a:p>
                  </a:txBody>
                  <a:tcPr marL="68580" marR="68580" marT="0" marB="0" anchor="ctr"/>
                </a:tc>
              </a:tr>
              <a:tr h="319536">
                <a:tc>
                  <a:txBody>
                    <a:bodyPr/>
                    <a:lstStyle/>
                    <a:p>
                      <a:pPr algn="ctr">
                        <a:lnSpc>
                          <a:spcPct val="115000"/>
                        </a:lnSpc>
                        <a:spcAft>
                          <a:spcPts val="1000"/>
                        </a:spcAft>
                      </a:pPr>
                      <a:r>
                        <a:rPr lang="en-US" sz="1000">
                          <a:effectLst/>
                        </a:rPr>
                        <a:t>W</a:t>
                      </a:r>
                      <a:r>
                        <a:rPr lang="en-US" sz="1000" baseline="-25000">
                          <a:effectLst/>
                        </a:rPr>
                        <a:t>b</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1,4</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cm</a:t>
                      </a:r>
                      <a:endParaRPr lang="tr-TR" sz="1100">
                        <a:effectLst/>
                        <a:latin typeface="Calibri"/>
                        <a:ea typeface="Calibri"/>
                        <a:cs typeface="Times New Roman"/>
                      </a:endParaRPr>
                    </a:p>
                  </a:txBody>
                  <a:tcPr marL="68580" marR="68580" marT="0" marB="0" anchor="ctr"/>
                </a:tc>
              </a:tr>
              <a:tr h="319536">
                <a:tc>
                  <a:txBody>
                    <a:bodyPr/>
                    <a:lstStyle/>
                    <a:p>
                      <a:pPr algn="ctr">
                        <a:lnSpc>
                          <a:spcPct val="115000"/>
                        </a:lnSpc>
                        <a:spcAft>
                          <a:spcPts val="1000"/>
                        </a:spcAft>
                      </a:pPr>
                      <a:r>
                        <a:rPr lang="en-US" sz="1000">
                          <a:effectLst/>
                        </a:rPr>
                        <a:t>R</a:t>
                      </a:r>
                      <a:r>
                        <a:rPr lang="en-US" sz="1000" baseline="-25000">
                          <a:effectLst/>
                        </a:rPr>
                        <a:t>c</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1,02</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cm</a:t>
                      </a:r>
                      <a:endParaRPr lang="tr-TR" sz="1100">
                        <a:effectLst/>
                        <a:latin typeface="Calibri"/>
                        <a:ea typeface="Calibri"/>
                        <a:cs typeface="Times New Roman"/>
                      </a:endParaRPr>
                    </a:p>
                  </a:txBody>
                  <a:tcPr marL="68580" marR="68580" marT="0" marB="0" anchor="ctr"/>
                </a:tc>
              </a:tr>
              <a:tr h="319536">
                <a:tc>
                  <a:txBody>
                    <a:bodyPr/>
                    <a:lstStyle/>
                    <a:p>
                      <a:pPr algn="ctr">
                        <a:lnSpc>
                          <a:spcPct val="115000"/>
                        </a:lnSpc>
                        <a:spcAft>
                          <a:spcPts val="1000"/>
                        </a:spcAft>
                      </a:pPr>
                      <a:r>
                        <a:rPr lang="en-US" sz="1000">
                          <a:effectLst/>
                        </a:rPr>
                        <a:t>α</a:t>
                      </a:r>
                      <a:r>
                        <a:rPr lang="en-US" sz="1000" baseline="-25000">
                          <a:effectLst/>
                        </a:rPr>
                        <a:t>1</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15,5</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degree</a:t>
                      </a:r>
                      <a:endParaRPr lang="tr-TR" sz="1100">
                        <a:effectLst/>
                        <a:latin typeface="Calibri"/>
                        <a:ea typeface="Calibri"/>
                        <a:cs typeface="Times New Roman"/>
                      </a:endParaRPr>
                    </a:p>
                  </a:txBody>
                  <a:tcPr marL="68580" marR="68580" marT="0" marB="0" anchor="ctr"/>
                </a:tc>
              </a:tr>
              <a:tr h="319536">
                <a:tc>
                  <a:txBody>
                    <a:bodyPr/>
                    <a:lstStyle/>
                    <a:p>
                      <a:pPr algn="ctr">
                        <a:lnSpc>
                          <a:spcPct val="115000"/>
                        </a:lnSpc>
                        <a:spcAft>
                          <a:spcPts val="1000"/>
                        </a:spcAft>
                      </a:pPr>
                      <a:r>
                        <a:rPr lang="en-US" sz="1000">
                          <a:effectLst/>
                        </a:rPr>
                        <a:t>α</a:t>
                      </a:r>
                      <a:r>
                        <a:rPr lang="en-US" sz="1000" baseline="-25000">
                          <a:effectLst/>
                        </a:rPr>
                        <a:t>2</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a:effectLst/>
                        </a:rPr>
                        <a:t>19,5</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000" dirty="0">
                          <a:effectLst/>
                        </a:rPr>
                        <a:t>degree</a:t>
                      </a:r>
                      <a:endParaRPr lang="tr-TR" sz="1100" dirty="0">
                        <a:effectLst/>
                        <a:latin typeface="Calibri"/>
                        <a:ea typeface="Calibri"/>
                        <a:cs typeface="Times New Roman"/>
                      </a:endParaRPr>
                    </a:p>
                  </a:txBody>
                  <a:tcPr marL="68580" marR="68580" marT="0" marB="0" anchor="ctr"/>
                </a:tc>
              </a:tr>
            </a:tbl>
          </a:graphicData>
        </a:graphic>
      </p:graphicFrame>
      <p:sp>
        <p:nvSpPr>
          <p:cNvPr id="7" name="6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Başlık 1"/>
          <p:cNvSpPr>
            <a:spLocks noGrp="1"/>
          </p:cNvSpPr>
          <p:nvPr>
            <p:ph type="ctrTitle"/>
          </p:nvPr>
        </p:nvSpPr>
        <p:spPr>
          <a:xfrm>
            <a:off x="598488" y="188913"/>
            <a:ext cx="7772400" cy="503237"/>
          </a:xfrm>
        </p:spPr>
        <p:txBody>
          <a:bodyPr/>
          <a:lstStyle/>
          <a:p>
            <a:pPr eaLnBrk="1" hangingPunct="1"/>
            <a:r>
              <a:rPr lang="tr-TR" smtClean="0"/>
              <a:t/>
            </a:r>
            <a:br>
              <a:rPr lang="tr-TR" smtClean="0"/>
            </a:br>
            <a:r>
              <a:rPr lang="tr-TR" smtClean="0"/>
              <a:t>DTL  Studies (E. Bozkurt, V. Yıldız)</a:t>
            </a:r>
            <a:br>
              <a:rPr lang="tr-TR" smtClean="0"/>
            </a:br>
            <a:endParaRPr lang="tr-TR" smtClean="0"/>
          </a:p>
        </p:txBody>
      </p:sp>
      <p:sp>
        <p:nvSpPr>
          <p:cNvPr id="24579" name="Alt Başlık 2"/>
          <p:cNvSpPr>
            <a:spLocks noGrp="1"/>
          </p:cNvSpPr>
          <p:nvPr>
            <p:ph type="subTitle" idx="1"/>
          </p:nvPr>
        </p:nvSpPr>
        <p:spPr>
          <a:xfrm>
            <a:off x="1258888" y="1052513"/>
            <a:ext cx="6400800" cy="5256212"/>
          </a:xfrm>
        </p:spPr>
        <p:txBody>
          <a:bodyPr/>
          <a:lstStyle/>
          <a:p>
            <a:pPr eaLnBrk="1" hangingPunct="1">
              <a:lnSpc>
                <a:spcPct val="90000"/>
              </a:lnSpc>
            </a:pPr>
            <a:r>
              <a:rPr lang="tr-TR" sz="2400" smtClean="0">
                <a:solidFill>
                  <a:srgbClr val="FF0066"/>
                </a:solidFill>
              </a:rPr>
              <a:t>T</a:t>
            </a:r>
            <a:r>
              <a:rPr lang="en-US" sz="2400" smtClean="0">
                <a:solidFill>
                  <a:srgbClr val="FF0066"/>
                </a:solidFill>
              </a:rPr>
              <a:t>he preliminary design of two different DTL structures to operate at 352.21 MHz for Turkish Accelerator Center Proton Accelerator Facility</a:t>
            </a:r>
            <a:r>
              <a:rPr lang="tr-TR" sz="2400" smtClean="0">
                <a:solidFill>
                  <a:srgbClr val="FF0066"/>
                </a:solidFill>
              </a:rPr>
              <a:t> was studied</a:t>
            </a:r>
            <a:r>
              <a:rPr lang="en-US" sz="2400" smtClean="0">
                <a:solidFill>
                  <a:srgbClr val="FF0066"/>
                </a:solidFill>
              </a:rPr>
              <a:t>. </a:t>
            </a:r>
            <a:endParaRPr lang="tr-TR" sz="2400" smtClean="0">
              <a:solidFill>
                <a:srgbClr val="FF0066"/>
              </a:solidFill>
            </a:endParaRPr>
          </a:p>
          <a:p>
            <a:pPr eaLnBrk="1" hangingPunct="1">
              <a:lnSpc>
                <a:spcPct val="90000"/>
              </a:lnSpc>
            </a:pPr>
            <a:r>
              <a:rPr lang="en-US" sz="2400" smtClean="0">
                <a:solidFill>
                  <a:srgbClr val="0000FF"/>
                </a:solidFill>
              </a:rPr>
              <a:t>Both structures were designed considering the energy range from 3 MeV to 65 MeV</a:t>
            </a:r>
            <a:r>
              <a:rPr lang="tr-TR" sz="2400" smtClean="0">
                <a:solidFill>
                  <a:srgbClr val="0000FF"/>
                </a:solidFill>
              </a:rPr>
              <a:t>.</a:t>
            </a:r>
          </a:p>
          <a:p>
            <a:pPr eaLnBrk="1" hangingPunct="1">
              <a:lnSpc>
                <a:spcPct val="90000"/>
              </a:lnSpc>
            </a:pPr>
            <a:r>
              <a:rPr lang="en-US" sz="2400" smtClean="0">
                <a:solidFill>
                  <a:srgbClr val="FF6600"/>
                </a:solidFill>
              </a:rPr>
              <a:t>After the preliminary design structures  were compared by efficiency, length, and simplicity of machining and production. </a:t>
            </a:r>
            <a:endParaRPr lang="tr-TR" sz="2400" smtClean="0">
              <a:solidFill>
                <a:srgbClr val="FF6600"/>
              </a:solidFill>
            </a:endParaRPr>
          </a:p>
          <a:p>
            <a:pPr eaLnBrk="1" hangingPunct="1">
              <a:lnSpc>
                <a:spcPct val="90000"/>
              </a:lnSpc>
            </a:pPr>
            <a:r>
              <a:rPr lang="en-US" sz="2400" smtClean="0">
                <a:solidFill>
                  <a:srgbClr val="33CC33"/>
                </a:solidFill>
              </a:rPr>
              <a:t>SUPERFISH program </a:t>
            </a:r>
            <a:r>
              <a:rPr lang="tr-TR" sz="2400" smtClean="0">
                <a:solidFill>
                  <a:srgbClr val="33CC33"/>
                </a:solidFill>
              </a:rPr>
              <a:t>was used for the electromagnetic design </a:t>
            </a:r>
            <a:r>
              <a:rPr lang="en-US" sz="2400" smtClean="0">
                <a:solidFill>
                  <a:srgbClr val="33CC33"/>
                </a:solidFill>
              </a:rPr>
              <a:t>and </a:t>
            </a:r>
            <a:r>
              <a:rPr lang="tr-TR" sz="2400" smtClean="0">
                <a:solidFill>
                  <a:srgbClr val="33CC33"/>
                </a:solidFill>
              </a:rPr>
              <a:t>Parmila program was used </a:t>
            </a:r>
            <a:r>
              <a:rPr lang="en-US" sz="2400" smtClean="0">
                <a:solidFill>
                  <a:srgbClr val="33CC33"/>
                </a:solidFill>
              </a:rPr>
              <a:t>for the tank design</a:t>
            </a:r>
            <a:r>
              <a:rPr lang="tr-TR" sz="2400" smtClean="0">
                <a:solidFill>
                  <a:srgbClr val="33CC33"/>
                </a:solidFill>
              </a:rPr>
              <a:t>.</a:t>
            </a:r>
          </a:p>
          <a:p>
            <a:pPr eaLnBrk="1" hangingPunct="1">
              <a:lnSpc>
                <a:spcPct val="90000"/>
              </a:lnSpc>
            </a:pPr>
            <a:r>
              <a:rPr lang="tr-TR" sz="2400" smtClean="0">
                <a:solidFill>
                  <a:srgbClr val="770958"/>
                </a:solidFill>
              </a:rPr>
              <a:t>Next, the beam dynamics will be studied for the designed DTL by using PATH manager.</a:t>
            </a:r>
          </a:p>
          <a:p>
            <a:pPr eaLnBrk="1" hangingPunct="1">
              <a:lnSpc>
                <a:spcPct val="90000"/>
              </a:lnSpc>
            </a:pPr>
            <a:endParaRPr lang="tr-TR" sz="2400" smtClean="0">
              <a:solidFill>
                <a:srgbClr val="404040"/>
              </a:solidFill>
            </a:endParaRPr>
          </a:p>
        </p:txBody>
      </p:sp>
      <p:sp>
        <p:nvSpPr>
          <p:cNvPr id="5" name="Slayt Numarası Yer Tutucusu 4"/>
          <p:cNvSpPr>
            <a:spLocks noGrp="1"/>
          </p:cNvSpPr>
          <p:nvPr>
            <p:ph type="sldNum" sz="quarter" idx="11"/>
          </p:nvPr>
        </p:nvSpPr>
        <p:spPr/>
        <p:txBody>
          <a:bodyPr/>
          <a:lstStyle/>
          <a:p>
            <a:pPr>
              <a:defRPr/>
            </a:pPr>
            <a:fld id="{E16F9BC0-7417-49EC-B9E4-30D2AADC1213}" type="slidenum">
              <a:rPr lang="tr-TR"/>
              <a:pPr>
                <a:defRPr/>
              </a:pPr>
              <a:t>25</a:t>
            </a:fld>
            <a:endParaRPr lang="tr-TR" dirty="0"/>
          </a:p>
        </p:txBody>
      </p:sp>
      <p:sp>
        <p:nvSpPr>
          <p:cNvPr id="6" name="5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Başlık 1"/>
          <p:cNvSpPr>
            <a:spLocks noGrp="1"/>
          </p:cNvSpPr>
          <p:nvPr>
            <p:ph type="ctrTitle"/>
          </p:nvPr>
        </p:nvSpPr>
        <p:spPr>
          <a:xfrm>
            <a:off x="598488" y="188913"/>
            <a:ext cx="7772400" cy="503237"/>
          </a:xfrm>
        </p:spPr>
        <p:txBody>
          <a:bodyPr/>
          <a:lstStyle/>
          <a:p>
            <a:pPr eaLnBrk="1" hangingPunct="1"/>
            <a:r>
              <a:rPr lang="tr-TR" smtClean="0"/>
              <a:t>Determined DTL Parameters</a:t>
            </a:r>
          </a:p>
        </p:txBody>
      </p:sp>
      <p:sp>
        <p:nvSpPr>
          <p:cNvPr id="5" name="Slayt Numarası Yer Tutucusu 4"/>
          <p:cNvSpPr>
            <a:spLocks noGrp="1"/>
          </p:cNvSpPr>
          <p:nvPr>
            <p:ph type="sldNum" sz="quarter" idx="11"/>
          </p:nvPr>
        </p:nvSpPr>
        <p:spPr/>
        <p:txBody>
          <a:bodyPr/>
          <a:lstStyle/>
          <a:p>
            <a:pPr>
              <a:defRPr/>
            </a:pPr>
            <a:fld id="{888AE0A9-74AE-43B2-B84B-C4383AE08F70}" type="slidenum">
              <a:rPr lang="tr-TR"/>
              <a:pPr>
                <a:defRPr/>
              </a:pPr>
              <a:t>26</a:t>
            </a:fld>
            <a:endParaRPr lang="tr-TR" dirty="0"/>
          </a:p>
        </p:txBody>
      </p:sp>
      <p:graphicFrame>
        <p:nvGraphicFramePr>
          <p:cNvPr id="7" name="Tablo 6"/>
          <p:cNvGraphicFramePr>
            <a:graphicFrameLocks noGrp="1"/>
          </p:cNvGraphicFramePr>
          <p:nvPr/>
        </p:nvGraphicFramePr>
        <p:xfrm>
          <a:off x="539750" y="908050"/>
          <a:ext cx="7704858" cy="5472600"/>
        </p:xfrm>
        <a:graphic>
          <a:graphicData uri="http://schemas.openxmlformats.org/drawingml/2006/table">
            <a:tbl>
              <a:tblPr firstRow="1" firstCol="1" bandRow="1">
                <a:tableStyleId>{5C22544A-7EE6-4342-B048-85BDC9FD1C3A}</a:tableStyleId>
              </a:tblPr>
              <a:tblGrid>
                <a:gridCol w="2273739"/>
                <a:gridCol w="913284"/>
                <a:gridCol w="913284"/>
                <a:gridCol w="803757"/>
                <a:gridCol w="913284"/>
                <a:gridCol w="803757"/>
                <a:gridCol w="1083753"/>
              </a:tblGrid>
              <a:tr h="228025">
                <a:tc rowSpan="2">
                  <a:txBody>
                    <a:bodyPr/>
                    <a:lstStyle/>
                    <a:p>
                      <a:pPr>
                        <a:lnSpc>
                          <a:spcPct val="150000"/>
                        </a:lnSpc>
                        <a:spcAft>
                          <a:spcPts val="0"/>
                        </a:spcAft>
                      </a:pPr>
                      <a:r>
                        <a:rPr lang="tr-TR" sz="600">
                          <a:effectLst/>
                        </a:rPr>
                        <a:t> </a:t>
                      </a:r>
                      <a:endParaRPr lang="tr-TR" sz="800">
                        <a:effectLst/>
                      </a:endParaRPr>
                    </a:p>
                    <a:p>
                      <a:pPr algn="ctr">
                        <a:lnSpc>
                          <a:spcPct val="150000"/>
                        </a:lnSpc>
                        <a:spcAft>
                          <a:spcPts val="0"/>
                        </a:spcAft>
                      </a:pPr>
                      <a:r>
                        <a:rPr lang="tr-TR" sz="800">
                          <a:effectLst/>
                        </a:rPr>
                        <a:t>Parameters</a:t>
                      </a:r>
                      <a:endParaRPr lang="tr-TR" sz="800">
                        <a:effectLst/>
                        <a:latin typeface="Calibri"/>
                        <a:ea typeface="Calibri"/>
                        <a:cs typeface="Times New Roman"/>
                      </a:endParaRPr>
                    </a:p>
                  </a:txBody>
                  <a:tcPr marL="51431" marR="51431" marT="0" marB="0"/>
                </a:tc>
                <a:tc gridSpan="3">
                  <a:txBody>
                    <a:bodyPr/>
                    <a:lstStyle/>
                    <a:p>
                      <a:pPr algn="ctr">
                        <a:lnSpc>
                          <a:spcPct val="150000"/>
                        </a:lnSpc>
                        <a:spcAft>
                          <a:spcPts val="0"/>
                        </a:spcAft>
                      </a:pPr>
                      <a:r>
                        <a:rPr lang="tr-TR" sz="800">
                          <a:effectLst/>
                        </a:rPr>
                        <a:t>DTL Design – 1</a:t>
                      </a:r>
                      <a:endParaRPr lang="tr-TR" sz="800">
                        <a:effectLst/>
                        <a:latin typeface="Calibri"/>
                        <a:ea typeface="Calibri"/>
                        <a:cs typeface="Times New Roman"/>
                      </a:endParaRPr>
                    </a:p>
                  </a:txBody>
                  <a:tcPr marL="51431" marR="51431" marT="0" marB="0"/>
                </a:tc>
                <a:tc hMerge="1">
                  <a:txBody>
                    <a:bodyPr/>
                    <a:lstStyle/>
                    <a:p>
                      <a:endParaRPr lang="tr-TR"/>
                    </a:p>
                  </a:txBody>
                  <a:tcPr/>
                </a:tc>
                <a:tc hMerge="1">
                  <a:txBody>
                    <a:bodyPr/>
                    <a:lstStyle/>
                    <a:p>
                      <a:endParaRPr lang="tr-TR"/>
                    </a:p>
                  </a:txBody>
                  <a:tcPr/>
                </a:tc>
                <a:tc gridSpan="3">
                  <a:txBody>
                    <a:bodyPr/>
                    <a:lstStyle/>
                    <a:p>
                      <a:pPr algn="ctr">
                        <a:lnSpc>
                          <a:spcPct val="150000"/>
                        </a:lnSpc>
                        <a:spcAft>
                          <a:spcPts val="0"/>
                        </a:spcAft>
                      </a:pPr>
                      <a:r>
                        <a:rPr lang="tr-TR" sz="800">
                          <a:effectLst/>
                        </a:rPr>
                        <a:t>DTL Design - 2</a:t>
                      </a:r>
                      <a:endParaRPr lang="tr-TR" sz="800">
                        <a:effectLst/>
                        <a:latin typeface="Calibri"/>
                        <a:ea typeface="Calibri"/>
                        <a:cs typeface="Times New Roman"/>
                      </a:endParaRPr>
                    </a:p>
                  </a:txBody>
                  <a:tcPr marL="51431" marR="51431" marT="0" marB="0"/>
                </a:tc>
                <a:tc hMerge="1">
                  <a:txBody>
                    <a:bodyPr/>
                    <a:lstStyle/>
                    <a:p>
                      <a:endParaRPr lang="tr-TR"/>
                    </a:p>
                  </a:txBody>
                  <a:tcPr/>
                </a:tc>
                <a:tc hMerge="1">
                  <a:txBody>
                    <a:bodyPr/>
                    <a:lstStyle/>
                    <a:p>
                      <a:endParaRPr lang="tr-TR"/>
                    </a:p>
                  </a:txBody>
                  <a:tcPr/>
                </a:tc>
              </a:tr>
              <a:tr h="228025">
                <a:tc vMerge="1">
                  <a:txBody>
                    <a:bodyPr/>
                    <a:lstStyle/>
                    <a:p>
                      <a:endParaRPr lang="tr-TR"/>
                    </a:p>
                  </a:txBody>
                  <a:tcPr/>
                </a:tc>
                <a:tc>
                  <a:txBody>
                    <a:bodyPr/>
                    <a:lstStyle/>
                    <a:p>
                      <a:pPr algn="ctr">
                        <a:lnSpc>
                          <a:spcPct val="150000"/>
                        </a:lnSpc>
                        <a:spcAft>
                          <a:spcPts val="0"/>
                        </a:spcAft>
                      </a:pPr>
                      <a:r>
                        <a:rPr lang="tr-TR" sz="800">
                          <a:effectLst/>
                        </a:rPr>
                        <a:t>DTL – 1</a:t>
                      </a:r>
                      <a:endParaRPr lang="tr-TR" sz="800">
                        <a:effectLst/>
                        <a:latin typeface="Calibri"/>
                        <a:ea typeface="Calibri"/>
                        <a:cs typeface="Times New Roman"/>
                      </a:endParaRPr>
                    </a:p>
                  </a:txBody>
                  <a:tcPr marL="51431" marR="51431" marT="0" marB="0"/>
                </a:tc>
                <a:tc gridSpan="2">
                  <a:txBody>
                    <a:bodyPr/>
                    <a:lstStyle/>
                    <a:p>
                      <a:pPr algn="ctr">
                        <a:lnSpc>
                          <a:spcPct val="150000"/>
                        </a:lnSpc>
                        <a:spcAft>
                          <a:spcPts val="0"/>
                        </a:spcAft>
                      </a:pPr>
                      <a:r>
                        <a:rPr lang="tr-TR" sz="800">
                          <a:effectLst/>
                        </a:rPr>
                        <a:t>DTL – 2</a:t>
                      </a:r>
                      <a:endParaRPr lang="tr-TR" sz="800">
                        <a:effectLst/>
                        <a:latin typeface="Calibri"/>
                        <a:ea typeface="Calibri"/>
                        <a:cs typeface="Times New Roman"/>
                      </a:endParaRPr>
                    </a:p>
                  </a:txBody>
                  <a:tcPr marL="51431" marR="51431" marT="0" marB="0"/>
                </a:tc>
                <a:tc hMerge="1">
                  <a:txBody>
                    <a:bodyPr/>
                    <a:lstStyle/>
                    <a:p>
                      <a:endParaRPr lang="tr-TR"/>
                    </a:p>
                  </a:txBody>
                  <a:tcPr/>
                </a:tc>
                <a:tc>
                  <a:txBody>
                    <a:bodyPr/>
                    <a:lstStyle/>
                    <a:p>
                      <a:pPr algn="ctr">
                        <a:lnSpc>
                          <a:spcPct val="150000"/>
                        </a:lnSpc>
                        <a:spcAft>
                          <a:spcPts val="0"/>
                        </a:spcAft>
                      </a:pPr>
                      <a:r>
                        <a:rPr lang="tr-TR" sz="800">
                          <a:effectLst/>
                        </a:rPr>
                        <a:t>DTL – 1</a:t>
                      </a:r>
                      <a:endParaRPr lang="tr-TR" sz="800">
                        <a:effectLst/>
                        <a:latin typeface="Calibri"/>
                        <a:ea typeface="Calibri"/>
                        <a:cs typeface="Times New Roman"/>
                      </a:endParaRPr>
                    </a:p>
                  </a:txBody>
                  <a:tcPr marL="51431" marR="51431" marT="0" marB="0"/>
                </a:tc>
                <a:tc gridSpan="2">
                  <a:txBody>
                    <a:bodyPr/>
                    <a:lstStyle/>
                    <a:p>
                      <a:pPr algn="ctr">
                        <a:lnSpc>
                          <a:spcPct val="150000"/>
                        </a:lnSpc>
                        <a:spcAft>
                          <a:spcPts val="0"/>
                        </a:spcAft>
                      </a:pPr>
                      <a:r>
                        <a:rPr lang="tr-TR" sz="800">
                          <a:effectLst/>
                        </a:rPr>
                        <a:t>DTL - 2</a:t>
                      </a:r>
                      <a:endParaRPr lang="tr-TR" sz="800">
                        <a:effectLst/>
                        <a:latin typeface="Calibri"/>
                        <a:ea typeface="Calibri"/>
                        <a:cs typeface="Times New Roman"/>
                      </a:endParaRPr>
                    </a:p>
                  </a:txBody>
                  <a:tcPr marL="51431" marR="51431" marT="0" marB="0"/>
                </a:tc>
                <a:tc hMerge="1">
                  <a:txBody>
                    <a:bodyPr/>
                    <a:lstStyle/>
                    <a:p>
                      <a:endParaRPr lang="tr-TR"/>
                    </a:p>
                  </a:txBody>
                  <a:tcPr/>
                </a:tc>
              </a:tr>
              <a:tr h="228025">
                <a:tc>
                  <a:txBody>
                    <a:bodyPr/>
                    <a:lstStyle/>
                    <a:p>
                      <a:pPr algn="ctr">
                        <a:lnSpc>
                          <a:spcPct val="150000"/>
                        </a:lnSpc>
                        <a:spcAft>
                          <a:spcPts val="0"/>
                        </a:spcAft>
                      </a:pPr>
                      <a:r>
                        <a:rPr lang="tr-TR" sz="800">
                          <a:effectLst/>
                        </a:rPr>
                        <a:t>Tank Number</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Tank1</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Tank2</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Tank3</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Tank1</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Tank2</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Tank3</a:t>
                      </a:r>
                      <a:endParaRPr lang="tr-TR" sz="800">
                        <a:effectLst/>
                        <a:latin typeface="Calibri"/>
                        <a:ea typeface="Calibri"/>
                        <a:cs typeface="Times New Roman"/>
                      </a:endParaRPr>
                    </a:p>
                  </a:txBody>
                  <a:tcPr marL="51431" marR="51431" marT="0" marB="0"/>
                </a:tc>
              </a:tr>
              <a:tr h="228025">
                <a:tc>
                  <a:txBody>
                    <a:bodyPr/>
                    <a:lstStyle/>
                    <a:p>
                      <a:pPr algn="ctr">
                        <a:lnSpc>
                          <a:spcPct val="150000"/>
                        </a:lnSpc>
                        <a:spcAft>
                          <a:spcPts val="0"/>
                        </a:spcAft>
                      </a:pPr>
                      <a:r>
                        <a:rPr lang="tr-TR" sz="800">
                          <a:effectLst/>
                        </a:rPr>
                        <a:t>Frequency (MHz)</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352.21</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352.21</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352.21</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352.21</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352.21</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352.21</a:t>
                      </a:r>
                      <a:endParaRPr lang="tr-TR" sz="800">
                        <a:effectLst/>
                        <a:latin typeface="Calibri"/>
                        <a:ea typeface="Calibri"/>
                        <a:cs typeface="Times New Roman"/>
                      </a:endParaRPr>
                    </a:p>
                  </a:txBody>
                  <a:tcPr marL="51431" marR="51431" marT="0" marB="0"/>
                </a:tc>
              </a:tr>
              <a:tr h="228025">
                <a:tc>
                  <a:txBody>
                    <a:bodyPr/>
                    <a:lstStyle/>
                    <a:p>
                      <a:pPr algn="ctr">
                        <a:lnSpc>
                          <a:spcPct val="150000"/>
                        </a:lnSpc>
                        <a:spcAft>
                          <a:spcPts val="0"/>
                        </a:spcAft>
                      </a:pPr>
                      <a:r>
                        <a:rPr lang="tr-TR" sz="800">
                          <a:effectLst/>
                        </a:rPr>
                        <a:t>Tank Diameter (cm)</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53</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53</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53</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51</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51</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52</a:t>
                      </a:r>
                      <a:endParaRPr lang="tr-TR" sz="800">
                        <a:effectLst/>
                        <a:latin typeface="Calibri"/>
                        <a:ea typeface="Calibri"/>
                        <a:cs typeface="Times New Roman"/>
                      </a:endParaRPr>
                    </a:p>
                  </a:txBody>
                  <a:tcPr marL="51431" marR="51431" marT="0" marB="0"/>
                </a:tc>
              </a:tr>
              <a:tr h="228025">
                <a:tc>
                  <a:txBody>
                    <a:bodyPr/>
                    <a:lstStyle/>
                    <a:p>
                      <a:pPr algn="ctr">
                        <a:lnSpc>
                          <a:spcPct val="150000"/>
                        </a:lnSpc>
                        <a:spcAft>
                          <a:spcPts val="0"/>
                        </a:spcAft>
                      </a:pPr>
                      <a:r>
                        <a:rPr lang="tr-TR" sz="800">
                          <a:effectLst/>
                        </a:rPr>
                        <a:t>Bore Radius (cm)</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1</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1</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1</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1</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1</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1</a:t>
                      </a:r>
                      <a:endParaRPr lang="tr-TR" sz="800">
                        <a:effectLst/>
                        <a:latin typeface="Calibri"/>
                        <a:ea typeface="Calibri"/>
                        <a:cs typeface="Times New Roman"/>
                      </a:endParaRPr>
                    </a:p>
                  </a:txBody>
                  <a:tcPr marL="51431" marR="51431" marT="0" marB="0"/>
                </a:tc>
              </a:tr>
              <a:tr h="228025">
                <a:tc>
                  <a:txBody>
                    <a:bodyPr/>
                    <a:lstStyle/>
                    <a:p>
                      <a:pPr algn="ctr">
                        <a:lnSpc>
                          <a:spcPct val="150000"/>
                        </a:lnSpc>
                        <a:spcAft>
                          <a:spcPts val="0"/>
                        </a:spcAft>
                      </a:pPr>
                      <a:r>
                        <a:rPr lang="tr-TR" sz="800">
                          <a:effectLst/>
                        </a:rPr>
                        <a:t>Inner Nose Radius (cm)</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0.4</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0.4</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0.4</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0.3</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0.3</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0.3</a:t>
                      </a:r>
                      <a:endParaRPr lang="tr-TR" sz="800">
                        <a:effectLst/>
                        <a:latin typeface="Calibri"/>
                        <a:ea typeface="Calibri"/>
                        <a:cs typeface="Times New Roman"/>
                      </a:endParaRPr>
                    </a:p>
                  </a:txBody>
                  <a:tcPr marL="51431" marR="51431" marT="0" marB="0"/>
                </a:tc>
              </a:tr>
              <a:tr h="228025">
                <a:tc>
                  <a:txBody>
                    <a:bodyPr/>
                    <a:lstStyle/>
                    <a:p>
                      <a:pPr algn="ctr">
                        <a:lnSpc>
                          <a:spcPct val="150000"/>
                        </a:lnSpc>
                        <a:spcAft>
                          <a:spcPts val="0"/>
                        </a:spcAft>
                      </a:pPr>
                      <a:r>
                        <a:rPr lang="tr-TR" sz="800">
                          <a:effectLst/>
                        </a:rPr>
                        <a:t>Outer Nose Radius (cm)</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0.4</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0.4</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0.4</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0.3</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0.3</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0.3</a:t>
                      </a:r>
                      <a:endParaRPr lang="tr-TR" sz="800">
                        <a:effectLst/>
                        <a:latin typeface="Calibri"/>
                        <a:ea typeface="Calibri"/>
                        <a:cs typeface="Times New Roman"/>
                      </a:endParaRPr>
                    </a:p>
                  </a:txBody>
                  <a:tcPr marL="51431" marR="51431" marT="0" marB="0"/>
                </a:tc>
              </a:tr>
              <a:tr h="228025">
                <a:tc>
                  <a:txBody>
                    <a:bodyPr/>
                    <a:lstStyle/>
                    <a:p>
                      <a:pPr algn="ctr">
                        <a:lnSpc>
                          <a:spcPct val="150000"/>
                        </a:lnSpc>
                        <a:spcAft>
                          <a:spcPts val="0"/>
                        </a:spcAft>
                      </a:pPr>
                      <a:r>
                        <a:rPr lang="tr-TR" sz="800">
                          <a:effectLst/>
                        </a:rPr>
                        <a:t>Corner Radius (cm)</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0.6</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0.6</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0.6</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0.3</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0.3</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0.3</a:t>
                      </a:r>
                      <a:endParaRPr lang="tr-TR" sz="800">
                        <a:effectLst/>
                        <a:latin typeface="Calibri"/>
                        <a:ea typeface="Calibri"/>
                        <a:cs typeface="Times New Roman"/>
                      </a:endParaRPr>
                    </a:p>
                  </a:txBody>
                  <a:tcPr marL="51431" marR="51431" marT="0" marB="0"/>
                </a:tc>
              </a:tr>
              <a:tr h="228025">
                <a:tc>
                  <a:txBody>
                    <a:bodyPr/>
                    <a:lstStyle/>
                    <a:p>
                      <a:pPr algn="ctr">
                        <a:lnSpc>
                          <a:spcPct val="150000"/>
                        </a:lnSpc>
                        <a:spcAft>
                          <a:spcPts val="0"/>
                        </a:spcAft>
                      </a:pPr>
                      <a:r>
                        <a:rPr lang="tr-TR" sz="800">
                          <a:effectLst/>
                        </a:rPr>
                        <a:t>Flat Length (cm)</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a:t>
                      </a:r>
                      <a:endParaRPr lang="tr-TR" sz="800">
                        <a:effectLst/>
                        <a:latin typeface="Calibri"/>
                        <a:ea typeface="Calibri"/>
                        <a:cs typeface="Times New Roman"/>
                      </a:endParaRPr>
                    </a:p>
                  </a:txBody>
                  <a:tcPr marL="51431" marR="51431" marT="0" marB="0"/>
                </a:tc>
              </a:tr>
              <a:tr h="456050">
                <a:tc>
                  <a:txBody>
                    <a:bodyPr/>
                    <a:lstStyle/>
                    <a:p>
                      <a:pPr algn="ctr">
                        <a:lnSpc>
                          <a:spcPct val="150000"/>
                        </a:lnSpc>
                        <a:spcAft>
                          <a:spcPts val="0"/>
                        </a:spcAft>
                      </a:pPr>
                      <a:r>
                        <a:rPr lang="tr-TR" sz="800">
                          <a:effectLst/>
                        </a:rPr>
                        <a:t> </a:t>
                      </a:r>
                    </a:p>
                    <a:p>
                      <a:pPr algn="ctr">
                        <a:lnSpc>
                          <a:spcPct val="150000"/>
                        </a:lnSpc>
                        <a:spcAft>
                          <a:spcPts val="0"/>
                        </a:spcAft>
                      </a:pPr>
                      <a:r>
                        <a:rPr lang="tr-TR" sz="800">
                          <a:effectLst/>
                        </a:rPr>
                        <a:t>Face Angle</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 </a:t>
                      </a:r>
                    </a:p>
                    <a:p>
                      <a:pPr algn="ctr">
                        <a:lnSpc>
                          <a:spcPct val="150000"/>
                        </a:lnSpc>
                        <a:spcAft>
                          <a:spcPts val="0"/>
                        </a:spcAft>
                      </a:pPr>
                      <a:r>
                        <a:rPr lang="tr-TR" sz="800">
                          <a:effectLst/>
                        </a:rPr>
                        <a:t>0</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 </a:t>
                      </a:r>
                    </a:p>
                    <a:p>
                      <a:pPr algn="ctr">
                        <a:lnSpc>
                          <a:spcPct val="150000"/>
                        </a:lnSpc>
                        <a:spcAft>
                          <a:spcPts val="0"/>
                        </a:spcAft>
                      </a:pPr>
                      <a:r>
                        <a:rPr lang="tr-TR" sz="800">
                          <a:effectLst/>
                        </a:rPr>
                        <a:t>0</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 </a:t>
                      </a:r>
                    </a:p>
                    <a:p>
                      <a:pPr algn="ctr">
                        <a:lnSpc>
                          <a:spcPct val="150000"/>
                        </a:lnSpc>
                        <a:spcAft>
                          <a:spcPts val="0"/>
                        </a:spcAft>
                      </a:pPr>
                      <a:r>
                        <a:rPr lang="tr-TR" sz="800">
                          <a:effectLst/>
                        </a:rPr>
                        <a:t>0</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4.4 - 11.17</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13.02 – 17.68</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17.78 – 20.44</a:t>
                      </a:r>
                      <a:endParaRPr lang="tr-TR" sz="800">
                        <a:effectLst/>
                        <a:latin typeface="Calibri"/>
                        <a:ea typeface="Calibri"/>
                        <a:cs typeface="Times New Roman"/>
                      </a:endParaRPr>
                    </a:p>
                  </a:txBody>
                  <a:tcPr marL="51431" marR="51431" marT="0" marB="0"/>
                </a:tc>
              </a:tr>
              <a:tr h="228025">
                <a:tc>
                  <a:txBody>
                    <a:bodyPr/>
                    <a:lstStyle/>
                    <a:p>
                      <a:pPr algn="ctr">
                        <a:lnSpc>
                          <a:spcPct val="150000"/>
                        </a:lnSpc>
                        <a:spcAft>
                          <a:spcPts val="0"/>
                        </a:spcAft>
                      </a:pPr>
                      <a:r>
                        <a:rPr lang="tr-TR" sz="800">
                          <a:effectLst/>
                        </a:rPr>
                        <a:t>Stem Diameter (cm)</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2.5</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2.5</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2.5</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2.5</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2.5</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2.5</a:t>
                      </a:r>
                      <a:endParaRPr lang="tr-TR" sz="800">
                        <a:effectLst/>
                        <a:latin typeface="Calibri"/>
                        <a:ea typeface="Calibri"/>
                        <a:cs typeface="Times New Roman"/>
                      </a:endParaRPr>
                    </a:p>
                  </a:txBody>
                  <a:tcPr marL="51431" marR="51431" marT="0" marB="0"/>
                </a:tc>
              </a:tr>
              <a:tr h="228025">
                <a:tc>
                  <a:txBody>
                    <a:bodyPr/>
                    <a:lstStyle/>
                    <a:p>
                      <a:pPr algn="ctr">
                        <a:lnSpc>
                          <a:spcPct val="150000"/>
                        </a:lnSpc>
                        <a:spcAft>
                          <a:spcPts val="0"/>
                        </a:spcAft>
                      </a:pPr>
                      <a:r>
                        <a:rPr lang="tr-TR" sz="800">
                          <a:effectLst/>
                        </a:rPr>
                        <a:t>Drift Tube Diameter (cm)</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9</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9</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9</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9</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9</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9</a:t>
                      </a:r>
                      <a:endParaRPr lang="tr-TR" sz="800">
                        <a:effectLst/>
                        <a:latin typeface="Calibri"/>
                        <a:ea typeface="Calibri"/>
                        <a:cs typeface="Times New Roman"/>
                      </a:endParaRPr>
                    </a:p>
                  </a:txBody>
                  <a:tcPr marL="51431" marR="51431" marT="0" marB="0"/>
                </a:tc>
              </a:tr>
              <a:tr h="228025">
                <a:tc>
                  <a:txBody>
                    <a:bodyPr/>
                    <a:lstStyle/>
                    <a:p>
                      <a:pPr algn="ctr">
                        <a:lnSpc>
                          <a:spcPct val="150000"/>
                        </a:lnSpc>
                        <a:spcAft>
                          <a:spcPts val="0"/>
                        </a:spcAft>
                      </a:pPr>
                      <a:r>
                        <a:rPr lang="tr-TR" sz="800">
                          <a:effectLst/>
                        </a:rPr>
                        <a:t>Input Energy (MeV)</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3</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20.26</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50.40</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3</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20.27</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45.17</a:t>
                      </a:r>
                      <a:endParaRPr lang="tr-TR" sz="800">
                        <a:effectLst/>
                        <a:latin typeface="Calibri"/>
                        <a:ea typeface="Calibri"/>
                        <a:cs typeface="Times New Roman"/>
                      </a:endParaRPr>
                    </a:p>
                  </a:txBody>
                  <a:tcPr marL="51431" marR="51431" marT="0" marB="0"/>
                </a:tc>
              </a:tr>
              <a:tr h="228025">
                <a:tc>
                  <a:txBody>
                    <a:bodyPr/>
                    <a:lstStyle/>
                    <a:p>
                      <a:pPr algn="ctr">
                        <a:lnSpc>
                          <a:spcPct val="150000"/>
                        </a:lnSpc>
                        <a:spcAft>
                          <a:spcPts val="0"/>
                        </a:spcAft>
                      </a:pPr>
                      <a:r>
                        <a:rPr lang="tr-TR" sz="800">
                          <a:effectLst/>
                        </a:rPr>
                        <a:t>Output Energy (MeV)</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20.26</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50.40</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65.38</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20.27</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45.17</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65.17</a:t>
                      </a:r>
                      <a:endParaRPr lang="tr-TR" sz="800">
                        <a:effectLst/>
                        <a:latin typeface="Calibri"/>
                        <a:ea typeface="Calibri"/>
                        <a:cs typeface="Times New Roman"/>
                      </a:endParaRPr>
                    </a:p>
                  </a:txBody>
                  <a:tcPr marL="51431" marR="51431" marT="0" marB="0"/>
                </a:tc>
              </a:tr>
              <a:tr h="228025">
                <a:tc>
                  <a:txBody>
                    <a:bodyPr/>
                    <a:lstStyle/>
                    <a:p>
                      <a:pPr algn="ctr">
                        <a:lnSpc>
                          <a:spcPct val="150000"/>
                        </a:lnSpc>
                        <a:spcAft>
                          <a:spcPts val="0"/>
                        </a:spcAft>
                      </a:pPr>
                      <a:r>
                        <a:rPr lang="tr-TR" sz="800">
                          <a:effectLst/>
                        </a:rPr>
                        <a:t>Number of Drift Tubes</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68</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66</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28</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64</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51</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34</a:t>
                      </a:r>
                      <a:endParaRPr lang="tr-TR" sz="800">
                        <a:effectLst/>
                        <a:latin typeface="Calibri"/>
                        <a:ea typeface="Calibri"/>
                        <a:cs typeface="Times New Roman"/>
                      </a:endParaRPr>
                    </a:p>
                  </a:txBody>
                  <a:tcPr marL="51431" marR="51431" marT="0" marB="0"/>
                </a:tc>
              </a:tr>
              <a:tr h="456050">
                <a:tc>
                  <a:txBody>
                    <a:bodyPr/>
                    <a:lstStyle/>
                    <a:p>
                      <a:pPr algn="ctr">
                        <a:lnSpc>
                          <a:spcPct val="150000"/>
                        </a:lnSpc>
                        <a:spcAft>
                          <a:spcPts val="0"/>
                        </a:spcAft>
                      </a:pPr>
                      <a:r>
                        <a:rPr lang="tr-TR" sz="800">
                          <a:effectLst/>
                        </a:rPr>
                        <a:t>Total Number of Drift Tubes</a:t>
                      </a:r>
                      <a:endParaRPr lang="tr-TR" sz="800">
                        <a:effectLst/>
                        <a:latin typeface="Calibri"/>
                        <a:ea typeface="Calibri"/>
                        <a:cs typeface="Times New Roman"/>
                      </a:endParaRPr>
                    </a:p>
                  </a:txBody>
                  <a:tcPr marL="51431" marR="51431" marT="0" marB="0"/>
                </a:tc>
                <a:tc gridSpan="3">
                  <a:txBody>
                    <a:bodyPr/>
                    <a:lstStyle/>
                    <a:p>
                      <a:pPr algn="ctr">
                        <a:lnSpc>
                          <a:spcPct val="150000"/>
                        </a:lnSpc>
                        <a:spcAft>
                          <a:spcPts val="0"/>
                        </a:spcAft>
                      </a:pPr>
                      <a:r>
                        <a:rPr lang="tr-TR" sz="800">
                          <a:effectLst/>
                        </a:rPr>
                        <a:t> </a:t>
                      </a:r>
                    </a:p>
                    <a:p>
                      <a:pPr algn="ctr">
                        <a:lnSpc>
                          <a:spcPct val="150000"/>
                        </a:lnSpc>
                        <a:spcAft>
                          <a:spcPts val="0"/>
                        </a:spcAft>
                      </a:pPr>
                      <a:r>
                        <a:rPr lang="tr-TR" sz="800">
                          <a:effectLst/>
                        </a:rPr>
                        <a:t>162</a:t>
                      </a:r>
                      <a:endParaRPr lang="tr-TR" sz="800">
                        <a:effectLst/>
                        <a:latin typeface="Calibri"/>
                        <a:ea typeface="Calibri"/>
                        <a:cs typeface="Times New Roman"/>
                      </a:endParaRPr>
                    </a:p>
                  </a:txBody>
                  <a:tcPr marL="51431" marR="51431" marT="0" marB="0"/>
                </a:tc>
                <a:tc hMerge="1">
                  <a:txBody>
                    <a:bodyPr/>
                    <a:lstStyle/>
                    <a:p>
                      <a:endParaRPr lang="tr-TR"/>
                    </a:p>
                  </a:txBody>
                  <a:tcPr/>
                </a:tc>
                <a:tc hMerge="1">
                  <a:txBody>
                    <a:bodyPr/>
                    <a:lstStyle/>
                    <a:p>
                      <a:endParaRPr lang="tr-TR"/>
                    </a:p>
                  </a:txBody>
                  <a:tcPr/>
                </a:tc>
                <a:tc gridSpan="3">
                  <a:txBody>
                    <a:bodyPr/>
                    <a:lstStyle/>
                    <a:p>
                      <a:pPr algn="ctr">
                        <a:lnSpc>
                          <a:spcPct val="150000"/>
                        </a:lnSpc>
                        <a:spcAft>
                          <a:spcPts val="0"/>
                        </a:spcAft>
                      </a:pPr>
                      <a:r>
                        <a:rPr lang="tr-TR" sz="800">
                          <a:effectLst/>
                        </a:rPr>
                        <a:t> </a:t>
                      </a:r>
                    </a:p>
                    <a:p>
                      <a:pPr algn="ctr">
                        <a:lnSpc>
                          <a:spcPct val="150000"/>
                        </a:lnSpc>
                        <a:spcAft>
                          <a:spcPts val="0"/>
                        </a:spcAft>
                      </a:pPr>
                      <a:r>
                        <a:rPr lang="tr-TR" sz="800">
                          <a:effectLst/>
                        </a:rPr>
                        <a:t>149</a:t>
                      </a:r>
                      <a:endParaRPr lang="tr-TR" sz="800">
                        <a:effectLst/>
                        <a:latin typeface="Calibri"/>
                        <a:ea typeface="Calibri"/>
                        <a:cs typeface="Times New Roman"/>
                      </a:endParaRPr>
                    </a:p>
                  </a:txBody>
                  <a:tcPr marL="51431" marR="51431" marT="0" marB="0"/>
                </a:tc>
                <a:tc hMerge="1">
                  <a:txBody>
                    <a:bodyPr/>
                    <a:lstStyle/>
                    <a:p>
                      <a:endParaRPr lang="tr-TR"/>
                    </a:p>
                  </a:txBody>
                  <a:tcPr/>
                </a:tc>
                <a:tc hMerge="1">
                  <a:txBody>
                    <a:bodyPr/>
                    <a:lstStyle/>
                    <a:p>
                      <a:endParaRPr lang="tr-TR"/>
                    </a:p>
                  </a:txBody>
                  <a:tcPr/>
                </a:tc>
              </a:tr>
              <a:tr h="228025">
                <a:tc>
                  <a:txBody>
                    <a:bodyPr/>
                    <a:lstStyle/>
                    <a:p>
                      <a:pPr algn="ctr">
                        <a:lnSpc>
                          <a:spcPct val="150000"/>
                        </a:lnSpc>
                        <a:spcAft>
                          <a:spcPts val="0"/>
                        </a:spcAft>
                      </a:pPr>
                      <a:r>
                        <a:rPr lang="tr-TR" sz="800">
                          <a:effectLst/>
                        </a:rPr>
                        <a:t>Length (cm)</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813.25</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1470.35</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799.33</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764.6</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1099.2</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947.98</a:t>
                      </a:r>
                      <a:endParaRPr lang="tr-TR" sz="800">
                        <a:effectLst/>
                        <a:latin typeface="Calibri"/>
                        <a:ea typeface="Calibri"/>
                        <a:cs typeface="Times New Roman"/>
                      </a:endParaRPr>
                    </a:p>
                  </a:txBody>
                  <a:tcPr marL="51431" marR="51431" marT="0" marB="0"/>
                </a:tc>
              </a:tr>
              <a:tr h="228025">
                <a:tc>
                  <a:txBody>
                    <a:bodyPr/>
                    <a:lstStyle/>
                    <a:p>
                      <a:pPr algn="ctr">
                        <a:lnSpc>
                          <a:spcPct val="150000"/>
                        </a:lnSpc>
                        <a:spcAft>
                          <a:spcPts val="0"/>
                        </a:spcAft>
                      </a:pPr>
                      <a:r>
                        <a:rPr lang="tr-TR" sz="800">
                          <a:effectLst/>
                        </a:rPr>
                        <a:t>Total Length (cm)</a:t>
                      </a:r>
                      <a:endParaRPr lang="tr-TR" sz="800">
                        <a:effectLst/>
                        <a:latin typeface="Calibri"/>
                        <a:ea typeface="Calibri"/>
                        <a:cs typeface="Times New Roman"/>
                      </a:endParaRPr>
                    </a:p>
                  </a:txBody>
                  <a:tcPr marL="51431" marR="51431" marT="0" marB="0"/>
                </a:tc>
                <a:tc gridSpan="3">
                  <a:txBody>
                    <a:bodyPr/>
                    <a:lstStyle/>
                    <a:p>
                      <a:pPr algn="ctr">
                        <a:lnSpc>
                          <a:spcPct val="150000"/>
                        </a:lnSpc>
                        <a:spcAft>
                          <a:spcPts val="0"/>
                        </a:spcAft>
                      </a:pPr>
                      <a:r>
                        <a:rPr lang="tr-TR" sz="800">
                          <a:effectLst/>
                        </a:rPr>
                        <a:t>3115.6</a:t>
                      </a:r>
                      <a:endParaRPr lang="tr-TR" sz="800">
                        <a:effectLst/>
                        <a:latin typeface="Calibri"/>
                        <a:ea typeface="Calibri"/>
                        <a:cs typeface="Times New Roman"/>
                      </a:endParaRPr>
                    </a:p>
                  </a:txBody>
                  <a:tcPr marL="51431" marR="51431" marT="0" marB="0"/>
                </a:tc>
                <a:tc hMerge="1">
                  <a:txBody>
                    <a:bodyPr/>
                    <a:lstStyle/>
                    <a:p>
                      <a:endParaRPr lang="tr-TR"/>
                    </a:p>
                  </a:txBody>
                  <a:tcPr/>
                </a:tc>
                <a:tc hMerge="1">
                  <a:txBody>
                    <a:bodyPr/>
                    <a:lstStyle/>
                    <a:p>
                      <a:endParaRPr lang="tr-TR"/>
                    </a:p>
                  </a:txBody>
                  <a:tcPr/>
                </a:tc>
                <a:tc gridSpan="3">
                  <a:txBody>
                    <a:bodyPr/>
                    <a:lstStyle/>
                    <a:p>
                      <a:pPr algn="ctr">
                        <a:lnSpc>
                          <a:spcPct val="150000"/>
                        </a:lnSpc>
                        <a:spcAft>
                          <a:spcPts val="0"/>
                        </a:spcAft>
                      </a:pPr>
                      <a:r>
                        <a:rPr lang="tr-TR" sz="800">
                          <a:effectLst/>
                        </a:rPr>
                        <a:t>2793.78</a:t>
                      </a:r>
                      <a:endParaRPr lang="tr-TR" sz="800">
                        <a:effectLst/>
                        <a:latin typeface="Calibri"/>
                        <a:ea typeface="Calibri"/>
                        <a:cs typeface="Times New Roman"/>
                      </a:endParaRPr>
                    </a:p>
                  </a:txBody>
                  <a:tcPr marL="51431" marR="51431" marT="0" marB="0"/>
                </a:tc>
                <a:tc hMerge="1">
                  <a:txBody>
                    <a:bodyPr/>
                    <a:lstStyle/>
                    <a:p>
                      <a:endParaRPr lang="tr-TR"/>
                    </a:p>
                  </a:txBody>
                  <a:tcPr/>
                </a:tc>
                <a:tc hMerge="1">
                  <a:txBody>
                    <a:bodyPr/>
                    <a:lstStyle/>
                    <a:p>
                      <a:endParaRPr lang="tr-TR"/>
                    </a:p>
                  </a:txBody>
                  <a:tcPr/>
                </a:tc>
              </a:tr>
              <a:tr h="228025">
                <a:tc>
                  <a:txBody>
                    <a:bodyPr/>
                    <a:lstStyle/>
                    <a:p>
                      <a:pPr algn="ctr">
                        <a:lnSpc>
                          <a:spcPct val="150000"/>
                        </a:lnSpc>
                        <a:spcAft>
                          <a:spcPts val="0"/>
                        </a:spcAft>
                      </a:pPr>
                      <a:r>
                        <a:rPr lang="tr-TR" sz="800">
                          <a:effectLst/>
                        </a:rPr>
                        <a:t>Power Dissipation (MW)</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0.8818</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1.5475</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0.8568</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0.8895</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1.2350</a:t>
                      </a:r>
                      <a:endParaRPr lang="tr-TR" sz="800">
                        <a:effectLst/>
                        <a:latin typeface="Calibri"/>
                        <a:ea typeface="Calibri"/>
                        <a:cs typeface="Times New Roman"/>
                      </a:endParaRPr>
                    </a:p>
                  </a:txBody>
                  <a:tcPr marL="51431" marR="51431" marT="0" marB="0"/>
                </a:tc>
                <a:tc>
                  <a:txBody>
                    <a:bodyPr/>
                    <a:lstStyle/>
                    <a:p>
                      <a:pPr algn="ctr">
                        <a:lnSpc>
                          <a:spcPct val="150000"/>
                        </a:lnSpc>
                        <a:spcAft>
                          <a:spcPts val="0"/>
                        </a:spcAft>
                      </a:pPr>
                      <a:r>
                        <a:rPr lang="tr-TR" sz="800">
                          <a:effectLst/>
                        </a:rPr>
                        <a:t>1.0868</a:t>
                      </a:r>
                      <a:endParaRPr lang="tr-TR" sz="800">
                        <a:effectLst/>
                        <a:latin typeface="Calibri"/>
                        <a:ea typeface="Calibri"/>
                        <a:cs typeface="Times New Roman"/>
                      </a:endParaRPr>
                    </a:p>
                  </a:txBody>
                  <a:tcPr marL="51431" marR="51431" marT="0" marB="0"/>
                </a:tc>
              </a:tr>
              <a:tr h="456050">
                <a:tc>
                  <a:txBody>
                    <a:bodyPr/>
                    <a:lstStyle/>
                    <a:p>
                      <a:pPr algn="ctr">
                        <a:lnSpc>
                          <a:spcPct val="150000"/>
                        </a:lnSpc>
                        <a:spcAft>
                          <a:spcPts val="0"/>
                        </a:spcAft>
                      </a:pPr>
                      <a:r>
                        <a:rPr lang="tr-TR" sz="800">
                          <a:effectLst/>
                        </a:rPr>
                        <a:t>Total Power Dissipation (MW)</a:t>
                      </a:r>
                      <a:endParaRPr lang="tr-TR" sz="800">
                        <a:effectLst/>
                        <a:latin typeface="Calibri"/>
                        <a:ea typeface="Calibri"/>
                        <a:cs typeface="Times New Roman"/>
                      </a:endParaRPr>
                    </a:p>
                  </a:txBody>
                  <a:tcPr marL="51431" marR="51431" marT="0" marB="0"/>
                </a:tc>
                <a:tc gridSpan="3">
                  <a:txBody>
                    <a:bodyPr/>
                    <a:lstStyle/>
                    <a:p>
                      <a:pPr algn="ctr">
                        <a:lnSpc>
                          <a:spcPct val="150000"/>
                        </a:lnSpc>
                        <a:spcAft>
                          <a:spcPts val="0"/>
                        </a:spcAft>
                      </a:pPr>
                      <a:r>
                        <a:rPr lang="tr-TR" sz="800">
                          <a:effectLst/>
                        </a:rPr>
                        <a:t> </a:t>
                      </a:r>
                    </a:p>
                    <a:p>
                      <a:pPr algn="ctr">
                        <a:lnSpc>
                          <a:spcPct val="150000"/>
                        </a:lnSpc>
                        <a:spcAft>
                          <a:spcPts val="0"/>
                        </a:spcAft>
                      </a:pPr>
                      <a:r>
                        <a:rPr lang="tr-TR" sz="800">
                          <a:effectLst/>
                        </a:rPr>
                        <a:t>3.28</a:t>
                      </a:r>
                      <a:endParaRPr lang="tr-TR" sz="800">
                        <a:effectLst/>
                        <a:latin typeface="Calibri"/>
                        <a:ea typeface="Calibri"/>
                        <a:cs typeface="Times New Roman"/>
                      </a:endParaRPr>
                    </a:p>
                  </a:txBody>
                  <a:tcPr marL="51431" marR="51431" marT="0" marB="0"/>
                </a:tc>
                <a:tc hMerge="1">
                  <a:txBody>
                    <a:bodyPr/>
                    <a:lstStyle/>
                    <a:p>
                      <a:endParaRPr lang="tr-TR"/>
                    </a:p>
                  </a:txBody>
                  <a:tcPr/>
                </a:tc>
                <a:tc hMerge="1">
                  <a:txBody>
                    <a:bodyPr/>
                    <a:lstStyle/>
                    <a:p>
                      <a:endParaRPr lang="tr-TR"/>
                    </a:p>
                  </a:txBody>
                  <a:tcPr/>
                </a:tc>
                <a:tc gridSpan="3">
                  <a:txBody>
                    <a:bodyPr/>
                    <a:lstStyle/>
                    <a:p>
                      <a:pPr algn="ctr">
                        <a:lnSpc>
                          <a:spcPct val="150000"/>
                        </a:lnSpc>
                        <a:spcAft>
                          <a:spcPts val="0"/>
                        </a:spcAft>
                      </a:pPr>
                      <a:r>
                        <a:rPr lang="tr-TR" sz="800" dirty="0">
                          <a:effectLst/>
                        </a:rPr>
                        <a:t> </a:t>
                      </a:r>
                    </a:p>
                    <a:p>
                      <a:pPr algn="ctr">
                        <a:lnSpc>
                          <a:spcPct val="150000"/>
                        </a:lnSpc>
                        <a:spcAft>
                          <a:spcPts val="0"/>
                        </a:spcAft>
                      </a:pPr>
                      <a:r>
                        <a:rPr lang="tr-TR" sz="800" dirty="0">
                          <a:effectLst/>
                        </a:rPr>
                        <a:t>3.21</a:t>
                      </a:r>
                      <a:endParaRPr lang="tr-TR" sz="800" dirty="0">
                        <a:effectLst/>
                        <a:latin typeface="Calibri"/>
                        <a:ea typeface="Calibri"/>
                        <a:cs typeface="Times New Roman"/>
                      </a:endParaRPr>
                    </a:p>
                  </a:txBody>
                  <a:tcPr marL="51431" marR="51431" marT="0" marB="0"/>
                </a:tc>
                <a:tc hMerge="1">
                  <a:txBody>
                    <a:bodyPr/>
                    <a:lstStyle/>
                    <a:p>
                      <a:endParaRPr lang="tr-TR"/>
                    </a:p>
                  </a:txBody>
                  <a:tcPr/>
                </a:tc>
                <a:tc hMerge="1">
                  <a:txBody>
                    <a:bodyPr/>
                    <a:lstStyle/>
                    <a:p>
                      <a:endParaRPr lang="tr-TR"/>
                    </a:p>
                  </a:txBody>
                  <a:tcPr/>
                </a:tc>
              </a:tr>
            </a:tbl>
          </a:graphicData>
        </a:graphic>
      </p:graphicFrame>
      <p:sp>
        <p:nvSpPr>
          <p:cNvPr id="6" name="5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1"/>
          </p:nvPr>
        </p:nvSpPr>
        <p:spPr/>
        <p:txBody>
          <a:bodyPr/>
          <a:lstStyle/>
          <a:p>
            <a:pPr>
              <a:defRPr/>
            </a:pPr>
            <a:fld id="{1A00A08D-0214-461D-9649-0CA81CC9E265}" type="slidenum">
              <a:rPr lang="tr-TR" smtClean="0"/>
              <a:pPr>
                <a:defRPr/>
              </a:pPr>
              <a:t>27</a:t>
            </a:fld>
            <a:endParaRPr lang="tr-TR" dirty="0"/>
          </a:p>
        </p:txBody>
      </p:sp>
      <p:sp>
        <p:nvSpPr>
          <p:cNvPr id="6" name="1 Başlık"/>
          <p:cNvSpPr>
            <a:spLocks noGrp="1"/>
          </p:cNvSpPr>
          <p:nvPr>
            <p:ph type="ctrTitle"/>
          </p:nvPr>
        </p:nvSpPr>
        <p:spPr>
          <a:xfrm>
            <a:off x="598131" y="285728"/>
            <a:ext cx="3973869" cy="504056"/>
          </a:xfrm>
        </p:spPr>
        <p:txBody>
          <a:bodyPr/>
          <a:lstStyle/>
          <a:p>
            <a:r>
              <a:rPr lang="tr-TR" sz="3800" dirty="0" smtClean="0"/>
              <a:t>SCL </a:t>
            </a:r>
            <a:r>
              <a:rPr lang="tr-TR" sz="3800" dirty="0" err="1" smtClean="0"/>
              <a:t>design</a:t>
            </a:r>
            <a:r>
              <a:rPr lang="tr-TR" sz="3800" dirty="0" smtClean="0"/>
              <a:t> </a:t>
            </a:r>
            <a:r>
              <a:rPr lang="tr-TR" sz="3800" dirty="0" err="1" smtClean="0"/>
              <a:t>studies</a:t>
            </a:r>
            <a:r>
              <a:rPr lang="tr-TR" dirty="0" smtClean="0"/>
              <a:t/>
            </a:r>
            <a:br>
              <a:rPr lang="tr-TR" dirty="0" smtClean="0"/>
            </a:br>
            <a:endParaRPr lang="tr-TR" dirty="0"/>
          </a:p>
        </p:txBody>
      </p:sp>
      <p:sp>
        <p:nvSpPr>
          <p:cNvPr id="7" name="4 Slayt Numarası Yer Tutucusu"/>
          <p:cNvSpPr txBox="1">
            <a:spLocks/>
          </p:cNvSpPr>
          <p:nvPr/>
        </p:nvSpPr>
        <p:spPr>
          <a:xfrm>
            <a:off x="6830888" y="6417880"/>
            <a:ext cx="2133600" cy="22006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425B467-183E-42E3-AC3B-A9C28AE40037}" type="slidenum">
              <a:rPr kumimoji="0" lang="tr-TR"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tr-TR" sz="18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8" name="7 Metin kutusu"/>
          <p:cNvSpPr txBox="1"/>
          <p:nvPr/>
        </p:nvSpPr>
        <p:spPr>
          <a:xfrm>
            <a:off x="1785918" y="2500306"/>
            <a:ext cx="4338624" cy="677108"/>
          </a:xfrm>
          <a:prstGeom prst="rect">
            <a:avLst/>
          </a:prstGeom>
          <a:noFill/>
        </p:spPr>
        <p:txBody>
          <a:bodyPr wrap="none" rtlCol="0">
            <a:spAutoFit/>
          </a:bodyPr>
          <a:lstStyle/>
          <a:p>
            <a:r>
              <a:rPr lang="tr-TR" sz="3800" dirty="0" err="1" smtClean="0"/>
              <a:t>It</a:t>
            </a:r>
            <a:r>
              <a:rPr lang="tr-TR" sz="3800" dirty="0" smtClean="0"/>
              <a:t> is </a:t>
            </a:r>
            <a:r>
              <a:rPr lang="tr-TR" sz="3800" dirty="0" err="1" smtClean="0"/>
              <a:t>under</a:t>
            </a:r>
            <a:r>
              <a:rPr lang="tr-TR" sz="3800" dirty="0" smtClean="0"/>
              <a:t> R&amp;D </a:t>
            </a:r>
            <a:r>
              <a:rPr lang="tr-TR" sz="3800" dirty="0" err="1" smtClean="0"/>
              <a:t>stage</a:t>
            </a:r>
            <a:endParaRPr lang="tr-TR" sz="3800" dirty="0"/>
          </a:p>
        </p:txBody>
      </p:sp>
      <p:sp>
        <p:nvSpPr>
          <p:cNvPr id="9" name="8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Başlık 1"/>
          <p:cNvSpPr>
            <a:spLocks noGrp="1"/>
          </p:cNvSpPr>
          <p:nvPr>
            <p:ph type="ctrTitle"/>
          </p:nvPr>
        </p:nvSpPr>
        <p:spPr>
          <a:xfrm>
            <a:off x="598488" y="188913"/>
            <a:ext cx="7772400" cy="503237"/>
          </a:xfrm>
        </p:spPr>
        <p:txBody>
          <a:bodyPr/>
          <a:lstStyle/>
          <a:p>
            <a:pPr eaLnBrk="1" hangingPunct="1"/>
            <a:r>
              <a:rPr lang="tr-TR" smtClean="0"/>
              <a:t/>
            </a:r>
            <a:br>
              <a:rPr lang="tr-TR" smtClean="0"/>
            </a:br>
            <a:r>
              <a:rPr lang="en-US" smtClean="0"/>
              <a:t>The design of the </a:t>
            </a:r>
            <a:r>
              <a:rPr lang="tr-TR" smtClean="0"/>
              <a:t>a</a:t>
            </a:r>
            <a:r>
              <a:rPr lang="en-US" smtClean="0"/>
              <a:t>ccelerator </a:t>
            </a:r>
            <a:r>
              <a:rPr lang="tr-TR" smtClean="0"/>
              <a:t>t</a:t>
            </a:r>
            <a:r>
              <a:rPr lang="en-US" smtClean="0"/>
              <a:t>unnel for </a:t>
            </a:r>
            <a:r>
              <a:rPr lang="tr-TR" smtClean="0"/>
              <a:t>proton</a:t>
            </a:r>
            <a:br>
              <a:rPr lang="tr-TR" smtClean="0"/>
            </a:br>
            <a:r>
              <a:rPr lang="tr-TR" smtClean="0"/>
              <a:t>accelerators (G. Türemen, R. Küçer)</a:t>
            </a:r>
            <a:br>
              <a:rPr lang="tr-TR" smtClean="0"/>
            </a:br>
            <a:endParaRPr lang="tr-TR" smtClean="0"/>
          </a:p>
        </p:txBody>
      </p:sp>
      <p:sp>
        <p:nvSpPr>
          <p:cNvPr id="26627" name="Alt Başlık 2"/>
          <p:cNvSpPr>
            <a:spLocks noGrp="1"/>
          </p:cNvSpPr>
          <p:nvPr>
            <p:ph type="subTitle" idx="1"/>
          </p:nvPr>
        </p:nvSpPr>
        <p:spPr>
          <a:xfrm>
            <a:off x="1116013" y="1196975"/>
            <a:ext cx="6400800" cy="4921250"/>
          </a:xfrm>
        </p:spPr>
        <p:txBody>
          <a:bodyPr/>
          <a:lstStyle/>
          <a:p>
            <a:pPr eaLnBrk="1" hangingPunct="1"/>
            <a:r>
              <a:rPr lang="en-US" sz="2400" smtClean="0">
                <a:solidFill>
                  <a:srgbClr val="33CC33"/>
                </a:solidFill>
              </a:rPr>
              <a:t>The interactions of protons with matter degrade the energy of the protons</a:t>
            </a:r>
            <a:r>
              <a:rPr lang="tr-TR" sz="2400" smtClean="0">
                <a:solidFill>
                  <a:srgbClr val="33CC33"/>
                </a:solidFill>
              </a:rPr>
              <a:t>.</a:t>
            </a:r>
          </a:p>
          <a:p>
            <a:pPr eaLnBrk="1" hangingPunct="1"/>
            <a:r>
              <a:rPr lang="tr-TR" sz="2400" smtClean="0">
                <a:solidFill>
                  <a:srgbClr val="FF0066"/>
                </a:solidFill>
              </a:rPr>
              <a:t>These  interactions  </a:t>
            </a:r>
            <a:r>
              <a:rPr lang="en-US" sz="2400" smtClean="0">
                <a:solidFill>
                  <a:srgbClr val="FF0066"/>
                </a:solidFill>
              </a:rPr>
              <a:t>produc</a:t>
            </a:r>
            <a:r>
              <a:rPr lang="tr-TR" sz="2400" smtClean="0">
                <a:solidFill>
                  <a:srgbClr val="FF0066"/>
                </a:solidFill>
              </a:rPr>
              <a:t>e</a:t>
            </a:r>
            <a:r>
              <a:rPr lang="en-US" sz="2400" smtClean="0">
                <a:solidFill>
                  <a:srgbClr val="FF0066"/>
                </a:solidFill>
              </a:rPr>
              <a:t> prompt radiation in the form of a spray of secondary particles</a:t>
            </a:r>
            <a:r>
              <a:rPr lang="tr-TR" sz="2400" smtClean="0">
                <a:solidFill>
                  <a:srgbClr val="FF0066"/>
                </a:solidFill>
              </a:rPr>
              <a:t>.</a:t>
            </a:r>
          </a:p>
          <a:p>
            <a:pPr eaLnBrk="1" hangingPunct="1"/>
            <a:r>
              <a:rPr lang="en-US" sz="2400" smtClean="0">
                <a:solidFill>
                  <a:schemeClr val="hlink"/>
                </a:solidFill>
              </a:rPr>
              <a:t>The shielding design at proton accelerators is especially affected by the secondary neutron radiation which is produced in nuclear interactions in the target and an accelerator component.</a:t>
            </a:r>
            <a:endParaRPr lang="tr-TR" sz="2400" smtClean="0">
              <a:solidFill>
                <a:schemeClr val="hlink"/>
              </a:solidFill>
            </a:endParaRPr>
          </a:p>
        </p:txBody>
      </p:sp>
      <p:sp>
        <p:nvSpPr>
          <p:cNvPr id="5" name="Slayt Numarası Yer Tutucusu 4"/>
          <p:cNvSpPr>
            <a:spLocks noGrp="1"/>
          </p:cNvSpPr>
          <p:nvPr>
            <p:ph type="sldNum" sz="quarter" idx="11"/>
          </p:nvPr>
        </p:nvSpPr>
        <p:spPr/>
        <p:txBody>
          <a:bodyPr/>
          <a:lstStyle/>
          <a:p>
            <a:pPr>
              <a:defRPr/>
            </a:pPr>
            <a:fld id="{95C7822D-D759-423D-9BBA-11B3ED394597}" type="slidenum">
              <a:rPr lang="tr-TR"/>
              <a:pPr>
                <a:defRPr/>
              </a:pPr>
              <a:t>28</a:t>
            </a:fld>
            <a:endParaRPr lang="tr-TR" dirty="0"/>
          </a:p>
        </p:txBody>
      </p:sp>
      <p:sp>
        <p:nvSpPr>
          <p:cNvPr id="6" name="5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Başlık 1"/>
          <p:cNvSpPr>
            <a:spLocks noGrp="1"/>
          </p:cNvSpPr>
          <p:nvPr>
            <p:ph type="ctrTitle"/>
          </p:nvPr>
        </p:nvSpPr>
        <p:spPr>
          <a:xfrm>
            <a:off x="598488" y="188913"/>
            <a:ext cx="7772400" cy="503237"/>
          </a:xfrm>
        </p:spPr>
        <p:txBody>
          <a:bodyPr/>
          <a:lstStyle/>
          <a:p>
            <a:pPr eaLnBrk="1" hangingPunct="1"/>
            <a:r>
              <a:rPr lang="tr-TR" smtClean="0"/>
              <a:t/>
            </a:r>
            <a:br>
              <a:rPr lang="tr-TR" smtClean="0"/>
            </a:br>
            <a:r>
              <a:rPr lang="en-US" smtClean="0"/>
              <a:t> </a:t>
            </a:r>
            <a:r>
              <a:rPr lang="tr-TR" smtClean="0"/>
              <a:t>D</a:t>
            </a:r>
            <a:r>
              <a:rPr lang="en-US" smtClean="0"/>
              <a:t>esign of the </a:t>
            </a:r>
            <a:r>
              <a:rPr lang="tr-TR" smtClean="0"/>
              <a:t>a</a:t>
            </a:r>
            <a:r>
              <a:rPr lang="en-US" smtClean="0"/>
              <a:t>ccelerator </a:t>
            </a:r>
            <a:r>
              <a:rPr lang="tr-TR" smtClean="0"/>
              <a:t>t</a:t>
            </a:r>
            <a:r>
              <a:rPr lang="en-US" smtClean="0"/>
              <a:t>unnel for </a:t>
            </a:r>
            <a:r>
              <a:rPr lang="tr-TR" smtClean="0"/>
              <a:t>proton</a:t>
            </a:r>
            <a:br>
              <a:rPr lang="tr-TR" smtClean="0"/>
            </a:br>
            <a:r>
              <a:rPr lang="tr-TR" smtClean="0"/>
              <a:t>accelerators </a:t>
            </a:r>
            <a:br>
              <a:rPr lang="tr-TR" smtClean="0"/>
            </a:br>
            <a:endParaRPr lang="tr-TR" smtClean="0"/>
          </a:p>
        </p:txBody>
      </p:sp>
      <p:sp>
        <p:nvSpPr>
          <p:cNvPr id="27651" name="Alt Başlık 2"/>
          <p:cNvSpPr>
            <a:spLocks noGrp="1"/>
          </p:cNvSpPr>
          <p:nvPr>
            <p:ph type="subTitle" idx="1"/>
          </p:nvPr>
        </p:nvSpPr>
        <p:spPr>
          <a:xfrm>
            <a:off x="250825" y="1052513"/>
            <a:ext cx="3889375" cy="4921250"/>
          </a:xfrm>
        </p:spPr>
        <p:txBody>
          <a:bodyPr/>
          <a:lstStyle/>
          <a:p>
            <a:pPr eaLnBrk="1" hangingPunct="1">
              <a:lnSpc>
                <a:spcPct val="90000"/>
              </a:lnSpc>
            </a:pPr>
            <a:r>
              <a:rPr lang="en-US" sz="2400" smtClean="0">
                <a:solidFill>
                  <a:schemeClr val="hlink"/>
                </a:solidFill>
              </a:rPr>
              <a:t>A tunnel which dimensions of 6mx5mx10m was defined for shielding of 50-250 MeV protons.</a:t>
            </a:r>
            <a:r>
              <a:rPr lang="en-US" sz="2400" smtClean="0">
                <a:solidFill>
                  <a:srgbClr val="404040"/>
                </a:solidFill>
              </a:rPr>
              <a:t> </a:t>
            </a:r>
            <a:endParaRPr lang="tr-TR" sz="2400" smtClean="0">
              <a:solidFill>
                <a:srgbClr val="404040"/>
              </a:solidFill>
            </a:endParaRPr>
          </a:p>
          <a:p>
            <a:pPr eaLnBrk="1" hangingPunct="1">
              <a:lnSpc>
                <a:spcPct val="90000"/>
              </a:lnSpc>
            </a:pPr>
            <a:r>
              <a:rPr lang="en-US" sz="2400" smtClean="0">
                <a:solidFill>
                  <a:srgbClr val="FF0066"/>
                </a:solidFill>
              </a:rPr>
              <a:t>The thickness of the side wall and roof shielding for the selected energies was determined for concrete and soil with a simulation the Monte Carlo Code FLUKA. </a:t>
            </a:r>
            <a:endParaRPr lang="tr-TR" sz="2400" smtClean="0">
              <a:solidFill>
                <a:srgbClr val="FF0066"/>
              </a:solidFill>
            </a:endParaRPr>
          </a:p>
          <a:p>
            <a:pPr eaLnBrk="1" hangingPunct="1">
              <a:lnSpc>
                <a:spcPct val="90000"/>
              </a:lnSpc>
            </a:pPr>
            <a:r>
              <a:rPr lang="en-US" sz="2400" smtClean="0">
                <a:solidFill>
                  <a:srgbClr val="33CC33"/>
                </a:solidFill>
              </a:rPr>
              <a:t>The side wall and roof shielding effect is shown in </a:t>
            </a:r>
            <a:r>
              <a:rPr lang="tr-TR" sz="2400" smtClean="0">
                <a:solidFill>
                  <a:srgbClr val="33CC33"/>
                </a:solidFill>
              </a:rPr>
              <a:t>the figure.</a:t>
            </a:r>
          </a:p>
        </p:txBody>
      </p:sp>
      <p:sp>
        <p:nvSpPr>
          <p:cNvPr id="5" name="Slayt Numarası Yer Tutucusu 4"/>
          <p:cNvSpPr>
            <a:spLocks noGrp="1"/>
          </p:cNvSpPr>
          <p:nvPr>
            <p:ph type="sldNum" sz="quarter" idx="11"/>
          </p:nvPr>
        </p:nvSpPr>
        <p:spPr/>
        <p:txBody>
          <a:bodyPr/>
          <a:lstStyle/>
          <a:p>
            <a:pPr>
              <a:defRPr/>
            </a:pPr>
            <a:fld id="{CC113BCA-9AB0-499F-8FD1-CFE5192AC3C8}" type="slidenum">
              <a:rPr lang="tr-TR"/>
              <a:pPr>
                <a:defRPr/>
              </a:pPr>
              <a:t>29</a:t>
            </a:fld>
            <a:endParaRPr lang="tr-TR" dirty="0"/>
          </a:p>
        </p:txBody>
      </p:sp>
      <p:pic>
        <p:nvPicPr>
          <p:cNvPr id="27654" name="Picture 2"/>
          <p:cNvPicPr>
            <a:picLocks noChangeAspect="1" noChangeArrowheads="1"/>
          </p:cNvPicPr>
          <p:nvPr/>
        </p:nvPicPr>
        <p:blipFill>
          <a:blip r:embed="rId2"/>
          <a:srcRect/>
          <a:stretch>
            <a:fillRect/>
          </a:stretch>
        </p:blipFill>
        <p:spPr bwMode="auto">
          <a:xfrm>
            <a:off x="4140200" y="1585913"/>
            <a:ext cx="4824413" cy="3427412"/>
          </a:xfrm>
          <a:prstGeom prst="rect">
            <a:avLst/>
          </a:prstGeom>
          <a:noFill/>
          <a:ln w="9525">
            <a:noFill/>
            <a:miter lim="800000"/>
            <a:headEnd/>
            <a:tailEnd/>
          </a:ln>
        </p:spPr>
      </p:pic>
      <p:sp>
        <p:nvSpPr>
          <p:cNvPr id="6" name="5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1"/>
          </p:nvPr>
        </p:nvSpPr>
        <p:spPr/>
        <p:txBody>
          <a:bodyPr/>
          <a:lstStyle/>
          <a:p>
            <a:pPr>
              <a:defRPr/>
            </a:pPr>
            <a:fld id="{1A00A08D-0214-461D-9649-0CA81CC9E265}" type="slidenum">
              <a:rPr lang="tr-TR" smtClean="0"/>
              <a:pPr>
                <a:defRPr/>
              </a:pPr>
              <a:t>3</a:t>
            </a:fld>
            <a:endParaRPr lang="tr-TR" dirty="0"/>
          </a:p>
        </p:txBody>
      </p:sp>
      <p:sp>
        <p:nvSpPr>
          <p:cNvPr id="6" name="1 Başlık"/>
          <p:cNvSpPr>
            <a:spLocks noGrp="1"/>
          </p:cNvSpPr>
          <p:nvPr>
            <p:ph type="ctrTitle"/>
          </p:nvPr>
        </p:nvSpPr>
        <p:spPr>
          <a:xfrm>
            <a:off x="598131" y="188640"/>
            <a:ext cx="7772400" cy="504056"/>
          </a:xfrm>
        </p:spPr>
        <p:txBody>
          <a:bodyPr/>
          <a:lstStyle/>
          <a:p>
            <a:r>
              <a:rPr lang="tr-TR" sz="3000" dirty="0" smtClean="0"/>
              <a:t>TAC -</a:t>
            </a:r>
            <a:r>
              <a:rPr lang="en-US" sz="3000" dirty="0" err="1" smtClean="0"/>
              <a:t>Golbas</a:t>
            </a:r>
            <a:r>
              <a:rPr lang="tr-TR" sz="3000" dirty="0" smtClean="0"/>
              <a:t>i</a:t>
            </a:r>
            <a:r>
              <a:rPr lang="en-US" sz="3000" dirty="0" smtClean="0"/>
              <a:t> Campus Of Ankara University</a:t>
            </a:r>
            <a:endParaRPr lang="en-US" sz="3000" dirty="0"/>
          </a:p>
        </p:txBody>
      </p:sp>
      <p:sp>
        <p:nvSpPr>
          <p:cNvPr id="7" name="4 Slayt Numarası Yer Tutucusu"/>
          <p:cNvSpPr txBox="1">
            <a:spLocks/>
          </p:cNvSpPr>
          <p:nvPr/>
        </p:nvSpPr>
        <p:spPr>
          <a:xfrm>
            <a:off x="6830888" y="6417880"/>
            <a:ext cx="2133600" cy="22006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425B467-183E-42E3-AC3B-A9C28AE40037}" type="slidenum">
              <a:rPr kumimoji="0" lang="tr-TR"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tr-TR" sz="18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8" name="Picture 4"/>
          <p:cNvPicPr>
            <a:picLocks noChangeAspect="1" noChangeArrowheads="1"/>
          </p:cNvPicPr>
          <p:nvPr/>
        </p:nvPicPr>
        <p:blipFill>
          <a:blip r:embed="rId2"/>
          <a:srcRect/>
          <a:stretch>
            <a:fillRect/>
          </a:stretch>
        </p:blipFill>
        <p:spPr bwMode="auto">
          <a:xfrm>
            <a:off x="1214414" y="835495"/>
            <a:ext cx="7105680" cy="5665339"/>
          </a:xfrm>
          <a:prstGeom prst="rect">
            <a:avLst/>
          </a:prstGeom>
          <a:noFill/>
          <a:ln w="9525">
            <a:noFill/>
            <a:miter lim="800000"/>
            <a:headEnd/>
            <a:tailEnd/>
          </a:ln>
          <a:effectLst/>
        </p:spPr>
      </p:pic>
      <p:sp>
        <p:nvSpPr>
          <p:cNvPr id="9" name="8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Başlık 1"/>
          <p:cNvSpPr>
            <a:spLocks noGrp="1"/>
          </p:cNvSpPr>
          <p:nvPr>
            <p:ph type="ctrTitle"/>
          </p:nvPr>
        </p:nvSpPr>
        <p:spPr>
          <a:xfrm>
            <a:off x="598488" y="188913"/>
            <a:ext cx="7772400" cy="503237"/>
          </a:xfrm>
        </p:spPr>
        <p:txBody>
          <a:bodyPr/>
          <a:lstStyle/>
          <a:p>
            <a:pPr eaLnBrk="1" hangingPunct="1"/>
            <a:r>
              <a:rPr lang="en-US" smtClean="0"/>
              <a:t>Tunnel </a:t>
            </a:r>
            <a:r>
              <a:rPr lang="tr-TR" smtClean="0"/>
              <a:t>C</a:t>
            </a:r>
            <a:r>
              <a:rPr lang="en-US" smtClean="0"/>
              <a:t>orridor </a:t>
            </a:r>
            <a:r>
              <a:rPr lang="tr-TR" smtClean="0"/>
              <a:t>a</a:t>
            </a:r>
            <a:r>
              <a:rPr lang="en-US" smtClean="0"/>
              <a:t>nd </a:t>
            </a:r>
            <a:r>
              <a:rPr lang="tr-TR" smtClean="0"/>
              <a:t>D</a:t>
            </a:r>
            <a:r>
              <a:rPr lang="en-US" smtClean="0"/>
              <a:t>oor </a:t>
            </a:r>
            <a:r>
              <a:rPr lang="tr-TR" smtClean="0"/>
              <a:t>D</a:t>
            </a:r>
            <a:r>
              <a:rPr lang="en-US" smtClean="0"/>
              <a:t>esign</a:t>
            </a:r>
            <a:endParaRPr lang="tr-TR" smtClean="0"/>
          </a:p>
        </p:txBody>
      </p:sp>
      <p:sp>
        <p:nvSpPr>
          <p:cNvPr id="5" name="Slayt Numarası Yer Tutucusu 4"/>
          <p:cNvSpPr>
            <a:spLocks noGrp="1"/>
          </p:cNvSpPr>
          <p:nvPr>
            <p:ph type="sldNum" sz="quarter" idx="11"/>
          </p:nvPr>
        </p:nvSpPr>
        <p:spPr/>
        <p:txBody>
          <a:bodyPr/>
          <a:lstStyle/>
          <a:p>
            <a:pPr>
              <a:defRPr/>
            </a:pPr>
            <a:fld id="{8724343B-2C5D-49E2-9669-63446BA46A59}" type="slidenum">
              <a:rPr lang="tr-TR"/>
              <a:pPr>
                <a:defRPr/>
              </a:pPr>
              <a:t>30</a:t>
            </a:fld>
            <a:endParaRPr lang="tr-TR" dirty="0"/>
          </a:p>
        </p:txBody>
      </p:sp>
      <p:pic>
        <p:nvPicPr>
          <p:cNvPr id="28677" name="Picture 2"/>
          <p:cNvPicPr>
            <a:picLocks noChangeAspect="1" noChangeArrowheads="1"/>
          </p:cNvPicPr>
          <p:nvPr/>
        </p:nvPicPr>
        <p:blipFill>
          <a:blip r:embed="rId2"/>
          <a:srcRect/>
          <a:stretch>
            <a:fillRect/>
          </a:stretch>
        </p:blipFill>
        <p:spPr bwMode="auto">
          <a:xfrm>
            <a:off x="785786" y="1643050"/>
            <a:ext cx="7140575" cy="3816350"/>
          </a:xfrm>
          <a:prstGeom prst="rect">
            <a:avLst/>
          </a:prstGeom>
          <a:noFill/>
          <a:ln w="9525">
            <a:noFill/>
            <a:miter lim="800000"/>
            <a:headEnd/>
            <a:tailEnd/>
          </a:ln>
        </p:spPr>
      </p:pic>
      <p:sp>
        <p:nvSpPr>
          <p:cNvPr id="6" name="5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Başlık 1"/>
          <p:cNvSpPr>
            <a:spLocks noGrp="1"/>
          </p:cNvSpPr>
          <p:nvPr>
            <p:ph type="ctrTitle"/>
          </p:nvPr>
        </p:nvSpPr>
        <p:spPr>
          <a:xfrm>
            <a:off x="598488" y="188913"/>
            <a:ext cx="7772400" cy="503237"/>
          </a:xfrm>
        </p:spPr>
        <p:txBody>
          <a:bodyPr/>
          <a:lstStyle/>
          <a:p>
            <a:pPr eaLnBrk="1" hangingPunct="1"/>
            <a:r>
              <a:rPr lang="en-US" smtClean="0"/>
              <a:t>Neutron dose distribution at the entrance of the tunnel corridor and door</a:t>
            </a:r>
            <a:endParaRPr lang="tr-TR" smtClean="0"/>
          </a:p>
        </p:txBody>
      </p:sp>
      <p:sp>
        <p:nvSpPr>
          <p:cNvPr id="5" name="Slayt Numarası Yer Tutucusu 4"/>
          <p:cNvSpPr>
            <a:spLocks noGrp="1"/>
          </p:cNvSpPr>
          <p:nvPr>
            <p:ph type="sldNum" sz="quarter" idx="11"/>
          </p:nvPr>
        </p:nvSpPr>
        <p:spPr/>
        <p:txBody>
          <a:bodyPr/>
          <a:lstStyle/>
          <a:p>
            <a:pPr>
              <a:defRPr/>
            </a:pPr>
            <a:fld id="{9F8C5EBE-FEED-4C79-873F-62181B70FF7D}" type="slidenum">
              <a:rPr lang="tr-TR"/>
              <a:pPr>
                <a:defRPr/>
              </a:pPr>
              <a:t>31</a:t>
            </a:fld>
            <a:endParaRPr lang="tr-TR" dirty="0"/>
          </a:p>
        </p:txBody>
      </p:sp>
      <p:sp>
        <p:nvSpPr>
          <p:cNvPr id="2970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latin typeface="Calibri" charset="-94"/>
            </a:endParaRPr>
          </a:p>
        </p:txBody>
      </p:sp>
      <p:pic>
        <p:nvPicPr>
          <p:cNvPr id="29702" name="Picture 2" descr="genel"/>
          <p:cNvPicPr>
            <a:picLocks noChangeAspect="1" noChangeArrowheads="1"/>
          </p:cNvPicPr>
          <p:nvPr/>
        </p:nvPicPr>
        <p:blipFill>
          <a:blip r:embed="rId2"/>
          <a:srcRect l="6137" t="11971" b="7727"/>
          <a:stretch>
            <a:fillRect/>
          </a:stretch>
        </p:blipFill>
        <p:spPr bwMode="auto">
          <a:xfrm>
            <a:off x="1042988" y="1268413"/>
            <a:ext cx="7404100" cy="4752975"/>
          </a:xfrm>
          <a:prstGeom prst="rect">
            <a:avLst/>
          </a:prstGeom>
          <a:noFill/>
          <a:ln w="9525">
            <a:noFill/>
            <a:miter lim="800000"/>
            <a:headEnd/>
            <a:tailEnd/>
          </a:ln>
        </p:spPr>
      </p:pic>
      <p:sp>
        <p:nvSpPr>
          <p:cNvPr id="6" name="5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Başlık 1"/>
          <p:cNvSpPr>
            <a:spLocks noGrp="1"/>
          </p:cNvSpPr>
          <p:nvPr>
            <p:ph type="ctrTitle"/>
          </p:nvPr>
        </p:nvSpPr>
        <p:spPr>
          <a:xfrm>
            <a:off x="598488" y="188913"/>
            <a:ext cx="7772400" cy="503237"/>
          </a:xfrm>
        </p:spPr>
        <p:txBody>
          <a:bodyPr/>
          <a:lstStyle/>
          <a:p>
            <a:pPr eaLnBrk="1" hangingPunct="1"/>
            <a:r>
              <a:rPr lang="tr-TR" smtClean="0"/>
              <a:t/>
            </a:r>
            <a:br>
              <a:rPr lang="tr-TR" smtClean="0"/>
            </a:br>
            <a:r>
              <a:rPr lang="tr-TR" smtClean="0"/>
              <a:t>User Potential Surveys</a:t>
            </a:r>
            <a:br>
              <a:rPr lang="tr-TR" smtClean="0"/>
            </a:br>
            <a:endParaRPr lang="tr-TR" smtClean="0"/>
          </a:p>
        </p:txBody>
      </p:sp>
      <p:sp>
        <p:nvSpPr>
          <p:cNvPr id="30723" name="Alt Başlık 2"/>
          <p:cNvSpPr>
            <a:spLocks noGrp="1"/>
          </p:cNvSpPr>
          <p:nvPr>
            <p:ph type="subTitle" idx="1"/>
          </p:nvPr>
        </p:nvSpPr>
        <p:spPr>
          <a:xfrm>
            <a:off x="1187450" y="1052513"/>
            <a:ext cx="6400800" cy="4921250"/>
          </a:xfrm>
        </p:spPr>
        <p:txBody>
          <a:bodyPr/>
          <a:lstStyle/>
          <a:p>
            <a:pPr eaLnBrk="1" hangingPunct="1"/>
            <a:r>
              <a:rPr lang="tr-TR" sz="2400" smtClean="0">
                <a:solidFill>
                  <a:srgbClr val="404040"/>
                </a:solidFill>
              </a:rPr>
              <a:t>The first </a:t>
            </a:r>
            <a:r>
              <a:rPr lang="en-US" sz="2400" smtClean="0">
                <a:solidFill>
                  <a:srgbClr val="404040"/>
                </a:solidFill>
              </a:rPr>
              <a:t>workshop named   “Workshop on Turkish Accelerator Center Proton Accelerator Facility - Machine and Research Potential” was performed between May 7th and May 8th, 2012.</a:t>
            </a:r>
            <a:endParaRPr lang="tr-TR" sz="2400" smtClean="0">
              <a:solidFill>
                <a:srgbClr val="404040"/>
              </a:solidFill>
            </a:endParaRPr>
          </a:p>
          <a:p>
            <a:pPr eaLnBrk="1" hangingPunct="1"/>
            <a:r>
              <a:rPr lang="en-US" sz="2400" smtClean="0">
                <a:solidFill>
                  <a:srgbClr val="404040"/>
                </a:solidFill>
              </a:rPr>
              <a:t> A new LINAC and experimental stations designs of TAC-PAF were introduced after </a:t>
            </a:r>
            <a:r>
              <a:rPr lang="tr-TR" sz="2400" smtClean="0">
                <a:solidFill>
                  <a:srgbClr val="404040"/>
                </a:solidFill>
              </a:rPr>
              <a:t>this </a:t>
            </a:r>
            <a:r>
              <a:rPr lang="en-US" sz="2400" smtClean="0">
                <a:solidFill>
                  <a:srgbClr val="404040"/>
                </a:solidFill>
              </a:rPr>
              <a:t>user workshop </a:t>
            </a:r>
            <a:endParaRPr lang="tr-TR" sz="2400" smtClean="0">
              <a:solidFill>
                <a:srgbClr val="404040"/>
              </a:solidFill>
            </a:endParaRPr>
          </a:p>
        </p:txBody>
      </p:sp>
      <p:sp>
        <p:nvSpPr>
          <p:cNvPr id="5" name="Slayt Numarası Yer Tutucusu 4"/>
          <p:cNvSpPr>
            <a:spLocks noGrp="1"/>
          </p:cNvSpPr>
          <p:nvPr>
            <p:ph type="sldNum" sz="quarter" idx="11"/>
          </p:nvPr>
        </p:nvSpPr>
        <p:spPr/>
        <p:txBody>
          <a:bodyPr/>
          <a:lstStyle/>
          <a:p>
            <a:pPr>
              <a:defRPr/>
            </a:pPr>
            <a:fld id="{A8FFCC2A-DCB6-42AA-ADA3-5C62294D41CF}" type="slidenum">
              <a:rPr lang="tr-TR"/>
              <a:pPr>
                <a:defRPr/>
              </a:pPr>
              <a:t>32</a:t>
            </a:fld>
            <a:endParaRPr lang="tr-TR" dirty="0"/>
          </a:p>
        </p:txBody>
      </p:sp>
      <p:pic>
        <p:nvPicPr>
          <p:cNvPr id="5123" name="Picture 3"/>
          <p:cNvPicPr>
            <a:picLocks noChangeAspect="1" noChangeArrowheads="1"/>
          </p:cNvPicPr>
          <p:nvPr/>
        </p:nvPicPr>
        <p:blipFill>
          <a:blip r:embed="rId2"/>
          <a:srcRect/>
          <a:stretch>
            <a:fillRect/>
          </a:stretch>
        </p:blipFill>
        <p:spPr bwMode="auto">
          <a:xfrm>
            <a:off x="2357422" y="71414"/>
            <a:ext cx="4457700" cy="6438900"/>
          </a:xfrm>
          <a:prstGeom prst="rect">
            <a:avLst/>
          </a:prstGeom>
          <a:noFill/>
          <a:ln w="9525">
            <a:noFill/>
            <a:miter lim="800000"/>
            <a:headEnd/>
            <a:tailEnd/>
          </a:ln>
        </p:spPr>
      </p:pic>
      <p:sp>
        <p:nvSpPr>
          <p:cNvPr id="7" name="6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circle(in)">
                                      <p:cBhvr>
                                        <p:cTn id="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Başlık 1"/>
          <p:cNvSpPr>
            <a:spLocks noGrp="1"/>
          </p:cNvSpPr>
          <p:nvPr>
            <p:ph type="ctrTitle"/>
          </p:nvPr>
        </p:nvSpPr>
        <p:spPr>
          <a:xfrm>
            <a:off x="598488" y="188913"/>
            <a:ext cx="7772400" cy="503237"/>
          </a:xfrm>
        </p:spPr>
        <p:txBody>
          <a:bodyPr/>
          <a:lstStyle/>
          <a:p>
            <a:pPr eaLnBrk="1" hangingPunct="1"/>
            <a:r>
              <a:rPr lang="tr-TR" smtClean="0"/>
              <a:t/>
            </a:r>
            <a:br>
              <a:rPr lang="tr-TR" smtClean="0"/>
            </a:br>
            <a:r>
              <a:rPr lang="tr-TR" smtClean="0"/>
              <a:t>User Potential Surveys</a:t>
            </a:r>
            <a:br>
              <a:rPr lang="tr-TR" smtClean="0"/>
            </a:br>
            <a:endParaRPr lang="tr-TR" smtClean="0"/>
          </a:p>
        </p:txBody>
      </p:sp>
      <p:sp>
        <p:nvSpPr>
          <p:cNvPr id="32771" name="Alt Başlık 2"/>
          <p:cNvSpPr>
            <a:spLocks noGrp="1"/>
          </p:cNvSpPr>
          <p:nvPr>
            <p:ph type="subTitle" idx="1"/>
          </p:nvPr>
        </p:nvSpPr>
        <p:spPr>
          <a:xfrm>
            <a:off x="900113" y="1052513"/>
            <a:ext cx="6400800" cy="4776787"/>
          </a:xfrm>
        </p:spPr>
        <p:txBody>
          <a:bodyPr/>
          <a:lstStyle/>
          <a:p>
            <a:pPr eaLnBrk="1" hangingPunct="1"/>
            <a:r>
              <a:rPr lang="en-US" sz="1900" dirty="0" smtClean="0">
                <a:solidFill>
                  <a:srgbClr val="0000FF"/>
                </a:solidFill>
              </a:rPr>
              <a:t>Second workshop called  “National Proton Accelerator Workshop”</a:t>
            </a:r>
            <a:r>
              <a:rPr lang="tr-TR" sz="1900" dirty="0" smtClean="0">
                <a:solidFill>
                  <a:srgbClr val="0000FF"/>
                </a:solidFill>
              </a:rPr>
              <a:t> </a:t>
            </a:r>
            <a:r>
              <a:rPr lang="en-US" sz="1900" dirty="0" smtClean="0">
                <a:solidFill>
                  <a:srgbClr val="0000FF"/>
                </a:solidFill>
              </a:rPr>
              <a:t>for user potential and demands from other areas covering industry, material science, etc. had been organized in collaboration with TAEK- P</a:t>
            </a:r>
            <a:r>
              <a:rPr lang="tr-TR" sz="1900" dirty="0" smtClean="0">
                <a:solidFill>
                  <a:srgbClr val="0000FF"/>
                </a:solidFill>
              </a:rPr>
              <a:t>AF </a:t>
            </a:r>
            <a:r>
              <a:rPr lang="en-US" sz="1900" dirty="0" smtClean="0">
                <a:solidFill>
                  <a:srgbClr val="0000FF"/>
                </a:solidFill>
              </a:rPr>
              <a:t>(TAEK Proton Accelerator) </a:t>
            </a:r>
            <a:r>
              <a:rPr lang="tr-TR" sz="1900" dirty="0" smtClean="0">
                <a:solidFill>
                  <a:srgbClr val="0000FF"/>
                </a:solidFill>
              </a:rPr>
              <a:t> ti</a:t>
            </a:r>
            <a:r>
              <a:rPr lang="en-US" sz="1900" dirty="0" smtClean="0">
                <a:solidFill>
                  <a:srgbClr val="0000FF"/>
                </a:solidFill>
              </a:rPr>
              <a:t>m</a:t>
            </a:r>
            <a:r>
              <a:rPr lang="tr-TR" sz="1900" dirty="0" smtClean="0">
                <a:solidFill>
                  <a:srgbClr val="0000FF"/>
                </a:solidFill>
              </a:rPr>
              <a:t>e</a:t>
            </a:r>
            <a:r>
              <a:rPr lang="en-US" sz="1900" dirty="0" smtClean="0">
                <a:solidFill>
                  <a:srgbClr val="0000FF"/>
                </a:solidFill>
              </a:rPr>
              <a:t> between April 18th and April 19th, 2013</a:t>
            </a:r>
            <a:r>
              <a:rPr lang="en-US" sz="1900" dirty="0" smtClean="0">
                <a:solidFill>
                  <a:srgbClr val="404040"/>
                </a:solidFill>
              </a:rPr>
              <a:t>. </a:t>
            </a:r>
            <a:endParaRPr lang="tr-TR" sz="1900" dirty="0" smtClean="0">
              <a:solidFill>
                <a:srgbClr val="404040"/>
              </a:solidFill>
            </a:endParaRPr>
          </a:p>
          <a:p>
            <a:pPr eaLnBrk="1" hangingPunct="1"/>
            <a:r>
              <a:rPr lang="en-US" sz="1900" dirty="0" smtClean="0">
                <a:solidFill>
                  <a:srgbClr val="FF0066"/>
                </a:solidFill>
              </a:rPr>
              <a:t>The workshop was organized to give information about the built and planned proton accelerators in Turkey</a:t>
            </a:r>
            <a:endParaRPr lang="tr-TR" sz="1900" dirty="0" smtClean="0">
              <a:solidFill>
                <a:srgbClr val="FF0066"/>
              </a:solidFill>
            </a:endParaRPr>
          </a:p>
          <a:p>
            <a:pPr eaLnBrk="1" hangingPunct="1"/>
            <a:r>
              <a:rPr lang="tr-TR" sz="1900" dirty="0" smtClean="0">
                <a:solidFill>
                  <a:srgbClr val="33CC33"/>
                </a:solidFill>
              </a:rPr>
              <a:t>T</a:t>
            </a:r>
            <a:r>
              <a:rPr lang="en-US" sz="1900" dirty="0" smtClean="0">
                <a:solidFill>
                  <a:srgbClr val="33CC33"/>
                </a:solidFill>
              </a:rPr>
              <a:t>o see demands for researches by using a proton accelerator technology and to evaluate the development and implementation activities.</a:t>
            </a:r>
            <a:endParaRPr lang="tr-TR" sz="1900" dirty="0" smtClean="0">
              <a:solidFill>
                <a:srgbClr val="33CC33"/>
              </a:solidFill>
            </a:endParaRPr>
          </a:p>
          <a:p>
            <a:pPr eaLnBrk="1" hangingPunct="1"/>
            <a:r>
              <a:rPr lang="en-US" sz="1900" dirty="0" smtClean="0">
                <a:solidFill>
                  <a:srgbClr val="FF6600"/>
                </a:solidFill>
              </a:rPr>
              <a:t>The user profile and the road map for proton accelerators were tried to be determined in this workshop. </a:t>
            </a:r>
            <a:endParaRPr lang="tr-TR" sz="1900" dirty="0" smtClean="0">
              <a:solidFill>
                <a:srgbClr val="FF6600"/>
              </a:solidFill>
            </a:endParaRPr>
          </a:p>
          <a:p>
            <a:pPr eaLnBrk="1" hangingPunct="1"/>
            <a:r>
              <a:rPr lang="en-US" sz="1900" dirty="0" smtClean="0">
                <a:solidFill>
                  <a:srgbClr val="404040"/>
                </a:solidFill>
              </a:rPr>
              <a:t>80 people participated in the workshop from universities and various institutions.  19 papers and 9 posters have been presented. </a:t>
            </a:r>
            <a:endParaRPr lang="tr-TR" sz="1900" dirty="0" smtClean="0">
              <a:solidFill>
                <a:srgbClr val="404040"/>
              </a:solidFill>
            </a:endParaRPr>
          </a:p>
          <a:p>
            <a:pPr eaLnBrk="1" hangingPunct="1"/>
            <a:endParaRPr lang="tr-TR" sz="1900" dirty="0" smtClean="0">
              <a:solidFill>
                <a:srgbClr val="404040"/>
              </a:solidFill>
            </a:endParaRPr>
          </a:p>
        </p:txBody>
      </p:sp>
      <p:pic>
        <p:nvPicPr>
          <p:cNvPr id="36871" name="Picture 7"/>
          <p:cNvPicPr>
            <a:picLocks noChangeAspect="1" noChangeArrowheads="1"/>
          </p:cNvPicPr>
          <p:nvPr/>
        </p:nvPicPr>
        <p:blipFill>
          <a:blip r:embed="rId2"/>
          <a:srcRect/>
          <a:stretch>
            <a:fillRect/>
          </a:stretch>
        </p:blipFill>
        <p:spPr bwMode="auto">
          <a:xfrm>
            <a:off x="2143108" y="214290"/>
            <a:ext cx="4465637" cy="6286500"/>
          </a:xfrm>
          <a:prstGeom prst="rect">
            <a:avLst/>
          </a:prstGeom>
          <a:noFill/>
          <a:ln w="9525">
            <a:noFill/>
            <a:miter lim="800000"/>
            <a:headEnd/>
            <a:tailEnd/>
          </a:ln>
        </p:spPr>
      </p:pic>
      <p:sp>
        <p:nvSpPr>
          <p:cNvPr id="5" name="4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box(in)">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Başlık 1"/>
          <p:cNvSpPr>
            <a:spLocks noGrp="1"/>
          </p:cNvSpPr>
          <p:nvPr>
            <p:ph type="ctrTitle"/>
          </p:nvPr>
        </p:nvSpPr>
        <p:spPr>
          <a:xfrm>
            <a:off x="598488" y="188913"/>
            <a:ext cx="7772400" cy="503237"/>
          </a:xfrm>
        </p:spPr>
        <p:txBody>
          <a:bodyPr/>
          <a:lstStyle/>
          <a:p>
            <a:pPr eaLnBrk="1" hangingPunct="1"/>
            <a:r>
              <a:rPr lang="en-US" smtClean="0"/>
              <a:t>The results of </a:t>
            </a:r>
            <a:r>
              <a:rPr lang="tr-TR" smtClean="0"/>
              <a:t>second</a:t>
            </a:r>
            <a:r>
              <a:rPr lang="en-US" smtClean="0"/>
              <a:t> workshop </a:t>
            </a:r>
            <a:endParaRPr lang="tr-TR" smtClean="0"/>
          </a:p>
        </p:txBody>
      </p:sp>
      <p:sp>
        <p:nvSpPr>
          <p:cNvPr id="3" name="Alt Başlık 2"/>
          <p:cNvSpPr>
            <a:spLocks noGrp="1"/>
          </p:cNvSpPr>
          <p:nvPr>
            <p:ph type="subTitle" idx="1"/>
          </p:nvPr>
        </p:nvSpPr>
        <p:spPr>
          <a:xfrm>
            <a:off x="468313" y="981075"/>
            <a:ext cx="4679950" cy="5472113"/>
          </a:xfrm>
        </p:spPr>
        <p:txBody>
          <a:bodyPr rtlCol="0">
            <a:noAutofit/>
          </a:bodyPr>
          <a:lstStyle/>
          <a:p>
            <a:pPr eaLnBrk="1" fontAlgn="auto" hangingPunct="1">
              <a:spcAft>
                <a:spcPts val="0"/>
              </a:spcAft>
              <a:buFont typeface="Arial" pitchFamily="34" charset="0"/>
              <a:buChar char="•"/>
              <a:defRPr/>
            </a:pPr>
            <a:r>
              <a:rPr lang="tr-TR" sz="1600" dirty="0" smtClean="0">
                <a:solidFill>
                  <a:srgbClr val="00B050"/>
                </a:solidFill>
              </a:rPr>
              <a:t>I</a:t>
            </a:r>
          </a:p>
          <a:p>
            <a:pPr eaLnBrk="1" fontAlgn="auto" hangingPunct="1">
              <a:spcAft>
                <a:spcPts val="0"/>
              </a:spcAft>
              <a:buFont typeface="Arial" pitchFamily="34" charset="0"/>
              <a:buChar char="•"/>
              <a:defRPr/>
            </a:pPr>
            <a:r>
              <a:rPr lang="en-US" sz="1600" dirty="0" smtClean="0">
                <a:solidFill>
                  <a:schemeClr val="tx2">
                    <a:lumMod val="60000"/>
                    <a:lumOff val="40000"/>
                  </a:schemeClr>
                </a:solidFill>
              </a:rPr>
              <a:t>Within </a:t>
            </a:r>
            <a:r>
              <a:rPr lang="en-US" sz="1600" dirty="0">
                <a:solidFill>
                  <a:schemeClr val="tx2">
                    <a:lumMod val="60000"/>
                    <a:lumOff val="40000"/>
                  </a:schemeClr>
                </a:solidFill>
              </a:rPr>
              <a:t>the TAC-PAF project, the necessity of R &amp; D activities of hadron therapy was emphasized</a:t>
            </a:r>
            <a:r>
              <a:rPr lang="en-US" sz="1600" dirty="0" smtClean="0">
                <a:solidFill>
                  <a:schemeClr val="tx2">
                    <a:lumMod val="60000"/>
                    <a:lumOff val="40000"/>
                  </a:schemeClr>
                </a:solidFill>
              </a:rPr>
              <a:t>.</a:t>
            </a:r>
            <a:endParaRPr lang="tr-TR" sz="1600" dirty="0" smtClean="0">
              <a:solidFill>
                <a:schemeClr val="tx2">
                  <a:lumMod val="60000"/>
                  <a:lumOff val="40000"/>
                </a:schemeClr>
              </a:solidFill>
            </a:endParaRPr>
          </a:p>
          <a:p>
            <a:pPr eaLnBrk="1" fontAlgn="auto" hangingPunct="1">
              <a:spcAft>
                <a:spcPts val="0"/>
              </a:spcAft>
              <a:buFont typeface="Arial" pitchFamily="34" charset="0"/>
              <a:buChar char="•"/>
              <a:defRPr/>
            </a:pPr>
            <a:r>
              <a:rPr lang="en-US" sz="1600" dirty="0" smtClean="0">
                <a:solidFill>
                  <a:schemeClr val="accent4">
                    <a:lumMod val="75000"/>
                  </a:schemeClr>
                </a:solidFill>
              </a:rPr>
              <a:t>In </a:t>
            </a:r>
            <a:r>
              <a:rPr lang="en-US" sz="1600" dirty="0">
                <a:solidFill>
                  <a:schemeClr val="accent4">
                    <a:lumMod val="75000"/>
                  </a:schemeClr>
                </a:solidFill>
              </a:rPr>
              <a:t>general, it </a:t>
            </a:r>
            <a:r>
              <a:rPr lang="tr-TR" sz="1600" dirty="0" err="1" smtClean="0">
                <a:solidFill>
                  <a:schemeClr val="accent4">
                    <a:lumMod val="75000"/>
                  </a:schemeClr>
                </a:solidFill>
              </a:rPr>
              <a:t>was</a:t>
            </a:r>
            <a:r>
              <a:rPr lang="en-US" sz="1600" dirty="0" smtClean="0">
                <a:solidFill>
                  <a:schemeClr val="accent4">
                    <a:lumMod val="75000"/>
                  </a:schemeClr>
                </a:solidFill>
              </a:rPr>
              <a:t> </a:t>
            </a:r>
            <a:r>
              <a:rPr lang="en-US" sz="1600" dirty="0">
                <a:solidFill>
                  <a:schemeClr val="accent4">
                    <a:lumMod val="75000"/>
                  </a:schemeClr>
                </a:solidFill>
              </a:rPr>
              <a:t>discussed on the importance of neutron spallation source and of neutron usage in industry, R </a:t>
            </a:r>
            <a:r>
              <a:rPr lang="en-US" sz="1600" dirty="0" smtClean="0">
                <a:solidFill>
                  <a:schemeClr val="accent4">
                    <a:lumMod val="75000"/>
                  </a:schemeClr>
                </a:solidFill>
              </a:rPr>
              <a:t>&amp;</a:t>
            </a:r>
            <a:r>
              <a:rPr lang="tr-TR" sz="1600" dirty="0" smtClean="0">
                <a:solidFill>
                  <a:schemeClr val="accent4">
                    <a:lumMod val="75000"/>
                  </a:schemeClr>
                </a:solidFill>
              </a:rPr>
              <a:t> </a:t>
            </a:r>
            <a:r>
              <a:rPr lang="en-US" sz="1600" dirty="0" smtClean="0">
                <a:solidFill>
                  <a:schemeClr val="accent4">
                    <a:lumMod val="75000"/>
                  </a:schemeClr>
                </a:solidFill>
              </a:rPr>
              <a:t>D </a:t>
            </a:r>
            <a:r>
              <a:rPr lang="en-US" sz="1600" dirty="0">
                <a:solidFill>
                  <a:schemeClr val="accent4">
                    <a:lumMod val="75000"/>
                  </a:schemeClr>
                </a:solidFill>
              </a:rPr>
              <a:t>and different application areas</a:t>
            </a:r>
            <a:r>
              <a:rPr lang="en-US" sz="1600" dirty="0" smtClean="0">
                <a:solidFill>
                  <a:schemeClr val="accent4">
                    <a:lumMod val="75000"/>
                  </a:schemeClr>
                </a:solidFill>
              </a:rPr>
              <a:t>.</a:t>
            </a:r>
            <a:endParaRPr lang="tr-TR" sz="1600" dirty="0" smtClean="0">
              <a:solidFill>
                <a:schemeClr val="accent4">
                  <a:lumMod val="75000"/>
                </a:schemeClr>
              </a:solidFill>
            </a:endParaRPr>
          </a:p>
          <a:p>
            <a:pPr eaLnBrk="1" fontAlgn="auto" hangingPunct="1">
              <a:spcAft>
                <a:spcPts val="0"/>
              </a:spcAft>
              <a:buFont typeface="Arial" pitchFamily="34" charset="0"/>
              <a:buChar char="•"/>
              <a:defRPr/>
            </a:pPr>
            <a:r>
              <a:rPr lang="en-US" sz="1600" dirty="0" smtClean="0"/>
              <a:t> </a:t>
            </a:r>
            <a:r>
              <a:rPr lang="en-US" sz="1600" dirty="0">
                <a:solidFill>
                  <a:schemeClr val="accent6">
                    <a:lumMod val="75000"/>
                  </a:schemeClr>
                </a:solidFill>
              </a:rPr>
              <a:t>It was stated that the TAC-PAF project will be a major infrastructure in terms of neutron production</a:t>
            </a:r>
            <a:r>
              <a:rPr lang="en-US" sz="1600" dirty="0" smtClean="0">
                <a:solidFill>
                  <a:schemeClr val="accent6">
                    <a:lumMod val="75000"/>
                  </a:schemeClr>
                </a:solidFill>
              </a:rPr>
              <a:t>.</a:t>
            </a:r>
            <a:endParaRPr lang="tr-TR" sz="1600" dirty="0" smtClean="0">
              <a:solidFill>
                <a:schemeClr val="accent6">
                  <a:lumMod val="75000"/>
                </a:schemeClr>
              </a:solidFill>
            </a:endParaRPr>
          </a:p>
          <a:p>
            <a:pPr eaLnBrk="1" fontAlgn="auto" hangingPunct="1">
              <a:spcAft>
                <a:spcPts val="0"/>
              </a:spcAft>
              <a:buFont typeface="Arial" pitchFamily="34" charset="0"/>
              <a:buChar char="•"/>
              <a:defRPr/>
            </a:pPr>
            <a:r>
              <a:rPr lang="en-US" sz="1600" dirty="0" smtClean="0">
                <a:solidFill>
                  <a:srgbClr val="FF0000"/>
                </a:solidFill>
              </a:rPr>
              <a:t>It </a:t>
            </a:r>
            <a:r>
              <a:rPr lang="tr-TR" sz="1600" dirty="0" err="1" smtClean="0">
                <a:solidFill>
                  <a:srgbClr val="FF0000"/>
                </a:solidFill>
              </a:rPr>
              <a:t>was</a:t>
            </a:r>
            <a:r>
              <a:rPr lang="en-US" sz="1600" dirty="0" smtClean="0">
                <a:solidFill>
                  <a:srgbClr val="FF0000"/>
                </a:solidFill>
              </a:rPr>
              <a:t> </a:t>
            </a:r>
            <a:r>
              <a:rPr lang="en-US" sz="1600" dirty="0">
                <a:solidFill>
                  <a:srgbClr val="FF0000"/>
                </a:solidFill>
              </a:rPr>
              <a:t>also expressed that the current </a:t>
            </a:r>
            <a:r>
              <a:rPr lang="en-US" sz="1600" dirty="0" smtClean="0">
                <a:solidFill>
                  <a:srgbClr val="FF0000"/>
                </a:solidFill>
              </a:rPr>
              <a:t>TAEK-P</a:t>
            </a:r>
            <a:r>
              <a:rPr lang="tr-TR" sz="1600" dirty="0" smtClean="0">
                <a:solidFill>
                  <a:srgbClr val="FF0000"/>
                </a:solidFill>
              </a:rPr>
              <a:t>AF</a:t>
            </a:r>
            <a:r>
              <a:rPr lang="en-US" sz="1600" dirty="0" smtClean="0">
                <a:solidFill>
                  <a:srgbClr val="FF0000"/>
                </a:solidFill>
              </a:rPr>
              <a:t> </a:t>
            </a:r>
            <a:r>
              <a:rPr lang="en-US" sz="1600" dirty="0">
                <a:solidFill>
                  <a:srgbClr val="FF0000"/>
                </a:solidFill>
              </a:rPr>
              <a:t>should have an infrastructure that will allow the production of neutrons.</a:t>
            </a:r>
            <a:endParaRPr lang="tr-TR" sz="1600" dirty="0">
              <a:solidFill>
                <a:srgbClr val="FF0000"/>
              </a:solidFill>
            </a:endParaRPr>
          </a:p>
          <a:p>
            <a:pPr eaLnBrk="1" fontAlgn="auto" hangingPunct="1">
              <a:spcAft>
                <a:spcPts val="0"/>
              </a:spcAft>
              <a:buFont typeface="Arial" pitchFamily="34" charset="0"/>
              <a:buChar char="•"/>
              <a:defRPr/>
            </a:pPr>
            <a:r>
              <a:rPr lang="tr-TR" sz="1600" dirty="0">
                <a:solidFill>
                  <a:srgbClr val="790758"/>
                </a:solidFill>
              </a:rPr>
              <a:t>T</a:t>
            </a:r>
            <a:r>
              <a:rPr lang="en-US" sz="1600" dirty="0" smtClean="0">
                <a:solidFill>
                  <a:srgbClr val="790758"/>
                </a:solidFill>
              </a:rPr>
              <a:t>he </a:t>
            </a:r>
            <a:r>
              <a:rPr lang="en-US" sz="1600" dirty="0">
                <a:solidFill>
                  <a:srgbClr val="790758"/>
                </a:solidFill>
              </a:rPr>
              <a:t>accelerator-driven systems and its future in the </a:t>
            </a:r>
            <a:r>
              <a:rPr lang="tr-TR" sz="1600" dirty="0" smtClean="0">
                <a:solidFill>
                  <a:srgbClr val="790758"/>
                </a:solidFill>
              </a:rPr>
              <a:t>w</a:t>
            </a:r>
            <a:r>
              <a:rPr lang="en-US" sz="1600" dirty="0" err="1" smtClean="0">
                <a:solidFill>
                  <a:srgbClr val="790758"/>
                </a:solidFill>
              </a:rPr>
              <a:t>orld</a:t>
            </a:r>
            <a:r>
              <a:rPr lang="en-US" sz="1600" dirty="0" smtClean="0">
                <a:solidFill>
                  <a:srgbClr val="790758"/>
                </a:solidFill>
              </a:rPr>
              <a:t> </a:t>
            </a:r>
            <a:r>
              <a:rPr lang="en-US" sz="1600" dirty="0">
                <a:solidFill>
                  <a:srgbClr val="790758"/>
                </a:solidFill>
              </a:rPr>
              <a:t>should be evaluated in the next </a:t>
            </a:r>
            <a:r>
              <a:rPr lang="en-US" sz="1600" dirty="0" smtClean="0">
                <a:solidFill>
                  <a:srgbClr val="790758"/>
                </a:solidFill>
              </a:rPr>
              <a:t>workshop</a:t>
            </a:r>
            <a:r>
              <a:rPr lang="tr-TR" sz="1600" dirty="0" smtClean="0">
                <a:solidFill>
                  <a:srgbClr val="790758"/>
                </a:solidFill>
              </a:rPr>
              <a:t>.</a:t>
            </a:r>
          </a:p>
          <a:p>
            <a:pPr eaLnBrk="1" fontAlgn="auto" hangingPunct="1">
              <a:spcAft>
                <a:spcPts val="0"/>
              </a:spcAft>
              <a:buFont typeface="Arial" pitchFamily="34" charset="0"/>
              <a:buChar char="•"/>
              <a:defRPr/>
            </a:pPr>
            <a:r>
              <a:rPr lang="tr-TR" sz="1600" dirty="0" smtClean="0">
                <a:solidFill>
                  <a:srgbClr val="6B750B"/>
                </a:solidFill>
              </a:rPr>
              <a:t>T</a:t>
            </a:r>
            <a:r>
              <a:rPr lang="en-US" sz="1600" dirty="0" smtClean="0">
                <a:solidFill>
                  <a:srgbClr val="6B750B"/>
                </a:solidFill>
              </a:rPr>
              <a:t>he </a:t>
            </a:r>
            <a:r>
              <a:rPr lang="en-US" sz="1600" dirty="0">
                <a:solidFill>
                  <a:srgbClr val="6B750B"/>
                </a:solidFill>
              </a:rPr>
              <a:t>importance of staff training for accelerator technology and of skilled </a:t>
            </a:r>
            <a:r>
              <a:rPr lang="en-US" sz="1600" dirty="0" smtClean="0">
                <a:solidFill>
                  <a:srgbClr val="6B750B"/>
                </a:solidFill>
              </a:rPr>
              <a:t>manpower</a:t>
            </a:r>
            <a:r>
              <a:rPr lang="tr-TR" sz="1600" dirty="0" smtClean="0">
                <a:solidFill>
                  <a:srgbClr val="6B750B"/>
                </a:solidFill>
              </a:rPr>
              <a:t> </a:t>
            </a:r>
            <a:r>
              <a:rPr lang="tr-TR" sz="1600" dirty="0" err="1" smtClean="0">
                <a:solidFill>
                  <a:srgbClr val="6B750B"/>
                </a:solidFill>
              </a:rPr>
              <a:t>was</a:t>
            </a:r>
            <a:r>
              <a:rPr lang="tr-TR" sz="1600" dirty="0" smtClean="0">
                <a:solidFill>
                  <a:srgbClr val="6B750B"/>
                </a:solidFill>
              </a:rPr>
              <a:t> </a:t>
            </a:r>
            <a:r>
              <a:rPr lang="en-US" sz="1600" dirty="0" smtClean="0">
                <a:solidFill>
                  <a:srgbClr val="6B750B"/>
                </a:solidFill>
              </a:rPr>
              <a:t>emphasized. </a:t>
            </a:r>
            <a:endParaRPr lang="tr-TR" sz="1600" dirty="0">
              <a:solidFill>
                <a:srgbClr val="6B750B"/>
              </a:solidFill>
            </a:endParaRPr>
          </a:p>
        </p:txBody>
      </p:sp>
      <p:pic>
        <p:nvPicPr>
          <p:cNvPr id="33798" name="Picture 2" descr="C:\Users\USER\AppData\Local\Microsoft\Windows\Temporary Internet Files\Content.IE5\5T49M2IZ\UPHÇ2013_resim1.JPG"/>
          <p:cNvPicPr>
            <a:picLocks noChangeAspect="1" noChangeArrowheads="1"/>
          </p:cNvPicPr>
          <p:nvPr/>
        </p:nvPicPr>
        <p:blipFill>
          <a:blip r:embed="rId2"/>
          <a:srcRect/>
          <a:stretch>
            <a:fillRect/>
          </a:stretch>
        </p:blipFill>
        <p:spPr bwMode="auto">
          <a:xfrm>
            <a:off x="5076825" y="1412875"/>
            <a:ext cx="3743325" cy="2808288"/>
          </a:xfrm>
          <a:prstGeom prst="rect">
            <a:avLst/>
          </a:prstGeom>
          <a:noFill/>
          <a:ln w="9525">
            <a:noFill/>
            <a:miter lim="800000"/>
            <a:headEnd/>
            <a:tailEnd/>
          </a:ln>
        </p:spPr>
      </p:pic>
      <p:sp>
        <p:nvSpPr>
          <p:cNvPr id="5" name="4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Başlık 1"/>
          <p:cNvSpPr>
            <a:spLocks noGrp="1"/>
          </p:cNvSpPr>
          <p:nvPr>
            <p:ph type="ctrTitle"/>
          </p:nvPr>
        </p:nvSpPr>
        <p:spPr>
          <a:xfrm>
            <a:off x="598488" y="188913"/>
            <a:ext cx="7772400" cy="503237"/>
          </a:xfrm>
        </p:spPr>
        <p:txBody>
          <a:bodyPr/>
          <a:lstStyle/>
          <a:p>
            <a:pPr eaLnBrk="1" hangingPunct="1"/>
            <a:r>
              <a:rPr lang="en-US" dirty="0" smtClean="0"/>
              <a:t>TAC-PAF </a:t>
            </a:r>
            <a:r>
              <a:rPr lang="tr-TR" dirty="0" err="1" smtClean="0"/>
              <a:t>Possible</a:t>
            </a:r>
            <a:r>
              <a:rPr lang="tr-TR" dirty="0" smtClean="0"/>
              <a:t> </a:t>
            </a:r>
            <a:r>
              <a:rPr lang="en-US" dirty="0" smtClean="0"/>
              <a:t>Experimental Station Layout</a:t>
            </a:r>
            <a:endParaRPr lang="tr-TR" dirty="0" smtClean="0"/>
          </a:p>
        </p:txBody>
      </p:sp>
      <p:sp>
        <p:nvSpPr>
          <p:cNvPr id="5" name="Slayt Numarası Yer Tutucusu 4"/>
          <p:cNvSpPr>
            <a:spLocks noGrp="1"/>
          </p:cNvSpPr>
          <p:nvPr>
            <p:ph type="sldNum" sz="quarter" idx="11"/>
          </p:nvPr>
        </p:nvSpPr>
        <p:spPr/>
        <p:txBody>
          <a:bodyPr/>
          <a:lstStyle/>
          <a:p>
            <a:pPr>
              <a:defRPr/>
            </a:pPr>
            <a:fld id="{B547B375-250D-4E63-A999-B21B1E4BD75A}" type="slidenum">
              <a:rPr lang="tr-TR"/>
              <a:pPr>
                <a:defRPr/>
              </a:pPr>
              <a:t>35</a:t>
            </a:fld>
            <a:endParaRPr lang="tr-TR" dirty="0"/>
          </a:p>
        </p:txBody>
      </p:sp>
      <p:grpSp>
        <p:nvGrpSpPr>
          <p:cNvPr id="2" name="Grup 3"/>
          <p:cNvGrpSpPr>
            <a:grpSpLocks/>
          </p:cNvGrpSpPr>
          <p:nvPr/>
        </p:nvGrpSpPr>
        <p:grpSpPr bwMode="auto">
          <a:xfrm>
            <a:off x="220663" y="1511300"/>
            <a:ext cx="8529637" cy="4217988"/>
            <a:chOff x="958850" y="1301749"/>
            <a:chExt cx="7192963" cy="2894013"/>
          </a:xfrm>
        </p:grpSpPr>
        <p:sp>
          <p:nvSpPr>
            <p:cNvPr id="7" name="Dikdörtgen 2"/>
            <p:cNvSpPr>
              <a:spLocks noChangeArrowheads="1"/>
            </p:cNvSpPr>
            <p:nvPr/>
          </p:nvSpPr>
          <p:spPr bwMode="auto">
            <a:xfrm>
              <a:off x="958850" y="1301749"/>
              <a:ext cx="7192963" cy="2894013"/>
            </a:xfrm>
            <a:prstGeom prst="rect">
              <a:avLst/>
            </a:prstGeom>
            <a:solidFill>
              <a:schemeClr val="accent3">
                <a:lumMod val="40000"/>
                <a:lumOff val="60000"/>
              </a:schemeClr>
            </a:solidFill>
            <a:ln w="25400">
              <a:solidFill>
                <a:schemeClr val="accent3">
                  <a:lumMod val="40000"/>
                  <a:lumOff val="60000"/>
                </a:schemeClr>
              </a:solidFill>
              <a:miter lim="800000"/>
              <a:headEnd/>
              <a:tailEnd/>
            </a:ln>
          </p:spPr>
          <p:txBody>
            <a:bodyPr anchor="ctr"/>
            <a:lstStyle/>
            <a:p>
              <a:pPr fontAlgn="auto">
                <a:spcBef>
                  <a:spcPts val="0"/>
                </a:spcBef>
                <a:spcAft>
                  <a:spcPts val="0"/>
                </a:spcAft>
                <a:defRPr/>
              </a:pPr>
              <a:endParaRPr lang="en-US">
                <a:latin typeface="+mn-lt"/>
              </a:endParaRPr>
            </a:p>
          </p:txBody>
        </p:sp>
        <p:grpSp>
          <p:nvGrpSpPr>
            <p:cNvPr id="3" name="Grup 74"/>
            <p:cNvGrpSpPr>
              <a:grpSpLocks/>
            </p:cNvGrpSpPr>
            <p:nvPr/>
          </p:nvGrpSpPr>
          <p:grpSpPr bwMode="auto">
            <a:xfrm>
              <a:off x="3965575" y="1528763"/>
              <a:ext cx="4083050" cy="2400300"/>
              <a:chOff x="2575940" y="2143785"/>
              <a:chExt cx="4082030" cy="2228132"/>
            </a:xfrm>
          </p:grpSpPr>
          <p:sp>
            <p:nvSpPr>
              <p:cNvPr id="11333" name="Düz Bağlayıcı 13"/>
              <p:cNvSpPr>
                <a:spLocks noChangeShapeType="1"/>
              </p:cNvSpPr>
              <p:nvPr/>
            </p:nvSpPr>
            <p:spPr bwMode="auto">
              <a:xfrm>
                <a:off x="2575940" y="3489453"/>
                <a:ext cx="217784" cy="0"/>
              </a:xfrm>
              <a:prstGeom prst="line">
                <a:avLst/>
              </a:prstGeom>
              <a:noFill/>
              <a:ln w="9525">
                <a:solidFill>
                  <a:srgbClr val="4A7EBB"/>
                </a:solidFill>
                <a:round/>
                <a:headEnd/>
                <a:tailEnd/>
              </a:ln>
            </p:spPr>
            <p:txBody>
              <a:bodyPr/>
              <a:lstStyle/>
              <a:p>
                <a:endParaRPr lang="tr-TR"/>
              </a:p>
            </p:txBody>
          </p:sp>
          <p:sp>
            <p:nvSpPr>
              <p:cNvPr id="11334" name="Düz Bağlayıcı 14"/>
              <p:cNvSpPr>
                <a:spLocks noChangeShapeType="1"/>
              </p:cNvSpPr>
              <p:nvPr/>
            </p:nvSpPr>
            <p:spPr bwMode="auto">
              <a:xfrm flipV="1">
                <a:off x="3276884" y="3489453"/>
                <a:ext cx="400422" cy="9636"/>
              </a:xfrm>
              <a:prstGeom prst="line">
                <a:avLst/>
              </a:prstGeom>
              <a:noFill/>
              <a:ln w="9525">
                <a:solidFill>
                  <a:srgbClr val="4A7EBB"/>
                </a:solidFill>
                <a:round/>
                <a:headEnd/>
                <a:tailEnd/>
              </a:ln>
            </p:spPr>
            <p:txBody>
              <a:bodyPr/>
              <a:lstStyle/>
              <a:p>
                <a:endParaRPr lang="tr-TR"/>
              </a:p>
            </p:txBody>
          </p:sp>
          <p:sp>
            <p:nvSpPr>
              <p:cNvPr id="11335" name="Düz Bağlayıcı 15"/>
              <p:cNvSpPr>
                <a:spLocks noChangeShapeType="1"/>
              </p:cNvSpPr>
              <p:nvPr/>
            </p:nvSpPr>
            <p:spPr bwMode="auto">
              <a:xfrm>
                <a:off x="4142722" y="3481236"/>
                <a:ext cx="423947" cy="3852"/>
              </a:xfrm>
              <a:prstGeom prst="line">
                <a:avLst/>
              </a:prstGeom>
              <a:noFill/>
              <a:ln w="9525">
                <a:solidFill>
                  <a:srgbClr val="4A7EBB"/>
                </a:solidFill>
                <a:round/>
                <a:headEnd/>
                <a:tailEnd/>
              </a:ln>
            </p:spPr>
            <p:txBody>
              <a:bodyPr/>
              <a:lstStyle/>
              <a:p>
                <a:endParaRPr lang="tr-TR"/>
              </a:p>
            </p:txBody>
          </p:sp>
          <p:sp>
            <p:nvSpPr>
              <p:cNvPr id="11336" name="Dolu Çerçeve 7"/>
              <p:cNvSpPr>
                <a:spLocks noChangeArrowheads="1"/>
              </p:cNvSpPr>
              <p:nvPr/>
            </p:nvSpPr>
            <p:spPr bwMode="auto">
              <a:xfrm>
                <a:off x="3677307" y="3344892"/>
                <a:ext cx="665659" cy="325642"/>
              </a:xfrm>
              <a:prstGeom prst="bevel">
                <a:avLst>
                  <a:gd name="adj" fmla="val 12500"/>
                </a:avLst>
              </a:prstGeom>
              <a:solidFill>
                <a:srgbClr val="4F81BD"/>
              </a:solidFill>
              <a:ln w="25400">
                <a:solidFill>
                  <a:srgbClr val="385D8A"/>
                </a:solidFill>
                <a:miter lim="800000"/>
                <a:headEnd/>
                <a:tailEnd/>
              </a:ln>
            </p:spPr>
            <p:txBody>
              <a:bodyPr anchor="ctr"/>
              <a:lstStyle/>
              <a:p>
                <a:pPr algn="ctr"/>
                <a:r>
                  <a:rPr lang="en-US" sz="700">
                    <a:latin typeface="Times New Roman" pitchFamily="18" charset="0"/>
                    <a:ea typeface="Calibri" charset="-94"/>
                    <a:cs typeface="Times New Roman" pitchFamily="18" charset="0"/>
                  </a:rPr>
                  <a:t>SC-Elliptical</a:t>
                </a:r>
                <a:endParaRPr lang="en-US" sz="700">
                  <a:latin typeface="Calibri" charset="-94"/>
                  <a:ea typeface="Calibri" charset="-94"/>
                  <a:cs typeface="Times New Roman" pitchFamily="18" charset="0"/>
                </a:endParaRPr>
              </a:p>
            </p:txBody>
          </p:sp>
          <p:sp>
            <p:nvSpPr>
              <p:cNvPr id="11337" name="Dolu Çerçeve 8"/>
              <p:cNvSpPr>
                <a:spLocks noChangeArrowheads="1"/>
              </p:cNvSpPr>
              <p:nvPr/>
            </p:nvSpPr>
            <p:spPr bwMode="auto">
              <a:xfrm>
                <a:off x="2966549" y="3353124"/>
                <a:ext cx="537204" cy="318876"/>
              </a:xfrm>
              <a:prstGeom prst="bevel">
                <a:avLst>
                  <a:gd name="adj" fmla="val 12500"/>
                </a:avLst>
              </a:prstGeom>
              <a:solidFill>
                <a:srgbClr val="4F81BD"/>
              </a:solidFill>
              <a:ln w="25400">
                <a:solidFill>
                  <a:srgbClr val="385D8A"/>
                </a:solidFill>
                <a:miter lim="800000"/>
                <a:headEnd/>
                <a:tailEnd/>
              </a:ln>
            </p:spPr>
            <p:txBody>
              <a:bodyPr lIns="54000" rIns="54000" bIns="10800" anchor="ctr"/>
              <a:lstStyle/>
              <a:p>
                <a:pPr algn="ctr"/>
                <a:r>
                  <a:rPr lang="en-US" sz="700">
                    <a:latin typeface="Times New Roman" pitchFamily="18" charset="0"/>
                    <a:ea typeface="Calibri" charset="-94"/>
                    <a:cs typeface="Times New Roman" pitchFamily="18" charset="0"/>
                  </a:rPr>
                  <a:t>SC-Elliptical</a:t>
                </a:r>
                <a:endParaRPr lang="en-US" sz="700">
                  <a:latin typeface="Calibri" charset="-94"/>
                  <a:ea typeface="Calibri" charset="-94"/>
                  <a:cs typeface="Times New Roman" pitchFamily="18" charset="0"/>
                </a:endParaRPr>
              </a:p>
            </p:txBody>
          </p:sp>
          <p:sp>
            <p:nvSpPr>
              <p:cNvPr id="11338" name="Dikdörtgen 19"/>
              <p:cNvSpPr>
                <a:spLocks noChangeArrowheads="1"/>
              </p:cNvSpPr>
              <p:nvPr/>
            </p:nvSpPr>
            <p:spPr bwMode="auto">
              <a:xfrm>
                <a:off x="4566669" y="2143785"/>
                <a:ext cx="1041315" cy="792142"/>
              </a:xfrm>
              <a:prstGeom prst="rect">
                <a:avLst/>
              </a:prstGeom>
              <a:solidFill>
                <a:srgbClr val="F79646"/>
              </a:solidFill>
              <a:ln w="25400">
                <a:solidFill>
                  <a:srgbClr val="000000"/>
                </a:solidFill>
                <a:miter lim="800000"/>
                <a:headEnd/>
                <a:tailEnd/>
              </a:ln>
            </p:spPr>
            <p:txBody>
              <a:bodyPr tIns="10800" bIns="10800" anchor="ctr"/>
              <a:lstStyle/>
              <a:p>
                <a:endParaRPr lang="tr-TR" sz="700" b="1" dirty="0">
                  <a:latin typeface="Calibri" charset="-94"/>
                </a:endParaRPr>
              </a:p>
              <a:p>
                <a:endParaRPr lang="tr-TR" sz="700" b="1" dirty="0">
                  <a:latin typeface="Calibri" charset="-94"/>
                </a:endParaRPr>
              </a:p>
              <a:p>
                <a:endParaRPr lang="tr-TR" sz="700" b="1" dirty="0">
                  <a:latin typeface="Calibri" charset="-94"/>
                </a:endParaRPr>
              </a:p>
              <a:p>
                <a:r>
                  <a:rPr lang="tr-TR" sz="700" b="1" dirty="0" err="1">
                    <a:latin typeface="Calibri" charset="-94"/>
                  </a:rPr>
                  <a:t>Neutron</a:t>
                </a:r>
                <a:r>
                  <a:rPr lang="tr-TR" sz="700" b="1" dirty="0">
                    <a:latin typeface="Calibri" charset="-94"/>
                  </a:rPr>
                  <a:t> </a:t>
                </a:r>
                <a:r>
                  <a:rPr lang="tr-TR" sz="700" b="1" dirty="0" err="1">
                    <a:latin typeface="Calibri" charset="-94"/>
                  </a:rPr>
                  <a:t>Region</a:t>
                </a:r>
                <a:r>
                  <a:rPr lang="tr-TR" sz="700" b="1" dirty="0">
                    <a:latin typeface="Calibri" charset="-94"/>
                  </a:rPr>
                  <a:t>:</a:t>
                </a:r>
                <a:endParaRPr lang="en-US" sz="700" dirty="0">
                  <a:latin typeface="Calibri" charset="-94"/>
                </a:endParaRPr>
              </a:p>
              <a:p>
                <a:pPr eaLnBrk="0" hangingPunct="0"/>
                <a:r>
                  <a:rPr lang="tr-TR" sz="700" b="1" dirty="0">
                    <a:latin typeface="Calibri" charset="-94"/>
                  </a:rPr>
                  <a:t>1</a:t>
                </a:r>
                <a:r>
                  <a:rPr lang="tr-TR" sz="700" dirty="0">
                    <a:latin typeface="Calibri" charset="-94"/>
                  </a:rPr>
                  <a:t>.</a:t>
                </a:r>
                <a:r>
                  <a:rPr lang="tr-TR" sz="700" dirty="0" err="1">
                    <a:latin typeface="Calibri" charset="-94"/>
                  </a:rPr>
                  <a:t>Isotope</a:t>
                </a:r>
                <a:r>
                  <a:rPr lang="tr-TR" sz="700" dirty="0">
                    <a:latin typeface="Calibri" charset="-94"/>
                  </a:rPr>
                  <a:t> </a:t>
                </a:r>
                <a:r>
                  <a:rPr lang="tr-TR" sz="700" dirty="0" err="1">
                    <a:latin typeface="Calibri" charset="-94"/>
                  </a:rPr>
                  <a:t>production</a:t>
                </a:r>
                <a:endParaRPr lang="tr-TR" sz="700" dirty="0">
                  <a:latin typeface="Calibri" charset="-94"/>
                </a:endParaRPr>
              </a:p>
              <a:p>
                <a:pPr eaLnBrk="0" hangingPunct="0"/>
                <a:r>
                  <a:rPr lang="tr-TR" sz="700" b="1" dirty="0">
                    <a:latin typeface="Calibri" charset="-94"/>
                  </a:rPr>
                  <a:t>2</a:t>
                </a:r>
                <a:r>
                  <a:rPr lang="tr-TR" sz="700" dirty="0">
                    <a:latin typeface="Calibri" charset="-94"/>
                  </a:rPr>
                  <a:t>.</a:t>
                </a:r>
                <a:r>
                  <a:rPr lang="en-US" sz="700" dirty="0">
                    <a:latin typeface="Calibri" charset="-94"/>
                  </a:rPr>
                  <a:t>Magnet</a:t>
                </a:r>
                <a:r>
                  <a:rPr lang="tr-TR" sz="700" dirty="0" err="1">
                    <a:latin typeface="Calibri" charset="-94"/>
                  </a:rPr>
                  <a:t>ism</a:t>
                </a:r>
                <a:endParaRPr lang="en-US" sz="700" dirty="0">
                  <a:latin typeface="Calibri" charset="-94"/>
                </a:endParaRPr>
              </a:p>
              <a:p>
                <a:pPr eaLnBrk="0" hangingPunct="0"/>
                <a:r>
                  <a:rPr lang="tr-TR" sz="700" b="1" dirty="0">
                    <a:latin typeface="Calibri" charset="-94"/>
                  </a:rPr>
                  <a:t>3</a:t>
                </a:r>
                <a:r>
                  <a:rPr lang="tr-TR" sz="700" dirty="0">
                    <a:latin typeface="Calibri" charset="-94"/>
                  </a:rPr>
                  <a:t>.</a:t>
                </a:r>
                <a:r>
                  <a:rPr lang="tr-TR" sz="700" dirty="0" err="1">
                    <a:latin typeface="Calibri" charset="-94"/>
                  </a:rPr>
                  <a:t>Structural</a:t>
                </a:r>
                <a:r>
                  <a:rPr lang="tr-TR" sz="700" dirty="0">
                    <a:latin typeface="Calibri" charset="-94"/>
                  </a:rPr>
                  <a:t> </a:t>
                </a:r>
                <a:r>
                  <a:rPr lang="tr-TR" sz="700" dirty="0" err="1">
                    <a:latin typeface="Calibri" charset="-94"/>
                  </a:rPr>
                  <a:t>Materials</a:t>
                </a:r>
                <a:endParaRPr lang="en-US" sz="700" dirty="0">
                  <a:latin typeface="Calibri" charset="-94"/>
                </a:endParaRPr>
              </a:p>
              <a:p>
                <a:pPr eaLnBrk="0" hangingPunct="0"/>
                <a:r>
                  <a:rPr lang="tr-TR" sz="700" b="1" dirty="0">
                    <a:latin typeface="Calibri" charset="-94"/>
                  </a:rPr>
                  <a:t>4</a:t>
                </a:r>
                <a:r>
                  <a:rPr lang="tr-TR" sz="700" dirty="0">
                    <a:latin typeface="Calibri" charset="-94"/>
                  </a:rPr>
                  <a:t>.</a:t>
                </a:r>
                <a:r>
                  <a:rPr lang="en-US" sz="700" dirty="0" err="1">
                    <a:latin typeface="Calibri" charset="-94"/>
                  </a:rPr>
                  <a:t>Pol</a:t>
                </a:r>
                <a:r>
                  <a:rPr lang="tr-TR" sz="700" dirty="0" err="1">
                    <a:latin typeface="Calibri" charset="-94"/>
                  </a:rPr>
                  <a:t>ymers</a:t>
                </a:r>
                <a:endParaRPr lang="en-US" sz="700" dirty="0">
                  <a:latin typeface="Calibri" charset="-94"/>
                </a:endParaRPr>
              </a:p>
              <a:p>
                <a:pPr eaLnBrk="0" hangingPunct="0"/>
                <a:r>
                  <a:rPr lang="tr-TR" sz="700" b="1" dirty="0">
                    <a:latin typeface="Calibri" charset="-94"/>
                  </a:rPr>
                  <a:t>5</a:t>
                </a:r>
                <a:r>
                  <a:rPr lang="tr-TR" sz="700" dirty="0">
                    <a:latin typeface="Calibri" charset="-94"/>
                  </a:rPr>
                  <a:t>.</a:t>
                </a:r>
                <a:r>
                  <a:rPr lang="tr-TR" sz="700" dirty="0" err="1">
                    <a:latin typeface="Calibri" charset="-94"/>
                  </a:rPr>
                  <a:t>Industry</a:t>
                </a:r>
                <a:endParaRPr lang="en-US" sz="700" dirty="0">
                  <a:latin typeface="Calibri" charset="-94"/>
                </a:endParaRPr>
              </a:p>
              <a:p>
                <a:pPr eaLnBrk="0" hangingPunct="0"/>
                <a:r>
                  <a:rPr lang="tr-TR" sz="700" b="1" dirty="0">
                    <a:latin typeface="Calibri" charset="-94"/>
                  </a:rPr>
                  <a:t>6</a:t>
                </a:r>
                <a:r>
                  <a:rPr lang="tr-TR" sz="700" dirty="0">
                    <a:latin typeface="Calibri" charset="-94"/>
                  </a:rPr>
                  <a:t>.</a:t>
                </a:r>
                <a:r>
                  <a:rPr lang="tr-TR" sz="700" dirty="0" err="1">
                    <a:latin typeface="Calibri" charset="-94"/>
                  </a:rPr>
                  <a:t>Electronics</a:t>
                </a:r>
                <a:endParaRPr lang="en-US" sz="700" dirty="0">
                  <a:latin typeface="Calibri" charset="-94"/>
                </a:endParaRPr>
              </a:p>
              <a:p>
                <a:pPr eaLnBrk="0" hangingPunct="0"/>
                <a:endParaRPr lang="en-US" dirty="0">
                  <a:latin typeface="Calibri" charset="-94"/>
                </a:endParaRPr>
              </a:p>
            </p:txBody>
          </p:sp>
          <p:sp>
            <p:nvSpPr>
              <p:cNvPr id="11339" name="Düz Bağlayıcı 62"/>
              <p:cNvSpPr>
                <a:spLocks noChangeShapeType="1"/>
              </p:cNvSpPr>
              <p:nvPr/>
            </p:nvSpPr>
            <p:spPr bwMode="auto">
              <a:xfrm flipV="1">
                <a:off x="4826854" y="3472243"/>
                <a:ext cx="686523" cy="0"/>
              </a:xfrm>
              <a:prstGeom prst="line">
                <a:avLst/>
              </a:prstGeom>
              <a:noFill/>
              <a:ln w="9525">
                <a:solidFill>
                  <a:schemeClr val="accent1"/>
                </a:solidFill>
                <a:round/>
                <a:headEnd/>
                <a:tailEnd/>
              </a:ln>
            </p:spPr>
            <p:txBody>
              <a:bodyPr/>
              <a:lstStyle/>
              <a:p>
                <a:endParaRPr lang="tr-TR"/>
              </a:p>
            </p:txBody>
          </p:sp>
          <p:sp>
            <p:nvSpPr>
              <p:cNvPr id="11340" name="Dikdörtgen 63"/>
              <p:cNvSpPr>
                <a:spLocks noChangeArrowheads="1"/>
              </p:cNvSpPr>
              <p:nvPr/>
            </p:nvSpPr>
            <p:spPr bwMode="auto">
              <a:xfrm>
                <a:off x="5015547" y="3081015"/>
                <a:ext cx="1642423" cy="637459"/>
              </a:xfrm>
              <a:prstGeom prst="rect">
                <a:avLst/>
              </a:prstGeom>
              <a:solidFill>
                <a:srgbClr val="F79646"/>
              </a:solidFill>
              <a:ln w="25400">
                <a:solidFill>
                  <a:srgbClr val="000000"/>
                </a:solidFill>
                <a:miter lim="800000"/>
                <a:headEnd/>
                <a:tailEnd/>
              </a:ln>
            </p:spPr>
            <p:txBody>
              <a:bodyPr tIns="10800" rIns="54000" bIns="10800" anchor="ctr"/>
              <a:lstStyle/>
              <a:p>
                <a:pPr>
                  <a:tabLst>
                    <a:tab pos="809625" algn="l"/>
                  </a:tabLst>
                </a:pPr>
                <a:endParaRPr lang="tr-TR" sz="700" b="1" dirty="0">
                  <a:latin typeface="Calibri" charset="-94"/>
                  <a:ea typeface="Calibri" charset="-94"/>
                  <a:cs typeface="Times New Roman" pitchFamily="18" charset="0"/>
                </a:endParaRPr>
              </a:p>
              <a:p>
                <a:pPr>
                  <a:tabLst>
                    <a:tab pos="809625" algn="l"/>
                  </a:tabLst>
                </a:pPr>
                <a:endParaRPr lang="tr-TR" sz="700" b="1" dirty="0">
                  <a:latin typeface="Calibri" charset="-94"/>
                  <a:ea typeface="Calibri" charset="-94"/>
                  <a:cs typeface="Times New Roman" pitchFamily="18" charset="0"/>
                </a:endParaRPr>
              </a:p>
              <a:p>
                <a:pPr>
                  <a:tabLst>
                    <a:tab pos="809625" algn="l"/>
                  </a:tabLst>
                </a:pPr>
                <a:endParaRPr lang="tr-TR" sz="700" b="1" dirty="0">
                  <a:latin typeface="Calibri" charset="-94"/>
                  <a:ea typeface="Calibri" charset="-94"/>
                  <a:cs typeface="Times New Roman" pitchFamily="18" charset="0"/>
                </a:endParaRPr>
              </a:p>
              <a:p>
                <a:pPr>
                  <a:tabLst>
                    <a:tab pos="809625" algn="l"/>
                  </a:tabLst>
                </a:pPr>
                <a:endParaRPr lang="tr-TR" sz="700" b="1" dirty="0">
                  <a:latin typeface="Calibri" charset="-94"/>
                  <a:ea typeface="Calibri" charset="-94"/>
                  <a:cs typeface="Times New Roman" pitchFamily="18" charset="0"/>
                </a:endParaRPr>
              </a:p>
              <a:p>
                <a:pPr>
                  <a:tabLst>
                    <a:tab pos="809625" algn="l"/>
                  </a:tabLst>
                </a:pPr>
                <a:endParaRPr lang="tr-TR" sz="700" b="1" dirty="0">
                  <a:latin typeface="Calibri" charset="-94"/>
                  <a:ea typeface="Calibri" charset="-94"/>
                  <a:cs typeface="Times New Roman" pitchFamily="18" charset="0"/>
                </a:endParaRPr>
              </a:p>
              <a:p>
                <a:pPr>
                  <a:tabLst>
                    <a:tab pos="809625" algn="l"/>
                  </a:tabLst>
                </a:pPr>
                <a:r>
                  <a:rPr lang="tr-TR" sz="700" b="1" dirty="0">
                    <a:latin typeface="Calibri" charset="-94"/>
                    <a:ea typeface="Calibri" charset="-94"/>
                    <a:cs typeface="Times New Roman" pitchFamily="18" charset="0"/>
                  </a:rPr>
                  <a:t>                     </a:t>
                </a:r>
                <a:r>
                  <a:rPr lang="tr-TR" sz="700" b="1" dirty="0" smtClean="0">
                    <a:latin typeface="Calibri" charset="-94"/>
                    <a:ea typeface="Calibri" charset="-94"/>
                    <a:cs typeface="Times New Roman" pitchFamily="18" charset="0"/>
                  </a:rPr>
                  <a:t> </a:t>
                </a:r>
                <a:r>
                  <a:rPr lang="tr-TR" sz="700" b="1" dirty="0" err="1">
                    <a:latin typeface="Calibri" charset="-94"/>
                    <a:ea typeface="Calibri" charset="-94"/>
                    <a:cs typeface="Times New Roman" pitchFamily="18" charset="0"/>
                  </a:rPr>
                  <a:t>Accelerator</a:t>
                </a:r>
                <a:r>
                  <a:rPr lang="tr-TR" sz="700" b="1" dirty="0">
                    <a:latin typeface="Calibri" charset="-94"/>
                    <a:ea typeface="Calibri" charset="-94"/>
                    <a:cs typeface="Times New Roman" pitchFamily="18" charset="0"/>
                  </a:rPr>
                  <a:t> </a:t>
                </a:r>
                <a:r>
                  <a:rPr lang="tr-TR" sz="700" b="1" dirty="0" err="1" smtClean="0">
                    <a:latin typeface="Calibri" charset="-94"/>
                    <a:ea typeface="Calibri" charset="-94"/>
                    <a:cs typeface="Times New Roman" pitchFamily="18" charset="0"/>
                  </a:rPr>
                  <a:t>Driven</a:t>
                </a:r>
                <a:r>
                  <a:rPr lang="tr-TR" sz="700" b="1" dirty="0" smtClean="0">
                    <a:latin typeface="Calibri" charset="-94"/>
                    <a:ea typeface="Calibri" charset="-94"/>
                    <a:cs typeface="Times New Roman" pitchFamily="18" charset="0"/>
                  </a:rPr>
                  <a:t> </a:t>
                </a:r>
                <a:r>
                  <a:rPr lang="tr-TR" sz="700" b="1" dirty="0" err="1">
                    <a:latin typeface="Calibri" charset="-94"/>
                    <a:ea typeface="Calibri" charset="-94"/>
                    <a:cs typeface="Times New Roman" pitchFamily="18" charset="0"/>
                  </a:rPr>
                  <a:t>Systems</a:t>
                </a:r>
                <a:endParaRPr lang="tr-TR" sz="700" b="1" dirty="0">
                  <a:latin typeface="Calibri" charset="-94"/>
                  <a:ea typeface="Calibri" charset="-94"/>
                  <a:cs typeface="Times New Roman" pitchFamily="18" charset="0"/>
                </a:endParaRPr>
              </a:p>
              <a:p>
                <a:pPr marL="228600" indent="-228600" algn="ctr" eaLnBrk="0" hangingPunct="0">
                  <a:tabLst>
                    <a:tab pos="809625" algn="l"/>
                  </a:tabLst>
                </a:pPr>
                <a:r>
                  <a:rPr lang="tr-TR" sz="700" dirty="0" smtClean="0">
                    <a:latin typeface="Calibri" charset="-94"/>
                    <a:ea typeface="Calibri" charset="-94"/>
                    <a:cs typeface="Times New Roman" pitchFamily="18" charset="0"/>
                  </a:rPr>
                  <a:t>1. </a:t>
                </a:r>
                <a:r>
                  <a:rPr lang="tr-TR" sz="700" dirty="0" err="1" smtClean="0">
                    <a:latin typeface="Calibri" charset="-94"/>
                    <a:ea typeface="Calibri" charset="-94"/>
                    <a:cs typeface="Times New Roman" pitchFamily="18" charset="0"/>
                  </a:rPr>
                  <a:t>Nuclear</a:t>
                </a:r>
                <a:r>
                  <a:rPr lang="tr-TR" sz="700" dirty="0" smtClean="0">
                    <a:latin typeface="Calibri" charset="-94"/>
                    <a:ea typeface="Calibri" charset="-94"/>
                    <a:cs typeface="Times New Roman" pitchFamily="18" charset="0"/>
                  </a:rPr>
                  <a:t> </a:t>
                </a:r>
                <a:r>
                  <a:rPr lang="tr-TR" sz="700" dirty="0" err="1" smtClean="0">
                    <a:latin typeface="Calibri" charset="-94"/>
                    <a:ea typeface="Calibri" charset="-94"/>
                    <a:cs typeface="Times New Roman" pitchFamily="18" charset="0"/>
                  </a:rPr>
                  <a:t>Transmutation</a:t>
                </a:r>
                <a:endParaRPr lang="tr-TR" sz="700" dirty="0">
                  <a:latin typeface="Calibri" charset="-94"/>
                  <a:ea typeface="Calibri" charset="-94"/>
                  <a:cs typeface="Times New Roman" pitchFamily="18" charset="0"/>
                </a:endParaRPr>
              </a:p>
              <a:p>
                <a:pPr marL="228600" indent="-228600" algn="ctr" eaLnBrk="0" hangingPunct="0">
                  <a:tabLst>
                    <a:tab pos="809625" algn="l"/>
                  </a:tabLst>
                </a:pPr>
                <a:r>
                  <a:rPr lang="tr-TR" sz="700" b="1" dirty="0" smtClean="0">
                    <a:latin typeface="Calibri" charset="-94"/>
                    <a:ea typeface="Calibri" charset="-94"/>
                    <a:cs typeface="Times New Roman" pitchFamily="18" charset="0"/>
                  </a:rPr>
                  <a:t>2</a:t>
                </a:r>
                <a:r>
                  <a:rPr lang="tr-TR" sz="700" b="1" dirty="0">
                    <a:latin typeface="Calibri" charset="-94"/>
                    <a:ea typeface="Calibri" charset="-94"/>
                    <a:cs typeface="Times New Roman" pitchFamily="18" charset="0"/>
                  </a:rPr>
                  <a:t>. </a:t>
                </a:r>
                <a:r>
                  <a:rPr lang="tr-TR" sz="700" dirty="0" err="1">
                    <a:latin typeface="Calibri" charset="-94"/>
                    <a:ea typeface="Calibri" charset="-94"/>
                    <a:cs typeface="Times New Roman" pitchFamily="18" charset="0"/>
                  </a:rPr>
                  <a:t>Nuclear</a:t>
                </a:r>
                <a:r>
                  <a:rPr lang="tr-TR" sz="700" dirty="0">
                    <a:latin typeface="Calibri" charset="-94"/>
                    <a:ea typeface="Calibri" charset="-94"/>
                    <a:cs typeface="Times New Roman" pitchFamily="18" charset="0"/>
                  </a:rPr>
                  <a:t> </a:t>
                </a:r>
                <a:r>
                  <a:rPr lang="tr-TR" sz="700" dirty="0" err="1">
                    <a:latin typeface="Calibri" charset="-94"/>
                    <a:ea typeface="Calibri" charset="-94"/>
                    <a:cs typeface="Times New Roman" pitchFamily="18" charset="0"/>
                  </a:rPr>
                  <a:t>Energy</a:t>
                </a:r>
                <a:endParaRPr lang="tr-TR" sz="700" dirty="0">
                  <a:latin typeface="Calibri" charset="-94"/>
                  <a:ea typeface="Calibri" charset="-94"/>
                  <a:cs typeface="Times New Roman" pitchFamily="18" charset="0"/>
                </a:endParaRPr>
              </a:p>
              <a:p>
                <a:pPr algn="r" eaLnBrk="0" hangingPunct="0">
                  <a:tabLst>
                    <a:tab pos="809625" algn="l"/>
                  </a:tabLst>
                </a:pPr>
                <a:endParaRPr lang="tr-TR" sz="700" b="1" dirty="0">
                  <a:latin typeface="Calibri" charset="-94"/>
                  <a:ea typeface="Calibri" charset="-94"/>
                  <a:cs typeface="Times New Roman" pitchFamily="18" charset="0"/>
                </a:endParaRPr>
              </a:p>
              <a:p>
                <a:pPr algn="r" eaLnBrk="0" hangingPunct="0">
                  <a:tabLst>
                    <a:tab pos="809625" algn="l"/>
                  </a:tabLst>
                </a:pPr>
                <a:endParaRPr lang="tr-TR" sz="700" b="1" dirty="0">
                  <a:latin typeface="Calibri" charset="-94"/>
                  <a:ea typeface="Calibri" charset="-94"/>
                  <a:cs typeface="Times New Roman" pitchFamily="18" charset="0"/>
                </a:endParaRPr>
              </a:p>
              <a:p>
                <a:pPr algn="r" eaLnBrk="0" hangingPunct="0">
                  <a:tabLst>
                    <a:tab pos="809625" algn="l"/>
                  </a:tabLst>
                </a:pPr>
                <a:endParaRPr lang="tr-TR" sz="800" b="1" dirty="0">
                  <a:latin typeface="Calibri" charset="-94"/>
                  <a:ea typeface="Calibri" charset="-94"/>
                  <a:cs typeface="Times New Roman" pitchFamily="18" charset="0"/>
                </a:endParaRPr>
              </a:p>
              <a:p>
                <a:pPr algn="r" eaLnBrk="0" hangingPunct="0">
                  <a:tabLst>
                    <a:tab pos="809625" algn="l"/>
                  </a:tabLst>
                </a:pPr>
                <a:endParaRPr lang="tr-TR" sz="800" b="1" dirty="0">
                  <a:latin typeface="Calibri" charset="-94"/>
                  <a:ea typeface="Calibri" charset="-94"/>
                  <a:cs typeface="Times New Roman" pitchFamily="18" charset="0"/>
                </a:endParaRPr>
              </a:p>
              <a:p>
                <a:pPr algn="r" eaLnBrk="0" hangingPunct="0">
                  <a:tabLst>
                    <a:tab pos="809625" algn="l"/>
                  </a:tabLst>
                </a:pPr>
                <a:r>
                  <a:rPr lang="en-US" sz="700" b="1" dirty="0">
                    <a:latin typeface="Calibri" charset="-94"/>
                    <a:ea typeface="Calibri" charset="-94"/>
                    <a:cs typeface="Times New Roman" pitchFamily="18" charset="0"/>
                  </a:rPr>
                  <a:t>	</a:t>
                </a:r>
                <a:endParaRPr lang="en-US" sz="1100" dirty="0">
                  <a:latin typeface="Calibri" charset="-94"/>
                  <a:ea typeface="Calibri" charset="-94"/>
                  <a:cs typeface="Times New Roman" pitchFamily="18" charset="0"/>
                </a:endParaRPr>
              </a:p>
              <a:p>
                <a:pPr eaLnBrk="0" hangingPunct="0">
                  <a:tabLst>
                    <a:tab pos="809625" algn="l"/>
                  </a:tabLst>
                </a:pPr>
                <a:endParaRPr lang="en-US" dirty="0">
                  <a:latin typeface="Calibri" charset="-94"/>
                  <a:ea typeface="Calibri" charset="-94"/>
                  <a:cs typeface="Times New Roman" pitchFamily="18" charset="0"/>
                </a:endParaRPr>
              </a:p>
            </p:txBody>
          </p:sp>
          <p:sp>
            <p:nvSpPr>
              <p:cNvPr id="11341" name="Dikdörtgen 67"/>
              <p:cNvSpPr>
                <a:spLocks noChangeArrowheads="1"/>
              </p:cNvSpPr>
              <p:nvPr/>
            </p:nvSpPr>
            <p:spPr bwMode="auto">
              <a:xfrm>
                <a:off x="4721632" y="3895700"/>
                <a:ext cx="1792301" cy="476217"/>
              </a:xfrm>
              <a:prstGeom prst="rect">
                <a:avLst/>
              </a:prstGeom>
              <a:solidFill>
                <a:srgbClr val="F79646"/>
              </a:solidFill>
              <a:ln w="25400">
                <a:solidFill>
                  <a:srgbClr val="000000"/>
                </a:solidFill>
                <a:miter lim="800000"/>
                <a:headEnd/>
                <a:tailEnd/>
              </a:ln>
            </p:spPr>
            <p:txBody>
              <a:bodyPr anchor="ctr"/>
              <a:lstStyle/>
              <a:p>
                <a:pPr>
                  <a:tabLst>
                    <a:tab pos="900113" algn="l"/>
                  </a:tabLst>
                </a:pPr>
                <a:r>
                  <a:rPr lang="tr-TR" sz="800" b="1" dirty="0">
                    <a:latin typeface="Calibri" charset="-94"/>
                    <a:ea typeface="Calibri" charset="-94"/>
                    <a:cs typeface="Times New Roman" pitchFamily="18" charset="0"/>
                  </a:rPr>
                  <a:t>                     </a:t>
                </a:r>
              </a:p>
              <a:p>
                <a:pPr>
                  <a:tabLst>
                    <a:tab pos="900113" algn="l"/>
                  </a:tabLst>
                </a:pPr>
                <a:r>
                  <a:rPr lang="tr-TR" sz="800" b="1" dirty="0">
                    <a:latin typeface="Calibri" charset="-94"/>
                    <a:ea typeface="Calibri" charset="-94"/>
                    <a:cs typeface="Times New Roman" pitchFamily="18" charset="0"/>
                  </a:rPr>
                  <a:t>           </a:t>
                </a:r>
                <a:r>
                  <a:rPr lang="tr-TR" sz="800" b="1" dirty="0" smtClean="0">
                    <a:latin typeface="Calibri" charset="-94"/>
                    <a:ea typeface="Calibri" charset="-94"/>
                    <a:cs typeface="Times New Roman" pitchFamily="18" charset="0"/>
                  </a:rPr>
                  <a:t>                                        </a:t>
                </a:r>
                <a:r>
                  <a:rPr lang="tr-TR" sz="700" b="1" dirty="0" err="1">
                    <a:latin typeface="Calibri" charset="-94"/>
                    <a:ea typeface="Calibri" charset="-94"/>
                    <a:cs typeface="Times New Roman" pitchFamily="18" charset="0"/>
                  </a:rPr>
                  <a:t>Radioactive</a:t>
                </a:r>
                <a:r>
                  <a:rPr lang="tr-TR" sz="700" b="1" dirty="0">
                    <a:latin typeface="Calibri" charset="-94"/>
                    <a:ea typeface="Calibri" charset="-94"/>
                    <a:cs typeface="Times New Roman" pitchFamily="18" charset="0"/>
                  </a:rPr>
                  <a:t> </a:t>
                </a:r>
                <a:r>
                  <a:rPr lang="tr-TR" sz="700" b="1" dirty="0" err="1">
                    <a:latin typeface="Calibri" charset="-94"/>
                    <a:ea typeface="Calibri" charset="-94"/>
                    <a:cs typeface="Times New Roman" pitchFamily="18" charset="0"/>
                  </a:rPr>
                  <a:t>Ion</a:t>
                </a:r>
                <a:r>
                  <a:rPr lang="tr-TR" sz="700" b="1" dirty="0">
                    <a:latin typeface="Calibri" charset="-94"/>
                    <a:ea typeface="Calibri" charset="-94"/>
                    <a:cs typeface="Times New Roman" pitchFamily="18" charset="0"/>
                  </a:rPr>
                  <a:t> </a:t>
                </a:r>
                <a:r>
                  <a:rPr lang="tr-TR" sz="700" b="1" dirty="0" err="1">
                    <a:latin typeface="Calibri" charset="-94"/>
                    <a:ea typeface="Calibri" charset="-94"/>
                    <a:cs typeface="Times New Roman" pitchFamily="18" charset="0"/>
                  </a:rPr>
                  <a:t>Beam</a:t>
                </a:r>
                <a:endParaRPr lang="tr-TR" sz="700" b="1" dirty="0">
                  <a:latin typeface="Calibri" charset="-94"/>
                  <a:ea typeface="Calibri" charset="-94"/>
                  <a:cs typeface="Times New Roman" pitchFamily="18" charset="0"/>
                </a:endParaRPr>
              </a:p>
              <a:p>
                <a:pPr algn="r" eaLnBrk="0" hangingPunct="0">
                  <a:tabLst>
                    <a:tab pos="900113" algn="l"/>
                  </a:tabLst>
                </a:pPr>
                <a:r>
                  <a:rPr lang="tr-TR" sz="700" b="1" dirty="0">
                    <a:latin typeface="Calibri" charset="-94"/>
                    <a:ea typeface="Calibri" charset="-94"/>
                    <a:cs typeface="Times New Roman" pitchFamily="18" charset="0"/>
                  </a:rPr>
                  <a:t>1.</a:t>
                </a:r>
                <a:r>
                  <a:rPr lang="tr-TR" sz="700" dirty="0">
                    <a:latin typeface="Calibri" charset="-94"/>
                    <a:ea typeface="Calibri" charset="-94"/>
                    <a:cs typeface="Times New Roman" pitchFamily="18" charset="0"/>
                  </a:rPr>
                  <a:t> </a:t>
                </a:r>
                <a:r>
                  <a:rPr lang="tr-TR" sz="700" dirty="0" err="1">
                    <a:latin typeface="Calibri" charset="-94"/>
                    <a:ea typeface="Calibri" charset="-94"/>
                    <a:cs typeface="Times New Roman" pitchFamily="18" charset="0"/>
                  </a:rPr>
                  <a:t>Nuclear</a:t>
                </a:r>
                <a:r>
                  <a:rPr lang="tr-TR" sz="700" dirty="0">
                    <a:latin typeface="Calibri" charset="-94"/>
                    <a:ea typeface="Calibri" charset="-94"/>
                    <a:cs typeface="Times New Roman" pitchFamily="18" charset="0"/>
                  </a:rPr>
                  <a:t> </a:t>
                </a:r>
                <a:r>
                  <a:rPr lang="tr-TR" sz="700" dirty="0" err="1">
                    <a:latin typeface="Calibri" charset="-94"/>
                    <a:ea typeface="Calibri" charset="-94"/>
                    <a:cs typeface="Times New Roman" pitchFamily="18" charset="0"/>
                  </a:rPr>
                  <a:t>Physics</a:t>
                </a:r>
                <a:endParaRPr lang="tr-TR" sz="700" dirty="0">
                  <a:latin typeface="Calibri" charset="-94"/>
                  <a:ea typeface="Calibri" charset="-94"/>
                  <a:cs typeface="Times New Roman" pitchFamily="18" charset="0"/>
                </a:endParaRPr>
              </a:p>
              <a:p>
                <a:pPr algn="r" eaLnBrk="0" hangingPunct="0">
                  <a:tabLst>
                    <a:tab pos="900113" algn="l"/>
                  </a:tabLst>
                </a:pPr>
                <a:r>
                  <a:rPr lang="tr-TR" sz="700" b="1" dirty="0">
                    <a:latin typeface="Calibri" charset="-94"/>
                    <a:ea typeface="Calibri" charset="-94"/>
                    <a:cs typeface="Times New Roman" pitchFamily="18" charset="0"/>
                  </a:rPr>
                  <a:t>2. </a:t>
                </a:r>
                <a:r>
                  <a:rPr lang="tr-TR" sz="700" dirty="0" err="1">
                    <a:latin typeface="Calibri" charset="-94"/>
                    <a:ea typeface="Calibri" charset="-94"/>
                    <a:cs typeface="Times New Roman" pitchFamily="18" charset="0"/>
                  </a:rPr>
                  <a:t>Nuclear</a:t>
                </a:r>
                <a:r>
                  <a:rPr lang="tr-TR" sz="700" dirty="0">
                    <a:latin typeface="Calibri" charset="-94"/>
                    <a:ea typeface="Calibri" charset="-94"/>
                    <a:cs typeface="Times New Roman" pitchFamily="18" charset="0"/>
                  </a:rPr>
                  <a:t> </a:t>
                </a:r>
                <a:r>
                  <a:rPr lang="tr-TR" sz="700" dirty="0" err="1">
                    <a:latin typeface="Calibri" charset="-94"/>
                    <a:ea typeface="Calibri" charset="-94"/>
                    <a:cs typeface="Times New Roman" pitchFamily="18" charset="0"/>
                  </a:rPr>
                  <a:t>Astrophysics</a:t>
                </a:r>
                <a:endParaRPr lang="tr-TR" sz="700" dirty="0">
                  <a:latin typeface="Calibri" charset="-94"/>
                  <a:ea typeface="Calibri" charset="-94"/>
                  <a:cs typeface="Times New Roman" pitchFamily="18" charset="0"/>
                </a:endParaRPr>
              </a:p>
              <a:p>
                <a:pPr algn="r" eaLnBrk="0" hangingPunct="0">
                  <a:tabLst>
                    <a:tab pos="900113" algn="l"/>
                  </a:tabLst>
                </a:pPr>
                <a:endParaRPr lang="tr-TR" sz="800" dirty="0">
                  <a:latin typeface="Calibri" charset="-94"/>
                  <a:ea typeface="Calibri" charset="-94"/>
                  <a:cs typeface="Times New Roman" pitchFamily="18" charset="0"/>
                </a:endParaRPr>
              </a:p>
              <a:p>
                <a:pPr algn="r" eaLnBrk="0" hangingPunct="0">
                  <a:buFontTx/>
                  <a:buAutoNum type="arabicPeriod"/>
                  <a:tabLst>
                    <a:tab pos="900113" algn="l"/>
                  </a:tabLst>
                </a:pPr>
                <a:endParaRPr lang="en-US" sz="800" dirty="0">
                  <a:latin typeface="Calibri" charset="-94"/>
                  <a:ea typeface="Calibri" charset="-94"/>
                  <a:cs typeface="Times New Roman" pitchFamily="18" charset="0"/>
                </a:endParaRPr>
              </a:p>
            </p:txBody>
          </p:sp>
          <p:sp>
            <p:nvSpPr>
              <p:cNvPr id="11342" name="Dikdörtgen 78"/>
              <p:cNvSpPr>
                <a:spLocks noChangeArrowheads="1"/>
              </p:cNvSpPr>
              <p:nvPr/>
            </p:nvSpPr>
            <p:spPr bwMode="auto">
              <a:xfrm>
                <a:off x="4790546" y="3961013"/>
                <a:ext cx="473216" cy="349630"/>
              </a:xfrm>
              <a:prstGeom prst="rect">
                <a:avLst/>
              </a:prstGeom>
              <a:solidFill>
                <a:srgbClr val="FFFFFF"/>
              </a:solidFill>
              <a:ln w="25400">
                <a:solidFill>
                  <a:srgbClr val="000000"/>
                </a:solidFill>
                <a:miter lim="800000"/>
                <a:headEnd/>
                <a:tailEnd/>
              </a:ln>
            </p:spPr>
            <p:txBody>
              <a:bodyPr anchor="ctr"/>
              <a:lstStyle/>
              <a:p>
                <a:endParaRPr lang="en-GB">
                  <a:latin typeface="Calibri" charset="-94"/>
                </a:endParaRPr>
              </a:p>
            </p:txBody>
          </p:sp>
          <p:sp>
            <p:nvSpPr>
              <p:cNvPr id="11343" name="Oval 98"/>
              <p:cNvSpPr>
                <a:spLocks noChangeArrowheads="1"/>
              </p:cNvSpPr>
              <p:nvPr/>
            </p:nvSpPr>
            <p:spPr bwMode="auto">
              <a:xfrm>
                <a:off x="4809760" y="4099412"/>
                <a:ext cx="103212" cy="151530"/>
              </a:xfrm>
              <a:prstGeom prst="ellipse">
                <a:avLst/>
              </a:prstGeom>
              <a:solidFill>
                <a:srgbClr val="FFFFFF"/>
              </a:solidFill>
              <a:ln w="3175">
                <a:solidFill>
                  <a:srgbClr val="000000"/>
                </a:solidFill>
                <a:round/>
                <a:headEnd/>
                <a:tailEnd/>
              </a:ln>
            </p:spPr>
            <p:txBody>
              <a:bodyPr anchor="ctr"/>
              <a:lstStyle/>
              <a:p>
                <a:endParaRPr lang="en-GB">
                  <a:latin typeface="Calibri" charset="-94"/>
                </a:endParaRPr>
              </a:p>
            </p:txBody>
          </p:sp>
          <p:sp>
            <p:nvSpPr>
              <p:cNvPr id="11344" name="Oval 100"/>
              <p:cNvSpPr>
                <a:spLocks noChangeArrowheads="1"/>
              </p:cNvSpPr>
              <p:nvPr/>
            </p:nvSpPr>
            <p:spPr bwMode="auto">
              <a:xfrm>
                <a:off x="5103395" y="4099412"/>
                <a:ext cx="101914" cy="151530"/>
              </a:xfrm>
              <a:prstGeom prst="ellipse">
                <a:avLst/>
              </a:prstGeom>
              <a:solidFill>
                <a:srgbClr val="FFFFFF"/>
              </a:solidFill>
              <a:ln w="3175">
                <a:solidFill>
                  <a:srgbClr val="000000"/>
                </a:solidFill>
                <a:round/>
                <a:headEnd/>
                <a:tailEnd/>
              </a:ln>
            </p:spPr>
            <p:txBody>
              <a:bodyPr anchor="ctr"/>
              <a:lstStyle/>
              <a:p>
                <a:endParaRPr lang="en-GB">
                  <a:latin typeface="Calibri" charset="-94"/>
                </a:endParaRPr>
              </a:p>
            </p:txBody>
          </p:sp>
          <p:sp>
            <p:nvSpPr>
              <p:cNvPr id="11345" name="Serbest Form 81"/>
              <p:cNvSpPr>
                <a:spLocks/>
              </p:cNvSpPr>
              <p:nvPr/>
            </p:nvSpPr>
            <p:spPr bwMode="auto">
              <a:xfrm>
                <a:off x="4874577" y="3991376"/>
                <a:ext cx="177862" cy="227294"/>
              </a:xfrm>
              <a:custGeom>
                <a:avLst/>
                <a:gdLst>
                  <a:gd name="T0" fmla="*/ 1 w 267222"/>
                  <a:gd name="T1" fmla="*/ 0 h 319542"/>
                  <a:gd name="T2" fmla="*/ 1 w 267222"/>
                  <a:gd name="T3" fmla="*/ 1 h 319542"/>
                  <a:gd name="T4" fmla="*/ 0 w 267222"/>
                  <a:gd name="T5" fmla="*/ 1 h 319542"/>
                  <a:gd name="T6" fmla="*/ 0 60000 65536"/>
                  <a:gd name="T7" fmla="*/ 0 60000 65536"/>
                  <a:gd name="T8" fmla="*/ 0 60000 65536"/>
                  <a:gd name="T9" fmla="*/ 0 w 267222"/>
                  <a:gd name="T10" fmla="*/ 0 h 319542"/>
                  <a:gd name="T11" fmla="*/ 267222 w 267222"/>
                  <a:gd name="T12" fmla="*/ 319542 h 319542"/>
                </a:gdLst>
                <a:ahLst/>
                <a:cxnLst>
                  <a:cxn ang="T6">
                    <a:pos x="T0" y="T1"/>
                  </a:cxn>
                  <a:cxn ang="T7">
                    <a:pos x="T2" y="T3"/>
                  </a:cxn>
                  <a:cxn ang="T8">
                    <a:pos x="T4" y="T5"/>
                  </a:cxn>
                </a:cxnLst>
                <a:rect l="T9" t="T10" r="T11" b="T12"/>
                <a:pathLst>
                  <a:path w="267222" h="319542">
                    <a:moveTo>
                      <a:pt x="267222" y="0"/>
                    </a:moveTo>
                    <a:cubicBezTo>
                      <a:pt x="205984" y="128392"/>
                      <a:pt x="144746" y="256784"/>
                      <a:pt x="100209" y="300625"/>
                    </a:cubicBezTo>
                    <a:cubicBezTo>
                      <a:pt x="55672" y="344466"/>
                      <a:pt x="27836" y="303756"/>
                      <a:pt x="0" y="263047"/>
                    </a:cubicBezTo>
                  </a:path>
                </a:pathLst>
              </a:custGeom>
              <a:noFill/>
              <a:ln w="9525">
                <a:solidFill>
                  <a:srgbClr val="000000"/>
                </a:solidFill>
                <a:round/>
                <a:headEnd/>
                <a:tailEnd/>
              </a:ln>
            </p:spPr>
            <p:txBody>
              <a:bodyPr anchor="ctr"/>
              <a:lstStyle/>
              <a:p>
                <a:endParaRPr lang="tr-TR"/>
              </a:p>
            </p:txBody>
          </p:sp>
          <p:sp>
            <p:nvSpPr>
              <p:cNvPr id="11346" name="Serbest Form 94"/>
              <p:cNvSpPr>
                <a:spLocks/>
              </p:cNvSpPr>
              <p:nvPr/>
            </p:nvSpPr>
            <p:spPr bwMode="auto">
              <a:xfrm>
                <a:off x="5052438" y="4008753"/>
                <a:ext cx="135668" cy="192540"/>
              </a:xfrm>
              <a:custGeom>
                <a:avLst/>
                <a:gdLst>
                  <a:gd name="T0" fmla="*/ 0 w 204592"/>
                  <a:gd name="T1" fmla="*/ 0 h 271386"/>
                  <a:gd name="T2" fmla="*/ 1 w 204592"/>
                  <a:gd name="T3" fmla="*/ 1 h 271386"/>
                  <a:gd name="T4" fmla="*/ 1 w 204592"/>
                  <a:gd name="T5" fmla="*/ 1 h 271386"/>
                  <a:gd name="T6" fmla="*/ 0 60000 65536"/>
                  <a:gd name="T7" fmla="*/ 0 60000 65536"/>
                  <a:gd name="T8" fmla="*/ 0 60000 65536"/>
                  <a:gd name="T9" fmla="*/ 0 w 204592"/>
                  <a:gd name="T10" fmla="*/ 0 h 271386"/>
                  <a:gd name="T11" fmla="*/ 204592 w 204592"/>
                  <a:gd name="T12" fmla="*/ 271386 h 271386"/>
                </a:gdLst>
                <a:ahLst/>
                <a:cxnLst>
                  <a:cxn ang="T6">
                    <a:pos x="T0" y="T1"/>
                  </a:cxn>
                  <a:cxn ang="T7">
                    <a:pos x="T2" y="T3"/>
                  </a:cxn>
                  <a:cxn ang="T8">
                    <a:pos x="T4" y="T5"/>
                  </a:cxn>
                </a:cxnLst>
                <a:rect l="T9" t="T10" r="T11" b="T12"/>
                <a:pathLst>
                  <a:path w="204592" h="271386">
                    <a:moveTo>
                      <a:pt x="0" y="0"/>
                    </a:moveTo>
                    <a:cubicBezTo>
                      <a:pt x="24704" y="110646"/>
                      <a:pt x="49408" y="221293"/>
                      <a:pt x="83507" y="258871"/>
                    </a:cubicBezTo>
                    <a:cubicBezTo>
                      <a:pt x="117606" y="296449"/>
                      <a:pt x="183020" y="238690"/>
                      <a:pt x="204592" y="225468"/>
                    </a:cubicBezTo>
                  </a:path>
                </a:pathLst>
              </a:custGeom>
              <a:noFill/>
              <a:ln w="9525">
                <a:solidFill>
                  <a:srgbClr val="000000"/>
                </a:solidFill>
                <a:round/>
                <a:headEnd/>
                <a:tailEnd/>
              </a:ln>
            </p:spPr>
            <p:txBody>
              <a:bodyPr anchor="ctr"/>
              <a:lstStyle/>
              <a:p>
                <a:endParaRPr lang="tr-TR"/>
              </a:p>
            </p:txBody>
          </p:sp>
          <p:pic>
            <p:nvPicPr>
              <p:cNvPr id="11347" name="Resim 66"/>
              <p:cNvPicPr>
                <a:picLocks noChangeAspect="1" noChangeArrowheads="1"/>
              </p:cNvPicPr>
              <p:nvPr/>
            </p:nvPicPr>
            <p:blipFill>
              <a:blip r:embed="rId2"/>
              <a:srcRect/>
              <a:stretch>
                <a:fillRect/>
              </a:stretch>
            </p:blipFill>
            <p:spPr bwMode="auto">
              <a:xfrm>
                <a:off x="5027153" y="3236864"/>
                <a:ext cx="456339" cy="475441"/>
              </a:xfrm>
              <a:prstGeom prst="rect">
                <a:avLst/>
              </a:prstGeom>
              <a:noFill/>
              <a:ln w="9525">
                <a:noFill/>
                <a:miter lim="800000"/>
                <a:headEnd/>
                <a:tailEnd/>
              </a:ln>
            </p:spPr>
          </p:pic>
          <p:sp>
            <p:nvSpPr>
              <p:cNvPr id="11348" name="Düz Bağlayıcı 71"/>
              <p:cNvSpPr>
                <a:spLocks noChangeShapeType="1"/>
              </p:cNvSpPr>
              <p:nvPr/>
            </p:nvSpPr>
            <p:spPr bwMode="auto">
              <a:xfrm>
                <a:off x="4695409" y="3570547"/>
                <a:ext cx="357029" cy="420828"/>
              </a:xfrm>
              <a:prstGeom prst="line">
                <a:avLst/>
              </a:prstGeom>
              <a:noFill/>
              <a:ln w="9525">
                <a:solidFill>
                  <a:srgbClr val="0070C0"/>
                </a:solidFill>
                <a:round/>
                <a:headEnd/>
                <a:tailEnd/>
              </a:ln>
            </p:spPr>
            <p:txBody>
              <a:bodyPr/>
              <a:lstStyle/>
              <a:p>
                <a:endParaRPr lang="tr-TR"/>
              </a:p>
            </p:txBody>
          </p:sp>
        </p:grpSp>
        <p:sp>
          <p:nvSpPr>
            <p:cNvPr id="11272" name="Düz Bağlayıcı 13"/>
            <p:cNvSpPr>
              <a:spLocks noChangeShapeType="1"/>
            </p:cNvSpPr>
            <p:nvPr/>
          </p:nvSpPr>
          <p:spPr bwMode="auto">
            <a:xfrm flipV="1">
              <a:off x="2828925" y="2981325"/>
              <a:ext cx="717550" cy="12700"/>
            </a:xfrm>
            <a:prstGeom prst="line">
              <a:avLst/>
            </a:prstGeom>
            <a:noFill/>
            <a:ln w="9525">
              <a:solidFill>
                <a:srgbClr val="4A7EBB"/>
              </a:solidFill>
              <a:round/>
              <a:headEnd/>
              <a:tailEnd/>
            </a:ln>
          </p:spPr>
          <p:txBody>
            <a:bodyPr/>
            <a:lstStyle/>
            <a:p>
              <a:endParaRPr lang="tr-TR"/>
            </a:p>
          </p:txBody>
        </p:sp>
        <p:sp>
          <p:nvSpPr>
            <p:cNvPr id="11273" name="Düz Bağlayıcı 13"/>
            <p:cNvSpPr>
              <a:spLocks noChangeShapeType="1"/>
            </p:cNvSpPr>
            <p:nvPr/>
          </p:nvSpPr>
          <p:spPr bwMode="auto">
            <a:xfrm>
              <a:off x="2651125" y="2995613"/>
              <a:ext cx="177800" cy="0"/>
            </a:xfrm>
            <a:prstGeom prst="line">
              <a:avLst/>
            </a:prstGeom>
            <a:noFill/>
            <a:ln w="9525">
              <a:solidFill>
                <a:srgbClr val="4A7EBB"/>
              </a:solidFill>
              <a:round/>
              <a:headEnd/>
              <a:tailEnd/>
            </a:ln>
          </p:spPr>
          <p:txBody>
            <a:bodyPr/>
            <a:lstStyle/>
            <a:p>
              <a:endParaRPr lang="tr-TR"/>
            </a:p>
          </p:txBody>
        </p:sp>
        <p:grpSp>
          <p:nvGrpSpPr>
            <p:cNvPr id="6" name="Grup 9"/>
            <p:cNvGrpSpPr>
              <a:grpSpLocks/>
            </p:cNvGrpSpPr>
            <p:nvPr/>
          </p:nvGrpSpPr>
          <p:grpSpPr bwMode="auto">
            <a:xfrm>
              <a:off x="1055688" y="1528763"/>
              <a:ext cx="1544637" cy="1854200"/>
              <a:chOff x="2821951" y="4471136"/>
              <a:chExt cx="1544863" cy="1853464"/>
            </a:xfrm>
          </p:grpSpPr>
          <p:sp>
            <p:nvSpPr>
              <p:cNvPr id="11319" name="Düz Bağlayıcı 12"/>
              <p:cNvSpPr>
                <a:spLocks noChangeShapeType="1"/>
              </p:cNvSpPr>
              <p:nvPr/>
            </p:nvSpPr>
            <p:spPr bwMode="auto">
              <a:xfrm>
                <a:off x="3705456" y="5921051"/>
                <a:ext cx="318086" cy="0"/>
              </a:xfrm>
              <a:prstGeom prst="line">
                <a:avLst/>
              </a:prstGeom>
              <a:noFill/>
              <a:ln w="9525">
                <a:solidFill>
                  <a:srgbClr val="4A7EBB"/>
                </a:solidFill>
                <a:round/>
                <a:headEnd/>
                <a:tailEnd/>
              </a:ln>
            </p:spPr>
            <p:txBody>
              <a:bodyPr/>
              <a:lstStyle/>
              <a:p>
                <a:endParaRPr lang="tr-TR"/>
              </a:p>
            </p:txBody>
          </p:sp>
          <p:grpSp>
            <p:nvGrpSpPr>
              <p:cNvPr id="8" name="Grup 42"/>
              <p:cNvGrpSpPr>
                <a:grpSpLocks/>
              </p:cNvGrpSpPr>
              <p:nvPr/>
            </p:nvGrpSpPr>
            <p:grpSpPr bwMode="auto">
              <a:xfrm>
                <a:off x="2821951" y="5685857"/>
                <a:ext cx="942769" cy="638743"/>
                <a:chOff x="2821951" y="5685856"/>
                <a:chExt cx="942769" cy="797485"/>
              </a:xfrm>
            </p:grpSpPr>
            <p:sp>
              <p:nvSpPr>
                <p:cNvPr id="11329" name="Dikdörtgen 96"/>
                <p:cNvSpPr>
                  <a:spLocks noChangeArrowheads="1"/>
                </p:cNvSpPr>
                <p:nvPr/>
              </p:nvSpPr>
              <p:spPr bwMode="auto">
                <a:xfrm>
                  <a:off x="2821951" y="5685856"/>
                  <a:ext cx="942769" cy="797485"/>
                </a:xfrm>
                <a:prstGeom prst="rect">
                  <a:avLst/>
                </a:prstGeom>
                <a:solidFill>
                  <a:srgbClr val="F79646"/>
                </a:solidFill>
                <a:ln w="25400">
                  <a:solidFill>
                    <a:srgbClr val="000000"/>
                  </a:solidFill>
                  <a:miter lim="800000"/>
                  <a:headEnd/>
                  <a:tailEnd/>
                </a:ln>
              </p:spPr>
              <p:txBody>
                <a:bodyPr anchor="ctr"/>
                <a:lstStyle/>
                <a:p>
                  <a:endParaRPr lang="tr-TR" sz="800" b="1">
                    <a:solidFill>
                      <a:srgbClr val="000000"/>
                    </a:solidFill>
                    <a:latin typeface="Calibri" charset="-94"/>
                    <a:ea typeface="Calibri" charset="-94"/>
                    <a:cs typeface="Times New Roman" pitchFamily="18" charset="0"/>
                  </a:endParaRPr>
                </a:p>
                <a:p>
                  <a:endParaRPr lang="tr-TR" sz="800" b="1">
                    <a:solidFill>
                      <a:srgbClr val="000000"/>
                    </a:solidFill>
                    <a:latin typeface="Calibri" charset="-94"/>
                    <a:ea typeface="Calibri" charset="-94"/>
                    <a:cs typeface="Times New Roman" pitchFamily="18" charset="0"/>
                  </a:endParaRPr>
                </a:p>
                <a:p>
                  <a:r>
                    <a:rPr lang="tr-TR" sz="700" b="1">
                      <a:solidFill>
                        <a:srgbClr val="000000"/>
                      </a:solidFill>
                      <a:latin typeface="Calibri" charset="-94"/>
                      <a:ea typeface="Calibri" charset="-94"/>
                      <a:cs typeface="Times New Roman" pitchFamily="18" charset="0"/>
                    </a:rPr>
                    <a:t>LINAC Front Ends</a:t>
                  </a:r>
                  <a:endParaRPr lang="en-US" sz="700">
                    <a:latin typeface="Calibri" charset="-94"/>
                    <a:ea typeface="Calibri" charset="-94"/>
                    <a:cs typeface="Times New Roman" pitchFamily="18" charset="0"/>
                  </a:endParaRPr>
                </a:p>
              </p:txBody>
            </p:sp>
            <p:sp>
              <p:nvSpPr>
                <p:cNvPr id="11330" name="Düz Bağlayıcı 11"/>
                <p:cNvSpPr>
                  <a:spLocks noChangeShapeType="1"/>
                </p:cNvSpPr>
                <p:nvPr/>
              </p:nvSpPr>
              <p:spPr bwMode="auto">
                <a:xfrm>
                  <a:off x="3146084" y="5921051"/>
                  <a:ext cx="64706" cy="0"/>
                </a:xfrm>
                <a:prstGeom prst="line">
                  <a:avLst/>
                </a:prstGeom>
                <a:noFill/>
                <a:ln w="9525">
                  <a:solidFill>
                    <a:srgbClr val="4A7EBB"/>
                  </a:solidFill>
                  <a:round/>
                  <a:headEnd/>
                  <a:tailEnd/>
                </a:ln>
              </p:spPr>
              <p:txBody>
                <a:bodyPr/>
                <a:lstStyle/>
                <a:p>
                  <a:endParaRPr lang="tr-TR"/>
                </a:p>
              </p:txBody>
            </p:sp>
            <p:sp>
              <p:nvSpPr>
                <p:cNvPr id="11331" name="Dolu Çerçeve 5"/>
                <p:cNvSpPr>
                  <a:spLocks noChangeArrowheads="1"/>
                </p:cNvSpPr>
                <p:nvPr/>
              </p:nvSpPr>
              <p:spPr bwMode="auto">
                <a:xfrm>
                  <a:off x="3215346" y="5786345"/>
                  <a:ext cx="494849" cy="300974"/>
                </a:xfrm>
                <a:prstGeom prst="bevel">
                  <a:avLst>
                    <a:gd name="adj" fmla="val 12500"/>
                  </a:avLst>
                </a:prstGeom>
                <a:solidFill>
                  <a:srgbClr val="4F81BD"/>
                </a:solidFill>
                <a:ln w="25400">
                  <a:solidFill>
                    <a:srgbClr val="385D8A"/>
                  </a:solidFill>
                  <a:miter lim="800000"/>
                  <a:headEnd/>
                  <a:tailEnd/>
                </a:ln>
              </p:spPr>
              <p:txBody>
                <a:bodyPr anchor="ctr"/>
                <a:lstStyle/>
                <a:p>
                  <a:pPr algn="ctr"/>
                  <a:r>
                    <a:rPr lang="en-US" sz="700">
                      <a:latin typeface="Times New Roman" pitchFamily="18" charset="0"/>
                      <a:ea typeface="Calibri" charset="-94"/>
                      <a:cs typeface="Times New Roman" pitchFamily="18" charset="0"/>
                    </a:rPr>
                    <a:t>RFQ</a:t>
                  </a:r>
                  <a:endParaRPr lang="en-US" sz="700">
                    <a:latin typeface="Calibri" charset="-94"/>
                    <a:ea typeface="Calibri" charset="-94"/>
                    <a:cs typeface="Times New Roman" pitchFamily="18" charset="0"/>
                  </a:endParaRPr>
                </a:p>
              </p:txBody>
            </p:sp>
            <p:sp>
              <p:nvSpPr>
                <p:cNvPr id="11332" name="Oval 6"/>
                <p:cNvSpPr>
                  <a:spLocks noChangeArrowheads="1"/>
                </p:cNvSpPr>
                <p:nvPr/>
              </p:nvSpPr>
              <p:spPr bwMode="auto">
                <a:xfrm>
                  <a:off x="2885447" y="5792292"/>
                  <a:ext cx="265082" cy="265536"/>
                </a:xfrm>
                <a:prstGeom prst="ellipse">
                  <a:avLst/>
                </a:prstGeom>
                <a:solidFill>
                  <a:srgbClr val="4F81BD"/>
                </a:solidFill>
                <a:ln w="25400">
                  <a:solidFill>
                    <a:srgbClr val="385D8A"/>
                  </a:solidFill>
                  <a:round/>
                  <a:headEnd/>
                  <a:tailEnd/>
                </a:ln>
              </p:spPr>
              <p:txBody>
                <a:bodyPr lIns="0" tIns="18000" rIns="0" bIns="0" anchor="ctr"/>
                <a:lstStyle/>
                <a:p>
                  <a:pPr algn="ctr"/>
                  <a:endParaRPr lang="tr-TR" sz="1000">
                    <a:latin typeface="Calibri" charset="-94"/>
                    <a:ea typeface="Calibri" charset="-94"/>
                    <a:cs typeface="Times New Roman" pitchFamily="18" charset="0"/>
                  </a:endParaRPr>
                </a:p>
                <a:p>
                  <a:pPr algn="ctr"/>
                  <a:endParaRPr lang="tr-TR" sz="1000">
                    <a:latin typeface="Calibri" charset="-94"/>
                    <a:ea typeface="Calibri" charset="-94"/>
                    <a:cs typeface="Times New Roman" pitchFamily="18" charset="0"/>
                  </a:endParaRPr>
                </a:p>
                <a:p>
                  <a:pPr algn="ctr"/>
                  <a:r>
                    <a:rPr lang="tr-TR" sz="700">
                      <a:latin typeface="Calibri" charset="-94"/>
                      <a:ea typeface="Calibri" charset="-94"/>
                      <a:cs typeface="Times New Roman" pitchFamily="18" charset="0"/>
                    </a:rPr>
                    <a:t>H+</a:t>
                  </a:r>
                  <a:endParaRPr lang="en-US" sz="700">
                    <a:latin typeface="Calibri" charset="-94"/>
                    <a:ea typeface="Calibri" charset="-94"/>
                    <a:cs typeface="Times New Roman" pitchFamily="18" charset="0"/>
                  </a:endParaRPr>
                </a:p>
                <a:p>
                  <a:pPr eaLnBrk="0" hangingPunct="0"/>
                  <a:endParaRPr lang="en-US">
                    <a:latin typeface="Calibri" charset="-94"/>
                    <a:ea typeface="Calibri" charset="-94"/>
                    <a:cs typeface="Times New Roman" pitchFamily="18" charset="0"/>
                  </a:endParaRPr>
                </a:p>
              </p:txBody>
            </p:sp>
          </p:grpSp>
          <p:grpSp>
            <p:nvGrpSpPr>
              <p:cNvPr id="9" name="Grup 44"/>
              <p:cNvGrpSpPr>
                <a:grpSpLocks/>
              </p:cNvGrpSpPr>
              <p:nvPr/>
            </p:nvGrpSpPr>
            <p:grpSpPr bwMode="auto">
              <a:xfrm>
                <a:off x="3762906" y="5880542"/>
                <a:ext cx="66520" cy="77391"/>
                <a:chOff x="0" y="0"/>
                <a:chExt cx="107191" cy="124460"/>
              </a:xfrm>
            </p:grpSpPr>
            <p:sp>
              <p:nvSpPr>
                <p:cNvPr id="11326" name="Dikdörtgen 38"/>
                <p:cNvSpPr>
                  <a:spLocks noChangeArrowheads="1"/>
                </p:cNvSpPr>
                <p:nvPr/>
              </p:nvSpPr>
              <p:spPr bwMode="auto">
                <a:xfrm>
                  <a:off x="61472" y="23052"/>
                  <a:ext cx="45719" cy="70741"/>
                </a:xfrm>
                <a:prstGeom prst="rect">
                  <a:avLst/>
                </a:prstGeom>
                <a:solidFill>
                  <a:srgbClr val="FFFFFF"/>
                </a:solidFill>
                <a:ln w="3175" cap="sq">
                  <a:solidFill>
                    <a:srgbClr val="000000"/>
                  </a:solidFill>
                  <a:miter lim="800000"/>
                  <a:headEnd/>
                  <a:tailEnd/>
                </a:ln>
              </p:spPr>
              <p:txBody>
                <a:bodyPr anchor="ctr"/>
                <a:lstStyle/>
                <a:p>
                  <a:endParaRPr lang="en-GB">
                    <a:latin typeface="Calibri" charset="-94"/>
                  </a:endParaRPr>
                </a:p>
              </p:txBody>
            </p:sp>
            <p:sp>
              <p:nvSpPr>
                <p:cNvPr id="11327" name="Dikdörtgen 41"/>
                <p:cNvSpPr>
                  <a:spLocks noChangeArrowheads="1"/>
                </p:cNvSpPr>
                <p:nvPr/>
              </p:nvSpPr>
              <p:spPr bwMode="auto">
                <a:xfrm>
                  <a:off x="0" y="23052"/>
                  <a:ext cx="45085" cy="70485"/>
                </a:xfrm>
                <a:prstGeom prst="rect">
                  <a:avLst/>
                </a:prstGeom>
                <a:solidFill>
                  <a:srgbClr val="FFFFFF"/>
                </a:solidFill>
                <a:ln w="3175" cap="sq">
                  <a:solidFill>
                    <a:srgbClr val="000000"/>
                  </a:solidFill>
                  <a:miter lim="800000"/>
                  <a:headEnd/>
                  <a:tailEnd/>
                </a:ln>
              </p:spPr>
              <p:txBody>
                <a:bodyPr anchor="ctr"/>
                <a:lstStyle/>
                <a:p>
                  <a:endParaRPr lang="en-GB">
                    <a:latin typeface="Calibri" charset="-94"/>
                  </a:endParaRPr>
                </a:p>
              </p:txBody>
            </p:sp>
            <p:sp>
              <p:nvSpPr>
                <p:cNvPr id="11328" name="Dikdörtgen 30"/>
                <p:cNvSpPr>
                  <a:spLocks noChangeArrowheads="1"/>
                </p:cNvSpPr>
                <p:nvPr/>
              </p:nvSpPr>
              <p:spPr bwMode="auto">
                <a:xfrm>
                  <a:off x="30736" y="0"/>
                  <a:ext cx="45085" cy="124460"/>
                </a:xfrm>
                <a:prstGeom prst="rect">
                  <a:avLst/>
                </a:prstGeom>
                <a:solidFill>
                  <a:srgbClr val="FFFFFF"/>
                </a:solidFill>
                <a:ln w="3175" cap="sq">
                  <a:solidFill>
                    <a:srgbClr val="000000"/>
                  </a:solidFill>
                  <a:bevel/>
                  <a:headEnd/>
                  <a:tailEnd/>
                </a:ln>
              </p:spPr>
              <p:txBody>
                <a:bodyPr anchor="ctr"/>
                <a:lstStyle/>
                <a:p>
                  <a:endParaRPr lang="en-GB">
                    <a:latin typeface="Calibri" charset="-94"/>
                  </a:endParaRPr>
                </a:p>
              </p:txBody>
            </p:sp>
          </p:grpSp>
          <p:grpSp>
            <p:nvGrpSpPr>
              <p:cNvPr id="10" name="Grup 86"/>
              <p:cNvGrpSpPr>
                <a:grpSpLocks/>
              </p:cNvGrpSpPr>
              <p:nvPr/>
            </p:nvGrpSpPr>
            <p:grpSpPr bwMode="auto">
              <a:xfrm>
                <a:off x="3827165" y="5279634"/>
                <a:ext cx="120289" cy="619666"/>
                <a:chOff x="-105" y="-1338"/>
                <a:chExt cx="1945" cy="10019"/>
              </a:xfrm>
            </p:grpSpPr>
            <p:sp>
              <p:nvSpPr>
                <p:cNvPr id="11324" name="Düz Bağlayıcı 60"/>
                <p:cNvSpPr>
                  <a:spLocks noChangeShapeType="1"/>
                </p:cNvSpPr>
                <p:nvPr/>
              </p:nvSpPr>
              <p:spPr bwMode="auto">
                <a:xfrm flipV="1">
                  <a:off x="-105" y="5715"/>
                  <a:ext cx="1945" cy="2966"/>
                </a:xfrm>
                <a:prstGeom prst="line">
                  <a:avLst/>
                </a:prstGeom>
                <a:noFill/>
                <a:ln w="9525">
                  <a:solidFill>
                    <a:srgbClr val="4A7EBB"/>
                  </a:solidFill>
                  <a:round/>
                  <a:headEnd/>
                  <a:tailEnd/>
                </a:ln>
              </p:spPr>
              <p:txBody>
                <a:bodyPr/>
                <a:lstStyle/>
                <a:p>
                  <a:endParaRPr lang="tr-TR"/>
                </a:p>
              </p:txBody>
            </p:sp>
            <p:sp>
              <p:nvSpPr>
                <p:cNvPr id="11325" name="Düz Bağlayıcı 79"/>
                <p:cNvSpPr>
                  <a:spLocks noChangeShapeType="1"/>
                </p:cNvSpPr>
                <p:nvPr/>
              </p:nvSpPr>
              <p:spPr bwMode="auto">
                <a:xfrm flipV="1">
                  <a:off x="1720" y="-1338"/>
                  <a:ext cx="120" cy="7377"/>
                </a:xfrm>
                <a:prstGeom prst="line">
                  <a:avLst/>
                </a:prstGeom>
                <a:noFill/>
                <a:ln w="9525">
                  <a:solidFill>
                    <a:srgbClr val="4A7EBB"/>
                  </a:solidFill>
                  <a:round/>
                  <a:headEnd/>
                  <a:tailEnd/>
                </a:ln>
              </p:spPr>
              <p:txBody>
                <a:bodyPr/>
                <a:lstStyle/>
                <a:p>
                  <a:endParaRPr lang="tr-TR"/>
                </a:p>
              </p:txBody>
            </p:sp>
          </p:grpSp>
          <p:sp>
            <p:nvSpPr>
              <p:cNvPr id="11323" name="Dikdörtgen 97"/>
              <p:cNvSpPr>
                <a:spLocks noChangeArrowheads="1"/>
              </p:cNvSpPr>
              <p:nvPr/>
            </p:nvSpPr>
            <p:spPr bwMode="auto">
              <a:xfrm>
                <a:off x="2885446" y="4471136"/>
                <a:ext cx="1481368" cy="809906"/>
              </a:xfrm>
              <a:prstGeom prst="rect">
                <a:avLst/>
              </a:prstGeom>
              <a:solidFill>
                <a:srgbClr val="F79646"/>
              </a:solidFill>
              <a:ln w="25400">
                <a:solidFill>
                  <a:srgbClr val="000000"/>
                </a:solidFill>
                <a:miter lim="800000"/>
                <a:headEnd/>
                <a:tailEnd/>
              </a:ln>
            </p:spPr>
            <p:txBody>
              <a:bodyPr anchor="ctr"/>
              <a:lstStyle/>
              <a:p>
                <a:r>
                  <a:rPr lang="tr-TR" sz="700" b="1">
                    <a:solidFill>
                      <a:srgbClr val="000000"/>
                    </a:solidFill>
                    <a:latin typeface="Calibri" charset="-94"/>
                  </a:rPr>
                  <a:t>Industrial and Defense Applications:</a:t>
                </a:r>
                <a:endParaRPr lang="en-US" sz="700">
                  <a:latin typeface="Calibri" charset="-94"/>
                </a:endParaRPr>
              </a:p>
              <a:p>
                <a:pPr eaLnBrk="0" hangingPunct="0"/>
                <a:r>
                  <a:rPr lang="en-US" sz="700">
                    <a:solidFill>
                      <a:srgbClr val="000000"/>
                    </a:solidFill>
                    <a:latin typeface="Calibri" charset="-94"/>
                  </a:rPr>
                  <a:t> </a:t>
                </a:r>
                <a:r>
                  <a:rPr lang="en-US" sz="700" b="1">
                    <a:solidFill>
                      <a:srgbClr val="000000"/>
                    </a:solidFill>
                    <a:latin typeface="Calibri" charset="-94"/>
                  </a:rPr>
                  <a:t>1.</a:t>
                </a:r>
                <a:r>
                  <a:rPr lang="en-US" sz="700">
                    <a:solidFill>
                      <a:srgbClr val="000000"/>
                    </a:solidFill>
                    <a:latin typeface="Calibri" charset="-94"/>
                  </a:rPr>
                  <a:t>  </a:t>
                </a:r>
                <a:r>
                  <a:rPr lang="tr-TR" sz="700">
                    <a:solidFill>
                      <a:srgbClr val="000000"/>
                    </a:solidFill>
                    <a:latin typeface="Calibri" charset="-94"/>
                  </a:rPr>
                  <a:t>Neutron radiography</a:t>
                </a:r>
                <a:endParaRPr lang="en-US" sz="700">
                  <a:latin typeface="Calibri" charset="-94"/>
                </a:endParaRPr>
              </a:p>
              <a:p>
                <a:pPr eaLnBrk="0" hangingPunct="0"/>
                <a:r>
                  <a:rPr lang="en-US" sz="700" b="1">
                    <a:solidFill>
                      <a:srgbClr val="000000"/>
                    </a:solidFill>
                    <a:latin typeface="Calibri" charset="-94"/>
                  </a:rPr>
                  <a:t> 2</a:t>
                </a:r>
                <a:r>
                  <a:rPr lang="en-US" sz="700">
                    <a:solidFill>
                      <a:srgbClr val="000000"/>
                    </a:solidFill>
                    <a:latin typeface="Calibri" charset="-94"/>
                  </a:rPr>
                  <a:t>.</a:t>
                </a:r>
                <a:r>
                  <a:rPr lang="tr-TR" sz="700">
                    <a:solidFill>
                      <a:srgbClr val="000000"/>
                    </a:solidFill>
                    <a:latin typeface="Calibri" charset="-94"/>
                  </a:rPr>
                  <a:t>  Neutron source</a:t>
                </a:r>
                <a:r>
                  <a:rPr lang="en-US" sz="700">
                    <a:solidFill>
                      <a:srgbClr val="000000"/>
                    </a:solidFill>
                    <a:latin typeface="Calibri" charset="-94"/>
                  </a:rPr>
                  <a:t> </a:t>
                </a:r>
                <a:endParaRPr lang="tr-TR" sz="700">
                  <a:solidFill>
                    <a:srgbClr val="000000"/>
                  </a:solidFill>
                  <a:latin typeface="Calibri" charset="-94"/>
                </a:endParaRPr>
              </a:p>
              <a:p>
                <a:pPr eaLnBrk="0" hangingPunct="0"/>
                <a:r>
                  <a:rPr lang="tr-TR" sz="700" b="1">
                    <a:solidFill>
                      <a:srgbClr val="000000"/>
                    </a:solidFill>
                    <a:latin typeface="Calibri" charset="-94"/>
                  </a:rPr>
                  <a:t> 4</a:t>
                </a:r>
                <a:r>
                  <a:rPr lang="tr-TR" sz="700">
                    <a:solidFill>
                      <a:srgbClr val="000000"/>
                    </a:solidFill>
                    <a:latin typeface="Calibri" charset="-94"/>
                  </a:rPr>
                  <a:t>. </a:t>
                </a:r>
                <a:r>
                  <a:rPr lang="en-US" sz="700">
                    <a:solidFill>
                      <a:srgbClr val="000000"/>
                    </a:solidFill>
                    <a:latin typeface="Calibri" charset="-94"/>
                  </a:rPr>
                  <a:t> </a:t>
                </a:r>
                <a:r>
                  <a:rPr lang="tr-TR" sz="700">
                    <a:solidFill>
                      <a:srgbClr val="000000"/>
                    </a:solidFill>
                    <a:latin typeface="Calibri" charset="-94"/>
                  </a:rPr>
                  <a:t>Nano-technology</a:t>
                </a:r>
              </a:p>
              <a:p>
                <a:pPr eaLnBrk="0" hangingPunct="0"/>
                <a:r>
                  <a:rPr lang="tr-TR" sz="700">
                    <a:solidFill>
                      <a:srgbClr val="000000"/>
                    </a:solidFill>
                    <a:latin typeface="Calibri" charset="-94"/>
                  </a:rPr>
                  <a:t> </a:t>
                </a:r>
                <a:r>
                  <a:rPr lang="tr-TR" sz="700" b="1">
                    <a:solidFill>
                      <a:srgbClr val="000000"/>
                    </a:solidFill>
                    <a:latin typeface="Calibri" charset="-94"/>
                  </a:rPr>
                  <a:t>5.</a:t>
                </a:r>
                <a:r>
                  <a:rPr lang="tr-TR" sz="700">
                    <a:solidFill>
                      <a:srgbClr val="000000"/>
                    </a:solidFill>
                    <a:latin typeface="Calibri" charset="-94"/>
                  </a:rPr>
                  <a:t>  Semiconductor application</a:t>
                </a:r>
                <a:endParaRPr lang="en-US" sz="700">
                  <a:latin typeface="Calibri" charset="-94"/>
                </a:endParaRPr>
              </a:p>
            </p:txBody>
          </p:sp>
        </p:grpSp>
        <p:sp>
          <p:nvSpPr>
            <p:cNvPr id="12" name="Dikdörtgen 97"/>
            <p:cNvSpPr>
              <a:spLocks noChangeArrowheads="1"/>
            </p:cNvSpPr>
            <p:nvPr/>
          </p:nvSpPr>
          <p:spPr bwMode="auto">
            <a:xfrm>
              <a:off x="2278832" y="3529170"/>
              <a:ext cx="927735" cy="306066"/>
            </a:xfrm>
            <a:prstGeom prst="rect">
              <a:avLst/>
            </a:prstGeom>
            <a:solidFill>
              <a:srgbClr val="F79646"/>
            </a:solidFill>
            <a:ln w="25400">
              <a:solidFill>
                <a:srgbClr val="000000"/>
              </a:solidFill>
              <a:miter lim="800000"/>
              <a:headEnd/>
              <a:tailEnd/>
            </a:ln>
          </p:spPr>
          <p:txBody>
            <a:bodyPr anchor="ctr"/>
            <a:lstStyle/>
            <a:p>
              <a:pPr fontAlgn="auto">
                <a:spcBef>
                  <a:spcPts val="0"/>
                </a:spcBef>
                <a:spcAft>
                  <a:spcPts val="0"/>
                </a:spcAft>
                <a:defRPr/>
              </a:pPr>
              <a:endParaRPr lang="tr-TR" sz="800" b="1" dirty="0">
                <a:solidFill>
                  <a:srgbClr val="000000"/>
                </a:solidFill>
                <a:latin typeface="+mn-lt"/>
                <a:ea typeface="Calibri" pitchFamily="34" charset="0"/>
                <a:cs typeface="Times New Roman" pitchFamily="18" charset="0"/>
              </a:endParaRPr>
            </a:p>
            <a:p>
              <a:pPr fontAlgn="auto">
                <a:spcBef>
                  <a:spcPts val="0"/>
                </a:spcBef>
                <a:spcAft>
                  <a:spcPts val="0"/>
                </a:spcAft>
                <a:defRPr/>
              </a:pPr>
              <a:endParaRPr lang="tr-TR" sz="800" b="1" dirty="0">
                <a:solidFill>
                  <a:srgbClr val="000000"/>
                </a:solidFill>
                <a:latin typeface="+mn-lt"/>
                <a:ea typeface="Calibri" pitchFamily="34" charset="0"/>
                <a:cs typeface="Times New Roman" pitchFamily="18" charset="0"/>
              </a:endParaRPr>
            </a:p>
            <a:p>
              <a:pPr fontAlgn="auto">
                <a:spcBef>
                  <a:spcPts val="0"/>
                </a:spcBef>
                <a:spcAft>
                  <a:spcPts val="0"/>
                </a:spcAft>
                <a:defRPr/>
              </a:pPr>
              <a:endParaRPr lang="tr-TR" sz="800" b="1" dirty="0">
                <a:solidFill>
                  <a:srgbClr val="000000"/>
                </a:solidFill>
                <a:latin typeface="+mn-lt"/>
                <a:ea typeface="Calibri" pitchFamily="34" charset="0"/>
                <a:cs typeface="Times New Roman" pitchFamily="18" charset="0"/>
              </a:endParaRPr>
            </a:p>
            <a:p>
              <a:pPr fontAlgn="auto">
                <a:spcBef>
                  <a:spcPts val="0"/>
                </a:spcBef>
                <a:spcAft>
                  <a:spcPts val="0"/>
                </a:spcAft>
                <a:defRPr/>
              </a:pPr>
              <a:endParaRPr lang="tr-TR" sz="800" b="1" dirty="0">
                <a:solidFill>
                  <a:srgbClr val="000000"/>
                </a:solidFill>
                <a:latin typeface="+mn-lt"/>
                <a:ea typeface="Calibri" pitchFamily="34" charset="0"/>
                <a:cs typeface="Times New Roman" pitchFamily="18" charset="0"/>
              </a:endParaRPr>
            </a:p>
            <a:p>
              <a:pPr fontAlgn="auto">
                <a:spcBef>
                  <a:spcPts val="0"/>
                </a:spcBef>
                <a:spcAft>
                  <a:spcPts val="0"/>
                </a:spcAft>
                <a:defRPr/>
              </a:pPr>
              <a:endParaRPr lang="tr-TR" sz="800" b="1" dirty="0">
                <a:solidFill>
                  <a:srgbClr val="000000"/>
                </a:solidFill>
                <a:latin typeface="+mn-lt"/>
                <a:ea typeface="Calibri" pitchFamily="34" charset="0"/>
                <a:cs typeface="Times New Roman" pitchFamily="18" charset="0"/>
              </a:endParaRPr>
            </a:p>
            <a:p>
              <a:pPr fontAlgn="auto">
                <a:spcBef>
                  <a:spcPts val="0"/>
                </a:spcBef>
                <a:spcAft>
                  <a:spcPts val="0"/>
                </a:spcAft>
                <a:defRPr/>
              </a:pPr>
              <a:r>
                <a:rPr lang="tr-TR" sz="700" b="1" dirty="0">
                  <a:solidFill>
                    <a:srgbClr val="000000"/>
                  </a:solidFill>
                  <a:latin typeface="+mn-lt"/>
                  <a:ea typeface="Calibri" pitchFamily="34" charset="0"/>
                  <a:cs typeface="Times New Roman" pitchFamily="18" charset="0"/>
                </a:rPr>
                <a:t>Space Applications</a:t>
              </a:r>
            </a:p>
            <a:p>
              <a:pPr marL="228600" indent="-228600" fontAlgn="auto">
                <a:spcBef>
                  <a:spcPts val="0"/>
                </a:spcBef>
                <a:spcAft>
                  <a:spcPts val="0"/>
                </a:spcAft>
                <a:buFontTx/>
                <a:buAutoNum type="arabicPeriod"/>
                <a:defRPr/>
              </a:pPr>
              <a:endParaRPr lang="tr-TR" sz="800" dirty="0">
                <a:solidFill>
                  <a:srgbClr val="000000"/>
                </a:solidFill>
                <a:latin typeface="+mn-lt"/>
                <a:ea typeface="Calibri" pitchFamily="34" charset="0"/>
                <a:cs typeface="Times New Roman" pitchFamily="18" charset="0"/>
              </a:endParaRPr>
            </a:p>
            <a:p>
              <a:pPr marL="228600" indent="-228600" fontAlgn="auto">
                <a:spcBef>
                  <a:spcPts val="0"/>
                </a:spcBef>
                <a:spcAft>
                  <a:spcPts val="0"/>
                </a:spcAft>
                <a:buFontTx/>
                <a:buAutoNum type="arabicPeriod"/>
                <a:defRPr/>
              </a:pPr>
              <a:endParaRPr lang="tr-TR" sz="800" dirty="0">
                <a:solidFill>
                  <a:srgbClr val="000000"/>
                </a:solidFill>
                <a:latin typeface="+mn-lt"/>
                <a:ea typeface="Calibri" pitchFamily="34" charset="0"/>
                <a:cs typeface="Times New Roman" pitchFamily="18" charset="0"/>
              </a:endParaRPr>
            </a:p>
            <a:p>
              <a:pPr fontAlgn="auto">
                <a:spcBef>
                  <a:spcPts val="0"/>
                </a:spcBef>
                <a:spcAft>
                  <a:spcPts val="0"/>
                </a:spcAft>
                <a:defRPr/>
              </a:pPr>
              <a:endParaRPr lang="tr-TR" sz="800" b="1" dirty="0">
                <a:solidFill>
                  <a:srgbClr val="000000"/>
                </a:solidFill>
                <a:latin typeface="+mn-lt"/>
                <a:ea typeface="Calibri" pitchFamily="34" charset="0"/>
                <a:cs typeface="Times New Roman" pitchFamily="18" charset="0"/>
              </a:endParaRPr>
            </a:p>
            <a:p>
              <a:pPr fontAlgn="auto">
                <a:spcBef>
                  <a:spcPts val="0"/>
                </a:spcBef>
                <a:spcAft>
                  <a:spcPts val="0"/>
                </a:spcAft>
                <a:defRPr/>
              </a:pPr>
              <a:endParaRPr lang="tr-TR" sz="800" b="1" dirty="0">
                <a:solidFill>
                  <a:srgbClr val="000000"/>
                </a:solidFill>
                <a:latin typeface="+mn-lt"/>
                <a:ea typeface="Calibri" pitchFamily="34" charset="0"/>
                <a:cs typeface="Times New Roman" pitchFamily="18" charset="0"/>
              </a:endParaRPr>
            </a:p>
            <a:p>
              <a:pPr fontAlgn="auto">
                <a:spcBef>
                  <a:spcPts val="0"/>
                </a:spcBef>
                <a:spcAft>
                  <a:spcPts val="0"/>
                </a:spcAft>
                <a:defRPr/>
              </a:pPr>
              <a:endParaRPr lang="en-US" sz="800" dirty="0">
                <a:latin typeface="+mn-lt"/>
                <a:ea typeface="Calibri" pitchFamily="34" charset="0"/>
                <a:cs typeface="Times New Roman" pitchFamily="18" charset="0"/>
              </a:endParaRPr>
            </a:p>
          </p:txBody>
        </p:sp>
        <p:sp>
          <p:nvSpPr>
            <p:cNvPr id="11276" name="Dolu Çerçeve 9"/>
            <p:cNvSpPr>
              <a:spLocks noChangeArrowheads="1"/>
            </p:cNvSpPr>
            <p:nvPr/>
          </p:nvSpPr>
          <p:spPr bwMode="auto">
            <a:xfrm>
              <a:off x="2882900" y="2852738"/>
              <a:ext cx="460375" cy="307975"/>
            </a:xfrm>
            <a:prstGeom prst="bevel">
              <a:avLst>
                <a:gd name="adj" fmla="val 12500"/>
              </a:avLst>
            </a:prstGeom>
            <a:solidFill>
              <a:srgbClr val="4F81BD"/>
            </a:solidFill>
            <a:ln w="25400">
              <a:solidFill>
                <a:srgbClr val="385D8A"/>
              </a:solidFill>
              <a:miter lim="800000"/>
              <a:headEnd/>
              <a:tailEnd/>
            </a:ln>
          </p:spPr>
          <p:txBody>
            <a:bodyPr anchor="ctr"/>
            <a:lstStyle/>
            <a:p>
              <a:pPr algn="ctr"/>
              <a:r>
                <a:rPr lang="en-US" sz="700">
                  <a:latin typeface="Times New Roman" pitchFamily="18" charset="0"/>
                  <a:ea typeface="Calibri" charset="-94"/>
                  <a:cs typeface="Times New Roman" pitchFamily="18" charset="0"/>
                </a:rPr>
                <a:t>DTL</a:t>
              </a:r>
              <a:r>
                <a:rPr lang="tr-TR" sz="700">
                  <a:latin typeface="Times New Roman" pitchFamily="18" charset="0"/>
                  <a:ea typeface="Calibri" charset="-94"/>
                  <a:cs typeface="Times New Roman" pitchFamily="18" charset="0"/>
                </a:rPr>
                <a:t> 2</a:t>
              </a:r>
              <a:endParaRPr lang="en-US" sz="700">
                <a:latin typeface="Calibri" charset="-94"/>
                <a:ea typeface="Calibri" charset="-94"/>
                <a:cs typeface="Times New Roman" pitchFamily="18" charset="0"/>
              </a:endParaRPr>
            </a:p>
          </p:txBody>
        </p:sp>
        <p:sp>
          <p:nvSpPr>
            <p:cNvPr id="11277" name="Dolu Çerçeve 9"/>
            <p:cNvSpPr>
              <a:spLocks noChangeArrowheads="1"/>
            </p:cNvSpPr>
            <p:nvPr/>
          </p:nvSpPr>
          <p:spPr bwMode="auto">
            <a:xfrm>
              <a:off x="2239963" y="2811463"/>
              <a:ext cx="458787" cy="306387"/>
            </a:xfrm>
            <a:prstGeom prst="bevel">
              <a:avLst>
                <a:gd name="adj" fmla="val 12500"/>
              </a:avLst>
            </a:prstGeom>
            <a:solidFill>
              <a:srgbClr val="4F81BD"/>
            </a:solidFill>
            <a:ln w="25400">
              <a:solidFill>
                <a:srgbClr val="385D8A"/>
              </a:solidFill>
              <a:miter lim="800000"/>
              <a:headEnd/>
              <a:tailEnd/>
            </a:ln>
          </p:spPr>
          <p:txBody>
            <a:bodyPr anchor="ctr"/>
            <a:lstStyle/>
            <a:p>
              <a:pPr algn="ctr"/>
              <a:r>
                <a:rPr lang="en-US" sz="700">
                  <a:latin typeface="Times New Roman" pitchFamily="18" charset="0"/>
                  <a:ea typeface="Calibri" charset="-94"/>
                  <a:cs typeface="Times New Roman" pitchFamily="18" charset="0"/>
                </a:rPr>
                <a:t>DTL</a:t>
              </a:r>
              <a:r>
                <a:rPr lang="tr-TR" sz="700">
                  <a:latin typeface="Times New Roman" pitchFamily="18" charset="0"/>
                  <a:ea typeface="Calibri" charset="-94"/>
                  <a:cs typeface="Times New Roman" pitchFamily="18" charset="0"/>
                </a:rPr>
                <a:t> 1</a:t>
              </a:r>
              <a:endParaRPr lang="en-US" sz="700">
                <a:latin typeface="Calibri" charset="-94"/>
                <a:ea typeface="Calibri" charset="-94"/>
                <a:cs typeface="Times New Roman" pitchFamily="18" charset="0"/>
              </a:endParaRPr>
            </a:p>
          </p:txBody>
        </p:sp>
        <p:cxnSp>
          <p:nvCxnSpPr>
            <p:cNvPr id="15" name="Düz Bağlayıcı 14"/>
            <p:cNvCxnSpPr/>
            <p:nvPr/>
          </p:nvCxnSpPr>
          <p:spPr bwMode="auto">
            <a:xfrm flipV="1">
              <a:off x="3471634" y="2046764"/>
              <a:ext cx="0" cy="930179"/>
            </a:xfrm>
            <a:prstGeom prst="line">
              <a:avLst/>
            </a:prstGeom>
          </p:spPr>
          <p:style>
            <a:lnRef idx="1">
              <a:schemeClr val="accent1"/>
            </a:lnRef>
            <a:fillRef idx="0">
              <a:schemeClr val="accent1"/>
            </a:fillRef>
            <a:effectRef idx="0">
              <a:schemeClr val="accent1"/>
            </a:effectRef>
            <a:fontRef idx="minor">
              <a:schemeClr val="tx1"/>
            </a:fontRef>
          </p:style>
        </p:cxnSp>
        <p:sp>
          <p:nvSpPr>
            <p:cNvPr id="11279" name="Dikdörtgen 97"/>
            <p:cNvSpPr>
              <a:spLocks noChangeArrowheads="1"/>
            </p:cNvSpPr>
            <p:nvPr/>
          </p:nvSpPr>
          <p:spPr bwMode="auto">
            <a:xfrm>
              <a:off x="2946400" y="1779588"/>
              <a:ext cx="1009650" cy="266700"/>
            </a:xfrm>
            <a:prstGeom prst="rect">
              <a:avLst/>
            </a:prstGeom>
            <a:solidFill>
              <a:srgbClr val="F79646"/>
            </a:solidFill>
            <a:ln w="25400">
              <a:solidFill>
                <a:srgbClr val="000000"/>
              </a:solidFill>
              <a:miter lim="800000"/>
              <a:headEnd/>
              <a:tailEnd/>
            </a:ln>
          </p:spPr>
          <p:txBody>
            <a:bodyPr anchor="ctr"/>
            <a:lstStyle/>
            <a:p>
              <a:pPr eaLnBrk="0" hangingPunct="0"/>
              <a:endParaRPr lang="tr-TR" sz="800" b="1">
                <a:latin typeface="Calibri" charset="-94"/>
              </a:endParaRPr>
            </a:p>
            <a:p>
              <a:pPr eaLnBrk="0" hangingPunct="0"/>
              <a:endParaRPr lang="tr-TR" sz="800" b="1">
                <a:latin typeface="Calibri" charset="-94"/>
              </a:endParaRPr>
            </a:p>
            <a:p>
              <a:pPr eaLnBrk="0" hangingPunct="0"/>
              <a:endParaRPr lang="tr-TR" sz="800" b="1">
                <a:latin typeface="Calibri" charset="-94"/>
              </a:endParaRPr>
            </a:p>
            <a:p>
              <a:pPr eaLnBrk="0" hangingPunct="0"/>
              <a:r>
                <a:rPr lang="tr-TR" sz="700" b="1">
                  <a:latin typeface="Calibri" charset="-94"/>
                </a:rPr>
                <a:t>Nuclear Physics</a:t>
              </a:r>
            </a:p>
            <a:p>
              <a:pPr eaLnBrk="0" hangingPunct="0"/>
              <a:endParaRPr lang="tr-TR" sz="800" b="1">
                <a:latin typeface="Calibri" charset="-94"/>
              </a:endParaRPr>
            </a:p>
            <a:p>
              <a:pPr eaLnBrk="0" hangingPunct="0"/>
              <a:endParaRPr lang="tr-TR" sz="800" b="1">
                <a:latin typeface="Calibri" charset="-94"/>
              </a:endParaRPr>
            </a:p>
            <a:p>
              <a:pPr eaLnBrk="0" hangingPunct="0"/>
              <a:endParaRPr lang="en-US" sz="800" b="1">
                <a:latin typeface="Calibri" charset="-94"/>
              </a:endParaRPr>
            </a:p>
          </p:txBody>
        </p:sp>
        <p:sp>
          <p:nvSpPr>
            <p:cNvPr id="11280" name="Dikdörtgen 97"/>
            <p:cNvSpPr>
              <a:spLocks noChangeArrowheads="1"/>
            </p:cNvSpPr>
            <p:nvPr/>
          </p:nvSpPr>
          <p:spPr bwMode="auto">
            <a:xfrm>
              <a:off x="3895725" y="2178050"/>
              <a:ext cx="771525" cy="333375"/>
            </a:xfrm>
            <a:prstGeom prst="rect">
              <a:avLst/>
            </a:prstGeom>
            <a:solidFill>
              <a:srgbClr val="F79646"/>
            </a:solidFill>
            <a:ln w="25400">
              <a:solidFill>
                <a:srgbClr val="000000"/>
              </a:solidFill>
              <a:miter lim="800000"/>
              <a:headEnd/>
              <a:tailEnd/>
            </a:ln>
          </p:spPr>
          <p:txBody>
            <a:bodyPr anchor="ctr"/>
            <a:lstStyle/>
            <a:p>
              <a:pPr eaLnBrk="0" hangingPunct="0"/>
              <a:endParaRPr lang="tr-TR" sz="800" b="1">
                <a:latin typeface="Calibri" charset="-94"/>
              </a:endParaRPr>
            </a:p>
            <a:p>
              <a:pPr eaLnBrk="0" hangingPunct="0"/>
              <a:endParaRPr lang="tr-TR" sz="800" b="1">
                <a:latin typeface="Calibri" charset="-94"/>
              </a:endParaRPr>
            </a:p>
            <a:p>
              <a:pPr eaLnBrk="0" hangingPunct="0"/>
              <a:endParaRPr lang="tr-TR" sz="700" b="1">
                <a:latin typeface="Calibri" charset="-94"/>
              </a:endParaRPr>
            </a:p>
            <a:p>
              <a:pPr eaLnBrk="0" hangingPunct="0"/>
              <a:r>
                <a:rPr lang="tr-TR" sz="700" b="1">
                  <a:latin typeface="Calibri" charset="-94"/>
                </a:rPr>
                <a:t> Biological  and Medical Research</a:t>
              </a:r>
            </a:p>
            <a:p>
              <a:pPr eaLnBrk="0" hangingPunct="0"/>
              <a:endParaRPr lang="tr-TR" sz="800" b="1">
                <a:latin typeface="Calibri" charset="-94"/>
              </a:endParaRPr>
            </a:p>
            <a:p>
              <a:pPr eaLnBrk="0" hangingPunct="0"/>
              <a:endParaRPr lang="tr-TR" sz="800" b="1">
                <a:latin typeface="Calibri" charset="-94"/>
              </a:endParaRPr>
            </a:p>
            <a:p>
              <a:pPr eaLnBrk="0" hangingPunct="0"/>
              <a:endParaRPr lang="en-US" sz="800" b="1">
                <a:latin typeface="Calibri" charset="-94"/>
              </a:endParaRPr>
            </a:p>
          </p:txBody>
        </p:sp>
        <p:sp>
          <p:nvSpPr>
            <p:cNvPr id="11281" name="Dikdörtgen 97"/>
            <p:cNvSpPr>
              <a:spLocks noChangeArrowheads="1"/>
            </p:cNvSpPr>
            <p:nvPr/>
          </p:nvSpPr>
          <p:spPr bwMode="auto">
            <a:xfrm>
              <a:off x="2647950" y="2178050"/>
              <a:ext cx="790575" cy="360363"/>
            </a:xfrm>
            <a:prstGeom prst="rect">
              <a:avLst/>
            </a:prstGeom>
            <a:solidFill>
              <a:srgbClr val="F79646"/>
            </a:solidFill>
            <a:ln w="25400">
              <a:solidFill>
                <a:srgbClr val="000000"/>
              </a:solidFill>
              <a:miter lim="800000"/>
              <a:headEnd/>
              <a:tailEnd/>
            </a:ln>
          </p:spPr>
          <p:txBody>
            <a:bodyPr anchor="ctr"/>
            <a:lstStyle/>
            <a:p>
              <a:r>
                <a:rPr lang="tr-TR" sz="700" b="1">
                  <a:solidFill>
                    <a:srgbClr val="000000"/>
                  </a:solidFill>
                  <a:latin typeface="Calibri" charset="-94"/>
                  <a:ea typeface="Calibri" charset="-94"/>
                  <a:cs typeface="Times New Roman" pitchFamily="18" charset="0"/>
                </a:rPr>
                <a:t>Material Science:</a:t>
              </a:r>
            </a:p>
            <a:p>
              <a:r>
                <a:rPr lang="tr-TR" sz="700">
                  <a:solidFill>
                    <a:srgbClr val="000000"/>
                  </a:solidFill>
                  <a:latin typeface="Calibri" charset="-94"/>
                  <a:ea typeface="Calibri" charset="-94"/>
                  <a:cs typeface="Times New Roman" pitchFamily="18" charset="0"/>
                </a:rPr>
                <a:t>1.Microbeam</a:t>
              </a:r>
            </a:p>
          </p:txBody>
        </p:sp>
        <p:sp>
          <p:nvSpPr>
            <p:cNvPr id="11282" name="Dikdörtgen 97"/>
            <p:cNvSpPr>
              <a:spLocks noChangeArrowheads="1"/>
            </p:cNvSpPr>
            <p:nvPr/>
          </p:nvSpPr>
          <p:spPr bwMode="auto">
            <a:xfrm>
              <a:off x="4587875" y="3457575"/>
              <a:ext cx="738188" cy="266700"/>
            </a:xfrm>
            <a:prstGeom prst="rect">
              <a:avLst/>
            </a:prstGeom>
            <a:solidFill>
              <a:srgbClr val="F79646"/>
            </a:solidFill>
            <a:ln w="25400">
              <a:solidFill>
                <a:srgbClr val="000000"/>
              </a:solidFill>
              <a:miter lim="800000"/>
              <a:headEnd/>
              <a:tailEnd/>
            </a:ln>
          </p:spPr>
          <p:txBody>
            <a:bodyPr anchor="ctr"/>
            <a:lstStyle/>
            <a:p>
              <a:pPr eaLnBrk="0" hangingPunct="0"/>
              <a:endParaRPr lang="tr-TR" sz="800" b="1" dirty="0">
                <a:latin typeface="Calibri" charset="-94"/>
              </a:endParaRPr>
            </a:p>
            <a:p>
              <a:pPr eaLnBrk="0" hangingPunct="0"/>
              <a:endParaRPr lang="tr-TR" sz="800" b="1" dirty="0">
                <a:latin typeface="Calibri" charset="-94"/>
              </a:endParaRPr>
            </a:p>
            <a:p>
              <a:pPr eaLnBrk="0" hangingPunct="0"/>
              <a:endParaRPr lang="tr-TR" sz="800" b="1" dirty="0">
                <a:latin typeface="Calibri" charset="-94"/>
              </a:endParaRPr>
            </a:p>
            <a:p>
              <a:pPr eaLnBrk="0" hangingPunct="0"/>
              <a:r>
                <a:rPr lang="tr-TR" sz="700" b="1" dirty="0">
                  <a:latin typeface="Calibri" charset="-94"/>
                </a:rPr>
                <a:t>Proton </a:t>
              </a:r>
              <a:r>
                <a:rPr lang="en-US" sz="700" b="1" dirty="0">
                  <a:latin typeface="Calibri" charset="-94"/>
                </a:rPr>
                <a:t>Therapy</a:t>
              </a:r>
            </a:p>
            <a:p>
              <a:pPr eaLnBrk="0" hangingPunct="0"/>
              <a:r>
                <a:rPr lang="tr-TR" sz="800" b="1" smtClean="0">
                  <a:latin typeface="Calibri" charset="-94"/>
                </a:rPr>
                <a:t>      R&amp;D</a:t>
              </a:r>
              <a:endParaRPr lang="tr-TR" sz="800" b="1">
                <a:latin typeface="Calibri" charset="-94"/>
              </a:endParaRPr>
            </a:p>
            <a:p>
              <a:pPr eaLnBrk="0" hangingPunct="0"/>
              <a:endParaRPr lang="tr-TR" sz="800" b="1" dirty="0">
                <a:latin typeface="Calibri" charset="-94"/>
              </a:endParaRPr>
            </a:p>
            <a:p>
              <a:pPr eaLnBrk="0" hangingPunct="0"/>
              <a:endParaRPr lang="en-US" sz="800" b="1" dirty="0">
                <a:latin typeface="Calibri" charset="-94"/>
              </a:endParaRPr>
            </a:p>
          </p:txBody>
        </p:sp>
        <p:sp>
          <p:nvSpPr>
            <p:cNvPr id="11283" name="Dikdörtgen 97"/>
            <p:cNvSpPr>
              <a:spLocks noChangeArrowheads="1"/>
            </p:cNvSpPr>
            <p:nvPr/>
          </p:nvSpPr>
          <p:spPr bwMode="auto">
            <a:xfrm>
              <a:off x="3651250" y="3457575"/>
              <a:ext cx="809625" cy="266700"/>
            </a:xfrm>
            <a:prstGeom prst="rect">
              <a:avLst/>
            </a:prstGeom>
            <a:solidFill>
              <a:srgbClr val="F79646"/>
            </a:solidFill>
            <a:ln w="25400">
              <a:solidFill>
                <a:srgbClr val="000000"/>
              </a:solidFill>
              <a:miter lim="800000"/>
              <a:headEnd/>
              <a:tailEnd/>
            </a:ln>
          </p:spPr>
          <p:txBody>
            <a:bodyPr anchor="ctr"/>
            <a:lstStyle/>
            <a:p>
              <a:pPr eaLnBrk="0" hangingPunct="0"/>
              <a:endParaRPr lang="tr-TR" sz="800" b="1">
                <a:latin typeface="Calibri" charset="-94"/>
              </a:endParaRPr>
            </a:p>
            <a:p>
              <a:pPr eaLnBrk="0" hangingPunct="0"/>
              <a:endParaRPr lang="tr-TR" sz="800" b="1">
                <a:latin typeface="Calibri" charset="-94"/>
              </a:endParaRPr>
            </a:p>
            <a:p>
              <a:pPr eaLnBrk="0" hangingPunct="0"/>
              <a:endParaRPr lang="tr-TR" sz="800" b="1">
                <a:latin typeface="Calibri" charset="-94"/>
              </a:endParaRPr>
            </a:p>
            <a:p>
              <a:pPr eaLnBrk="0" hangingPunct="0"/>
              <a:r>
                <a:rPr lang="tr-TR" sz="700" b="1">
                  <a:latin typeface="Calibri" charset="-94"/>
                </a:rPr>
                <a:t>Radioisotope Production</a:t>
              </a:r>
            </a:p>
            <a:p>
              <a:pPr eaLnBrk="0" hangingPunct="0"/>
              <a:endParaRPr lang="tr-TR" sz="800" b="1">
                <a:latin typeface="Calibri" charset="-94"/>
              </a:endParaRPr>
            </a:p>
            <a:p>
              <a:pPr eaLnBrk="0" hangingPunct="0"/>
              <a:endParaRPr lang="tr-TR" sz="800" b="1">
                <a:latin typeface="Calibri" charset="-94"/>
              </a:endParaRPr>
            </a:p>
            <a:p>
              <a:pPr eaLnBrk="0" hangingPunct="0"/>
              <a:endParaRPr lang="en-US" sz="800" b="1">
                <a:latin typeface="Calibri" charset="-94"/>
              </a:endParaRPr>
            </a:p>
          </p:txBody>
        </p:sp>
        <p:cxnSp>
          <p:nvCxnSpPr>
            <p:cNvPr id="21" name="Düz Bağlayıcı 20"/>
            <p:cNvCxnSpPr/>
            <p:nvPr/>
          </p:nvCxnSpPr>
          <p:spPr bwMode="auto">
            <a:xfrm>
              <a:off x="4961634" y="2973676"/>
              <a:ext cx="0" cy="486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Düz Bağlayıcı 21"/>
            <p:cNvCxnSpPr>
              <a:endCxn id="23" idx="1"/>
            </p:cNvCxnSpPr>
            <p:nvPr/>
          </p:nvCxnSpPr>
          <p:spPr bwMode="auto">
            <a:xfrm flipH="1">
              <a:off x="6115614" y="2381150"/>
              <a:ext cx="164663" cy="4204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Düzgün Beşgen 22"/>
            <p:cNvSpPr/>
            <p:nvPr/>
          </p:nvSpPr>
          <p:spPr bwMode="auto">
            <a:xfrm rot="16200000" flipH="1" flipV="1">
              <a:off x="5930701" y="2827187"/>
              <a:ext cx="308244" cy="257035"/>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dirty="0"/>
            </a:p>
          </p:txBody>
        </p:sp>
        <p:cxnSp>
          <p:nvCxnSpPr>
            <p:cNvPr id="24" name="Düz Bağlayıcı 23"/>
            <p:cNvCxnSpPr/>
            <p:nvPr/>
          </p:nvCxnSpPr>
          <p:spPr bwMode="auto">
            <a:xfrm flipV="1">
              <a:off x="2762111" y="2985657"/>
              <a:ext cx="0" cy="535888"/>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up 19"/>
            <p:cNvGrpSpPr>
              <a:grpSpLocks/>
            </p:cNvGrpSpPr>
            <p:nvPr/>
          </p:nvGrpSpPr>
          <p:grpSpPr bwMode="auto">
            <a:xfrm>
              <a:off x="5805488" y="2932113"/>
              <a:ext cx="66675" cy="77787"/>
              <a:chOff x="1708742" y="2865215"/>
              <a:chExt cx="65915" cy="77391"/>
            </a:xfrm>
          </p:grpSpPr>
          <p:sp>
            <p:nvSpPr>
              <p:cNvPr id="11316" name="Dikdörtgen 46"/>
              <p:cNvSpPr>
                <a:spLocks noChangeArrowheads="1"/>
              </p:cNvSpPr>
              <p:nvPr/>
            </p:nvSpPr>
            <p:spPr bwMode="auto">
              <a:xfrm>
                <a:off x="1746543" y="2879549"/>
                <a:ext cx="28114" cy="43988"/>
              </a:xfrm>
              <a:prstGeom prst="rect">
                <a:avLst/>
              </a:prstGeom>
              <a:solidFill>
                <a:srgbClr val="FFFFFF"/>
              </a:solidFill>
              <a:ln w="3175" cap="sq">
                <a:solidFill>
                  <a:srgbClr val="000000"/>
                </a:solidFill>
                <a:miter lim="800000"/>
                <a:headEnd/>
                <a:tailEnd/>
              </a:ln>
            </p:spPr>
            <p:txBody>
              <a:bodyPr anchor="ctr"/>
              <a:lstStyle/>
              <a:p>
                <a:endParaRPr lang="en-GB">
                  <a:latin typeface="Calibri" charset="-94"/>
                </a:endParaRPr>
              </a:p>
            </p:txBody>
          </p:sp>
          <p:sp>
            <p:nvSpPr>
              <p:cNvPr id="11317" name="Dikdörtgen 47"/>
              <p:cNvSpPr>
                <a:spLocks noChangeArrowheads="1"/>
              </p:cNvSpPr>
              <p:nvPr/>
            </p:nvSpPr>
            <p:spPr bwMode="auto">
              <a:xfrm>
                <a:off x="1708742" y="2879549"/>
                <a:ext cx="27724" cy="43829"/>
              </a:xfrm>
              <a:prstGeom prst="rect">
                <a:avLst/>
              </a:prstGeom>
              <a:solidFill>
                <a:srgbClr val="FFFFFF"/>
              </a:solidFill>
              <a:ln w="3175" cap="sq">
                <a:solidFill>
                  <a:srgbClr val="000000"/>
                </a:solidFill>
                <a:miter lim="800000"/>
                <a:headEnd/>
                <a:tailEnd/>
              </a:ln>
            </p:spPr>
            <p:txBody>
              <a:bodyPr anchor="ctr"/>
              <a:lstStyle/>
              <a:p>
                <a:endParaRPr lang="en-GB">
                  <a:latin typeface="Calibri" charset="-94"/>
                </a:endParaRPr>
              </a:p>
            </p:txBody>
          </p:sp>
          <p:sp>
            <p:nvSpPr>
              <p:cNvPr id="11318" name="Dikdörtgen 48"/>
              <p:cNvSpPr>
                <a:spLocks noChangeArrowheads="1"/>
              </p:cNvSpPr>
              <p:nvPr/>
            </p:nvSpPr>
            <p:spPr bwMode="auto">
              <a:xfrm>
                <a:off x="1727642" y="2865215"/>
                <a:ext cx="27724" cy="77391"/>
              </a:xfrm>
              <a:prstGeom prst="rect">
                <a:avLst/>
              </a:prstGeom>
              <a:solidFill>
                <a:srgbClr val="FFFFFF"/>
              </a:solidFill>
              <a:ln w="3175" cap="sq">
                <a:solidFill>
                  <a:srgbClr val="000000"/>
                </a:solidFill>
                <a:bevel/>
                <a:headEnd/>
                <a:tailEnd/>
              </a:ln>
            </p:spPr>
            <p:txBody>
              <a:bodyPr anchor="ctr"/>
              <a:lstStyle/>
              <a:p>
                <a:endParaRPr lang="en-GB">
                  <a:latin typeface="Calibri" charset="-94"/>
                </a:endParaRPr>
              </a:p>
            </p:txBody>
          </p:sp>
        </p:grpSp>
        <p:sp>
          <p:nvSpPr>
            <p:cNvPr id="11289" name="Düz Bağlayıcı 14"/>
            <p:cNvSpPr>
              <a:spLocks noChangeShapeType="1"/>
            </p:cNvSpPr>
            <p:nvPr/>
          </p:nvSpPr>
          <p:spPr bwMode="auto">
            <a:xfrm flipV="1">
              <a:off x="4056063" y="2981325"/>
              <a:ext cx="323850" cy="3175"/>
            </a:xfrm>
            <a:prstGeom prst="line">
              <a:avLst/>
            </a:prstGeom>
            <a:noFill/>
            <a:ln w="9525">
              <a:solidFill>
                <a:srgbClr val="4A7EBB"/>
              </a:solidFill>
              <a:round/>
              <a:headEnd/>
              <a:tailEnd/>
            </a:ln>
          </p:spPr>
          <p:txBody>
            <a:bodyPr/>
            <a:lstStyle/>
            <a:p>
              <a:endParaRPr lang="tr-TR"/>
            </a:p>
          </p:txBody>
        </p:sp>
        <p:cxnSp>
          <p:nvCxnSpPr>
            <p:cNvPr id="27" name="Düz Bağlayıcı 26"/>
            <p:cNvCxnSpPr>
              <a:endCxn id="11280" idx="2"/>
            </p:cNvCxnSpPr>
            <p:nvPr/>
          </p:nvCxnSpPr>
          <p:spPr bwMode="auto">
            <a:xfrm flipV="1">
              <a:off x="4280224" y="2511854"/>
              <a:ext cx="0" cy="473803"/>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up 19"/>
            <p:cNvGrpSpPr>
              <a:grpSpLocks/>
            </p:cNvGrpSpPr>
            <p:nvPr/>
          </p:nvGrpSpPr>
          <p:grpSpPr bwMode="auto">
            <a:xfrm>
              <a:off x="4927600" y="2940050"/>
              <a:ext cx="66675" cy="77788"/>
              <a:chOff x="1708742" y="2865215"/>
              <a:chExt cx="65915" cy="77391"/>
            </a:xfrm>
          </p:grpSpPr>
          <p:sp>
            <p:nvSpPr>
              <p:cNvPr id="11313" name="Dikdörtgen 46"/>
              <p:cNvSpPr>
                <a:spLocks noChangeArrowheads="1"/>
              </p:cNvSpPr>
              <p:nvPr/>
            </p:nvSpPr>
            <p:spPr bwMode="auto">
              <a:xfrm>
                <a:off x="1746543" y="2879549"/>
                <a:ext cx="28114" cy="43988"/>
              </a:xfrm>
              <a:prstGeom prst="rect">
                <a:avLst/>
              </a:prstGeom>
              <a:solidFill>
                <a:srgbClr val="FFFFFF"/>
              </a:solidFill>
              <a:ln w="3175" cap="sq">
                <a:solidFill>
                  <a:srgbClr val="000000"/>
                </a:solidFill>
                <a:miter lim="800000"/>
                <a:headEnd/>
                <a:tailEnd/>
              </a:ln>
            </p:spPr>
            <p:txBody>
              <a:bodyPr anchor="ctr"/>
              <a:lstStyle/>
              <a:p>
                <a:endParaRPr lang="en-GB">
                  <a:latin typeface="Calibri" charset="-94"/>
                </a:endParaRPr>
              </a:p>
            </p:txBody>
          </p:sp>
          <p:sp>
            <p:nvSpPr>
              <p:cNvPr id="11314" name="Dikdörtgen 47"/>
              <p:cNvSpPr>
                <a:spLocks noChangeArrowheads="1"/>
              </p:cNvSpPr>
              <p:nvPr/>
            </p:nvSpPr>
            <p:spPr bwMode="auto">
              <a:xfrm>
                <a:off x="1708742" y="2879549"/>
                <a:ext cx="27724" cy="43829"/>
              </a:xfrm>
              <a:prstGeom prst="rect">
                <a:avLst/>
              </a:prstGeom>
              <a:solidFill>
                <a:srgbClr val="FFFFFF"/>
              </a:solidFill>
              <a:ln w="3175" cap="sq">
                <a:solidFill>
                  <a:srgbClr val="000000"/>
                </a:solidFill>
                <a:miter lim="800000"/>
                <a:headEnd/>
                <a:tailEnd/>
              </a:ln>
            </p:spPr>
            <p:txBody>
              <a:bodyPr anchor="ctr"/>
              <a:lstStyle/>
              <a:p>
                <a:endParaRPr lang="en-GB">
                  <a:latin typeface="Calibri" charset="-94"/>
                </a:endParaRPr>
              </a:p>
            </p:txBody>
          </p:sp>
          <p:sp>
            <p:nvSpPr>
              <p:cNvPr id="11315" name="Dikdörtgen 48"/>
              <p:cNvSpPr>
                <a:spLocks noChangeArrowheads="1"/>
              </p:cNvSpPr>
              <p:nvPr/>
            </p:nvSpPr>
            <p:spPr bwMode="auto">
              <a:xfrm>
                <a:off x="1727642" y="2865215"/>
                <a:ext cx="27724" cy="77391"/>
              </a:xfrm>
              <a:prstGeom prst="rect">
                <a:avLst/>
              </a:prstGeom>
              <a:solidFill>
                <a:srgbClr val="FFFFFF"/>
              </a:solidFill>
              <a:ln w="3175" cap="sq">
                <a:solidFill>
                  <a:srgbClr val="000000"/>
                </a:solidFill>
                <a:bevel/>
                <a:headEnd/>
                <a:tailEnd/>
              </a:ln>
            </p:spPr>
            <p:txBody>
              <a:bodyPr anchor="ctr"/>
              <a:lstStyle/>
              <a:p>
                <a:endParaRPr lang="en-GB">
                  <a:latin typeface="Calibri" charset="-94"/>
                </a:endParaRPr>
              </a:p>
            </p:txBody>
          </p:sp>
        </p:grpSp>
        <p:grpSp>
          <p:nvGrpSpPr>
            <p:cNvPr id="14" name="Grup 19"/>
            <p:cNvGrpSpPr>
              <a:grpSpLocks/>
            </p:cNvGrpSpPr>
            <p:nvPr/>
          </p:nvGrpSpPr>
          <p:grpSpPr bwMode="auto">
            <a:xfrm>
              <a:off x="3438525" y="2936875"/>
              <a:ext cx="66675" cy="77788"/>
              <a:chOff x="1708742" y="2865215"/>
              <a:chExt cx="65915" cy="77391"/>
            </a:xfrm>
          </p:grpSpPr>
          <p:sp>
            <p:nvSpPr>
              <p:cNvPr id="11310" name="Dikdörtgen 46"/>
              <p:cNvSpPr>
                <a:spLocks noChangeArrowheads="1"/>
              </p:cNvSpPr>
              <p:nvPr/>
            </p:nvSpPr>
            <p:spPr bwMode="auto">
              <a:xfrm>
                <a:off x="1746543" y="2879549"/>
                <a:ext cx="28114" cy="43988"/>
              </a:xfrm>
              <a:prstGeom prst="rect">
                <a:avLst/>
              </a:prstGeom>
              <a:solidFill>
                <a:srgbClr val="FFFFFF"/>
              </a:solidFill>
              <a:ln w="3175" cap="sq">
                <a:solidFill>
                  <a:srgbClr val="000000"/>
                </a:solidFill>
                <a:miter lim="800000"/>
                <a:headEnd/>
                <a:tailEnd/>
              </a:ln>
            </p:spPr>
            <p:txBody>
              <a:bodyPr anchor="ctr"/>
              <a:lstStyle/>
              <a:p>
                <a:endParaRPr lang="en-GB">
                  <a:latin typeface="Calibri" charset="-94"/>
                </a:endParaRPr>
              </a:p>
            </p:txBody>
          </p:sp>
          <p:sp>
            <p:nvSpPr>
              <p:cNvPr id="11311" name="Dikdörtgen 47"/>
              <p:cNvSpPr>
                <a:spLocks noChangeArrowheads="1"/>
              </p:cNvSpPr>
              <p:nvPr/>
            </p:nvSpPr>
            <p:spPr bwMode="auto">
              <a:xfrm>
                <a:off x="1708742" y="2879549"/>
                <a:ext cx="27724" cy="43829"/>
              </a:xfrm>
              <a:prstGeom prst="rect">
                <a:avLst/>
              </a:prstGeom>
              <a:solidFill>
                <a:srgbClr val="FFFFFF"/>
              </a:solidFill>
              <a:ln w="3175" cap="sq">
                <a:solidFill>
                  <a:srgbClr val="000000"/>
                </a:solidFill>
                <a:miter lim="800000"/>
                <a:headEnd/>
                <a:tailEnd/>
              </a:ln>
            </p:spPr>
            <p:txBody>
              <a:bodyPr anchor="ctr"/>
              <a:lstStyle/>
              <a:p>
                <a:endParaRPr lang="en-GB">
                  <a:latin typeface="Calibri" charset="-94"/>
                </a:endParaRPr>
              </a:p>
            </p:txBody>
          </p:sp>
          <p:sp>
            <p:nvSpPr>
              <p:cNvPr id="11312" name="Dikdörtgen 48"/>
              <p:cNvSpPr>
                <a:spLocks noChangeArrowheads="1"/>
              </p:cNvSpPr>
              <p:nvPr/>
            </p:nvSpPr>
            <p:spPr bwMode="auto">
              <a:xfrm>
                <a:off x="1727642" y="2865215"/>
                <a:ext cx="27724" cy="77391"/>
              </a:xfrm>
              <a:prstGeom prst="rect">
                <a:avLst/>
              </a:prstGeom>
              <a:solidFill>
                <a:srgbClr val="FFFFFF"/>
              </a:solidFill>
              <a:ln w="3175" cap="sq">
                <a:solidFill>
                  <a:srgbClr val="000000"/>
                </a:solidFill>
                <a:bevel/>
                <a:headEnd/>
                <a:tailEnd/>
              </a:ln>
            </p:spPr>
            <p:txBody>
              <a:bodyPr anchor="ctr"/>
              <a:lstStyle/>
              <a:p>
                <a:endParaRPr lang="en-GB">
                  <a:latin typeface="Calibri" charset="-94"/>
                </a:endParaRPr>
              </a:p>
            </p:txBody>
          </p:sp>
        </p:grpSp>
        <p:sp>
          <p:nvSpPr>
            <p:cNvPr id="11293" name="Dikdörtgen 97"/>
            <p:cNvSpPr>
              <a:spLocks noChangeArrowheads="1"/>
            </p:cNvSpPr>
            <p:nvPr/>
          </p:nvSpPr>
          <p:spPr bwMode="auto">
            <a:xfrm>
              <a:off x="1573213" y="2428875"/>
              <a:ext cx="573087" cy="274638"/>
            </a:xfrm>
            <a:prstGeom prst="rect">
              <a:avLst/>
            </a:prstGeom>
            <a:noFill/>
            <a:ln w="9525">
              <a:noFill/>
              <a:miter lim="800000"/>
              <a:headEnd/>
              <a:tailEnd/>
            </a:ln>
          </p:spPr>
          <p:txBody>
            <a:bodyPr anchor="ctr"/>
            <a:lstStyle/>
            <a:p>
              <a:pPr eaLnBrk="0" hangingPunct="0"/>
              <a:endParaRPr lang="tr-TR" sz="800" b="1">
                <a:latin typeface="Calibri" charset="-94"/>
              </a:endParaRPr>
            </a:p>
            <a:p>
              <a:pPr eaLnBrk="0" hangingPunct="0"/>
              <a:endParaRPr lang="tr-TR" sz="800" b="1">
                <a:latin typeface="Calibri" charset="-94"/>
              </a:endParaRPr>
            </a:p>
            <a:p>
              <a:pPr eaLnBrk="0" hangingPunct="0"/>
              <a:endParaRPr lang="tr-TR" sz="800" b="1">
                <a:latin typeface="Calibri" charset="-94"/>
              </a:endParaRPr>
            </a:p>
            <a:p>
              <a:pPr eaLnBrk="0" hangingPunct="0"/>
              <a:r>
                <a:rPr lang="tr-TR" sz="800" b="1">
                  <a:latin typeface="Calibri" charset="-94"/>
                </a:rPr>
                <a:t>3 MeV</a:t>
              </a:r>
            </a:p>
            <a:p>
              <a:pPr eaLnBrk="0" hangingPunct="0"/>
              <a:endParaRPr lang="tr-TR" sz="800" b="1">
                <a:latin typeface="Calibri" charset="-94"/>
              </a:endParaRPr>
            </a:p>
            <a:p>
              <a:pPr eaLnBrk="0" hangingPunct="0"/>
              <a:endParaRPr lang="en-US" sz="800" b="1">
                <a:latin typeface="Calibri" charset="-94"/>
              </a:endParaRPr>
            </a:p>
          </p:txBody>
        </p:sp>
        <p:sp>
          <p:nvSpPr>
            <p:cNvPr id="11294" name="Dikdörtgen 97"/>
            <p:cNvSpPr>
              <a:spLocks noChangeArrowheads="1"/>
            </p:cNvSpPr>
            <p:nvPr/>
          </p:nvSpPr>
          <p:spPr bwMode="auto">
            <a:xfrm>
              <a:off x="2314575" y="2468563"/>
              <a:ext cx="571500" cy="274637"/>
            </a:xfrm>
            <a:prstGeom prst="rect">
              <a:avLst/>
            </a:prstGeom>
            <a:noFill/>
            <a:ln w="9525">
              <a:noFill/>
              <a:miter lim="800000"/>
              <a:headEnd/>
              <a:tailEnd/>
            </a:ln>
          </p:spPr>
          <p:txBody>
            <a:bodyPr anchor="ctr"/>
            <a:lstStyle/>
            <a:p>
              <a:pPr eaLnBrk="0" hangingPunct="0"/>
              <a:endParaRPr lang="tr-TR" sz="800" b="1">
                <a:latin typeface="Calibri" charset="-94"/>
              </a:endParaRPr>
            </a:p>
            <a:p>
              <a:pPr eaLnBrk="0" hangingPunct="0"/>
              <a:endParaRPr lang="tr-TR" sz="800" b="1">
                <a:latin typeface="Calibri" charset="-94"/>
              </a:endParaRPr>
            </a:p>
            <a:p>
              <a:pPr eaLnBrk="0" hangingPunct="0"/>
              <a:endParaRPr lang="tr-TR" sz="800" b="1">
                <a:latin typeface="Calibri" charset="-94"/>
              </a:endParaRPr>
            </a:p>
            <a:p>
              <a:pPr eaLnBrk="0" hangingPunct="0"/>
              <a:r>
                <a:rPr lang="tr-TR" sz="800" b="1">
                  <a:latin typeface="Calibri" charset="-94"/>
                </a:rPr>
                <a:t>20 MeV</a:t>
              </a:r>
            </a:p>
            <a:p>
              <a:pPr eaLnBrk="0" hangingPunct="0"/>
              <a:endParaRPr lang="tr-TR" sz="800" b="1">
                <a:latin typeface="Calibri" charset="-94"/>
              </a:endParaRPr>
            </a:p>
            <a:p>
              <a:pPr eaLnBrk="0" hangingPunct="0"/>
              <a:endParaRPr lang="en-US" sz="800" b="1">
                <a:latin typeface="Calibri" charset="-94"/>
              </a:endParaRPr>
            </a:p>
          </p:txBody>
        </p:sp>
        <p:sp>
          <p:nvSpPr>
            <p:cNvPr id="11295" name="Dikdörtgen 97"/>
            <p:cNvSpPr>
              <a:spLocks noChangeArrowheads="1"/>
            </p:cNvSpPr>
            <p:nvPr/>
          </p:nvSpPr>
          <p:spPr bwMode="auto">
            <a:xfrm>
              <a:off x="3016250" y="2484438"/>
              <a:ext cx="571500" cy="274637"/>
            </a:xfrm>
            <a:prstGeom prst="rect">
              <a:avLst/>
            </a:prstGeom>
            <a:noFill/>
            <a:ln w="9525">
              <a:noFill/>
              <a:miter lim="800000"/>
              <a:headEnd/>
              <a:tailEnd/>
            </a:ln>
          </p:spPr>
          <p:txBody>
            <a:bodyPr anchor="ctr"/>
            <a:lstStyle/>
            <a:p>
              <a:pPr eaLnBrk="0" hangingPunct="0"/>
              <a:endParaRPr lang="tr-TR" sz="800" b="1" dirty="0">
                <a:latin typeface="Calibri" charset="-94"/>
              </a:endParaRPr>
            </a:p>
            <a:p>
              <a:pPr eaLnBrk="0" hangingPunct="0"/>
              <a:endParaRPr lang="tr-TR" sz="800" b="1" dirty="0">
                <a:latin typeface="Calibri" charset="-94"/>
              </a:endParaRPr>
            </a:p>
            <a:p>
              <a:pPr eaLnBrk="0" hangingPunct="0"/>
              <a:endParaRPr lang="tr-TR" sz="800" b="1" dirty="0">
                <a:latin typeface="Calibri" charset="-94"/>
              </a:endParaRPr>
            </a:p>
            <a:p>
              <a:pPr eaLnBrk="0" hangingPunct="0"/>
              <a:r>
                <a:rPr lang="tr-TR" sz="800" b="1" dirty="0">
                  <a:latin typeface="Calibri" charset="-94"/>
                </a:rPr>
                <a:t>65 </a:t>
              </a:r>
              <a:r>
                <a:rPr lang="tr-TR" sz="800" b="1" dirty="0" err="1">
                  <a:latin typeface="Calibri" charset="-94"/>
                </a:rPr>
                <a:t>MeV</a:t>
              </a:r>
              <a:endParaRPr lang="tr-TR" sz="800" b="1" dirty="0">
                <a:latin typeface="Calibri" charset="-94"/>
              </a:endParaRPr>
            </a:p>
            <a:p>
              <a:pPr eaLnBrk="0" hangingPunct="0"/>
              <a:endParaRPr lang="tr-TR" sz="800" b="1" dirty="0">
                <a:latin typeface="Calibri" charset="-94"/>
              </a:endParaRPr>
            </a:p>
            <a:p>
              <a:pPr eaLnBrk="0" hangingPunct="0"/>
              <a:endParaRPr lang="en-US" sz="800" b="1" dirty="0">
                <a:latin typeface="Calibri" charset="-94"/>
              </a:endParaRPr>
            </a:p>
          </p:txBody>
        </p:sp>
        <p:sp>
          <p:nvSpPr>
            <p:cNvPr id="11296" name="Dikdörtgen 97"/>
            <p:cNvSpPr>
              <a:spLocks noChangeArrowheads="1"/>
            </p:cNvSpPr>
            <p:nvPr/>
          </p:nvSpPr>
          <p:spPr bwMode="auto">
            <a:xfrm>
              <a:off x="3697288" y="2528888"/>
              <a:ext cx="749300" cy="223837"/>
            </a:xfrm>
            <a:prstGeom prst="rect">
              <a:avLst/>
            </a:prstGeom>
            <a:noFill/>
            <a:ln w="9525">
              <a:noFill/>
              <a:miter lim="800000"/>
              <a:headEnd/>
              <a:tailEnd/>
            </a:ln>
          </p:spPr>
          <p:txBody>
            <a:bodyPr anchor="ctr"/>
            <a:lstStyle/>
            <a:p>
              <a:pPr eaLnBrk="0" hangingPunct="0"/>
              <a:endParaRPr lang="tr-TR" sz="800" b="1">
                <a:latin typeface="Calibri" charset="-94"/>
              </a:endParaRPr>
            </a:p>
            <a:p>
              <a:pPr eaLnBrk="0" hangingPunct="0"/>
              <a:endParaRPr lang="tr-TR" sz="800" b="1">
                <a:latin typeface="Calibri" charset="-94"/>
              </a:endParaRPr>
            </a:p>
            <a:p>
              <a:pPr eaLnBrk="0" hangingPunct="0"/>
              <a:endParaRPr lang="tr-TR" sz="800" b="1">
                <a:latin typeface="Calibri" charset="-94"/>
              </a:endParaRPr>
            </a:p>
            <a:p>
              <a:pPr eaLnBrk="0" hangingPunct="0"/>
              <a:r>
                <a:rPr lang="tr-TR" sz="800" b="1">
                  <a:latin typeface="Calibri" charset="-94"/>
                </a:rPr>
                <a:t>150 MeV</a:t>
              </a:r>
            </a:p>
            <a:p>
              <a:pPr eaLnBrk="0" hangingPunct="0"/>
              <a:endParaRPr lang="tr-TR" sz="800" b="1">
                <a:latin typeface="Calibri" charset="-94"/>
              </a:endParaRPr>
            </a:p>
            <a:p>
              <a:pPr eaLnBrk="0" hangingPunct="0"/>
              <a:endParaRPr lang="en-US" sz="800" b="1">
                <a:latin typeface="Calibri" charset="-94"/>
              </a:endParaRPr>
            </a:p>
          </p:txBody>
        </p:sp>
        <p:sp>
          <p:nvSpPr>
            <p:cNvPr id="11297" name="Dikdörtgen 97"/>
            <p:cNvSpPr>
              <a:spLocks noChangeArrowheads="1"/>
            </p:cNvSpPr>
            <p:nvPr/>
          </p:nvSpPr>
          <p:spPr bwMode="auto">
            <a:xfrm>
              <a:off x="4525963" y="2544763"/>
              <a:ext cx="750887" cy="222250"/>
            </a:xfrm>
            <a:prstGeom prst="rect">
              <a:avLst/>
            </a:prstGeom>
            <a:noFill/>
            <a:ln w="9525">
              <a:noFill/>
              <a:miter lim="800000"/>
              <a:headEnd/>
              <a:tailEnd/>
            </a:ln>
          </p:spPr>
          <p:txBody>
            <a:bodyPr anchor="ctr"/>
            <a:lstStyle/>
            <a:p>
              <a:pPr eaLnBrk="0" hangingPunct="0"/>
              <a:endParaRPr lang="tr-TR" sz="800" b="1">
                <a:latin typeface="Calibri" charset="-94"/>
              </a:endParaRPr>
            </a:p>
            <a:p>
              <a:pPr eaLnBrk="0" hangingPunct="0"/>
              <a:endParaRPr lang="tr-TR" sz="800" b="1">
                <a:latin typeface="Calibri" charset="-94"/>
              </a:endParaRPr>
            </a:p>
            <a:p>
              <a:pPr eaLnBrk="0" hangingPunct="0"/>
              <a:endParaRPr lang="tr-TR" sz="800" b="1">
                <a:latin typeface="Calibri" charset="-94"/>
              </a:endParaRPr>
            </a:p>
            <a:p>
              <a:pPr eaLnBrk="0" hangingPunct="0"/>
              <a:r>
                <a:rPr lang="tr-TR" sz="800" b="1">
                  <a:latin typeface="Calibri" charset="-94"/>
                </a:rPr>
                <a:t>250 MeV</a:t>
              </a:r>
            </a:p>
            <a:p>
              <a:pPr eaLnBrk="0" hangingPunct="0"/>
              <a:endParaRPr lang="tr-TR" sz="800" b="1">
                <a:latin typeface="Calibri" charset="-94"/>
              </a:endParaRPr>
            </a:p>
            <a:p>
              <a:pPr eaLnBrk="0" hangingPunct="0"/>
              <a:endParaRPr lang="en-US" sz="800" b="1">
                <a:latin typeface="Calibri" charset="-94"/>
              </a:endParaRPr>
            </a:p>
          </p:txBody>
        </p:sp>
        <p:cxnSp>
          <p:nvCxnSpPr>
            <p:cNvPr id="35" name="Düz Bağlayıcı 34"/>
            <p:cNvCxnSpPr/>
            <p:nvPr/>
          </p:nvCxnSpPr>
          <p:spPr bwMode="auto">
            <a:xfrm>
              <a:off x="4305660" y="2970408"/>
              <a:ext cx="0" cy="486874"/>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up 19"/>
            <p:cNvGrpSpPr>
              <a:grpSpLocks/>
            </p:cNvGrpSpPr>
            <p:nvPr/>
          </p:nvGrpSpPr>
          <p:grpSpPr bwMode="auto">
            <a:xfrm>
              <a:off x="4248150" y="2940050"/>
              <a:ext cx="66675" cy="77788"/>
              <a:chOff x="1708742" y="2865215"/>
              <a:chExt cx="65915" cy="77391"/>
            </a:xfrm>
          </p:grpSpPr>
          <p:sp>
            <p:nvSpPr>
              <p:cNvPr id="11307" name="Dikdörtgen 46"/>
              <p:cNvSpPr>
                <a:spLocks noChangeArrowheads="1"/>
              </p:cNvSpPr>
              <p:nvPr/>
            </p:nvSpPr>
            <p:spPr bwMode="auto">
              <a:xfrm>
                <a:off x="1746543" y="2879549"/>
                <a:ext cx="28114" cy="43988"/>
              </a:xfrm>
              <a:prstGeom prst="rect">
                <a:avLst/>
              </a:prstGeom>
              <a:solidFill>
                <a:srgbClr val="FFFFFF"/>
              </a:solidFill>
              <a:ln w="3175" cap="sq">
                <a:solidFill>
                  <a:srgbClr val="000000"/>
                </a:solidFill>
                <a:miter lim="800000"/>
                <a:headEnd/>
                <a:tailEnd/>
              </a:ln>
            </p:spPr>
            <p:txBody>
              <a:bodyPr anchor="ctr"/>
              <a:lstStyle/>
              <a:p>
                <a:endParaRPr lang="en-GB">
                  <a:latin typeface="Calibri" charset="-94"/>
                </a:endParaRPr>
              </a:p>
            </p:txBody>
          </p:sp>
          <p:sp>
            <p:nvSpPr>
              <p:cNvPr id="11308" name="Dikdörtgen 47"/>
              <p:cNvSpPr>
                <a:spLocks noChangeArrowheads="1"/>
              </p:cNvSpPr>
              <p:nvPr/>
            </p:nvSpPr>
            <p:spPr bwMode="auto">
              <a:xfrm>
                <a:off x="1708742" y="2879549"/>
                <a:ext cx="27724" cy="43829"/>
              </a:xfrm>
              <a:prstGeom prst="rect">
                <a:avLst/>
              </a:prstGeom>
              <a:solidFill>
                <a:srgbClr val="FFFFFF"/>
              </a:solidFill>
              <a:ln w="3175" cap="sq">
                <a:solidFill>
                  <a:srgbClr val="000000"/>
                </a:solidFill>
                <a:miter lim="800000"/>
                <a:headEnd/>
                <a:tailEnd/>
              </a:ln>
            </p:spPr>
            <p:txBody>
              <a:bodyPr anchor="ctr"/>
              <a:lstStyle/>
              <a:p>
                <a:endParaRPr lang="en-GB">
                  <a:latin typeface="Calibri" charset="-94"/>
                </a:endParaRPr>
              </a:p>
            </p:txBody>
          </p:sp>
          <p:sp>
            <p:nvSpPr>
              <p:cNvPr id="11309" name="Dikdörtgen 48"/>
              <p:cNvSpPr>
                <a:spLocks noChangeArrowheads="1"/>
              </p:cNvSpPr>
              <p:nvPr/>
            </p:nvSpPr>
            <p:spPr bwMode="auto">
              <a:xfrm>
                <a:off x="1727642" y="2865215"/>
                <a:ext cx="27724" cy="77391"/>
              </a:xfrm>
              <a:prstGeom prst="rect">
                <a:avLst/>
              </a:prstGeom>
              <a:solidFill>
                <a:srgbClr val="FFFFFF"/>
              </a:solidFill>
              <a:ln w="3175" cap="sq">
                <a:solidFill>
                  <a:srgbClr val="000000"/>
                </a:solidFill>
                <a:bevel/>
                <a:headEnd/>
                <a:tailEnd/>
              </a:ln>
            </p:spPr>
            <p:txBody>
              <a:bodyPr anchor="ctr"/>
              <a:lstStyle/>
              <a:p>
                <a:endParaRPr lang="en-GB">
                  <a:latin typeface="Calibri" charset="-94"/>
                </a:endParaRPr>
              </a:p>
            </p:txBody>
          </p:sp>
        </p:grpSp>
        <p:cxnSp>
          <p:nvCxnSpPr>
            <p:cNvPr id="37" name="Düz Bağlayıcı 36"/>
            <p:cNvCxnSpPr/>
            <p:nvPr/>
          </p:nvCxnSpPr>
          <p:spPr bwMode="auto">
            <a:xfrm flipV="1">
              <a:off x="2775498" y="2544530"/>
              <a:ext cx="5355" cy="441127"/>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up 19"/>
            <p:cNvGrpSpPr>
              <a:grpSpLocks/>
            </p:cNvGrpSpPr>
            <p:nvPr/>
          </p:nvGrpSpPr>
          <p:grpSpPr bwMode="auto">
            <a:xfrm>
              <a:off x="2728913" y="2962275"/>
              <a:ext cx="66675" cy="77788"/>
              <a:chOff x="1708742" y="2865215"/>
              <a:chExt cx="65915" cy="77391"/>
            </a:xfrm>
          </p:grpSpPr>
          <p:sp>
            <p:nvSpPr>
              <p:cNvPr id="11304" name="Dikdörtgen 46"/>
              <p:cNvSpPr>
                <a:spLocks noChangeArrowheads="1"/>
              </p:cNvSpPr>
              <p:nvPr/>
            </p:nvSpPr>
            <p:spPr bwMode="auto">
              <a:xfrm>
                <a:off x="1746543" y="2879549"/>
                <a:ext cx="28114" cy="43988"/>
              </a:xfrm>
              <a:prstGeom prst="rect">
                <a:avLst/>
              </a:prstGeom>
              <a:solidFill>
                <a:srgbClr val="FFFFFF"/>
              </a:solidFill>
              <a:ln w="3175" cap="sq">
                <a:solidFill>
                  <a:srgbClr val="000000"/>
                </a:solidFill>
                <a:miter lim="800000"/>
                <a:headEnd/>
                <a:tailEnd/>
              </a:ln>
            </p:spPr>
            <p:txBody>
              <a:bodyPr anchor="ctr"/>
              <a:lstStyle/>
              <a:p>
                <a:endParaRPr lang="en-GB">
                  <a:latin typeface="Calibri" charset="-94"/>
                </a:endParaRPr>
              </a:p>
            </p:txBody>
          </p:sp>
          <p:sp>
            <p:nvSpPr>
              <p:cNvPr id="11305" name="Dikdörtgen 47"/>
              <p:cNvSpPr>
                <a:spLocks noChangeArrowheads="1"/>
              </p:cNvSpPr>
              <p:nvPr/>
            </p:nvSpPr>
            <p:spPr bwMode="auto">
              <a:xfrm>
                <a:off x="1708742" y="2879549"/>
                <a:ext cx="27724" cy="43829"/>
              </a:xfrm>
              <a:prstGeom prst="rect">
                <a:avLst/>
              </a:prstGeom>
              <a:solidFill>
                <a:srgbClr val="FFFFFF"/>
              </a:solidFill>
              <a:ln w="3175" cap="sq">
                <a:solidFill>
                  <a:srgbClr val="000000"/>
                </a:solidFill>
                <a:miter lim="800000"/>
                <a:headEnd/>
                <a:tailEnd/>
              </a:ln>
            </p:spPr>
            <p:txBody>
              <a:bodyPr anchor="ctr"/>
              <a:lstStyle/>
              <a:p>
                <a:endParaRPr lang="en-GB">
                  <a:latin typeface="Calibri" charset="-94"/>
                </a:endParaRPr>
              </a:p>
            </p:txBody>
          </p:sp>
          <p:sp>
            <p:nvSpPr>
              <p:cNvPr id="11306" name="Dikdörtgen 48"/>
              <p:cNvSpPr>
                <a:spLocks noChangeArrowheads="1"/>
              </p:cNvSpPr>
              <p:nvPr/>
            </p:nvSpPr>
            <p:spPr bwMode="auto">
              <a:xfrm>
                <a:off x="1727642" y="2865215"/>
                <a:ext cx="27724" cy="77391"/>
              </a:xfrm>
              <a:prstGeom prst="rect">
                <a:avLst/>
              </a:prstGeom>
              <a:solidFill>
                <a:srgbClr val="FFFFFF"/>
              </a:solidFill>
              <a:ln w="3175" cap="sq">
                <a:solidFill>
                  <a:srgbClr val="000000"/>
                </a:solidFill>
                <a:bevel/>
                <a:headEnd/>
                <a:tailEnd/>
              </a:ln>
            </p:spPr>
            <p:txBody>
              <a:bodyPr anchor="ctr"/>
              <a:lstStyle/>
              <a:p>
                <a:endParaRPr lang="en-GB">
                  <a:latin typeface="Calibri" charset="-94"/>
                </a:endParaRPr>
              </a:p>
            </p:txBody>
          </p:sp>
        </p:grpSp>
        <p:sp>
          <p:nvSpPr>
            <p:cNvPr id="11302" name="Dolu Çerçeve 9"/>
            <p:cNvSpPr>
              <a:spLocks noChangeArrowheads="1"/>
            </p:cNvSpPr>
            <p:nvPr/>
          </p:nvSpPr>
          <p:spPr bwMode="auto">
            <a:xfrm>
              <a:off x="3556000" y="2836863"/>
              <a:ext cx="679450" cy="307975"/>
            </a:xfrm>
            <a:prstGeom prst="bevel">
              <a:avLst>
                <a:gd name="adj" fmla="val 12500"/>
              </a:avLst>
            </a:prstGeom>
            <a:solidFill>
              <a:srgbClr val="4F81BD"/>
            </a:solidFill>
            <a:ln w="25400">
              <a:solidFill>
                <a:srgbClr val="385D8A"/>
              </a:solidFill>
              <a:miter lim="800000"/>
              <a:headEnd/>
              <a:tailEnd/>
            </a:ln>
          </p:spPr>
          <p:txBody>
            <a:bodyPr anchor="ctr"/>
            <a:lstStyle/>
            <a:p>
              <a:pPr algn="ctr"/>
              <a:r>
                <a:rPr lang="tr-TR" sz="700">
                  <a:latin typeface="Times New Roman" pitchFamily="18" charset="0"/>
                  <a:ea typeface="Calibri" charset="-94"/>
                  <a:cs typeface="Times New Roman" pitchFamily="18" charset="0"/>
                </a:rPr>
                <a:t>SC- Spokes</a:t>
              </a:r>
              <a:endParaRPr lang="en-US" sz="700">
                <a:latin typeface="Calibri" charset="-94"/>
                <a:ea typeface="Calibri" charset="-94"/>
                <a:cs typeface="Times New Roman" pitchFamily="18" charset="0"/>
              </a:endParaRPr>
            </a:p>
          </p:txBody>
        </p:sp>
        <p:sp>
          <p:nvSpPr>
            <p:cNvPr id="11303" name="Dikdörtgen 97"/>
            <p:cNvSpPr>
              <a:spLocks noChangeArrowheads="1"/>
            </p:cNvSpPr>
            <p:nvPr/>
          </p:nvSpPr>
          <p:spPr bwMode="auto">
            <a:xfrm>
              <a:off x="5424488" y="2538413"/>
              <a:ext cx="630237" cy="222250"/>
            </a:xfrm>
            <a:prstGeom prst="rect">
              <a:avLst/>
            </a:prstGeom>
            <a:noFill/>
            <a:ln w="9525">
              <a:noFill/>
              <a:miter lim="800000"/>
              <a:headEnd/>
              <a:tailEnd/>
            </a:ln>
          </p:spPr>
          <p:txBody>
            <a:bodyPr anchor="ctr"/>
            <a:lstStyle/>
            <a:p>
              <a:pPr eaLnBrk="0" hangingPunct="0"/>
              <a:endParaRPr lang="tr-TR" sz="800" b="1">
                <a:latin typeface="Calibri" charset="-94"/>
              </a:endParaRPr>
            </a:p>
            <a:p>
              <a:pPr eaLnBrk="0" hangingPunct="0"/>
              <a:endParaRPr lang="tr-TR" sz="800" b="1">
                <a:latin typeface="Calibri" charset="-94"/>
              </a:endParaRPr>
            </a:p>
            <a:p>
              <a:pPr eaLnBrk="0" hangingPunct="0"/>
              <a:endParaRPr lang="tr-TR" sz="800" b="1">
                <a:latin typeface="Calibri" charset="-94"/>
              </a:endParaRPr>
            </a:p>
            <a:p>
              <a:pPr eaLnBrk="0" hangingPunct="0"/>
              <a:r>
                <a:rPr lang="tr-TR" sz="800" b="1">
                  <a:latin typeface="Calibri" charset="-94"/>
                </a:rPr>
                <a:t>2 GeV</a:t>
              </a:r>
            </a:p>
            <a:p>
              <a:pPr eaLnBrk="0" hangingPunct="0"/>
              <a:endParaRPr lang="tr-TR" sz="800" b="1">
                <a:latin typeface="Calibri" charset="-94"/>
              </a:endParaRPr>
            </a:p>
            <a:p>
              <a:pPr eaLnBrk="0" hangingPunct="0"/>
              <a:endParaRPr lang="en-US" sz="800" b="1">
                <a:latin typeface="Calibri" charset="-94"/>
              </a:endParaRPr>
            </a:p>
          </p:txBody>
        </p:sp>
      </p:grpSp>
      <p:sp>
        <p:nvSpPr>
          <p:cNvPr id="84" name="83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1"/>
          </p:nvPr>
        </p:nvSpPr>
        <p:spPr/>
        <p:txBody>
          <a:bodyPr/>
          <a:lstStyle/>
          <a:p>
            <a:pPr>
              <a:defRPr/>
            </a:pPr>
            <a:fld id="{1A00A08D-0214-461D-9649-0CA81CC9E265}" type="slidenum">
              <a:rPr lang="tr-TR" smtClean="0"/>
              <a:pPr>
                <a:defRPr/>
              </a:pPr>
              <a:t>36</a:t>
            </a:fld>
            <a:endParaRPr lang="tr-TR" dirty="0"/>
          </a:p>
        </p:txBody>
      </p:sp>
      <p:sp>
        <p:nvSpPr>
          <p:cNvPr id="6" name="5 Dikdörtgen"/>
          <p:cNvSpPr/>
          <p:nvPr/>
        </p:nvSpPr>
        <p:spPr>
          <a:xfrm>
            <a:off x="642910" y="1000108"/>
            <a:ext cx="8001056" cy="4401205"/>
          </a:xfrm>
          <a:prstGeom prst="rect">
            <a:avLst/>
          </a:prstGeom>
        </p:spPr>
        <p:txBody>
          <a:bodyPr wrap="square">
            <a:spAutoFit/>
          </a:bodyPr>
          <a:lstStyle/>
          <a:p>
            <a:r>
              <a:rPr lang="en-US" sz="2800" dirty="0" smtClean="0"/>
              <a:t>Proton </a:t>
            </a:r>
            <a:r>
              <a:rPr lang="en-US" sz="2800" dirty="0" err="1" smtClean="0"/>
              <a:t>microbeam</a:t>
            </a:r>
            <a:r>
              <a:rPr lang="en-US" sz="2800" dirty="0" smtClean="0"/>
              <a:t> with a small beam spot size &lt; 1mm is very useful for many </a:t>
            </a:r>
            <a:r>
              <a:rPr lang="en-US" sz="2800" dirty="0" err="1" smtClean="0"/>
              <a:t>scientiﬁc</a:t>
            </a:r>
            <a:r>
              <a:rPr lang="en-US" sz="2800" dirty="0" smtClean="0"/>
              <a:t> and technical applications in the </a:t>
            </a:r>
            <a:r>
              <a:rPr lang="en-US" sz="2800" dirty="0" err="1" smtClean="0"/>
              <a:t>ﬁelds</a:t>
            </a:r>
            <a:r>
              <a:rPr lang="en-US" sz="2800" dirty="0" smtClean="0"/>
              <a:t> of material, biological, and medical sciences.</a:t>
            </a:r>
            <a:endParaRPr lang="tr-TR" sz="2800" dirty="0" smtClean="0"/>
          </a:p>
          <a:p>
            <a:r>
              <a:rPr lang="en-US" sz="2800" dirty="0" smtClean="0"/>
              <a:t> </a:t>
            </a:r>
            <a:r>
              <a:rPr lang="en-US" sz="2800" dirty="0" smtClean="0">
                <a:solidFill>
                  <a:schemeClr val="accent2"/>
                </a:solidFill>
              </a:rPr>
              <a:t>A proton </a:t>
            </a:r>
            <a:r>
              <a:rPr lang="en-US" sz="2800" dirty="0" err="1" smtClean="0">
                <a:solidFill>
                  <a:schemeClr val="accent2"/>
                </a:solidFill>
              </a:rPr>
              <a:t>microbeam</a:t>
            </a:r>
            <a:r>
              <a:rPr lang="en-US" sz="2800" dirty="0" smtClean="0">
                <a:solidFill>
                  <a:schemeClr val="accent2"/>
                </a:solidFill>
              </a:rPr>
              <a:t> has usually been used to study distribution of elements in a variety of surfaces. </a:t>
            </a:r>
            <a:r>
              <a:rPr lang="en-US" sz="2800" dirty="0" smtClean="0"/>
              <a:t>There are four main application </a:t>
            </a:r>
            <a:r>
              <a:rPr lang="en-US" sz="2800" dirty="0" err="1" smtClean="0"/>
              <a:t>ﬁelds</a:t>
            </a:r>
            <a:r>
              <a:rPr lang="en-US" sz="2800" dirty="0" smtClean="0"/>
              <a:t>: PIXE in vacuum and air, RBS, a micromachining for MEMS applications, and a hydrogen </a:t>
            </a:r>
            <a:r>
              <a:rPr lang="en-US" sz="2800" dirty="0" err="1" smtClean="0"/>
              <a:t>proﬁling</a:t>
            </a:r>
            <a:r>
              <a:rPr lang="en-US" sz="2800" dirty="0" smtClean="0"/>
              <a:t> for mineral material and biological samples.</a:t>
            </a:r>
            <a:endParaRPr lang="tr-TR" sz="2800" dirty="0"/>
          </a:p>
        </p:txBody>
      </p:sp>
      <p:sp>
        <p:nvSpPr>
          <p:cNvPr id="8" name="7 Dikdörtgen"/>
          <p:cNvSpPr/>
          <p:nvPr/>
        </p:nvSpPr>
        <p:spPr>
          <a:xfrm>
            <a:off x="1142976" y="214290"/>
            <a:ext cx="4083169" cy="646331"/>
          </a:xfrm>
          <a:prstGeom prst="rect">
            <a:avLst/>
          </a:prstGeom>
        </p:spPr>
        <p:txBody>
          <a:bodyPr wrap="none">
            <a:spAutoFit/>
          </a:bodyPr>
          <a:lstStyle/>
          <a:p>
            <a:r>
              <a:rPr lang="tr-TR" sz="3600" dirty="0" smtClean="0">
                <a:solidFill>
                  <a:schemeClr val="bg1"/>
                </a:solidFill>
              </a:rPr>
              <a:t>Proton </a:t>
            </a:r>
            <a:r>
              <a:rPr lang="tr-TR" sz="3600" dirty="0" err="1" smtClean="0">
                <a:solidFill>
                  <a:schemeClr val="bg1"/>
                </a:solidFill>
              </a:rPr>
              <a:t>Microbeam</a:t>
            </a:r>
            <a:r>
              <a:rPr lang="tr-TR" sz="3600" dirty="0" smtClean="0">
                <a:solidFill>
                  <a:schemeClr val="bg1"/>
                </a:solidFill>
              </a:rPr>
              <a:t> </a:t>
            </a:r>
            <a:endParaRPr lang="tr-TR" sz="3600" dirty="0"/>
          </a:p>
        </p:txBody>
      </p:sp>
      <p:sp>
        <p:nvSpPr>
          <p:cNvPr id="7" name="6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53 Dikdörtgen"/>
          <p:cNvSpPr/>
          <p:nvPr/>
        </p:nvSpPr>
        <p:spPr>
          <a:xfrm>
            <a:off x="-32" y="202148"/>
            <a:ext cx="7583679" cy="523220"/>
          </a:xfrm>
          <a:prstGeom prst="rect">
            <a:avLst/>
          </a:prstGeom>
        </p:spPr>
        <p:txBody>
          <a:bodyPr wrap="none">
            <a:spAutoFit/>
          </a:bodyPr>
          <a:lstStyle/>
          <a:p>
            <a:r>
              <a:rPr lang="tr-TR" sz="2800" dirty="0" smtClean="0">
                <a:solidFill>
                  <a:schemeClr val="bg1"/>
                </a:solidFill>
              </a:rPr>
              <a:t>TAC-PAF Proton </a:t>
            </a:r>
            <a:r>
              <a:rPr lang="tr-TR" sz="2800" dirty="0" err="1" smtClean="0">
                <a:solidFill>
                  <a:schemeClr val="bg1"/>
                </a:solidFill>
              </a:rPr>
              <a:t>Microbeam</a:t>
            </a:r>
            <a:r>
              <a:rPr lang="tr-TR" sz="2800" dirty="0" smtClean="0">
                <a:solidFill>
                  <a:schemeClr val="bg1"/>
                </a:solidFill>
              </a:rPr>
              <a:t> </a:t>
            </a:r>
            <a:r>
              <a:rPr lang="tr-TR" sz="2800" dirty="0" err="1" smtClean="0">
                <a:solidFill>
                  <a:schemeClr val="bg1"/>
                </a:solidFill>
              </a:rPr>
              <a:t>Design</a:t>
            </a:r>
            <a:r>
              <a:rPr lang="tr-TR" sz="2800" dirty="0" smtClean="0">
                <a:solidFill>
                  <a:schemeClr val="bg1"/>
                </a:solidFill>
              </a:rPr>
              <a:t> (E. </a:t>
            </a:r>
            <a:r>
              <a:rPr lang="tr-TR" sz="2800" dirty="0" err="1" smtClean="0">
                <a:solidFill>
                  <a:schemeClr val="bg1"/>
                </a:solidFill>
              </a:rPr>
              <a:t>Alğın</a:t>
            </a:r>
            <a:r>
              <a:rPr lang="tr-TR" sz="2800" dirty="0" smtClean="0">
                <a:solidFill>
                  <a:schemeClr val="bg1"/>
                </a:solidFill>
              </a:rPr>
              <a:t>)</a:t>
            </a:r>
            <a:endParaRPr lang="tr-TR" sz="2800" dirty="0">
              <a:solidFill>
                <a:schemeClr val="bg1"/>
              </a:solidFill>
            </a:endParaRPr>
          </a:p>
        </p:txBody>
      </p:sp>
      <p:pic>
        <p:nvPicPr>
          <p:cNvPr id="55" name="Picture 38"/>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71472" y="928670"/>
            <a:ext cx="8072494" cy="5572164"/>
          </a:xfrm>
          <a:prstGeom prst="rect">
            <a:avLst/>
          </a:prstGeom>
          <a:noFill/>
          <a:ln w="12700" cmpd="sng">
            <a:solidFill>
              <a:srgbClr val="000000"/>
            </a:solidFill>
            <a:miter lim="800000"/>
            <a:headEnd/>
            <a:tailEnd/>
          </a:ln>
          <a:effectLst/>
        </p:spPr>
      </p:pic>
      <p:sp>
        <p:nvSpPr>
          <p:cNvPr id="4" name="3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1"/>
          </p:nvPr>
        </p:nvSpPr>
        <p:spPr/>
        <p:txBody>
          <a:bodyPr/>
          <a:lstStyle/>
          <a:p>
            <a:pPr>
              <a:defRPr/>
            </a:pPr>
            <a:fld id="{1A00A08D-0214-461D-9649-0CA81CC9E265}" type="slidenum">
              <a:rPr lang="tr-TR" smtClean="0"/>
              <a:pPr>
                <a:defRPr/>
              </a:pPr>
              <a:t>38</a:t>
            </a:fld>
            <a:endParaRPr lang="tr-TR" dirty="0"/>
          </a:p>
        </p:txBody>
      </p:sp>
      <p:sp>
        <p:nvSpPr>
          <p:cNvPr id="6" name="3 Başlık"/>
          <p:cNvSpPr txBox="1">
            <a:spLocks/>
          </p:cNvSpPr>
          <p:nvPr/>
        </p:nvSpPr>
        <p:spPr bwMode="auto">
          <a:xfrm>
            <a:off x="285720" y="-23"/>
            <a:ext cx="7772400" cy="7143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Research On Accelerator Driven Systems</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
        <p:nvSpPr>
          <p:cNvPr id="7" name="4 İçerik Yer Tutucusu"/>
          <p:cNvSpPr txBox="1">
            <a:spLocks/>
          </p:cNvSpPr>
          <p:nvPr/>
        </p:nvSpPr>
        <p:spPr bwMode="auto">
          <a:xfrm>
            <a:off x="395536" y="884312"/>
            <a:ext cx="7920880" cy="49021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500" b="0" i="0" u="none" strike="noStrike" kern="1200" cap="none" spc="0" normalizeH="0" baseline="0" noProof="0" dirty="0" smtClean="0">
                <a:ln>
                  <a:noFill/>
                </a:ln>
                <a:solidFill>
                  <a:srgbClr val="002060"/>
                </a:solidFill>
                <a:effectLst/>
                <a:uLnTx/>
                <a:uFillTx/>
                <a:latin typeface="+mn-lt"/>
                <a:ea typeface="+mn-ea"/>
                <a:cs typeface="+mn-cs"/>
              </a:rPr>
              <a:t> </a:t>
            </a:r>
            <a:r>
              <a:rPr kumimoji="0" lang="tr-TR" sz="2500" b="0" i="0" u="none" strike="noStrike" kern="1200" cap="none" spc="0" normalizeH="0" baseline="0" noProof="0" dirty="0" smtClean="0">
                <a:ln>
                  <a:noFill/>
                </a:ln>
                <a:solidFill>
                  <a:srgbClr val="002060"/>
                </a:solidFill>
                <a:effectLst/>
                <a:uLnTx/>
                <a:uFillTx/>
                <a:latin typeface="+mn-lt"/>
                <a:ea typeface="+mn-ea"/>
                <a:cs typeface="+mn-cs"/>
              </a:rPr>
              <a:t>A</a:t>
            </a:r>
            <a:r>
              <a:rPr kumimoji="0" lang="en-US" sz="2500" b="0" i="0" u="none" strike="noStrike" kern="1200" cap="none" spc="0" normalizeH="0" baseline="0" noProof="0" dirty="0" err="1" smtClean="0">
                <a:ln>
                  <a:noFill/>
                </a:ln>
                <a:solidFill>
                  <a:srgbClr val="002060"/>
                </a:solidFill>
                <a:effectLst/>
                <a:uLnTx/>
                <a:uFillTx/>
                <a:latin typeface="+mn-lt"/>
                <a:ea typeface="+mn-ea"/>
                <a:cs typeface="+mn-cs"/>
              </a:rPr>
              <a:t>ccelerator</a:t>
            </a:r>
            <a:r>
              <a:rPr kumimoji="0" lang="en-US" sz="2500" b="0" i="0" u="none" strike="noStrike" kern="1200" cap="none" spc="0" normalizeH="0" baseline="0" noProof="0" dirty="0" smtClean="0">
                <a:ln>
                  <a:noFill/>
                </a:ln>
                <a:solidFill>
                  <a:srgbClr val="002060"/>
                </a:solidFill>
                <a:effectLst/>
                <a:uLnTx/>
                <a:uFillTx/>
                <a:latin typeface="+mn-lt"/>
                <a:ea typeface="+mn-ea"/>
                <a:cs typeface="+mn-cs"/>
              </a:rPr>
              <a:t> driven systems (ADS) can be</a:t>
            </a:r>
            <a:r>
              <a:rPr kumimoji="0" lang="tr-TR" sz="2500" b="0" i="0" u="none" strike="noStrike" kern="1200" cap="none" spc="0" normalizeH="0" baseline="0" noProof="0" dirty="0" smtClean="0">
                <a:ln>
                  <a:noFill/>
                </a:ln>
                <a:solidFill>
                  <a:srgbClr val="002060"/>
                </a:solidFill>
                <a:effectLst/>
                <a:uLnTx/>
                <a:uFillTx/>
                <a:latin typeface="+mn-lt"/>
                <a:ea typeface="+mn-ea"/>
                <a:cs typeface="+mn-cs"/>
              </a:rPr>
              <a:t> </a:t>
            </a:r>
            <a:r>
              <a:rPr kumimoji="0" lang="en-US" sz="2500" b="0" i="0" u="none" strike="noStrike" kern="1200" cap="none" spc="0" normalizeH="0" baseline="0" noProof="0" dirty="0" smtClean="0">
                <a:ln>
                  <a:noFill/>
                </a:ln>
                <a:solidFill>
                  <a:srgbClr val="002060"/>
                </a:solidFill>
                <a:effectLst/>
                <a:uLnTx/>
                <a:uFillTx/>
                <a:latin typeface="+mn-lt"/>
                <a:ea typeface="+mn-ea"/>
                <a:cs typeface="+mn-cs"/>
              </a:rPr>
              <a:t>studied to provide a possible alternative to critical reactor systems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500" b="0" i="0" u="none" strike="noStrike" kern="1200" cap="none" spc="0" normalizeH="0" baseline="0" noProof="0" dirty="0" smtClean="0">
                <a:ln>
                  <a:noFill/>
                </a:ln>
                <a:solidFill>
                  <a:srgbClr val="002060"/>
                </a:solidFill>
                <a:effectLst/>
                <a:uLnTx/>
                <a:uFillTx/>
                <a:latin typeface="+mn-lt"/>
                <a:ea typeface="+mn-ea"/>
                <a:cs typeface="+mn-cs"/>
              </a:rPr>
              <a:t>High-energy protons produced by an accelerator bombard a 'target',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500" b="0" i="0" u="none" strike="noStrike" kern="1200" cap="none" spc="0" normalizeH="0" baseline="0" noProof="0" dirty="0" smtClean="0">
                <a:ln>
                  <a:noFill/>
                </a:ln>
                <a:solidFill>
                  <a:srgbClr val="002060"/>
                </a:solidFill>
                <a:effectLst/>
                <a:uLnTx/>
                <a:uFillTx/>
                <a:latin typeface="+mn-lt"/>
                <a:ea typeface="+mn-ea"/>
                <a:cs typeface="+mn-cs"/>
              </a:rPr>
              <a:t>Produce an intense neutron source; this part of the process is termed '</a:t>
            </a:r>
            <a:r>
              <a:rPr kumimoji="0" lang="en-US" sz="2500" b="0" i="0" u="none" strike="noStrike" kern="1200" cap="none" spc="0" normalizeH="0" baseline="0" noProof="0" dirty="0" err="1" smtClean="0">
                <a:ln>
                  <a:noFill/>
                </a:ln>
                <a:solidFill>
                  <a:srgbClr val="002060"/>
                </a:solidFill>
                <a:effectLst/>
                <a:uLnTx/>
                <a:uFillTx/>
                <a:latin typeface="+mn-lt"/>
                <a:ea typeface="+mn-ea"/>
                <a:cs typeface="+mn-cs"/>
              </a:rPr>
              <a:t>spallation</a:t>
            </a:r>
            <a:r>
              <a:rPr kumimoji="0" lang="en-US" sz="2500" b="0" i="0" u="none" strike="noStrike" kern="1200" cap="none" spc="0" normalizeH="0" baseline="0" noProof="0" dirty="0" smtClean="0">
                <a:ln>
                  <a:noFill/>
                </a:ln>
                <a:solidFill>
                  <a:srgbClr val="002060"/>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500" b="0" i="0" u="none" strike="noStrike" kern="1200" cap="none" spc="0" normalizeH="0" baseline="0" noProof="0" dirty="0" smtClean="0">
                <a:ln>
                  <a:noFill/>
                </a:ln>
                <a:solidFill>
                  <a:srgbClr val="002060"/>
                </a:solidFill>
                <a:effectLst/>
                <a:uLnTx/>
                <a:uFillTx/>
                <a:latin typeface="+mn-lt"/>
                <a:ea typeface="+mn-ea"/>
                <a:cs typeface="+mn-cs"/>
              </a:rPr>
              <a:t>These neutrons are multiplied up in a sub-critical reactor</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500" b="0" i="0" u="none" strike="noStrike" kern="1200" cap="none" spc="0" normalizeH="0" baseline="0" noProof="0" dirty="0" smtClean="0">
                <a:ln>
                  <a:noFill/>
                </a:ln>
                <a:solidFill>
                  <a:srgbClr val="002060"/>
                </a:solidFill>
                <a:effectLst/>
                <a:uLnTx/>
                <a:uFillTx/>
                <a:latin typeface="+mn-lt"/>
                <a:ea typeface="+mn-ea"/>
                <a:cs typeface="+mn-cs"/>
              </a:rPr>
              <a:t>These neutrons can have reactions </a:t>
            </a:r>
            <a:r>
              <a:rPr kumimoji="0" lang="tr-TR" sz="2500" b="0" i="0" u="none" strike="noStrike" kern="1200" cap="none" spc="0" normalizeH="0" baseline="0" noProof="0" dirty="0" err="1" smtClean="0">
                <a:ln>
                  <a:noFill/>
                </a:ln>
                <a:solidFill>
                  <a:srgbClr val="002060"/>
                </a:solidFill>
                <a:effectLst/>
                <a:uLnTx/>
                <a:uFillTx/>
                <a:latin typeface="+mn-lt"/>
                <a:ea typeface="+mn-ea"/>
                <a:cs typeface="+mn-cs"/>
              </a:rPr>
              <a:t>to</a:t>
            </a:r>
            <a:r>
              <a:rPr kumimoji="0" lang="tr-TR" sz="2500" b="0" i="0" u="none" strike="noStrike" kern="1200" cap="none" spc="0" normalizeH="0" baseline="0" noProof="0" dirty="0" smtClean="0">
                <a:ln>
                  <a:noFill/>
                </a:ln>
                <a:solidFill>
                  <a:srgbClr val="002060"/>
                </a:solidFill>
                <a:effectLst/>
                <a:uLnTx/>
                <a:uFillTx/>
                <a:latin typeface="+mn-lt"/>
                <a:ea typeface="+mn-ea"/>
                <a:cs typeface="+mn-cs"/>
              </a:rPr>
              <a:t> </a:t>
            </a:r>
            <a:r>
              <a:rPr kumimoji="0" lang="tr-TR" sz="2500" b="0" i="0" u="none" strike="noStrike" kern="1200" cap="none" spc="0" normalizeH="0" baseline="0" noProof="0" dirty="0" err="1" smtClean="0">
                <a:ln>
                  <a:noFill/>
                </a:ln>
                <a:solidFill>
                  <a:srgbClr val="002060"/>
                </a:solidFill>
                <a:effectLst/>
                <a:uLnTx/>
                <a:uFillTx/>
                <a:latin typeface="+mn-lt"/>
                <a:ea typeface="+mn-ea"/>
                <a:cs typeface="+mn-cs"/>
              </a:rPr>
              <a:t>generate</a:t>
            </a:r>
            <a:r>
              <a:rPr kumimoji="0" lang="tr-TR" sz="2500" b="0" i="0" u="none" strike="noStrike" kern="1200" cap="none" spc="0" normalizeH="0" baseline="0" noProof="0" dirty="0" smtClean="0">
                <a:ln>
                  <a:noFill/>
                </a:ln>
                <a:solidFill>
                  <a:srgbClr val="002060"/>
                </a:solidFill>
                <a:effectLst/>
                <a:uLnTx/>
                <a:uFillTx/>
                <a:latin typeface="+mn-lt"/>
                <a:ea typeface="+mn-ea"/>
                <a:cs typeface="+mn-cs"/>
              </a:rPr>
              <a:t> </a:t>
            </a:r>
            <a:r>
              <a:rPr kumimoji="0" lang="tr-TR" sz="2500" b="0" i="0" u="none" strike="noStrike" kern="1200" cap="none" spc="0" normalizeH="0" baseline="0" noProof="0" dirty="0" err="1" smtClean="0">
                <a:ln>
                  <a:noFill/>
                </a:ln>
                <a:solidFill>
                  <a:srgbClr val="002060"/>
                </a:solidFill>
                <a:effectLst/>
                <a:uLnTx/>
                <a:uFillTx/>
                <a:latin typeface="+mn-lt"/>
                <a:ea typeface="+mn-ea"/>
                <a:cs typeface="+mn-cs"/>
              </a:rPr>
              <a:t>nuclear</a:t>
            </a:r>
            <a:r>
              <a:rPr kumimoji="0" lang="tr-TR" sz="2500" b="0" i="0" u="none" strike="noStrike" kern="1200" cap="none" spc="0" normalizeH="0" baseline="0" noProof="0" dirty="0" smtClean="0">
                <a:ln>
                  <a:noFill/>
                </a:ln>
                <a:solidFill>
                  <a:srgbClr val="002060"/>
                </a:solidFill>
                <a:effectLst/>
                <a:uLnTx/>
                <a:uFillTx/>
                <a:latin typeface="+mn-lt"/>
                <a:ea typeface="+mn-ea"/>
                <a:cs typeface="+mn-cs"/>
              </a:rPr>
              <a:t> </a:t>
            </a:r>
            <a:r>
              <a:rPr kumimoji="0" lang="tr-TR" sz="2500" b="0" i="0" u="none" strike="noStrike" kern="1200" cap="none" spc="0" normalizeH="0" baseline="0" noProof="0" dirty="0" err="1" smtClean="0">
                <a:ln>
                  <a:noFill/>
                </a:ln>
                <a:solidFill>
                  <a:srgbClr val="002060"/>
                </a:solidFill>
                <a:effectLst/>
                <a:uLnTx/>
                <a:uFillTx/>
                <a:latin typeface="+mn-lt"/>
                <a:ea typeface="+mn-ea"/>
                <a:cs typeface="+mn-cs"/>
              </a:rPr>
              <a:t>power</a:t>
            </a:r>
            <a:r>
              <a:rPr kumimoji="0" lang="tr-TR" sz="2500" b="0" i="0" u="none" strike="noStrike" kern="1200" cap="none" spc="0" normalizeH="0" baseline="0" noProof="0" dirty="0" smtClean="0">
                <a:ln>
                  <a:noFill/>
                </a:ln>
                <a:solidFill>
                  <a:srgbClr val="002060"/>
                </a:solidFill>
                <a:effectLst/>
                <a:uLnTx/>
                <a:uFillTx/>
                <a:latin typeface="+mn-lt"/>
                <a:ea typeface="+mn-ea"/>
                <a:cs typeface="+mn-cs"/>
              </a:rPr>
              <a:t> </a:t>
            </a:r>
            <a:r>
              <a:rPr kumimoji="0" lang="en-US" sz="2500" b="0" i="0" u="none" strike="noStrike" kern="1200" cap="none" spc="0" normalizeH="0" baseline="0" noProof="0" dirty="0" smtClean="0">
                <a:ln>
                  <a:noFill/>
                </a:ln>
                <a:solidFill>
                  <a:srgbClr val="002060"/>
                </a:solidFill>
                <a:effectLst/>
                <a:uLnTx/>
                <a:uFillTx/>
                <a:latin typeface="+mn-lt"/>
                <a:ea typeface="+mn-ea"/>
                <a:cs typeface="+mn-cs"/>
              </a:rPr>
              <a:t>with </a:t>
            </a:r>
            <a:r>
              <a:rPr kumimoji="0" lang="tr-TR" sz="2500" b="0" i="0" u="none" strike="noStrike" kern="1200" cap="none" spc="0" normalizeH="0" baseline="0" noProof="0" dirty="0" err="1" smtClean="0">
                <a:ln>
                  <a:noFill/>
                </a:ln>
                <a:solidFill>
                  <a:srgbClr val="002060"/>
                </a:solidFill>
                <a:effectLst/>
                <a:uLnTx/>
                <a:uFillTx/>
                <a:latin typeface="+mn-lt"/>
                <a:ea typeface="+mn-ea"/>
                <a:cs typeface="+mn-cs"/>
              </a:rPr>
              <a:t>thorium</a:t>
            </a:r>
            <a:r>
              <a:rPr kumimoji="0" lang="tr-TR" sz="2500" b="0" i="0" u="none" strike="noStrike" kern="1200" cap="none" spc="0" normalizeH="0" baseline="0" noProof="0" dirty="0" smtClean="0">
                <a:ln>
                  <a:noFill/>
                </a:ln>
                <a:solidFill>
                  <a:srgbClr val="002060"/>
                </a:solidFill>
                <a:effectLst/>
                <a:uLnTx/>
                <a:uFillTx/>
                <a:latin typeface="+mn-lt"/>
                <a:ea typeface="+mn-ea"/>
                <a:cs typeface="+mn-cs"/>
              </a:rPr>
              <a:t> as </a:t>
            </a:r>
            <a:r>
              <a:rPr kumimoji="0" lang="en-US" sz="2500" b="0" i="0" u="none" strike="noStrike" kern="1200" cap="none" spc="0" normalizeH="0" baseline="0" noProof="0" dirty="0" smtClean="0">
                <a:ln>
                  <a:noFill/>
                </a:ln>
                <a:solidFill>
                  <a:srgbClr val="002060"/>
                </a:solidFill>
                <a:effectLst/>
                <a:uLnTx/>
                <a:uFillTx/>
                <a:latin typeface="+mn-lt"/>
                <a:ea typeface="+mn-ea"/>
                <a:cs typeface="+mn-cs"/>
              </a:rPr>
              <a:t>fuel</a:t>
            </a:r>
            <a:endParaRPr kumimoji="0" lang="tr-TR" sz="25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2500" b="0" i="0" u="none" strike="noStrike" kern="1200" cap="none" spc="0" normalizeH="0" baseline="0" noProof="0" dirty="0" err="1" smtClean="0">
                <a:ln>
                  <a:noFill/>
                </a:ln>
                <a:solidFill>
                  <a:srgbClr val="002060"/>
                </a:solidFill>
                <a:effectLst/>
                <a:uLnTx/>
                <a:uFillTx/>
                <a:latin typeface="+mn-lt"/>
                <a:ea typeface="+mn-ea"/>
                <a:cs typeface="+mn-cs"/>
              </a:rPr>
              <a:t>Nuclear</a:t>
            </a:r>
            <a:r>
              <a:rPr kumimoji="0" lang="tr-TR" sz="2500" b="0" i="0" u="none" strike="noStrike" kern="1200" cap="none" spc="0" normalizeH="0" baseline="0" noProof="0" dirty="0" smtClean="0">
                <a:ln>
                  <a:noFill/>
                </a:ln>
                <a:solidFill>
                  <a:srgbClr val="002060"/>
                </a:solidFill>
                <a:effectLst/>
                <a:uLnTx/>
                <a:uFillTx/>
                <a:latin typeface="+mn-lt"/>
                <a:ea typeface="+mn-ea"/>
                <a:cs typeface="+mn-cs"/>
              </a:rPr>
              <a:t> </a:t>
            </a:r>
            <a:r>
              <a:rPr kumimoji="0" lang="tr-TR" sz="2500" b="0" i="0" u="none" strike="noStrike" kern="1200" cap="none" spc="0" normalizeH="0" baseline="0" noProof="0" dirty="0" err="1" smtClean="0">
                <a:ln>
                  <a:noFill/>
                </a:ln>
                <a:solidFill>
                  <a:srgbClr val="002060"/>
                </a:solidFill>
                <a:effectLst/>
                <a:uLnTx/>
                <a:uFillTx/>
                <a:latin typeface="+mn-lt"/>
                <a:ea typeface="+mn-ea"/>
                <a:cs typeface="+mn-cs"/>
              </a:rPr>
              <a:t>waste</a:t>
            </a:r>
            <a:r>
              <a:rPr kumimoji="0" lang="tr-TR" sz="2500" b="0" i="0" u="none" strike="noStrike" kern="1200" cap="none" spc="0" normalizeH="0" baseline="0" noProof="0" dirty="0" smtClean="0">
                <a:ln>
                  <a:noFill/>
                </a:ln>
                <a:solidFill>
                  <a:srgbClr val="002060"/>
                </a:solidFill>
                <a:effectLst/>
                <a:uLnTx/>
                <a:uFillTx/>
                <a:latin typeface="+mn-lt"/>
                <a:ea typeface="+mn-ea"/>
                <a:cs typeface="+mn-cs"/>
              </a:rPr>
              <a:t> </a:t>
            </a:r>
            <a:r>
              <a:rPr kumimoji="0" lang="tr-TR" sz="2500" b="0" i="0" u="none" strike="noStrike" kern="1200" cap="none" spc="0" normalizeH="0" baseline="0" noProof="0" dirty="0" err="1" smtClean="0">
                <a:ln>
                  <a:noFill/>
                </a:ln>
                <a:solidFill>
                  <a:srgbClr val="002060"/>
                </a:solidFill>
                <a:effectLst/>
                <a:uLnTx/>
                <a:uFillTx/>
                <a:latin typeface="+mn-lt"/>
                <a:ea typeface="+mn-ea"/>
                <a:cs typeface="+mn-cs"/>
              </a:rPr>
              <a:t>transmutation</a:t>
            </a:r>
            <a:r>
              <a:rPr kumimoji="0" lang="tr-TR" sz="2500" b="0" i="0" u="none" strike="noStrike" kern="1200" cap="none" spc="0" normalizeH="0" baseline="0" noProof="0" dirty="0" smtClean="0">
                <a:ln>
                  <a:noFill/>
                </a:ln>
                <a:solidFill>
                  <a:srgbClr val="002060"/>
                </a:solidFill>
                <a:effectLst/>
                <a:uLnTx/>
                <a:uFillTx/>
                <a:latin typeface="+mn-lt"/>
                <a:ea typeface="+mn-ea"/>
                <a:cs typeface="+mn-cs"/>
              </a:rPr>
              <a:t> can be </a:t>
            </a:r>
            <a:r>
              <a:rPr kumimoji="0" lang="tr-TR" sz="2500" b="0" i="0" u="none" strike="noStrike" kern="1200" cap="none" spc="0" normalizeH="0" baseline="0" noProof="0" dirty="0" err="1" smtClean="0">
                <a:ln>
                  <a:noFill/>
                </a:ln>
                <a:solidFill>
                  <a:srgbClr val="002060"/>
                </a:solidFill>
                <a:effectLst/>
                <a:uLnTx/>
                <a:uFillTx/>
                <a:latin typeface="+mn-lt"/>
                <a:ea typeface="+mn-ea"/>
                <a:cs typeface="+mn-cs"/>
              </a:rPr>
              <a:t>achieved</a:t>
            </a:r>
            <a:r>
              <a:rPr kumimoji="0" lang="tr-TR" sz="2500" b="0" i="0" u="none" strike="noStrike" kern="1200" cap="none" spc="0" normalizeH="0" baseline="0" noProof="0" dirty="0" smtClean="0">
                <a:ln>
                  <a:noFill/>
                </a:ln>
                <a:solidFill>
                  <a:srgbClr val="002060"/>
                </a:solidFill>
                <a:effectLst/>
                <a:uLnTx/>
                <a:uFillTx/>
                <a:latin typeface="+mn-lt"/>
                <a:ea typeface="+mn-ea"/>
                <a:cs typeface="+mn-cs"/>
              </a:rPr>
              <a:t>.</a:t>
            </a:r>
            <a:endParaRPr kumimoji="0" lang="en-US" sz="25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tr-TR" sz="25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8" name="7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1"/>
          </p:nvPr>
        </p:nvSpPr>
        <p:spPr/>
        <p:txBody>
          <a:bodyPr/>
          <a:lstStyle/>
          <a:p>
            <a:pPr>
              <a:defRPr/>
            </a:pPr>
            <a:fld id="{1A00A08D-0214-461D-9649-0CA81CC9E265}" type="slidenum">
              <a:rPr lang="tr-TR" smtClean="0"/>
              <a:pPr>
                <a:defRPr/>
              </a:pPr>
              <a:t>39</a:t>
            </a:fld>
            <a:endParaRPr lang="tr-TR" dirty="0"/>
          </a:p>
        </p:txBody>
      </p:sp>
      <p:pic>
        <p:nvPicPr>
          <p:cNvPr id="6" name="Picture 2"/>
          <p:cNvPicPr>
            <a:picLocks noChangeAspect="1" noChangeArrowheads="1"/>
          </p:cNvPicPr>
          <p:nvPr/>
        </p:nvPicPr>
        <p:blipFill>
          <a:blip r:embed="rId2" cstate="print"/>
          <a:srcRect/>
          <a:stretch>
            <a:fillRect/>
          </a:stretch>
        </p:blipFill>
        <p:spPr bwMode="auto">
          <a:xfrm>
            <a:off x="0" y="0"/>
            <a:ext cx="9401175" cy="5862414"/>
          </a:xfrm>
          <a:prstGeom prst="rect">
            <a:avLst/>
          </a:prstGeom>
          <a:noFill/>
          <a:ln w="9525">
            <a:noFill/>
            <a:miter lim="800000"/>
            <a:headEnd/>
            <a:tailEnd/>
          </a:ln>
        </p:spPr>
      </p:pic>
      <p:pic>
        <p:nvPicPr>
          <p:cNvPr id="7" name="Picture 6" descr="tac"/>
          <p:cNvPicPr>
            <a:picLocks noChangeAspect="1" noChangeArrowheads="1"/>
          </p:cNvPicPr>
          <p:nvPr/>
        </p:nvPicPr>
        <p:blipFill>
          <a:blip r:embed="rId3" cstate="print"/>
          <a:srcRect/>
          <a:stretch>
            <a:fillRect/>
          </a:stretch>
        </p:blipFill>
        <p:spPr bwMode="auto">
          <a:xfrm>
            <a:off x="7739096" y="-30180"/>
            <a:ext cx="1619250" cy="1030288"/>
          </a:xfrm>
          <a:prstGeom prst="rect">
            <a:avLst/>
          </a:prstGeom>
          <a:noFill/>
          <a:ln w="9525">
            <a:noFill/>
            <a:miter lim="800000"/>
            <a:headEnd/>
            <a:tailEnd/>
          </a:ln>
        </p:spPr>
      </p:pic>
      <p:sp>
        <p:nvSpPr>
          <p:cNvPr id="8" name="7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p:cNvSpPr>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tr-TR" sz="2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started</a:t>
            </a:r>
            <a:r>
              <a:rPr kumimoji="0" lang="tr-T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in 1997</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tr-TR" sz="2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supported</a:t>
            </a:r>
            <a:r>
              <a:rPr kumimoji="0" lang="tr-T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tr-TR" sz="2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by</a:t>
            </a:r>
            <a:r>
              <a:rPr kumimoji="0" lang="tr-T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tr-TR" sz="2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the</a:t>
            </a:r>
            <a:r>
              <a:rPr kumimoji="0" lang="tr-T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Turkish State Planning Organization (SPO) </a:t>
            </a:r>
            <a:endParaRPr kumimoji="0" lang="tr-T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has progressed in four phases</a:t>
            </a:r>
            <a:r>
              <a:rPr kumimoji="0" lang="tr-TR" sz="2200" b="0" i="0" u="none" strike="noStrike" kern="1200" cap="none" spc="0" normalizeH="0" baseline="0" noProof="0" dirty="0" smtClean="0">
                <a:ln>
                  <a:noFill/>
                </a:ln>
                <a:solidFill>
                  <a:schemeClr val="tx1">
                    <a:lumMod val="75000"/>
                    <a:lumOff val="25000"/>
                  </a:schemeClr>
                </a:solidFill>
                <a:effectLst/>
                <a:uLnTx/>
                <a:uFillTx/>
                <a:latin typeface="Arial" charset="0"/>
                <a:ea typeface="+mn-ea"/>
                <a:cs typeface="+mn-cs"/>
              </a:rPr>
              <a:t>:</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tr-TR" sz="2000" b="0" i="0" u="none" strike="noStrike" kern="1200" cap="none" spc="0" normalizeH="0" baseline="0" noProof="0" dirty="0" smtClean="0">
                <a:ln>
                  <a:noFill/>
                </a:ln>
                <a:solidFill>
                  <a:srgbClr val="404040"/>
                </a:solidFill>
                <a:effectLst/>
                <a:uLnTx/>
                <a:uFillTx/>
                <a:latin typeface="+mn-lt"/>
                <a:ea typeface="+mn-ea"/>
                <a:cs typeface="+mn-cs"/>
              </a:rPr>
              <a:t>P</a:t>
            </a:r>
            <a:r>
              <a:rPr kumimoji="0" lang="en-US" sz="2000" b="0" i="0" u="none" strike="noStrike" kern="1200" cap="none" spc="0" normalizeH="0" baseline="0" noProof="0" dirty="0" err="1" smtClean="0">
                <a:ln>
                  <a:noFill/>
                </a:ln>
                <a:solidFill>
                  <a:srgbClr val="404040"/>
                </a:solidFill>
                <a:effectLst/>
                <a:uLnTx/>
                <a:uFillTx/>
                <a:latin typeface="+mn-lt"/>
                <a:ea typeface="+mn-ea"/>
                <a:cs typeface="+mn-cs"/>
              </a:rPr>
              <a:t>hase</a:t>
            </a:r>
            <a:r>
              <a:rPr kumimoji="0" lang="en-US" sz="2000" b="0" i="0" u="none" strike="noStrike" kern="1200" cap="none" spc="0" normalizeH="0" baseline="0" noProof="0" dirty="0" smtClean="0">
                <a:ln>
                  <a:noFill/>
                </a:ln>
                <a:solidFill>
                  <a:srgbClr val="404040"/>
                </a:solidFill>
                <a:effectLst/>
                <a:uLnTx/>
                <a:uFillTx/>
                <a:latin typeface="+mn-lt"/>
                <a:ea typeface="+mn-ea"/>
                <a:cs typeface="+mn-cs"/>
              </a:rPr>
              <a:t>-I</a:t>
            </a:r>
            <a:r>
              <a:rPr kumimoji="0" lang="tr-TR" sz="2000" b="0" i="0" u="none" strike="noStrike" kern="1200" cap="none" spc="0" normalizeH="0" baseline="0" noProof="0" dirty="0" smtClean="0">
                <a:ln>
                  <a:noFill/>
                </a:ln>
                <a:solidFill>
                  <a:srgbClr val="404040"/>
                </a:solidFill>
                <a:effectLst/>
                <a:uLnTx/>
                <a:uFillTx/>
                <a:latin typeface="+mn-lt"/>
                <a:ea typeface="+mn-ea"/>
                <a:cs typeface="+mn-cs"/>
              </a:rPr>
              <a:t> -</a:t>
            </a:r>
            <a:r>
              <a:rPr kumimoji="0" lang="en-US" sz="2000" b="0" i="0" u="none" strike="noStrike" kern="1200" cap="none" spc="0" normalizeH="0" baseline="0" noProof="0" dirty="0" smtClean="0">
                <a:ln>
                  <a:noFill/>
                </a:ln>
                <a:solidFill>
                  <a:srgbClr val="404040"/>
                </a:solidFill>
                <a:effectLst/>
                <a:uLnTx/>
                <a:uFillTx/>
                <a:latin typeface="+mn-lt"/>
                <a:ea typeface="+mn-ea"/>
                <a:cs typeface="+mn-cs"/>
              </a:rPr>
              <a:t> to study the feasibility of TAC and was completed in 2001</a:t>
            </a:r>
            <a:endParaRPr kumimoji="0" lang="tr-TR" sz="2000" b="0" i="0" u="none" strike="noStrike" kern="1200" cap="none" spc="0" normalizeH="0" baseline="0" noProof="0" dirty="0" smtClean="0">
              <a:ln>
                <a:noFill/>
              </a:ln>
              <a:solidFill>
                <a:srgbClr val="404040"/>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tr-TR" sz="2000" b="0" i="0" u="none" strike="noStrike" kern="1200" cap="none" spc="0" normalizeH="0" baseline="0" noProof="0" dirty="0" smtClean="0">
                <a:ln>
                  <a:noFill/>
                </a:ln>
                <a:solidFill>
                  <a:srgbClr val="404040"/>
                </a:solidFill>
                <a:effectLst/>
                <a:uLnTx/>
                <a:uFillTx/>
                <a:latin typeface="+mn-lt"/>
                <a:ea typeface="+mn-ea"/>
                <a:cs typeface="+mn-cs"/>
              </a:rPr>
              <a:t>P</a:t>
            </a:r>
            <a:r>
              <a:rPr kumimoji="0" lang="en-US" sz="2000" b="0" i="0" u="none" strike="noStrike" kern="1200" cap="none" spc="0" normalizeH="0" baseline="0" noProof="0" dirty="0" err="1" smtClean="0">
                <a:ln>
                  <a:noFill/>
                </a:ln>
                <a:solidFill>
                  <a:srgbClr val="404040"/>
                </a:solidFill>
                <a:effectLst/>
                <a:uLnTx/>
                <a:uFillTx/>
                <a:latin typeface="+mn-lt"/>
                <a:ea typeface="+mn-ea"/>
                <a:cs typeface="+mn-cs"/>
              </a:rPr>
              <a:t>hase</a:t>
            </a:r>
            <a:r>
              <a:rPr kumimoji="0" lang="en-US" sz="2000" b="0" i="0" u="none" strike="noStrike" kern="1200" cap="none" spc="0" normalizeH="0" baseline="0" noProof="0" dirty="0" smtClean="0">
                <a:ln>
                  <a:noFill/>
                </a:ln>
                <a:solidFill>
                  <a:srgbClr val="404040"/>
                </a:solidFill>
                <a:effectLst/>
                <a:uLnTx/>
                <a:uFillTx/>
                <a:latin typeface="+mn-lt"/>
                <a:ea typeface="+mn-ea"/>
                <a:cs typeface="+mn-cs"/>
              </a:rPr>
              <a:t>-II </a:t>
            </a:r>
            <a:r>
              <a:rPr kumimoji="0" lang="tr-TR" sz="2000" b="0" i="0" u="none" strike="noStrike" kern="1200" cap="none" spc="0" normalizeH="0" baseline="0" noProof="0" dirty="0" smtClean="0">
                <a:ln>
                  <a:noFill/>
                </a:ln>
                <a:solidFill>
                  <a:srgbClr val="404040"/>
                </a:solidFill>
                <a:effectLst/>
                <a:uLnTx/>
                <a:uFillTx/>
                <a:latin typeface="+mn-lt"/>
                <a:ea typeface="+mn-ea"/>
                <a:cs typeface="+mn-cs"/>
              </a:rPr>
              <a:t>-</a:t>
            </a:r>
            <a:r>
              <a:rPr kumimoji="0" lang="en-US" sz="2000" b="0" i="0" u="none" strike="noStrike" kern="1200" cap="none" spc="0" normalizeH="0" baseline="0" noProof="0" dirty="0" smtClean="0">
                <a:ln>
                  <a:noFill/>
                </a:ln>
                <a:solidFill>
                  <a:srgbClr val="404040"/>
                </a:solidFill>
                <a:effectLst/>
                <a:uLnTx/>
                <a:uFillTx/>
                <a:latin typeface="+mn-lt"/>
                <a:ea typeface="+mn-ea"/>
                <a:cs typeface="+mn-cs"/>
              </a:rPr>
              <a:t> to prepare a TAC conceptual design and was completed in 2005</a:t>
            </a:r>
            <a:endParaRPr kumimoji="0" lang="tr-TR" sz="2000" b="0" i="0" u="none" strike="noStrike" kern="1200" cap="none" spc="0" normalizeH="0" baseline="0" noProof="0" dirty="0" smtClean="0">
              <a:ln>
                <a:noFill/>
              </a:ln>
              <a:solidFill>
                <a:srgbClr val="404040"/>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tr-TR" sz="2000" b="0" i="0" u="none" strike="noStrike" kern="1200" cap="none" spc="0" normalizeH="0" baseline="0" noProof="0" dirty="0" smtClean="0">
                <a:ln>
                  <a:noFill/>
                </a:ln>
                <a:solidFill>
                  <a:srgbClr val="404040"/>
                </a:solidFill>
                <a:effectLst/>
                <a:uLnTx/>
                <a:uFillTx/>
                <a:latin typeface="+mn-lt"/>
                <a:ea typeface="+mn-ea"/>
                <a:cs typeface="+mn-cs"/>
              </a:rPr>
              <a:t>P</a:t>
            </a:r>
            <a:r>
              <a:rPr kumimoji="0" lang="en-US" sz="2000" b="0" i="0" u="none" strike="noStrike" kern="1200" cap="none" spc="0" normalizeH="0" baseline="0" noProof="0" dirty="0" err="1" smtClean="0">
                <a:ln>
                  <a:noFill/>
                </a:ln>
                <a:solidFill>
                  <a:srgbClr val="404040"/>
                </a:solidFill>
                <a:effectLst/>
                <a:uLnTx/>
                <a:uFillTx/>
                <a:latin typeface="+mn-lt"/>
                <a:ea typeface="+mn-ea"/>
                <a:cs typeface="+mn-cs"/>
              </a:rPr>
              <a:t>hase</a:t>
            </a:r>
            <a:r>
              <a:rPr kumimoji="0" lang="en-US" sz="2000" b="0" i="0" u="none" strike="noStrike" kern="1200" cap="none" spc="0" normalizeH="0" baseline="0" noProof="0" dirty="0" smtClean="0">
                <a:ln>
                  <a:noFill/>
                </a:ln>
                <a:solidFill>
                  <a:srgbClr val="404040"/>
                </a:solidFill>
                <a:effectLst/>
                <a:uLnTx/>
                <a:uFillTx/>
                <a:latin typeface="+mn-lt"/>
                <a:ea typeface="+mn-ea"/>
                <a:cs typeface="+mn-cs"/>
              </a:rPr>
              <a:t>-III </a:t>
            </a:r>
            <a:r>
              <a:rPr kumimoji="0" lang="tr-TR" sz="2000" b="0" i="0" u="none" strike="noStrike" kern="1200" cap="none" spc="0" normalizeH="0" baseline="0" noProof="0" dirty="0" smtClean="0">
                <a:ln>
                  <a:noFill/>
                </a:ln>
                <a:solidFill>
                  <a:srgbClr val="404040"/>
                </a:solidFill>
                <a:effectLst/>
                <a:uLnTx/>
                <a:uFillTx/>
                <a:latin typeface="Arial" charset="0"/>
                <a:ea typeface="+mn-ea"/>
                <a:cs typeface="+mn-cs"/>
              </a:rPr>
              <a:t>- </a:t>
            </a:r>
            <a:r>
              <a:rPr kumimoji="0" lang="en-US" sz="2000" b="0" i="0" u="none" strike="noStrike" kern="1200" cap="none" spc="0" normalizeH="0" baseline="0" noProof="0" dirty="0" smtClean="0">
                <a:ln>
                  <a:noFill/>
                </a:ln>
                <a:solidFill>
                  <a:srgbClr val="404040"/>
                </a:solidFill>
                <a:effectLst/>
                <a:uLnTx/>
                <a:uFillTx/>
                <a:latin typeface="+mn-lt"/>
                <a:ea typeface="+mn-ea"/>
                <a:cs typeface="+mn-cs"/>
              </a:rPr>
              <a:t>to finalize the TAC technical design report and to establish a test laboratory which will be completed in 201</a:t>
            </a:r>
            <a:r>
              <a:rPr kumimoji="0" lang="tr-TR" sz="2000" b="0" i="0" u="none" strike="noStrike" kern="1200" cap="none" spc="0" normalizeH="0" baseline="0" noProof="0" dirty="0" smtClean="0">
                <a:ln>
                  <a:noFill/>
                </a:ln>
                <a:solidFill>
                  <a:srgbClr val="404040"/>
                </a:solidFill>
                <a:effectLst/>
                <a:uLnTx/>
                <a:uFillTx/>
                <a:latin typeface="+mn-lt"/>
                <a:ea typeface="+mn-ea"/>
                <a:cs typeface="+mn-cs"/>
              </a:rPr>
              <a:t>6</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tr-TR" sz="2000" b="0" i="0" u="none" strike="noStrike" kern="1200" cap="none" spc="0" normalizeH="0" baseline="0" noProof="0" dirty="0" smtClean="0">
                <a:ln>
                  <a:noFill/>
                </a:ln>
                <a:solidFill>
                  <a:srgbClr val="404040"/>
                </a:solidFill>
                <a:effectLst/>
                <a:uLnTx/>
                <a:uFillTx/>
                <a:latin typeface="+mn-lt"/>
                <a:ea typeface="+mn-ea"/>
                <a:cs typeface="+mn-cs"/>
              </a:rPr>
              <a:t>P</a:t>
            </a:r>
            <a:r>
              <a:rPr kumimoji="0" lang="en-US" sz="2000" b="0" i="0" u="none" strike="noStrike" kern="1200" cap="none" spc="0" normalizeH="0" baseline="0" noProof="0" dirty="0" err="1" smtClean="0">
                <a:ln>
                  <a:noFill/>
                </a:ln>
                <a:solidFill>
                  <a:srgbClr val="404040"/>
                </a:solidFill>
                <a:effectLst/>
                <a:uLnTx/>
                <a:uFillTx/>
                <a:latin typeface="+mn-lt"/>
                <a:ea typeface="+mn-ea"/>
                <a:cs typeface="+mn-cs"/>
              </a:rPr>
              <a:t>hase</a:t>
            </a:r>
            <a:r>
              <a:rPr kumimoji="0" lang="en-US" sz="2000" b="0" i="0" u="none" strike="noStrike" kern="1200" cap="none" spc="0" normalizeH="0" baseline="0" noProof="0" dirty="0" smtClean="0">
                <a:ln>
                  <a:noFill/>
                </a:ln>
                <a:solidFill>
                  <a:srgbClr val="404040"/>
                </a:solidFill>
                <a:effectLst/>
                <a:uLnTx/>
                <a:uFillTx/>
                <a:latin typeface="+mn-lt"/>
                <a:ea typeface="+mn-ea"/>
                <a:cs typeface="+mn-cs"/>
              </a:rPr>
              <a:t>-IV will be to construct the TAC facility</a:t>
            </a:r>
            <a:endParaRPr kumimoji="0" lang="tr-TR" sz="2000" b="0" i="0" u="none" strike="noStrike" kern="1200" cap="none" spc="0" normalizeH="0" baseline="0" noProof="0" dirty="0" smtClean="0">
              <a:ln>
                <a:noFill/>
              </a:ln>
              <a:solidFill>
                <a:srgbClr val="40404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tr-T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2" pitchFamily="18" charset="2"/>
              <a:buNone/>
              <a:tabLst/>
              <a:defRPr/>
            </a:pPr>
            <a:r>
              <a:rPr kumimoji="0" lang="tr-T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Web </a:t>
            </a:r>
            <a:r>
              <a:rPr kumimoji="0" lang="tr-TR" sz="2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page</a:t>
            </a:r>
            <a:r>
              <a:rPr kumimoji="0" lang="tr-T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200" b="1" i="0" u="none" strike="noStrike" kern="1200" cap="none" spc="0" normalizeH="0" baseline="0" noProof="0" dirty="0" smtClean="0">
                <a:ln>
                  <a:noFill/>
                </a:ln>
                <a:solidFill>
                  <a:srgbClr val="CC0000"/>
                </a:solidFill>
                <a:effectLst/>
                <a:uLnTx/>
                <a:uFillTx/>
                <a:latin typeface="+mn-lt"/>
                <a:ea typeface="+mn-ea"/>
                <a:cs typeface="+mn-cs"/>
                <a:hlinkClick r:id="rId2" tooltip="blocked::http://thm.ankara.edu.tr/"/>
              </a:rPr>
              <a:t>http://thm.ankara.edu.tr</a:t>
            </a:r>
            <a:r>
              <a:rPr kumimoji="0" lang="en-US" sz="2200" b="1" i="0" u="none" strike="noStrike" kern="1200" cap="none" spc="0" normalizeH="0" baseline="0" noProof="0" dirty="0" smtClean="0">
                <a:ln>
                  <a:noFill/>
                </a:ln>
                <a:solidFill>
                  <a:srgbClr val="CC0000"/>
                </a:solidFill>
                <a:effectLst/>
                <a:uLnTx/>
                <a:uFillTx/>
                <a:latin typeface="+mn-lt"/>
                <a:ea typeface="+mn-ea"/>
                <a:cs typeface="+mn-cs"/>
              </a:rPr>
              <a:t> </a:t>
            </a:r>
          </a:p>
        </p:txBody>
      </p:sp>
      <p:sp>
        <p:nvSpPr>
          <p:cNvPr id="7" name="6 Dikdörtgen"/>
          <p:cNvSpPr/>
          <p:nvPr/>
        </p:nvSpPr>
        <p:spPr>
          <a:xfrm>
            <a:off x="714348" y="214290"/>
            <a:ext cx="5560625" cy="523220"/>
          </a:xfrm>
          <a:prstGeom prst="rect">
            <a:avLst/>
          </a:prstGeom>
        </p:spPr>
        <p:txBody>
          <a:bodyPr wrap="none">
            <a:spAutoFit/>
          </a:bodyPr>
          <a:lstStyle/>
          <a:p>
            <a:r>
              <a:rPr lang="tr-TR" sz="2800" dirty="0" err="1" smtClean="0">
                <a:solidFill>
                  <a:schemeClr val="bg1"/>
                </a:solidFill>
              </a:rPr>
              <a:t>Turkish</a:t>
            </a:r>
            <a:r>
              <a:rPr lang="tr-TR" sz="2800" dirty="0" smtClean="0">
                <a:solidFill>
                  <a:schemeClr val="bg1"/>
                </a:solidFill>
              </a:rPr>
              <a:t> </a:t>
            </a:r>
            <a:r>
              <a:rPr lang="tr-TR" sz="2800" dirty="0" err="1" smtClean="0">
                <a:solidFill>
                  <a:schemeClr val="bg1"/>
                </a:solidFill>
              </a:rPr>
              <a:t>Accelerator</a:t>
            </a:r>
            <a:r>
              <a:rPr lang="tr-TR" sz="2800" dirty="0" smtClean="0">
                <a:solidFill>
                  <a:schemeClr val="bg1"/>
                </a:solidFill>
              </a:rPr>
              <a:t> </a:t>
            </a:r>
            <a:r>
              <a:rPr lang="tr-TR" sz="2800" dirty="0" err="1" smtClean="0">
                <a:solidFill>
                  <a:schemeClr val="bg1"/>
                </a:solidFill>
              </a:rPr>
              <a:t>Center</a:t>
            </a:r>
            <a:r>
              <a:rPr lang="tr-TR" sz="2800" dirty="0" smtClean="0">
                <a:solidFill>
                  <a:schemeClr val="bg1"/>
                </a:solidFill>
              </a:rPr>
              <a:t> (TAC) </a:t>
            </a:r>
            <a:endParaRPr lang="tr-TR" sz="2800" dirty="0">
              <a:solidFill>
                <a:schemeClr val="bg1"/>
              </a:solidFill>
            </a:endParaRPr>
          </a:p>
        </p:txBody>
      </p:sp>
      <p:sp>
        <p:nvSpPr>
          <p:cNvPr id="4" name="3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1"/>
          </p:nvPr>
        </p:nvSpPr>
        <p:spPr/>
        <p:txBody>
          <a:bodyPr/>
          <a:lstStyle/>
          <a:p>
            <a:pPr>
              <a:defRPr/>
            </a:pPr>
            <a:fld id="{1A00A08D-0214-461D-9649-0CA81CC9E265}" type="slidenum">
              <a:rPr lang="tr-TR" smtClean="0"/>
              <a:pPr>
                <a:defRPr/>
              </a:pPr>
              <a:t>40</a:t>
            </a:fld>
            <a:endParaRPr lang="tr-TR" dirty="0"/>
          </a:p>
        </p:txBody>
      </p:sp>
      <p:sp>
        <p:nvSpPr>
          <p:cNvPr id="6" name="5 Metin kutusu"/>
          <p:cNvSpPr txBox="1"/>
          <p:nvPr/>
        </p:nvSpPr>
        <p:spPr>
          <a:xfrm>
            <a:off x="714348" y="71414"/>
            <a:ext cx="4365490" cy="646331"/>
          </a:xfrm>
          <a:prstGeom prst="rect">
            <a:avLst/>
          </a:prstGeom>
          <a:noFill/>
        </p:spPr>
        <p:txBody>
          <a:bodyPr wrap="none" rtlCol="0">
            <a:spAutoFit/>
          </a:bodyPr>
          <a:lstStyle/>
          <a:p>
            <a:r>
              <a:rPr lang="tr-TR" sz="3600" dirty="0" err="1" smtClean="0">
                <a:solidFill>
                  <a:schemeClr val="bg1"/>
                </a:solidFill>
              </a:rPr>
              <a:t>Cyclotron</a:t>
            </a:r>
            <a:r>
              <a:rPr lang="tr-TR" sz="3600" dirty="0" smtClean="0">
                <a:solidFill>
                  <a:schemeClr val="bg1"/>
                </a:solidFill>
              </a:rPr>
              <a:t>  in </a:t>
            </a:r>
            <a:r>
              <a:rPr lang="tr-TR" sz="3600" dirty="0" err="1" smtClean="0">
                <a:solidFill>
                  <a:schemeClr val="bg1"/>
                </a:solidFill>
              </a:rPr>
              <a:t>Turkey</a:t>
            </a:r>
            <a:endParaRPr lang="tr-TR" sz="3600" dirty="0">
              <a:solidFill>
                <a:schemeClr val="bg1"/>
              </a:solidFill>
            </a:endParaRPr>
          </a:p>
        </p:txBody>
      </p:sp>
      <p:sp>
        <p:nvSpPr>
          <p:cNvPr id="7" name="6 Metin kutusu"/>
          <p:cNvSpPr txBox="1"/>
          <p:nvPr/>
        </p:nvSpPr>
        <p:spPr>
          <a:xfrm>
            <a:off x="500034" y="1500174"/>
            <a:ext cx="7883890" cy="4708981"/>
          </a:xfrm>
          <a:prstGeom prst="rect">
            <a:avLst/>
          </a:prstGeom>
          <a:noFill/>
        </p:spPr>
        <p:txBody>
          <a:bodyPr wrap="square" rtlCol="0">
            <a:spAutoFit/>
          </a:bodyPr>
          <a:lstStyle/>
          <a:p>
            <a:pPr>
              <a:buFont typeface="Wingdings" pitchFamily="2" charset="2"/>
              <a:buChar char="§"/>
            </a:pPr>
            <a:r>
              <a:rPr lang="en-US" sz="2500" dirty="0" smtClean="0"/>
              <a:t>There are 12 c</a:t>
            </a:r>
            <a:r>
              <a:rPr lang="tr-TR" sz="2500" dirty="0" smtClean="0"/>
              <a:t>y</a:t>
            </a:r>
            <a:r>
              <a:rPr lang="en-US" sz="2500" dirty="0" err="1" smtClean="0"/>
              <a:t>clotrons</a:t>
            </a:r>
            <a:r>
              <a:rPr lang="en-US" sz="2500" dirty="0" smtClean="0"/>
              <a:t> in </a:t>
            </a:r>
            <a:r>
              <a:rPr lang="tr-TR" sz="2500" dirty="0" smtClean="0"/>
              <a:t>Tu</a:t>
            </a:r>
            <a:r>
              <a:rPr lang="en-US" sz="2500" dirty="0" err="1" smtClean="0"/>
              <a:t>rkey</a:t>
            </a:r>
            <a:r>
              <a:rPr lang="en-US" sz="2500" dirty="0" smtClean="0"/>
              <a:t> and all of them are</a:t>
            </a:r>
            <a:endParaRPr lang="tr-TR" sz="2500" dirty="0" smtClean="0"/>
          </a:p>
          <a:p>
            <a:r>
              <a:rPr lang="en-US" sz="2500" dirty="0" smtClean="0"/>
              <a:t> </a:t>
            </a:r>
            <a:r>
              <a:rPr lang="tr-TR" sz="2500" dirty="0" err="1" smtClean="0"/>
              <a:t>u</a:t>
            </a:r>
            <a:r>
              <a:rPr lang="en-US" sz="2500" dirty="0" err="1" smtClean="0"/>
              <a:t>sed</a:t>
            </a:r>
            <a:r>
              <a:rPr lang="en-US" sz="2500" dirty="0" smtClean="0"/>
              <a:t> for radioisotopes production.</a:t>
            </a:r>
            <a:endParaRPr lang="tr-TR" sz="2500" dirty="0" smtClean="0"/>
          </a:p>
          <a:p>
            <a:endParaRPr lang="tr-TR" sz="2500" dirty="0" smtClean="0"/>
          </a:p>
          <a:p>
            <a:pPr>
              <a:buFont typeface="Wingdings" pitchFamily="2" charset="2"/>
              <a:buChar char="§"/>
            </a:pPr>
            <a:r>
              <a:rPr lang="tr-TR" sz="2500" dirty="0" err="1" smtClean="0">
                <a:solidFill>
                  <a:schemeClr val="accent1"/>
                </a:solidFill>
              </a:rPr>
              <a:t>Turkish</a:t>
            </a:r>
            <a:r>
              <a:rPr lang="tr-TR" sz="2500" dirty="0" smtClean="0">
                <a:solidFill>
                  <a:schemeClr val="accent1"/>
                </a:solidFill>
              </a:rPr>
              <a:t> </a:t>
            </a:r>
            <a:r>
              <a:rPr lang="tr-TR" sz="2500" dirty="0" err="1" smtClean="0">
                <a:solidFill>
                  <a:schemeClr val="accent1"/>
                </a:solidFill>
              </a:rPr>
              <a:t>atomic</a:t>
            </a:r>
            <a:r>
              <a:rPr lang="tr-TR" sz="2500" dirty="0" smtClean="0">
                <a:solidFill>
                  <a:schemeClr val="accent1"/>
                </a:solidFill>
              </a:rPr>
              <a:t>  </a:t>
            </a:r>
            <a:r>
              <a:rPr lang="tr-TR" sz="2500" dirty="0" err="1" smtClean="0">
                <a:solidFill>
                  <a:schemeClr val="accent1"/>
                </a:solidFill>
              </a:rPr>
              <a:t>energy</a:t>
            </a:r>
            <a:r>
              <a:rPr lang="tr-TR" sz="2500" dirty="0" smtClean="0">
                <a:solidFill>
                  <a:schemeClr val="accent1"/>
                </a:solidFill>
              </a:rPr>
              <a:t> </a:t>
            </a:r>
            <a:r>
              <a:rPr lang="tr-TR" sz="2500" dirty="0" err="1" smtClean="0">
                <a:solidFill>
                  <a:schemeClr val="accent1"/>
                </a:solidFill>
              </a:rPr>
              <a:t>agency</a:t>
            </a:r>
            <a:r>
              <a:rPr lang="tr-TR" sz="2500" dirty="0" smtClean="0">
                <a:solidFill>
                  <a:schemeClr val="accent1"/>
                </a:solidFill>
              </a:rPr>
              <a:t>  (TAEK) </a:t>
            </a:r>
            <a:r>
              <a:rPr lang="tr-TR" sz="2500" dirty="0" err="1" smtClean="0">
                <a:solidFill>
                  <a:schemeClr val="accent1"/>
                </a:solidFill>
              </a:rPr>
              <a:t>constructed</a:t>
            </a:r>
            <a:r>
              <a:rPr lang="tr-TR" sz="2500" dirty="0" smtClean="0">
                <a:solidFill>
                  <a:schemeClr val="accent1"/>
                </a:solidFill>
              </a:rPr>
              <a:t> </a:t>
            </a:r>
          </a:p>
          <a:p>
            <a:r>
              <a:rPr lang="tr-TR" sz="2500" dirty="0" smtClean="0">
                <a:solidFill>
                  <a:schemeClr val="accent1"/>
                </a:solidFill>
              </a:rPr>
              <a:t>a </a:t>
            </a:r>
            <a:r>
              <a:rPr lang="tr-TR" sz="2500" dirty="0" err="1" smtClean="0">
                <a:solidFill>
                  <a:schemeClr val="accent1"/>
                </a:solidFill>
              </a:rPr>
              <a:t>cyclotron</a:t>
            </a:r>
            <a:r>
              <a:rPr lang="tr-TR" sz="2500" dirty="0" smtClean="0">
                <a:solidFill>
                  <a:schemeClr val="accent1"/>
                </a:solidFill>
              </a:rPr>
              <a:t> </a:t>
            </a:r>
            <a:r>
              <a:rPr lang="tr-TR" sz="2500" dirty="0" err="1" smtClean="0">
                <a:solidFill>
                  <a:schemeClr val="accent1"/>
                </a:solidFill>
              </a:rPr>
              <a:t>with</a:t>
            </a:r>
            <a:r>
              <a:rPr lang="tr-TR" sz="2500" dirty="0" smtClean="0">
                <a:solidFill>
                  <a:schemeClr val="accent1"/>
                </a:solidFill>
              </a:rPr>
              <a:t> 1,2 </a:t>
            </a:r>
            <a:r>
              <a:rPr lang="tr-TR" sz="2500" dirty="0" err="1" smtClean="0">
                <a:solidFill>
                  <a:schemeClr val="accent1"/>
                </a:solidFill>
              </a:rPr>
              <a:t>mA</a:t>
            </a:r>
            <a:r>
              <a:rPr lang="tr-TR" sz="2500" dirty="0" smtClean="0">
                <a:solidFill>
                  <a:schemeClr val="accent1"/>
                </a:solidFill>
              </a:rPr>
              <a:t> </a:t>
            </a:r>
            <a:r>
              <a:rPr lang="tr-TR" sz="2500" dirty="0" err="1" smtClean="0">
                <a:solidFill>
                  <a:schemeClr val="accent1"/>
                </a:solidFill>
              </a:rPr>
              <a:t>beam</a:t>
            </a:r>
            <a:r>
              <a:rPr lang="tr-TR" sz="2500" dirty="0" smtClean="0">
                <a:solidFill>
                  <a:schemeClr val="accent1"/>
                </a:solidFill>
              </a:rPr>
              <a:t> </a:t>
            </a:r>
            <a:r>
              <a:rPr lang="tr-TR" sz="2500" dirty="0" err="1" smtClean="0">
                <a:solidFill>
                  <a:schemeClr val="accent1"/>
                </a:solidFill>
              </a:rPr>
              <a:t>current</a:t>
            </a:r>
            <a:r>
              <a:rPr lang="tr-TR" sz="2500" dirty="0" smtClean="0">
                <a:solidFill>
                  <a:schemeClr val="accent1"/>
                </a:solidFill>
              </a:rPr>
              <a:t> </a:t>
            </a:r>
            <a:r>
              <a:rPr lang="tr-TR" sz="2500" dirty="0" err="1" smtClean="0">
                <a:solidFill>
                  <a:schemeClr val="accent1"/>
                </a:solidFill>
              </a:rPr>
              <a:t>and</a:t>
            </a:r>
            <a:r>
              <a:rPr lang="tr-TR" sz="2500" dirty="0" smtClean="0">
                <a:solidFill>
                  <a:schemeClr val="accent1"/>
                </a:solidFill>
              </a:rPr>
              <a:t> </a:t>
            </a:r>
            <a:r>
              <a:rPr lang="tr-TR" sz="2500" dirty="0" err="1" smtClean="0">
                <a:solidFill>
                  <a:schemeClr val="accent1"/>
                </a:solidFill>
              </a:rPr>
              <a:t>energy</a:t>
            </a:r>
            <a:r>
              <a:rPr lang="tr-TR" sz="2500" dirty="0" smtClean="0">
                <a:solidFill>
                  <a:schemeClr val="accent1"/>
                </a:solidFill>
              </a:rPr>
              <a:t> </a:t>
            </a:r>
            <a:r>
              <a:rPr lang="tr-TR" sz="2500" dirty="0" err="1" smtClean="0">
                <a:solidFill>
                  <a:schemeClr val="accent1"/>
                </a:solidFill>
              </a:rPr>
              <a:t>ranges</a:t>
            </a:r>
            <a:r>
              <a:rPr lang="tr-TR" sz="2500" dirty="0" smtClean="0">
                <a:solidFill>
                  <a:schemeClr val="accent1"/>
                </a:solidFill>
              </a:rPr>
              <a:t> </a:t>
            </a:r>
            <a:r>
              <a:rPr lang="tr-TR" sz="2500" dirty="0" err="1" smtClean="0">
                <a:solidFill>
                  <a:schemeClr val="accent1"/>
                </a:solidFill>
              </a:rPr>
              <a:t>between</a:t>
            </a:r>
            <a:r>
              <a:rPr lang="tr-TR" sz="2500" dirty="0" smtClean="0">
                <a:solidFill>
                  <a:schemeClr val="accent1"/>
                </a:solidFill>
              </a:rPr>
              <a:t> 15-30 </a:t>
            </a:r>
            <a:r>
              <a:rPr lang="tr-TR" sz="2500" dirty="0" err="1" smtClean="0">
                <a:solidFill>
                  <a:schemeClr val="accent1"/>
                </a:solidFill>
              </a:rPr>
              <a:t>MeV</a:t>
            </a:r>
            <a:r>
              <a:rPr lang="tr-TR" sz="2500" dirty="0" smtClean="0">
                <a:solidFill>
                  <a:schemeClr val="accent1"/>
                </a:solidFill>
              </a:rPr>
              <a:t> </a:t>
            </a:r>
            <a:r>
              <a:rPr lang="tr-TR" sz="2500" dirty="0" err="1" smtClean="0">
                <a:solidFill>
                  <a:schemeClr val="accent1"/>
                </a:solidFill>
              </a:rPr>
              <a:t>for</a:t>
            </a:r>
            <a:r>
              <a:rPr lang="tr-TR" sz="2500" dirty="0" smtClean="0">
                <a:solidFill>
                  <a:schemeClr val="accent1"/>
                </a:solidFill>
              </a:rPr>
              <a:t> </a:t>
            </a:r>
            <a:r>
              <a:rPr lang="tr-TR" sz="2500" dirty="0" err="1" smtClean="0">
                <a:solidFill>
                  <a:schemeClr val="accent1"/>
                </a:solidFill>
              </a:rPr>
              <a:t>radioisotopes</a:t>
            </a:r>
            <a:r>
              <a:rPr lang="tr-TR" sz="2500" dirty="0" smtClean="0">
                <a:solidFill>
                  <a:schemeClr val="accent1"/>
                </a:solidFill>
              </a:rPr>
              <a:t> </a:t>
            </a:r>
            <a:r>
              <a:rPr lang="tr-TR" sz="2500" dirty="0" err="1" smtClean="0">
                <a:solidFill>
                  <a:schemeClr val="accent1"/>
                </a:solidFill>
              </a:rPr>
              <a:t>production</a:t>
            </a:r>
            <a:r>
              <a:rPr lang="tr-TR" sz="2500" dirty="0" smtClean="0">
                <a:solidFill>
                  <a:schemeClr val="accent1"/>
                </a:solidFill>
              </a:rPr>
              <a:t>  </a:t>
            </a:r>
          </a:p>
          <a:p>
            <a:r>
              <a:rPr lang="tr-TR" sz="2500" baseline="30000" dirty="0" smtClean="0"/>
              <a:t>67</a:t>
            </a:r>
            <a:r>
              <a:rPr lang="tr-TR" sz="2500" dirty="0" smtClean="0"/>
              <a:t>Ga, </a:t>
            </a:r>
            <a:r>
              <a:rPr lang="tr-TR" sz="2500" baseline="30000" dirty="0" smtClean="0"/>
              <a:t>111</a:t>
            </a:r>
            <a:r>
              <a:rPr lang="tr-TR" sz="2500" dirty="0" smtClean="0"/>
              <a:t>In, </a:t>
            </a:r>
            <a:r>
              <a:rPr lang="tr-TR" sz="2500" baseline="30000" dirty="0" smtClean="0"/>
              <a:t>201</a:t>
            </a:r>
            <a:r>
              <a:rPr lang="tr-TR" sz="2500" dirty="0" smtClean="0"/>
              <a:t>Tl , </a:t>
            </a:r>
            <a:r>
              <a:rPr lang="tr-TR" sz="2500" baseline="30000" dirty="0" smtClean="0"/>
              <a:t>18</a:t>
            </a:r>
            <a:r>
              <a:rPr lang="tr-TR" sz="2500" dirty="0" smtClean="0"/>
              <a:t>F </a:t>
            </a:r>
            <a:r>
              <a:rPr lang="tr-TR" sz="2500" dirty="0" err="1" smtClean="0"/>
              <a:t>isotops</a:t>
            </a:r>
            <a:r>
              <a:rPr lang="tr-TR" sz="2500" dirty="0" smtClean="0"/>
              <a:t> </a:t>
            </a:r>
            <a:r>
              <a:rPr lang="tr-TR" sz="2500" dirty="0" err="1" smtClean="0"/>
              <a:t>are</a:t>
            </a:r>
            <a:r>
              <a:rPr lang="tr-TR" sz="2500" dirty="0" smtClean="0"/>
              <a:t> </a:t>
            </a:r>
            <a:r>
              <a:rPr lang="tr-TR" sz="2500" dirty="0" err="1" smtClean="0"/>
              <a:t>being</a:t>
            </a:r>
            <a:r>
              <a:rPr lang="tr-TR" sz="2500" dirty="0" smtClean="0"/>
              <a:t> </a:t>
            </a:r>
            <a:r>
              <a:rPr lang="tr-TR" sz="2500" dirty="0" err="1" smtClean="0"/>
              <a:t>produced</a:t>
            </a:r>
            <a:r>
              <a:rPr lang="tr-TR" sz="2500" dirty="0" smtClean="0"/>
              <a:t> </a:t>
            </a:r>
            <a:r>
              <a:rPr lang="tr-TR" sz="2500" dirty="0" err="1" smtClean="0"/>
              <a:t>and</a:t>
            </a:r>
            <a:r>
              <a:rPr lang="tr-TR" sz="2500" dirty="0" smtClean="0"/>
              <a:t> </a:t>
            </a:r>
            <a:r>
              <a:rPr lang="pt-BR" sz="2500" baseline="30000" dirty="0" smtClean="0"/>
              <a:t>103</a:t>
            </a:r>
            <a:r>
              <a:rPr lang="pt-BR" sz="2500" dirty="0" smtClean="0"/>
              <a:t>Pd, </a:t>
            </a:r>
            <a:r>
              <a:rPr lang="pt-BR" sz="2500" baseline="30000" dirty="0" smtClean="0"/>
              <a:t>124</a:t>
            </a:r>
            <a:r>
              <a:rPr lang="pt-BR" sz="2500" dirty="0" smtClean="0"/>
              <a:t>I, </a:t>
            </a:r>
            <a:r>
              <a:rPr lang="pt-BR" sz="2500" baseline="30000" dirty="0" smtClean="0"/>
              <a:t>11</a:t>
            </a:r>
            <a:r>
              <a:rPr lang="pt-BR" sz="2500" dirty="0" smtClean="0"/>
              <a:t>C, </a:t>
            </a:r>
            <a:r>
              <a:rPr lang="pt-BR" sz="2500" baseline="30000" dirty="0" smtClean="0"/>
              <a:t>13</a:t>
            </a:r>
            <a:r>
              <a:rPr lang="pt-BR" sz="2500" dirty="0" smtClean="0"/>
              <a:t>N, </a:t>
            </a:r>
            <a:r>
              <a:rPr lang="pt-BR" sz="2500" baseline="30000" dirty="0" smtClean="0"/>
              <a:t>15</a:t>
            </a:r>
            <a:r>
              <a:rPr lang="pt-BR" sz="2500" dirty="0" smtClean="0"/>
              <a:t>O, </a:t>
            </a:r>
            <a:r>
              <a:rPr lang="pt-BR" sz="2500" baseline="30000" dirty="0" smtClean="0"/>
              <a:t>68</a:t>
            </a:r>
            <a:r>
              <a:rPr lang="pt-BR" sz="2500" dirty="0" smtClean="0"/>
              <a:t>Ga</a:t>
            </a:r>
            <a:r>
              <a:rPr lang="tr-TR" sz="2500" dirty="0" smtClean="0"/>
              <a:t> </a:t>
            </a:r>
            <a:r>
              <a:rPr lang="tr-TR" sz="2500" dirty="0" err="1" smtClean="0"/>
              <a:t>will</a:t>
            </a:r>
            <a:r>
              <a:rPr lang="tr-TR" sz="2500" dirty="0" smtClean="0"/>
              <a:t> be </a:t>
            </a:r>
            <a:r>
              <a:rPr lang="tr-TR" sz="2500" dirty="0" err="1" smtClean="0"/>
              <a:t>produced</a:t>
            </a:r>
            <a:r>
              <a:rPr lang="tr-TR" sz="2500" dirty="0" smtClean="0"/>
              <a:t> in </a:t>
            </a:r>
            <a:r>
              <a:rPr lang="tr-TR" sz="2500" dirty="0" err="1" smtClean="0"/>
              <a:t>the</a:t>
            </a:r>
            <a:r>
              <a:rPr lang="tr-TR" sz="2500" dirty="0" smtClean="0"/>
              <a:t> </a:t>
            </a:r>
            <a:r>
              <a:rPr lang="tr-TR" sz="2500" dirty="0" err="1" smtClean="0"/>
              <a:t>near</a:t>
            </a:r>
            <a:r>
              <a:rPr lang="tr-TR" sz="2500" dirty="0" smtClean="0"/>
              <a:t> </a:t>
            </a:r>
            <a:r>
              <a:rPr lang="tr-TR" sz="2500" dirty="0" err="1" smtClean="0"/>
              <a:t>future</a:t>
            </a:r>
            <a:r>
              <a:rPr lang="tr-TR" sz="2500" dirty="0" smtClean="0"/>
              <a:t>.</a:t>
            </a:r>
            <a:endParaRPr lang="tr-TR" sz="2500" dirty="0" smtClean="0">
              <a:solidFill>
                <a:schemeClr val="accent1"/>
              </a:solidFill>
            </a:endParaRPr>
          </a:p>
          <a:p>
            <a:r>
              <a:rPr lang="tr-TR" sz="2500" dirty="0" err="1" smtClean="0">
                <a:solidFill>
                  <a:schemeClr val="accent1"/>
                </a:solidFill>
              </a:rPr>
              <a:t>There</a:t>
            </a:r>
            <a:r>
              <a:rPr lang="tr-TR" sz="2500" dirty="0" smtClean="0">
                <a:solidFill>
                  <a:schemeClr val="accent1"/>
                </a:solidFill>
              </a:rPr>
              <a:t> </a:t>
            </a:r>
            <a:r>
              <a:rPr lang="tr-TR" sz="2500" dirty="0" err="1" smtClean="0">
                <a:solidFill>
                  <a:schemeClr val="accent1"/>
                </a:solidFill>
              </a:rPr>
              <a:t>will</a:t>
            </a:r>
            <a:r>
              <a:rPr lang="tr-TR" sz="2500" dirty="0" smtClean="0">
                <a:solidFill>
                  <a:schemeClr val="accent1"/>
                </a:solidFill>
              </a:rPr>
              <a:t> be </a:t>
            </a:r>
            <a:r>
              <a:rPr lang="tr-TR" sz="2500" dirty="0" err="1" smtClean="0">
                <a:solidFill>
                  <a:schemeClr val="accent1"/>
                </a:solidFill>
              </a:rPr>
              <a:t>also</a:t>
            </a:r>
            <a:r>
              <a:rPr lang="tr-TR" sz="2500" dirty="0" smtClean="0">
                <a:solidFill>
                  <a:schemeClr val="accent1"/>
                </a:solidFill>
              </a:rPr>
              <a:t> R&amp;D program </a:t>
            </a:r>
            <a:r>
              <a:rPr lang="tr-TR" sz="2500" dirty="0" err="1" smtClean="0">
                <a:solidFill>
                  <a:schemeClr val="accent1"/>
                </a:solidFill>
              </a:rPr>
              <a:t>for</a:t>
            </a:r>
            <a:r>
              <a:rPr lang="tr-TR" sz="2500" dirty="0" smtClean="0">
                <a:solidFill>
                  <a:schemeClr val="accent1"/>
                </a:solidFill>
              </a:rPr>
              <a:t> </a:t>
            </a:r>
            <a:r>
              <a:rPr lang="tr-TR" sz="2500" dirty="0" err="1" smtClean="0">
                <a:solidFill>
                  <a:schemeClr val="accent1"/>
                </a:solidFill>
              </a:rPr>
              <a:t>this</a:t>
            </a:r>
            <a:r>
              <a:rPr lang="tr-TR" sz="2500" dirty="0" smtClean="0">
                <a:solidFill>
                  <a:schemeClr val="accent1"/>
                </a:solidFill>
              </a:rPr>
              <a:t> </a:t>
            </a:r>
            <a:r>
              <a:rPr lang="tr-TR" sz="2500" dirty="0" err="1" smtClean="0">
                <a:solidFill>
                  <a:schemeClr val="accent1"/>
                </a:solidFill>
              </a:rPr>
              <a:t>cyclotron</a:t>
            </a:r>
            <a:r>
              <a:rPr lang="tr-TR" sz="2500" dirty="0" smtClean="0"/>
              <a:t>.</a:t>
            </a:r>
          </a:p>
          <a:p>
            <a:pPr>
              <a:buFont typeface="Wingdings" pitchFamily="2" charset="2"/>
              <a:buChar char="§"/>
            </a:pPr>
            <a:endParaRPr lang="tr-TR" sz="2500" dirty="0" smtClean="0"/>
          </a:p>
        </p:txBody>
      </p:sp>
      <p:sp>
        <p:nvSpPr>
          <p:cNvPr id="8" name="7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857231"/>
            <a:ext cx="4049205" cy="3071835"/>
          </a:xfrm>
          <a:prstGeom prst="rect">
            <a:avLst/>
          </a:prstGeom>
          <a:noFill/>
          <a:ln w="9525">
            <a:noFill/>
            <a:miter lim="800000"/>
            <a:headEnd/>
            <a:tailEnd/>
          </a:ln>
          <a:effectLst/>
        </p:spPr>
      </p:pic>
      <p:pic>
        <p:nvPicPr>
          <p:cNvPr id="34818" name="Picture 2"/>
          <p:cNvPicPr>
            <a:picLocks noChangeAspect="1" noChangeArrowheads="1"/>
          </p:cNvPicPr>
          <p:nvPr/>
        </p:nvPicPr>
        <p:blipFill>
          <a:blip r:embed="rId3"/>
          <a:srcRect/>
          <a:stretch>
            <a:fillRect/>
          </a:stretch>
        </p:blipFill>
        <p:spPr bwMode="auto">
          <a:xfrm>
            <a:off x="4252570" y="642919"/>
            <a:ext cx="4248520" cy="3185136"/>
          </a:xfrm>
          <a:prstGeom prst="rect">
            <a:avLst/>
          </a:prstGeom>
          <a:noFill/>
          <a:ln w="9525">
            <a:noFill/>
            <a:miter lim="800000"/>
            <a:headEnd/>
            <a:tailEnd/>
          </a:ln>
          <a:effectLst/>
        </p:spPr>
      </p:pic>
      <p:pic>
        <p:nvPicPr>
          <p:cNvPr id="34819" name="Picture 3"/>
          <p:cNvPicPr>
            <a:picLocks noChangeAspect="1" noChangeArrowheads="1"/>
          </p:cNvPicPr>
          <p:nvPr/>
        </p:nvPicPr>
        <p:blipFill>
          <a:blip r:embed="rId4"/>
          <a:srcRect/>
          <a:stretch>
            <a:fillRect/>
          </a:stretch>
        </p:blipFill>
        <p:spPr bwMode="auto">
          <a:xfrm>
            <a:off x="285720" y="3857628"/>
            <a:ext cx="3590550" cy="2690810"/>
          </a:xfrm>
          <a:prstGeom prst="rect">
            <a:avLst/>
          </a:prstGeom>
          <a:noFill/>
          <a:ln w="9525">
            <a:noFill/>
            <a:miter lim="800000"/>
            <a:headEnd/>
            <a:tailEnd/>
          </a:ln>
          <a:effectLst/>
        </p:spPr>
      </p:pic>
      <p:pic>
        <p:nvPicPr>
          <p:cNvPr id="34820" name="Picture 4"/>
          <p:cNvPicPr>
            <a:picLocks noChangeAspect="1" noChangeArrowheads="1"/>
          </p:cNvPicPr>
          <p:nvPr/>
        </p:nvPicPr>
        <p:blipFill>
          <a:blip r:embed="rId5" cstate="print"/>
          <a:srcRect/>
          <a:stretch>
            <a:fillRect/>
          </a:stretch>
        </p:blipFill>
        <p:spPr bwMode="auto">
          <a:xfrm>
            <a:off x="4071934" y="3786190"/>
            <a:ext cx="3512834" cy="2647947"/>
          </a:xfrm>
          <a:prstGeom prst="rect">
            <a:avLst/>
          </a:prstGeom>
          <a:noFill/>
          <a:ln w="9525">
            <a:noFill/>
            <a:miter lim="800000"/>
            <a:headEnd/>
            <a:tailEnd/>
          </a:ln>
          <a:effectLst/>
        </p:spPr>
      </p:pic>
      <p:sp>
        <p:nvSpPr>
          <p:cNvPr id="10" name="9 Dikdörtgen"/>
          <p:cNvSpPr/>
          <p:nvPr/>
        </p:nvSpPr>
        <p:spPr>
          <a:xfrm>
            <a:off x="785786" y="0"/>
            <a:ext cx="4040593" cy="646331"/>
          </a:xfrm>
          <a:prstGeom prst="rect">
            <a:avLst/>
          </a:prstGeom>
        </p:spPr>
        <p:txBody>
          <a:bodyPr wrap="none">
            <a:spAutoFit/>
          </a:bodyPr>
          <a:lstStyle/>
          <a:p>
            <a:r>
              <a:rPr lang="tr-TR" sz="3600" dirty="0" err="1" smtClean="0">
                <a:solidFill>
                  <a:schemeClr val="bg1"/>
                </a:solidFill>
              </a:rPr>
              <a:t>Cyclotron</a:t>
            </a:r>
            <a:r>
              <a:rPr lang="tr-TR" sz="3600" dirty="0" smtClean="0">
                <a:solidFill>
                  <a:schemeClr val="bg1"/>
                </a:solidFill>
              </a:rPr>
              <a:t>  in TAEK</a:t>
            </a:r>
            <a:endParaRPr lang="tr-TR" sz="3600" dirty="0"/>
          </a:p>
        </p:txBody>
      </p:sp>
      <p:sp>
        <p:nvSpPr>
          <p:cNvPr id="7" name="6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6830888" y="6417880"/>
            <a:ext cx="2133600" cy="220060"/>
          </a:xfrm>
          <a:prstGeom prst="rect">
            <a:avLst/>
          </a:prstGeom>
        </p:spPr>
        <p:txBody>
          <a:bodyPr/>
          <a:lstStyle/>
          <a:p>
            <a:fld id="{1425B467-183E-42E3-AC3B-A9C28AE40037}" type="slidenum">
              <a:rPr lang="tr-TR" smtClean="0"/>
              <a:pPr/>
              <a:t>42</a:t>
            </a:fld>
            <a:endParaRPr lang="tr-TR" dirty="0"/>
          </a:p>
        </p:txBody>
      </p:sp>
      <p:graphicFrame>
        <p:nvGraphicFramePr>
          <p:cNvPr id="6" name="5 Tablo"/>
          <p:cNvGraphicFramePr>
            <a:graphicFrameLocks noGrp="1"/>
          </p:cNvGraphicFramePr>
          <p:nvPr/>
        </p:nvGraphicFramePr>
        <p:xfrm>
          <a:off x="357158" y="2015041"/>
          <a:ext cx="7996031" cy="4557231"/>
        </p:xfrm>
        <a:graphic>
          <a:graphicData uri="http://schemas.openxmlformats.org/drawingml/2006/table">
            <a:tbl>
              <a:tblPr/>
              <a:tblGrid>
                <a:gridCol w="1999007"/>
                <a:gridCol w="2647405"/>
                <a:gridCol w="2215140"/>
                <a:gridCol w="1134479"/>
              </a:tblGrid>
              <a:tr h="619518">
                <a:tc>
                  <a:txBody>
                    <a:bodyPr/>
                    <a:lstStyle/>
                    <a:p>
                      <a:pPr algn="ctr">
                        <a:lnSpc>
                          <a:spcPct val="115000"/>
                        </a:lnSpc>
                        <a:spcAft>
                          <a:spcPts val="0"/>
                        </a:spcAft>
                      </a:pPr>
                      <a:endParaRPr lang="tr-TR" sz="1400" b="1" dirty="0" smtClean="0">
                        <a:solidFill>
                          <a:srgbClr val="0000FF"/>
                        </a:solidFill>
                        <a:latin typeface="Arial"/>
                        <a:ea typeface="Calibri"/>
                        <a:cs typeface="Times New Roman"/>
                      </a:endParaRPr>
                    </a:p>
                    <a:p>
                      <a:pPr algn="ctr">
                        <a:lnSpc>
                          <a:spcPct val="115000"/>
                        </a:lnSpc>
                        <a:spcAft>
                          <a:spcPts val="0"/>
                        </a:spcAft>
                      </a:pPr>
                      <a:r>
                        <a:rPr lang="tr-TR" sz="1400" b="1" dirty="0" err="1" smtClean="0">
                          <a:solidFill>
                            <a:srgbClr val="0000FF"/>
                          </a:solidFill>
                          <a:latin typeface="Arial"/>
                          <a:ea typeface="Calibri"/>
                          <a:cs typeface="Times New Roman"/>
                        </a:rPr>
                        <a:t>Accelerator</a:t>
                      </a:r>
                      <a:endParaRPr lang="tr-TR" sz="14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400" b="1" dirty="0" smtClean="0">
                        <a:solidFill>
                          <a:srgbClr val="0000FF"/>
                        </a:solidFill>
                        <a:latin typeface="Arial"/>
                        <a:ea typeface="Calibri"/>
                        <a:cs typeface="Times New Roman"/>
                      </a:endParaRPr>
                    </a:p>
                    <a:p>
                      <a:pPr algn="ctr">
                        <a:lnSpc>
                          <a:spcPct val="115000"/>
                        </a:lnSpc>
                        <a:spcAft>
                          <a:spcPts val="0"/>
                        </a:spcAft>
                      </a:pPr>
                      <a:r>
                        <a:rPr lang="tr-TR" sz="1400" b="1" dirty="0" err="1" smtClean="0">
                          <a:solidFill>
                            <a:srgbClr val="0000FF"/>
                          </a:solidFill>
                          <a:latin typeface="Arial"/>
                          <a:ea typeface="Calibri"/>
                          <a:cs typeface="Times New Roman"/>
                        </a:rPr>
                        <a:t>Electron</a:t>
                      </a:r>
                      <a:r>
                        <a:rPr lang="tr-TR" sz="1400" b="1" dirty="0" smtClean="0">
                          <a:solidFill>
                            <a:srgbClr val="0000FF"/>
                          </a:solidFill>
                          <a:latin typeface="Arial"/>
                          <a:ea typeface="Calibri"/>
                          <a:cs typeface="Times New Roman"/>
                        </a:rPr>
                        <a:t> </a:t>
                      </a:r>
                      <a:r>
                        <a:rPr lang="tr-TR" sz="1400" b="1" dirty="0" err="1">
                          <a:solidFill>
                            <a:srgbClr val="0000FF"/>
                          </a:solidFill>
                          <a:latin typeface="Arial"/>
                          <a:ea typeface="Calibri"/>
                          <a:cs typeface="Times New Roman"/>
                        </a:rPr>
                        <a:t>Energy</a:t>
                      </a:r>
                      <a:r>
                        <a:rPr lang="tr-TR" sz="1400" b="1" dirty="0">
                          <a:solidFill>
                            <a:srgbClr val="0000FF"/>
                          </a:solidFill>
                          <a:latin typeface="Arial"/>
                          <a:ea typeface="Calibri"/>
                          <a:cs typeface="Times New Roman"/>
                        </a:rPr>
                        <a:t> (</a:t>
                      </a:r>
                      <a:r>
                        <a:rPr lang="tr-TR" sz="1400" b="1" dirty="0" err="1">
                          <a:solidFill>
                            <a:srgbClr val="0000FF"/>
                          </a:solidFill>
                          <a:latin typeface="Arial"/>
                          <a:ea typeface="Calibri"/>
                          <a:cs typeface="Times New Roman"/>
                        </a:rPr>
                        <a:t>MeV</a:t>
                      </a:r>
                      <a:r>
                        <a:rPr lang="tr-TR" sz="1400" b="1" dirty="0">
                          <a:solidFill>
                            <a:srgbClr val="0000FF"/>
                          </a:solidFill>
                          <a:latin typeface="Arial"/>
                          <a:ea typeface="Calibri"/>
                          <a:cs typeface="Times New Roman"/>
                        </a:rPr>
                        <a:t>)</a:t>
                      </a:r>
                      <a:endParaRPr lang="tr-TR" sz="14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400" b="1" dirty="0" smtClean="0">
                        <a:solidFill>
                          <a:srgbClr val="0000FF"/>
                        </a:solidFill>
                        <a:latin typeface="Arial"/>
                        <a:ea typeface="Calibri"/>
                        <a:cs typeface="Times New Roman"/>
                      </a:endParaRPr>
                    </a:p>
                    <a:p>
                      <a:pPr algn="ctr">
                        <a:lnSpc>
                          <a:spcPct val="115000"/>
                        </a:lnSpc>
                        <a:spcAft>
                          <a:spcPts val="0"/>
                        </a:spcAft>
                      </a:pPr>
                      <a:r>
                        <a:rPr lang="tr-TR" sz="1400" b="1" dirty="0" err="1" smtClean="0">
                          <a:solidFill>
                            <a:srgbClr val="0000FF"/>
                          </a:solidFill>
                          <a:latin typeface="Arial"/>
                          <a:ea typeface="Calibri"/>
                          <a:cs typeface="Times New Roman"/>
                        </a:rPr>
                        <a:t>Photon</a:t>
                      </a:r>
                      <a:r>
                        <a:rPr lang="tr-TR" sz="1400" b="1" dirty="0" smtClean="0">
                          <a:solidFill>
                            <a:srgbClr val="0000FF"/>
                          </a:solidFill>
                          <a:latin typeface="Arial"/>
                          <a:ea typeface="Calibri"/>
                          <a:cs typeface="Times New Roman"/>
                        </a:rPr>
                        <a:t> </a:t>
                      </a:r>
                      <a:r>
                        <a:rPr lang="tr-TR" sz="1400" b="1" dirty="0" err="1">
                          <a:solidFill>
                            <a:srgbClr val="0000FF"/>
                          </a:solidFill>
                          <a:latin typeface="Arial"/>
                          <a:ea typeface="Calibri"/>
                          <a:cs typeface="Times New Roman"/>
                        </a:rPr>
                        <a:t>Energy</a:t>
                      </a:r>
                      <a:r>
                        <a:rPr lang="tr-TR" sz="1400" b="1" dirty="0">
                          <a:solidFill>
                            <a:srgbClr val="0000FF"/>
                          </a:solidFill>
                          <a:latin typeface="Arial"/>
                          <a:ea typeface="Calibri"/>
                          <a:cs typeface="Times New Roman"/>
                        </a:rPr>
                        <a:t> (MV)</a:t>
                      </a:r>
                      <a:endParaRPr lang="tr-TR" sz="14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400" b="1" dirty="0" smtClean="0">
                        <a:solidFill>
                          <a:srgbClr val="0000FF"/>
                        </a:solidFill>
                        <a:latin typeface="Arial"/>
                        <a:ea typeface="Calibri"/>
                        <a:cs typeface="Times New Roman"/>
                      </a:endParaRPr>
                    </a:p>
                    <a:p>
                      <a:pPr algn="ctr">
                        <a:lnSpc>
                          <a:spcPct val="115000"/>
                        </a:lnSpc>
                        <a:spcAft>
                          <a:spcPts val="0"/>
                        </a:spcAft>
                      </a:pPr>
                      <a:r>
                        <a:rPr lang="tr-TR" sz="1400" b="1" dirty="0" err="1" smtClean="0">
                          <a:solidFill>
                            <a:srgbClr val="0000FF"/>
                          </a:solidFill>
                          <a:latin typeface="Arial"/>
                          <a:ea typeface="Calibri"/>
                          <a:cs typeface="Times New Roman"/>
                        </a:rPr>
                        <a:t>Number</a:t>
                      </a:r>
                      <a:endParaRPr lang="tr-TR" sz="14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732">
                <a:tc>
                  <a:txBody>
                    <a:bodyPr/>
                    <a:lstStyle/>
                    <a:p>
                      <a:pPr algn="ctr">
                        <a:lnSpc>
                          <a:spcPct val="115000"/>
                        </a:lnSpc>
                        <a:spcAft>
                          <a:spcPts val="0"/>
                        </a:spcAft>
                      </a:pPr>
                      <a:endParaRPr lang="tr-TR" sz="1400" b="1" dirty="0" smtClean="0">
                        <a:latin typeface="Arial"/>
                        <a:ea typeface="Calibri"/>
                        <a:cs typeface="Times New Roman"/>
                      </a:endParaRPr>
                    </a:p>
                    <a:p>
                      <a:pPr algn="ctr">
                        <a:lnSpc>
                          <a:spcPct val="115000"/>
                        </a:lnSpc>
                        <a:spcAft>
                          <a:spcPts val="0"/>
                        </a:spcAft>
                      </a:pPr>
                      <a:r>
                        <a:rPr lang="tr-TR" sz="1400" b="1" dirty="0" err="1" smtClean="0">
                          <a:latin typeface="Arial"/>
                          <a:ea typeface="Calibri"/>
                          <a:cs typeface="Times New Roman"/>
                        </a:rPr>
                        <a:t>Linac</a:t>
                      </a:r>
                      <a:endParaRPr lang="tr-TR"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400" b="1" dirty="0" smtClean="0">
                        <a:latin typeface="Arial"/>
                        <a:ea typeface="Calibri"/>
                        <a:cs typeface="Times New Roman"/>
                      </a:endParaRPr>
                    </a:p>
                    <a:p>
                      <a:pPr algn="ctr">
                        <a:lnSpc>
                          <a:spcPct val="115000"/>
                        </a:lnSpc>
                        <a:spcAft>
                          <a:spcPts val="0"/>
                        </a:spcAft>
                      </a:pPr>
                      <a:r>
                        <a:rPr lang="tr-TR" sz="1400" b="1" dirty="0" smtClean="0">
                          <a:latin typeface="Arial"/>
                          <a:ea typeface="Calibri"/>
                          <a:cs typeface="Times New Roman"/>
                        </a:rPr>
                        <a:t>4-6-7-8-10-12-14</a:t>
                      </a:r>
                      <a:endParaRPr lang="tr-TR"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400" b="1" dirty="0" smtClean="0">
                        <a:latin typeface="Arial"/>
                        <a:ea typeface="Calibri"/>
                        <a:cs typeface="Times New Roman"/>
                      </a:endParaRPr>
                    </a:p>
                    <a:p>
                      <a:pPr algn="ctr">
                        <a:lnSpc>
                          <a:spcPct val="115000"/>
                        </a:lnSpc>
                        <a:spcAft>
                          <a:spcPts val="0"/>
                        </a:spcAft>
                      </a:pPr>
                      <a:r>
                        <a:rPr lang="tr-TR" sz="1400" b="1" dirty="0" smtClean="0">
                          <a:latin typeface="Arial"/>
                          <a:ea typeface="Calibri"/>
                          <a:cs typeface="Times New Roman"/>
                        </a:rPr>
                        <a:t>6-15 </a:t>
                      </a:r>
                      <a:endParaRPr lang="tr-TR"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400" b="1" dirty="0" smtClean="0">
                        <a:solidFill>
                          <a:srgbClr val="FF0000"/>
                        </a:solidFill>
                        <a:latin typeface="Arial" pitchFamily="34" charset="0"/>
                        <a:ea typeface="Calibri"/>
                        <a:cs typeface="Arial" pitchFamily="34" charset="0"/>
                      </a:endParaRPr>
                    </a:p>
                    <a:p>
                      <a:pPr algn="ctr">
                        <a:lnSpc>
                          <a:spcPct val="115000"/>
                        </a:lnSpc>
                        <a:spcAft>
                          <a:spcPts val="0"/>
                        </a:spcAft>
                      </a:pPr>
                      <a:r>
                        <a:rPr lang="tr-TR" sz="1400" b="1" dirty="0" smtClean="0">
                          <a:solidFill>
                            <a:srgbClr val="FF0000"/>
                          </a:solidFill>
                          <a:latin typeface="Arial" pitchFamily="34" charset="0"/>
                          <a:ea typeface="Calibri"/>
                          <a:cs typeface="Arial" pitchFamily="34" charset="0"/>
                        </a:rPr>
                        <a:t>80</a:t>
                      </a:r>
                      <a:endParaRPr lang="tr-TR" sz="1400" dirty="0">
                        <a:solidFill>
                          <a:srgbClr val="FF0000"/>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732">
                <a:tc>
                  <a:txBody>
                    <a:bodyPr/>
                    <a:lstStyle/>
                    <a:p>
                      <a:pPr algn="ctr">
                        <a:lnSpc>
                          <a:spcPct val="115000"/>
                        </a:lnSpc>
                        <a:spcAft>
                          <a:spcPts val="0"/>
                        </a:spcAft>
                      </a:pPr>
                      <a:endParaRPr lang="tr-TR" sz="1400" b="1" dirty="0" smtClean="0">
                        <a:latin typeface="Arial"/>
                        <a:ea typeface="Calibri"/>
                        <a:cs typeface="Times New Roman"/>
                      </a:endParaRPr>
                    </a:p>
                    <a:p>
                      <a:pPr algn="ctr">
                        <a:lnSpc>
                          <a:spcPct val="115000"/>
                        </a:lnSpc>
                        <a:spcAft>
                          <a:spcPts val="0"/>
                        </a:spcAft>
                      </a:pPr>
                      <a:r>
                        <a:rPr lang="tr-TR" sz="1400" b="1" dirty="0" err="1" smtClean="0">
                          <a:latin typeface="Arial"/>
                          <a:ea typeface="Calibri"/>
                          <a:cs typeface="Times New Roman"/>
                        </a:rPr>
                        <a:t>Linac</a:t>
                      </a:r>
                      <a:endParaRPr lang="tr-TR"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400" b="1" dirty="0" smtClean="0">
                        <a:latin typeface="Arial"/>
                        <a:ea typeface="Calibri"/>
                        <a:cs typeface="Times New Roman"/>
                      </a:endParaRPr>
                    </a:p>
                    <a:p>
                      <a:pPr algn="ctr">
                        <a:lnSpc>
                          <a:spcPct val="115000"/>
                        </a:lnSpc>
                        <a:spcAft>
                          <a:spcPts val="0"/>
                        </a:spcAft>
                      </a:pPr>
                      <a:r>
                        <a:rPr lang="tr-TR" sz="1400" b="1" dirty="0" smtClean="0">
                          <a:latin typeface="Arial"/>
                          <a:ea typeface="Calibri"/>
                          <a:cs typeface="Times New Roman"/>
                        </a:rPr>
                        <a:t>4-6-8-10-12-14-16</a:t>
                      </a:r>
                      <a:endParaRPr lang="tr-TR"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400" b="1" dirty="0" smtClean="0">
                        <a:latin typeface="Arial"/>
                        <a:ea typeface="Calibri"/>
                        <a:cs typeface="Times New Roman"/>
                      </a:endParaRPr>
                    </a:p>
                    <a:p>
                      <a:pPr algn="ctr">
                        <a:lnSpc>
                          <a:spcPct val="115000"/>
                        </a:lnSpc>
                        <a:spcAft>
                          <a:spcPts val="0"/>
                        </a:spcAft>
                      </a:pPr>
                      <a:r>
                        <a:rPr lang="tr-TR" sz="1400" b="1" dirty="0" smtClean="0">
                          <a:latin typeface="Arial"/>
                          <a:ea typeface="Calibri"/>
                          <a:cs typeface="Times New Roman"/>
                        </a:rPr>
                        <a:t>6-18</a:t>
                      </a:r>
                      <a:endParaRPr lang="tr-TR"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400" b="1" dirty="0" smtClean="0">
                        <a:solidFill>
                          <a:srgbClr val="FF0000"/>
                        </a:solidFill>
                        <a:latin typeface="Arial" pitchFamily="34" charset="0"/>
                        <a:ea typeface="Calibri"/>
                        <a:cs typeface="Arial" pitchFamily="34" charset="0"/>
                      </a:endParaRPr>
                    </a:p>
                    <a:p>
                      <a:pPr algn="ctr">
                        <a:lnSpc>
                          <a:spcPct val="115000"/>
                        </a:lnSpc>
                        <a:spcAft>
                          <a:spcPts val="0"/>
                        </a:spcAft>
                      </a:pPr>
                      <a:r>
                        <a:rPr lang="tr-TR" sz="1400" b="1" dirty="0" smtClean="0">
                          <a:solidFill>
                            <a:srgbClr val="FF0000"/>
                          </a:solidFill>
                          <a:latin typeface="Arial" pitchFamily="34" charset="0"/>
                          <a:ea typeface="Calibri"/>
                          <a:cs typeface="Arial" pitchFamily="34" charset="0"/>
                        </a:rPr>
                        <a:t>62</a:t>
                      </a:r>
                      <a:endParaRPr lang="tr-TR" sz="1400" dirty="0">
                        <a:solidFill>
                          <a:srgbClr val="FF0000"/>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732">
                <a:tc>
                  <a:txBody>
                    <a:bodyPr/>
                    <a:lstStyle/>
                    <a:p>
                      <a:pPr algn="ctr">
                        <a:lnSpc>
                          <a:spcPct val="115000"/>
                        </a:lnSpc>
                        <a:spcAft>
                          <a:spcPts val="0"/>
                        </a:spcAft>
                      </a:pPr>
                      <a:endParaRPr lang="tr-TR" sz="1400" b="1" dirty="0" smtClean="0">
                        <a:latin typeface="Arial"/>
                        <a:ea typeface="Calibri"/>
                        <a:cs typeface="Times New Roman"/>
                      </a:endParaRPr>
                    </a:p>
                    <a:p>
                      <a:pPr algn="ctr">
                        <a:lnSpc>
                          <a:spcPct val="115000"/>
                        </a:lnSpc>
                        <a:spcAft>
                          <a:spcPts val="0"/>
                        </a:spcAft>
                      </a:pPr>
                      <a:r>
                        <a:rPr lang="tr-TR" sz="1400" b="1" dirty="0" err="1" smtClean="0">
                          <a:latin typeface="Arial"/>
                          <a:ea typeface="Calibri"/>
                          <a:cs typeface="Times New Roman"/>
                        </a:rPr>
                        <a:t>Linac</a:t>
                      </a:r>
                      <a:endParaRPr lang="tr-TR"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400" b="1" dirty="0" smtClean="0">
                        <a:latin typeface="Arial"/>
                        <a:ea typeface="Calibri"/>
                        <a:cs typeface="Times New Roman"/>
                      </a:endParaRPr>
                    </a:p>
                    <a:p>
                      <a:pPr algn="ctr">
                        <a:lnSpc>
                          <a:spcPct val="115000"/>
                        </a:lnSpc>
                        <a:spcAft>
                          <a:spcPts val="0"/>
                        </a:spcAft>
                      </a:pPr>
                      <a:r>
                        <a:rPr lang="tr-TR" sz="1400" b="1" dirty="0" smtClean="0">
                          <a:latin typeface="Arial"/>
                          <a:ea typeface="Calibri"/>
                          <a:cs typeface="Times New Roman"/>
                        </a:rPr>
                        <a:t>8-10-12-14</a:t>
                      </a:r>
                      <a:endParaRPr lang="tr-TR"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400" b="1" dirty="0" smtClean="0">
                        <a:latin typeface="Arial"/>
                        <a:ea typeface="Calibri"/>
                        <a:cs typeface="Times New Roman"/>
                      </a:endParaRPr>
                    </a:p>
                    <a:p>
                      <a:pPr algn="ctr">
                        <a:lnSpc>
                          <a:spcPct val="115000"/>
                        </a:lnSpc>
                        <a:spcAft>
                          <a:spcPts val="0"/>
                        </a:spcAft>
                      </a:pPr>
                      <a:r>
                        <a:rPr lang="tr-TR" sz="1400" b="1" dirty="0" smtClean="0">
                          <a:latin typeface="Arial"/>
                          <a:ea typeface="Calibri"/>
                          <a:cs typeface="Times New Roman"/>
                        </a:rPr>
                        <a:t>10-15</a:t>
                      </a:r>
                      <a:endParaRPr lang="tr-TR"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400" b="1" dirty="0" smtClean="0">
                        <a:solidFill>
                          <a:srgbClr val="FF0000"/>
                        </a:solidFill>
                        <a:latin typeface="Arial" pitchFamily="34" charset="0"/>
                        <a:ea typeface="Calibri"/>
                        <a:cs typeface="Arial" pitchFamily="34" charset="0"/>
                      </a:endParaRPr>
                    </a:p>
                    <a:p>
                      <a:pPr algn="ctr">
                        <a:lnSpc>
                          <a:spcPct val="115000"/>
                        </a:lnSpc>
                        <a:spcAft>
                          <a:spcPts val="0"/>
                        </a:spcAft>
                      </a:pPr>
                      <a:r>
                        <a:rPr lang="tr-TR" sz="1400" b="1" dirty="0" smtClean="0">
                          <a:solidFill>
                            <a:srgbClr val="FF0000"/>
                          </a:solidFill>
                          <a:latin typeface="Arial" pitchFamily="34" charset="0"/>
                          <a:ea typeface="Calibri"/>
                          <a:cs typeface="Arial" pitchFamily="34" charset="0"/>
                        </a:rPr>
                        <a:t>1</a:t>
                      </a:r>
                      <a:endParaRPr lang="tr-TR" sz="1400" dirty="0">
                        <a:solidFill>
                          <a:srgbClr val="FF0000"/>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732">
                <a:tc>
                  <a:txBody>
                    <a:bodyPr/>
                    <a:lstStyle/>
                    <a:p>
                      <a:pPr algn="ctr">
                        <a:lnSpc>
                          <a:spcPct val="115000"/>
                        </a:lnSpc>
                        <a:spcAft>
                          <a:spcPts val="0"/>
                        </a:spcAft>
                      </a:pPr>
                      <a:endParaRPr lang="tr-TR" sz="1400" b="1" dirty="0" smtClean="0">
                        <a:latin typeface="Arial"/>
                        <a:ea typeface="Calibri"/>
                        <a:cs typeface="Times New Roman"/>
                      </a:endParaRPr>
                    </a:p>
                    <a:p>
                      <a:pPr algn="ctr">
                        <a:lnSpc>
                          <a:spcPct val="115000"/>
                        </a:lnSpc>
                        <a:spcAft>
                          <a:spcPts val="0"/>
                        </a:spcAft>
                      </a:pPr>
                      <a:r>
                        <a:rPr lang="tr-TR" sz="1400" b="1" dirty="0" err="1" smtClean="0">
                          <a:latin typeface="Arial"/>
                          <a:ea typeface="Calibri"/>
                          <a:cs typeface="Times New Roman"/>
                        </a:rPr>
                        <a:t>Linac</a:t>
                      </a:r>
                      <a:endParaRPr lang="tr-TR"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400" b="1" dirty="0" smtClean="0">
                        <a:latin typeface="Arial"/>
                        <a:ea typeface="Calibri"/>
                        <a:cs typeface="Times New Roman"/>
                      </a:endParaRPr>
                    </a:p>
                    <a:p>
                      <a:pPr algn="ctr">
                        <a:lnSpc>
                          <a:spcPct val="115000"/>
                        </a:lnSpc>
                        <a:spcAft>
                          <a:spcPts val="0"/>
                        </a:spcAft>
                      </a:pPr>
                      <a:r>
                        <a:rPr lang="tr-TR" sz="1400" b="1" dirty="0" smtClean="0">
                          <a:latin typeface="Arial"/>
                          <a:ea typeface="Calibri"/>
                          <a:cs typeface="Times New Roman"/>
                        </a:rPr>
                        <a:t>4-6-8-10-12-15-18-20-25</a:t>
                      </a:r>
                      <a:endParaRPr lang="tr-TR"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400" b="1" dirty="0" smtClean="0">
                        <a:latin typeface="Arial"/>
                        <a:ea typeface="Calibri"/>
                        <a:cs typeface="Times New Roman"/>
                      </a:endParaRPr>
                    </a:p>
                    <a:p>
                      <a:pPr algn="ctr">
                        <a:lnSpc>
                          <a:spcPct val="115000"/>
                        </a:lnSpc>
                        <a:spcAft>
                          <a:spcPts val="0"/>
                        </a:spcAft>
                      </a:pPr>
                      <a:r>
                        <a:rPr lang="tr-TR" sz="1400" b="1" dirty="0" smtClean="0">
                          <a:latin typeface="Arial"/>
                          <a:ea typeface="Calibri"/>
                          <a:cs typeface="Times New Roman"/>
                        </a:rPr>
                        <a:t>6-25</a:t>
                      </a:r>
                      <a:endParaRPr lang="tr-TR"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400" b="1" dirty="0" smtClean="0">
                        <a:solidFill>
                          <a:srgbClr val="FF0000"/>
                        </a:solidFill>
                        <a:latin typeface="Arial" pitchFamily="34" charset="0"/>
                        <a:ea typeface="Calibri"/>
                        <a:cs typeface="Arial" pitchFamily="34" charset="0"/>
                      </a:endParaRPr>
                    </a:p>
                    <a:p>
                      <a:pPr algn="ctr">
                        <a:lnSpc>
                          <a:spcPct val="115000"/>
                        </a:lnSpc>
                        <a:spcAft>
                          <a:spcPts val="0"/>
                        </a:spcAft>
                      </a:pPr>
                      <a:r>
                        <a:rPr lang="tr-TR" sz="1400" b="1" dirty="0" smtClean="0">
                          <a:solidFill>
                            <a:srgbClr val="FF0000"/>
                          </a:solidFill>
                          <a:latin typeface="Arial" pitchFamily="34" charset="0"/>
                          <a:ea typeface="Calibri"/>
                          <a:cs typeface="Arial" pitchFamily="34" charset="0"/>
                        </a:rPr>
                        <a:t>2</a:t>
                      </a:r>
                      <a:endParaRPr lang="tr-TR" sz="1400" dirty="0">
                        <a:solidFill>
                          <a:srgbClr val="FF0000"/>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732">
                <a:tc>
                  <a:txBody>
                    <a:bodyPr/>
                    <a:lstStyle/>
                    <a:p>
                      <a:pPr algn="ctr">
                        <a:lnSpc>
                          <a:spcPct val="115000"/>
                        </a:lnSpc>
                        <a:spcAft>
                          <a:spcPts val="0"/>
                        </a:spcAft>
                      </a:pPr>
                      <a:endParaRPr lang="tr-TR" sz="1400" b="1" dirty="0" smtClean="0">
                        <a:latin typeface="Arial"/>
                        <a:ea typeface="Calibri"/>
                        <a:cs typeface="Times New Roman"/>
                      </a:endParaRPr>
                    </a:p>
                    <a:p>
                      <a:pPr algn="ctr">
                        <a:lnSpc>
                          <a:spcPct val="115000"/>
                        </a:lnSpc>
                        <a:spcAft>
                          <a:spcPts val="0"/>
                        </a:spcAft>
                      </a:pPr>
                      <a:r>
                        <a:rPr lang="tr-TR" sz="1400" b="1" dirty="0" err="1" smtClean="0">
                          <a:latin typeface="Arial"/>
                          <a:ea typeface="Calibri"/>
                          <a:cs typeface="Times New Roman"/>
                        </a:rPr>
                        <a:t>Linac</a:t>
                      </a:r>
                      <a:endParaRPr lang="tr-TR"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400" b="1" dirty="0" smtClean="0">
                        <a:latin typeface="Arial"/>
                        <a:ea typeface="Calibri"/>
                        <a:cs typeface="Times New Roman"/>
                      </a:endParaRPr>
                    </a:p>
                    <a:p>
                      <a:pPr algn="ctr">
                        <a:lnSpc>
                          <a:spcPct val="115000"/>
                        </a:lnSpc>
                        <a:spcAft>
                          <a:spcPts val="0"/>
                        </a:spcAft>
                      </a:pPr>
                      <a:r>
                        <a:rPr lang="tr-TR" sz="1400" b="1" dirty="0" smtClean="0">
                          <a:latin typeface="Arial"/>
                          <a:ea typeface="Calibri"/>
                          <a:cs typeface="Times New Roman"/>
                        </a:rPr>
                        <a:t>4-6-7-8-10-12-14</a:t>
                      </a:r>
                      <a:endParaRPr lang="tr-TR"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400" b="1" dirty="0" smtClean="0">
                        <a:latin typeface="Arial"/>
                        <a:ea typeface="Calibri"/>
                        <a:cs typeface="Times New Roman"/>
                      </a:endParaRPr>
                    </a:p>
                    <a:p>
                      <a:pPr algn="ctr">
                        <a:lnSpc>
                          <a:spcPct val="115000"/>
                        </a:lnSpc>
                        <a:spcAft>
                          <a:spcPts val="0"/>
                        </a:spcAft>
                      </a:pPr>
                      <a:r>
                        <a:rPr lang="tr-TR" sz="1400" b="1" dirty="0" smtClean="0">
                          <a:latin typeface="Arial"/>
                          <a:ea typeface="Calibri"/>
                          <a:cs typeface="Times New Roman"/>
                        </a:rPr>
                        <a:t>6-10-15</a:t>
                      </a:r>
                      <a:endParaRPr lang="tr-TR"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400" dirty="0" smtClean="0">
                        <a:solidFill>
                          <a:srgbClr val="FF0000"/>
                        </a:solidFill>
                        <a:latin typeface="Arial" pitchFamily="34" charset="0"/>
                        <a:ea typeface="Calibri"/>
                        <a:cs typeface="Arial" pitchFamily="34" charset="0"/>
                      </a:endParaRPr>
                    </a:p>
                    <a:p>
                      <a:pPr algn="ctr">
                        <a:lnSpc>
                          <a:spcPct val="115000"/>
                        </a:lnSpc>
                        <a:spcAft>
                          <a:spcPts val="0"/>
                        </a:spcAft>
                      </a:pPr>
                      <a:r>
                        <a:rPr lang="tr-TR" sz="1400" b="1" dirty="0" smtClean="0">
                          <a:solidFill>
                            <a:srgbClr val="FF0000"/>
                          </a:solidFill>
                          <a:latin typeface="Arial" pitchFamily="34" charset="0"/>
                          <a:ea typeface="Calibri"/>
                          <a:cs typeface="Arial" pitchFamily="34" charset="0"/>
                        </a:rPr>
                        <a:t>2</a:t>
                      </a:r>
                      <a:endParaRPr lang="tr-TR" sz="1400" b="1" dirty="0">
                        <a:solidFill>
                          <a:srgbClr val="FF0000"/>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053">
                <a:tc>
                  <a:txBody>
                    <a:bodyPr/>
                    <a:lstStyle/>
                    <a:p>
                      <a:pPr algn="ctr">
                        <a:lnSpc>
                          <a:spcPct val="115000"/>
                        </a:lnSpc>
                        <a:spcAft>
                          <a:spcPts val="0"/>
                        </a:spcAft>
                      </a:pPr>
                      <a:endParaRPr lang="tr-TR" sz="1400" b="1" dirty="0" smtClean="0">
                        <a:latin typeface="Arial"/>
                        <a:ea typeface="Calibri"/>
                        <a:cs typeface="Times New Roman"/>
                      </a:endParaRPr>
                    </a:p>
                    <a:p>
                      <a:pPr algn="ctr">
                        <a:lnSpc>
                          <a:spcPct val="115000"/>
                        </a:lnSpc>
                        <a:spcAft>
                          <a:spcPts val="0"/>
                        </a:spcAft>
                      </a:pPr>
                      <a:r>
                        <a:rPr lang="tr-TR" sz="1400" b="1" dirty="0" err="1" smtClean="0">
                          <a:latin typeface="Arial"/>
                          <a:ea typeface="Calibri"/>
                          <a:cs typeface="Times New Roman"/>
                        </a:rPr>
                        <a:t>Linac</a:t>
                      </a:r>
                      <a:endParaRPr lang="tr-TR"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400" b="1" dirty="0" smtClean="0">
                        <a:latin typeface="Arial"/>
                        <a:ea typeface="Calibri"/>
                        <a:cs typeface="Times New Roman"/>
                      </a:endParaRPr>
                    </a:p>
                    <a:p>
                      <a:pPr algn="ctr">
                        <a:lnSpc>
                          <a:spcPct val="115000"/>
                        </a:lnSpc>
                        <a:spcAft>
                          <a:spcPts val="0"/>
                        </a:spcAft>
                      </a:pPr>
                      <a:r>
                        <a:rPr lang="tr-TR" sz="1400" b="1" dirty="0" smtClean="0">
                          <a:latin typeface="Arial"/>
                          <a:ea typeface="Calibri"/>
                          <a:cs typeface="Times New Roman"/>
                        </a:rPr>
                        <a:t>-</a:t>
                      </a:r>
                      <a:endParaRPr lang="tr-TR"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400" b="1" dirty="0" smtClean="0">
                        <a:latin typeface="Arial"/>
                        <a:ea typeface="Calibri"/>
                        <a:cs typeface="Times New Roman"/>
                      </a:endParaRPr>
                    </a:p>
                    <a:p>
                      <a:pPr algn="ctr">
                        <a:lnSpc>
                          <a:spcPct val="115000"/>
                        </a:lnSpc>
                        <a:spcAft>
                          <a:spcPts val="0"/>
                        </a:spcAft>
                      </a:pPr>
                      <a:r>
                        <a:rPr lang="tr-TR" sz="1400" b="1" dirty="0" smtClean="0">
                          <a:latin typeface="Arial"/>
                          <a:ea typeface="Calibri"/>
                          <a:cs typeface="Times New Roman"/>
                        </a:rPr>
                        <a:t>6</a:t>
                      </a:r>
                      <a:endParaRPr lang="tr-TR"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400" b="1" dirty="0" smtClean="0">
                        <a:solidFill>
                          <a:srgbClr val="FF0000"/>
                        </a:solidFill>
                        <a:latin typeface="Arial" pitchFamily="34" charset="0"/>
                        <a:ea typeface="Calibri"/>
                        <a:cs typeface="Arial" pitchFamily="34" charset="0"/>
                      </a:endParaRPr>
                    </a:p>
                    <a:p>
                      <a:pPr algn="ctr">
                        <a:lnSpc>
                          <a:spcPct val="115000"/>
                        </a:lnSpc>
                        <a:spcAft>
                          <a:spcPts val="0"/>
                        </a:spcAft>
                      </a:pPr>
                      <a:r>
                        <a:rPr lang="tr-TR" sz="1400" b="1" dirty="0" smtClean="0">
                          <a:solidFill>
                            <a:srgbClr val="FF0000"/>
                          </a:solidFill>
                          <a:latin typeface="Arial" pitchFamily="34" charset="0"/>
                          <a:ea typeface="Calibri"/>
                          <a:cs typeface="Arial" pitchFamily="34" charset="0"/>
                        </a:rPr>
                        <a:t>3</a:t>
                      </a:r>
                      <a:endParaRPr lang="tr-TR" sz="1400" dirty="0">
                        <a:solidFill>
                          <a:srgbClr val="FF0000"/>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Dikdörtgen"/>
          <p:cNvSpPr/>
          <p:nvPr/>
        </p:nvSpPr>
        <p:spPr>
          <a:xfrm>
            <a:off x="285720" y="1000108"/>
            <a:ext cx="8215370" cy="954107"/>
          </a:xfrm>
          <a:prstGeom prst="rect">
            <a:avLst/>
          </a:prstGeom>
        </p:spPr>
        <p:txBody>
          <a:bodyPr wrap="square">
            <a:spAutoFit/>
          </a:bodyPr>
          <a:lstStyle/>
          <a:p>
            <a:r>
              <a:rPr lang="tr-TR" sz="2800" dirty="0" err="1" smtClean="0"/>
              <a:t>There</a:t>
            </a:r>
            <a:r>
              <a:rPr lang="tr-TR" sz="2800" dirty="0" smtClean="0"/>
              <a:t> </a:t>
            </a:r>
            <a:r>
              <a:rPr lang="tr-TR" sz="2800" dirty="0" err="1" smtClean="0"/>
              <a:t>are</a:t>
            </a:r>
            <a:r>
              <a:rPr lang="tr-TR" sz="2800" dirty="0" smtClean="0"/>
              <a:t> ~150 </a:t>
            </a:r>
            <a:r>
              <a:rPr lang="tr-TR" sz="2800" dirty="0" err="1" smtClean="0"/>
              <a:t>Medical</a:t>
            </a:r>
            <a:r>
              <a:rPr lang="tr-TR" sz="2800" dirty="0" smtClean="0"/>
              <a:t> </a:t>
            </a:r>
            <a:r>
              <a:rPr lang="tr-TR" sz="2800" dirty="0" err="1" smtClean="0"/>
              <a:t>Linacs</a:t>
            </a:r>
            <a:r>
              <a:rPr lang="tr-TR" sz="2800" dirty="0" smtClean="0"/>
              <a:t> </a:t>
            </a:r>
            <a:r>
              <a:rPr lang="tr-TR" sz="2800" dirty="0" err="1" smtClean="0"/>
              <a:t>for</a:t>
            </a:r>
            <a:r>
              <a:rPr lang="tr-TR" sz="2800" dirty="0" smtClean="0"/>
              <a:t> </a:t>
            </a:r>
            <a:r>
              <a:rPr lang="tr-TR" sz="2800" dirty="0" err="1" smtClean="0"/>
              <a:t>electron</a:t>
            </a:r>
            <a:r>
              <a:rPr lang="tr-TR" sz="2800" dirty="0" smtClean="0"/>
              <a:t> </a:t>
            </a:r>
            <a:r>
              <a:rPr lang="tr-TR" sz="2800" dirty="0" err="1" smtClean="0"/>
              <a:t>and</a:t>
            </a:r>
            <a:r>
              <a:rPr lang="tr-TR" sz="2800" dirty="0" smtClean="0"/>
              <a:t> </a:t>
            </a:r>
            <a:r>
              <a:rPr lang="tr-TR" sz="2800" dirty="0" err="1" smtClean="0"/>
              <a:t>photon</a:t>
            </a:r>
            <a:r>
              <a:rPr lang="tr-TR" sz="2800" dirty="0" smtClean="0"/>
              <a:t> </a:t>
            </a:r>
            <a:r>
              <a:rPr lang="tr-TR" sz="2800" dirty="0" err="1" smtClean="0"/>
              <a:t>therapy</a:t>
            </a:r>
            <a:r>
              <a:rPr lang="tr-TR" sz="2800" dirty="0" smtClean="0"/>
              <a:t> in </a:t>
            </a:r>
            <a:r>
              <a:rPr lang="tr-TR" sz="2800" dirty="0" err="1" smtClean="0"/>
              <a:t>Turkey</a:t>
            </a:r>
            <a:r>
              <a:rPr lang="tr-TR" sz="2800" dirty="0" smtClean="0"/>
              <a:t>*</a:t>
            </a:r>
            <a:endParaRPr lang="tr-TR" sz="2800" dirty="0"/>
          </a:p>
        </p:txBody>
      </p:sp>
      <p:sp>
        <p:nvSpPr>
          <p:cNvPr id="8" name="7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ctrTitle"/>
          </p:nvPr>
        </p:nvSpPr>
        <p:spPr>
          <a:xfrm>
            <a:off x="598488" y="188913"/>
            <a:ext cx="7772400" cy="503237"/>
          </a:xfrm>
        </p:spPr>
        <p:txBody>
          <a:bodyPr/>
          <a:lstStyle/>
          <a:p>
            <a:pPr eaLnBrk="1" hangingPunct="1"/>
            <a:r>
              <a:rPr lang="tr-TR" smtClean="0"/>
              <a:t>Future Collaborations:</a:t>
            </a:r>
          </a:p>
        </p:txBody>
      </p:sp>
      <p:sp>
        <p:nvSpPr>
          <p:cNvPr id="3" name="2 Alt Başlık"/>
          <p:cNvSpPr>
            <a:spLocks noGrp="1"/>
          </p:cNvSpPr>
          <p:nvPr>
            <p:ph type="subTitle" idx="1"/>
          </p:nvPr>
        </p:nvSpPr>
        <p:spPr>
          <a:xfrm>
            <a:off x="1331913" y="1052513"/>
            <a:ext cx="6400800" cy="3768725"/>
          </a:xfrm>
        </p:spPr>
        <p:txBody>
          <a:bodyPr rtlCol="0">
            <a:normAutofit/>
          </a:bodyPr>
          <a:lstStyle/>
          <a:p>
            <a:pPr eaLnBrk="1" fontAlgn="auto" hangingPunct="1">
              <a:spcAft>
                <a:spcPts val="0"/>
              </a:spcAft>
              <a:buFont typeface="Arial" pitchFamily="34" charset="0"/>
              <a:buChar char="•"/>
              <a:defRPr/>
            </a:pPr>
            <a:r>
              <a:rPr lang="tr-TR" dirty="0" smtClean="0"/>
              <a:t>CERN, </a:t>
            </a:r>
            <a:r>
              <a:rPr lang="tr-TR" dirty="0" err="1" smtClean="0"/>
              <a:t>Europe</a:t>
            </a:r>
            <a:endParaRPr lang="tr-TR" dirty="0" smtClean="0"/>
          </a:p>
          <a:p>
            <a:pPr eaLnBrk="1" fontAlgn="auto" hangingPunct="1">
              <a:spcAft>
                <a:spcPts val="0"/>
              </a:spcAft>
              <a:buFont typeface="Arial" pitchFamily="34" charset="0"/>
              <a:buChar char="•"/>
              <a:defRPr/>
            </a:pPr>
            <a:r>
              <a:rPr lang="tr-TR" dirty="0" smtClean="0"/>
              <a:t>ESS, </a:t>
            </a:r>
            <a:r>
              <a:rPr lang="tr-TR" dirty="0" err="1" smtClean="0"/>
              <a:t>Sweden</a:t>
            </a:r>
            <a:r>
              <a:rPr lang="tr-TR" dirty="0" smtClean="0"/>
              <a:t> </a:t>
            </a:r>
          </a:p>
          <a:p>
            <a:pPr eaLnBrk="1" fontAlgn="auto" hangingPunct="1">
              <a:spcAft>
                <a:spcPts val="0"/>
              </a:spcAft>
              <a:buFont typeface="Arial" pitchFamily="34" charset="0"/>
              <a:buChar char="•"/>
              <a:defRPr/>
            </a:pPr>
            <a:r>
              <a:rPr lang="tr-TR" dirty="0" smtClean="0"/>
              <a:t>INFN, </a:t>
            </a:r>
            <a:r>
              <a:rPr lang="tr-TR" dirty="0" err="1" smtClean="0"/>
              <a:t>Italy</a:t>
            </a:r>
            <a:endParaRPr lang="tr-TR" dirty="0" smtClean="0"/>
          </a:p>
          <a:p>
            <a:pPr eaLnBrk="1" fontAlgn="auto" hangingPunct="1">
              <a:spcAft>
                <a:spcPts val="0"/>
              </a:spcAft>
              <a:buFont typeface="Arial" pitchFamily="34" charset="0"/>
              <a:buChar char="•"/>
              <a:defRPr/>
            </a:pPr>
            <a:endParaRPr lang="tr-TR" dirty="0" smtClean="0"/>
          </a:p>
          <a:p>
            <a:pPr eaLnBrk="1" fontAlgn="auto" hangingPunct="1">
              <a:spcAft>
                <a:spcPts val="0"/>
              </a:spcAft>
              <a:buFont typeface="Arial" pitchFamily="34" charset="0"/>
              <a:buChar char="•"/>
              <a:defRPr/>
            </a:pPr>
            <a:r>
              <a:rPr lang="tr-TR" dirty="0" err="1" smtClean="0">
                <a:solidFill>
                  <a:schemeClr val="accent2"/>
                </a:solidFill>
              </a:rPr>
              <a:t>Fermi</a:t>
            </a:r>
            <a:r>
              <a:rPr lang="tr-TR" dirty="0" smtClean="0">
                <a:solidFill>
                  <a:schemeClr val="accent2"/>
                </a:solidFill>
              </a:rPr>
              <a:t> </a:t>
            </a:r>
            <a:r>
              <a:rPr lang="tr-TR" dirty="0" err="1" smtClean="0">
                <a:solidFill>
                  <a:schemeClr val="accent2"/>
                </a:solidFill>
              </a:rPr>
              <a:t>Lab</a:t>
            </a:r>
            <a:r>
              <a:rPr lang="tr-TR" dirty="0" smtClean="0">
                <a:solidFill>
                  <a:schemeClr val="accent2"/>
                </a:solidFill>
              </a:rPr>
              <a:t>.</a:t>
            </a:r>
          </a:p>
          <a:p>
            <a:pPr lvl="1" eaLnBrk="1" fontAlgn="auto" hangingPunct="1">
              <a:spcAft>
                <a:spcPts val="0"/>
              </a:spcAft>
              <a:buFont typeface="Arial" pitchFamily="34" charset="0"/>
              <a:buChar char="–"/>
              <a:defRPr/>
            </a:pPr>
            <a:endParaRPr lang="tr-TR" dirty="0" smtClean="0">
              <a:solidFill>
                <a:schemeClr val="tx1">
                  <a:lumMod val="75000"/>
                  <a:lumOff val="25000"/>
                </a:schemeClr>
              </a:solidFill>
            </a:endParaRPr>
          </a:p>
        </p:txBody>
      </p:sp>
      <p:sp>
        <p:nvSpPr>
          <p:cNvPr id="4" name="3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ctrTitle"/>
          </p:nvPr>
        </p:nvSpPr>
        <p:spPr>
          <a:xfrm>
            <a:off x="-32" y="188913"/>
            <a:ext cx="7772400" cy="503237"/>
          </a:xfrm>
        </p:spPr>
        <p:txBody>
          <a:bodyPr/>
          <a:lstStyle/>
          <a:p>
            <a:pPr eaLnBrk="1" hangingPunct="1"/>
            <a:r>
              <a:rPr lang="tr-TR" dirty="0" err="1" smtClean="0"/>
              <a:t>International</a:t>
            </a:r>
            <a:r>
              <a:rPr lang="tr-TR" dirty="0" smtClean="0"/>
              <a:t> </a:t>
            </a:r>
            <a:r>
              <a:rPr lang="en-US" dirty="0" smtClean="0"/>
              <a:t>Scientific Advisory Committee (ISAC)</a:t>
            </a:r>
            <a:endParaRPr lang="tr-TR" dirty="0" smtClean="0"/>
          </a:p>
        </p:txBody>
      </p:sp>
      <p:sp>
        <p:nvSpPr>
          <p:cNvPr id="4" name="3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pic>
        <p:nvPicPr>
          <p:cNvPr id="2050" name="Picture 2"/>
          <p:cNvPicPr>
            <a:picLocks noChangeAspect="1" noChangeArrowheads="1"/>
          </p:cNvPicPr>
          <p:nvPr/>
        </p:nvPicPr>
        <p:blipFill>
          <a:blip r:embed="rId3"/>
          <a:srcRect/>
          <a:stretch>
            <a:fillRect/>
          </a:stretch>
        </p:blipFill>
        <p:spPr bwMode="auto">
          <a:xfrm>
            <a:off x="428596" y="1142984"/>
            <a:ext cx="8177284" cy="4946945"/>
          </a:xfrm>
          <a:prstGeom prst="rect">
            <a:avLst/>
          </a:prstGeom>
          <a:noFill/>
          <a:ln w="9525">
            <a:noFill/>
            <a:miter lim="800000"/>
            <a:headEnd/>
            <a:tailEnd/>
          </a:ln>
          <a:effectLst/>
        </p:spPr>
      </p:pic>
      <p:sp>
        <p:nvSpPr>
          <p:cNvPr id="7" name="6 Metin kutusu"/>
          <p:cNvSpPr txBox="1"/>
          <p:nvPr/>
        </p:nvSpPr>
        <p:spPr>
          <a:xfrm>
            <a:off x="2857488" y="5559998"/>
            <a:ext cx="1500198" cy="369332"/>
          </a:xfrm>
          <a:prstGeom prst="rect">
            <a:avLst/>
          </a:prstGeom>
          <a:solidFill>
            <a:schemeClr val="bg1"/>
          </a:solidFill>
        </p:spPr>
        <p:txBody>
          <a:bodyPr wrap="square" rtlCol="0">
            <a:spAutoFit/>
          </a:bodyPr>
          <a:lstStyle/>
          <a:p>
            <a:r>
              <a:rPr lang="tr-TR" b="1" dirty="0" err="1" smtClean="0">
                <a:solidFill>
                  <a:srgbClr val="FF0000"/>
                </a:solidFill>
              </a:rPr>
              <a:t>June</a:t>
            </a:r>
            <a:r>
              <a:rPr lang="tr-TR" b="1" dirty="0" smtClean="0">
                <a:solidFill>
                  <a:srgbClr val="FF0000"/>
                </a:solidFill>
              </a:rPr>
              <a:t> 24-25</a:t>
            </a:r>
            <a:endParaRPr lang="tr-TR" b="1"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Başlık 1"/>
          <p:cNvSpPr>
            <a:spLocks noGrp="1"/>
          </p:cNvSpPr>
          <p:nvPr>
            <p:ph type="ctrTitle"/>
          </p:nvPr>
        </p:nvSpPr>
        <p:spPr>
          <a:xfrm>
            <a:off x="598488" y="188913"/>
            <a:ext cx="7772400" cy="503237"/>
          </a:xfrm>
        </p:spPr>
        <p:txBody>
          <a:bodyPr/>
          <a:lstStyle/>
          <a:p>
            <a:pPr eaLnBrk="1" hangingPunct="1"/>
            <a:r>
              <a:rPr lang="tr-TR" smtClean="0"/>
              <a:t/>
            </a:r>
            <a:br>
              <a:rPr lang="tr-TR" smtClean="0"/>
            </a:br>
            <a:r>
              <a:rPr lang="tr-TR" smtClean="0"/>
              <a:t>Summary and Conclusions</a:t>
            </a:r>
            <a:br>
              <a:rPr lang="tr-TR" smtClean="0"/>
            </a:br>
            <a:endParaRPr lang="tr-TR" smtClean="0"/>
          </a:p>
        </p:txBody>
      </p:sp>
      <p:sp>
        <p:nvSpPr>
          <p:cNvPr id="39939" name="Alt Başlık 2"/>
          <p:cNvSpPr>
            <a:spLocks noGrp="1"/>
          </p:cNvSpPr>
          <p:nvPr>
            <p:ph type="subTitle" idx="1"/>
          </p:nvPr>
        </p:nvSpPr>
        <p:spPr>
          <a:xfrm>
            <a:off x="1042988" y="1125538"/>
            <a:ext cx="6400800" cy="4919662"/>
          </a:xfrm>
        </p:spPr>
        <p:txBody>
          <a:bodyPr/>
          <a:lstStyle/>
          <a:p>
            <a:pPr eaLnBrk="1" hangingPunct="1"/>
            <a:r>
              <a:rPr lang="en-US" sz="2400" dirty="0" smtClean="0">
                <a:solidFill>
                  <a:srgbClr val="FF6600"/>
                </a:solidFill>
              </a:rPr>
              <a:t>Design studies  have been in progress in TAC-</a:t>
            </a:r>
            <a:r>
              <a:rPr lang="tr-TR" sz="2400" dirty="0" smtClean="0">
                <a:solidFill>
                  <a:srgbClr val="FF6600"/>
                </a:solidFill>
              </a:rPr>
              <a:t>P</a:t>
            </a:r>
            <a:r>
              <a:rPr lang="en-US" sz="2400" dirty="0" smtClean="0">
                <a:solidFill>
                  <a:srgbClr val="FF6600"/>
                </a:solidFill>
              </a:rPr>
              <a:t>AF group</a:t>
            </a:r>
            <a:r>
              <a:rPr lang="tr-TR" sz="2400" dirty="0" smtClean="0">
                <a:solidFill>
                  <a:srgbClr val="FF6600"/>
                </a:solidFill>
              </a:rPr>
              <a:t>.</a:t>
            </a:r>
            <a:endParaRPr lang="en-US" sz="2400" dirty="0" smtClean="0">
              <a:solidFill>
                <a:srgbClr val="FF6600"/>
              </a:solidFill>
            </a:endParaRPr>
          </a:p>
          <a:p>
            <a:pPr eaLnBrk="1" hangingPunct="1"/>
            <a:r>
              <a:rPr lang="en-US" sz="2400" dirty="0" smtClean="0">
                <a:solidFill>
                  <a:srgbClr val="0000FF"/>
                </a:solidFill>
              </a:rPr>
              <a:t>Students ha</a:t>
            </a:r>
            <a:r>
              <a:rPr lang="tr-TR" sz="2400" dirty="0" smtClean="0">
                <a:solidFill>
                  <a:srgbClr val="0000FF"/>
                </a:solidFill>
              </a:rPr>
              <a:t>v</a:t>
            </a:r>
            <a:r>
              <a:rPr lang="en-US" sz="2400" dirty="0" smtClean="0">
                <a:solidFill>
                  <a:srgbClr val="0000FF"/>
                </a:solidFill>
              </a:rPr>
              <a:t>e been sent to different accelerator laboratories to get experience</a:t>
            </a:r>
            <a:r>
              <a:rPr lang="tr-TR" sz="2400" dirty="0" smtClean="0">
                <a:solidFill>
                  <a:srgbClr val="0000FF"/>
                </a:solidFill>
              </a:rPr>
              <a:t>.</a:t>
            </a:r>
            <a:endParaRPr lang="en-US" sz="2400" dirty="0" smtClean="0">
              <a:solidFill>
                <a:srgbClr val="0000FF"/>
              </a:solidFill>
            </a:endParaRPr>
          </a:p>
          <a:p>
            <a:pPr eaLnBrk="1" hangingPunct="1"/>
            <a:r>
              <a:rPr lang="en-US" sz="2400" dirty="0" smtClean="0">
                <a:solidFill>
                  <a:srgbClr val="FF0066"/>
                </a:solidFill>
              </a:rPr>
              <a:t>Collaboration</a:t>
            </a:r>
            <a:r>
              <a:rPr lang="tr-TR" sz="2400" dirty="0" smtClean="0">
                <a:solidFill>
                  <a:srgbClr val="FF0066"/>
                </a:solidFill>
              </a:rPr>
              <a:t>s </a:t>
            </a:r>
            <a:r>
              <a:rPr lang="en-US" sz="2400" dirty="0" smtClean="0">
                <a:solidFill>
                  <a:srgbClr val="FF0066"/>
                </a:solidFill>
              </a:rPr>
              <a:t>are in progress with the different </a:t>
            </a:r>
            <a:r>
              <a:rPr lang="tr-TR" sz="2400" dirty="0" err="1" smtClean="0">
                <a:solidFill>
                  <a:srgbClr val="FF0066"/>
                </a:solidFill>
              </a:rPr>
              <a:t>accelerator</a:t>
            </a:r>
            <a:r>
              <a:rPr lang="tr-TR" sz="2400" dirty="0" smtClean="0">
                <a:solidFill>
                  <a:srgbClr val="FF0066"/>
                </a:solidFill>
              </a:rPr>
              <a:t> </a:t>
            </a:r>
            <a:r>
              <a:rPr lang="en-US" sz="2400" dirty="0" smtClean="0">
                <a:solidFill>
                  <a:srgbClr val="FF0066"/>
                </a:solidFill>
              </a:rPr>
              <a:t>lab</a:t>
            </a:r>
            <a:r>
              <a:rPr lang="tr-TR" sz="2400" dirty="0" err="1" smtClean="0">
                <a:solidFill>
                  <a:srgbClr val="FF0066"/>
                </a:solidFill>
              </a:rPr>
              <a:t>oratories</a:t>
            </a:r>
            <a:r>
              <a:rPr lang="en-US" sz="2400" dirty="0" smtClean="0">
                <a:solidFill>
                  <a:srgbClr val="FF0066"/>
                </a:solidFill>
              </a:rPr>
              <a:t>.</a:t>
            </a:r>
            <a:endParaRPr lang="tr-TR" sz="2400" dirty="0" smtClean="0">
              <a:solidFill>
                <a:srgbClr val="FF0066"/>
              </a:solidFill>
            </a:endParaRPr>
          </a:p>
          <a:p>
            <a:pPr eaLnBrk="1" hangingPunct="1"/>
            <a:r>
              <a:rPr lang="tr-TR" sz="2400" dirty="0" smtClean="0">
                <a:solidFill>
                  <a:srgbClr val="00CCFF"/>
                </a:solidFill>
              </a:rPr>
              <a:t>T</a:t>
            </a:r>
            <a:r>
              <a:rPr lang="en-US" sz="2400" dirty="0" smtClean="0">
                <a:solidFill>
                  <a:srgbClr val="00CCFF"/>
                </a:solidFill>
              </a:rPr>
              <a:t>he project proposal for the Ministry of Development </a:t>
            </a:r>
            <a:r>
              <a:rPr lang="tr-TR" sz="2400" dirty="0" smtClean="0">
                <a:solidFill>
                  <a:srgbClr val="00CCFF"/>
                </a:solidFill>
              </a:rPr>
              <a:t>is </a:t>
            </a:r>
            <a:r>
              <a:rPr lang="tr-TR" sz="2400" dirty="0" err="1" smtClean="0">
                <a:solidFill>
                  <a:srgbClr val="00CCFF"/>
                </a:solidFill>
              </a:rPr>
              <a:t>planned</a:t>
            </a:r>
            <a:r>
              <a:rPr lang="tr-TR" sz="2400" dirty="0" smtClean="0">
                <a:solidFill>
                  <a:srgbClr val="00CCFF"/>
                </a:solidFill>
              </a:rPr>
              <a:t> </a:t>
            </a:r>
            <a:r>
              <a:rPr lang="tr-TR" sz="2400" dirty="0" err="1" smtClean="0">
                <a:solidFill>
                  <a:srgbClr val="00CCFF"/>
                </a:solidFill>
              </a:rPr>
              <a:t>to</a:t>
            </a:r>
            <a:r>
              <a:rPr lang="tr-TR" sz="2400" dirty="0" smtClean="0">
                <a:solidFill>
                  <a:srgbClr val="00CCFF"/>
                </a:solidFill>
              </a:rPr>
              <a:t> be </a:t>
            </a:r>
            <a:r>
              <a:rPr lang="tr-TR" sz="2400" dirty="0" err="1" smtClean="0">
                <a:solidFill>
                  <a:srgbClr val="00CCFF"/>
                </a:solidFill>
              </a:rPr>
              <a:t>presented</a:t>
            </a:r>
            <a:r>
              <a:rPr lang="tr-TR" sz="2400" dirty="0" smtClean="0">
                <a:solidFill>
                  <a:srgbClr val="00CCFF"/>
                </a:solidFill>
              </a:rPr>
              <a:t> at </a:t>
            </a:r>
            <a:r>
              <a:rPr lang="en-US" sz="2400" dirty="0" smtClean="0">
                <a:solidFill>
                  <a:srgbClr val="00CCFF"/>
                </a:solidFill>
              </a:rPr>
              <a:t>the </a:t>
            </a:r>
            <a:r>
              <a:rPr lang="tr-TR" sz="2400" dirty="0" err="1" smtClean="0">
                <a:solidFill>
                  <a:srgbClr val="00CCFF"/>
                </a:solidFill>
              </a:rPr>
              <a:t>beginning</a:t>
            </a:r>
            <a:r>
              <a:rPr lang="en-US" sz="2400" dirty="0" smtClean="0">
                <a:solidFill>
                  <a:srgbClr val="00CCFF"/>
                </a:solidFill>
              </a:rPr>
              <a:t> of </a:t>
            </a:r>
            <a:r>
              <a:rPr lang="tr-TR" sz="2400" dirty="0" smtClean="0">
                <a:solidFill>
                  <a:srgbClr val="00CCFF"/>
                </a:solidFill>
              </a:rPr>
              <a:t>2014,</a:t>
            </a:r>
            <a:r>
              <a:rPr lang="en-US" sz="2400" dirty="0" smtClean="0">
                <a:solidFill>
                  <a:srgbClr val="00CCFF"/>
                </a:solidFill>
              </a:rPr>
              <a:t> </a:t>
            </a:r>
            <a:r>
              <a:rPr lang="tr-TR" sz="2400" dirty="0" err="1" smtClean="0">
                <a:solidFill>
                  <a:srgbClr val="00CCFF"/>
                </a:solidFill>
              </a:rPr>
              <a:t>once</a:t>
            </a:r>
            <a:r>
              <a:rPr lang="en-US" sz="2400" dirty="0" smtClean="0">
                <a:solidFill>
                  <a:srgbClr val="00CCFF"/>
                </a:solidFill>
              </a:rPr>
              <a:t> a complete project including all</a:t>
            </a:r>
            <a:r>
              <a:rPr lang="tr-TR" sz="2400" dirty="0" smtClean="0">
                <a:solidFill>
                  <a:srgbClr val="00CCFF"/>
                </a:solidFill>
              </a:rPr>
              <a:t> </a:t>
            </a:r>
            <a:r>
              <a:rPr lang="en-US" sz="2400" dirty="0" smtClean="0">
                <a:solidFill>
                  <a:srgbClr val="00CCFF"/>
                </a:solidFill>
              </a:rPr>
              <a:t>technical details, work plan</a:t>
            </a:r>
            <a:r>
              <a:rPr lang="tr-TR" sz="2400" dirty="0" smtClean="0">
                <a:solidFill>
                  <a:srgbClr val="00CCFF"/>
                </a:solidFill>
              </a:rPr>
              <a:t>,</a:t>
            </a:r>
            <a:r>
              <a:rPr lang="en-US" sz="2400" dirty="0" smtClean="0">
                <a:solidFill>
                  <a:srgbClr val="00CCFF"/>
                </a:solidFill>
              </a:rPr>
              <a:t> and budget breakdown is </a:t>
            </a:r>
            <a:r>
              <a:rPr lang="tr-TR" sz="2400" dirty="0" err="1" smtClean="0">
                <a:solidFill>
                  <a:srgbClr val="00CCFF"/>
                </a:solidFill>
              </a:rPr>
              <a:t>finished</a:t>
            </a:r>
            <a:r>
              <a:rPr lang="tr-TR" sz="2400" dirty="0" smtClean="0">
                <a:solidFill>
                  <a:srgbClr val="00CCFF"/>
                </a:solidFill>
              </a:rPr>
              <a:t>.</a:t>
            </a:r>
          </a:p>
          <a:p>
            <a:pPr eaLnBrk="1" hangingPunct="1"/>
            <a:endParaRPr lang="en-US" sz="2400" dirty="0" smtClean="0">
              <a:solidFill>
                <a:srgbClr val="00CCFF"/>
              </a:solidFill>
            </a:endParaRPr>
          </a:p>
          <a:p>
            <a:pPr eaLnBrk="1" hangingPunct="1"/>
            <a:endParaRPr lang="en-US" sz="2400" dirty="0" smtClean="0">
              <a:solidFill>
                <a:srgbClr val="404040"/>
              </a:solidFill>
            </a:endParaRPr>
          </a:p>
        </p:txBody>
      </p:sp>
      <p:sp>
        <p:nvSpPr>
          <p:cNvPr id="4" name="3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lt Başlık 2"/>
          <p:cNvSpPr>
            <a:spLocks noGrp="1"/>
          </p:cNvSpPr>
          <p:nvPr>
            <p:ph type="subTitle" idx="1"/>
          </p:nvPr>
        </p:nvSpPr>
        <p:spPr>
          <a:xfrm>
            <a:off x="1979613" y="2781300"/>
            <a:ext cx="4968875" cy="600075"/>
          </a:xfrm>
        </p:spPr>
        <p:txBody>
          <a:bodyPr/>
          <a:lstStyle/>
          <a:p>
            <a:pPr marL="0" indent="0" eaLnBrk="1" hangingPunct="1">
              <a:buFont typeface="Arial" charset="0"/>
              <a:buNone/>
            </a:pPr>
            <a:r>
              <a:rPr lang="tr-TR" sz="2400" smtClean="0">
                <a:solidFill>
                  <a:srgbClr val="FF3300"/>
                </a:solidFill>
              </a:rPr>
              <a:t>THANK YOU FOR YOUR ATTENTION!</a:t>
            </a:r>
          </a:p>
        </p:txBody>
      </p:sp>
      <p:sp>
        <p:nvSpPr>
          <p:cNvPr id="3" name="2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1"/>
          </p:nvPr>
        </p:nvSpPr>
        <p:spPr/>
        <p:txBody>
          <a:bodyPr/>
          <a:lstStyle/>
          <a:p>
            <a:pPr>
              <a:defRPr/>
            </a:pPr>
            <a:fld id="{1A00A08D-0214-461D-9649-0CA81CC9E265}" type="slidenum">
              <a:rPr lang="tr-TR" smtClean="0"/>
              <a:pPr>
                <a:defRPr/>
              </a:pPr>
              <a:t>5</a:t>
            </a:fld>
            <a:endParaRPr lang="tr-TR" dirty="0"/>
          </a:p>
        </p:txBody>
      </p:sp>
      <p:sp>
        <p:nvSpPr>
          <p:cNvPr id="6" name="1 Başlık"/>
          <p:cNvSpPr>
            <a:spLocks noGrp="1"/>
          </p:cNvSpPr>
          <p:nvPr>
            <p:ph type="ctrTitle"/>
          </p:nvPr>
        </p:nvSpPr>
        <p:spPr>
          <a:xfrm>
            <a:off x="598131" y="214290"/>
            <a:ext cx="7772400" cy="692696"/>
          </a:xfrm>
        </p:spPr>
        <p:txBody>
          <a:bodyPr/>
          <a:lstStyle/>
          <a:p>
            <a:r>
              <a:rPr lang="tr-TR" dirty="0" err="1" smtClean="0"/>
              <a:t>Turkish</a:t>
            </a:r>
            <a:r>
              <a:rPr lang="tr-TR" dirty="0" smtClean="0"/>
              <a:t> </a:t>
            </a:r>
            <a:r>
              <a:rPr lang="tr-TR" dirty="0" err="1" smtClean="0"/>
              <a:t>Accelerator</a:t>
            </a:r>
            <a:r>
              <a:rPr lang="tr-TR" dirty="0" smtClean="0"/>
              <a:t> </a:t>
            </a:r>
            <a:r>
              <a:rPr lang="tr-TR" dirty="0" err="1" smtClean="0"/>
              <a:t>Center</a:t>
            </a:r>
            <a:r>
              <a:rPr lang="tr-TR" dirty="0" smtClean="0"/>
              <a:t> (TAC) </a:t>
            </a:r>
            <a:r>
              <a:rPr lang="tr-TR" dirty="0" err="1" smtClean="0"/>
              <a:t>will</a:t>
            </a:r>
            <a:r>
              <a:rPr lang="tr-TR" dirty="0" smtClean="0"/>
              <a:t> </a:t>
            </a:r>
            <a:r>
              <a:rPr lang="tr-TR" dirty="0" err="1" smtClean="0"/>
              <a:t>Include</a:t>
            </a:r>
            <a:r>
              <a:rPr lang="tr-TR" dirty="0" smtClean="0"/>
              <a:t>:</a:t>
            </a:r>
            <a:r>
              <a:rPr lang="tr-TR" dirty="0" smtClean="0">
                <a:solidFill>
                  <a:srgbClr val="FF0000"/>
                </a:solidFill>
              </a:rPr>
              <a:t/>
            </a:r>
            <a:br>
              <a:rPr lang="tr-TR" dirty="0" smtClean="0">
                <a:solidFill>
                  <a:srgbClr val="FF0000"/>
                </a:solidFill>
              </a:rPr>
            </a:br>
            <a:endParaRPr lang="tr-TR" dirty="0"/>
          </a:p>
        </p:txBody>
      </p:sp>
      <p:sp>
        <p:nvSpPr>
          <p:cNvPr id="7" name="4 Slayt Numarası Yer Tutucusu"/>
          <p:cNvSpPr txBox="1">
            <a:spLocks/>
          </p:cNvSpPr>
          <p:nvPr/>
        </p:nvSpPr>
        <p:spPr>
          <a:xfrm>
            <a:off x="6830888" y="6324758"/>
            <a:ext cx="2133600" cy="22006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425B467-183E-42E3-AC3B-A9C28AE40037}" type="slidenum">
              <a:rPr kumimoji="0" lang="tr-TR"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tr-TR" sz="18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8" name="7 Dikdörtgen"/>
          <p:cNvSpPr/>
          <p:nvPr/>
        </p:nvSpPr>
        <p:spPr>
          <a:xfrm>
            <a:off x="428596" y="950973"/>
            <a:ext cx="8572528" cy="5478423"/>
          </a:xfrm>
          <a:prstGeom prst="rect">
            <a:avLst/>
          </a:prstGeom>
        </p:spPr>
        <p:txBody>
          <a:bodyPr wrap="square">
            <a:spAutoFit/>
          </a:bodyPr>
          <a:lstStyle/>
          <a:p>
            <a:r>
              <a:rPr lang="en-US" sz="2500" b="1" dirty="0" smtClean="0"/>
              <a:t>TARLA (Turkish Accelerator and Radiation Laboratory at Ankara) Facility</a:t>
            </a:r>
          </a:p>
          <a:p>
            <a:r>
              <a:rPr lang="tr-TR" sz="2500" dirty="0" err="1" smtClean="0"/>
              <a:t>Sc</a:t>
            </a:r>
            <a:r>
              <a:rPr lang="tr-TR" sz="2500" dirty="0" smtClean="0"/>
              <a:t> </a:t>
            </a:r>
            <a:r>
              <a:rPr lang="tr-TR" sz="2500" dirty="0" err="1" smtClean="0"/>
              <a:t>linac</a:t>
            </a:r>
            <a:r>
              <a:rPr lang="tr-TR" sz="2500" dirty="0" smtClean="0"/>
              <a:t> </a:t>
            </a:r>
            <a:r>
              <a:rPr lang="tr-TR" sz="2500" dirty="0" err="1" smtClean="0"/>
              <a:t>based</a:t>
            </a:r>
            <a:r>
              <a:rPr lang="tr-TR" sz="2500" dirty="0" smtClean="0"/>
              <a:t> IR FEL &amp; </a:t>
            </a:r>
            <a:r>
              <a:rPr lang="tr-TR" sz="2500" dirty="0" err="1" smtClean="0"/>
              <a:t>Bremstrahlung</a:t>
            </a:r>
            <a:r>
              <a:rPr lang="tr-TR" sz="2500" dirty="0" smtClean="0"/>
              <a:t> </a:t>
            </a:r>
            <a:r>
              <a:rPr lang="tr-TR" sz="2500" dirty="0" err="1" smtClean="0"/>
              <a:t>facility</a:t>
            </a:r>
            <a:r>
              <a:rPr lang="tr-TR" sz="2500" dirty="0" smtClean="0"/>
              <a:t> 15-40 </a:t>
            </a:r>
            <a:r>
              <a:rPr lang="tr-TR" sz="2500" dirty="0" err="1" smtClean="0"/>
              <a:t>MeV</a:t>
            </a:r>
            <a:endParaRPr lang="tr-TR" sz="2500" b="1" dirty="0" smtClean="0"/>
          </a:p>
          <a:p>
            <a:r>
              <a:rPr lang="en-US" sz="2500" b="1" dirty="0" smtClean="0"/>
              <a:t>TAC Synchrotron </a:t>
            </a:r>
            <a:r>
              <a:rPr lang="en-US" sz="2500" b="1" dirty="0" err="1" smtClean="0"/>
              <a:t>Radiaton</a:t>
            </a:r>
            <a:r>
              <a:rPr lang="en-US" sz="2500" b="1" dirty="0" smtClean="0"/>
              <a:t> Facility (SR)</a:t>
            </a:r>
          </a:p>
          <a:p>
            <a:r>
              <a:rPr lang="en-US" sz="2500" dirty="0" smtClean="0"/>
              <a:t>A third generation light source based on dedicated 3 </a:t>
            </a:r>
            <a:r>
              <a:rPr lang="en-US" sz="2500" dirty="0" err="1" smtClean="0"/>
              <a:t>GeV</a:t>
            </a:r>
            <a:r>
              <a:rPr lang="en-US" sz="2500" dirty="0" smtClean="0"/>
              <a:t> electron synchrotron</a:t>
            </a:r>
          </a:p>
          <a:p>
            <a:r>
              <a:rPr lang="en-US" sz="2500" b="1" dirty="0" smtClean="0"/>
              <a:t>TAC SASE FEL Facility (SASE FEL)</a:t>
            </a:r>
          </a:p>
          <a:p>
            <a:r>
              <a:rPr lang="en-US" sz="2500" dirty="0" smtClean="0"/>
              <a:t>A fourth generation light source based on 1 </a:t>
            </a:r>
            <a:r>
              <a:rPr lang="en-US" sz="2500" dirty="0" err="1" smtClean="0"/>
              <a:t>GeV</a:t>
            </a:r>
            <a:r>
              <a:rPr lang="en-US" sz="2500" dirty="0" smtClean="0"/>
              <a:t> electron </a:t>
            </a:r>
            <a:r>
              <a:rPr lang="en-US" sz="2500" dirty="0" err="1" smtClean="0"/>
              <a:t>linac</a:t>
            </a:r>
            <a:endParaRPr lang="en-US" sz="2500" dirty="0" smtClean="0"/>
          </a:p>
          <a:p>
            <a:r>
              <a:rPr lang="tr-TR" sz="2500" dirty="0" smtClean="0"/>
              <a:t> </a:t>
            </a:r>
            <a:r>
              <a:rPr lang="tr-TR" sz="2500" b="1" dirty="0" smtClean="0"/>
              <a:t>TAC </a:t>
            </a:r>
            <a:r>
              <a:rPr lang="tr-TR" sz="2500" b="1" dirty="0" err="1" smtClean="0"/>
              <a:t>Particle</a:t>
            </a:r>
            <a:r>
              <a:rPr lang="tr-TR" sz="2500" b="1" dirty="0" smtClean="0"/>
              <a:t> </a:t>
            </a:r>
            <a:r>
              <a:rPr lang="tr-TR" sz="2500" b="1" dirty="0" err="1" smtClean="0"/>
              <a:t>Factory</a:t>
            </a:r>
            <a:r>
              <a:rPr lang="tr-TR" sz="2500" b="1" dirty="0" smtClean="0"/>
              <a:t> (PF)</a:t>
            </a:r>
          </a:p>
          <a:p>
            <a:r>
              <a:rPr lang="en-US" sz="2500" dirty="0" smtClean="0"/>
              <a:t>Electron-positron collider (charm factory), </a:t>
            </a:r>
            <a:r>
              <a:rPr lang="en-US" sz="2500" dirty="0" err="1" smtClean="0"/>
              <a:t>Ec.m</a:t>
            </a:r>
            <a:r>
              <a:rPr lang="en-US" sz="2500" dirty="0" smtClean="0"/>
              <a:t>.= 3.77 </a:t>
            </a:r>
            <a:r>
              <a:rPr lang="en-US" sz="2500" dirty="0" err="1" smtClean="0"/>
              <a:t>GeV</a:t>
            </a:r>
            <a:endParaRPr lang="en-US" sz="2500" dirty="0" smtClean="0"/>
          </a:p>
          <a:p>
            <a:r>
              <a:rPr lang="tr-TR" sz="2500" dirty="0" smtClean="0"/>
              <a:t> </a:t>
            </a:r>
            <a:r>
              <a:rPr lang="tr-TR" sz="2500" b="1" dirty="0" smtClean="0"/>
              <a:t>TAC Proton </a:t>
            </a:r>
            <a:r>
              <a:rPr lang="tr-TR" sz="2500" b="1" dirty="0" err="1" smtClean="0"/>
              <a:t>Accelerator</a:t>
            </a:r>
            <a:r>
              <a:rPr lang="tr-TR" sz="2500" b="1" dirty="0" smtClean="0"/>
              <a:t> </a:t>
            </a:r>
            <a:r>
              <a:rPr lang="tr-TR" sz="2500" b="1" dirty="0" err="1" smtClean="0"/>
              <a:t>Facility</a:t>
            </a:r>
            <a:r>
              <a:rPr lang="tr-TR" sz="2500" b="1" dirty="0" smtClean="0"/>
              <a:t> (PA)</a:t>
            </a:r>
          </a:p>
          <a:p>
            <a:r>
              <a:rPr lang="it-IT" sz="2500" dirty="0" smtClean="0"/>
              <a:t>LE PA: 3-</a:t>
            </a:r>
            <a:r>
              <a:rPr lang="tr-TR" sz="2500" dirty="0" smtClean="0"/>
              <a:t>25</a:t>
            </a:r>
            <a:r>
              <a:rPr lang="it-IT" sz="2500" dirty="0" smtClean="0"/>
              <a:t>0 MeV, HE PA: </a:t>
            </a:r>
            <a:r>
              <a:rPr lang="tr-TR" sz="2500" dirty="0" smtClean="0"/>
              <a:t>2</a:t>
            </a:r>
            <a:r>
              <a:rPr lang="it-IT" sz="2500" dirty="0" smtClean="0"/>
              <a:t> GeV</a:t>
            </a:r>
          </a:p>
          <a:p>
            <a:r>
              <a:rPr lang="en-US" sz="2500" dirty="0" smtClean="0"/>
              <a:t>High power and high flux proton accelerator</a:t>
            </a:r>
            <a:endParaRPr lang="tr-TR" sz="2500" b="1" dirty="0"/>
          </a:p>
        </p:txBody>
      </p:sp>
      <p:sp>
        <p:nvSpPr>
          <p:cNvPr id="9" name="8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1"/>
          </p:nvPr>
        </p:nvSpPr>
        <p:spPr/>
        <p:txBody>
          <a:bodyPr/>
          <a:lstStyle/>
          <a:p>
            <a:pPr>
              <a:defRPr/>
            </a:pPr>
            <a:fld id="{1A00A08D-0214-461D-9649-0CA81CC9E265}" type="slidenum">
              <a:rPr lang="tr-TR" smtClean="0"/>
              <a:pPr>
                <a:defRPr/>
              </a:pPr>
              <a:t>6</a:t>
            </a:fld>
            <a:endParaRPr lang="tr-TR" dirty="0"/>
          </a:p>
        </p:txBody>
      </p:sp>
      <p:sp>
        <p:nvSpPr>
          <p:cNvPr id="3" name="4 Slayt Numarası Yer Tutucusu"/>
          <p:cNvSpPr txBox="1">
            <a:spLocks/>
          </p:cNvSpPr>
          <p:nvPr/>
        </p:nvSpPr>
        <p:spPr>
          <a:xfrm>
            <a:off x="6830888" y="6417880"/>
            <a:ext cx="2133600" cy="22006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425B467-183E-42E3-AC3B-A9C28AE40037}" type="slidenum">
              <a:rPr kumimoji="0" lang="tr-TR"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tr-TR" sz="18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4" name="Picture 2"/>
          <p:cNvPicPr>
            <a:picLocks noChangeAspect="1" noChangeArrowheads="1"/>
          </p:cNvPicPr>
          <p:nvPr/>
        </p:nvPicPr>
        <p:blipFill>
          <a:blip r:embed="rId2"/>
          <a:srcRect/>
          <a:stretch>
            <a:fillRect/>
          </a:stretch>
        </p:blipFill>
        <p:spPr bwMode="auto">
          <a:xfrm rot="5400000">
            <a:off x="2998537" y="-283949"/>
            <a:ext cx="3075488" cy="7786742"/>
          </a:xfrm>
          <a:prstGeom prst="rect">
            <a:avLst/>
          </a:prstGeom>
          <a:noFill/>
          <a:ln w="9525">
            <a:noFill/>
            <a:miter lim="800000"/>
            <a:headEnd/>
            <a:tailEnd/>
          </a:ln>
          <a:effectLst/>
        </p:spPr>
      </p:pic>
      <p:sp>
        <p:nvSpPr>
          <p:cNvPr id="6" name="Başlık 1"/>
          <p:cNvSpPr>
            <a:spLocks noGrp="1"/>
          </p:cNvSpPr>
          <p:nvPr>
            <p:ph type="ctrTitle"/>
          </p:nvPr>
        </p:nvSpPr>
        <p:spPr>
          <a:xfrm>
            <a:off x="598131" y="188640"/>
            <a:ext cx="7772400" cy="504056"/>
          </a:xfrm>
        </p:spPr>
        <p:txBody>
          <a:bodyPr/>
          <a:lstStyle/>
          <a:p>
            <a:r>
              <a:rPr lang="tr-TR" dirty="0" err="1" smtClean="0"/>
              <a:t>Layout</a:t>
            </a:r>
            <a:r>
              <a:rPr lang="tr-TR" dirty="0" smtClean="0"/>
              <a:t> of TAC- TARLA</a:t>
            </a:r>
            <a:endParaRPr lang="tr-TR" dirty="0"/>
          </a:p>
        </p:txBody>
      </p:sp>
      <p:sp>
        <p:nvSpPr>
          <p:cNvPr id="7" name="6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1"/>
          </p:nvPr>
        </p:nvSpPr>
        <p:spPr/>
        <p:txBody>
          <a:bodyPr/>
          <a:lstStyle/>
          <a:p>
            <a:pPr>
              <a:defRPr/>
            </a:pPr>
            <a:fld id="{1A00A08D-0214-461D-9649-0CA81CC9E265}" type="slidenum">
              <a:rPr lang="tr-TR" smtClean="0"/>
              <a:pPr>
                <a:defRPr/>
              </a:pPr>
              <a:t>7</a:t>
            </a:fld>
            <a:endParaRPr lang="tr-TR" dirty="0"/>
          </a:p>
        </p:txBody>
      </p:sp>
      <p:sp>
        <p:nvSpPr>
          <p:cNvPr id="3" name="1 Başlık"/>
          <p:cNvSpPr>
            <a:spLocks noGrp="1"/>
          </p:cNvSpPr>
          <p:nvPr>
            <p:ph type="ctrTitle"/>
          </p:nvPr>
        </p:nvSpPr>
        <p:spPr>
          <a:xfrm>
            <a:off x="598131" y="188640"/>
            <a:ext cx="7772400" cy="504056"/>
          </a:xfrm>
        </p:spPr>
        <p:txBody>
          <a:bodyPr/>
          <a:lstStyle/>
          <a:p>
            <a:r>
              <a:rPr lang="tr-TR" dirty="0" err="1" smtClean="0"/>
              <a:t>Layout</a:t>
            </a:r>
            <a:r>
              <a:rPr lang="tr-TR" dirty="0" smtClean="0"/>
              <a:t> of TAC-</a:t>
            </a:r>
            <a:r>
              <a:rPr lang="en-US" b="1" dirty="0" smtClean="0"/>
              <a:t> </a:t>
            </a:r>
            <a:r>
              <a:rPr lang="en-US" dirty="0" smtClean="0"/>
              <a:t>SASE FEL</a:t>
            </a:r>
            <a:r>
              <a:rPr lang="tr-TR" dirty="0" smtClean="0"/>
              <a:t>, PF, SR</a:t>
            </a:r>
            <a:r>
              <a:rPr lang="en-US" dirty="0" smtClean="0"/>
              <a:t> </a:t>
            </a:r>
            <a:endParaRPr lang="tr-TR" dirty="0"/>
          </a:p>
        </p:txBody>
      </p:sp>
      <p:sp>
        <p:nvSpPr>
          <p:cNvPr id="4" name="4 Slayt Numarası Yer Tutucusu"/>
          <p:cNvSpPr txBox="1">
            <a:spLocks/>
          </p:cNvSpPr>
          <p:nvPr/>
        </p:nvSpPr>
        <p:spPr>
          <a:xfrm>
            <a:off x="6830888" y="6417880"/>
            <a:ext cx="2133600" cy="22006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425B467-183E-42E3-AC3B-A9C28AE40037}" type="slidenum">
              <a:rPr kumimoji="0" lang="tr-TR"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tr-TR" sz="18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6" name="Picture 3"/>
          <p:cNvPicPr>
            <a:picLocks noChangeAspect="1" noChangeArrowheads="1"/>
          </p:cNvPicPr>
          <p:nvPr/>
        </p:nvPicPr>
        <p:blipFill>
          <a:blip r:embed="rId2"/>
          <a:srcRect/>
          <a:stretch>
            <a:fillRect/>
          </a:stretch>
        </p:blipFill>
        <p:spPr bwMode="auto">
          <a:xfrm rot="5400000">
            <a:off x="2107373" y="-821545"/>
            <a:ext cx="5286412" cy="8786843"/>
          </a:xfrm>
          <a:prstGeom prst="rect">
            <a:avLst/>
          </a:prstGeom>
          <a:noFill/>
          <a:ln w="9525">
            <a:noFill/>
            <a:miter lim="800000"/>
            <a:headEnd/>
            <a:tailEnd/>
          </a:ln>
          <a:effectLst/>
        </p:spPr>
      </p:pic>
      <p:sp>
        <p:nvSpPr>
          <p:cNvPr id="7" name="6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1"/>
          </p:nvPr>
        </p:nvSpPr>
        <p:spPr/>
        <p:txBody>
          <a:bodyPr/>
          <a:lstStyle/>
          <a:p>
            <a:pPr>
              <a:defRPr/>
            </a:pPr>
            <a:fld id="{1A00A08D-0214-461D-9649-0CA81CC9E265}" type="slidenum">
              <a:rPr lang="tr-TR" smtClean="0"/>
              <a:pPr>
                <a:defRPr/>
              </a:pPr>
              <a:t>8</a:t>
            </a:fld>
            <a:endParaRPr lang="tr-TR" dirty="0"/>
          </a:p>
        </p:txBody>
      </p:sp>
      <p:sp>
        <p:nvSpPr>
          <p:cNvPr id="6" name="Rectangle 3"/>
          <p:cNvSpPr txBox="1">
            <a:spLocks/>
          </p:cNvSpPr>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tr-TR" sz="3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Accelerator</a:t>
            </a:r>
            <a:r>
              <a:rPr kumimoji="0" lang="tr-TR"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tr-TR" sz="3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Technology</a:t>
            </a:r>
            <a:r>
              <a:rPr kumimoji="0" lang="tr-TR"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tr-TR" sz="3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Institute</a:t>
            </a:r>
            <a:r>
              <a:rPr kumimoji="0" lang="tr-TR"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has </a:t>
            </a:r>
            <a:r>
              <a:rPr kumimoji="0" lang="tr-TR" sz="3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been</a:t>
            </a:r>
            <a:r>
              <a:rPr kumimoji="0" lang="tr-TR"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tr-TR" sz="3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established</a:t>
            </a:r>
            <a:r>
              <a:rPr kumimoji="0" lang="tr-TR"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tr-TR"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hlinkClick r:id="rId2"/>
              </a:rPr>
              <a:t>http://hte.ankara.edu.tr</a:t>
            </a:r>
            <a:endParaRPr kumimoji="0" lang="tr-TR"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2" pitchFamily="18" charset="2"/>
              <a:buNone/>
              <a:tabLst/>
              <a:defRPr/>
            </a:pPr>
            <a:endParaRPr kumimoji="0" lang="tr-TR"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tr-TR" sz="3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Graduate</a:t>
            </a:r>
            <a:r>
              <a:rPr kumimoji="0" lang="tr-TR"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tr-TR" sz="3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programs</a:t>
            </a:r>
            <a:r>
              <a:rPr kumimoji="0" lang="tr-TR"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on </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tr-TR" sz="2800" b="0" i="0" u="none" strike="noStrike" kern="1200" cap="none" spc="0" normalizeH="0" baseline="0" noProof="0" dirty="0" err="1" smtClean="0">
                <a:ln>
                  <a:noFill/>
                </a:ln>
                <a:solidFill>
                  <a:srgbClr val="404040"/>
                </a:solidFill>
                <a:effectLst/>
                <a:uLnTx/>
                <a:uFillTx/>
                <a:latin typeface="+mn-lt"/>
                <a:ea typeface="+mn-ea"/>
                <a:cs typeface="+mn-cs"/>
              </a:rPr>
              <a:t>Accelarator</a:t>
            </a:r>
            <a:r>
              <a:rPr kumimoji="0" lang="tr-TR" sz="2800" b="0" i="0" u="none" strike="noStrike" kern="1200" cap="none" spc="0" normalizeH="0" baseline="0" noProof="0" dirty="0" smtClean="0">
                <a:ln>
                  <a:noFill/>
                </a:ln>
                <a:solidFill>
                  <a:srgbClr val="404040"/>
                </a:solidFill>
                <a:effectLst/>
                <a:uLnTx/>
                <a:uFillTx/>
                <a:latin typeface="+mn-lt"/>
                <a:ea typeface="+mn-ea"/>
                <a:cs typeface="+mn-cs"/>
              </a:rPr>
              <a:t> </a:t>
            </a:r>
            <a:r>
              <a:rPr kumimoji="0" lang="tr-TR" sz="2800" b="0" i="0" u="none" strike="noStrike" kern="1200" cap="none" spc="0" normalizeH="0" baseline="0" noProof="0" dirty="0" err="1" smtClean="0">
                <a:ln>
                  <a:noFill/>
                </a:ln>
                <a:solidFill>
                  <a:srgbClr val="404040"/>
                </a:solidFill>
                <a:effectLst/>
                <a:uLnTx/>
                <a:uFillTx/>
                <a:latin typeface="+mn-lt"/>
                <a:ea typeface="+mn-ea"/>
                <a:cs typeface="+mn-cs"/>
              </a:rPr>
              <a:t>Physics</a:t>
            </a:r>
            <a:r>
              <a:rPr kumimoji="0" lang="tr-TR" sz="2800" b="0" i="0" u="none" strike="noStrike" kern="1200" cap="none" spc="0" normalizeH="0" baseline="0" noProof="0" dirty="0" smtClean="0">
                <a:ln>
                  <a:noFill/>
                </a:ln>
                <a:solidFill>
                  <a:srgbClr val="404040"/>
                </a:solidFill>
                <a:effectLst/>
                <a:uLnTx/>
                <a:uFillTx/>
                <a:latin typeface="+mn-lt"/>
                <a:ea typeface="+mn-ea"/>
                <a:cs typeface="+mn-cs"/>
              </a:rPr>
              <a:t> </a:t>
            </a:r>
            <a:r>
              <a:rPr kumimoji="0" lang="tr-TR" sz="2800" b="0" i="0" u="none" strike="noStrike" kern="1200" cap="none" spc="0" normalizeH="0" baseline="0" noProof="0" dirty="0" err="1" smtClean="0">
                <a:ln>
                  <a:noFill/>
                </a:ln>
                <a:solidFill>
                  <a:srgbClr val="404040"/>
                </a:solidFill>
                <a:effectLst/>
                <a:uLnTx/>
                <a:uFillTx/>
                <a:latin typeface="+mn-lt"/>
                <a:ea typeface="+mn-ea"/>
                <a:cs typeface="+mn-cs"/>
              </a:rPr>
              <a:t>and</a:t>
            </a:r>
            <a:r>
              <a:rPr kumimoji="0" lang="tr-TR" sz="2800" b="0" i="0" u="none" strike="noStrike" kern="1200" cap="none" spc="0" normalizeH="0" baseline="0" noProof="0" dirty="0" smtClean="0">
                <a:ln>
                  <a:noFill/>
                </a:ln>
                <a:solidFill>
                  <a:srgbClr val="404040"/>
                </a:solidFill>
                <a:effectLst/>
                <a:uLnTx/>
                <a:uFillTx/>
                <a:latin typeface="+mn-lt"/>
                <a:ea typeface="+mn-ea"/>
                <a:cs typeface="+mn-cs"/>
              </a:rPr>
              <a:t>  Technologies, </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tr-TR" sz="2800" b="0" i="0" u="none" strike="noStrike" kern="1200" cap="none" spc="0" normalizeH="0" baseline="0" noProof="0" dirty="0" err="1" smtClean="0">
                <a:ln>
                  <a:noFill/>
                </a:ln>
                <a:solidFill>
                  <a:srgbClr val="404040"/>
                </a:solidFill>
                <a:effectLst/>
                <a:uLnTx/>
                <a:uFillTx/>
                <a:latin typeface="+mn-lt"/>
                <a:ea typeface="+mn-ea"/>
                <a:cs typeface="+mn-cs"/>
              </a:rPr>
              <a:t>Accelerator</a:t>
            </a:r>
            <a:r>
              <a:rPr kumimoji="0" lang="tr-TR" sz="2800" b="0" i="0" u="none" strike="noStrike" kern="1200" cap="none" spc="0" normalizeH="0" baseline="0" noProof="0" dirty="0" smtClean="0">
                <a:ln>
                  <a:noFill/>
                </a:ln>
                <a:solidFill>
                  <a:srgbClr val="404040"/>
                </a:solidFill>
                <a:effectLst/>
                <a:uLnTx/>
                <a:uFillTx/>
                <a:latin typeface="+mn-lt"/>
                <a:ea typeface="+mn-ea"/>
                <a:cs typeface="+mn-cs"/>
              </a:rPr>
              <a:t> </a:t>
            </a:r>
            <a:r>
              <a:rPr kumimoji="0" lang="tr-TR" sz="2800" b="0" i="0" u="none" strike="noStrike" kern="1200" cap="none" spc="0" normalizeH="0" baseline="0" noProof="0" dirty="0" err="1" smtClean="0">
                <a:ln>
                  <a:noFill/>
                </a:ln>
                <a:solidFill>
                  <a:srgbClr val="404040"/>
                </a:solidFill>
                <a:effectLst/>
                <a:uLnTx/>
                <a:uFillTx/>
                <a:latin typeface="+mn-lt"/>
                <a:ea typeface="+mn-ea"/>
                <a:cs typeface="+mn-cs"/>
              </a:rPr>
              <a:t>Based</a:t>
            </a:r>
            <a:r>
              <a:rPr kumimoji="0" lang="tr-TR" sz="2800" b="0" i="0" u="none" strike="noStrike" kern="1200" cap="none" spc="0" normalizeH="0" baseline="0" noProof="0" dirty="0" smtClean="0">
                <a:ln>
                  <a:noFill/>
                </a:ln>
                <a:solidFill>
                  <a:srgbClr val="404040"/>
                </a:solidFill>
                <a:effectLst/>
                <a:uLnTx/>
                <a:uFillTx/>
                <a:latin typeface="+mn-lt"/>
                <a:ea typeface="+mn-ea"/>
                <a:cs typeface="+mn-cs"/>
              </a:rPr>
              <a:t> </a:t>
            </a:r>
            <a:r>
              <a:rPr kumimoji="0" lang="tr-TR" sz="2800" b="0" i="0" u="none" strike="noStrike" kern="1200" cap="none" spc="0" normalizeH="0" baseline="0" noProof="0" dirty="0" err="1" smtClean="0">
                <a:ln>
                  <a:noFill/>
                </a:ln>
                <a:solidFill>
                  <a:srgbClr val="404040"/>
                </a:solidFill>
                <a:effectLst/>
                <a:uLnTx/>
                <a:uFillTx/>
                <a:latin typeface="+mn-lt"/>
                <a:ea typeface="+mn-ea"/>
                <a:cs typeface="+mn-cs"/>
              </a:rPr>
              <a:t>Radiation</a:t>
            </a:r>
            <a:r>
              <a:rPr kumimoji="0" lang="tr-TR" sz="2800" b="0" i="0" u="none" strike="noStrike" kern="1200" cap="none" spc="0" normalizeH="0" baseline="0" noProof="0" dirty="0" smtClean="0">
                <a:ln>
                  <a:noFill/>
                </a:ln>
                <a:solidFill>
                  <a:srgbClr val="404040"/>
                </a:solidFill>
                <a:effectLst/>
                <a:uLnTx/>
                <a:uFillTx/>
                <a:latin typeface="+mn-lt"/>
                <a:ea typeface="+mn-ea"/>
                <a:cs typeface="+mn-cs"/>
              </a:rPr>
              <a:t> </a:t>
            </a:r>
            <a:r>
              <a:rPr kumimoji="0" lang="tr-TR" sz="2800" b="0" i="0" u="none" strike="noStrike" kern="1200" cap="none" spc="0" normalizeH="0" baseline="0" noProof="0" dirty="0" err="1" smtClean="0">
                <a:ln>
                  <a:noFill/>
                </a:ln>
                <a:solidFill>
                  <a:srgbClr val="404040"/>
                </a:solidFill>
                <a:effectLst/>
                <a:uLnTx/>
                <a:uFillTx/>
                <a:latin typeface="+mn-lt"/>
                <a:ea typeface="+mn-ea"/>
                <a:cs typeface="+mn-cs"/>
              </a:rPr>
              <a:t>Sources</a:t>
            </a:r>
            <a:r>
              <a:rPr kumimoji="0" lang="tr-TR" sz="2800" b="0" i="0" u="none" strike="noStrike" kern="1200" cap="none" spc="0" normalizeH="0" baseline="0" noProof="0" dirty="0" smtClean="0">
                <a:ln>
                  <a:noFill/>
                </a:ln>
                <a:solidFill>
                  <a:srgbClr val="404040"/>
                </a:solidFill>
                <a:effectLst/>
                <a:uLnTx/>
                <a:uFillTx/>
                <a:latin typeface="+mn-lt"/>
                <a:ea typeface="+mn-ea"/>
                <a:cs typeface="+mn-cs"/>
              </a:rPr>
              <a:t>, </a:t>
            </a:r>
            <a:r>
              <a:rPr kumimoji="0" lang="tr-TR" sz="2800" b="0" i="0" u="none" strike="noStrike" kern="1200" cap="none" spc="0" normalizeH="0" baseline="0" noProof="0" dirty="0" err="1" smtClean="0">
                <a:ln>
                  <a:noFill/>
                </a:ln>
                <a:solidFill>
                  <a:srgbClr val="404040"/>
                </a:solidFill>
                <a:effectLst/>
                <a:uLnTx/>
                <a:uFillTx/>
                <a:latin typeface="+mn-lt"/>
                <a:ea typeface="+mn-ea"/>
                <a:cs typeface="+mn-cs"/>
              </a:rPr>
              <a:t>and</a:t>
            </a:r>
            <a:r>
              <a:rPr kumimoji="0" lang="tr-TR" sz="2800" b="0" i="0" u="none" strike="noStrike" kern="1200" cap="none" spc="0" normalizeH="0" baseline="0" noProof="0" dirty="0" smtClean="0">
                <a:ln>
                  <a:noFill/>
                </a:ln>
                <a:solidFill>
                  <a:srgbClr val="404040"/>
                </a:solidFill>
                <a:effectLst/>
                <a:uLnTx/>
                <a:uFillTx/>
                <a:latin typeface="+mn-lt"/>
                <a:ea typeface="+mn-ea"/>
                <a:cs typeface="+mn-cs"/>
              </a:rPr>
              <a:t> </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tr-TR" sz="2800" b="0" i="0" u="none" strike="noStrike" kern="1200" cap="none" spc="0" normalizeH="0" baseline="0" noProof="0" dirty="0" err="1" smtClean="0">
                <a:ln>
                  <a:noFill/>
                </a:ln>
                <a:solidFill>
                  <a:srgbClr val="404040"/>
                </a:solidFill>
                <a:effectLst/>
                <a:uLnTx/>
                <a:uFillTx/>
                <a:latin typeface="+mn-lt"/>
                <a:ea typeface="+mn-ea"/>
                <a:cs typeface="+mn-cs"/>
              </a:rPr>
              <a:t>Detectors</a:t>
            </a:r>
            <a:r>
              <a:rPr kumimoji="0" lang="tr-TR" sz="2800" b="0" i="0" u="none" strike="noStrike" kern="1200" cap="none" spc="0" normalizeH="0" baseline="0" noProof="0" dirty="0" smtClean="0">
                <a:ln>
                  <a:noFill/>
                </a:ln>
                <a:solidFill>
                  <a:srgbClr val="404040"/>
                </a:solidFill>
                <a:effectLst/>
                <a:uLnTx/>
                <a:uFillTx/>
                <a:latin typeface="+mn-lt"/>
                <a:ea typeface="+mn-ea"/>
                <a:cs typeface="+mn-cs"/>
              </a:rPr>
              <a:t> </a:t>
            </a:r>
            <a:r>
              <a:rPr kumimoji="0" lang="tr-TR" sz="2800" b="0" i="0" u="none" strike="noStrike" kern="1200" cap="none" spc="0" normalizeH="0" baseline="0" noProof="0" dirty="0" err="1" smtClean="0">
                <a:ln>
                  <a:noFill/>
                </a:ln>
                <a:solidFill>
                  <a:srgbClr val="404040"/>
                </a:solidFill>
                <a:effectLst/>
                <a:uLnTx/>
                <a:uFillTx/>
                <a:latin typeface="+mn-lt"/>
                <a:ea typeface="+mn-ea"/>
                <a:cs typeface="+mn-cs"/>
              </a:rPr>
              <a:t>and</a:t>
            </a:r>
            <a:r>
              <a:rPr kumimoji="0" lang="tr-TR" sz="2800" b="0" i="0" u="none" strike="noStrike" kern="1200" cap="none" spc="0" normalizeH="0" baseline="0" noProof="0" dirty="0" smtClean="0">
                <a:ln>
                  <a:noFill/>
                </a:ln>
                <a:solidFill>
                  <a:srgbClr val="404040"/>
                </a:solidFill>
                <a:effectLst/>
                <a:uLnTx/>
                <a:uFillTx/>
                <a:latin typeface="+mn-lt"/>
                <a:ea typeface="+mn-ea"/>
                <a:cs typeface="+mn-cs"/>
              </a:rPr>
              <a:t> Data </a:t>
            </a:r>
            <a:r>
              <a:rPr kumimoji="0" lang="tr-TR" sz="2800" b="0" i="0" u="none" strike="noStrike" kern="1200" cap="none" spc="0" normalizeH="0" baseline="0" noProof="0" dirty="0" err="1" smtClean="0">
                <a:ln>
                  <a:noFill/>
                </a:ln>
                <a:solidFill>
                  <a:srgbClr val="404040"/>
                </a:solidFill>
                <a:effectLst/>
                <a:uLnTx/>
                <a:uFillTx/>
                <a:latin typeface="+mn-lt"/>
                <a:ea typeface="+mn-ea"/>
                <a:cs typeface="+mn-cs"/>
              </a:rPr>
              <a:t>Analysis</a:t>
            </a:r>
            <a:r>
              <a:rPr kumimoji="0" lang="tr-TR" sz="2800" b="0" i="0" u="none" strike="noStrike" kern="1200" cap="none" spc="0" normalizeH="0" baseline="0" noProof="0" dirty="0" smtClean="0">
                <a:ln>
                  <a:noFill/>
                </a:ln>
                <a:solidFill>
                  <a:srgbClr val="404040"/>
                </a:solidFill>
                <a:effectLst/>
                <a:uLnTx/>
                <a:uFillTx/>
                <a:latin typeface="+mn-lt"/>
                <a:ea typeface="+mn-ea"/>
                <a:cs typeface="+mn-cs"/>
              </a:rPr>
              <a:t> Technologies  </a:t>
            </a:r>
          </a:p>
          <a:p>
            <a:pPr marL="742950" marR="0" lvl="1" indent="-285750" algn="l" defTabSz="914400" rtl="0" eaLnBrk="0" fontAlgn="base" latinLnBrk="0" hangingPunct="0">
              <a:lnSpc>
                <a:spcPct val="100000"/>
              </a:lnSpc>
              <a:spcBef>
                <a:spcPct val="20000"/>
              </a:spcBef>
              <a:spcAft>
                <a:spcPct val="0"/>
              </a:spcAft>
              <a:buClrTx/>
              <a:buSzTx/>
              <a:buFont typeface="Wingdings 2" pitchFamily="18" charset="2"/>
              <a:buNone/>
              <a:tabLst/>
              <a:defRPr/>
            </a:pPr>
            <a:endParaRPr kumimoji="0" lang="tr-TR" sz="2800" b="0" i="0" u="none" strike="noStrike" kern="1200" cap="none" spc="0" normalizeH="0" baseline="0" noProof="0" dirty="0" smtClean="0">
              <a:ln>
                <a:noFill/>
              </a:ln>
              <a:solidFill>
                <a:srgbClr val="404040"/>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smtClean="0">
              <a:ln>
                <a:noFill/>
              </a:ln>
              <a:solidFill>
                <a:srgbClr val="404040"/>
              </a:solidFill>
              <a:effectLst/>
              <a:uLnTx/>
              <a:uFillTx/>
              <a:latin typeface="+mn-lt"/>
              <a:ea typeface="+mn-ea"/>
              <a:cs typeface="+mn-cs"/>
            </a:endParaRPr>
          </a:p>
        </p:txBody>
      </p:sp>
      <p:sp>
        <p:nvSpPr>
          <p:cNvPr id="7" name="6 Dikdörtgen"/>
          <p:cNvSpPr/>
          <p:nvPr/>
        </p:nvSpPr>
        <p:spPr>
          <a:xfrm>
            <a:off x="1714480" y="0"/>
            <a:ext cx="1786451" cy="646331"/>
          </a:xfrm>
          <a:prstGeom prst="rect">
            <a:avLst/>
          </a:prstGeom>
        </p:spPr>
        <p:txBody>
          <a:bodyPr wrap="none">
            <a:spAutoFit/>
          </a:bodyPr>
          <a:lstStyle/>
          <a:p>
            <a:r>
              <a:rPr lang="tr-TR" sz="3600" dirty="0" err="1" smtClean="0">
                <a:solidFill>
                  <a:schemeClr val="bg1"/>
                </a:solidFill>
                <a:latin typeface="+mj-lt"/>
              </a:rPr>
              <a:t>Recently</a:t>
            </a:r>
            <a:endParaRPr lang="tr-TR" sz="3600" dirty="0">
              <a:solidFill>
                <a:schemeClr val="bg1"/>
              </a:solidFill>
              <a:latin typeface="+mj-lt"/>
            </a:endParaRPr>
          </a:p>
        </p:txBody>
      </p:sp>
      <p:sp>
        <p:nvSpPr>
          <p:cNvPr id="8" name="7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1"/>
          </p:nvPr>
        </p:nvSpPr>
        <p:spPr/>
        <p:txBody>
          <a:bodyPr/>
          <a:lstStyle/>
          <a:p>
            <a:pPr>
              <a:defRPr/>
            </a:pPr>
            <a:fld id="{1A00A08D-0214-461D-9649-0CA81CC9E265}" type="slidenum">
              <a:rPr lang="tr-TR" smtClean="0"/>
              <a:pPr>
                <a:defRPr/>
              </a:pPr>
              <a:t>9</a:t>
            </a:fld>
            <a:endParaRPr lang="tr-TR" dirty="0"/>
          </a:p>
        </p:txBody>
      </p:sp>
      <p:pic>
        <p:nvPicPr>
          <p:cNvPr id="47106" name="Picture 2"/>
          <p:cNvPicPr>
            <a:picLocks noChangeAspect="1" noChangeArrowheads="1"/>
          </p:cNvPicPr>
          <p:nvPr/>
        </p:nvPicPr>
        <p:blipFill>
          <a:blip r:embed="rId3"/>
          <a:srcRect b="79365"/>
          <a:stretch>
            <a:fillRect/>
          </a:stretch>
        </p:blipFill>
        <p:spPr bwMode="auto">
          <a:xfrm>
            <a:off x="285720" y="785794"/>
            <a:ext cx="8489052" cy="928694"/>
          </a:xfrm>
          <a:prstGeom prst="rect">
            <a:avLst/>
          </a:prstGeom>
          <a:noFill/>
          <a:ln w="9525">
            <a:noFill/>
            <a:miter lim="800000"/>
            <a:headEnd/>
            <a:tailEnd/>
          </a:ln>
          <a:effectLst/>
        </p:spPr>
      </p:pic>
      <p:sp>
        <p:nvSpPr>
          <p:cNvPr id="7" name="6 Dikdörtgen"/>
          <p:cNvSpPr/>
          <p:nvPr/>
        </p:nvSpPr>
        <p:spPr>
          <a:xfrm>
            <a:off x="500034" y="142852"/>
            <a:ext cx="3818096" cy="646331"/>
          </a:xfrm>
          <a:prstGeom prst="rect">
            <a:avLst/>
          </a:prstGeom>
        </p:spPr>
        <p:txBody>
          <a:bodyPr wrap="none">
            <a:spAutoFit/>
          </a:bodyPr>
          <a:lstStyle/>
          <a:p>
            <a:r>
              <a:rPr lang="tr-TR" sz="3600" dirty="0">
                <a:solidFill>
                  <a:schemeClr val="bg1"/>
                </a:solidFill>
              </a:rPr>
              <a:t>TAC </a:t>
            </a:r>
            <a:r>
              <a:rPr lang="tr-TR" sz="3600" dirty="0" err="1">
                <a:solidFill>
                  <a:schemeClr val="bg1"/>
                </a:solidFill>
              </a:rPr>
              <a:t>collaboration</a:t>
            </a:r>
            <a:endParaRPr lang="tr-TR" sz="3600" dirty="0">
              <a:solidFill>
                <a:schemeClr val="bg1"/>
              </a:solidFill>
            </a:endParaRPr>
          </a:p>
        </p:txBody>
      </p:sp>
      <p:sp>
        <p:nvSpPr>
          <p:cNvPr id="6" name="5 Metin kutusu"/>
          <p:cNvSpPr txBox="1"/>
          <p:nvPr/>
        </p:nvSpPr>
        <p:spPr>
          <a:xfrm>
            <a:off x="0" y="6500834"/>
            <a:ext cx="9144000" cy="369332"/>
          </a:xfrm>
          <a:prstGeom prst="rect">
            <a:avLst/>
          </a:prstGeom>
          <a:solidFill>
            <a:schemeClr val="tx2"/>
          </a:solidFill>
        </p:spPr>
        <p:txBody>
          <a:bodyPr wrap="square" rtlCol="0">
            <a:spAutoFit/>
          </a:bodyPr>
          <a:lstStyle/>
          <a:p>
            <a:endParaRPr lang="tr-TR" dirty="0"/>
          </a:p>
        </p:txBody>
      </p:sp>
      <p:pic>
        <p:nvPicPr>
          <p:cNvPr id="1026" name="Picture 2"/>
          <p:cNvPicPr>
            <a:picLocks noChangeAspect="1" noChangeArrowheads="1"/>
          </p:cNvPicPr>
          <p:nvPr/>
        </p:nvPicPr>
        <p:blipFill>
          <a:blip r:embed="rId4"/>
          <a:srcRect/>
          <a:stretch>
            <a:fillRect/>
          </a:stretch>
        </p:blipFill>
        <p:spPr bwMode="auto">
          <a:xfrm>
            <a:off x="571472" y="1714488"/>
            <a:ext cx="7931164" cy="464347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2071</TotalTime>
  <Words>2510</Words>
  <Application>Microsoft Office PowerPoint</Application>
  <PresentationFormat>Ekran Gösterisi (4:3)</PresentationFormat>
  <Paragraphs>684</Paragraphs>
  <Slides>46</Slides>
  <Notes>3</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Ofis Teması</vt:lpstr>
      <vt:lpstr>Slayt 1</vt:lpstr>
      <vt:lpstr>Outline</vt:lpstr>
      <vt:lpstr>TAC -Golbasi Campus Of Ankara University</vt:lpstr>
      <vt:lpstr>Slayt 4</vt:lpstr>
      <vt:lpstr>Turkish Accelerator Center (TAC) will Include: </vt:lpstr>
      <vt:lpstr>Layout of TAC- TARLA</vt:lpstr>
      <vt:lpstr>Layout of TAC- SASE FEL, PF, SR </vt:lpstr>
      <vt:lpstr>Slayt 8</vt:lpstr>
      <vt:lpstr>Slayt 9</vt:lpstr>
      <vt:lpstr>Proposed time schedule for TAC (2013-2025)</vt:lpstr>
      <vt:lpstr>Proton Accelerator Facility Overview</vt:lpstr>
      <vt:lpstr>TAC Proton Accelerator Working Group</vt:lpstr>
      <vt:lpstr>LINAC Layout of TAC-PAF</vt:lpstr>
      <vt:lpstr>TAC-PAF Design Studies </vt:lpstr>
      <vt:lpstr>Ion Source Studies (H. Çetinkaya, PhD. Thesis)</vt:lpstr>
      <vt:lpstr> Ion Source Studies (H. Çetinkaya, PhD. Thesis)  </vt:lpstr>
      <vt:lpstr> Ion Source Studies </vt:lpstr>
      <vt:lpstr> Ion Source Studies </vt:lpstr>
      <vt:lpstr> LEBT Studies </vt:lpstr>
      <vt:lpstr> LEBT Study Results </vt:lpstr>
      <vt:lpstr> RFQ Studies (Dr. A. Çalışkan) </vt:lpstr>
      <vt:lpstr>The cross section of designed RFQ cavity</vt:lpstr>
      <vt:lpstr>Designed 3D un-modulated RFQ model</vt:lpstr>
      <vt:lpstr>Optimized geometrical parameters of RFQ accelerator</vt:lpstr>
      <vt:lpstr> DTL  Studies (E. Bozkurt, V. Yıldız) </vt:lpstr>
      <vt:lpstr>Determined DTL Parameters</vt:lpstr>
      <vt:lpstr>SCL design studies </vt:lpstr>
      <vt:lpstr> The design of the accelerator tunnel for proton accelerators (G. Türemen, R. Küçer) </vt:lpstr>
      <vt:lpstr>  Design of the accelerator tunnel for proton accelerators  </vt:lpstr>
      <vt:lpstr>Tunnel Corridor and Door Design</vt:lpstr>
      <vt:lpstr>Neutron dose distribution at the entrance of the tunnel corridor and door</vt:lpstr>
      <vt:lpstr> User Potential Surveys </vt:lpstr>
      <vt:lpstr> User Potential Surveys </vt:lpstr>
      <vt:lpstr>The results of second workshop </vt:lpstr>
      <vt:lpstr>TAC-PAF Possible Experimental Station Layout</vt:lpstr>
      <vt:lpstr>Slayt 36</vt:lpstr>
      <vt:lpstr>Slayt 37</vt:lpstr>
      <vt:lpstr>Slayt 38</vt:lpstr>
      <vt:lpstr>Slayt 39</vt:lpstr>
      <vt:lpstr>Slayt 40</vt:lpstr>
      <vt:lpstr>Slayt 41</vt:lpstr>
      <vt:lpstr>Slayt 42</vt:lpstr>
      <vt:lpstr>Future Collaborations:</vt:lpstr>
      <vt:lpstr>International Scientific Advisory Committee (ISAC)</vt:lpstr>
      <vt:lpstr> Summary and Conclusions </vt:lpstr>
      <vt:lpstr>Slayt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Caan</dc:creator>
  <cp:lastModifiedBy>Your User Name</cp:lastModifiedBy>
  <cp:revision>194</cp:revision>
  <dcterms:created xsi:type="dcterms:W3CDTF">2013-06-12T08:56:16Z</dcterms:created>
  <dcterms:modified xsi:type="dcterms:W3CDTF">2013-08-14T08:47:48Z</dcterms:modified>
</cp:coreProperties>
</file>