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3" r:id="rId2"/>
  </p:sldMasterIdLst>
  <p:notesMasterIdLst>
    <p:notesMasterId r:id="rId46"/>
  </p:notesMasterIdLst>
  <p:handoutMasterIdLst>
    <p:handoutMasterId r:id="rId47"/>
  </p:handoutMasterIdLst>
  <p:sldIdLst>
    <p:sldId id="256" r:id="rId3"/>
    <p:sldId id="354" r:id="rId4"/>
    <p:sldId id="257" r:id="rId5"/>
    <p:sldId id="307" r:id="rId6"/>
    <p:sldId id="308" r:id="rId7"/>
    <p:sldId id="309" r:id="rId8"/>
    <p:sldId id="310" r:id="rId9"/>
    <p:sldId id="311" r:id="rId10"/>
    <p:sldId id="312" r:id="rId11"/>
    <p:sldId id="313" r:id="rId12"/>
    <p:sldId id="314" r:id="rId13"/>
    <p:sldId id="315" r:id="rId14"/>
    <p:sldId id="316" r:id="rId15"/>
    <p:sldId id="317" r:id="rId16"/>
    <p:sldId id="318" r:id="rId17"/>
    <p:sldId id="319" r:id="rId18"/>
    <p:sldId id="320" r:id="rId19"/>
    <p:sldId id="321" r:id="rId20"/>
    <p:sldId id="270" r:id="rId21"/>
    <p:sldId id="289" r:id="rId22"/>
    <p:sldId id="291" r:id="rId23"/>
    <p:sldId id="292" r:id="rId24"/>
    <p:sldId id="293" r:id="rId25"/>
    <p:sldId id="296" r:id="rId26"/>
    <p:sldId id="298" r:id="rId27"/>
    <p:sldId id="294" r:id="rId28"/>
    <p:sldId id="295" r:id="rId29"/>
    <p:sldId id="302" r:id="rId30"/>
    <p:sldId id="330" r:id="rId31"/>
    <p:sldId id="336" r:id="rId32"/>
    <p:sldId id="337" r:id="rId33"/>
    <p:sldId id="338" r:id="rId34"/>
    <p:sldId id="339" r:id="rId35"/>
    <p:sldId id="340" r:id="rId36"/>
    <p:sldId id="341" r:id="rId37"/>
    <p:sldId id="344" r:id="rId38"/>
    <p:sldId id="346" r:id="rId39"/>
    <p:sldId id="347" r:id="rId40"/>
    <p:sldId id="351" r:id="rId41"/>
    <p:sldId id="352" r:id="rId42"/>
    <p:sldId id="353" r:id="rId43"/>
    <p:sldId id="322" r:id="rId44"/>
    <p:sldId id="407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0D38"/>
    <a:srgbClr val="11194F"/>
    <a:srgbClr val="0F1148"/>
    <a:srgbClr val="101D48"/>
    <a:srgbClr val="1A1452"/>
    <a:srgbClr val="565FAD"/>
    <a:srgbClr val="232D71"/>
    <a:srgbClr val="152452"/>
    <a:srgbClr val="292D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8370" autoAdjust="0"/>
  </p:normalViewPr>
  <p:slideViewPr>
    <p:cSldViewPr snapToGrid="0" snapToObjects="1">
      <p:cViewPr>
        <p:scale>
          <a:sx n="100" d="100"/>
          <a:sy n="100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3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204106-EA0C-8543-B032-866D9A340686}" type="datetimeFigureOut">
              <a:rPr lang="en-US" smtClean="0"/>
              <a:t>10/9/2013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9DE04-C418-D344-A9C6-91DDA33D2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7789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06C549-5646-684F-9B46-F765EF66D599}" type="datetimeFigureOut">
              <a:rPr lang="en-US" smtClean="0"/>
              <a:t>10/9/2013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868A0-8FC4-B94C-9BEF-ABF0F47E8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748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FE5FAA-BF48-9E49-A90E-B49408BEAACF}" type="slidenum">
              <a:rPr lang="en-US"/>
              <a:pPr/>
              <a:t>21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100"/>
              <a:t>Ta-rod after irradiation with 6E18 protons in</a:t>
            </a:r>
            <a:br>
              <a:rPr lang="en-US" sz="1100"/>
            </a:br>
            <a:r>
              <a:rPr lang="en-US" sz="1100"/>
              <a:t> 2.4 </a:t>
            </a:r>
            <a:r>
              <a:rPr lang="en-US" sz="1100">
                <a:latin typeface="Symbol" charset="2"/>
                <a:ea typeface="Times New Roman" charset="0"/>
                <a:cs typeface="Times New Roman" charset="0"/>
                <a:sym typeface="Symbol" charset="2"/>
              </a:rPr>
              <a:t></a:t>
            </a:r>
            <a:r>
              <a:rPr lang="en-US" sz="1100">
                <a:ea typeface="Times New Roman" charset="0"/>
                <a:cs typeface="Times New Roman" charset="0"/>
              </a:rPr>
              <a:t>s</a:t>
            </a:r>
            <a:r>
              <a:rPr lang="en-US" sz="1100"/>
              <a:t> pulses of 3E13 at ISOLDE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110676-1A56-E248-AFBC-67E6D91A8FBB}" type="slidenum">
              <a:rPr lang="en-US"/>
              <a:pPr/>
              <a:t>22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One misconception about thermal shock is that it does not apply to CW beam or liquid</a:t>
            </a:r>
            <a:r>
              <a:rPr lang="en-US" baseline="0" dirty="0" smtClean="0"/>
              <a:t> targets. Pulsed beam on liquid has resulted in quite some problems for SNS and rotating solid targets also set up a dynamic and cyclic effect that must be </a:t>
            </a:r>
            <a:r>
              <a:rPr lang="en-US" baseline="0" smtClean="0"/>
              <a:t>addressed during R&amp;D.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110676-1A56-E248-AFBC-67E6D91A8FBB}" type="slidenum">
              <a:rPr lang="en-US"/>
              <a:pPr/>
              <a:t>23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One misconception about thermal shock is that it does not apply to CW beam or liquid</a:t>
            </a:r>
            <a:r>
              <a:rPr lang="en-US" baseline="0" dirty="0" smtClean="0"/>
              <a:t> targets. Pulsed beam on liquid has resulted in quite some problems for SNS and rotating solid targets also set up a dynamic and cyclic effect that must be addressed during R&amp;D.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notes that all</a:t>
            </a:r>
            <a:r>
              <a:rPr lang="en-US" baseline="0" dirty="0" smtClean="0"/>
              <a:t> the properties that are important for thermo-mechanical health of the target are affected by radiation damage. The dependence on irradiation temperature is due to annealing (or healing) the crystal structure is faster at higher temperatures.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8BFE3-1036-6443-9949-3087D7391B3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463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Irradiation</a:t>
            </a:r>
            <a:r>
              <a:rPr lang="en-US" baseline="0" dirty="0" smtClean="0"/>
              <a:t> parameters are quite different, especially gas production which is particularly worrisome. However nuclear materials scientists have a lot of expertise that they could lend in this area.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8BFE3-1036-6443-9949-3087D7391B3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89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2628782"/>
            <a:ext cx="9144000" cy="1600438"/>
          </a:xfrm>
          <a:noFill/>
          <a:ln w="25400">
            <a:noFill/>
          </a:ln>
          <a:effectLst/>
        </p:spPr>
        <p:txBody>
          <a:bodyPr lIns="457200" tIns="457200" rIns="457200" bIns="457200" anchor="ctr"/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8229600" cy="457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5613" y="5257800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57200" y="5540477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 eaLnBrk="0" hangingPunct="0">
              <a:defRPr sz="900">
                <a:solidFill>
                  <a:srgbClr val="FFFFFF"/>
                </a:solidFill>
                <a:ea typeface="MS PGothic" charset="0"/>
              </a:defRPr>
            </a:lvl1pPr>
          </a:lstStyle>
          <a:p>
            <a:pPr>
              <a:defRPr/>
            </a:pPr>
            <a:r>
              <a:rPr lang="en-US" smtClean="0"/>
              <a:t>10/8/13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eaLnBrk="0" hangingPunct="0">
              <a:defRPr sz="900">
                <a:solidFill>
                  <a:srgbClr val="FFFFFF"/>
                </a:solidFill>
                <a:ea typeface="MS PGothic" charset="0"/>
              </a:defRPr>
            </a:lvl1pPr>
          </a:lstStyle>
          <a:p>
            <a:pPr>
              <a:defRPr/>
            </a:pPr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hangingPunct="0"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D90ADF0-A039-4745-AE56-D12119D23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732853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987425"/>
            <a:ext cx="9144000" cy="5870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/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371596"/>
            <a:ext cx="8229600" cy="4800600"/>
          </a:xfrm>
        </p:spPr>
        <p:txBody>
          <a:bodyPr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900">
                <a:latin typeface="Arial"/>
                <a:ea typeface="MS PGothic" charset="0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10/8/13</a:t>
            </a:r>
            <a:endParaRPr lang="en-US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F384C6D-A623-DD48-9D47-86737585AF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eaLnBrk="0" hangingPunct="0">
              <a:defRPr sz="900">
                <a:latin typeface="Arial"/>
                <a:ea typeface="MS PGothic" charset="0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P. Hurh, HPT R&amp;D Program, APT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7390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987425"/>
            <a:ext cx="9144000" cy="5870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/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371596"/>
            <a:ext cx="3886200" cy="4800600"/>
          </a:xfrm>
        </p:spPr>
        <p:txBody>
          <a:bodyPr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800600" y="1369118"/>
            <a:ext cx="3886200" cy="4800600"/>
          </a:xfrm>
        </p:spPr>
        <p:txBody>
          <a:bodyPr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hangingPunct="0">
              <a:defRPr sz="900">
                <a:latin typeface="Arial"/>
                <a:ea typeface="MS PGothic" charset="0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10/8/13</a:t>
            </a:r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 sz="900">
                <a:latin typeface="Arial"/>
                <a:ea typeface="MS PGothic" charset="0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590F3D8-2062-2C4A-8381-7B959930FE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3702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87425"/>
            <a:ext cx="9144000" cy="5870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/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3886200" cy="640080"/>
          </a:xfrm>
        </p:spPr>
        <p:txBody>
          <a:bodyPr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371599"/>
            <a:ext cx="3886200" cy="640080"/>
          </a:xfrm>
        </p:spPr>
        <p:txBody>
          <a:bodyPr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457200" y="2059241"/>
            <a:ext cx="3886200" cy="4114800"/>
          </a:xfrm>
        </p:spPr>
        <p:txBody>
          <a:bodyPr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6"/>
          </p:nvPr>
        </p:nvSpPr>
        <p:spPr>
          <a:xfrm>
            <a:off x="4800600" y="2056763"/>
            <a:ext cx="3886200" cy="4114800"/>
          </a:xfrm>
        </p:spPr>
        <p:txBody>
          <a:bodyPr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hangingPunct="0">
              <a:defRPr sz="900">
                <a:latin typeface="Arial"/>
                <a:ea typeface="MS PGothic" charset="0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10/8/13</a:t>
            </a:r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eaLnBrk="0" hangingPunct="0">
              <a:defRPr sz="900">
                <a:latin typeface="Arial"/>
                <a:ea typeface="MS PGothic" charset="0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48FA282-529D-2F40-9100-EF6AD8838D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72797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987425"/>
            <a:ext cx="9144000" cy="5870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/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371600"/>
            <a:ext cx="8229600" cy="3886200"/>
          </a:xfrm>
        </p:spPr>
        <p:txBody>
          <a:bodyPr rtlCol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900">
                <a:latin typeface="Arial"/>
                <a:ea typeface="MS PGothic" charset="0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10/8/13</a:t>
            </a:r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900">
                <a:latin typeface="Arial"/>
                <a:ea typeface="MS PGothic" charset="0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6BBBDD1-65FB-AC4B-B4FC-A819AB8123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81340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87425"/>
            <a:ext cx="9144000" cy="5870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/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900">
                <a:latin typeface="Arial"/>
                <a:ea typeface="MS PGothic" charset="0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10/8/13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900">
                <a:latin typeface="Arial"/>
                <a:ea typeface="MS PGothic" charset="0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EB3B8D6-A427-5345-BC80-BB2E8EC7D2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88854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/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343400"/>
          </a:xfrm>
        </p:spPr>
        <p:txBody>
          <a:bodyPr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900">
                <a:latin typeface="Arial"/>
                <a:ea typeface="MS PGothic" charset="0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10/8/13</a:t>
            </a:r>
            <a:endParaRPr lang="en-US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679615B-A056-F940-9650-6CAEAF2772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eaLnBrk="0" hangingPunct="0">
              <a:defRPr sz="900">
                <a:latin typeface="Arial"/>
                <a:ea typeface="MS PGothic" charset="0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P. Hurh, HPT R&amp;D Program, APT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9289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83024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/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3886200" cy="4343400"/>
          </a:xfrm>
        </p:spPr>
        <p:txBody>
          <a:bodyPr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4800600" y="1828800"/>
            <a:ext cx="3886200" cy="4343400"/>
          </a:xfrm>
        </p:spPr>
        <p:txBody>
          <a:bodyPr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 eaLnBrk="0" hangingPunct="0">
              <a:defRPr sz="900">
                <a:latin typeface="Arial"/>
                <a:ea typeface="MS PGothic" charset="0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10/8/13</a:t>
            </a:r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eaLnBrk="0" hangingPunct="0">
              <a:defRPr sz="900">
                <a:latin typeface="Arial"/>
                <a:ea typeface="MS PGothic" charset="0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DC3352A-367D-C14D-8DFD-94BC9431E1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78479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/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3886200" cy="640080"/>
          </a:xfrm>
        </p:spPr>
        <p:txBody>
          <a:bodyPr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9"/>
            <a:ext cx="3886200" cy="640080"/>
          </a:xfrm>
        </p:spPr>
        <p:txBody>
          <a:bodyPr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457200" y="2514600"/>
            <a:ext cx="3886200" cy="3657600"/>
          </a:xfrm>
        </p:spPr>
        <p:txBody>
          <a:bodyPr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6"/>
          </p:nvPr>
        </p:nvSpPr>
        <p:spPr>
          <a:xfrm>
            <a:off x="4800600" y="2512122"/>
            <a:ext cx="3886200" cy="3657600"/>
          </a:xfrm>
        </p:spPr>
        <p:txBody>
          <a:bodyPr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hangingPunct="0">
              <a:defRPr sz="900">
                <a:latin typeface="Arial"/>
                <a:ea typeface="MS PGothic" charset="0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10/8/13</a:t>
            </a:r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eaLnBrk="0" hangingPunct="0">
              <a:defRPr sz="900">
                <a:latin typeface="Arial"/>
                <a:ea typeface="MS PGothic" charset="0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C095675-BAAD-4E40-B0AC-B1569093F8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882043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/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828797"/>
            <a:ext cx="8229600" cy="4343400"/>
          </a:xfrm>
        </p:spPr>
        <p:txBody>
          <a:bodyPr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900">
                <a:solidFill>
                  <a:srgbClr val="FFFFFF"/>
                </a:solidFill>
                <a:latin typeface="Arial"/>
                <a:ea typeface="MS PGothic" charset="0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10/8/13</a:t>
            </a:r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100D15F-E2E7-F14B-8EE0-48BAC0EFEA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eaLnBrk="0" hangingPunct="0">
              <a:defRPr sz="900">
                <a:solidFill>
                  <a:srgbClr val="FFFFFF"/>
                </a:solidFill>
                <a:latin typeface="Arial"/>
                <a:ea typeface="MS PGothic" charset="0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P. Hurh, HPT R&amp;D Program, APT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54555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/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828797"/>
            <a:ext cx="3886200" cy="4343400"/>
          </a:xfrm>
        </p:spPr>
        <p:txBody>
          <a:bodyPr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1828800"/>
            <a:ext cx="3886200" cy="4343400"/>
          </a:xfrm>
        </p:spPr>
        <p:txBody>
          <a:bodyPr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hangingPunct="0">
              <a:defRPr sz="900">
                <a:solidFill>
                  <a:srgbClr val="FFFFFF"/>
                </a:solidFill>
                <a:latin typeface="Arial"/>
                <a:ea typeface="MS PGothic" charset="0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10/8/13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0" hangingPunct="0">
              <a:defRPr sz="900">
                <a:solidFill>
                  <a:srgbClr val="FFFFFF"/>
                </a:solidFill>
                <a:latin typeface="Arial"/>
                <a:ea typeface="MS PGothic" charset="0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0" hangingPunct="0"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CE96497-3A05-7A44-81C6-57BC456421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06219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/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799"/>
            <a:ext cx="3886200" cy="640080"/>
          </a:xfrm>
        </p:spPr>
        <p:txBody>
          <a:bodyPr>
            <a:sp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8"/>
            <a:ext cx="3886200" cy="640080"/>
          </a:xfrm>
        </p:spPr>
        <p:txBody>
          <a:bodyPr>
            <a:sp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457200" y="2516451"/>
            <a:ext cx="3886200" cy="3657600"/>
          </a:xfrm>
        </p:spPr>
        <p:txBody>
          <a:bodyPr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4800600" y="2516454"/>
            <a:ext cx="3886200" cy="3657600"/>
          </a:xfrm>
        </p:spPr>
        <p:txBody>
          <a:bodyPr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hangingPunct="0">
              <a:defRPr sz="900">
                <a:solidFill>
                  <a:srgbClr val="FFFFFF"/>
                </a:solidFill>
                <a:latin typeface="Arial"/>
                <a:ea typeface="MS PGothic" charset="0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10/8/13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0" hangingPunct="0">
              <a:defRPr sz="900">
                <a:solidFill>
                  <a:srgbClr val="FFFFFF"/>
                </a:solidFill>
                <a:latin typeface="Arial"/>
                <a:ea typeface="MS PGothic" charset="0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0" hangingPunct="0"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76E05AD-E01C-4542-94EE-A7D9D423D7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206560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/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828800"/>
            <a:ext cx="8229600" cy="3429000"/>
          </a:xfrm>
        </p:spPr>
        <p:txBody>
          <a:bodyPr rtlCol="0" anchor="ctr">
            <a:spAutoFit/>
          </a:bodyPr>
          <a:lstStyle>
            <a:lvl1pPr marL="0" indent="0" algn="ctr">
              <a:buNone/>
              <a:defRPr sz="1800" i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900">
                <a:solidFill>
                  <a:srgbClr val="FFFFFF"/>
                </a:solidFill>
                <a:latin typeface="Arial"/>
                <a:ea typeface="MS PGothic" charset="0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10/8/13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900">
                <a:solidFill>
                  <a:srgbClr val="FFFFFF"/>
                </a:solidFill>
                <a:latin typeface="Arial"/>
                <a:ea typeface="MS PGothic" charset="0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F169E71-75E5-494E-A87B-67424D4DCD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98861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/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900">
                <a:solidFill>
                  <a:srgbClr val="FFFFFF"/>
                </a:solidFill>
                <a:latin typeface="Arial"/>
                <a:ea typeface="MS PGothic" charset="0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10/8/13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900">
                <a:solidFill>
                  <a:srgbClr val="FFFFFF"/>
                </a:solidFill>
                <a:latin typeface="Arial"/>
                <a:ea typeface="MS PGothic" charset="0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ECC05BC-B648-8B4D-8042-DCA93178B6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219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PNNL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2875" y="5670550"/>
            <a:ext cx="26511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588" y="0"/>
            <a:ext cx="9144000" cy="914400"/>
          </a:xfrm>
          <a:prstGeom prst="rect">
            <a:avLst/>
          </a:prstGeom>
          <a:solidFill>
            <a:srgbClr val="D575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9" descr="Proudly_Operated_by_Battelle_Onyx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460375"/>
            <a:ext cx="820420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05524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05524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0FF74D5-4D2F-0D46-89B9-77C6977015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36500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NNL_Logo_2-Color_v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Proudly_Operated_by_Battelle_Onyx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1375" y="6556375"/>
            <a:ext cx="2054225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4924598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987425"/>
            <a:ext cx="9144000" cy="5870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  <a:prstGeom prst="rect">
            <a:avLst/>
          </a:prstGeom>
        </p:spPr>
        <p:txBody>
          <a:bodyPr/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597"/>
            <a:ext cx="8229600" cy="4800600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Date Placeholder 8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 eaLnBrk="0" hangingPunct="0">
              <a:defRPr sz="900">
                <a:latin typeface="Arial"/>
                <a:ea typeface="ＭＳ Ｐゴシック" charset="0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10/8/13</a:t>
            </a:r>
            <a:endParaRPr lang="en-US" dirty="0"/>
          </a:p>
        </p:txBody>
      </p:sp>
      <p:sp>
        <p:nvSpPr>
          <p:cNvPr id="6" name="Slide Number Placeholder 9"/>
          <p:cNvSpPr>
            <a:spLocks noGrp="1"/>
          </p:cNvSpPr>
          <p:nvPr userDrawn="1">
            <p:ph type="sldNum" sz="quarter" idx="11"/>
          </p:nvPr>
        </p:nvSpPr>
        <p:spPr/>
        <p:txBody>
          <a:bodyPr anchor="t"/>
          <a:lstStyle>
            <a:lvl1pPr eaLnBrk="0" hangingPunct="0">
              <a:defRPr/>
            </a:lvl1pPr>
          </a:lstStyle>
          <a:p>
            <a:pPr>
              <a:defRPr/>
            </a:pPr>
            <a:fld id="{64E7C0A5-1DAD-C44D-86A9-803BD5CFB3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10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>
            <a:lvl1pPr eaLnBrk="0" hangingPunct="0">
              <a:defRPr sz="900">
                <a:latin typeface="Arial"/>
                <a:ea typeface="ＭＳ Ｐゴシック" charset="0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P. Hurh, HPT R&amp;D Program, APT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753574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NNL_Logo_2-Color_v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Proudly_Operated_by_Battelle_Onyx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1375" y="6556375"/>
            <a:ext cx="2054225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5825186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9900" y="1831975"/>
            <a:ext cx="8212138" cy="906463"/>
          </a:xfrm>
        </p:spPr>
        <p:txBody>
          <a:bodyPr lIns="91440" tIns="45720" rIns="91440" bIns="45720"/>
          <a:lstStyle>
            <a:lvl1pPr>
              <a:defRPr sz="4000">
                <a:solidFill>
                  <a:srgbClr val="C97A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1488" y="2973388"/>
            <a:ext cx="8208962" cy="2279650"/>
          </a:xfrm>
        </p:spPr>
        <p:txBody>
          <a:bodyPr lIns="91440" tIns="45720" rIns="91440" bIns="45720"/>
          <a:lstStyle>
            <a:lvl1pPr marL="0" indent="0"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388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image" Target="../media/image7.png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image" Target="../media/image6.png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5578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10/8/13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53035" y="6557860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P. Hurh, HPT R&amp;D Program, APT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881" y="649907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4" descr="Silver_PowerPoint_Background_08-19-2011.jp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57188"/>
            <a:ext cx="6629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379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828800"/>
            <a:ext cx="82296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hangingPunct="1">
              <a:defRPr sz="900">
                <a:solidFill>
                  <a:srgbClr val="707276"/>
                </a:solidFill>
                <a:latin typeface="Arial"/>
                <a:ea typeface="ＭＳ Ｐゴシック" charset="0"/>
                <a:cs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10/8/13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eaLnBrk="1" hangingPunct="1">
              <a:defRPr sz="900">
                <a:solidFill>
                  <a:srgbClr val="707276"/>
                </a:solidFill>
                <a:latin typeface="Arial"/>
                <a:ea typeface="ＭＳ Ｐゴシック" charset="0"/>
                <a:cs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707276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45B329-17AE-2346-B305-D12D05F2B96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33800" name="Picture 1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0788" y="128588"/>
            <a:ext cx="1444625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8313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3" r:id="rId19"/>
  </p:sldLayoutIdLst>
  <p:transition spd="med">
    <p:fade/>
  </p:transition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Arial"/>
          <a:ea typeface="ＭＳ Ｐゴシック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SzPct val="100000"/>
        <a:buBlip>
          <a:blip r:embed="rId23"/>
        </a:buBlip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SzPct val="100000"/>
        <a:buBlip>
          <a:blip r:embed="rId24"/>
        </a:buBlip>
        <a:defRPr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SzPct val="100000"/>
        <a:buBlip>
          <a:blip r:embed="rId25"/>
        </a:buBlip>
        <a:defRPr sz="16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SzPct val="100000"/>
        <a:buBlip>
          <a:blip r:embed="rId26"/>
        </a:buBlip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SzPct val="100000"/>
        <a:buBlip>
          <a:blip r:embed="rId23"/>
        </a:buBlip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if"/><Relationship Id="rId3" Type="http://schemas.microsoft.com/office/2007/relationships/hdphoto" Target="../media/hdphoto2.wdp"/><Relationship Id="rId7" Type="http://schemas.openxmlformats.org/officeDocument/2006/relationships/image" Target="../media/image45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tiff"/><Relationship Id="rId5" Type="http://schemas.openxmlformats.org/officeDocument/2006/relationships/image" Target="../media/image43.png"/><Relationship Id="rId4" Type="http://schemas.openxmlformats.org/officeDocument/2006/relationships/image" Target="../media/image42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if"/><Relationship Id="rId3" Type="http://schemas.microsoft.com/office/2007/relationships/hdphoto" Target="../media/hdphoto3.wdp"/><Relationship Id="rId7" Type="http://schemas.openxmlformats.org/officeDocument/2006/relationships/image" Target="../media/image45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tiff"/><Relationship Id="rId5" Type="http://schemas.openxmlformats.org/officeDocument/2006/relationships/image" Target="../media/image43.png"/><Relationship Id="rId4" Type="http://schemas.openxmlformats.org/officeDocument/2006/relationships/image" Target="../media/image42.gi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 smtClean="0"/>
              <a:t>High Power Target R&amp;D Program at Fermilab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Modified from AccApp’13</a:t>
            </a:r>
          </a:p>
          <a:p>
            <a:r>
              <a:rPr lang="en-US" dirty="0" smtClean="0"/>
              <a:t>P. Hurh, K. </a:t>
            </a:r>
            <a:r>
              <a:rPr lang="en-US" dirty="0" err="1" smtClean="0"/>
              <a:t>Ammigan</a:t>
            </a:r>
            <a:r>
              <a:rPr lang="en-US" dirty="0" smtClean="0"/>
              <a:t>, B. </a:t>
            </a:r>
            <a:r>
              <a:rPr lang="en-US" dirty="0" err="1" smtClean="0"/>
              <a:t>Hartsell</a:t>
            </a:r>
            <a:r>
              <a:rPr lang="en-US" dirty="0" smtClean="0"/>
              <a:t>, R. Tschirhart (FNAL)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62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6195"/>
            <a:ext cx="9143999" cy="68518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 descr="PX Linace main 3 arrow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81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trips dir="ru"/>
      </p:transition>
    </mc:Choice>
    <mc:Fallback xmlns="">
      <p:transition xmlns:p14="http://schemas.microsoft.com/office/powerpoint/2010/main"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6195"/>
            <a:ext cx="9143999" cy="68518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 descr="Kaon Facility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505"/>
            <a:ext cx="7099299" cy="57573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flipH="1">
            <a:off x="4804840" y="905935"/>
            <a:ext cx="2126393" cy="2585323"/>
          </a:xfrm>
          <a:prstGeom prst="rect">
            <a:avLst/>
          </a:prstGeom>
          <a:solidFill>
            <a:srgbClr val="83F5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1 MW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3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GeV</a:t>
            </a:r>
            <a:endParaRPr lang="en-US" dirty="0">
              <a:solidFill>
                <a:prstClr val="black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CW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&lt;1 cm sigma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Rotating graphite target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Or liquid gallium waterfall target</a:t>
            </a:r>
          </a:p>
        </p:txBody>
      </p:sp>
    </p:spTree>
    <p:extLst>
      <p:ext uri="{BB962C8B-B14F-4D97-AF65-F5344CB8AC3E}">
        <p14:creationId xmlns:p14="http://schemas.microsoft.com/office/powerpoint/2010/main" val="9615271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6195"/>
            <a:ext cx="9143999" cy="68518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 descr="Muon Facility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899" y="482600"/>
            <a:ext cx="7924035" cy="64261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347377" y="1630630"/>
            <a:ext cx="1498356" cy="2585323"/>
          </a:xfrm>
          <a:prstGeom prst="rect">
            <a:avLst/>
          </a:prstGeom>
          <a:solidFill>
            <a:srgbClr val="83F5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1 MW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3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GeV</a:t>
            </a:r>
            <a:endParaRPr lang="en-US" dirty="0">
              <a:solidFill>
                <a:prstClr val="black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CW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&lt;1 cm sigma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Rotating graphite target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endParaRPr lang="en-US" dirty="0" smtClean="0">
              <a:solidFill>
                <a:prstClr val="black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062806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6195"/>
            <a:ext cx="9143999" cy="68518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 descr="Kaon Facility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505"/>
            <a:ext cx="7099299" cy="57573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flipH="1">
            <a:off x="4804840" y="905935"/>
            <a:ext cx="2126393" cy="2585323"/>
          </a:xfrm>
          <a:prstGeom prst="rect">
            <a:avLst/>
          </a:prstGeom>
          <a:solidFill>
            <a:srgbClr val="83F5F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1 MW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3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GeV</a:t>
            </a:r>
            <a:endParaRPr lang="en-US" dirty="0">
              <a:solidFill>
                <a:prstClr val="black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CW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&lt;1 cm sigma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Rotating graphite target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Or liquid gallium waterfall target</a:t>
            </a:r>
          </a:p>
        </p:txBody>
      </p:sp>
    </p:spTree>
    <p:extLst>
      <p:ext uri="{BB962C8B-B14F-4D97-AF65-F5344CB8AC3E}">
        <p14:creationId xmlns:p14="http://schemas.microsoft.com/office/powerpoint/2010/main" val="2252961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6195"/>
            <a:ext cx="9143999" cy="68518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 descr="PX Linace main 3 arrow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91200"/>
          </a:xfrm>
          <a:prstGeom prst="rect">
            <a:avLst/>
          </a:prstGeom>
        </p:spPr>
      </p:pic>
      <p:sp>
        <p:nvSpPr>
          <p:cNvPr id="7" name="Donut 6"/>
          <p:cNvSpPr/>
          <p:nvPr/>
        </p:nvSpPr>
        <p:spPr>
          <a:xfrm rot="9099107">
            <a:off x="38765" y="2527296"/>
            <a:ext cx="2743200" cy="1460500"/>
          </a:xfrm>
          <a:prstGeom prst="donut">
            <a:avLst>
              <a:gd name="adj" fmla="val 673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58425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6195"/>
            <a:ext cx="9143999" cy="68518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 descr="PX Linac main 4 arrow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65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trips dir="ld"/>
      </p:transition>
    </mc:Choice>
    <mc:Fallback xmlns="">
      <p:transition xmlns:p14="http://schemas.microsoft.com/office/powerpoint/2010/main" spd="slow">
        <p:strips dir="ld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6195"/>
            <a:ext cx="9143999" cy="68518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 descr="LBNE Facility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300" y="-292100"/>
            <a:ext cx="8026400" cy="620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7724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6195"/>
            <a:ext cx="9143999" cy="68518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 descr="PX Linac main 4 arrow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166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 descr="PX All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455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8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140577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Example Power Staging Plan  </a:t>
            </a:r>
            <a:br>
              <a:rPr lang="en-US" sz="4000" dirty="0" smtClean="0"/>
            </a:br>
            <a:r>
              <a:rPr lang="en-US" sz="4000" dirty="0" smtClean="0"/>
              <a:t>for the Research Program</a:t>
            </a:r>
            <a:endParaRPr lang="en-US" sz="40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2777206"/>
              </p:ext>
            </p:extLst>
          </p:nvPr>
        </p:nvGraphicFramePr>
        <p:xfrm>
          <a:off x="1156211" y="1332344"/>
          <a:ext cx="7884160" cy="4579831"/>
        </p:xfrm>
        <a:graphic>
          <a:graphicData uri="http://schemas.openxmlformats.org/drawingml/2006/table">
            <a:tbl>
              <a:tblPr firstRow="1" firstCol="1" bandRow="1"/>
              <a:tblGrid>
                <a:gridCol w="1599757"/>
                <a:gridCol w="1307455"/>
                <a:gridCol w="1512389"/>
                <a:gridCol w="1078411"/>
                <a:gridCol w="990600"/>
                <a:gridCol w="1395548"/>
              </a:tblGrid>
              <a:tr h="8351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000" dirty="0" smtClean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3399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Program:</a:t>
                      </a:r>
                    </a:p>
                  </a:txBody>
                  <a:tcPr marL="52277" marR="52277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381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aseline="0" dirty="0" smtClean="0">
                        <a:solidFill>
                          <a:srgbClr val="00339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aseline="0" dirty="0" smtClean="0">
                        <a:solidFill>
                          <a:srgbClr val="00339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aseline="0" dirty="0" smtClean="0">
                        <a:solidFill>
                          <a:srgbClr val="00339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Onset of  </a:t>
                      </a:r>
                      <a:r>
                        <a:rPr lang="en-US" sz="1000" baseline="0" dirty="0" err="1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NOvA</a:t>
                      </a:r>
                      <a:r>
                        <a:rPr lang="en-US" sz="1000" baseline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operations in </a:t>
                      </a:r>
                      <a:r>
                        <a:rPr lang="en-US" sz="1000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2013</a:t>
                      </a:r>
                    </a:p>
                  </a:txBody>
                  <a:tcPr marL="52277" marR="52277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381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Stage-1: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000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GeV CW </a:t>
                      </a:r>
                      <a:r>
                        <a:rPr lang="en-US" sz="1000" baseline="0" dirty="0" err="1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Linac</a:t>
                      </a:r>
                      <a:r>
                        <a:rPr lang="en-US" sz="1000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driving Booster &amp; Muon, n/edm programs</a:t>
                      </a:r>
                    </a:p>
                  </a:txBody>
                  <a:tcPr marL="52277" marR="52277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381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Stage-2:</a:t>
                      </a:r>
                      <a:r>
                        <a:rPr lang="en-US" sz="1200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endParaRPr lang="en-US" sz="1200" dirty="0" smtClean="0">
                        <a:solidFill>
                          <a:srgbClr val="00339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Upgrade to 3 GeV CW</a:t>
                      </a:r>
                      <a:r>
                        <a:rPr lang="en-US" sz="1000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aseline="0" dirty="0" err="1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Linac</a:t>
                      </a:r>
                      <a:endParaRPr lang="en-US" sz="1000" baseline="0" dirty="0" smtClean="0">
                        <a:solidFill>
                          <a:srgbClr val="00339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2277" marR="52277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381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Stage-3:</a:t>
                      </a:r>
                      <a:r>
                        <a:rPr lang="en-US" sz="1200" b="1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endParaRPr lang="en-US" sz="1200" b="1" dirty="0" smtClean="0">
                        <a:solidFill>
                          <a:srgbClr val="00339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Project</a:t>
                      </a:r>
                      <a:r>
                        <a:rPr lang="en-US" sz="1000" b="1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X RDR</a:t>
                      </a:r>
                      <a:endParaRPr lang="en-US" sz="1000" b="1" dirty="0" smtClean="0">
                        <a:solidFill>
                          <a:srgbClr val="003399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1" dirty="0">
                        <a:solidFill>
                          <a:srgbClr val="003399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381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Stage-4:</a:t>
                      </a:r>
                      <a:r>
                        <a:rPr lang="en-US" sz="1200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Beyond RDR: 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</a:t>
                      </a:r>
                      <a:r>
                        <a:rPr lang="en-US" sz="1000" baseline="0" dirty="0" err="1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GeV</a:t>
                      </a:r>
                      <a:r>
                        <a:rPr lang="en-US" sz="1000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power upgrade to 4MW</a:t>
                      </a:r>
                      <a:endParaRPr lang="en-US" sz="1000" dirty="0" smtClean="0">
                        <a:solidFill>
                          <a:srgbClr val="00339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2277" marR="52277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381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/>
                    </a:solidFill>
                  </a:tcPr>
                </a:tc>
              </a:tr>
              <a:tr h="3577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3399"/>
                          </a:solidFill>
                          <a:effectLst/>
                        </a:rPr>
                        <a:t>MI neutrinos</a:t>
                      </a:r>
                      <a:endParaRPr lang="en-US" sz="1100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381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3399"/>
                          </a:solidFill>
                          <a:effectLst/>
                        </a:rPr>
                        <a:t>470-700 kW**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b="1" dirty="0">
                        <a:solidFill>
                          <a:srgbClr val="003399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381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3399"/>
                          </a:solidFill>
                          <a:effectLst/>
                        </a:rPr>
                        <a:t>515-1200 kW**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b="1" dirty="0" smtClean="0">
                        <a:solidFill>
                          <a:srgbClr val="003399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381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1200 kW</a:t>
                      </a:r>
                      <a:endParaRPr lang="en-US" sz="105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mpd="sng">
                      <a:solidFill>
                        <a:srgbClr val="EAEAEA"/>
                      </a:solidFill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2450</a:t>
                      </a:r>
                      <a:r>
                        <a:rPr lang="en-US" sz="1050" b="1" baseline="0" dirty="0" smtClean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kW</a:t>
                      </a:r>
                      <a:endParaRPr lang="en-US" sz="1050" b="1" dirty="0">
                        <a:solidFill>
                          <a:schemeClr val="accent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381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baseline="0" dirty="0" smtClean="0">
                          <a:solidFill>
                            <a:schemeClr val="accent6"/>
                          </a:solidFill>
                          <a:effectLst/>
                        </a:rPr>
                        <a:t>2450-4000 kW</a:t>
                      </a:r>
                      <a:endParaRPr lang="en-US" sz="1050" b="1" dirty="0">
                        <a:solidFill>
                          <a:schemeClr val="accent6"/>
                        </a:solidFill>
                        <a:effectLst/>
                      </a:endParaRPr>
                    </a:p>
                  </a:txBody>
                  <a:tcPr marL="52277" marR="52277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381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</a:tr>
              <a:tr h="1983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3399"/>
                          </a:solidFill>
                          <a:effectLst/>
                        </a:rPr>
                        <a:t>8 </a:t>
                      </a:r>
                      <a:r>
                        <a:rPr lang="en-US" sz="1100" dirty="0" err="1">
                          <a:solidFill>
                            <a:srgbClr val="003399"/>
                          </a:solidFill>
                          <a:effectLst/>
                        </a:rPr>
                        <a:t>GeV</a:t>
                      </a:r>
                      <a:r>
                        <a:rPr lang="en-US" sz="1100" dirty="0">
                          <a:solidFill>
                            <a:srgbClr val="003399"/>
                          </a:solidFill>
                          <a:effectLst/>
                        </a:rPr>
                        <a:t> </a:t>
                      </a:r>
                      <a:r>
                        <a:rPr lang="en-US" sz="1100" dirty="0" smtClean="0">
                          <a:solidFill>
                            <a:srgbClr val="003399"/>
                          </a:solidFill>
                          <a:effectLst/>
                        </a:rPr>
                        <a:t>Neutrinos</a:t>
                      </a:r>
                      <a:endParaRPr lang="en-US" sz="1100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3399"/>
                          </a:solidFill>
                          <a:effectLst/>
                        </a:rPr>
                        <a:t>15 kW  + 0-50</a:t>
                      </a:r>
                      <a:r>
                        <a:rPr lang="en-US" sz="1050" b="1" baseline="0" dirty="0" smtClean="0">
                          <a:solidFill>
                            <a:srgbClr val="003399"/>
                          </a:solidFill>
                          <a:effectLst/>
                        </a:rPr>
                        <a:t> </a:t>
                      </a:r>
                      <a:r>
                        <a:rPr lang="en-US" sz="1050" b="1" dirty="0" smtClean="0">
                          <a:solidFill>
                            <a:srgbClr val="003399"/>
                          </a:solidFill>
                          <a:effectLst/>
                        </a:rPr>
                        <a:t>kW**</a:t>
                      </a:r>
                      <a:endParaRPr lang="en-US" sz="105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baseline="0" dirty="0" smtClean="0">
                          <a:solidFill>
                            <a:srgbClr val="003399"/>
                          </a:solidFill>
                          <a:effectLst/>
                        </a:rPr>
                        <a:t>0-42 </a:t>
                      </a:r>
                      <a:r>
                        <a:rPr lang="en-US" sz="1050" b="1" dirty="0" smtClean="0">
                          <a:solidFill>
                            <a:srgbClr val="003399"/>
                          </a:solidFill>
                          <a:effectLst/>
                        </a:rPr>
                        <a:t>kW*</a:t>
                      </a:r>
                      <a:r>
                        <a:rPr lang="en-US" sz="1050" b="1" baseline="0" dirty="0" smtClean="0">
                          <a:solidFill>
                            <a:srgbClr val="003399"/>
                          </a:solidFill>
                          <a:effectLst/>
                        </a:rPr>
                        <a:t> + 0-90 kW**</a:t>
                      </a:r>
                      <a:endParaRPr lang="en-US" sz="105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0-84 kW* </a:t>
                      </a:r>
                      <a:endParaRPr lang="en-US" sz="105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mpd="sng">
                      <a:solidFill>
                        <a:srgbClr val="EAEAEA"/>
                      </a:solidFill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0-172 kW* </a:t>
                      </a:r>
                      <a:endParaRPr lang="en-US" sz="105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3399"/>
                          </a:solidFill>
                          <a:effectLst/>
                        </a:rPr>
                        <a:t>3000</a:t>
                      </a:r>
                      <a:r>
                        <a:rPr lang="en-US" sz="1050" b="1" baseline="0" dirty="0" smtClean="0">
                          <a:solidFill>
                            <a:srgbClr val="003399"/>
                          </a:solidFill>
                          <a:effectLst/>
                        </a:rPr>
                        <a:t>   </a:t>
                      </a:r>
                      <a:r>
                        <a:rPr lang="en-US" sz="1050" b="1" dirty="0" smtClean="0">
                          <a:solidFill>
                            <a:srgbClr val="003399"/>
                          </a:solidFill>
                          <a:effectLst/>
                        </a:rPr>
                        <a:t>kW</a:t>
                      </a:r>
                      <a:r>
                        <a:rPr lang="en-US" sz="1050" b="1" baseline="0" dirty="0" smtClean="0">
                          <a:solidFill>
                            <a:srgbClr val="003399"/>
                          </a:solidFill>
                          <a:effectLst/>
                        </a:rPr>
                        <a:t> </a:t>
                      </a:r>
                      <a:endParaRPr lang="en-US" sz="105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</a:tr>
              <a:tr h="3788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3399"/>
                          </a:solidFill>
                          <a:effectLst/>
                        </a:rPr>
                        <a:t>8 </a:t>
                      </a:r>
                      <a:r>
                        <a:rPr lang="en-US" sz="1100" dirty="0" err="1" smtClean="0">
                          <a:solidFill>
                            <a:srgbClr val="003399"/>
                          </a:solidFill>
                          <a:effectLst/>
                        </a:rPr>
                        <a:t>GeV</a:t>
                      </a:r>
                      <a:r>
                        <a:rPr lang="en-US" sz="1100" baseline="0" dirty="0" smtClean="0">
                          <a:solidFill>
                            <a:srgbClr val="003399"/>
                          </a:solidFill>
                          <a:effectLst/>
                        </a:rPr>
                        <a:t> Muon program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solidFill>
                            <a:srgbClr val="003399"/>
                          </a:solidFill>
                          <a:effectLst/>
                        </a:rPr>
                        <a:t>e.g</a:t>
                      </a:r>
                      <a:r>
                        <a:rPr lang="en-US" sz="1100" dirty="0">
                          <a:solidFill>
                            <a:srgbClr val="003399"/>
                          </a:solidFill>
                          <a:effectLst/>
                        </a:rPr>
                        <a:t>, (g-2</a:t>
                      </a:r>
                      <a:r>
                        <a:rPr lang="en-US" sz="1100" dirty="0" smtClean="0">
                          <a:solidFill>
                            <a:srgbClr val="003399"/>
                          </a:solidFill>
                          <a:effectLst/>
                        </a:rPr>
                        <a:t>),</a:t>
                      </a:r>
                      <a:r>
                        <a:rPr lang="en-US" sz="1100" baseline="0" dirty="0" smtClean="0">
                          <a:solidFill>
                            <a:srgbClr val="003399"/>
                          </a:solidFill>
                          <a:effectLst/>
                        </a:rPr>
                        <a:t>  Mu2e-1</a:t>
                      </a:r>
                      <a:endParaRPr lang="en-US" sz="1100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3399"/>
                          </a:solidFill>
                          <a:effectLst/>
                        </a:rPr>
                        <a:t>20 kW </a:t>
                      </a:r>
                    </a:p>
                  </a:txBody>
                  <a:tcPr marL="52277" marR="52277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baseline="0" dirty="0" smtClean="0">
                          <a:solidFill>
                            <a:srgbClr val="003399"/>
                          </a:solidFill>
                          <a:effectLst/>
                        </a:rPr>
                        <a:t>0-20 kW* </a:t>
                      </a:r>
                      <a:endParaRPr lang="en-US" sz="1050" b="1" dirty="0" smtClean="0">
                        <a:solidFill>
                          <a:srgbClr val="003399"/>
                        </a:solidFill>
                        <a:effectLst/>
                      </a:endParaRPr>
                    </a:p>
                  </a:txBody>
                  <a:tcPr marL="52277" marR="52277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baseline="0" dirty="0" smtClean="0">
                          <a:solidFill>
                            <a:srgbClr val="003399"/>
                          </a:solidFill>
                          <a:effectLst/>
                        </a:rPr>
                        <a:t>0-20 kW* </a:t>
                      </a:r>
                      <a:endParaRPr lang="en-US" sz="105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mpd="sng">
                      <a:solidFill>
                        <a:srgbClr val="EAEAEA"/>
                      </a:solidFill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baseline="0" smtClean="0">
                          <a:solidFill>
                            <a:srgbClr val="003399"/>
                          </a:solidFill>
                          <a:effectLst/>
                        </a:rPr>
                        <a:t>0-172 kW* </a:t>
                      </a:r>
                      <a:endParaRPr lang="en-US" sz="105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/>
                        </a:rPr>
                        <a:t>1000  </a:t>
                      </a:r>
                      <a:r>
                        <a:rPr lang="en-US" sz="1050" b="1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/>
                        </a:rPr>
                        <a:t> kW </a:t>
                      </a:r>
                      <a:endParaRPr lang="en-US" sz="1050" b="1" dirty="0">
                        <a:solidFill>
                          <a:srgbClr val="003399"/>
                        </a:solidFill>
                        <a:effectLst/>
                        <a:latin typeface="+mn-lt"/>
                      </a:endParaRPr>
                    </a:p>
                  </a:txBody>
                  <a:tcPr marL="52277" marR="52277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</a:tr>
              <a:tr h="3788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3399"/>
                          </a:solidFill>
                          <a:effectLst/>
                        </a:rPr>
                        <a:t>1-3</a:t>
                      </a:r>
                      <a:r>
                        <a:rPr lang="en-US" sz="1100" baseline="0" dirty="0" smtClean="0">
                          <a:solidFill>
                            <a:srgbClr val="003399"/>
                          </a:solidFill>
                          <a:effectLst/>
                        </a:rPr>
                        <a:t> GeV Muon program, e.g. Mu2e-2</a:t>
                      </a:r>
                      <a:endParaRPr lang="en-US" sz="1100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3399"/>
                          </a:solidFill>
                          <a:effectLst/>
                        </a:rPr>
                        <a:t> -----</a:t>
                      </a:r>
                      <a:endParaRPr lang="en-US" sz="105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baseline="0" dirty="0" smtClean="0">
                          <a:solidFill>
                            <a:srgbClr val="003399"/>
                          </a:solidFill>
                          <a:effectLst/>
                        </a:rPr>
                        <a:t>80 </a:t>
                      </a:r>
                      <a:r>
                        <a:rPr lang="en-US" sz="1050" b="1" dirty="0" smtClean="0">
                          <a:solidFill>
                            <a:srgbClr val="003399"/>
                          </a:solidFill>
                          <a:effectLst/>
                        </a:rPr>
                        <a:t>kW</a:t>
                      </a:r>
                      <a:endParaRPr lang="en-US" sz="105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3399"/>
                          </a:solidFill>
                          <a:effectLst/>
                        </a:rPr>
                        <a:t>1000 </a:t>
                      </a:r>
                      <a:r>
                        <a:rPr lang="en-US" sz="1050" b="1" dirty="0">
                          <a:solidFill>
                            <a:srgbClr val="003399"/>
                          </a:solidFill>
                          <a:effectLst/>
                        </a:rPr>
                        <a:t>kW</a:t>
                      </a:r>
                      <a:endParaRPr lang="en-US" sz="105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mpd="sng">
                      <a:solidFill>
                        <a:srgbClr val="EAEAEA"/>
                      </a:solidFill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3399"/>
                          </a:solidFill>
                          <a:effectLst/>
                        </a:rPr>
                        <a:t>1000 </a:t>
                      </a:r>
                      <a:r>
                        <a:rPr lang="en-US" sz="1050" b="1" dirty="0">
                          <a:solidFill>
                            <a:srgbClr val="003399"/>
                          </a:solidFill>
                          <a:effectLst/>
                        </a:rPr>
                        <a:t>kW</a:t>
                      </a:r>
                      <a:endParaRPr lang="en-US" sz="105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3399"/>
                          </a:solidFill>
                          <a:effectLst/>
                        </a:rPr>
                        <a:t>1000</a:t>
                      </a:r>
                      <a:r>
                        <a:rPr lang="en-US" sz="1050" b="1" baseline="0" dirty="0" smtClean="0">
                          <a:solidFill>
                            <a:srgbClr val="003399"/>
                          </a:solidFill>
                          <a:effectLst/>
                        </a:rPr>
                        <a:t>  </a:t>
                      </a:r>
                      <a:r>
                        <a:rPr lang="en-US" sz="1050" b="1" dirty="0" smtClean="0">
                          <a:solidFill>
                            <a:srgbClr val="003399"/>
                          </a:solidFill>
                          <a:effectLst/>
                        </a:rPr>
                        <a:t> </a:t>
                      </a:r>
                      <a:r>
                        <a:rPr lang="en-US" sz="1050" b="1" dirty="0">
                          <a:solidFill>
                            <a:srgbClr val="003399"/>
                          </a:solidFill>
                          <a:effectLst/>
                        </a:rPr>
                        <a:t>kW</a:t>
                      </a:r>
                      <a:endParaRPr lang="en-US" sz="105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</a:tr>
              <a:tr h="3626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Kaon</a:t>
                      </a:r>
                      <a:r>
                        <a:rPr lang="en-US" sz="1100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Program</a:t>
                      </a:r>
                      <a:endParaRPr lang="en-US" sz="1100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3399"/>
                          </a:solidFill>
                          <a:effectLst/>
                        </a:rPr>
                        <a:t>0-30 kW**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(&lt;30%</a:t>
                      </a:r>
                      <a:r>
                        <a:rPr lang="en-US" sz="900" b="1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baseline="0" dirty="0" err="1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900" b="1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from MI)</a:t>
                      </a:r>
                      <a:endParaRPr lang="en-US" sz="900" b="1" dirty="0" smtClean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baseline="0" dirty="0" smtClean="0">
                          <a:solidFill>
                            <a:srgbClr val="003399"/>
                          </a:solidFill>
                          <a:effectLst/>
                        </a:rPr>
                        <a:t>0-75 </a:t>
                      </a:r>
                      <a:r>
                        <a:rPr lang="en-US" sz="1050" b="1" dirty="0" smtClean="0">
                          <a:solidFill>
                            <a:srgbClr val="003399"/>
                          </a:solidFill>
                          <a:effectLst/>
                        </a:rPr>
                        <a:t> kW**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(&lt;45% </a:t>
                      </a:r>
                      <a:r>
                        <a:rPr lang="en-US" sz="900" b="1" dirty="0" err="1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df</a:t>
                      </a:r>
                      <a:r>
                        <a:rPr lang="en-US" sz="900" b="1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from MI)</a:t>
                      </a:r>
                      <a:endParaRPr lang="en-US" sz="900" b="1" dirty="0">
                        <a:solidFill>
                          <a:srgbClr val="003399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3399"/>
                          </a:solidFill>
                          <a:effectLst/>
                        </a:rPr>
                        <a:t>1100 </a:t>
                      </a:r>
                      <a:r>
                        <a:rPr lang="en-US" sz="1050" b="1" dirty="0">
                          <a:solidFill>
                            <a:srgbClr val="003399"/>
                          </a:solidFill>
                          <a:effectLst/>
                        </a:rPr>
                        <a:t>kW</a:t>
                      </a:r>
                      <a:endParaRPr lang="en-US" sz="105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mpd="sng">
                      <a:solidFill>
                        <a:srgbClr val="EAEAEA"/>
                      </a:solidFill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3399"/>
                          </a:solidFill>
                          <a:effectLst/>
                        </a:rPr>
                        <a:t>1870 </a:t>
                      </a:r>
                      <a:r>
                        <a:rPr lang="en-US" sz="1050" b="1" dirty="0">
                          <a:solidFill>
                            <a:srgbClr val="003399"/>
                          </a:solidFill>
                          <a:effectLst/>
                        </a:rPr>
                        <a:t>kW</a:t>
                      </a:r>
                      <a:endParaRPr lang="en-US" sz="105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3399"/>
                          </a:solidFill>
                          <a:effectLst/>
                        </a:rPr>
                        <a:t>1870</a:t>
                      </a:r>
                      <a:r>
                        <a:rPr lang="en-US" sz="1050" b="1" baseline="0" dirty="0" smtClean="0">
                          <a:solidFill>
                            <a:srgbClr val="003399"/>
                          </a:solidFill>
                          <a:effectLst/>
                        </a:rPr>
                        <a:t>  </a:t>
                      </a:r>
                      <a:r>
                        <a:rPr lang="en-US" sz="1050" b="1" dirty="0" smtClean="0">
                          <a:solidFill>
                            <a:srgbClr val="003399"/>
                          </a:solidFill>
                          <a:effectLst/>
                        </a:rPr>
                        <a:t> kW </a:t>
                      </a:r>
                      <a:endParaRPr lang="en-US" sz="1050" b="1" dirty="0">
                        <a:solidFill>
                          <a:srgbClr val="003399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</a:tr>
              <a:tr h="3788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3399"/>
                          </a:solidFill>
                          <a:effectLst/>
                        </a:rPr>
                        <a:t>Nuclear</a:t>
                      </a:r>
                      <a:r>
                        <a:rPr lang="en-US" sz="1100" baseline="0" dirty="0" smtClean="0">
                          <a:solidFill>
                            <a:srgbClr val="003399"/>
                          </a:solidFill>
                          <a:effectLst/>
                        </a:rPr>
                        <a:t> </a:t>
                      </a:r>
                      <a:r>
                        <a:rPr lang="en-US" sz="1100" baseline="0" dirty="0" err="1" smtClean="0">
                          <a:solidFill>
                            <a:srgbClr val="003399"/>
                          </a:solidFill>
                          <a:effectLst/>
                        </a:rPr>
                        <a:t>e</a:t>
                      </a:r>
                      <a:r>
                        <a:rPr lang="en-US" sz="1100" dirty="0" err="1" smtClean="0">
                          <a:solidFill>
                            <a:srgbClr val="003399"/>
                          </a:solidFill>
                          <a:effectLst/>
                        </a:rPr>
                        <a:t>dm</a:t>
                      </a:r>
                      <a:r>
                        <a:rPr lang="en-US" sz="1100" baseline="0" dirty="0" smtClean="0">
                          <a:solidFill>
                            <a:srgbClr val="003399"/>
                          </a:solidFill>
                          <a:effectLst/>
                        </a:rPr>
                        <a:t> ISOL program</a:t>
                      </a:r>
                      <a:endParaRPr lang="en-US" sz="1100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3399"/>
                          </a:solidFill>
                          <a:effectLst/>
                        </a:rPr>
                        <a:t> </a:t>
                      </a:r>
                      <a:r>
                        <a:rPr lang="en-US" sz="1050" b="1" dirty="0" smtClean="0">
                          <a:solidFill>
                            <a:srgbClr val="003399"/>
                          </a:solidFill>
                          <a:effectLst/>
                        </a:rPr>
                        <a:t>none</a:t>
                      </a:r>
                      <a:endParaRPr lang="en-US" sz="105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3399"/>
                          </a:solidFill>
                          <a:effectLst/>
                        </a:rPr>
                        <a:t>0-900 kW</a:t>
                      </a:r>
                      <a:endParaRPr lang="en-US" sz="105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3399"/>
                          </a:solidFill>
                          <a:effectLst/>
                        </a:rPr>
                        <a:t>0-900 </a:t>
                      </a:r>
                      <a:r>
                        <a:rPr lang="en-US" sz="1050" b="1" dirty="0">
                          <a:solidFill>
                            <a:srgbClr val="003399"/>
                          </a:solidFill>
                          <a:effectLst/>
                        </a:rPr>
                        <a:t>kW</a:t>
                      </a:r>
                      <a:endParaRPr lang="en-US" sz="105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mpd="sng">
                      <a:solidFill>
                        <a:srgbClr val="EAEAEA"/>
                      </a:solidFill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3399"/>
                          </a:solidFill>
                          <a:effectLst/>
                        </a:rPr>
                        <a:t>0-1000 </a:t>
                      </a:r>
                      <a:r>
                        <a:rPr lang="en-US" sz="1050" b="1" dirty="0">
                          <a:solidFill>
                            <a:srgbClr val="003399"/>
                          </a:solidFill>
                          <a:effectLst/>
                        </a:rPr>
                        <a:t>kW</a:t>
                      </a:r>
                      <a:endParaRPr lang="en-US" sz="105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3399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US" sz="1050" b="1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/>
                        </a:rPr>
                        <a:t>0-1000 kW</a:t>
                      </a:r>
                      <a:endParaRPr lang="en-US" sz="1050" b="1" dirty="0" smtClean="0">
                        <a:solidFill>
                          <a:srgbClr val="003399"/>
                        </a:solidFill>
                        <a:effectLst/>
                        <a:latin typeface="+mn-lt"/>
                      </a:endParaRPr>
                    </a:p>
                  </a:txBody>
                  <a:tcPr marL="52277" marR="52277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</a:tr>
              <a:tr h="3747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Ultra-cold</a:t>
                      </a:r>
                      <a:r>
                        <a:rPr lang="en-US" sz="1100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neutron program</a:t>
                      </a:r>
                      <a:endParaRPr lang="en-US" sz="1100" dirty="0">
                        <a:solidFill>
                          <a:srgbClr val="003399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baseline="0" dirty="0" smtClean="0">
                          <a:solidFill>
                            <a:srgbClr val="003399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050" b="1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none </a:t>
                      </a:r>
                      <a:endParaRPr lang="en-US" sz="1050" b="1" dirty="0">
                        <a:solidFill>
                          <a:srgbClr val="003399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0-900 kW</a:t>
                      </a:r>
                      <a:endParaRPr lang="en-US" sz="1050" b="1" dirty="0">
                        <a:solidFill>
                          <a:srgbClr val="003399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0-900 kW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mpd="sng">
                      <a:solidFill>
                        <a:srgbClr val="EAEAEA"/>
                      </a:solidFill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0-1000 kW</a:t>
                      </a:r>
                    </a:p>
                  </a:txBody>
                  <a:tcPr marL="52277" marR="52277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0-1000 kW</a:t>
                      </a:r>
                      <a:endParaRPr lang="en-US" sz="1050" b="1" dirty="0">
                        <a:solidFill>
                          <a:srgbClr val="003399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</a:tr>
              <a:tr h="3788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3399"/>
                          </a:solidFill>
                          <a:effectLst/>
                        </a:rPr>
                        <a:t>Nuclear </a:t>
                      </a:r>
                      <a:r>
                        <a:rPr lang="en-US" sz="1100" dirty="0" smtClean="0">
                          <a:solidFill>
                            <a:srgbClr val="003399"/>
                          </a:solidFill>
                          <a:effectLst/>
                        </a:rPr>
                        <a:t>technology </a:t>
                      </a:r>
                      <a:r>
                        <a:rPr lang="en-US" sz="1100" baseline="0" dirty="0" smtClean="0">
                          <a:solidFill>
                            <a:srgbClr val="003399"/>
                          </a:solidFill>
                          <a:effectLst/>
                        </a:rPr>
                        <a:t>applications</a:t>
                      </a:r>
                      <a:endParaRPr lang="en-US" sz="1100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3399"/>
                          </a:solidFill>
                          <a:effectLst/>
                        </a:rPr>
                        <a:t> </a:t>
                      </a:r>
                      <a:r>
                        <a:rPr lang="en-US" sz="1050" b="1" dirty="0" smtClean="0">
                          <a:solidFill>
                            <a:srgbClr val="003399"/>
                          </a:solidFill>
                          <a:effectLst/>
                        </a:rPr>
                        <a:t>none</a:t>
                      </a:r>
                      <a:endParaRPr lang="en-US" sz="105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3399"/>
                          </a:solidFill>
                          <a:effectLst/>
                        </a:rPr>
                        <a:t>0-900 kW</a:t>
                      </a:r>
                      <a:endParaRPr lang="en-US" sz="105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3399"/>
                          </a:solidFill>
                          <a:effectLst/>
                        </a:rPr>
                        <a:t>0-900 </a:t>
                      </a:r>
                      <a:r>
                        <a:rPr lang="en-US" sz="1050" b="1" dirty="0">
                          <a:solidFill>
                            <a:srgbClr val="003399"/>
                          </a:solidFill>
                          <a:effectLst/>
                        </a:rPr>
                        <a:t>kW</a:t>
                      </a:r>
                      <a:endParaRPr lang="en-US" sz="105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mpd="sng">
                      <a:solidFill>
                        <a:srgbClr val="EAEAEA"/>
                      </a:solidFill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3399"/>
                          </a:solidFill>
                          <a:effectLst/>
                        </a:rPr>
                        <a:t>0-1000 </a:t>
                      </a:r>
                      <a:r>
                        <a:rPr lang="en-US" sz="1050" b="1" dirty="0">
                          <a:solidFill>
                            <a:srgbClr val="003399"/>
                          </a:solidFill>
                          <a:effectLst/>
                        </a:rPr>
                        <a:t>kW</a:t>
                      </a:r>
                      <a:endParaRPr lang="en-US" sz="105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3399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US" sz="1050" b="1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</a:rPr>
                        <a:t>0-1000 </a:t>
                      </a:r>
                      <a:r>
                        <a:rPr lang="en-US" sz="1050" b="1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</a:rPr>
                        <a:t>kW</a:t>
                      </a:r>
                      <a:endParaRPr lang="en-US" sz="1050" b="1" dirty="0">
                        <a:solidFill>
                          <a:srgbClr val="003399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</a:tr>
              <a:tr h="4132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3399"/>
                          </a:solidFill>
                          <a:effectLst/>
                        </a:rPr>
                        <a:t> </a:t>
                      </a:r>
                      <a:endParaRPr lang="en-US" sz="1100" dirty="0" smtClean="0">
                        <a:solidFill>
                          <a:srgbClr val="003399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3399"/>
                          </a:solidFill>
                          <a:effectLst/>
                        </a:rPr>
                        <a:t># Programs:</a:t>
                      </a:r>
                      <a:endParaRPr lang="en-US" sz="1100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 smtClean="0">
                        <a:solidFill>
                          <a:srgbClr val="003399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3399"/>
                          </a:solidFill>
                          <a:effectLst/>
                        </a:rPr>
                        <a:t>     4</a:t>
                      </a:r>
                      <a:endParaRPr lang="en-US" sz="12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3399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8</a:t>
                      </a:r>
                      <a:endParaRPr lang="en-US" sz="12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3399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8</a:t>
                      </a:r>
                      <a:endParaRPr lang="en-US" sz="12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mpd="sng">
                      <a:solidFill>
                        <a:srgbClr val="EAEAEA"/>
                      </a:solidFill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3399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8</a:t>
                      </a:r>
                      <a:endParaRPr lang="en-US" sz="12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3399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8</a:t>
                      </a:r>
                      <a:endParaRPr lang="en-US" sz="12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</a:tr>
              <a:tr h="4132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3399"/>
                          </a:solidFill>
                          <a:effectLst/>
                        </a:rPr>
                        <a:t> </a:t>
                      </a:r>
                      <a:endParaRPr lang="en-US" sz="1100" dirty="0" smtClean="0">
                        <a:solidFill>
                          <a:srgbClr val="003399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3399"/>
                          </a:solidFill>
                          <a:effectLst/>
                        </a:rPr>
                        <a:t>Total</a:t>
                      </a:r>
                      <a:r>
                        <a:rPr lang="en-US" sz="1100" baseline="0" dirty="0" smtClean="0">
                          <a:solidFill>
                            <a:srgbClr val="003399"/>
                          </a:solidFill>
                          <a:effectLst/>
                        </a:rPr>
                        <a:t> max </a:t>
                      </a:r>
                      <a:r>
                        <a:rPr lang="en-US" sz="1100" dirty="0" smtClean="0">
                          <a:solidFill>
                            <a:srgbClr val="003399"/>
                          </a:solidFill>
                          <a:effectLst/>
                        </a:rPr>
                        <a:t>power</a:t>
                      </a:r>
                      <a:r>
                        <a:rPr lang="en-US" sz="1100" baseline="0" dirty="0" smtClean="0">
                          <a:solidFill>
                            <a:srgbClr val="003399"/>
                          </a:solidFill>
                          <a:effectLst/>
                        </a:rPr>
                        <a:t>:</a:t>
                      </a:r>
                      <a:endParaRPr lang="en-US" sz="1100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3399"/>
                          </a:solidFill>
                          <a:effectLst/>
                        </a:rPr>
                        <a:t> </a:t>
                      </a:r>
                      <a:endParaRPr lang="en-US" sz="1200" b="1" dirty="0" smtClean="0">
                        <a:solidFill>
                          <a:srgbClr val="003399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3399"/>
                          </a:solidFill>
                          <a:effectLst/>
                        </a:rPr>
                        <a:t>735 kW </a:t>
                      </a:r>
                      <a:endParaRPr lang="en-US" sz="12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3399"/>
                          </a:solidFill>
                          <a:effectLst/>
                        </a:rPr>
                        <a:t> </a:t>
                      </a:r>
                      <a:endParaRPr lang="en-US" sz="1200" b="1" dirty="0" smtClean="0">
                        <a:solidFill>
                          <a:srgbClr val="003399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3399"/>
                          </a:solidFill>
                          <a:effectLst/>
                        </a:rPr>
                        <a:t>2222 kW </a:t>
                      </a:r>
                      <a:endParaRPr lang="en-US" sz="12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3399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3399"/>
                          </a:solidFill>
                          <a:effectLst/>
                        </a:rPr>
                        <a:t> 4284 kW</a:t>
                      </a:r>
                      <a:endParaRPr lang="en-US" sz="12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mpd="sng">
                      <a:solidFill>
                        <a:srgbClr val="EAEAEA"/>
                      </a:solidFill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3399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3399"/>
                          </a:solidFill>
                          <a:effectLst/>
                        </a:rPr>
                        <a:t> </a:t>
                      </a:r>
                      <a:r>
                        <a:rPr lang="en-US" sz="1200" b="1" dirty="0" smtClean="0">
                          <a:solidFill>
                            <a:schemeClr val="accent6"/>
                          </a:solidFill>
                          <a:effectLst/>
                        </a:rPr>
                        <a:t>6492</a:t>
                      </a:r>
                      <a:r>
                        <a:rPr lang="en-US" sz="1200" b="1" baseline="0" dirty="0" smtClean="0">
                          <a:solidFill>
                            <a:schemeClr val="accent6"/>
                          </a:solidFill>
                          <a:effectLst/>
                        </a:rPr>
                        <a:t>  </a:t>
                      </a:r>
                      <a:r>
                        <a:rPr lang="en-US" sz="1200" b="1" dirty="0" smtClean="0">
                          <a:solidFill>
                            <a:schemeClr val="accent6"/>
                          </a:solidFill>
                          <a:effectLst/>
                        </a:rPr>
                        <a:t>kW</a:t>
                      </a:r>
                      <a:endParaRPr lang="en-US" sz="1200" b="1" dirty="0">
                        <a:solidFill>
                          <a:schemeClr val="accent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6"/>
                          </a:solidFill>
                          <a:effectLst/>
                        </a:rPr>
                        <a:t> </a:t>
                      </a:r>
                      <a:endParaRPr lang="en-US" sz="1200" b="1" dirty="0" smtClean="0">
                        <a:solidFill>
                          <a:schemeClr val="accent6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baseline="0" dirty="0" smtClean="0">
                          <a:solidFill>
                            <a:schemeClr val="accent6"/>
                          </a:solidFill>
                          <a:effectLst/>
                        </a:rPr>
                        <a:t>11870</a:t>
                      </a:r>
                      <a:r>
                        <a:rPr lang="en-US" sz="1200" b="1" dirty="0" smtClean="0">
                          <a:solidFill>
                            <a:schemeClr val="accent6"/>
                          </a:solidFill>
                          <a:effectLst/>
                        </a:rPr>
                        <a:t>kW</a:t>
                      </a:r>
                      <a:endParaRPr lang="en-US" sz="1200" b="1" dirty="0">
                        <a:solidFill>
                          <a:schemeClr val="accent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77" marR="52277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00743" y="6226629"/>
            <a:ext cx="7630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accent6"/>
                </a:solidFill>
              </a:rPr>
              <a:t>*  Operating point in range depends on MI energy for neutrinos.</a:t>
            </a:r>
          </a:p>
          <a:p>
            <a:r>
              <a:rPr lang="en-US" sz="1000" b="1" dirty="0" smtClean="0">
                <a:solidFill>
                  <a:schemeClr val="accent6"/>
                </a:solidFill>
              </a:rPr>
              <a:t>** Operating point in range is depends on MI injector slow-spill duty factor (</a:t>
            </a:r>
            <a:r>
              <a:rPr lang="en-US" sz="1000" b="1" dirty="0" err="1" smtClean="0">
                <a:solidFill>
                  <a:schemeClr val="accent6"/>
                </a:solidFill>
              </a:rPr>
              <a:t>df</a:t>
            </a:r>
            <a:r>
              <a:rPr lang="en-US" sz="1000" b="1" dirty="0" smtClean="0">
                <a:solidFill>
                  <a:schemeClr val="accent6"/>
                </a:solidFill>
              </a:rPr>
              <a:t>) for kaon program. </a:t>
            </a:r>
            <a:endParaRPr lang="en-US" sz="1000" b="1" dirty="0">
              <a:solidFill>
                <a:schemeClr val="accent6"/>
              </a:solidFill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94948" y="2047411"/>
            <a:ext cx="879390" cy="372256"/>
          </a:xfrm>
          <a:prstGeom prst="wedgeEllipseCallout">
            <a:avLst>
              <a:gd name="adj1" fmla="val 82342"/>
              <a:gd name="adj2" fmla="val 4542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LBNE</a:t>
            </a:r>
            <a:endParaRPr lang="en-US" sz="1200" dirty="0"/>
          </a:p>
        </p:txBody>
      </p:sp>
      <p:sp>
        <p:nvSpPr>
          <p:cNvPr id="6" name="Oval Callout 5"/>
          <p:cNvSpPr/>
          <p:nvPr/>
        </p:nvSpPr>
        <p:spPr>
          <a:xfrm>
            <a:off x="94948" y="3218923"/>
            <a:ext cx="879390" cy="372256"/>
          </a:xfrm>
          <a:prstGeom prst="wedgeEllipseCallout">
            <a:avLst>
              <a:gd name="adj1" fmla="val 82342"/>
              <a:gd name="adj2" fmla="val 4542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Muon</a:t>
            </a:r>
            <a:endParaRPr lang="en-US" sz="1200" dirty="0"/>
          </a:p>
        </p:txBody>
      </p:sp>
      <p:sp>
        <p:nvSpPr>
          <p:cNvPr id="7" name="Oval Callout 6"/>
          <p:cNvSpPr/>
          <p:nvPr/>
        </p:nvSpPr>
        <p:spPr>
          <a:xfrm>
            <a:off x="109580" y="3722564"/>
            <a:ext cx="879390" cy="372256"/>
          </a:xfrm>
          <a:prstGeom prst="wedgeEllipseCallout">
            <a:avLst>
              <a:gd name="adj1" fmla="val 91056"/>
              <a:gd name="adj2" fmla="val 2483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Kaon</a:t>
            </a:r>
            <a:endParaRPr lang="en-US" sz="1200" dirty="0"/>
          </a:p>
        </p:txBody>
      </p:sp>
      <p:sp>
        <p:nvSpPr>
          <p:cNvPr id="8" name="Oval Callout 7"/>
          <p:cNvSpPr/>
          <p:nvPr/>
        </p:nvSpPr>
        <p:spPr>
          <a:xfrm>
            <a:off x="0" y="5288229"/>
            <a:ext cx="1156212" cy="536485"/>
          </a:xfrm>
          <a:prstGeom prst="wedgeEllipseCallout">
            <a:avLst>
              <a:gd name="adj1" fmla="val 51288"/>
              <a:gd name="adj2" fmla="val -23638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Neutron</a:t>
            </a:r>
            <a:endParaRPr lang="en-US" sz="1200" dirty="0"/>
          </a:p>
        </p:txBody>
      </p:sp>
      <p:sp>
        <p:nvSpPr>
          <p:cNvPr id="10" name="Oval Callout 9"/>
          <p:cNvSpPr/>
          <p:nvPr/>
        </p:nvSpPr>
        <p:spPr>
          <a:xfrm>
            <a:off x="8100" y="5288229"/>
            <a:ext cx="1156212" cy="536485"/>
          </a:xfrm>
          <a:prstGeom prst="wedgeEllipseCallout">
            <a:avLst>
              <a:gd name="adj1" fmla="val 52235"/>
              <a:gd name="adj2" fmla="val -15475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Neutron</a:t>
            </a:r>
            <a:endParaRPr lang="en-US" sz="1200" dirty="0"/>
          </a:p>
        </p:txBody>
      </p:sp>
      <p:sp>
        <p:nvSpPr>
          <p:cNvPr id="11" name="Oval Callout 10"/>
          <p:cNvSpPr/>
          <p:nvPr/>
        </p:nvSpPr>
        <p:spPr>
          <a:xfrm>
            <a:off x="8100" y="5288229"/>
            <a:ext cx="1156212" cy="536485"/>
          </a:xfrm>
          <a:prstGeom prst="wedgeEllipseCallout">
            <a:avLst>
              <a:gd name="adj1" fmla="val 55076"/>
              <a:gd name="adj2" fmla="val -8128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Neutron</a:t>
            </a:r>
            <a:endParaRPr lang="en-US" sz="1200" dirty="0"/>
          </a:p>
        </p:txBody>
      </p:sp>
      <p:sp>
        <p:nvSpPr>
          <p:cNvPr id="5" name="Rectangle 4"/>
          <p:cNvSpPr/>
          <p:nvPr/>
        </p:nvSpPr>
        <p:spPr>
          <a:xfrm>
            <a:off x="4050620" y="4094820"/>
            <a:ext cx="908652" cy="1193409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583287" y="4094819"/>
            <a:ext cx="908652" cy="1193409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583287" y="3372204"/>
            <a:ext cx="908652" cy="361309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656153" y="2211643"/>
            <a:ext cx="908652" cy="416048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677302" y="2211646"/>
            <a:ext cx="1091741" cy="416048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583287" y="3722564"/>
            <a:ext cx="908652" cy="372255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583287" y="2239012"/>
            <a:ext cx="908652" cy="361309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656153" y="3372204"/>
            <a:ext cx="908652" cy="361309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656153" y="3733515"/>
            <a:ext cx="908652" cy="372255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667101" y="4105770"/>
            <a:ext cx="908652" cy="1193409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677302" y="3372204"/>
            <a:ext cx="908652" cy="361309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677302" y="3010895"/>
            <a:ext cx="908652" cy="361309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682899" y="2627691"/>
            <a:ext cx="908652" cy="361309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682899" y="3733515"/>
            <a:ext cx="908652" cy="372255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682899" y="4105770"/>
            <a:ext cx="908652" cy="1193409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050621" y="2239012"/>
            <a:ext cx="1171394" cy="361309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3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-133724"/>
            <a:ext cx="8042276" cy="883024"/>
          </a:xfrm>
        </p:spPr>
        <p:txBody>
          <a:bodyPr/>
          <a:lstStyle/>
          <a:p>
            <a:r>
              <a:rPr lang="en-US" dirty="0" smtClean="0"/>
              <a:t>HPT R&amp;D Program Motivation</a:t>
            </a:r>
            <a:endParaRPr lang="en-US" dirty="0"/>
          </a:p>
        </p:txBody>
      </p:sp>
      <p:pic>
        <p:nvPicPr>
          <p:cNvPr id="7" name="Content Placeholder 6" descr="ExtremeBeam_General_022709_REVISED_LR.pdf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" r="209"/>
          <a:stretch/>
        </p:blipFill>
        <p:spPr>
          <a:xfrm>
            <a:off x="241301" y="940338"/>
            <a:ext cx="8661399" cy="569653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50862" y="2222500"/>
            <a:ext cx="8042276" cy="3549690"/>
          </a:xfrm>
          <a:prstGeom prst="rect">
            <a:avLst/>
          </a:prstGeom>
          <a:solidFill>
            <a:schemeClr val="accent2">
              <a:lumMod val="50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000" dirty="0" smtClean="0">
                <a:solidFill>
                  <a:schemeClr val="bg2">
                    <a:lumMod val="90000"/>
                  </a:schemeClr>
                </a:solidFill>
              </a:rPr>
              <a:t>In 2009, claims to the Intensity Frontier explored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000" dirty="0" smtClean="0">
                <a:solidFill>
                  <a:schemeClr val="bg2">
                    <a:lumMod val="90000"/>
                  </a:schemeClr>
                </a:solidFill>
              </a:rPr>
              <a:t>By 2011, operational target challenges experienced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sz="2000" dirty="0" smtClean="0">
                <a:solidFill>
                  <a:schemeClr val="bg2">
                    <a:lumMod val="90000"/>
                  </a:schemeClr>
                </a:solidFill>
              </a:rPr>
              <a:t>Fermilab (NuMI-MINOS)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sz="2000" dirty="0" smtClean="0">
                <a:solidFill>
                  <a:schemeClr val="bg2">
                    <a:lumMod val="90000"/>
                  </a:schemeClr>
                </a:solidFill>
              </a:rPr>
              <a:t>SNS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sz="2000" dirty="0" smtClean="0">
                <a:solidFill>
                  <a:schemeClr val="bg2">
                    <a:lumMod val="90000"/>
                  </a:schemeClr>
                </a:solidFill>
              </a:rPr>
              <a:t>CERN (CNGS)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sz="2000" dirty="0" smtClean="0">
                <a:solidFill>
                  <a:schemeClr val="bg2">
                    <a:lumMod val="90000"/>
                  </a:schemeClr>
                </a:solidFill>
              </a:rPr>
              <a:t>J-PARC (T2K)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000" dirty="0" smtClean="0">
                <a:solidFill>
                  <a:schemeClr val="bg2">
                    <a:lumMod val="90000"/>
                  </a:schemeClr>
                </a:solidFill>
              </a:rPr>
              <a:t>Plans for exploring the intensity frontier at Fermilab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en-US" sz="2000" dirty="0" smtClean="0">
              <a:solidFill>
                <a:schemeClr val="bg2">
                  <a:lumMod val="90000"/>
                </a:schemeClr>
              </a:solidFill>
            </a:endParaRP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B1DDEB"/>
                </a:solidFill>
              </a:rPr>
              <a:t>Project X</a:t>
            </a:r>
          </a:p>
        </p:txBody>
      </p:sp>
    </p:spTree>
    <p:extLst>
      <p:ext uri="{BB962C8B-B14F-4D97-AF65-F5344CB8AC3E}">
        <p14:creationId xmlns:p14="http://schemas.microsoft.com/office/powerpoint/2010/main" val="324475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3035300" y="5257800"/>
            <a:ext cx="1536700" cy="13000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Content Placeholder 3" descr="DSC04153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9640" y="1600200"/>
            <a:ext cx="3900895" cy="3203983"/>
          </a:xfrm>
        </p:spPr>
      </p:pic>
      <p:pic>
        <p:nvPicPr>
          <p:cNvPr id="77" name="Picture 76" descr="vaportr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05307" y="1600200"/>
            <a:ext cx="3724696" cy="3203983"/>
          </a:xfrm>
          <a:prstGeom prst="rect">
            <a:avLst/>
          </a:prstGeom>
        </p:spPr>
      </p:pic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9171" y="1607248"/>
            <a:ext cx="3173544" cy="3196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Picture 78" descr="Event005_020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9600" y="1600199"/>
            <a:ext cx="3300826" cy="3234810"/>
          </a:xfrm>
          <a:prstGeom prst="rect">
            <a:avLst/>
          </a:prstGeom>
        </p:spPr>
      </p:pic>
      <p:pic>
        <p:nvPicPr>
          <p:cNvPr id="80" name="Picture 3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98810" y="1581000"/>
            <a:ext cx="3795153" cy="3254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9921" y="1607247"/>
            <a:ext cx="3009189" cy="322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789" b="-857"/>
          <a:stretch/>
        </p:blipFill>
        <p:spPr>
          <a:xfrm>
            <a:off x="117837" y="4899105"/>
            <a:ext cx="8895377" cy="1658755"/>
          </a:xfrm>
          <a:prstGeom prst="rect">
            <a:avLst/>
          </a:prstGeom>
        </p:spPr>
      </p:pic>
      <p:grpSp>
        <p:nvGrpSpPr>
          <p:cNvPr id="74" name="Group 73"/>
          <p:cNvGrpSpPr/>
          <p:nvPr/>
        </p:nvGrpSpPr>
        <p:grpSpPr>
          <a:xfrm>
            <a:off x="226485" y="176497"/>
            <a:ext cx="8703240" cy="1430750"/>
            <a:chOff x="226485" y="176497"/>
            <a:chExt cx="8703240" cy="1430750"/>
          </a:xfrm>
        </p:grpSpPr>
        <p:sp>
          <p:nvSpPr>
            <p:cNvPr id="58" name="TextBox 57"/>
            <p:cNvSpPr txBox="1"/>
            <p:nvPr/>
          </p:nvSpPr>
          <p:spPr>
            <a:xfrm>
              <a:off x="3946024" y="885319"/>
              <a:ext cx="1247330" cy="573088"/>
            </a:xfrm>
            <a:prstGeom prst="rect">
              <a:avLst/>
            </a:prstGeom>
            <a:solidFill>
              <a:srgbClr val="8064A2">
                <a:lumMod val="40000"/>
                <a:lumOff val="60000"/>
              </a:srgbClr>
            </a:solidFill>
            <a:ln w="19050" cmpd="sng">
              <a:noFill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57150" dist="38100" dir="2700000" algn="tl" rotWithShape="0">
                    <a:srgbClr val="000000">
                      <a:alpha val="36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146300" y="176497"/>
              <a:ext cx="4817834" cy="707886"/>
            </a:xfrm>
            <a:prstGeom prst="rect">
              <a:avLst/>
            </a:prstGeom>
            <a:solidFill>
              <a:srgbClr val="4F81BD">
                <a:lumMod val="60000"/>
                <a:lumOff val="40000"/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76200" dist="508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cs typeface="Calisto MT"/>
                </a:rPr>
                <a:t>The High Intensity Frontier Presents Critical Targetry Challenges: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32773" y="1021964"/>
              <a:ext cx="1233656" cy="584776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  <a:ln w="19050" cmpd="sng">
              <a:solidFill>
                <a:srgbClr val="4F81BD">
                  <a:lumMod val="60000"/>
                  <a:lumOff val="40000"/>
                </a:srgbClr>
              </a:solidFill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57150" dist="38100" dir="2700000" algn="tl" rotWithShape="0">
                      <a:srgbClr val="000000">
                        <a:alpha val="36000"/>
                      </a:srgbClr>
                    </a:outerShdw>
                  </a:effectLst>
                  <a:uLnTx/>
                  <a:uFillTx/>
                </a:rPr>
                <a:t>Thermal Shock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466428" y="1021965"/>
              <a:ext cx="1238879" cy="584776"/>
            </a:xfrm>
            <a:prstGeom prst="rect">
              <a:avLst/>
            </a:prstGeom>
            <a:solidFill>
              <a:srgbClr val="EEECE1">
                <a:lumMod val="75000"/>
              </a:srgbClr>
            </a:solidFill>
            <a:ln w="19050" cmpd="sng">
              <a:solidFill>
                <a:srgbClr val="4F81BD">
                  <a:lumMod val="60000"/>
                  <a:lumOff val="40000"/>
                </a:srgbClr>
              </a:solidFill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57150" dist="38100" dir="2700000" algn="tl" rotWithShape="0">
                      <a:srgbClr val="000000">
                        <a:alpha val="36000"/>
                      </a:srgbClr>
                    </a:outerShdw>
                  </a:effectLst>
                  <a:uLnTx/>
                  <a:uFillTx/>
                </a:rPr>
                <a:t>Remote Handling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57150" dist="38100" dir="2700000" algn="tl" rotWithShape="0">
                    <a:srgbClr val="000000">
                      <a:alpha val="36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705308" y="1027808"/>
              <a:ext cx="1240716" cy="577961"/>
            </a:xfrm>
            <a:prstGeom prst="rect">
              <a:avLst/>
            </a:prstGeom>
            <a:solidFill>
              <a:srgbClr val="9BBB59">
                <a:lumMod val="40000"/>
                <a:lumOff val="60000"/>
              </a:srgbClr>
            </a:solidFill>
            <a:ln w="19050" cmpd="sng">
              <a:solidFill>
                <a:srgbClr val="4F81BD">
                  <a:lumMod val="60000"/>
                  <a:lumOff val="40000"/>
                </a:srgbClr>
              </a:solidFill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57150" dist="38100" dir="2700000" algn="tl" rotWithShape="0">
                      <a:srgbClr val="000000">
                        <a:alpha val="36000"/>
                      </a:srgbClr>
                    </a:outerShdw>
                  </a:effectLst>
                  <a:uLnTx/>
                  <a:uFillTx/>
                </a:rPr>
                <a:t>High Heat Flux Cool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57150" dist="38100" dir="2700000" algn="tl" rotWithShape="0">
                    <a:srgbClr val="000000">
                      <a:alpha val="36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946472" y="1034159"/>
              <a:ext cx="1247330" cy="573088"/>
            </a:xfrm>
            <a:prstGeom prst="rect">
              <a:avLst/>
            </a:prstGeom>
            <a:solidFill>
              <a:srgbClr val="8064A2">
                <a:lumMod val="40000"/>
                <a:lumOff val="60000"/>
              </a:srgbClr>
            </a:solidFill>
            <a:ln w="19050" cmpd="sng">
              <a:solidFill>
                <a:srgbClr val="4F81BD">
                  <a:lumMod val="60000"/>
                  <a:lumOff val="40000"/>
                </a:srgbClr>
              </a:solidFill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57150" dist="38100" dir="2700000" algn="tl" rotWithShape="0">
                      <a:srgbClr val="000000">
                        <a:alpha val="36000"/>
                      </a:srgbClr>
                    </a:outerShdw>
                  </a:effectLst>
                  <a:uLnTx/>
                  <a:uFillTx/>
                </a:rPr>
                <a:t>Radiation Protection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57150" dist="38100" dir="2700000" algn="tl" rotWithShape="0">
                    <a:srgbClr val="000000">
                      <a:alpha val="36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193803" y="1023393"/>
              <a:ext cx="1256623" cy="582375"/>
            </a:xfrm>
            <a:prstGeom prst="rect">
              <a:avLst/>
            </a:prstGeom>
            <a:solidFill>
              <a:srgbClr val="F79646">
                <a:lumMod val="40000"/>
                <a:lumOff val="60000"/>
              </a:srgbClr>
            </a:solidFill>
            <a:ln w="19050" cmpd="sng">
              <a:solidFill>
                <a:srgbClr val="4F81BD">
                  <a:lumMod val="60000"/>
                  <a:lumOff val="40000"/>
                </a:srgbClr>
              </a:solidFill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57150" dist="38100" dir="2700000" algn="tl" rotWithShape="0">
                      <a:srgbClr val="000000">
                        <a:alpha val="36000"/>
                      </a:srgbClr>
                    </a:outerShdw>
                  </a:effectLst>
                  <a:uLnTx/>
                  <a:uFillTx/>
                </a:rPr>
                <a:t>Liquid Metal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57150" dist="38100" dir="2700000" algn="tl" rotWithShape="0">
                    <a:srgbClr val="000000">
                      <a:alpha val="36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450426" y="1021964"/>
              <a:ext cx="1255520" cy="584776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19050" cmpd="sng">
              <a:solidFill>
                <a:srgbClr val="4F81BD">
                  <a:lumMod val="60000"/>
                  <a:lumOff val="40000"/>
                </a:srgbClr>
              </a:solidFill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57150" dist="38100" dir="2700000" algn="tl" rotWithShape="0">
                      <a:srgbClr val="000000">
                        <a:alpha val="36000"/>
                      </a:srgbClr>
                    </a:outerShdw>
                  </a:effectLst>
                  <a:uLnTx/>
                  <a:uFillTx/>
                </a:rPr>
                <a:t>Beam Windows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57150" dist="38100" dir="2700000" algn="tl" rotWithShape="0">
                    <a:srgbClr val="000000">
                      <a:alpha val="36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693964" y="1021965"/>
              <a:ext cx="1233656" cy="584776"/>
            </a:xfrm>
            <a:prstGeom prst="rect">
              <a:avLst/>
            </a:prstGeom>
            <a:solidFill>
              <a:srgbClr val="4BACC6">
                <a:lumMod val="40000"/>
                <a:lumOff val="60000"/>
              </a:srgbClr>
            </a:solidFill>
            <a:ln w="19050" cmpd="sng">
              <a:solidFill>
                <a:srgbClr val="4F81BD">
                  <a:lumMod val="60000"/>
                  <a:lumOff val="40000"/>
                </a:srgbClr>
              </a:solidFill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57150" dist="38100" dir="2700000" algn="tl" rotWithShape="0">
                      <a:srgbClr val="000000">
                        <a:alpha val="36000"/>
                      </a:srgbClr>
                    </a:outerShdw>
                  </a:effectLst>
                  <a:uLnTx/>
                  <a:uFillTx/>
                </a:rPr>
                <a:t>Radiation Damage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57150" dist="38100" dir="2700000" algn="tl" rotWithShape="0">
                    <a:srgbClr val="000000">
                      <a:alpha val="36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67" name="Rectangle 28"/>
            <p:cNvSpPr/>
            <p:nvPr/>
          </p:nvSpPr>
          <p:spPr>
            <a:xfrm>
              <a:off x="226485" y="879520"/>
              <a:ext cx="2492234" cy="143873"/>
            </a:xfrm>
            <a:custGeom>
              <a:avLst/>
              <a:gdLst>
                <a:gd name="connsiteX0" fmla="*/ 0 w 3875343"/>
                <a:gd name="connsiteY0" fmla="*/ 0 h 2819400"/>
                <a:gd name="connsiteX1" fmla="*/ 3875343 w 3875343"/>
                <a:gd name="connsiteY1" fmla="*/ 0 h 2819400"/>
                <a:gd name="connsiteX2" fmla="*/ 3875343 w 3875343"/>
                <a:gd name="connsiteY2" fmla="*/ 2819400 h 2819400"/>
                <a:gd name="connsiteX3" fmla="*/ 0 w 3875343"/>
                <a:gd name="connsiteY3" fmla="*/ 2819400 h 2819400"/>
                <a:gd name="connsiteX4" fmla="*/ 0 w 3875343"/>
                <a:gd name="connsiteY4" fmla="*/ 0 h 2819400"/>
                <a:gd name="connsiteX0" fmla="*/ 0 w 5602543"/>
                <a:gd name="connsiteY0" fmla="*/ 457200 h 3276600"/>
                <a:gd name="connsiteX1" fmla="*/ 5602543 w 5602543"/>
                <a:gd name="connsiteY1" fmla="*/ 0 h 3276600"/>
                <a:gd name="connsiteX2" fmla="*/ 3875343 w 5602543"/>
                <a:gd name="connsiteY2" fmla="*/ 3276600 h 3276600"/>
                <a:gd name="connsiteX3" fmla="*/ 0 w 5602543"/>
                <a:gd name="connsiteY3" fmla="*/ 3276600 h 3276600"/>
                <a:gd name="connsiteX4" fmla="*/ 0 w 5602543"/>
                <a:gd name="connsiteY4" fmla="*/ 457200 h 3276600"/>
                <a:gd name="connsiteX0" fmla="*/ 2235200 w 5602543"/>
                <a:gd name="connsiteY0" fmla="*/ 0 h 3683000"/>
                <a:gd name="connsiteX1" fmla="*/ 5602543 w 5602543"/>
                <a:gd name="connsiteY1" fmla="*/ 406400 h 3683000"/>
                <a:gd name="connsiteX2" fmla="*/ 3875343 w 5602543"/>
                <a:gd name="connsiteY2" fmla="*/ 3683000 h 3683000"/>
                <a:gd name="connsiteX3" fmla="*/ 0 w 5602543"/>
                <a:gd name="connsiteY3" fmla="*/ 3683000 h 3683000"/>
                <a:gd name="connsiteX4" fmla="*/ 2235200 w 5602543"/>
                <a:gd name="connsiteY4" fmla="*/ 0 h 3683000"/>
                <a:gd name="connsiteX0" fmla="*/ 7362951 w 7362951"/>
                <a:gd name="connsiteY0" fmla="*/ 0 h 3472679"/>
                <a:gd name="connsiteX1" fmla="*/ 5602543 w 7362951"/>
                <a:gd name="connsiteY1" fmla="*/ 196079 h 3472679"/>
                <a:gd name="connsiteX2" fmla="*/ 3875343 w 7362951"/>
                <a:gd name="connsiteY2" fmla="*/ 3472679 h 3472679"/>
                <a:gd name="connsiteX3" fmla="*/ 0 w 7362951"/>
                <a:gd name="connsiteY3" fmla="*/ 3472679 h 3472679"/>
                <a:gd name="connsiteX4" fmla="*/ 7362951 w 7362951"/>
                <a:gd name="connsiteY4" fmla="*/ 0 h 3472679"/>
                <a:gd name="connsiteX0" fmla="*/ 7362951 w 9875669"/>
                <a:gd name="connsiteY0" fmla="*/ 224564 h 3697243"/>
                <a:gd name="connsiteX1" fmla="*/ 9875669 w 9875669"/>
                <a:gd name="connsiteY1" fmla="*/ 0 h 3697243"/>
                <a:gd name="connsiteX2" fmla="*/ 3875343 w 9875669"/>
                <a:gd name="connsiteY2" fmla="*/ 3697243 h 3697243"/>
                <a:gd name="connsiteX3" fmla="*/ 0 w 9875669"/>
                <a:gd name="connsiteY3" fmla="*/ 3697243 h 3697243"/>
                <a:gd name="connsiteX4" fmla="*/ 7362951 w 9875669"/>
                <a:gd name="connsiteY4" fmla="*/ 224564 h 3697243"/>
                <a:gd name="connsiteX0" fmla="*/ 7362951 w 9875669"/>
                <a:gd name="connsiteY0" fmla="*/ 224564 h 3697243"/>
                <a:gd name="connsiteX1" fmla="*/ 9875669 w 9875669"/>
                <a:gd name="connsiteY1" fmla="*/ 0 h 3697243"/>
                <a:gd name="connsiteX2" fmla="*/ 4919885 w 9875669"/>
                <a:gd name="connsiteY2" fmla="*/ 3697243 h 3697243"/>
                <a:gd name="connsiteX3" fmla="*/ 0 w 9875669"/>
                <a:gd name="connsiteY3" fmla="*/ 3697243 h 3697243"/>
                <a:gd name="connsiteX4" fmla="*/ 7362951 w 9875669"/>
                <a:gd name="connsiteY4" fmla="*/ 224564 h 3697243"/>
                <a:gd name="connsiteX0" fmla="*/ 7442083 w 9875669"/>
                <a:gd name="connsiteY0" fmla="*/ 119403 h 3697243"/>
                <a:gd name="connsiteX1" fmla="*/ 9875669 w 9875669"/>
                <a:gd name="connsiteY1" fmla="*/ 0 h 3697243"/>
                <a:gd name="connsiteX2" fmla="*/ 4919885 w 9875669"/>
                <a:gd name="connsiteY2" fmla="*/ 3697243 h 3697243"/>
                <a:gd name="connsiteX3" fmla="*/ 0 w 9875669"/>
                <a:gd name="connsiteY3" fmla="*/ 3697243 h 3697243"/>
                <a:gd name="connsiteX4" fmla="*/ 7442083 w 9875669"/>
                <a:gd name="connsiteY4" fmla="*/ 119403 h 3697243"/>
                <a:gd name="connsiteX0" fmla="*/ 7505389 w 9875669"/>
                <a:gd name="connsiteY0" fmla="*/ 0 h 3788161"/>
                <a:gd name="connsiteX1" fmla="*/ 9875669 w 9875669"/>
                <a:gd name="connsiteY1" fmla="*/ 90918 h 3788161"/>
                <a:gd name="connsiteX2" fmla="*/ 4919885 w 9875669"/>
                <a:gd name="connsiteY2" fmla="*/ 3788161 h 3788161"/>
                <a:gd name="connsiteX3" fmla="*/ 0 w 9875669"/>
                <a:gd name="connsiteY3" fmla="*/ 3788161 h 3788161"/>
                <a:gd name="connsiteX4" fmla="*/ 7505389 w 9875669"/>
                <a:gd name="connsiteY4" fmla="*/ 0 h 378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5669" h="3788161">
                  <a:moveTo>
                    <a:pt x="7505389" y="0"/>
                  </a:moveTo>
                  <a:lnTo>
                    <a:pt x="9875669" y="90918"/>
                  </a:lnTo>
                  <a:lnTo>
                    <a:pt x="4919885" y="3788161"/>
                  </a:lnTo>
                  <a:lnTo>
                    <a:pt x="0" y="3788161"/>
                  </a:lnTo>
                  <a:lnTo>
                    <a:pt x="7505389" y="0"/>
                  </a:lnTo>
                  <a:close/>
                </a:path>
              </a:pathLst>
            </a:custGeom>
            <a:solidFill>
              <a:srgbClr val="C0504D">
                <a:lumMod val="40000"/>
                <a:lumOff val="6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Rectangle 28"/>
            <p:cNvSpPr/>
            <p:nvPr/>
          </p:nvSpPr>
          <p:spPr>
            <a:xfrm flipH="1">
              <a:off x="6489413" y="879520"/>
              <a:ext cx="2440312" cy="143873"/>
            </a:xfrm>
            <a:custGeom>
              <a:avLst/>
              <a:gdLst>
                <a:gd name="connsiteX0" fmla="*/ 0 w 3875343"/>
                <a:gd name="connsiteY0" fmla="*/ 0 h 2819400"/>
                <a:gd name="connsiteX1" fmla="*/ 3875343 w 3875343"/>
                <a:gd name="connsiteY1" fmla="*/ 0 h 2819400"/>
                <a:gd name="connsiteX2" fmla="*/ 3875343 w 3875343"/>
                <a:gd name="connsiteY2" fmla="*/ 2819400 h 2819400"/>
                <a:gd name="connsiteX3" fmla="*/ 0 w 3875343"/>
                <a:gd name="connsiteY3" fmla="*/ 2819400 h 2819400"/>
                <a:gd name="connsiteX4" fmla="*/ 0 w 3875343"/>
                <a:gd name="connsiteY4" fmla="*/ 0 h 2819400"/>
                <a:gd name="connsiteX0" fmla="*/ 0 w 5602543"/>
                <a:gd name="connsiteY0" fmla="*/ 457200 h 3276600"/>
                <a:gd name="connsiteX1" fmla="*/ 5602543 w 5602543"/>
                <a:gd name="connsiteY1" fmla="*/ 0 h 3276600"/>
                <a:gd name="connsiteX2" fmla="*/ 3875343 w 5602543"/>
                <a:gd name="connsiteY2" fmla="*/ 3276600 h 3276600"/>
                <a:gd name="connsiteX3" fmla="*/ 0 w 5602543"/>
                <a:gd name="connsiteY3" fmla="*/ 3276600 h 3276600"/>
                <a:gd name="connsiteX4" fmla="*/ 0 w 5602543"/>
                <a:gd name="connsiteY4" fmla="*/ 457200 h 3276600"/>
                <a:gd name="connsiteX0" fmla="*/ 2235200 w 5602543"/>
                <a:gd name="connsiteY0" fmla="*/ 0 h 3683000"/>
                <a:gd name="connsiteX1" fmla="*/ 5602543 w 5602543"/>
                <a:gd name="connsiteY1" fmla="*/ 406400 h 3683000"/>
                <a:gd name="connsiteX2" fmla="*/ 3875343 w 5602543"/>
                <a:gd name="connsiteY2" fmla="*/ 3683000 h 3683000"/>
                <a:gd name="connsiteX3" fmla="*/ 0 w 5602543"/>
                <a:gd name="connsiteY3" fmla="*/ 3683000 h 3683000"/>
                <a:gd name="connsiteX4" fmla="*/ 2235200 w 5602543"/>
                <a:gd name="connsiteY4" fmla="*/ 0 h 3683000"/>
                <a:gd name="connsiteX0" fmla="*/ 7362951 w 7362951"/>
                <a:gd name="connsiteY0" fmla="*/ 0 h 3472679"/>
                <a:gd name="connsiteX1" fmla="*/ 5602543 w 7362951"/>
                <a:gd name="connsiteY1" fmla="*/ 196079 h 3472679"/>
                <a:gd name="connsiteX2" fmla="*/ 3875343 w 7362951"/>
                <a:gd name="connsiteY2" fmla="*/ 3472679 h 3472679"/>
                <a:gd name="connsiteX3" fmla="*/ 0 w 7362951"/>
                <a:gd name="connsiteY3" fmla="*/ 3472679 h 3472679"/>
                <a:gd name="connsiteX4" fmla="*/ 7362951 w 7362951"/>
                <a:gd name="connsiteY4" fmla="*/ 0 h 3472679"/>
                <a:gd name="connsiteX0" fmla="*/ 7362951 w 9875669"/>
                <a:gd name="connsiteY0" fmla="*/ 224564 h 3697243"/>
                <a:gd name="connsiteX1" fmla="*/ 9875669 w 9875669"/>
                <a:gd name="connsiteY1" fmla="*/ 0 h 3697243"/>
                <a:gd name="connsiteX2" fmla="*/ 3875343 w 9875669"/>
                <a:gd name="connsiteY2" fmla="*/ 3697243 h 3697243"/>
                <a:gd name="connsiteX3" fmla="*/ 0 w 9875669"/>
                <a:gd name="connsiteY3" fmla="*/ 3697243 h 3697243"/>
                <a:gd name="connsiteX4" fmla="*/ 7362951 w 9875669"/>
                <a:gd name="connsiteY4" fmla="*/ 224564 h 3697243"/>
                <a:gd name="connsiteX0" fmla="*/ 7362951 w 9875669"/>
                <a:gd name="connsiteY0" fmla="*/ 224564 h 3697243"/>
                <a:gd name="connsiteX1" fmla="*/ 9875669 w 9875669"/>
                <a:gd name="connsiteY1" fmla="*/ 0 h 3697243"/>
                <a:gd name="connsiteX2" fmla="*/ 4919885 w 9875669"/>
                <a:gd name="connsiteY2" fmla="*/ 3697243 h 3697243"/>
                <a:gd name="connsiteX3" fmla="*/ 0 w 9875669"/>
                <a:gd name="connsiteY3" fmla="*/ 3697243 h 3697243"/>
                <a:gd name="connsiteX4" fmla="*/ 7362951 w 9875669"/>
                <a:gd name="connsiteY4" fmla="*/ 224564 h 3697243"/>
                <a:gd name="connsiteX0" fmla="*/ 7362951 w 9875669"/>
                <a:gd name="connsiteY0" fmla="*/ 224564 h 3697243"/>
                <a:gd name="connsiteX1" fmla="*/ 9875669 w 9875669"/>
                <a:gd name="connsiteY1" fmla="*/ 0 h 3697243"/>
                <a:gd name="connsiteX2" fmla="*/ 5078149 w 9875669"/>
                <a:gd name="connsiteY2" fmla="*/ 3697243 h 3697243"/>
                <a:gd name="connsiteX3" fmla="*/ 0 w 9875669"/>
                <a:gd name="connsiteY3" fmla="*/ 3697243 h 3697243"/>
                <a:gd name="connsiteX4" fmla="*/ 7362951 w 9875669"/>
                <a:gd name="connsiteY4" fmla="*/ 224564 h 3697243"/>
                <a:gd name="connsiteX0" fmla="*/ 7157208 w 9669926"/>
                <a:gd name="connsiteY0" fmla="*/ 224564 h 3697243"/>
                <a:gd name="connsiteX1" fmla="*/ 9669926 w 9669926"/>
                <a:gd name="connsiteY1" fmla="*/ 0 h 3697243"/>
                <a:gd name="connsiteX2" fmla="*/ 4872406 w 9669926"/>
                <a:gd name="connsiteY2" fmla="*/ 3697243 h 3697243"/>
                <a:gd name="connsiteX3" fmla="*/ 0 w 9669926"/>
                <a:gd name="connsiteY3" fmla="*/ 3697243 h 3697243"/>
                <a:gd name="connsiteX4" fmla="*/ 7157208 w 9669926"/>
                <a:gd name="connsiteY4" fmla="*/ 224564 h 3697243"/>
                <a:gd name="connsiteX0" fmla="*/ 7584521 w 9669926"/>
                <a:gd name="connsiteY0" fmla="*/ 119403 h 3697243"/>
                <a:gd name="connsiteX1" fmla="*/ 9669926 w 9669926"/>
                <a:gd name="connsiteY1" fmla="*/ 0 h 3697243"/>
                <a:gd name="connsiteX2" fmla="*/ 4872406 w 9669926"/>
                <a:gd name="connsiteY2" fmla="*/ 3697243 h 3697243"/>
                <a:gd name="connsiteX3" fmla="*/ 0 w 9669926"/>
                <a:gd name="connsiteY3" fmla="*/ 3697243 h 3697243"/>
                <a:gd name="connsiteX4" fmla="*/ 7584521 w 9669926"/>
                <a:gd name="connsiteY4" fmla="*/ 119403 h 3697243"/>
                <a:gd name="connsiteX0" fmla="*/ 7584521 w 9669926"/>
                <a:gd name="connsiteY0" fmla="*/ 0 h 3788161"/>
                <a:gd name="connsiteX1" fmla="*/ 9669926 w 9669926"/>
                <a:gd name="connsiteY1" fmla="*/ 90918 h 3788161"/>
                <a:gd name="connsiteX2" fmla="*/ 4872406 w 9669926"/>
                <a:gd name="connsiteY2" fmla="*/ 3788161 h 3788161"/>
                <a:gd name="connsiteX3" fmla="*/ 0 w 9669926"/>
                <a:gd name="connsiteY3" fmla="*/ 3788161 h 3788161"/>
                <a:gd name="connsiteX4" fmla="*/ 7584521 w 9669926"/>
                <a:gd name="connsiteY4" fmla="*/ 0 h 378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69926" h="3788161">
                  <a:moveTo>
                    <a:pt x="7584521" y="0"/>
                  </a:moveTo>
                  <a:lnTo>
                    <a:pt x="9669926" y="90918"/>
                  </a:lnTo>
                  <a:lnTo>
                    <a:pt x="4872406" y="3788161"/>
                  </a:lnTo>
                  <a:lnTo>
                    <a:pt x="0" y="3788161"/>
                  </a:lnTo>
                  <a:lnTo>
                    <a:pt x="7584521" y="0"/>
                  </a:lnTo>
                  <a:close/>
                </a:path>
              </a:pathLst>
            </a:custGeom>
            <a:solidFill>
              <a:srgbClr val="4BACC6">
                <a:lumMod val="40000"/>
                <a:lumOff val="6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Rectangle 28"/>
            <p:cNvSpPr/>
            <p:nvPr/>
          </p:nvSpPr>
          <p:spPr>
            <a:xfrm flipH="1">
              <a:off x="5699338" y="882973"/>
              <a:ext cx="2012958" cy="140420"/>
            </a:xfrm>
            <a:custGeom>
              <a:avLst/>
              <a:gdLst>
                <a:gd name="connsiteX0" fmla="*/ 0 w 3875343"/>
                <a:gd name="connsiteY0" fmla="*/ 0 h 2819400"/>
                <a:gd name="connsiteX1" fmla="*/ 3875343 w 3875343"/>
                <a:gd name="connsiteY1" fmla="*/ 0 h 2819400"/>
                <a:gd name="connsiteX2" fmla="*/ 3875343 w 3875343"/>
                <a:gd name="connsiteY2" fmla="*/ 2819400 h 2819400"/>
                <a:gd name="connsiteX3" fmla="*/ 0 w 3875343"/>
                <a:gd name="connsiteY3" fmla="*/ 2819400 h 2819400"/>
                <a:gd name="connsiteX4" fmla="*/ 0 w 3875343"/>
                <a:gd name="connsiteY4" fmla="*/ 0 h 2819400"/>
                <a:gd name="connsiteX0" fmla="*/ 0 w 5602543"/>
                <a:gd name="connsiteY0" fmla="*/ 457200 h 3276600"/>
                <a:gd name="connsiteX1" fmla="*/ 5602543 w 5602543"/>
                <a:gd name="connsiteY1" fmla="*/ 0 h 3276600"/>
                <a:gd name="connsiteX2" fmla="*/ 3875343 w 5602543"/>
                <a:gd name="connsiteY2" fmla="*/ 3276600 h 3276600"/>
                <a:gd name="connsiteX3" fmla="*/ 0 w 5602543"/>
                <a:gd name="connsiteY3" fmla="*/ 3276600 h 3276600"/>
                <a:gd name="connsiteX4" fmla="*/ 0 w 5602543"/>
                <a:gd name="connsiteY4" fmla="*/ 457200 h 3276600"/>
                <a:gd name="connsiteX0" fmla="*/ 2235200 w 5602543"/>
                <a:gd name="connsiteY0" fmla="*/ 0 h 3683000"/>
                <a:gd name="connsiteX1" fmla="*/ 5602543 w 5602543"/>
                <a:gd name="connsiteY1" fmla="*/ 406400 h 3683000"/>
                <a:gd name="connsiteX2" fmla="*/ 3875343 w 5602543"/>
                <a:gd name="connsiteY2" fmla="*/ 3683000 h 3683000"/>
                <a:gd name="connsiteX3" fmla="*/ 0 w 5602543"/>
                <a:gd name="connsiteY3" fmla="*/ 3683000 h 3683000"/>
                <a:gd name="connsiteX4" fmla="*/ 2235200 w 5602543"/>
                <a:gd name="connsiteY4" fmla="*/ 0 h 3683000"/>
                <a:gd name="connsiteX0" fmla="*/ 7362951 w 7362951"/>
                <a:gd name="connsiteY0" fmla="*/ 0 h 3472679"/>
                <a:gd name="connsiteX1" fmla="*/ 5602543 w 7362951"/>
                <a:gd name="connsiteY1" fmla="*/ 196079 h 3472679"/>
                <a:gd name="connsiteX2" fmla="*/ 3875343 w 7362951"/>
                <a:gd name="connsiteY2" fmla="*/ 3472679 h 3472679"/>
                <a:gd name="connsiteX3" fmla="*/ 0 w 7362951"/>
                <a:gd name="connsiteY3" fmla="*/ 3472679 h 3472679"/>
                <a:gd name="connsiteX4" fmla="*/ 7362951 w 7362951"/>
                <a:gd name="connsiteY4" fmla="*/ 0 h 3472679"/>
                <a:gd name="connsiteX0" fmla="*/ 7362951 w 9875669"/>
                <a:gd name="connsiteY0" fmla="*/ 224564 h 3697243"/>
                <a:gd name="connsiteX1" fmla="*/ 9875669 w 9875669"/>
                <a:gd name="connsiteY1" fmla="*/ 0 h 3697243"/>
                <a:gd name="connsiteX2" fmla="*/ 3875343 w 9875669"/>
                <a:gd name="connsiteY2" fmla="*/ 3697243 h 3697243"/>
                <a:gd name="connsiteX3" fmla="*/ 0 w 9875669"/>
                <a:gd name="connsiteY3" fmla="*/ 3697243 h 3697243"/>
                <a:gd name="connsiteX4" fmla="*/ 7362951 w 9875669"/>
                <a:gd name="connsiteY4" fmla="*/ 224564 h 3697243"/>
                <a:gd name="connsiteX0" fmla="*/ 7362951 w 9875669"/>
                <a:gd name="connsiteY0" fmla="*/ 224564 h 3697243"/>
                <a:gd name="connsiteX1" fmla="*/ 9875669 w 9875669"/>
                <a:gd name="connsiteY1" fmla="*/ 0 h 3697243"/>
                <a:gd name="connsiteX2" fmla="*/ 4919885 w 9875669"/>
                <a:gd name="connsiteY2" fmla="*/ 3697243 h 3697243"/>
                <a:gd name="connsiteX3" fmla="*/ 0 w 9875669"/>
                <a:gd name="connsiteY3" fmla="*/ 3697243 h 3697243"/>
                <a:gd name="connsiteX4" fmla="*/ 7362951 w 9875669"/>
                <a:gd name="connsiteY4" fmla="*/ 224564 h 3697243"/>
                <a:gd name="connsiteX0" fmla="*/ 4640812 w 9875669"/>
                <a:gd name="connsiteY0" fmla="*/ 224564 h 3697243"/>
                <a:gd name="connsiteX1" fmla="*/ 9875669 w 9875669"/>
                <a:gd name="connsiteY1" fmla="*/ 0 h 3697243"/>
                <a:gd name="connsiteX2" fmla="*/ 4919885 w 9875669"/>
                <a:gd name="connsiteY2" fmla="*/ 3697243 h 3697243"/>
                <a:gd name="connsiteX3" fmla="*/ 0 w 9875669"/>
                <a:gd name="connsiteY3" fmla="*/ 3697243 h 3697243"/>
                <a:gd name="connsiteX4" fmla="*/ 4640812 w 9875669"/>
                <a:gd name="connsiteY4" fmla="*/ 224564 h 3697243"/>
                <a:gd name="connsiteX0" fmla="*/ 4640812 w 7976502"/>
                <a:gd name="connsiteY0" fmla="*/ 224564 h 3697243"/>
                <a:gd name="connsiteX1" fmla="*/ 7976502 w 7976502"/>
                <a:gd name="connsiteY1" fmla="*/ 0 h 3697243"/>
                <a:gd name="connsiteX2" fmla="*/ 4919885 w 7976502"/>
                <a:gd name="connsiteY2" fmla="*/ 3697243 h 3697243"/>
                <a:gd name="connsiteX3" fmla="*/ 0 w 7976502"/>
                <a:gd name="connsiteY3" fmla="*/ 3697243 h 3697243"/>
                <a:gd name="connsiteX4" fmla="*/ 4640812 w 7976502"/>
                <a:gd name="connsiteY4" fmla="*/ 224564 h 3697243"/>
                <a:gd name="connsiteX0" fmla="*/ 4672465 w 7976502"/>
                <a:gd name="connsiteY0" fmla="*/ 224564 h 3697243"/>
                <a:gd name="connsiteX1" fmla="*/ 7976502 w 7976502"/>
                <a:gd name="connsiteY1" fmla="*/ 0 h 3697243"/>
                <a:gd name="connsiteX2" fmla="*/ 4919885 w 7976502"/>
                <a:gd name="connsiteY2" fmla="*/ 3697243 h 3697243"/>
                <a:gd name="connsiteX3" fmla="*/ 0 w 7976502"/>
                <a:gd name="connsiteY3" fmla="*/ 3697243 h 3697243"/>
                <a:gd name="connsiteX4" fmla="*/ 4672465 w 7976502"/>
                <a:gd name="connsiteY4" fmla="*/ 224564 h 3697243"/>
                <a:gd name="connsiteX0" fmla="*/ 4672466 w 7976502"/>
                <a:gd name="connsiteY0" fmla="*/ 0 h 3893322"/>
                <a:gd name="connsiteX1" fmla="*/ 7976502 w 7976502"/>
                <a:gd name="connsiteY1" fmla="*/ 196079 h 3893322"/>
                <a:gd name="connsiteX2" fmla="*/ 4919885 w 7976502"/>
                <a:gd name="connsiteY2" fmla="*/ 3893322 h 3893322"/>
                <a:gd name="connsiteX3" fmla="*/ 0 w 7976502"/>
                <a:gd name="connsiteY3" fmla="*/ 3893322 h 3893322"/>
                <a:gd name="connsiteX4" fmla="*/ 4672466 w 7976502"/>
                <a:gd name="connsiteY4" fmla="*/ 0 h 3893322"/>
                <a:gd name="connsiteX0" fmla="*/ 4640813 w 7976502"/>
                <a:gd name="connsiteY0" fmla="*/ 14242 h 3697243"/>
                <a:gd name="connsiteX1" fmla="*/ 7976502 w 7976502"/>
                <a:gd name="connsiteY1" fmla="*/ 0 h 3697243"/>
                <a:gd name="connsiteX2" fmla="*/ 4919885 w 7976502"/>
                <a:gd name="connsiteY2" fmla="*/ 3697243 h 3697243"/>
                <a:gd name="connsiteX3" fmla="*/ 0 w 7976502"/>
                <a:gd name="connsiteY3" fmla="*/ 3697243 h 3697243"/>
                <a:gd name="connsiteX4" fmla="*/ 4640813 w 7976502"/>
                <a:gd name="connsiteY4" fmla="*/ 14242 h 3697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76502" h="3697243">
                  <a:moveTo>
                    <a:pt x="4640813" y="14242"/>
                  </a:moveTo>
                  <a:lnTo>
                    <a:pt x="7976502" y="0"/>
                  </a:lnTo>
                  <a:lnTo>
                    <a:pt x="4919885" y="3697243"/>
                  </a:lnTo>
                  <a:lnTo>
                    <a:pt x="0" y="3697243"/>
                  </a:lnTo>
                  <a:lnTo>
                    <a:pt x="4640813" y="14242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Rectangle 28"/>
            <p:cNvSpPr/>
            <p:nvPr/>
          </p:nvSpPr>
          <p:spPr>
            <a:xfrm>
              <a:off x="1459640" y="882973"/>
              <a:ext cx="2036922" cy="140420"/>
            </a:xfrm>
            <a:custGeom>
              <a:avLst/>
              <a:gdLst>
                <a:gd name="connsiteX0" fmla="*/ 0 w 3875343"/>
                <a:gd name="connsiteY0" fmla="*/ 0 h 2819400"/>
                <a:gd name="connsiteX1" fmla="*/ 3875343 w 3875343"/>
                <a:gd name="connsiteY1" fmla="*/ 0 h 2819400"/>
                <a:gd name="connsiteX2" fmla="*/ 3875343 w 3875343"/>
                <a:gd name="connsiteY2" fmla="*/ 2819400 h 2819400"/>
                <a:gd name="connsiteX3" fmla="*/ 0 w 3875343"/>
                <a:gd name="connsiteY3" fmla="*/ 2819400 h 2819400"/>
                <a:gd name="connsiteX4" fmla="*/ 0 w 3875343"/>
                <a:gd name="connsiteY4" fmla="*/ 0 h 2819400"/>
                <a:gd name="connsiteX0" fmla="*/ 0 w 5602543"/>
                <a:gd name="connsiteY0" fmla="*/ 457200 h 3276600"/>
                <a:gd name="connsiteX1" fmla="*/ 5602543 w 5602543"/>
                <a:gd name="connsiteY1" fmla="*/ 0 h 3276600"/>
                <a:gd name="connsiteX2" fmla="*/ 3875343 w 5602543"/>
                <a:gd name="connsiteY2" fmla="*/ 3276600 h 3276600"/>
                <a:gd name="connsiteX3" fmla="*/ 0 w 5602543"/>
                <a:gd name="connsiteY3" fmla="*/ 3276600 h 3276600"/>
                <a:gd name="connsiteX4" fmla="*/ 0 w 5602543"/>
                <a:gd name="connsiteY4" fmla="*/ 457200 h 3276600"/>
                <a:gd name="connsiteX0" fmla="*/ 2235200 w 5602543"/>
                <a:gd name="connsiteY0" fmla="*/ 0 h 3683000"/>
                <a:gd name="connsiteX1" fmla="*/ 5602543 w 5602543"/>
                <a:gd name="connsiteY1" fmla="*/ 406400 h 3683000"/>
                <a:gd name="connsiteX2" fmla="*/ 3875343 w 5602543"/>
                <a:gd name="connsiteY2" fmla="*/ 3683000 h 3683000"/>
                <a:gd name="connsiteX3" fmla="*/ 0 w 5602543"/>
                <a:gd name="connsiteY3" fmla="*/ 3683000 h 3683000"/>
                <a:gd name="connsiteX4" fmla="*/ 2235200 w 5602543"/>
                <a:gd name="connsiteY4" fmla="*/ 0 h 3683000"/>
                <a:gd name="connsiteX0" fmla="*/ 7362951 w 7362951"/>
                <a:gd name="connsiteY0" fmla="*/ 0 h 3472679"/>
                <a:gd name="connsiteX1" fmla="*/ 5602543 w 7362951"/>
                <a:gd name="connsiteY1" fmla="*/ 196079 h 3472679"/>
                <a:gd name="connsiteX2" fmla="*/ 3875343 w 7362951"/>
                <a:gd name="connsiteY2" fmla="*/ 3472679 h 3472679"/>
                <a:gd name="connsiteX3" fmla="*/ 0 w 7362951"/>
                <a:gd name="connsiteY3" fmla="*/ 3472679 h 3472679"/>
                <a:gd name="connsiteX4" fmla="*/ 7362951 w 7362951"/>
                <a:gd name="connsiteY4" fmla="*/ 0 h 3472679"/>
                <a:gd name="connsiteX0" fmla="*/ 7362951 w 9875669"/>
                <a:gd name="connsiteY0" fmla="*/ 224564 h 3697243"/>
                <a:gd name="connsiteX1" fmla="*/ 9875669 w 9875669"/>
                <a:gd name="connsiteY1" fmla="*/ 0 h 3697243"/>
                <a:gd name="connsiteX2" fmla="*/ 3875343 w 9875669"/>
                <a:gd name="connsiteY2" fmla="*/ 3697243 h 3697243"/>
                <a:gd name="connsiteX3" fmla="*/ 0 w 9875669"/>
                <a:gd name="connsiteY3" fmla="*/ 3697243 h 3697243"/>
                <a:gd name="connsiteX4" fmla="*/ 7362951 w 9875669"/>
                <a:gd name="connsiteY4" fmla="*/ 224564 h 3697243"/>
                <a:gd name="connsiteX0" fmla="*/ 7362951 w 9875669"/>
                <a:gd name="connsiteY0" fmla="*/ 224564 h 3697243"/>
                <a:gd name="connsiteX1" fmla="*/ 9875669 w 9875669"/>
                <a:gd name="connsiteY1" fmla="*/ 0 h 3697243"/>
                <a:gd name="connsiteX2" fmla="*/ 4919885 w 9875669"/>
                <a:gd name="connsiteY2" fmla="*/ 3697243 h 3697243"/>
                <a:gd name="connsiteX3" fmla="*/ 0 w 9875669"/>
                <a:gd name="connsiteY3" fmla="*/ 3697243 h 3697243"/>
                <a:gd name="connsiteX4" fmla="*/ 7362951 w 9875669"/>
                <a:gd name="connsiteY4" fmla="*/ 224564 h 3697243"/>
                <a:gd name="connsiteX0" fmla="*/ 4640812 w 9875669"/>
                <a:gd name="connsiteY0" fmla="*/ 224564 h 3697243"/>
                <a:gd name="connsiteX1" fmla="*/ 9875669 w 9875669"/>
                <a:gd name="connsiteY1" fmla="*/ 0 h 3697243"/>
                <a:gd name="connsiteX2" fmla="*/ 4919885 w 9875669"/>
                <a:gd name="connsiteY2" fmla="*/ 3697243 h 3697243"/>
                <a:gd name="connsiteX3" fmla="*/ 0 w 9875669"/>
                <a:gd name="connsiteY3" fmla="*/ 3697243 h 3697243"/>
                <a:gd name="connsiteX4" fmla="*/ 4640812 w 9875669"/>
                <a:gd name="connsiteY4" fmla="*/ 224564 h 3697243"/>
                <a:gd name="connsiteX0" fmla="*/ 4640812 w 7976502"/>
                <a:gd name="connsiteY0" fmla="*/ 224564 h 3697243"/>
                <a:gd name="connsiteX1" fmla="*/ 7976502 w 7976502"/>
                <a:gd name="connsiteY1" fmla="*/ 0 h 3697243"/>
                <a:gd name="connsiteX2" fmla="*/ 4919885 w 7976502"/>
                <a:gd name="connsiteY2" fmla="*/ 3697243 h 3697243"/>
                <a:gd name="connsiteX3" fmla="*/ 0 w 7976502"/>
                <a:gd name="connsiteY3" fmla="*/ 3697243 h 3697243"/>
                <a:gd name="connsiteX4" fmla="*/ 4640812 w 7976502"/>
                <a:gd name="connsiteY4" fmla="*/ 224564 h 3697243"/>
                <a:gd name="connsiteX0" fmla="*/ 4672465 w 7976502"/>
                <a:gd name="connsiteY0" fmla="*/ 224564 h 3697243"/>
                <a:gd name="connsiteX1" fmla="*/ 7976502 w 7976502"/>
                <a:gd name="connsiteY1" fmla="*/ 0 h 3697243"/>
                <a:gd name="connsiteX2" fmla="*/ 4919885 w 7976502"/>
                <a:gd name="connsiteY2" fmla="*/ 3697243 h 3697243"/>
                <a:gd name="connsiteX3" fmla="*/ 0 w 7976502"/>
                <a:gd name="connsiteY3" fmla="*/ 3697243 h 3697243"/>
                <a:gd name="connsiteX4" fmla="*/ 4672465 w 7976502"/>
                <a:gd name="connsiteY4" fmla="*/ 224564 h 3697243"/>
                <a:gd name="connsiteX0" fmla="*/ 4672466 w 7976502"/>
                <a:gd name="connsiteY0" fmla="*/ 0 h 3893322"/>
                <a:gd name="connsiteX1" fmla="*/ 7976502 w 7976502"/>
                <a:gd name="connsiteY1" fmla="*/ 196079 h 3893322"/>
                <a:gd name="connsiteX2" fmla="*/ 4919885 w 7976502"/>
                <a:gd name="connsiteY2" fmla="*/ 3893322 h 3893322"/>
                <a:gd name="connsiteX3" fmla="*/ 0 w 7976502"/>
                <a:gd name="connsiteY3" fmla="*/ 3893322 h 3893322"/>
                <a:gd name="connsiteX4" fmla="*/ 4672466 w 7976502"/>
                <a:gd name="connsiteY4" fmla="*/ 0 h 3893322"/>
                <a:gd name="connsiteX0" fmla="*/ 4640813 w 7976502"/>
                <a:gd name="connsiteY0" fmla="*/ 14242 h 3697243"/>
                <a:gd name="connsiteX1" fmla="*/ 7976502 w 7976502"/>
                <a:gd name="connsiteY1" fmla="*/ 0 h 3697243"/>
                <a:gd name="connsiteX2" fmla="*/ 4919885 w 7976502"/>
                <a:gd name="connsiteY2" fmla="*/ 3697243 h 3697243"/>
                <a:gd name="connsiteX3" fmla="*/ 0 w 7976502"/>
                <a:gd name="connsiteY3" fmla="*/ 3697243 h 3697243"/>
                <a:gd name="connsiteX4" fmla="*/ 4640813 w 7976502"/>
                <a:gd name="connsiteY4" fmla="*/ 14242 h 3697243"/>
                <a:gd name="connsiteX0" fmla="*/ 4735771 w 8071460"/>
                <a:gd name="connsiteY0" fmla="*/ 14242 h 3697243"/>
                <a:gd name="connsiteX1" fmla="*/ 8071460 w 8071460"/>
                <a:gd name="connsiteY1" fmla="*/ 0 h 3697243"/>
                <a:gd name="connsiteX2" fmla="*/ 5014843 w 8071460"/>
                <a:gd name="connsiteY2" fmla="*/ 3697243 h 3697243"/>
                <a:gd name="connsiteX3" fmla="*/ 0 w 8071460"/>
                <a:gd name="connsiteY3" fmla="*/ 3697243 h 3697243"/>
                <a:gd name="connsiteX4" fmla="*/ 4735771 w 8071460"/>
                <a:gd name="connsiteY4" fmla="*/ 14242 h 3697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71460" h="3697243">
                  <a:moveTo>
                    <a:pt x="4735771" y="14242"/>
                  </a:moveTo>
                  <a:lnTo>
                    <a:pt x="8071460" y="0"/>
                  </a:lnTo>
                  <a:lnTo>
                    <a:pt x="5014843" y="3697243"/>
                  </a:lnTo>
                  <a:lnTo>
                    <a:pt x="0" y="3697243"/>
                  </a:lnTo>
                  <a:lnTo>
                    <a:pt x="4735771" y="14242"/>
                  </a:lnTo>
                  <a:close/>
                </a:path>
              </a:pathLst>
            </a:custGeom>
            <a:solidFill>
              <a:srgbClr val="EEECE1">
                <a:lumMod val="7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Rectangle 28"/>
            <p:cNvSpPr/>
            <p:nvPr/>
          </p:nvSpPr>
          <p:spPr>
            <a:xfrm>
              <a:off x="2712248" y="882973"/>
              <a:ext cx="1741369" cy="140420"/>
            </a:xfrm>
            <a:custGeom>
              <a:avLst/>
              <a:gdLst>
                <a:gd name="connsiteX0" fmla="*/ 0 w 3875343"/>
                <a:gd name="connsiteY0" fmla="*/ 0 h 2819400"/>
                <a:gd name="connsiteX1" fmla="*/ 3875343 w 3875343"/>
                <a:gd name="connsiteY1" fmla="*/ 0 h 2819400"/>
                <a:gd name="connsiteX2" fmla="*/ 3875343 w 3875343"/>
                <a:gd name="connsiteY2" fmla="*/ 2819400 h 2819400"/>
                <a:gd name="connsiteX3" fmla="*/ 0 w 3875343"/>
                <a:gd name="connsiteY3" fmla="*/ 2819400 h 2819400"/>
                <a:gd name="connsiteX4" fmla="*/ 0 w 3875343"/>
                <a:gd name="connsiteY4" fmla="*/ 0 h 2819400"/>
                <a:gd name="connsiteX0" fmla="*/ 0 w 5602543"/>
                <a:gd name="connsiteY0" fmla="*/ 457200 h 3276600"/>
                <a:gd name="connsiteX1" fmla="*/ 5602543 w 5602543"/>
                <a:gd name="connsiteY1" fmla="*/ 0 h 3276600"/>
                <a:gd name="connsiteX2" fmla="*/ 3875343 w 5602543"/>
                <a:gd name="connsiteY2" fmla="*/ 3276600 h 3276600"/>
                <a:gd name="connsiteX3" fmla="*/ 0 w 5602543"/>
                <a:gd name="connsiteY3" fmla="*/ 3276600 h 3276600"/>
                <a:gd name="connsiteX4" fmla="*/ 0 w 5602543"/>
                <a:gd name="connsiteY4" fmla="*/ 457200 h 3276600"/>
                <a:gd name="connsiteX0" fmla="*/ 2235200 w 5602543"/>
                <a:gd name="connsiteY0" fmla="*/ 0 h 3683000"/>
                <a:gd name="connsiteX1" fmla="*/ 5602543 w 5602543"/>
                <a:gd name="connsiteY1" fmla="*/ 406400 h 3683000"/>
                <a:gd name="connsiteX2" fmla="*/ 3875343 w 5602543"/>
                <a:gd name="connsiteY2" fmla="*/ 3683000 h 3683000"/>
                <a:gd name="connsiteX3" fmla="*/ 0 w 5602543"/>
                <a:gd name="connsiteY3" fmla="*/ 3683000 h 3683000"/>
                <a:gd name="connsiteX4" fmla="*/ 2235200 w 5602543"/>
                <a:gd name="connsiteY4" fmla="*/ 0 h 3683000"/>
                <a:gd name="connsiteX0" fmla="*/ 7362951 w 7362951"/>
                <a:gd name="connsiteY0" fmla="*/ 0 h 3472679"/>
                <a:gd name="connsiteX1" fmla="*/ 5602543 w 7362951"/>
                <a:gd name="connsiteY1" fmla="*/ 196079 h 3472679"/>
                <a:gd name="connsiteX2" fmla="*/ 3875343 w 7362951"/>
                <a:gd name="connsiteY2" fmla="*/ 3472679 h 3472679"/>
                <a:gd name="connsiteX3" fmla="*/ 0 w 7362951"/>
                <a:gd name="connsiteY3" fmla="*/ 3472679 h 3472679"/>
                <a:gd name="connsiteX4" fmla="*/ 7362951 w 7362951"/>
                <a:gd name="connsiteY4" fmla="*/ 0 h 3472679"/>
                <a:gd name="connsiteX0" fmla="*/ 7362951 w 9875669"/>
                <a:gd name="connsiteY0" fmla="*/ 224564 h 3697243"/>
                <a:gd name="connsiteX1" fmla="*/ 9875669 w 9875669"/>
                <a:gd name="connsiteY1" fmla="*/ 0 h 3697243"/>
                <a:gd name="connsiteX2" fmla="*/ 3875343 w 9875669"/>
                <a:gd name="connsiteY2" fmla="*/ 3697243 h 3697243"/>
                <a:gd name="connsiteX3" fmla="*/ 0 w 9875669"/>
                <a:gd name="connsiteY3" fmla="*/ 3697243 h 3697243"/>
                <a:gd name="connsiteX4" fmla="*/ 7362951 w 9875669"/>
                <a:gd name="connsiteY4" fmla="*/ 224564 h 3697243"/>
                <a:gd name="connsiteX0" fmla="*/ 7362951 w 9875669"/>
                <a:gd name="connsiteY0" fmla="*/ 224564 h 3697243"/>
                <a:gd name="connsiteX1" fmla="*/ 9875669 w 9875669"/>
                <a:gd name="connsiteY1" fmla="*/ 0 h 3697243"/>
                <a:gd name="connsiteX2" fmla="*/ 4919885 w 9875669"/>
                <a:gd name="connsiteY2" fmla="*/ 3697243 h 3697243"/>
                <a:gd name="connsiteX3" fmla="*/ 0 w 9875669"/>
                <a:gd name="connsiteY3" fmla="*/ 3697243 h 3697243"/>
                <a:gd name="connsiteX4" fmla="*/ 7362951 w 9875669"/>
                <a:gd name="connsiteY4" fmla="*/ 224564 h 3697243"/>
                <a:gd name="connsiteX0" fmla="*/ 4640812 w 9875669"/>
                <a:gd name="connsiteY0" fmla="*/ 224564 h 3697243"/>
                <a:gd name="connsiteX1" fmla="*/ 9875669 w 9875669"/>
                <a:gd name="connsiteY1" fmla="*/ 0 h 3697243"/>
                <a:gd name="connsiteX2" fmla="*/ 4919885 w 9875669"/>
                <a:gd name="connsiteY2" fmla="*/ 3697243 h 3697243"/>
                <a:gd name="connsiteX3" fmla="*/ 0 w 9875669"/>
                <a:gd name="connsiteY3" fmla="*/ 3697243 h 3697243"/>
                <a:gd name="connsiteX4" fmla="*/ 4640812 w 9875669"/>
                <a:gd name="connsiteY4" fmla="*/ 224564 h 3697243"/>
                <a:gd name="connsiteX0" fmla="*/ 4640812 w 7976502"/>
                <a:gd name="connsiteY0" fmla="*/ 224564 h 3697243"/>
                <a:gd name="connsiteX1" fmla="*/ 7976502 w 7976502"/>
                <a:gd name="connsiteY1" fmla="*/ 0 h 3697243"/>
                <a:gd name="connsiteX2" fmla="*/ 4919885 w 7976502"/>
                <a:gd name="connsiteY2" fmla="*/ 3697243 h 3697243"/>
                <a:gd name="connsiteX3" fmla="*/ 0 w 7976502"/>
                <a:gd name="connsiteY3" fmla="*/ 3697243 h 3697243"/>
                <a:gd name="connsiteX4" fmla="*/ 4640812 w 7976502"/>
                <a:gd name="connsiteY4" fmla="*/ 224564 h 3697243"/>
                <a:gd name="connsiteX0" fmla="*/ 4672465 w 7976502"/>
                <a:gd name="connsiteY0" fmla="*/ 224564 h 3697243"/>
                <a:gd name="connsiteX1" fmla="*/ 7976502 w 7976502"/>
                <a:gd name="connsiteY1" fmla="*/ 0 h 3697243"/>
                <a:gd name="connsiteX2" fmla="*/ 4919885 w 7976502"/>
                <a:gd name="connsiteY2" fmla="*/ 3697243 h 3697243"/>
                <a:gd name="connsiteX3" fmla="*/ 0 w 7976502"/>
                <a:gd name="connsiteY3" fmla="*/ 3697243 h 3697243"/>
                <a:gd name="connsiteX4" fmla="*/ 4672465 w 7976502"/>
                <a:gd name="connsiteY4" fmla="*/ 224564 h 3697243"/>
                <a:gd name="connsiteX0" fmla="*/ 4672466 w 7976502"/>
                <a:gd name="connsiteY0" fmla="*/ 0 h 3893322"/>
                <a:gd name="connsiteX1" fmla="*/ 7976502 w 7976502"/>
                <a:gd name="connsiteY1" fmla="*/ 196079 h 3893322"/>
                <a:gd name="connsiteX2" fmla="*/ 4919885 w 7976502"/>
                <a:gd name="connsiteY2" fmla="*/ 3893322 h 3893322"/>
                <a:gd name="connsiteX3" fmla="*/ 0 w 7976502"/>
                <a:gd name="connsiteY3" fmla="*/ 3893322 h 3893322"/>
                <a:gd name="connsiteX4" fmla="*/ 4672466 w 7976502"/>
                <a:gd name="connsiteY4" fmla="*/ 0 h 3893322"/>
                <a:gd name="connsiteX0" fmla="*/ 4640813 w 7976502"/>
                <a:gd name="connsiteY0" fmla="*/ 14242 h 3697243"/>
                <a:gd name="connsiteX1" fmla="*/ 7976502 w 7976502"/>
                <a:gd name="connsiteY1" fmla="*/ 0 h 3697243"/>
                <a:gd name="connsiteX2" fmla="*/ 4919885 w 7976502"/>
                <a:gd name="connsiteY2" fmla="*/ 3697243 h 3697243"/>
                <a:gd name="connsiteX3" fmla="*/ 0 w 7976502"/>
                <a:gd name="connsiteY3" fmla="*/ 3697243 h 3697243"/>
                <a:gd name="connsiteX4" fmla="*/ 4640813 w 7976502"/>
                <a:gd name="connsiteY4" fmla="*/ 14242 h 3697243"/>
                <a:gd name="connsiteX0" fmla="*/ 2868257 w 7976502"/>
                <a:gd name="connsiteY0" fmla="*/ 224564 h 3697243"/>
                <a:gd name="connsiteX1" fmla="*/ 7976502 w 7976502"/>
                <a:gd name="connsiteY1" fmla="*/ 0 h 3697243"/>
                <a:gd name="connsiteX2" fmla="*/ 4919885 w 7976502"/>
                <a:gd name="connsiteY2" fmla="*/ 3697243 h 3697243"/>
                <a:gd name="connsiteX3" fmla="*/ 0 w 7976502"/>
                <a:gd name="connsiteY3" fmla="*/ 3697243 h 3697243"/>
                <a:gd name="connsiteX4" fmla="*/ 2868257 w 7976502"/>
                <a:gd name="connsiteY4" fmla="*/ 224564 h 3697243"/>
                <a:gd name="connsiteX0" fmla="*/ 2868257 w 6837002"/>
                <a:gd name="connsiteY0" fmla="*/ 224564 h 3697243"/>
                <a:gd name="connsiteX1" fmla="*/ 6837002 w 6837002"/>
                <a:gd name="connsiteY1" fmla="*/ 0 h 3697243"/>
                <a:gd name="connsiteX2" fmla="*/ 4919885 w 6837002"/>
                <a:gd name="connsiteY2" fmla="*/ 3697243 h 3697243"/>
                <a:gd name="connsiteX3" fmla="*/ 0 w 6837002"/>
                <a:gd name="connsiteY3" fmla="*/ 3697243 h 3697243"/>
                <a:gd name="connsiteX4" fmla="*/ 2868257 w 6837002"/>
                <a:gd name="connsiteY4" fmla="*/ 224564 h 3697243"/>
                <a:gd name="connsiteX0" fmla="*/ 2868257 w 6837002"/>
                <a:gd name="connsiteY0" fmla="*/ 14243 h 3486922"/>
                <a:gd name="connsiteX1" fmla="*/ 6837002 w 6837002"/>
                <a:gd name="connsiteY1" fmla="*/ 0 h 3486922"/>
                <a:gd name="connsiteX2" fmla="*/ 4919885 w 6837002"/>
                <a:gd name="connsiteY2" fmla="*/ 3486922 h 3486922"/>
                <a:gd name="connsiteX3" fmla="*/ 0 w 6837002"/>
                <a:gd name="connsiteY3" fmla="*/ 3486922 h 3486922"/>
                <a:gd name="connsiteX4" fmla="*/ 2868257 w 6837002"/>
                <a:gd name="connsiteY4" fmla="*/ 14243 h 3486922"/>
                <a:gd name="connsiteX0" fmla="*/ 2963216 w 6837002"/>
                <a:gd name="connsiteY0" fmla="*/ 0 h 3683001"/>
                <a:gd name="connsiteX1" fmla="*/ 6837002 w 6837002"/>
                <a:gd name="connsiteY1" fmla="*/ 196079 h 3683001"/>
                <a:gd name="connsiteX2" fmla="*/ 4919885 w 6837002"/>
                <a:gd name="connsiteY2" fmla="*/ 3683001 h 3683001"/>
                <a:gd name="connsiteX3" fmla="*/ 0 w 6837002"/>
                <a:gd name="connsiteY3" fmla="*/ 3683001 h 3683001"/>
                <a:gd name="connsiteX4" fmla="*/ 2963216 w 6837002"/>
                <a:gd name="connsiteY4" fmla="*/ 0 h 3683001"/>
                <a:gd name="connsiteX0" fmla="*/ 2963216 w 6900308"/>
                <a:gd name="connsiteY0" fmla="*/ 14242 h 3697243"/>
                <a:gd name="connsiteX1" fmla="*/ 6900308 w 6900308"/>
                <a:gd name="connsiteY1" fmla="*/ 0 h 3697243"/>
                <a:gd name="connsiteX2" fmla="*/ 4919885 w 6900308"/>
                <a:gd name="connsiteY2" fmla="*/ 3697243 h 3697243"/>
                <a:gd name="connsiteX3" fmla="*/ 0 w 6900308"/>
                <a:gd name="connsiteY3" fmla="*/ 3697243 h 3697243"/>
                <a:gd name="connsiteX4" fmla="*/ 2963216 w 6900308"/>
                <a:gd name="connsiteY4" fmla="*/ 14242 h 3697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0308" h="3697243">
                  <a:moveTo>
                    <a:pt x="2963216" y="14242"/>
                  </a:moveTo>
                  <a:lnTo>
                    <a:pt x="6900308" y="0"/>
                  </a:lnTo>
                  <a:lnTo>
                    <a:pt x="4919885" y="3697243"/>
                  </a:lnTo>
                  <a:lnTo>
                    <a:pt x="0" y="3697243"/>
                  </a:lnTo>
                  <a:lnTo>
                    <a:pt x="2963216" y="14242"/>
                  </a:lnTo>
                  <a:close/>
                </a:path>
              </a:pathLst>
            </a:custGeom>
            <a:solidFill>
              <a:srgbClr val="9BBB59">
                <a:lumMod val="40000"/>
                <a:lumOff val="6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Rectangle 28"/>
            <p:cNvSpPr/>
            <p:nvPr/>
          </p:nvSpPr>
          <p:spPr>
            <a:xfrm flipH="1">
              <a:off x="4710581" y="882973"/>
              <a:ext cx="1765332" cy="140420"/>
            </a:xfrm>
            <a:custGeom>
              <a:avLst/>
              <a:gdLst>
                <a:gd name="connsiteX0" fmla="*/ 0 w 3875343"/>
                <a:gd name="connsiteY0" fmla="*/ 0 h 2819400"/>
                <a:gd name="connsiteX1" fmla="*/ 3875343 w 3875343"/>
                <a:gd name="connsiteY1" fmla="*/ 0 h 2819400"/>
                <a:gd name="connsiteX2" fmla="*/ 3875343 w 3875343"/>
                <a:gd name="connsiteY2" fmla="*/ 2819400 h 2819400"/>
                <a:gd name="connsiteX3" fmla="*/ 0 w 3875343"/>
                <a:gd name="connsiteY3" fmla="*/ 2819400 h 2819400"/>
                <a:gd name="connsiteX4" fmla="*/ 0 w 3875343"/>
                <a:gd name="connsiteY4" fmla="*/ 0 h 2819400"/>
                <a:gd name="connsiteX0" fmla="*/ 0 w 5602543"/>
                <a:gd name="connsiteY0" fmla="*/ 457200 h 3276600"/>
                <a:gd name="connsiteX1" fmla="*/ 5602543 w 5602543"/>
                <a:gd name="connsiteY1" fmla="*/ 0 h 3276600"/>
                <a:gd name="connsiteX2" fmla="*/ 3875343 w 5602543"/>
                <a:gd name="connsiteY2" fmla="*/ 3276600 h 3276600"/>
                <a:gd name="connsiteX3" fmla="*/ 0 w 5602543"/>
                <a:gd name="connsiteY3" fmla="*/ 3276600 h 3276600"/>
                <a:gd name="connsiteX4" fmla="*/ 0 w 5602543"/>
                <a:gd name="connsiteY4" fmla="*/ 457200 h 3276600"/>
                <a:gd name="connsiteX0" fmla="*/ 2235200 w 5602543"/>
                <a:gd name="connsiteY0" fmla="*/ 0 h 3683000"/>
                <a:gd name="connsiteX1" fmla="*/ 5602543 w 5602543"/>
                <a:gd name="connsiteY1" fmla="*/ 406400 h 3683000"/>
                <a:gd name="connsiteX2" fmla="*/ 3875343 w 5602543"/>
                <a:gd name="connsiteY2" fmla="*/ 3683000 h 3683000"/>
                <a:gd name="connsiteX3" fmla="*/ 0 w 5602543"/>
                <a:gd name="connsiteY3" fmla="*/ 3683000 h 3683000"/>
                <a:gd name="connsiteX4" fmla="*/ 2235200 w 5602543"/>
                <a:gd name="connsiteY4" fmla="*/ 0 h 3683000"/>
                <a:gd name="connsiteX0" fmla="*/ 7362951 w 7362951"/>
                <a:gd name="connsiteY0" fmla="*/ 0 h 3472679"/>
                <a:gd name="connsiteX1" fmla="*/ 5602543 w 7362951"/>
                <a:gd name="connsiteY1" fmla="*/ 196079 h 3472679"/>
                <a:gd name="connsiteX2" fmla="*/ 3875343 w 7362951"/>
                <a:gd name="connsiteY2" fmla="*/ 3472679 h 3472679"/>
                <a:gd name="connsiteX3" fmla="*/ 0 w 7362951"/>
                <a:gd name="connsiteY3" fmla="*/ 3472679 h 3472679"/>
                <a:gd name="connsiteX4" fmla="*/ 7362951 w 7362951"/>
                <a:gd name="connsiteY4" fmla="*/ 0 h 3472679"/>
                <a:gd name="connsiteX0" fmla="*/ 7362951 w 9875669"/>
                <a:gd name="connsiteY0" fmla="*/ 224564 h 3697243"/>
                <a:gd name="connsiteX1" fmla="*/ 9875669 w 9875669"/>
                <a:gd name="connsiteY1" fmla="*/ 0 h 3697243"/>
                <a:gd name="connsiteX2" fmla="*/ 3875343 w 9875669"/>
                <a:gd name="connsiteY2" fmla="*/ 3697243 h 3697243"/>
                <a:gd name="connsiteX3" fmla="*/ 0 w 9875669"/>
                <a:gd name="connsiteY3" fmla="*/ 3697243 h 3697243"/>
                <a:gd name="connsiteX4" fmla="*/ 7362951 w 9875669"/>
                <a:gd name="connsiteY4" fmla="*/ 224564 h 3697243"/>
                <a:gd name="connsiteX0" fmla="*/ 7362951 w 9875669"/>
                <a:gd name="connsiteY0" fmla="*/ 224564 h 3697243"/>
                <a:gd name="connsiteX1" fmla="*/ 9875669 w 9875669"/>
                <a:gd name="connsiteY1" fmla="*/ 0 h 3697243"/>
                <a:gd name="connsiteX2" fmla="*/ 4919885 w 9875669"/>
                <a:gd name="connsiteY2" fmla="*/ 3697243 h 3697243"/>
                <a:gd name="connsiteX3" fmla="*/ 0 w 9875669"/>
                <a:gd name="connsiteY3" fmla="*/ 3697243 h 3697243"/>
                <a:gd name="connsiteX4" fmla="*/ 7362951 w 9875669"/>
                <a:gd name="connsiteY4" fmla="*/ 224564 h 3697243"/>
                <a:gd name="connsiteX0" fmla="*/ 4640812 w 9875669"/>
                <a:gd name="connsiteY0" fmla="*/ 224564 h 3697243"/>
                <a:gd name="connsiteX1" fmla="*/ 9875669 w 9875669"/>
                <a:gd name="connsiteY1" fmla="*/ 0 h 3697243"/>
                <a:gd name="connsiteX2" fmla="*/ 4919885 w 9875669"/>
                <a:gd name="connsiteY2" fmla="*/ 3697243 h 3697243"/>
                <a:gd name="connsiteX3" fmla="*/ 0 w 9875669"/>
                <a:gd name="connsiteY3" fmla="*/ 3697243 h 3697243"/>
                <a:gd name="connsiteX4" fmla="*/ 4640812 w 9875669"/>
                <a:gd name="connsiteY4" fmla="*/ 224564 h 3697243"/>
                <a:gd name="connsiteX0" fmla="*/ 4640812 w 7976502"/>
                <a:gd name="connsiteY0" fmla="*/ 224564 h 3697243"/>
                <a:gd name="connsiteX1" fmla="*/ 7976502 w 7976502"/>
                <a:gd name="connsiteY1" fmla="*/ 0 h 3697243"/>
                <a:gd name="connsiteX2" fmla="*/ 4919885 w 7976502"/>
                <a:gd name="connsiteY2" fmla="*/ 3697243 h 3697243"/>
                <a:gd name="connsiteX3" fmla="*/ 0 w 7976502"/>
                <a:gd name="connsiteY3" fmla="*/ 3697243 h 3697243"/>
                <a:gd name="connsiteX4" fmla="*/ 4640812 w 7976502"/>
                <a:gd name="connsiteY4" fmla="*/ 224564 h 3697243"/>
                <a:gd name="connsiteX0" fmla="*/ 4672465 w 7976502"/>
                <a:gd name="connsiteY0" fmla="*/ 224564 h 3697243"/>
                <a:gd name="connsiteX1" fmla="*/ 7976502 w 7976502"/>
                <a:gd name="connsiteY1" fmla="*/ 0 h 3697243"/>
                <a:gd name="connsiteX2" fmla="*/ 4919885 w 7976502"/>
                <a:gd name="connsiteY2" fmla="*/ 3697243 h 3697243"/>
                <a:gd name="connsiteX3" fmla="*/ 0 w 7976502"/>
                <a:gd name="connsiteY3" fmla="*/ 3697243 h 3697243"/>
                <a:gd name="connsiteX4" fmla="*/ 4672465 w 7976502"/>
                <a:gd name="connsiteY4" fmla="*/ 224564 h 3697243"/>
                <a:gd name="connsiteX0" fmla="*/ 4672466 w 7976502"/>
                <a:gd name="connsiteY0" fmla="*/ 0 h 3893322"/>
                <a:gd name="connsiteX1" fmla="*/ 7976502 w 7976502"/>
                <a:gd name="connsiteY1" fmla="*/ 196079 h 3893322"/>
                <a:gd name="connsiteX2" fmla="*/ 4919885 w 7976502"/>
                <a:gd name="connsiteY2" fmla="*/ 3893322 h 3893322"/>
                <a:gd name="connsiteX3" fmla="*/ 0 w 7976502"/>
                <a:gd name="connsiteY3" fmla="*/ 3893322 h 3893322"/>
                <a:gd name="connsiteX4" fmla="*/ 4672466 w 7976502"/>
                <a:gd name="connsiteY4" fmla="*/ 0 h 3893322"/>
                <a:gd name="connsiteX0" fmla="*/ 4640813 w 7976502"/>
                <a:gd name="connsiteY0" fmla="*/ 14242 h 3697243"/>
                <a:gd name="connsiteX1" fmla="*/ 7976502 w 7976502"/>
                <a:gd name="connsiteY1" fmla="*/ 0 h 3697243"/>
                <a:gd name="connsiteX2" fmla="*/ 4919885 w 7976502"/>
                <a:gd name="connsiteY2" fmla="*/ 3697243 h 3697243"/>
                <a:gd name="connsiteX3" fmla="*/ 0 w 7976502"/>
                <a:gd name="connsiteY3" fmla="*/ 3697243 h 3697243"/>
                <a:gd name="connsiteX4" fmla="*/ 4640813 w 7976502"/>
                <a:gd name="connsiteY4" fmla="*/ 14242 h 3697243"/>
                <a:gd name="connsiteX0" fmla="*/ 2868257 w 7976502"/>
                <a:gd name="connsiteY0" fmla="*/ 224564 h 3697243"/>
                <a:gd name="connsiteX1" fmla="*/ 7976502 w 7976502"/>
                <a:gd name="connsiteY1" fmla="*/ 0 h 3697243"/>
                <a:gd name="connsiteX2" fmla="*/ 4919885 w 7976502"/>
                <a:gd name="connsiteY2" fmla="*/ 3697243 h 3697243"/>
                <a:gd name="connsiteX3" fmla="*/ 0 w 7976502"/>
                <a:gd name="connsiteY3" fmla="*/ 3697243 h 3697243"/>
                <a:gd name="connsiteX4" fmla="*/ 2868257 w 7976502"/>
                <a:gd name="connsiteY4" fmla="*/ 224564 h 3697243"/>
                <a:gd name="connsiteX0" fmla="*/ 2868257 w 6837002"/>
                <a:gd name="connsiteY0" fmla="*/ 224564 h 3697243"/>
                <a:gd name="connsiteX1" fmla="*/ 6837002 w 6837002"/>
                <a:gd name="connsiteY1" fmla="*/ 0 h 3697243"/>
                <a:gd name="connsiteX2" fmla="*/ 4919885 w 6837002"/>
                <a:gd name="connsiteY2" fmla="*/ 3697243 h 3697243"/>
                <a:gd name="connsiteX3" fmla="*/ 0 w 6837002"/>
                <a:gd name="connsiteY3" fmla="*/ 3697243 h 3697243"/>
                <a:gd name="connsiteX4" fmla="*/ 2868257 w 6837002"/>
                <a:gd name="connsiteY4" fmla="*/ 224564 h 3697243"/>
                <a:gd name="connsiteX0" fmla="*/ 2868257 w 6837002"/>
                <a:gd name="connsiteY0" fmla="*/ 14243 h 3486922"/>
                <a:gd name="connsiteX1" fmla="*/ 6837002 w 6837002"/>
                <a:gd name="connsiteY1" fmla="*/ 0 h 3486922"/>
                <a:gd name="connsiteX2" fmla="*/ 4919885 w 6837002"/>
                <a:gd name="connsiteY2" fmla="*/ 3486922 h 3486922"/>
                <a:gd name="connsiteX3" fmla="*/ 0 w 6837002"/>
                <a:gd name="connsiteY3" fmla="*/ 3486922 h 3486922"/>
                <a:gd name="connsiteX4" fmla="*/ 2868257 w 6837002"/>
                <a:gd name="connsiteY4" fmla="*/ 14243 h 3486922"/>
                <a:gd name="connsiteX0" fmla="*/ 2963216 w 6837002"/>
                <a:gd name="connsiteY0" fmla="*/ 0 h 3683001"/>
                <a:gd name="connsiteX1" fmla="*/ 6837002 w 6837002"/>
                <a:gd name="connsiteY1" fmla="*/ 196079 h 3683001"/>
                <a:gd name="connsiteX2" fmla="*/ 4919885 w 6837002"/>
                <a:gd name="connsiteY2" fmla="*/ 3683001 h 3683001"/>
                <a:gd name="connsiteX3" fmla="*/ 0 w 6837002"/>
                <a:gd name="connsiteY3" fmla="*/ 3683001 h 3683001"/>
                <a:gd name="connsiteX4" fmla="*/ 2963216 w 6837002"/>
                <a:gd name="connsiteY4" fmla="*/ 0 h 3683001"/>
                <a:gd name="connsiteX0" fmla="*/ 2963216 w 6900308"/>
                <a:gd name="connsiteY0" fmla="*/ 14242 h 3697243"/>
                <a:gd name="connsiteX1" fmla="*/ 6900308 w 6900308"/>
                <a:gd name="connsiteY1" fmla="*/ 0 h 3697243"/>
                <a:gd name="connsiteX2" fmla="*/ 4919885 w 6900308"/>
                <a:gd name="connsiteY2" fmla="*/ 3697243 h 3697243"/>
                <a:gd name="connsiteX3" fmla="*/ 0 w 6900308"/>
                <a:gd name="connsiteY3" fmla="*/ 3697243 h 3697243"/>
                <a:gd name="connsiteX4" fmla="*/ 2963216 w 6900308"/>
                <a:gd name="connsiteY4" fmla="*/ 14242 h 3697243"/>
                <a:gd name="connsiteX0" fmla="*/ 3058174 w 6995266"/>
                <a:gd name="connsiteY0" fmla="*/ 14242 h 3697243"/>
                <a:gd name="connsiteX1" fmla="*/ 6995266 w 6995266"/>
                <a:gd name="connsiteY1" fmla="*/ 0 h 3697243"/>
                <a:gd name="connsiteX2" fmla="*/ 5014843 w 6995266"/>
                <a:gd name="connsiteY2" fmla="*/ 3697243 h 3697243"/>
                <a:gd name="connsiteX3" fmla="*/ 0 w 6995266"/>
                <a:gd name="connsiteY3" fmla="*/ 3697243 h 3697243"/>
                <a:gd name="connsiteX4" fmla="*/ 3058174 w 6995266"/>
                <a:gd name="connsiteY4" fmla="*/ 14242 h 3697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95266" h="3697243">
                  <a:moveTo>
                    <a:pt x="3058174" y="14242"/>
                  </a:moveTo>
                  <a:lnTo>
                    <a:pt x="6995266" y="0"/>
                  </a:lnTo>
                  <a:lnTo>
                    <a:pt x="5014843" y="3697243"/>
                  </a:lnTo>
                  <a:lnTo>
                    <a:pt x="0" y="3697243"/>
                  </a:lnTo>
                  <a:lnTo>
                    <a:pt x="3058174" y="14242"/>
                  </a:lnTo>
                  <a:close/>
                </a:path>
              </a:pathLst>
            </a:custGeom>
            <a:solidFill>
              <a:srgbClr val="F79646">
                <a:lumMod val="40000"/>
                <a:lumOff val="6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5" name="Picture 5" descr="Target 7 After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773" y="1607247"/>
            <a:ext cx="2705100" cy="3196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574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549275" y="107576"/>
            <a:ext cx="8042276" cy="921124"/>
          </a:xfrm>
        </p:spPr>
        <p:txBody>
          <a:bodyPr>
            <a:normAutofit/>
          </a:bodyPr>
          <a:lstStyle/>
          <a:p>
            <a:r>
              <a:rPr lang="en-US" dirty="0" smtClean="0"/>
              <a:t>Thermal Shock </a:t>
            </a:r>
            <a:r>
              <a:rPr lang="en-US" sz="4000" dirty="0" smtClean="0"/>
              <a:t>(stress waves)</a:t>
            </a:r>
            <a:endParaRPr lang="en-US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029200"/>
            <a:ext cx="7467600" cy="1524000"/>
          </a:xfrm>
        </p:spPr>
        <p:txBody>
          <a:bodyPr>
            <a:normAutofit fontScale="70000" lnSpcReduction="20000"/>
          </a:bodyPr>
          <a:lstStyle/>
          <a:p>
            <a:pPr eaLnBrk="1" hangingPunct="1"/>
            <a:r>
              <a:rPr lang="en-US" sz="2400" dirty="0" smtClean="0"/>
              <a:t>Fast </a:t>
            </a:r>
            <a:r>
              <a:rPr lang="en-US" sz="2400" dirty="0"/>
              <a:t>expansion of material surrounded by cooler material creates a  sudden local area of compressive stress</a:t>
            </a:r>
          </a:p>
          <a:p>
            <a:pPr eaLnBrk="1" hangingPunct="1"/>
            <a:r>
              <a:rPr lang="en-US" sz="2400" dirty="0"/>
              <a:t>Stress waves (not shock waves) move through the </a:t>
            </a:r>
            <a:r>
              <a:rPr lang="en-US" sz="2400" dirty="0" smtClean="0"/>
              <a:t>target</a:t>
            </a:r>
          </a:p>
          <a:p>
            <a:pPr eaLnBrk="1" hangingPunct="1"/>
            <a:r>
              <a:rPr lang="en-US" sz="2400" dirty="0"/>
              <a:t>Plastic deformation or cracking can occur</a:t>
            </a: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603689" y="4156075"/>
            <a:ext cx="40191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Ta-rod after irradiation with 6E18 protons in 2.4 </a:t>
            </a:r>
            <a:r>
              <a:rPr lang="en-US" sz="1400" dirty="0" err="1">
                <a:latin typeface="Symbol" charset="2"/>
                <a:ea typeface="Times New Roman" charset="0"/>
                <a:cs typeface="Times New Roman" charset="0"/>
                <a:sym typeface="Symbol" charset="2"/>
              </a:rPr>
              <a:t></a:t>
            </a:r>
            <a:r>
              <a:rPr lang="en-US" sz="1400" dirty="0" err="1">
                <a:ea typeface="Times New Roman" charset="0"/>
                <a:cs typeface="Times New Roman" charset="0"/>
              </a:rPr>
              <a:t>s</a:t>
            </a:r>
            <a:r>
              <a:rPr lang="en-US" sz="1400" dirty="0"/>
              <a:t> pulses of 3E13 at </a:t>
            </a:r>
            <a:r>
              <a:rPr lang="en-US" sz="1400" dirty="0" smtClean="0"/>
              <a:t>ISOLDE (photo courtesy of J. </a:t>
            </a:r>
            <a:r>
              <a:rPr lang="en-US" sz="1400" dirty="0" err="1" smtClean="0"/>
              <a:t>Lettry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4622801" y="4156075"/>
            <a:ext cx="39692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Simulation of stress wave propagation in Li lens (</a:t>
            </a:r>
            <a:r>
              <a:rPr lang="en-US" sz="1400" dirty="0" err="1" smtClean="0"/>
              <a:t>pbar</a:t>
            </a:r>
            <a:r>
              <a:rPr lang="en-US" sz="1400" dirty="0" smtClean="0"/>
              <a:t> </a:t>
            </a:r>
            <a:r>
              <a:rPr lang="en-US" sz="1400" dirty="0"/>
              <a:t>source, Fermilab)</a:t>
            </a:r>
          </a:p>
        </p:txBody>
      </p:sp>
      <p:pic>
        <p:nvPicPr>
          <p:cNvPr id="8" name="Picture 7" descr="Untitl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89" y="1257300"/>
            <a:ext cx="4019112" cy="2898775"/>
          </a:xfrm>
          <a:prstGeom prst="rect">
            <a:avLst/>
          </a:prstGeom>
        </p:spPr>
      </p:pic>
      <p:pic>
        <p:nvPicPr>
          <p:cNvPr id="9" name="Picture 8" descr="liwave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4210" y="1257300"/>
            <a:ext cx="3827805" cy="2898776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38BD7-639E-0E43-AB10-7D6EE02BD1DE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19263"/>
            <a:ext cx="7543800" cy="4757737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Methods to overcome thermal shock:</a:t>
            </a:r>
          </a:p>
          <a:p>
            <a:pPr lvl="1">
              <a:lnSpc>
                <a:spcPct val="90000"/>
              </a:lnSpc>
            </a:pPr>
            <a:r>
              <a:rPr lang="en-US" sz="2100" dirty="0" smtClean="0"/>
              <a:t>Material Selection</a:t>
            </a:r>
          </a:p>
          <a:p>
            <a:pPr lvl="2">
              <a:lnSpc>
                <a:spcPct val="90000"/>
              </a:lnSpc>
            </a:pPr>
            <a:r>
              <a:rPr lang="en-US" sz="1800" dirty="0" smtClean="0"/>
              <a:t>High specific heat</a:t>
            </a:r>
          </a:p>
          <a:p>
            <a:pPr lvl="2">
              <a:lnSpc>
                <a:spcPct val="90000"/>
              </a:lnSpc>
            </a:pPr>
            <a:r>
              <a:rPr lang="en-US" sz="1800" dirty="0" smtClean="0"/>
              <a:t>Low coefficient of thermal expansion</a:t>
            </a:r>
          </a:p>
          <a:p>
            <a:pPr lvl="2">
              <a:lnSpc>
                <a:spcPct val="90000"/>
              </a:lnSpc>
            </a:pPr>
            <a:r>
              <a:rPr lang="en-US" sz="1800" dirty="0" smtClean="0"/>
              <a:t>Low modulus of elasticity</a:t>
            </a:r>
          </a:p>
          <a:p>
            <a:pPr lvl="2">
              <a:lnSpc>
                <a:spcPct val="90000"/>
              </a:lnSpc>
            </a:pPr>
            <a:r>
              <a:rPr lang="en-US" sz="1800" dirty="0" smtClean="0"/>
              <a:t>High strength (tensile and fatigue) </a:t>
            </a:r>
            <a:r>
              <a:rPr lang="en-US" sz="1800" dirty="0"/>
              <a:t>at elevated </a:t>
            </a:r>
            <a:r>
              <a:rPr lang="en-US" sz="1800" dirty="0" smtClean="0"/>
              <a:t>temperature</a:t>
            </a:r>
          </a:p>
          <a:p>
            <a:pPr lvl="1">
              <a:lnSpc>
                <a:spcPct val="90000"/>
              </a:lnSpc>
            </a:pPr>
            <a:r>
              <a:rPr lang="en-US" sz="2100" dirty="0" smtClean="0"/>
              <a:t>Segment target length</a:t>
            </a:r>
          </a:p>
          <a:p>
            <a:pPr lvl="1">
              <a:lnSpc>
                <a:spcPct val="90000"/>
              </a:lnSpc>
            </a:pPr>
            <a:r>
              <a:rPr lang="en-US" sz="2100" dirty="0" smtClean="0"/>
              <a:t>Manipulate beam parameters (spot size, intensity)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Affects flowing liquid targets and CW beam with rotating targets as well</a:t>
            </a:r>
          </a:p>
          <a:p>
            <a:pPr lvl="1">
              <a:lnSpc>
                <a:spcPct val="90000"/>
              </a:lnSpc>
            </a:pPr>
            <a:r>
              <a:rPr lang="en-US" sz="2100" dirty="0" smtClean="0"/>
              <a:t>Cavitation in liquid metal (SNS)</a:t>
            </a:r>
          </a:p>
          <a:p>
            <a:pPr lvl="1">
              <a:lnSpc>
                <a:spcPct val="90000"/>
              </a:lnSpc>
            </a:pPr>
            <a:r>
              <a:rPr lang="en-US" sz="2100" dirty="0" smtClean="0"/>
              <a:t>Rotating target in CW beam (FRIB)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38BD7-639E-0E43-AB10-7D6EE02BD1DE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Thermal Shock </a:t>
            </a:r>
            <a:r>
              <a:rPr lang="en-US" sz="4000" dirty="0" smtClean="0"/>
              <a:t>(stress waves)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25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38BD7-639E-0E43-AB10-7D6EE02BD1DE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625600"/>
            <a:ext cx="479138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943785" y="1542098"/>
            <a:ext cx="27510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Stress developing:</a:t>
            </a:r>
          </a:p>
          <a:p>
            <a:r>
              <a:rPr lang="en-US" dirty="0" smtClean="0"/>
              <a:t>0 </a:t>
            </a:r>
            <a:r>
              <a:rPr lang="el-GR" dirty="0" smtClean="0"/>
              <a:t>μ</a:t>
            </a:r>
            <a:r>
              <a:rPr lang="en-US" dirty="0" smtClean="0"/>
              <a:t>s (top), 1.8 </a:t>
            </a:r>
            <a:r>
              <a:rPr lang="el-GR" dirty="0"/>
              <a:t>μ</a:t>
            </a:r>
            <a:r>
              <a:rPr lang="en-US" dirty="0" smtClean="0"/>
              <a:t>s, 4.2 </a:t>
            </a:r>
            <a:r>
              <a:rPr lang="el-GR" dirty="0"/>
              <a:t>μ</a:t>
            </a:r>
            <a:r>
              <a:rPr lang="en-US" dirty="0"/>
              <a:t>s </a:t>
            </a:r>
            <a:endParaRPr lang="en-US" dirty="0" smtClean="0"/>
          </a:p>
          <a:p>
            <a:r>
              <a:rPr lang="en-US" dirty="0"/>
              <a:t>a</a:t>
            </a:r>
            <a:r>
              <a:rPr lang="en-US" dirty="0" smtClean="0"/>
              <a:t>nd 6 </a:t>
            </a:r>
            <a:r>
              <a:rPr lang="el-GR" dirty="0"/>
              <a:t>μ</a:t>
            </a:r>
            <a:r>
              <a:rPr lang="en-US" dirty="0" smtClean="0"/>
              <a:t>s. Unit is Pa</a:t>
            </a:r>
          </a:p>
          <a:p>
            <a:r>
              <a:rPr lang="en-US" dirty="0" smtClean="0"/>
              <a:t>Stress wave from the </a:t>
            </a:r>
          </a:p>
          <a:p>
            <a:r>
              <a:rPr lang="en-US" dirty="0"/>
              <a:t>b</a:t>
            </a:r>
            <a:r>
              <a:rPr lang="en-US" dirty="0" smtClean="0"/>
              <a:t>eam pulse is seen </a:t>
            </a:r>
            <a:endParaRPr lang="en-US" dirty="0"/>
          </a:p>
        </p:txBody>
      </p:sp>
      <p:sp>
        <p:nvSpPr>
          <p:cNvPr id="10" name="Footer Placeholder 2"/>
          <p:cNvSpPr txBox="1">
            <a:spLocks/>
          </p:cNvSpPr>
          <p:nvPr/>
        </p:nvSpPr>
        <p:spPr>
          <a:xfrm>
            <a:off x="4943785" y="3019426"/>
            <a:ext cx="2898775" cy="365125"/>
          </a:xfrm>
          <a:prstGeom prst="rect">
            <a:avLst/>
          </a:prstGeom>
        </p:spPr>
        <p:txBody>
          <a:bodyPr vert="horz" anchor="ctr" anchorCtr="0"/>
          <a:lstStyle>
            <a:defPPr>
              <a:defRPr lang="en-US"/>
            </a:defPPr>
            <a:lvl1pPr marL="0" algn="l" defTabSz="4572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M. </a:t>
            </a:r>
            <a:r>
              <a:rPr lang="en-US" dirty="0" err="1" smtClean="0"/>
              <a:t>Avilov</a:t>
            </a:r>
            <a:r>
              <a:rPr lang="en-US" dirty="0" smtClean="0"/>
              <a:t>, FRIB, 06/14/2012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294256" y="3286078"/>
            <a:ext cx="2590802" cy="2787748"/>
          </a:xfrm>
          <a:prstGeom prst="rect">
            <a:avLst/>
          </a:prstGeom>
        </p:spPr>
      </p:pic>
      <p:sp>
        <p:nvSpPr>
          <p:cNvPr id="12" name="Footer Placeholder 2"/>
          <p:cNvSpPr txBox="1">
            <a:spLocks/>
          </p:cNvSpPr>
          <p:nvPr/>
        </p:nvSpPr>
        <p:spPr>
          <a:xfrm>
            <a:off x="6206665" y="6057906"/>
            <a:ext cx="3055806" cy="529272"/>
          </a:xfrm>
          <a:prstGeom prst="rect">
            <a:avLst/>
          </a:prstGeom>
        </p:spPr>
        <p:txBody>
          <a:bodyPr vert="horz" anchor="ctr" anchorCtr="0"/>
          <a:lstStyle>
            <a:defPPr>
              <a:defRPr lang="en-US"/>
            </a:defPPr>
            <a:lvl1pPr marL="0" algn="l" defTabSz="4572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Beam induced cavitation damage in SNS target. B. </a:t>
            </a:r>
            <a:r>
              <a:rPr lang="en-US" dirty="0" err="1" smtClean="0"/>
              <a:t>Riemer</a:t>
            </a:r>
            <a:r>
              <a:rPr lang="en-US" dirty="0"/>
              <a:t> </a:t>
            </a:r>
            <a:r>
              <a:rPr lang="en-US" dirty="0" smtClean="0"/>
              <a:t>for PASI 2012</a:t>
            </a:r>
            <a:endParaRPr lang="en-US" dirty="0"/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Thermal Shock </a:t>
            </a:r>
            <a:r>
              <a:rPr lang="en-US" sz="4000" dirty="0" smtClean="0"/>
              <a:t>(stress waves)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Shock R&amp;D at Fermilab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0"/>
            <a:ext cx="8042276" cy="467359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Initially focus on beryllium response</a:t>
            </a:r>
          </a:p>
          <a:p>
            <a:pPr lvl="1"/>
            <a:r>
              <a:rPr lang="en-US" dirty="0" smtClean="0"/>
              <a:t>Neutrino targets</a:t>
            </a:r>
          </a:p>
          <a:p>
            <a:pPr lvl="1"/>
            <a:r>
              <a:rPr lang="en-US" dirty="0" smtClean="0"/>
              <a:t>High intensity </a:t>
            </a:r>
            <a:r>
              <a:rPr lang="en-US" dirty="0"/>
              <a:t>b</a:t>
            </a:r>
            <a:r>
              <a:rPr lang="en-US" dirty="0" smtClean="0"/>
              <a:t>eam windows</a:t>
            </a:r>
          </a:p>
          <a:p>
            <a:r>
              <a:rPr lang="en-US" dirty="0" smtClean="0"/>
              <a:t>Simulation (ANSYS, LS-DYNA)</a:t>
            </a:r>
          </a:p>
          <a:p>
            <a:r>
              <a:rPr lang="en-US" dirty="0" smtClean="0"/>
              <a:t>HiRadMat Test</a:t>
            </a:r>
          </a:p>
          <a:p>
            <a:r>
              <a:rPr lang="en-US" dirty="0" smtClean="0"/>
              <a:t>NOvA ME Target Be Fin Test</a:t>
            </a:r>
          </a:p>
          <a:p>
            <a:r>
              <a:rPr lang="en-US" dirty="0" smtClean="0"/>
              <a:t>Working closely with HPT community on other materials and irradiation environments</a:t>
            </a:r>
          </a:p>
          <a:p>
            <a:pPr lvl="1"/>
            <a:r>
              <a:rPr lang="en-US" dirty="0" smtClean="0"/>
              <a:t>RAL</a:t>
            </a:r>
          </a:p>
          <a:p>
            <a:pPr lvl="1"/>
            <a:r>
              <a:rPr lang="en-US" dirty="0" smtClean="0"/>
              <a:t>FRIB</a:t>
            </a:r>
          </a:p>
          <a:p>
            <a:pPr lvl="1"/>
            <a:r>
              <a:rPr lang="en-US" dirty="0" smtClean="0"/>
              <a:t>CERN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24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13735" y="5232400"/>
            <a:ext cx="3200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Tungsten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Graphite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Titanium Alloys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05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71076"/>
            <a:ext cx="8042276" cy="883024"/>
          </a:xfrm>
        </p:spPr>
        <p:txBody>
          <a:bodyPr/>
          <a:lstStyle/>
          <a:p>
            <a:r>
              <a:rPr lang="en-US" sz="3200" dirty="0" smtClean="0"/>
              <a:t>High Intensity Beam Pulse Test at HiRadMat (CERN)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1270002"/>
            <a:ext cx="3864808" cy="544829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Proton beam </a:t>
            </a:r>
            <a:r>
              <a:rPr lang="en-US" dirty="0" smtClean="0"/>
              <a:t>capabilities:</a:t>
            </a:r>
          </a:p>
          <a:p>
            <a:pPr lvl="1"/>
            <a:r>
              <a:rPr lang="en-US" dirty="0" smtClean="0"/>
              <a:t>up to 4.9e13 </a:t>
            </a:r>
            <a:r>
              <a:rPr lang="en-US" dirty="0" err="1" smtClean="0"/>
              <a:t>ppp</a:t>
            </a:r>
            <a:endParaRPr lang="en-US" dirty="0"/>
          </a:p>
          <a:p>
            <a:pPr lvl="1"/>
            <a:r>
              <a:rPr lang="en-US" dirty="0" smtClean="0"/>
              <a:t>440 </a:t>
            </a:r>
            <a:r>
              <a:rPr lang="en-US" dirty="0" err="1"/>
              <a:t>GeV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0.1 </a:t>
            </a:r>
            <a:r>
              <a:rPr lang="en-US" dirty="0"/>
              <a:t>mm – 2.0 mm sigma radius </a:t>
            </a:r>
            <a:endParaRPr lang="en-US" dirty="0" smtClean="0"/>
          </a:p>
          <a:p>
            <a:r>
              <a:rPr lang="en-US" dirty="0" smtClean="0"/>
              <a:t>Test on Be windows to detect:</a:t>
            </a:r>
          </a:p>
          <a:p>
            <a:pPr lvl="1"/>
            <a:r>
              <a:rPr lang="en-US" dirty="0" smtClean="0"/>
              <a:t>Onset of plastic deformation (DIC, strain gauge)</a:t>
            </a:r>
          </a:p>
          <a:p>
            <a:pPr lvl="1"/>
            <a:r>
              <a:rPr lang="en-US" dirty="0" smtClean="0"/>
              <a:t>Fracture (DIC, leak detection, high speed camera)</a:t>
            </a:r>
          </a:p>
          <a:p>
            <a:pPr lvl="1"/>
            <a:r>
              <a:rPr lang="en-US" dirty="0" smtClean="0"/>
              <a:t>Effect of </a:t>
            </a:r>
            <a:r>
              <a:rPr lang="en-US" dirty="0" err="1" smtClean="0"/>
              <a:t>mis</a:t>
            </a:r>
            <a:r>
              <a:rPr lang="en-US" dirty="0" smtClean="0"/>
              <a:t>-steered beam (DIC, strain gauge, leak detection)</a:t>
            </a:r>
          </a:p>
          <a:p>
            <a:pPr lvl="1"/>
            <a:r>
              <a:rPr lang="en-US" dirty="0" smtClean="0"/>
              <a:t>Beam induced resonance (Strain gauge, LDV, High speed camera)</a:t>
            </a:r>
          </a:p>
          <a:p>
            <a:r>
              <a:rPr lang="en-US" dirty="0" smtClean="0"/>
              <a:t>May also use previously irradiated Be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 descr="HiRadMa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9908" y="993665"/>
            <a:ext cx="5046596" cy="5564195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60800" y="1102381"/>
            <a:ext cx="3073400" cy="738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 smtClean="0"/>
              <a:t>HRMT-14 Collimator materials test rig (image courtesy of A. </a:t>
            </a:r>
            <a:r>
              <a:rPr lang="en-US" sz="1400" dirty="0" err="1" smtClean="0"/>
              <a:t>Fabich</a:t>
            </a:r>
            <a:r>
              <a:rPr lang="en-US" sz="1400" dirty="0" smtClean="0"/>
              <a:t>, CERN)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9265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Radiation </a:t>
            </a:r>
            <a:r>
              <a:rPr lang="en-US" dirty="0"/>
              <a:t>Damage</a:t>
            </a:r>
          </a:p>
        </p:txBody>
      </p:sp>
      <p:sp>
        <p:nvSpPr>
          <p:cNvPr id="4096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1516698"/>
            <a:ext cx="4318000" cy="5105400"/>
          </a:xfrm>
          <a:noFill/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200" dirty="0"/>
              <a:t>Displacements in metal crystal lattice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err="1"/>
              <a:t>Embrittlement</a:t>
            </a:r>
            <a:endParaRPr lang="en-US" sz="2000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Creep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Swelling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Fracture toughness reduction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Thermal/electrical conductivity reduction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Coefficient of thermal expansion changes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Accelerated corrosion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Transmutation products (impurities, gas production)</a:t>
            </a:r>
          </a:p>
          <a:p>
            <a:pPr>
              <a:lnSpc>
                <a:spcPct val="90000"/>
              </a:lnSpc>
            </a:pPr>
            <a:r>
              <a:rPr lang="en-US" sz="2300" dirty="0" smtClean="0"/>
              <a:t>Very dependent upon irradiation conditions (</a:t>
            </a:r>
            <a:r>
              <a:rPr lang="en-US" sz="2300" dirty="0" err="1" smtClean="0"/>
              <a:t>eg</a:t>
            </a:r>
            <a:r>
              <a:rPr lang="en-US" sz="2300" dirty="0" smtClean="0"/>
              <a:t>. temperature)</a:t>
            </a:r>
            <a:endParaRPr lang="en-US" sz="23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38BD7-639E-0E43-AB10-7D6EE02BD1DE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291137" y="6083300"/>
            <a:ext cx="36576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S. A. Malloy, et al., Journal of Nuclear Material, 2005. (LANSCE irradiations)</a:t>
            </a:r>
          </a:p>
        </p:txBody>
      </p:sp>
      <p:pic>
        <p:nvPicPr>
          <p:cNvPr id="12" name="Picture 6" descr="rad damage embritt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2025" y="1587500"/>
            <a:ext cx="39687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888037" y="3009900"/>
            <a:ext cx="77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 DPA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7937" y="3009900"/>
            <a:ext cx="1112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3.2 DPA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7937" y="5537200"/>
            <a:ext cx="1112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23.3 DPA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59437" y="5537200"/>
            <a:ext cx="1112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14.9 DPA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46553" y="107576"/>
            <a:ext cx="8042276" cy="883024"/>
          </a:xfrm>
        </p:spPr>
        <p:txBody>
          <a:bodyPr/>
          <a:lstStyle/>
          <a:p>
            <a:pPr algn="l" eaLnBrk="1" hangingPunct="1"/>
            <a:r>
              <a:rPr lang="en-US" dirty="0"/>
              <a:t>Radiation Damage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38BD7-639E-0E43-AB10-7D6EE02BD1DE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383257" y="4113877"/>
            <a:ext cx="1112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23.3 DPA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14757" y="4113877"/>
            <a:ext cx="1112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14.9 DPA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1061695"/>
              </p:ext>
            </p:extLst>
          </p:nvPr>
        </p:nvGraphicFramePr>
        <p:xfrm>
          <a:off x="346553" y="1797754"/>
          <a:ext cx="8479947" cy="363627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561918"/>
                <a:gridCol w="1647829"/>
                <a:gridCol w="2271355"/>
                <a:gridCol w="1998845"/>
              </a:tblGrid>
              <a:tr h="972324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/>
                        <a:t>Irradiation Source</a:t>
                      </a:r>
                      <a:endParaRPr lang="en-US" sz="2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/>
                        <a:t>DPA rate </a:t>
                      </a:r>
                      <a:r>
                        <a:rPr lang="en-US" sz="2400" b="0" dirty="0" smtClean="0"/>
                        <a:t>(</a:t>
                      </a:r>
                      <a:r>
                        <a:rPr lang="en-US" sz="2400" b="0" dirty="0" err="1" smtClean="0"/>
                        <a:t>dpa</a:t>
                      </a:r>
                      <a:r>
                        <a:rPr lang="en-US" sz="2400" b="0" dirty="0" smtClean="0"/>
                        <a:t>/s)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/>
                        <a:t>He gas production </a:t>
                      </a:r>
                      <a:r>
                        <a:rPr lang="en-US" sz="2400" b="0" dirty="0" smtClean="0"/>
                        <a:t>(</a:t>
                      </a:r>
                      <a:r>
                        <a:rPr lang="en-US" sz="2400" b="0" dirty="0" err="1" smtClean="0"/>
                        <a:t>appm</a:t>
                      </a:r>
                      <a:r>
                        <a:rPr lang="en-US" sz="2400" b="0" dirty="0" smtClean="0"/>
                        <a:t>/DPA)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/>
                        <a:t>Irradiation Temp </a:t>
                      </a:r>
                      <a:r>
                        <a:rPr lang="en-US" sz="2400" b="0" dirty="0" smtClean="0"/>
                        <a:t>(˚C)</a:t>
                      </a:r>
                      <a:endParaRPr lang="en-US" sz="2400" b="0" dirty="0"/>
                    </a:p>
                  </a:txBody>
                  <a:tcPr/>
                </a:tc>
              </a:tr>
              <a:tr h="6797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Mixed</a:t>
                      </a:r>
                      <a:r>
                        <a:rPr lang="en-US" sz="2400" baseline="0" dirty="0" smtClean="0"/>
                        <a:t> spectrum fission reactor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3e-7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0.1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200-600</a:t>
                      </a:r>
                    </a:p>
                  </a:txBody>
                  <a:tcPr anchor="ctr"/>
                </a:tc>
              </a:tr>
              <a:tr h="6797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Fusion reactor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1e-6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10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400-1000</a:t>
                      </a:r>
                      <a:endParaRPr lang="en-US" sz="2400" b="0" dirty="0"/>
                    </a:p>
                  </a:txBody>
                  <a:tcPr anchor="ctr"/>
                </a:tc>
              </a:tr>
              <a:tr h="6797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High energy</a:t>
                      </a:r>
                      <a:r>
                        <a:rPr lang="en-US" sz="2400" baseline="0" dirty="0" smtClean="0"/>
                        <a:t> proton beam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6e-3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100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100-800</a:t>
                      </a:r>
                      <a:endParaRPr lang="en-US" sz="2400" b="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2" name="Rectangle 21"/>
          <p:cNvSpPr/>
          <p:nvPr/>
        </p:nvSpPr>
        <p:spPr>
          <a:xfrm>
            <a:off x="0" y="549426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595959"/>
                </a:solidFill>
              </a:rPr>
              <a:t>Effects from low energy neutron irradiations do not equal effects from high energy proton irradiations. Table compares typical irradiation parameters. </a:t>
            </a:r>
            <a:endParaRPr lang="en-US" sz="2000" dirty="0">
              <a:solidFill>
                <a:srgbClr val="595959"/>
              </a:solidFill>
            </a:endParaRPr>
          </a:p>
        </p:txBody>
      </p:sp>
      <p:sp>
        <p:nvSpPr>
          <p:cNvPr id="24" name="Not Equal 23"/>
          <p:cNvSpPr/>
          <p:nvPr/>
        </p:nvSpPr>
        <p:spPr>
          <a:xfrm>
            <a:off x="6506656" y="554555"/>
            <a:ext cx="920663" cy="594017"/>
          </a:xfrm>
          <a:prstGeom prst="mathNotEqual">
            <a:avLst>
              <a:gd name="adj1" fmla="val 15413"/>
              <a:gd name="adj2" fmla="val 6600000"/>
              <a:gd name="adj3" fmla="val 2797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67223" y="530625"/>
            <a:ext cx="231866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50000"/>
              </a:lnSpc>
            </a:pPr>
            <a:r>
              <a:rPr lang="en-US" sz="8800" dirty="0" smtClean="0">
                <a:solidFill>
                  <a:srgbClr val="558ED5"/>
                </a:solidFill>
              </a:rPr>
              <a:t>n</a:t>
            </a:r>
          </a:p>
          <a:p>
            <a:pPr algn="ctr">
              <a:lnSpc>
                <a:spcPct val="50000"/>
              </a:lnSpc>
            </a:pPr>
            <a:r>
              <a:rPr lang="en-US" sz="2000" dirty="0" smtClean="0">
                <a:solidFill>
                  <a:srgbClr val="558ED5"/>
                </a:solidFill>
              </a:rPr>
              <a:t>1-14 MeV</a:t>
            </a:r>
            <a:endParaRPr lang="en-US" sz="2000" dirty="0">
              <a:solidFill>
                <a:srgbClr val="558ED5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24303" y="517631"/>
            <a:ext cx="348582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50000"/>
              </a:lnSpc>
            </a:pPr>
            <a:r>
              <a:rPr lang="en-US" sz="8800" dirty="0">
                <a:solidFill>
                  <a:srgbClr val="558ED5"/>
                </a:solidFill>
              </a:rPr>
              <a:t>p</a:t>
            </a:r>
            <a:endParaRPr lang="en-US" sz="8800" dirty="0" smtClean="0">
              <a:solidFill>
                <a:srgbClr val="558ED5"/>
              </a:solidFill>
            </a:endParaRPr>
          </a:p>
          <a:p>
            <a:pPr algn="ctr">
              <a:lnSpc>
                <a:spcPct val="50000"/>
              </a:lnSpc>
            </a:pPr>
            <a:r>
              <a:rPr lang="en-US" sz="2000" dirty="0">
                <a:solidFill>
                  <a:srgbClr val="558ED5"/>
                </a:solidFill>
              </a:rPr>
              <a:t> </a:t>
            </a:r>
            <a:r>
              <a:rPr lang="en-US" sz="2000" dirty="0" smtClean="0">
                <a:solidFill>
                  <a:srgbClr val="558ED5"/>
                </a:solidFill>
              </a:rPr>
              <a:t>               100+ MeV</a:t>
            </a:r>
            <a:endParaRPr lang="en-US" sz="2000" dirty="0">
              <a:solidFill>
                <a:srgbClr val="558ED5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38BD7-639E-0E43-AB10-7D6EE02BD1DE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401" y="1565660"/>
            <a:ext cx="82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FF0000"/>
                </a:solidFill>
              </a:rPr>
              <a:t>Ra</a:t>
            </a:r>
            <a:r>
              <a:rPr lang="en-US" sz="2400" b="1" i="1" dirty="0" smtClean="0">
                <a:solidFill>
                  <a:schemeClr val="tx2"/>
                </a:solidFill>
              </a:rPr>
              <a:t>diation </a:t>
            </a:r>
            <a:r>
              <a:rPr lang="en-US" sz="2400" b="1" i="1" dirty="0" smtClean="0">
                <a:solidFill>
                  <a:srgbClr val="FF0000"/>
                </a:solidFill>
              </a:rPr>
              <a:t>D</a:t>
            </a:r>
            <a:r>
              <a:rPr lang="en-US" sz="2400" b="1" i="1" dirty="0" smtClean="0">
                <a:solidFill>
                  <a:schemeClr val="tx2"/>
                </a:solidFill>
              </a:rPr>
              <a:t>amage </a:t>
            </a:r>
            <a:r>
              <a:rPr lang="en-US" sz="2400" b="1" i="1" dirty="0" smtClean="0">
                <a:solidFill>
                  <a:srgbClr val="FF0000"/>
                </a:solidFill>
              </a:rPr>
              <a:t>I</a:t>
            </a:r>
            <a:r>
              <a:rPr lang="en-US" sz="2400" b="1" i="1" dirty="0" smtClean="0">
                <a:solidFill>
                  <a:schemeClr val="tx2"/>
                </a:solidFill>
              </a:rPr>
              <a:t>n </a:t>
            </a:r>
            <a:r>
              <a:rPr lang="en-US" sz="2400" b="1" i="1" dirty="0" smtClean="0">
                <a:solidFill>
                  <a:srgbClr val="FF0000"/>
                </a:solidFill>
              </a:rPr>
              <a:t>A</a:t>
            </a:r>
            <a:r>
              <a:rPr lang="en-US" sz="2400" b="1" i="1" dirty="0" smtClean="0">
                <a:solidFill>
                  <a:schemeClr val="tx2"/>
                </a:solidFill>
              </a:rPr>
              <a:t>ccelerator </a:t>
            </a:r>
            <a:r>
              <a:rPr lang="en-US" sz="2400" b="1" i="1" dirty="0" smtClean="0">
                <a:solidFill>
                  <a:srgbClr val="FF0000"/>
                </a:solidFill>
              </a:rPr>
              <a:t>T</a:t>
            </a:r>
            <a:r>
              <a:rPr lang="en-US" sz="2400" b="1" i="1" dirty="0" smtClean="0">
                <a:solidFill>
                  <a:schemeClr val="tx2"/>
                </a:solidFill>
              </a:rPr>
              <a:t>arget </a:t>
            </a:r>
            <a:r>
              <a:rPr lang="en-US" sz="2400" b="1" i="1" dirty="0" smtClean="0">
                <a:solidFill>
                  <a:srgbClr val="FF0000"/>
                </a:solidFill>
              </a:rPr>
              <a:t>E</a:t>
            </a:r>
            <a:r>
              <a:rPr lang="en-US" sz="2400" b="1" i="1" dirty="0" smtClean="0">
                <a:solidFill>
                  <a:schemeClr val="tx2"/>
                </a:solidFill>
              </a:rPr>
              <a:t>nvironments </a:t>
            </a:r>
            <a:endParaRPr lang="en-US" sz="2400" b="1" i="1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90065"/>
            <a:ext cx="8232648" cy="1210733"/>
          </a:xfrm>
          <a:prstGeom prst="rect">
            <a:avLst/>
          </a:prstGeom>
          <a:solidFill>
            <a:srgbClr val="2C6FDA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1371600" rIns="1371600" rtlCol="0">
            <a:noAutofit/>
          </a:bodyPr>
          <a:lstStyle/>
          <a:p>
            <a:pPr algn="dist"/>
            <a:r>
              <a:rPr lang="en-US" sz="3600" dirty="0" err="1" smtClean="0">
                <a:solidFill>
                  <a:schemeClr val="bg1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Franklin Gothic Medium"/>
                <a:cs typeface="Franklin Gothic Medium"/>
              </a:rPr>
              <a:t>RaDIATE</a:t>
            </a:r>
            <a:endParaRPr lang="en-US" sz="3600" dirty="0" smtClean="0">
              <a:solidFill>
                <a:schemeClr val="bg1"/>
              </a:solidFill>
              <a:effectLst>
                <a:glow rad="165100">
                  <a:srgbClr val="FFF367">
                    <a:alpha val="65000"/>
                  </a:srgbClr>
                </a:glow>
              </a:effectLst>
              <a:latin typeface="Franklin Gothic Medium"/>
              <a:cs typeface="Franklin Gothic Medium"/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effectLst/>
                <a:latin typeface="Candara"/>
                <a:cs typeface="Candara"/>
              </a:rPr>
              <a:t>Collaboration</a:t>
            </a:r>
            <a:endParaRPr lang="en-US" sz="2800" dirty="0">
              <a:solidFill>
                <a:schemeClr val="bg1"/>
              </a:solidFill>
              <a:effectLst/>
              <a:latin typeface="Candara"/>
              <a:cs typeface="Candara"/>
            </a:endParaRPr>
          </a:p>
        </p:txBody>
      </p:sp>
      <p:pic>
        <p:nvPicPr>
          <p:cNvPr id="9" name="Picture 8" descr="RaDIATE Red Transparent BG.pn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698" y="135468"/>
            <a:ext cx="910167" cy="113048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2117481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	Broad aims are threefold:</a:t>
            </a:r>
          </a:p>
          <a:p>
            <a:endParaRPr lang="en-US" sz="2000" dirty="0" smtClean="0"/>
          </a:p>
          <a:p>
            <a:pPr marL="457200" indent="-457200">
              <a:buFont typeface="Wingdings" charset="2"/>
              <a:buChar char="§"/>
            </a:pPr>
            <a:r>
              <a:rPr lang="en-US" sz="2000" dirty="0" smtClean="0"/>
              <a:t>to </a:t>
            </a:r>
            <a:r>
              <a:rPr lang="en-US" sz="2000" dirty="0"/>
              <a:t>generate new and useful materials data for application within the accelerator and fission/fusion communities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2000" dirty="0"/>
              <a:t>to recruit and develop new scientific and engineering experts who can cross the boundaries between these communities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2000" dirty="0"/>
              <a:t>to initiate and coordinate a continuing synergy between research in these communities, benefitting both proton accelerator applications in science and industry and carbon-free energy technologies</a:t>
            </a:r>
          </a:p>
        </p:txBody>
      </p:sp>
      <p:pic>
        <p:nvPicPr>
          <p:cNvPr id="12" name="Picture 11" descr="2218_ox_brand1_pos_rect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1490" y="5164469"/>
            <a:ext cx="1857490" cy="577228"/>
          </a:xfrm>
          <a:prstGeom prst="rect">
            <a:avLst/>
          </a:prstGeom>
        </p:spPr>
      </p:pic>
      <p:pic>
        <p:nvPicPr>
          <p:cNvPr id="13" name="Picture 12" descr="pnnl image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7865" y="5732397"/>
            <a:ext cx="1902409" cy="808103"/>
          </a:xfrm>
          <a:prstGeom prst="rect">
            <a:avLst/>
          </a:prstGeom>
        </p:spPr>
      </p:pic>
      <p:pic>
        <p:nvPicPr>
          <p:cNvPr id="14" name="Picture 13" descr="FermiLogo.t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693" y="5330656"/>
            <a:ext cx="2176428" cy="392811"/>
          </a:xfrm>
          <a:prstGeom prst="rect">
            <a:avLst/>
          </a:prstGeom>
        </p:spPr>
      </p:pic>
      <p:pic>
        <p:nvPicPr>
          <p:cNvPr id="15" name="Picture 14" descr="BNL Logo_Small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6503" y="5164469"/>
            <a:ext cx="1881857" cy="689064"/>
          </a:xfrm>
          <a:prstGeom prst="rect">
            <a:avLst/>
          </a:prstGeom>
        </p:spPr>
      </p:pic>
      <p:pic>
        <p:nvPicPr>
          <p:cNvPr id="16" name="Picture 15" descr="STFC Logo.tif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8349" y="5931778"/>
            <a:ext cx="1934156" cy="4209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83342" y="2027325"/>
            <a:ext cx="4303161" cy="17543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See </a:t>
            </a:r>
            <a:r>
              <a:rPr lang="en-US" dirty="0" err="1" smtClean="0"/>
              <a:t>Kavin</a:t>
            </a:r>
            <a:r>
              <a:rPr lang="en-US" dirty="0" smtClean="0"/>
              <a:t> </a:t>
            </a:r>
            <a:r>
              <a:rPr lang="en-US" dirty="0" err="1" smtClean="0"/>
              <a:t>Ammigan’s</a:t>
            </a:r>
            <a:r>
              <a:rPr lang="en-US" dirty="0" smtClean="0"/>
              <a:t> talk:</a:t>
            </a:r>
          </a:p>
          <a:p>
            <a:pPr algn="ctr"/>
            <a:r>
              <a:rPr lang="en-US" dirty="0" smtClean="0"/>
              <a:t>The </a:t>
            </a:r>
            <a:r>
              <a:rPr lang="en-US" dirty="0" err="1" smtClean="0"/>
              <a:t>RaDIATE</a:t>
            </a:r>
            <a:r>
              <a:rPr lang="en-US" dirty="0" smtClean="0"/>
              <a:t> collaboration R&amp;D program: status and update</a:t>
            </a:r>
          </a:p>
          <a:p>
            <a:pPr algn="ctr"/>
            <a:r>
              <a:rPr lang="en-US" dirty="0" smtClean="0"/>
              <a:t>THOTA03</a:t>
            </a:r>
          </a:p>
          <a:p>
            <a:pPr algn="ctr"/>
            <a:r>
              <a:rPr lang="en-US" dirty="0" smtClean="0"/>
              <a:t>Thursday 09:35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85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3" y="80963"/>
            <a:ext cx="8943975" cy="669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705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" y="0"/>
            <a:ext cx="9182481" cy="6858000"/>
          </a:xfrm>
          <a:prstGeom prst="rect">
            <a:avLst/>
          </a:prstGeom>
          <a:gradFill flip="none" rotWithShape="1">
            <a:gsLst>
              <a:gs pos="0">
                <a:srgbClr val="565FAD"/>
              </a:gs>
              <a:gs pos="88000">
                <a:srgbClr val="0F1148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rticle04_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7200" y="0"/>
            <a:ext cx="5686567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9275" y="107576"/>
            <a:ext cx="8042276" cy="6293437"/>
          </a:xfrm>
          <a:prstGeom prst="rect">
            <a:avLst/>
          </a:prstGeom>
          <a:solidFill>
            <a:srgbClr val="0A0D38">
              <a:alpha val="8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80156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What is Project X?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0"/>
            <a:ext cx="8042276" cy="480081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Project X is a proposed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proton accelerator 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complex at Fermilab that would provide the particle physics world with powerful and sensitive tools to explore a new scientific frontier. This facility would provide particle beams to </a:t>
            </a:r>
            <a:r>
              <a:rPr lang="en-US" b="1" dirty="0">
                <a:solidFill>
                  <a:srgbClr val="EEAC77"/>
                </a:solidFill>
              </a:rPr>
              <a:t>multiple experiments 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searching for </a:t>
            </a:r>
            <a:r>
              <a:rPr lang="en-US" b="1" dirty="0">
                <a:solidFill>
                  <a:srgbClr val="EEAC77"/>
                </a:solidFill>
              </a:rPr>
              <a:t>rare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and hard-to-detect </a:t>
            </a:r>
            <a:r>
              <a:rPr lang="en-US" b="1" dirty="0">
                <a:solidFill>
                  <a:srgbClr val="EEAC77"/>
                </a:solidFill>
              </a:rPr>
              <a:t>phenomena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that will further our understanding of </a:t>
            </a:r>
            <a:r>
              <a:rPr lang="en-US" b="1" dirty="0">
                <a:solidFill>
                  <a:srgbClr val="EEAC77"/>
                </a:solidFill>
              </a:rPr>
              <a:t>fundamental </a:t>
            </a:r>
            <a:r>
              <a:rPr lang="en-US" b="1" dirty="0" smtClean="0">
                <a:solidFill>
                  <a:srgbClr val="EEAC77"/>
                </a:solidFill>
              </a:rPr>
              <a:t>physics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.</a:t>
            </a:r>
          </a:p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“Project X” was a temporary title used at a 2007 planning meeting where the first version was introduced. The name, for better or worse, has stuck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thus far.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43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3" y="85725"/>
            <a:ext cx="8943975" cy="668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01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3" y="76200"/>
            <a:ext cx="8943975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78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775" y="76200"/>
            <a:ext cx="893445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6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063" y="85725"/>
            <a:ext cx="8905875" cy="668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3" y="85725"/>
            <a:ext cx="8943975" cy="668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30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3" y="71438"/>
            <a:ext cx="8943975" cy="671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04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80963"/>
            <a:ext cx="8953500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45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3" y="76200"/>
            <a:ext cx="8943975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7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3" y="85725"/>
            <a:ext cx="8943975" cy="668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93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775" y="76200"/>
            <a:ext cx="893445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3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-6505"/>
            <a:ext cx="9143999" cy="68518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 descr="PX Linac main 0 arrow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91200"/>
          </a:xfrm>
          <a:prstGeom prst="rect">
            <a:avLst/>
          </a:prstGeom>
        </p:spPr>
      </p:pic>
      <p:sp>
        <p:nvSpPr>
          <p:cNvPr id="7" name="Donut 6"/>
          <p:cNvSpPr/>
          <p:nvPr/>
        </p:nvSpPr>
        <p:spPr>
          <a:xfrm rot="2596042">
            <a:off x="2565401" y="1549399"/>
            <a:ext cx="2743200" cy="1460500"/>
          </a:xfrm>
          <a:prstGeom prst="donut">
            <a:avLst>
              <a:gd name="adj" fmla="val 673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55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8" y="85725"/>
            <a:ext cx="8924925" cy="668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91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3" y="80963"/>
            <a:ext cx="8943975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3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38BD7-639E-0E43-AB10-7D6EE02BD1DE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401" y="1527560"/>
            <a:ext cx="82326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FF0000"/>
                </a:solidFill>
              </a:rPr>
              <a:t>Ra</a:t>
            </a:r>
            <a:r>
              <a:rPr lang="en-US" sz="2400" b="1" i="1" dirty="0" smtClean="0">
                <a:solidFill>
                  <a:schemeClr val="tx2"/>
                </a:solidFill>
              </a:rPr>
              <a:t>diation </a:t>
            </a:r>
            <a:r>
              <a:rPr lang="en-US" sz="2400" b="1" i="1" dirty="0" smtClean="0">
                <a:solidFill>
                  <a:srgbClr val="FF0000"/>
                </a:solidFill>
              </a:rPr>
              <a:t>D</a:t>
            </a:r>
            <a:r>
              <a:rPr lang="en-US" sz="2400" b="1" i="1" dirty="0" smtClean="0">
                <a:solidFill>
                  <a:schemeClr val="tx2"/>
                </a:solidFill>
              </a:rPr>
              <a:t>amage </a:t>
            </a:r>
            <a:r>
              <a:rPr lang="en-US" sz="2400" b="1" i="1" dirty="0" smtClean="0">
                <a:solidFill>
                  <a:srgbClr val="FF0000"/>
                </a:solidFill>
              </a:rPr>
              <a:t>I</a:t>
            </a:r>
            <a:r>
              <a:rPr lang="en-US" sz="2400" b="1" i="1" dirty="0" smtClean="0">
                <a:solidFill>
                  <a:schemeClr val="tx2"/>
                </a:solidFill>
              </a:rPr>
              <a:t>n </a:t>
            </a:r>
            <a:r>
              <a:rPr lang="en-US" sz="2400" b="1" i="1" dirty="0" smtClean="0">
                <a:solidFill>
                  <a:srgbClr val="FF0000"/>
                </a:solidFill>
              </a:rPr>
              <a:t>A</a:t>
            </a:r>
            <a:r>
              <a:rPr lang="en-US" sz="2400" b="1" i="1" dirty="0" smtClean="0">
                <a:solidFill>
                  <a:schemeClr val="tx2"/>
                </a:solidFill>
              </a:rPr>
              <a:t>ccelerator </a:t>
            </a:r>
            <a:r>
              <a:rPr lang="en-US" sz="2400" b="1" i="1" dirty="0" smtClean="0">
                <a:solidFill>
                  <a:srgbClr val="FF0000"/>
                </a:solidFill>
              </a:rPr>
              <a:t>T</a:t>
            </a:r>
            <a:r>
              <a:rPr lang="en-US" sz="2400" b="1" i="1" dirty="0" smtClean="0">
                <a:solidFill>
                  <a:schemeClr val="tx2"/>
                </a:solidFill>
              </a:rPr>
              <a:t>arget </a:t>
            </a:r>
            <a:r>
              <a:rPr lang="en-US" sz="2400" b="1" i="1" dirty="0" smtClean="0">
                <a:solidFill>
                  <a:srgbClr val="FF0000"/>
                </a:solidFill>
              </a:rPr>
              <a:t>E</a:t>
            </a:r>
            <a:r>
              <a:rPr lang="en-US" sz="2400" b="1" i="1" dirty="0" smtClean="0">
                <a:solidFill>
                  <a:schemeClr val="tx2"/>
                </a:solidFill>
              </a:rPr>
              <a:t>nvironments</a:t>
            </a:r>
          </a:p>
          <a:p>
            <a:pPr algn="ctr"/>
            <a:r>
              <a:rPr lang="en-US" b="1" i="1" dirty="0" smtClean="0">
                <a:solidFill>
                  <a:schemeClr val="tx2"/>
                </a:solidFill>
              </a:rPr>
              <a:t>(www-</a:t>
            </a:r>
            <a:r>
              <a:rPr lang="en-US" b="1" i="1" dirty="0" err="1" smtClean="0">
                <a:solidFill>
                  <a:schemeClr val="tx2"/>
                </a:solidFill>
              </a:rPr>
              <a:t>radiate.fnal.gov</a:t>
            </a:r>
            <a:r>
              <a:rPr lang="en-US" b="1" i="1" dirty="0" smtClean="0">
                <a:solidFill>
                  <a:schemeClr val="tx2"/>
                </a:solidFill>
              </a:rPr>
              <a:t>) </a:t>
            </a:r>
            <a:endParaRPr lang="en-US" b="1" i="1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90065"/>
            <a:ext cx="8232648" cy="1210733"/>
          </a:xfrm>
          <a:prstGeom prst="rect">
            <a:avLst/>
          </a:prstGeom>
          <a:solidFill>
            <a:srgbClr val="2C6FDA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1371600" rIns="1371600" rtlCol="0">
            <a:noAutofit/>
          </a:bodyPr>
          <a:lstStyle/>
          <a:p>
            <a:pPr algn="dist"/>
            <a:r>
              <a:rPr lang="en-US" sz="3600" dirty="0" err="1" smtClean="0">
                <a:solidFill>
                  <a:schemeClr val="bg1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Franklin Gothic Medium"/>
                <a:cs typeface="Franklin Gothic Medium"/>
              </a:rPr>
              <a:t>RaDIATE</a:t>
            </a:r>
            <a:endParaRPr lang="en-US" sz="3600" dirty="0" smtClean="0">
              <a:solidFill>
                <a:schemeClr val="bg1"/>
              </a:solidFill>
              <a:effectLst>
                <a:glow rad="165100">
                  <a:srgbClr val="FFF367">
                    <a:alpha val="65000"/>
                  </a:srgbClr>
                </a:glow>
              </a:effectLst>
              <a:latin typeface="Franklin Gothic Medium"/>
              <a:cs typeface="Franklin Gothic Medium"/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effectLst/>
                <a:latin typeface="Candara"/>
                <a:cs typeface="Candara"/>
              </a:rPr>
              <a:t>Collaboration</a:t>
            </a:r>
            <a:endParaRPr lang="en-US" sz="2800" dirty="0">
              <a:solidFill>
                <a:schemeClr val="bg1"/>
              </a:solidFill>
              <a:effectLst/>
              <a:latin typeface="Candara"/>
              <a:cs typeface="Candara"/>
            </a:endParaRPr>
          </a:p>
        </p:txBody>
      </p:sp>
      <p:pic>
        <p:nvPicPr>
          <p:cNvPr id="9" name="Picture 8" descr="RaDIATE Red Transparent BG.pn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698" y="135468"/>
            <a:ext cx="910167" cy="113048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2396881"/>
            <a:ext cx="914400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 smtClean="0"/>
              <a:t>	Broad aims are threefold: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2000" dirty="0" smtClean="0"/>
              <a:t>to </a:t>
            </a:r>
            <a:r>
              <a:rPr lang="en-US" sz="2000" dirty="0"/>
              <a:t>generate new and useful materials data for application within the accelerator and fission/fusion communities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2000" dirty="0"/>
              <a:t>to recruit and develop new scientific and engineering experts who can cross the boundaries between these communities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2000" dirty="0"/>
              <a:t>to initiate and coordinate a continuing synergy between research in these communities, benefitting both proton accelerator applications in science and industry and carbon-free energy technologies</a:t>
            </a:r>
          </a:p>
        </p:txBody>
      </p:sp>
      <p:pic>
        <p:nvPicPr>
          <p:cNvPr id="12" name="Picture 11" descr="2218_ox_brand1_pos_rect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1490" y="5164469"/>
            <a:ext cx="1857490" cy="577228"/>
          </a:xfrm>
          <a:prstGeom prst="rect">
            <a:avLst/>
          </a:prstGeom>
        </p:spPr>
      </p:pic>
      <p:pic>
        <p:nvPicPr>
          <p:cNvPr id="13" name="Picture 12" descr="pnnl image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7865" y="5732397"/>
            <a:ext cx="1902409" cy="808103"/>
          </a:xfrm>
          <a:prstGeom prst="rect">
            <a:avLst/>
          </a:prstGeom>
        </p:spPr>
      </p:pic>
      <p:pic>
        <p:nvPicPr>
          <p:cNvPr id="14" name="Picture 13" descr="FermiLogo.t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693" y="5330656"/>
            <a:ext cx="2176428" cy="392811"/>
          </a:xfrm>
          <a:prstGeom prst="rect">
            <a:avLst/>
          </a:prstGeom>
        </p:spPr>
      </p:pic>
      <p:pic>
        <p:nvPicPr>
          <p:cNvPr id="15" name="Picture 14" descr="BNL Logo_Small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6503" y="5164469"/>
            <a:ext cx="1881857" cy="689064"/>
          </a:xfrm>
          <a:prstGeom prst="rect">
            <a:avLst/>
          </a:prstGeom>
        </p:spPr>
      </p:pic>
      <p:pic>
        <p:nvPicPr>
          <p:cNvPr id="16" name="Picture 15" descr="STFC Logo.tif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8349" y="5931778"/>
            <a:ext cx="1934156" cy="42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25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High Intensity Frontier motivates HPT R&amp;D</a:t>
            </a:r>
          </a:p>
          <a:p>
            <a:r>
              <a:rPr lang="en-US" dirty="0" smtClean="0"/>
              <a:t>Fermilab program </a:t>
            </a:r>
            <a:r>
              <a:rPr lang="en-US" sz="2000" dirty="0" smtClean="0"/>
              <a:t>(neutrino) </a:t>
            </a:r>
            <a:r>
              <a:rPr lang="en-US" dirty="0" smtClean="0"/>
              <a:t>focused primarily on:</a:t>
            </a:r>
          </a:p>
          <a:p>
            <a:pPr lvl="1"/>
            <a:r>
              <a:rPr lang="en-US" dirty="0" smtClean="0"/>
              <a:t>Thermal Shock</a:t>
            </a:r>
          </a:p>
          <a:p>
            <a:pPr lvl="1"/>
            <a:r>
              <a:rPr lang="en-US" dirty="0" smtClean="0"/>
              <a:t>Radiation Damage</a:t>
            </a:r>
          </a:p>
          <a:p>
            <a:pPr lvl="2"/>
            <a:r>
              <a:rPr lang="en-US" dirty="0" smtClean="0"/>
              <a:t>Graphite (&amp; C-C composite)</a:t>
            </a:r>
          </a:p>
          <a:p>
            <a:pPr lvl="2"/>
            <a:r>
              <a:rPr lang="en-US" dirty="0" smtClean="0"/>
              <a:t>Beryllium</a:t>
            </a:r>
          </a:p>
          <a:p>
            <a:r>
              <a:rPr lang="en-US" dirty="0" smtClean="0"/>
              <a:t>Engaged in the global HPT community</a:t>
            </a:r>
          </a:p>
          <a:p>
            <a:pPr lvl="1"/>
            <a:r>
              <a:rPr lang="en-US" dirty="0" err="1" smtClean="0"/>
              <a:t>RaDIATE</a:t>
            </a:r>
            <a:endParaRPr lang="en-US" dirty="0" smtClean="0"/>
          </a:p>
          <a:p>
            <a:pPr lvl="1"/>
            <a:r>
              <a:rPr lang="en-US" dirty="0" smtClean="0"/>
              <a:t>HiRadMat</a:t>
            </a:r>
          </a:p>
          <a:p>
            <a:pPr lvl="1"/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High Power Targetry Workshop at Fermilab (May, 2014)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05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6195"/>
            <a:ext cx="9143999" cy="68518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 descr="PX Linac main 1 arrow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4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trips/>
      </p:transition>
    </mc:Choice>
    <mc:Fallback xmlns="">
      <p:transition xmlns:p14="http://schemas.microsoft.com/office/powerpoint/2010/main" spd="slow">
        <p:strips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 descr="Spallation Source center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6586"/>
            <a:ext cx="9144000" cy="5704114"/>
          </a:xfrm>
          <a:prstGeom prst="rect">
            <a:avLst/>
          </a:prstGeom>
        </p:spPr>
      </p:pic>
      <p:pic>
        <p:nvPicPr>
          <p:cNvPr id="6" name="Picture 5" descr="Spallation Source center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" y="1166586"/>
            <a:ext cx="9144000" cy="570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12528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 descr="Spallation Source lef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81" y="825500"/>
            <a:ext cx="9144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2961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 descr="Spallation Source center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53886"/>
            <a:ext cx="9144000" cy="5704114"/>
          </a:xfrm>
          <a:prstGeom prst="rect">
            <a:avLst/>
          </a:prstGeom>
        </p:spPr>
      </p:pic>
      <p:pic>
        <p:nvPicPr>
          <p:cNvPr id="6" name="Picture 5" descr="Spallation Source center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" y="1166586"/>
            <a:ext cx="9144000" cy="570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90914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-6505"/>
            <a:ext cx="9143999" cy="68518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Hurh, HPT R&amp;D Program, APT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 descr="PX Linac main 1 arrow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-12700"/>
            <a:ext cx="9144000" cy="5791200"/>
          </a:xfrm>
          <a:prstGeom prst="rect">
            <a:avLst/>
          </a:prstGeom>
        </p:spPr>
      </p:pic>
      <p:sp>
        <p:nvSpPr>
          <p:cNvPr id="7" name="Donut 6"/>
          <p:cNvSpPr/>
          <p:nvPr/>
        </p:nvSpPr>
        <p:spPr>
          <a:xfrm rot="7736564">
            <a:off x="6480072" y="846339"/>
            <a:ext cx="2743200" cy="1460500"/>
          </a:xfrm>
          <a:prstGeom prst="donut">
            <a:avLst>
              <a:gd name="adj" fmla="val 673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7364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_PNNL Silv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2847</TotalTime>
  <Words>1722</Words>
  <Application>Microsoft Office PowerPoint</Application>
  <PresentationFormat>On-screen Show (4:3)</PresentationFormat>
  <Paragraphs>398</Paragraphs>
  <Slides>43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Breeze</vt:lpstr>
      <vt:lpstr>4_PNNL Silver Theme</vt:lpstr>
      <vt:lpstr>High Power Target R&amp;D Program at Fermilab</vt:lpstr>
      <vt:lpstr>HPT R&amp;D Program Motivation</vt:lpstr>
      <vt:lpstr>What is Project X?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Power Staging Plan   for the Research Program</vt:lpstr>
      <vt:lpstr>PowerPoint Presentation</vt:lpstr>
      <vt:lpstr>Thermal Shock (stress waves)</vt:lpstr>
      <vt:lpstr>Thermal Shock (stress waves)</vt:lpstr>
      <vt:lpstr>Thermal Shock (stress waves)</vt:lpstr>
      <vt:lpstr>Thermal Shock R&amp;D at Fermilab</vt:lpstr>
      <vt:lpstr>High Intensity Beam Pulse Test at HiRadMat (CERN)</vt:lpstr>
      <vt:lpstr>Radiation Damage</vt:lpstr>
      <vt:lpstr>Radiation Damage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Company>Fermilab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X Experimental Facilities Target Facilities</dc:title>
  <dc:creator>Patrick Hurh</dc:creator>
  <cp:lastModifiedBy>Fernanda G. Garcia x3798 13038N</cp:lastModifiedBy>
  <cp:revision>125</cp:revision>
  <dcterms:created xsi:type="dcterms:W3CDTF">2013-03-29T19:17:17Z</dcterms:created>
  <dcterms:modified xsi:type="dcterms:W3CDTF">2013-10-09T20:34:27Z</dcterms:modified>
</cp:coreProperties>
</file>