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0" r:id="rId2"/>
    <p:sldId id="257" r:id="rId3"/>
    <p:sldId id="258" r:id="rId4"/>
    <p:sldId id="284" r:id="rId5"/>
    <p:sldId id="285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4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2A7B-2A2E-4B50-8A98-A7A74EA5D08C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9386D-BE52-4F99-B84F-75FAE385F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ADA1-30FD-4307-AB4D-2563E0BE4ECF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905000"/>
            <a:ext cx="7772400" cy="1470025"/>
          </a:xfrm>
        </p:spPr>
        <p:txBody>
          <a:bodyPr/>
          <a:lstStyle/>
          <a:p>
            <a:r>
              <a:rPr lang="en-US" dirty="0" smtClean="0"/>
              <a:t>PIP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/>
          <a:p>
            <a:r>
              <a:rPr lang="en-US" dirty="0" smtClean="0"/>
              <a:t>Dec. 4th</a:t>
            </a:r>
            <a:r>
              <a:rPr lang="en-US" dirty="0" smtClean="0"/>
              <a:t>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Summary Update</a:t>
            </a:r>
          </a:p>
          <a:p>
            <a:pPr lvl="1"/>
            <a:r>
              <a:rPr lang="en-US" dirty="0" smtClean="0"/>
              <a:t>Current Activities/Updates</a:t>
            </a:r>
          </a:p>
          <a:p>
            <a:pPr lvl="1"/>
            <a:r>
              <a:rPr lang="en-US" dirty="0" smtClean="0"/>
              <a:t>Recent PIP News</a:t>
            </a:r>
          </a:p>
          <a:p>
            <a:pPr lvl="1"/>
            <a:r>
              <a:rPr lang="en-US" dirty="0" smtClean="0"/>
              <a:t>Upcoming Talks, Reports, Meetings</a:t>
            </a:r>
          </a:p>
          <a:p>
            <a:pPr>
              <a:buNone/>
            </a:pPr>
            <a:r>
              <a:rPr lang="en-US" dirty="0" smtClean="0"/>
              <a:t>Updates/Talks:</a:t>
            </a:r>
          </a:p>
          <a:p>
            <a:r>
              <a:rPr lang="en-US" sz="2400" dirty="0" smtClean="0"/>
              <a:t>Ken </a:t>
            </a:r>
            <a:r>
              <a:rPr lang="en-US" sz="2400" dirty="0" smtClean="0"/>
              <a:t>Domann</a:t>
            </a:r>
          </a:p>
          <a:p>
            <a:r>
              <a:rPr lang="en-US" sz="2400" dirty="0" smtClean="0"/>
              <a:t>K. Seiya (Cogging)</a:t>
            </a:r>
          </a:p>
          <a:p>
            <a:r>
              <a:rPr lang="en-US" sz="2400" dirty="0" smtClean="0"/>
              <a:t>C. Jenson (Notch PS)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400" dirty="0" smtClean="0"/>
              <a:t>General Info</a:t>
            </a:r>
          </a:p>
          <a:p>
            <a:pPr lvl="1"/>
            <a:r>
              <a:rPr lang="en-US" sz="3300" dirty="0" smtClean="0"/>
              <a:t>PreAcc Beam: </a:t>
            </a:r>
            <a:r>
              <a:rPr lang="en-US" sz="3300" dirty="0" smtClean="0"/>
              <a:t>Switched to source B – ‘A’ ran for about 4 weeks only- too much </a:t>
            </a:r>
            <a:r>
              <a:rPr lang="en-US" sz="3300" dirty="0" err="1" smtClean="0"/>
              <a:t>sparkie</a:t>
            </a:r>
            <a:endParaRPr lang="en-US" sz="3300" dirty="0" smtClean="0"/>
          </a:p>
          <a:p>
            <a:pPr lvl="1"/>
            <a:r>
              <a:rPr lang="en-US" sz="3300" dirty="0" smtClean="0"/>
              <a:t>Linac Beam: General </a:t>
            </a:r>
            <a:r>
              <a:rPr lang="en-US" sz="3300" dirty="0" smtClean="0"/>
              <a:t>Tuning</a:t>
            </a:r>
          </a:p>
          <a:p>
            <a:pPr lvl="1"/>
            <a:r>
              <a:rPr lang="en-US" sz="3300" dirty="0" smtClean="0"/>
              <a:t>Linac SBK looks to be in final stages – finishing up contract which should be done soon</a:t>
            </a:r>
          </a:p>
          <a:p>
            <a:pPr lvl="1"/>
            <a:r>
              <a:rPr lang="en-US" sz="3300" dirty="0" smtClean="0"/>
              <a:t>Linac Laser Notching – </a:t>
            </a:r>
          </a:p>
          <a:p>
            <a:pPr lvl="1"/>
            <a:r>
              <a:rPr lang="en-US" sz="3300" dirty="0" smtClean="0"/>
              <a:t>Linac – received trombone for RFQ system – waiting on mechanical support</a:t>
            </a:r>
          </a:p>
          <a:p>
            <a:pPr lvl="1"/>
            <a:r>
              <a:rPr lang="en-US" sz="3300" dirty="0" smtClean="0"/>
              <a:t>Modulator work – progressing on building up 9 cell – 3 cell testing was very useful (talk 2 weeks)</a:t>
            </a:r>
          </a:p>
          <a:p>
            <a:pPr lvl="2"/>
            <a:r>
              <a:rPr lang="en-US" sz="2900" dirty="0" smtClean="0"/>
              <a:t>Trevor will be visiting the SLAC team to discuss their progress and plans</a:t>
            </a:r>
            <a:endParaRPr lang="en-US" sz="2900" dirty="0" smtClean="0"/>
          </a:p>
          <a:p>
            <a:pPr lvl="1"/>
            <a:r>
              <a:rPr lang="en-US" sz="3300" dirty="0" smtClean="0"/>
              <a:t>Booster Beam: Tuning – beam for HEP and studies </a:t>
            </a:r>
          </a:p>
          <a:p>
            <a:pPr lvl="2"/>
            <a:r>
              <a:rPr lang="en-US" sz="2500" dirty="0" smtClean="0"/>
              <a:t>Transverse damper </a:t>
            </a:r>
            <a:r>
              <a:rPr lang="en-US" sz="2500" dirty="0" smtClean="0"/>
              <a:t>– fixed damper a month ago – trying to get </a:t>
            </a:r>
            <a:r>
              <a:rPr lang="en-US" sz="2500" dirty="0" smtClean="0"/>
              <a:t>to get system back up and running</a:t>
            </a:r>
            <a:endParaRPr lang="en-US" sz="2500" dirty="0" smtClean="0"/>
          </a:p>
          <a:p>
            <a:pPr lvl="2"/>
            <a:r>
              <a:rPr lang="en-US" sz="2900" dirty="0" smtClean="0"/>
              <a:t>Cogging software work continues – old system used in </a:t>
            </a:r>
            <a:r>
              <a:rPr lang="en-US" sz="2900" dirty="0" smtClean="0"/>
              <a:t>operation but new system  being tested – talk today</a:t>
            </a:r>
            <a:endParaRPr lang="en-US" sz="2900" dirty="0" smtClean="0"/>
          </a:p>
          <a:p>
            <a:pPr lvl="2"/>
            <a:r>
              <a:rPr lang="en-US" sz="2900" dirty="0" smtClean="0"/>
              <a:t>Booster </a:t>
            </a:r>
            <a:r>
              <a:rPr lang="en-US" sz="2900" dirty="0"/>
              <a:t>o</a:t>
            </a:r>
            <a:r>
              <a:rPr lang="en-US" sz="2900" dirty="0" smtClean="0"/>
              <a:t>rbit smoothing – no recent changes</a:t>
            </a:r>
          </a:p>
          <a:p>
            <a:pPr lvl="2"/>
            <a:r>
              <a:rPr lang="en-US" sz="2900" dirty="0" smtClean="0"/>
              <a:t>Booster optics software –  Still need to move forward on </a:t>
            </a:r>
            <a:r>
              <a:rPr lang="en-US" sz="2900" dirty="0" smtClean="0"/>
              <a:t>software – waiting upon Russian scientist</a:t>
            </a:r>
            <a:endParaRPr lang="en-US" sz="2900" dirty="0" smtClean="0"/>
          </a:p>
          <a:p>
            <a:pPr lvl="2"/>
            <a:r>
              <a:rPr lang="en-US" sz="2900" dirty="0" smtClean="0"/>
              <a:t>Booster Longitudinal dampers </a:t>
            </a:r>
            <a:r>
              <a:rPr lang="en-US" sz="2900" dirty="0" smtClean="0"/>
              <a:t>– </a:t>
            </a:r>
            <a:r>
              <a:rPr lang="en-US" sz="2900" dirty="0" smtClean="0"/>
              <a:t>hopefully will </a:t>
            </a:r>
            <a:r>
              <a:rPr lang="en-US" sz="2900" dirty="0" smtClean="0"/>
              <a:t>start/started firmware?</a:t>
            </a:r>
            <a:endParaRPr lang="en-US" sz="2900" dirty="0" smtClean="0"/>
          </a:p>
          <a:p>
            <a:pPr lvl="1"/>
            <a:r>
              <a:rPr lang="en-US" sz="3300" dirty="0" smtClean="0"/>
              <a:t>Booster RF cavity rework </a:t>
            </a:r>
          </a:p>
          <a:p>
            <a:pPr lvl="2"/>
            <a:r>
              <a:rPr lang="en-US" sz="2900" dirty="0" smtClean="0"/>
              <a:t>Booster </a:t>
            </a:r>
            <a:r>
              <a:rPr lang="en-US" sz="2900" dirty="0" smtClean="0"/>
              <a:t>RF8 is being re-installed today – ran well on test stand for about a week</a:t>
            </a:r>
            <a:endParaRPr lang="en-US" sz="2900" dirty="0" smtClean="0"/>
          </a:p>
          <a:p>
            <a:pPr lvl="2"/>
            <a:r>
              <a:rPr lang="en-US" sz="2900" dirty="0" smtClean="0"/>
              <a:t>Booster RF3 is being removed (this was already refurbished but has a RF sparking on BTM tuner)</a:t>
            </a:r>
          </a:p>
          <a:p>
            <a:pPr lvl="2"/>
            <a:r>
              <a:rPr lang="en-US" sz="2900" dirty="0" smtClean="0"/>
              <a:t>Spare </a:t>
            </a:r>
            <a:r>
              <a:rPr lang="en-US" sz="2900" dirty="0" smtClean="0"/>
              <a:t>Cavity Work – </a:t>
            </a:r>
            <a:r>
              <a:rPr lang="en-US" sz="2900" dirty="0" smtClean="0"/>
              <a:t>waiting for tuners/labor – not likely to happen for some time</a:t>
            </a:r>
          </a:p>
          <a:p>
            <a:pPr lvl="2"/>
            <a:r>
              <a:rPr lang="en-US" sz="2900" dirty="0" smtClean="0"/>
              <a:t>New Cavities – some meetings to start up process – looking to set timetable/milestones</a:t>
            </a:r>
          </a:p>
          <a:p>
            <a:pPr lvl="2"/>
            <a:r>
              <a:rPr lang="en-US" sz="2900" dirty="0" smtClean="0"/>
              <a:t>Perpendicular Cavities – progress in modeling now looking to refine and fix issues (Talk after holidays)</a:t>
            </a:r>
            <a:endParaRPr lang="en-US" sz="2900" dirty="0" smtClean="0"/>
          </a:p>
          <a:p>
            <a:pPr lvl="1"/>
            <a:r>
              <a:rPr lang="en-US" sz="3300" dirty="0" smtClean="0"/>
              <a:t>Booster Ferrites </a:t>
            </a:r>
          </a:p>
          <a:p>
            <a:pPr lvl="3"/>
            <a:r>
              <a:rPr lang="en-US" sz="2500" dirty="0" smtClean="0"/>
              <a:t>Low Mu  cores </a:t>
            </a:r>
            <a:r>
              <a:rPr lang="en-US" sz="2500" dirty="0" smtClean="0"/>
              <a:t>all tested – results posted in log….good to go on new tuners</a:t>
            </a:r>
            <a:endParaRPr lang="en-US" sz="2500" dirty="0" smtClean="0"/>
          </a:p>
          <a:p>
            <a:pPr lvl="3"/>
            <a:r>
              <a:rPr lang="en-US" sz="2500" dirty="0" smtClean="0"/>
              <a:t>High mu cores – </a:t>
            </a:r>
            <a:r>
              <a:rPr lang="en-US" sz="2500" dirty="0" smtClean="0"/>
              <a:t>we have asked to one last trial batch on 10 tuners – hopefully will validate vendor and then purchase</a:t>
            </a:r>
            <a:endParaRPr lang="en-US" sz="2500" dirty="0" smtClean="0"/>
          </a:p>
          <a:p>
            <a:pPr lvl="4"/>
            <a:r>
              <a:rPr lang="en-US" sz="2500" dirty="0" smtClean="0"/>
              <a:t>We have placed an order for 10 high mu cores – not sure how long it will take!</a:t>
            </a:r>
          </a:p>
          <a:p>
            <a:pPr lvl="1"/>
            <a:r>
              <a:rPr lang="en-US" sz="3300" dirty="0" smtClean="0"/>
              <a:t>Booster </a:t>
            </a:r>
            <a:r>
              <a:rPr lang="en-US" sz="3300" dirty="0" smtClean="0"/>
              <a:t>Shielding – Discussions on how to proceed with beam based measurements and MARS</a:t>
            </a:r>
          </a:p>
          <a:p>
            <a:pPr lvl="1"/>
            <a:r>
              <a:rPr lang="en-US" sz="3300" dirty="0" smtClean="0"/>
              <a:t>Short Kickers </a:t>
            </a:r>
            <a:r>
              <a:rPr lang="en-US" sz="3300" dirty="0" smtClean="0"/>
              <a:t>tested good – will be used for PS testing </a:t>
            </a:r>
          </a:p>
          <a:p>
            <a:pPr lvl="1"/>
            <a:r>
              <a:rPr lang="en-US" sz="3300" dirty="0" smtClean="0"/>
              <a:t>Notcher PS system being built – talk today</a:t>
            </a:r>
            <a:endParaRPr lang="en-US" sz="3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Recent PIP Budget/News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Supplemental Funding – Spent nearly all of allotted </a:t>
            </a:r>
            <a:r>
              <a:rPr lang="en-US" dirty="0" smtClean="0"/>
              <a:t>$$</a:t>
            </a:r>
          </a:p>
          <a:p>
            <a:pPr lvl="1"/>
            <a:r>
              <a:rPr lang="en-US" dirty="0" smtClean="0"/>
              <a:t>Materials starting to arrive (will help FY14 M&amp;S – but need labor)</a:t>
            </a:r>
            <a:endParaRPr lang="en-US" dirty="0" smtClean="0"/>
          </a:p>
          <a:p>
            <a:r>
              <a:rPr lang="en-US" dirty="0" smtClean="0"/>
              <a:t>Budget Issues – Submitted FY14 labor and Budget </a:t>
            </a:r>
          </a:p>
          <a:p>
            <a:pPr lvl="1"/>
            <a:r>
              <a:rPr lang="en-US" dirty="0" smtClean="0"/>
              <a:t>Labor: Many projects cut AD labor – PIP should benefit</a:t>
            </a:r>
          </a:p>
          <a:p>
            <a:pPr lvl="2"/>
            <a:r>
              <a:rPr lang="en-US" dirty="0" smtClean="0"/>
              <a:t>Managers should make sure they update schedules - M&amp;S /Labor changes</a:t>
            </a:r>
            <a:endParaRPr lang="en-US" dirty="0" smtClean="0"/>
          </a:p>
          <a:p>
            <a:pPr lvl="1"/>
            <a:r>
              <a:rPr lang="en-US" dirty="0" smtClean="0"/>
              <a:t>PIP 11 M FY14 budget – </a:t>
            </a:r>
            <a:r>
              <a:rPr lang="en-US" dirty="0" smtClean="0"/>
              <a:t>spending M&amp;S should not be an issue?</a:t>
            </a:r>
            <a:endParaRPr lang="en-US" dirty="0" smtClean="0"/>
          </a:p>
          <a:p>
            <a:pPr lvl="1"/>
            <a:r>
              <a:rPr lang="en-US" dirty="0" smtClean="0"/>
              <a:t>New director </a:t>
            </a:r>
            <a:endParaRPr lang="en-US" dirty="0" smtClean="0"/>
          </a:p>
          <a:p>
            <a:pPr lvl="2"/>
            <a:r>
              <a:rPr lang="en-US" dirty="0" smtClean="0"/>
              <a:t>PIP </a:t>
            </a:r>
            <a:r>
              <a:rPr lang="en-US" dirty="0" smtClean="0"/>
              <a:t>is </a:t>
            </a:r>
            <a:r>
              <a:rPr lang="en-US" dirty="0" smtClean="0"/>
              <a:t>recognized as essential – now PX is called PIP2</a:t>
            </a:r>
          </a:p>
          <a:p>
            <a:pPr lvl="2"/>
            <a:r>
              <a:rPr lang="en-US" dirty="0" smtClean="0"/>
              <a:t>Rumor has it that we may have to do more formal reviews – mangers help</a:t>
            </a:r>
          </a:p>
          <a:p>
            <a:pPr lvl="1"/>
            <a:r>
              <a:rPr lang="en-US" dirty="0" smtClean="0"/>
              <a:t>New AD director (Sergei) says he wants to do what it takes for PIP</a:t>
            </a:r>
          </a:p>
          <a:p>
            <a:pPr lvl="2"/>
            <a:r>
              <a:rPr lang="en-US" dirty="0" smtClean="0"/>
              <a:t>Several meeting to discuss labor and funds – will see changes!</a:t>
            </a:r>
          </a:p>
          <a:p>
            <a:pPr lvl="1"/>
            <a:r>
              <a:rPr lang="en-US" dirty="0" smtClean="0"/>
              <a:t>We may be asked to give some AD PIP seminars </a:t>
            </a:r>
            <a:endParaRPr lang="en-US" dirty="0" smtClean="0"/>
          </a:p>
          <a:p>
            <a:pPr lvl="2"/>
            <a:r>
              <a:rPr lang="en-US" dirty="0" smtClean="0"/>
              <a:t>Creating list – you may be asked to talk – in front of large hostile crowd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Please use the E-Log to put general work in progress updates/photos – weekly would be nice – if progress is being made in </a:t>
            </a:r>
            <a:r>
              <a:rPr lang="en-US" dirty="0" smtClean="0"/>
              <a:t>task</a:t>
            </a:r>
          </a:p>
          <a:p>
            <a:pPr lvl="1">
              <a:buFontTx/>
              <a:buChar char="-"/>
            </a:pPr>
            <a:r>
              <a:rPr lang="en-US" dirty="0" smtClean="0"/>
              <a:t>Other than </a:t>
            </a:r>
            <a:r>
              <a:rPr lang="en-US" dirty="0" err="1" smtClean="0"/>
              <a:t>Refurb</a:t>
            </a:r>
            <a:r>
              <a:rPr lang="en-US" dirty="0" smtClean="0"/>
              <a:t> no other use of log!!! Need to change that…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486766"/>
              </p:ext>
            </p:extLst>
          </p:nvPr>
        </p:nvGraphicFramePr>
        <p:xfrm>
          <a:off x="152400" y="838192"/>
          <a:ext cx="8915400" cy="5439273"/>
        </p:xfrm>
        <a:graphic>
          <a:graphicData uri="http://schemas.openxmlformats.org/drawingml/2006/table">
            <a:tbl>
              <a:tblPr/>
              <a:tblGrid>
                <a:gridCol w="4191000"/>
                <a:gridCol w="1905000"/>
                <a:gridCol w="1752600"/>
                <a:gridCol w="1066800"/>
              </a:tblGrid>
              <a:tr h="147230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7913" marR="7913" marT="7913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Values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9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Row Labels</a:t>
                      </a:r>
                    </a:p>
                  </a:txBody>
                  <a:tcPr marL="7913" marR="7913" marT="7913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Sum of FY2014 Direct M&amp;S TOTAL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Sum of FY2014 Overhead TOTAL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Sum of FY2014       Direct M&amp;S    + Overhead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7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2103 Proton Improvement Plan (PIP)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4,782,178.42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835,576.94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5,617,755.36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1917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2103.00.00.01.AD AD-Proton Improvement Plan Management Reserve OP</a:t>
                      </a:r>
                    </a:p>
                  </a:txBody>
                  <a:tcPr marL="71218" marR="7913" marT="7913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121,091.62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0.00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121,091.62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7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Contingency Allocation</a:t>
                      </a:r>
                    </a:p>
                  </a:txBody>
                  <a:tcPr marL="142435" marR="7913" marT="7913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121,091.62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0.00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121,091.62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7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2103.00.01.AD AD-Proton Improvement Plan Program Management</a:t>
                      </a:r>
                    </a:p>
                  </a:txBody>
                  <a:tcPr marL="71218" marR="7913" marT="7913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56,000.00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11,952.00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67,952.00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73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2103.01.01.01.02.AD AD-Linac PIP 200 MHz RF PS PA Prototype</a:t>
                      </a:r>
                    </a:p>
                  </a:txBody>
                  <a:tcPr marL="71218" marR="7913" marT="7913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460,000.00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107,300.00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567,300.00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7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2103.01.01.02.01.AD AD-Linac PIP 200 MHz RF PS Modulator Prelim Design</a:t>
                      </a:r>
                    </a:p>
                  </a:txBody>
                  <a:tcPr marL="71218" marR="7913" marT="7913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237,000.00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55,813.50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292,813.50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7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2103.01.01.02.02.AD AD-Linac PIP 200 MHz RF PS Prototype</a:t>
                      </a:r>
                    </a:p>
                  </a:txBody>
                  <a:tcPr marL="71218" marR="7913" marT="7913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76,000.00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17,898.00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93,898.00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7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2103.01.01.04.AD AD-Linac PIP 7835 Tube Acquisitions</a:t>
                      </a:r>
                    </a:p>
                  </a:txBody>
                  <a:tcPr marL="71218" marR="7913" marT="7913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600,000.00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0.00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600,000.00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7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2103.01.02.03.AD AD-Linac PIP Notching System Improvements</a:t>
                      </a:r>
                    </a:p>
                  </a:txBody>
                  <a:tcPr marL="71218" marR="7913" marT="7913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285,000.00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67,117.50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352,117.50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7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2103.01.05.02.AD AD-Linac PIP Dual Temp/LCW System Maint &amp; Repairs</a:t>
                      </a:r>
                    </a:p>
                  </a:txBody>
                  <a:tcPr marL="71218" marR="7913" marT="7913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5,000.00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2,739.50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7,739.50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7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2103.01.05.03.AD AD-Linac PIP Vacuum Systems Replacement</a:t>
                      </a:r>
                    </a:p>
                  </a:txBody>
                  <a:tcPr marL="71218" marR="7913" marT="7913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160,000.00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37,680.00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197,680.00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7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2103.02.01.01.02.AD AD-Booster PIP RF Anode PS Fabrication</a:t>
                      </a:r>
                    </a:p>
                  </a:txBody>
                  <a:tcPr marL="71218" marR="7913" marT="7913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700,000.00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164,850.00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864,850.00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7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2103.02.01.02.02.AD AD-Booster PIP RF Bias Supp Design &amp; Specs</a:t>
                      </a:r>
                    </a:p>
                  </a:txBody>
                  <a:tcPr marL="71218" marR="7913" marT="7913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180,000.00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42,390.00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222,390.00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7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2103.02.01.05.02.AD AD-Booster PIP RF Cavities and Tuners Rework</a:t>
                      </a:r>
                    </a:p>
                  </a:txBody>
                  <a:tcPr marL="71218" marR="7913" marT="7913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310,086.80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73,025.44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383,112.24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7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2103.02.01.06.03.AD AD-Booster PIP New RF Tuners Fabrication</a:t>
                      </a:r>
                    </a:p>
                  </a:txBody>
                  <a:tcPr marL="71218" marR="7913" marT="7913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510,000.00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0.00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510,000.00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7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2103.02.01.07.03.AD AD-Booster PIP New RF Cavity Final Design and Prototype</a:t>
                      </a:r>
                    </a:p>
                  </a:txBody>
                  <a:tcPr marL="71218" marR="7913" marT="7913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875,000.00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206,062.50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1,081,062.50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3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2103.02.02.01.AD AD-Booster PIP Accelerator Physics Studies</a:t>
                      </a:r>
                    </a:p>
                  </a:txBody>
                  <a:tcPr marL="71218" marR="7913" marT="7913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7,500.00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1,766.25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9,266.25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7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2103.02.02.03.AD AD-Booster PIP Notching System Improvements</a:t>
                      </a:r>
                    </a:p>
                  </a:txBody>
                  <a:tcPr marL="71218" marR="7913" marT="7913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13,500.00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3,179.25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16,679.25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7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2103.02.02.05.01.AD AD-Booster PIP Collimation System Improvements</a:t>
                      </a:r>
                    </a:p>
                  </a:txBody>
                  <a:tcPr marL="71218" marR="7913" marT="7913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80,000.00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18,840.00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98,840.00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7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2103.02.03.02.AD AD-Booster PIP Damper Systems Improvements</a:t>
                      </a:r>
                    </a:p>
                  </a:txBody>
                  <a:tcPr marL="71218" marR="7913" marT="7913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50,000.00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11,775.00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61,775.00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7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2103.02.05.03.AD AD-Booster PIP Vacuum Systems Replacement</a:t>
                      </a:r>
                    </a:p>
                  </a:txBody>
                  <a:tcPr marL="71218" marR="7913" marT="7913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56,000.00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13,188.00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69,188.00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7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Grand Total</a:t>
                      </a:r>
                    </a:p>
                  </a:txBody>
                  <a:tcPr marL="7913" marR="7913" marT="7913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4,782,178.42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835,576.94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5,617,755.36 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762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FY14 has funding and labor </a:t>
            </a:r>
            <a:r>
              <a:rPr lang="en-US" dirty="0" smtClean="0"/>
              <a:t>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700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Upcoming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486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Future Meetings to be Scheduled:</a:t>
            </a:r>
          </a:p>
          <a:p>
            <a:r>
              <a:rPr lang="en-US" dirty="0" smtClean="0"/>
              <a:t>Howie – Linac Modulator </a:t>
            </a:r>
          </a:p>
          <a:p>
            <a:r>
              <a:rPr lang="en-US" dirty="0" smtClean="0"/>
              <a:t>Trevor – Linac Modulator (SLAC)</a:t>
            </a:r>
            <a:endParaRPr lang="en-US" dirty="0" smtClean="0"/>
          </a:p>
          <a:p>
            <a:r>
              <a:rPr lang="en-US" dirty="0" smtClean="0"/>
              <a:t>Eddy – Booster damper plans</a:t>
            </a:r>
          </a:p>
          <a:p>
            <a:r>
              <a:rPr lang="en-US" dirty="0" smtClean="0"/>
              <a:t>Bill </a:t>
            </a:r>
            <a:r>
              <a:rPr lang="en-US" dirty="0" err="1" smtClean="0"/>
              <a:t>Pellico</a:t>
            </a:r>
            <a:r>
              <a:rPr lang="en-US" dirty="0" smtClean="0"/>
              <a:t> - Loss Scans and Shielding Assessment</a:t>
            </a:r>
          </a:p>
          <a:p>
            <a:r>
              <a:rPr lang="en-US" dirty="0" smtClean="0"/>
              <a:t>Jon Reid - Solid State Installation - Final </a:t>
            </a:r>
            <a:r>
              <a:rPr lang="en-US" dirty="0" smtClean="0"/>
              <a:t>Report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1700</TotalTime>
  <Words>865</Words>
  <Application>Microsoft Office PowerPoint</Application>
  <PresentationFormat>On-screen Show (4:3)</PresentationFormat>
  <Paragraphs>158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PIP Update</vt:lpstr>
      <vt:lpstr>Agenda</vt:lpstr>
      <vt:lpstr>Update</vt:lpstr>
      <vt:lpstr>Recent PIP Budget/News</vt:lpstr>
      <vt:lpstr>PowerPoint Presentation</vt:lpstr>
      <vt:lpstr>Upcoming Talks</vt:lpstr>
    </vt:vector>
  </TitlesOfParts>
  <Company>Fermilab | Accelerator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Update</dc:title>
  <dc:creator>Zwaska</dc:creator>
  <cp:lastModifiedBy>William A. Pellico x8368 07477N</cp:lastModifiedBy>
  <cp:revision>192</cp:revision>
  <dcterms:created xsi:type="dcterms:W3CDTF">2012-05-23T14:14:44Z</dcterms:created>
  <dcterms:modified xsi:type="dcterms:W3CDTF">2013-12-04T15:17:07Z</dcterms:modified>
</cp:coreProperties>
</file>