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9" r:id="rId5"/>
    <p:sldId id="295" r:id="rId6"/>
    <p:sldId id="296" r:id="rId7"/>
    <p:sldId id="291" r:id="rId8"/>
    <p:sldId id="297" r:id="rId9"/>
    <p:sldId id="298" r:id="rId10"/>
    <p:sldId id="299" r:id="rId11"/>
    <p:sldId id="300" r:id="rId12"/>
    <p:sldId id="259" r:id="rId13"/>
    <p:sldId id="267" r:id="rId14"/>
    <p:sldId id="302" r:id="rId15"/>
    <p:sldId id="260" r:id="rId16"/>
    <p:sldId id="266" r:id="rId17"/>
    <p:sldId id="268" r:id="rId18"/>
    <p:sldId id="263" r:id="rId19"/>
    <p:sldId id="269" r:id="rId20"/>
    <p:sldId id="265" r:id="rId21"/>
    <p:sldId id="270" r:id="rId22"/>
    <p:sldId id="262" r:id="rId23"/>
    <p:sldId id="271" r:id="rId24"/>
    <p:sldId id="273" r:id="rId25"/>
    <p:sldId id="287" r:id="rId26"/>
    <p:sldId id="275" r:id="rId27"/>
    <p:sldId id="272" r:id="rId28"/>
    <p:sldId id="274" r:id="rId29"/>
    <p:sldId id="304" r:id="rId30"/>
    <p:sldId id="261" r:id="rId31"/>
    <p:sldId id="303"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34" d="100"/>
          <a:sy n="134" d="100"/>
        </p:scale>
        <p:origin x="-9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DF293A-0A3C-4ACE-9DE5-31A211C1405B}"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5B83F-AF99-4804-899E-C324E3080E65}" type="slidenum">
              <a:rPr lang="en-US" smtClean="0"/>
              <a:t>‹#›</a:t>
            </a:fld>
            <a:endParaRPr lang="en-US"/>
          </a:p>
        </p:txBody>
      </p:sp>
    </p:spTree>
    <p:extLst>
      <p:ext uri="{BB962C8B-B14F-4D97-AF65-F5344CB8AC3E}">
        <p14:creationId xmlns:p14="http://schemas.microsoft.com/office/powerpoint/2010/main" val="266074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F293A-0A3C-4ACE-9DE5-31A211C1405B}"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5B83F-AF99-4804-899E-C324E3080E65}" type="slidenum">
              <a:rPr lang="en-US" smtClean="0"/>
              <a:t>‹#›</a:t>
            </a:fld>
            <a:endParaRPr lang="en-US"/>
          </a:p>
        </p:txBody>
      </p:sp>
    </p:spTree>
    <p:extLst>
      <p:ext uri="{BB962C8B-B14F-4D97-AF65-F5344CB8AC3E}">
        <p14:creationId xmlns:p14="http://schemas.microsoft.com/office/powerpoint/2010/main" val="117410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F293A-0A3C-4ACE-9DE5-31A211C1405B}"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5B83F-AF99-4804-899E-C324E3080E65}" type="slidenum">
              <a:rPr lang="en-US" smtClean="0"/>
              <a:t>‹#›</a:t>
            </a:fld>
            <a:endParaRPr lang="en-US"/>
          </a:p>
        </p:txBody>
      </p:sp>
    </p:spTree>
    <p:extLst>
      <p:ext uri="{BB962C8B-B14F-4D97-AF65-F5344CB8AC3E}">
        <p14:creationId xmlns:p14="http://schemas.microsoft.com/office/powerpoint/2010/main" val="22587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F293A-0A3C-4ACE-9DE5-31A211C1405B}"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5B83F-AF99-4804-899E-C324E3080E65}" type="slidenum">
              <a:rPr lang="en-US" smtClean="0"/>
              <a:t>‹#›</a:t>
            </a:fld>
            <a:endParaRPr lang="en-US"/>
          </a:p>
        </p:txBody>
      </p:sp>
    </p:spTree>
    <p:extLst>
      <p:ext uri="{BB962C8B-B14F-4D97-AF65-F5344CB8AC3E}">
        <p14:creationId xmlns:p14="http://schemas.microsoft.com/office/powerpoint/2010/main" val="312856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DF293A-0A3C-4ACE-9DE5-31A211C1405B}"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5B83F-AF99-4804-899E-C324E3080E65}" type="slidenum">
              <a:rPr lang="en-US" smtClean="0"/>
              <a:t>‹#›</a:t>
            </a:fld>
            <a:endParaRPr lang="en-US"/>
          </a:p>
        </p:txBody>
      </p:sp>
    </p:spTree>
    <p:extLst>
      <p:ext uri="{BB962C8B-B14F-4D97-AF65-F5344CB8AC3E}">
        <p14:creationId xmlns:p14="http://schemas.microsoft.com/office/powerpoint/2010/main" val="4587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DF293A-0A3C-4ACE-9DE5-31A211C1405B}"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5B83F-AF99-4804-899E-C324E3080E65}" type="slidenum">
              <a:rPr lang="en-US" smtClean="0"/>
              <a:t>‹#›</a:t>
            </a:fld>
            <a:endParaRPr lang="en-US"/>
          </a:p>
        </p:txBody>
      </p:sp>
    </p:spTree>
    <p:extLst>
      <p:ext uri="{BB962C8B-B14F-4D97-AF65-F5344CB8AC3E}">
        <p14:creationId xmlns:p14="http://schemas.microsoft.com/office/powerpoint/2010/main" val="32306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DF293A-0A3C-4ACE-9DE5-31A211C1405B}" type="datetimeFigureOut">
              <a:rPr lang="en-US" smtClean="0"/>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5B83F-AF99-4804-899E-C324E3080E65}" type="slidenum">
              <a:rPr lang="en-US" smtClean="0"/>
              <a:t>‹#›</a:t>
            </a:fld>
            <a:endParaRPr lang="en-US"/>
          </a:p>
        </p:txBody>
      </p:sp>
    </p:spTree>
    <p:extLst>
      <p:ext uri="{BB962C8B-B14F-4D97-AF65-F5344CB8AC3E}">
        <p14:creationId xmlns:p14="http://schemas.microsoft.com/office/powerpoint/2010/main" val="162999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DF293A-0A3C-4ACE-9DE5-31A211C1405B}" type="datetimeFigureOut">
              <a:rPr lang="en-US" smtClean="0"/>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5B83F-AF99-4804-899E-C324E3080E65}" type="slidenum">
              <a:rPr lang="en-US" smtClean="0"/>
              <a:t>‹#›</a:t>
            </a:fld>
            <a:endParaRPr lang="en-US"/>
          </a:p>
        </p:txBody>
      </p:sp>
    </p:spTree>
    <p:extLst>
      <p:ext uri="{BB962C8B-B14F-4D97-AF65-F5344CB8AC3E}">
        <p14:creationId xmlns:p14="http://schemas.microsoft.com/office/powerpoint/2010/main" val="21729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F293A-0A3C-4ACE-9DE5-31A211C1405B}" type="datetimeFigureOut">
              <a:rPr lang="en-US" smtClean="0"/>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C5B83F-AF99-4804-899E-C324E3080E65}" type="slidenum">
              <a:rPr lang="en-US" smtClean="0"/>
              <a:t>‹#›</a:t>
            </a:fld>
            <a:endParaRPr lang="en-US"/>
          </a:p>
        </p:txBody>
      </p:sp>
    </p:spTree>
    <p:extLst>
      <p:ext uri="{BB962C8B-B14F-4D97-AF65-F5344CB8AC3E}">
        <p14:creationId xmlns:p14="http://schemas.microsoft.com/office/powerpoint/2010/main" val="376056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F293A-0A3C-4ACE-9DE5-31A211C1405B}"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5B83F-AF99-4804-899E-C324E3080E65}" type="slidenum">
              <a:rPr lang="en-US" smtClean="0"/>
              <a:t>‹#›</a:t>
            </a:fld>
            <a:endParaRPr lang="en-US"/>
          </a:p>
        </p:txBody>
      </p:sp>
    </p:spTree>
    <p:extLst>
      <p:ext uri="{BB962C8B-B14F-4D97-AF65-F5344CB8AC3E}">
        <p14:creationId xmlns:p14="http://schemas.microsoft.com/office/powerpoint/2010/main" val="366201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F293A-0A3C-4ACE-9DE5-31A211C1405B}"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5B83F-AF99-4804-899E-C324E3080E65}" type="slidenum">
              <a:rPr lang="en-US" smtClean="0"/>
              <a:t>‹#›</a:t>
            </a:fld>
            <a:endParaRPr lang="en-US"/>
          </a:p>
        </p:txBody>
      </p:sp>
    </p:spTree>
    <p:extLst>
      <p:ext uri="{BB962C8B-B14F-4D97-AF65-F5344CB8AC3E}">
        <p14:creationId xmlns:p14="http://schemas.microsoft.com/office/powerpoint/2010/main" val="249128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F293A-0A3C-4ACE-9DE5-31A211C1405B}" type="datetimeFigureOut">
              <a:rPr lang="en-US" smtClean="0"/>
              <a:t>12/18/2013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5B83F-AF99-4804-899E-C324E3080E65}" type="slidenum">
              <a:rPr lang="en-US" smtClean="0"/>
              <a:t>‹#›</a:t>
            </a:fld>
            <a:endParaRPr lang="en-US"/>
          </a:p>
        </p:txBody>
      </p:sp>
    </p:spTree>
    <p:extLst>
      <p:ext uri="{BB962C8B-B14F-4D97-AF65-F5344CB8AC3E}">
        <p14:creationId xmlns:p14="http://schemas.microsoft.com/office/powerpoint/2010/main" val="398242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SLAC Site Visit for Marx Modulator Control Development</a:t>
            </a:r>
            <a:endParaRPr lang="en-US" dirty="0"/>
          </a:p>
        </p:txBody>
      </p:sp>
      <p:sp>
        <p:nvSpPr>
          <p:cNvPr id="3" name="Subtitle 2"/>
          <p:cNvSpPr>
            <a:spLocks noGrp="1"/>
          </p:cNvSpPr>
          <p:nvPr>
            <p:ph type="subTitle" idx="1"/>
          </p:nvPr>
        </p:nvSpPr>
        <p:spPr/>
        <p:txBody>
          <a:bodyPr/>
          <a:lstStyle/>
          <a:p>
            <a:r>
              <a:rPr lang="en-US" dirty="0" smtClean="0"/>
              <a:t>Trevor Butler</a:t>
            </a:r>
          </a:p>
          <a:p>
            <a:r>
              <a:rPr lang="en-US" dirty="0" smtClean="0"/>
              <a:t>December 18</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1049117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5BD36294-2849-48A8-8531-5354CF3095D2}" type="slidenum">
              <a:rPr lang="en-US" smtClean="0"/>
              <a:pPr/>
              <a:t>10</a:t>
            </a:fld>
            <a:endParaRPr lang="en-US" dirty="0"/>
          </a:p>
        </p:txBody>
      </p:sp>
      <p:sp>
        <p:nvSpPr>
          <p:cNvPr id="29" name="Title 28"/>
          <p:cNvSpPr>
            <a:spLocks noGrp="1"/>
          </p:cNvSpPr>
          <p:nvPr>
            <p:ph type="title"/>
          </p:nvPr>
        </p:nvSpPr>
        <p:spPr/>
        <p:txBody>
          <a:bodyPr/>
          <a:lstStyle/>
          <a:p>
            <a:r>
              <a:rPr lang="en-CA" dirty="0" smtClean="0"/>
              <a:t>Cell “Roles”</a:t>
            </a:r>
            <a:endParaRPr lang="en-CA" dirty="0"/>
          </a:p>
        </p:txBody>
      </p:sp>
      <p:sp>
        <p:nvSpPr>
          <p:cNvPr id="6" name="Footer Placeholder 5"/>
          <p:cNvSpPr>
            <a:spLocks noGrp="1"/>
          </p:cNvSpPr>
          <p:nvPr>
            <p:ph type="ftr" sz="quarter" idx="4294967295"/>
          </p:nvPr>
        </p:nvSpPr>
        <p:spPr>
          <a:xfrm>
            <a:off x="445472" y="6543674"/>
            <a:ext cx="4126528" cy="314326"/>
          </a:xfrm>
          <a:prstGeom prst="rect">
            <a:avLst/>
          </a:prstGeom>
        </p:spPr>
        <p:txBody>
          <a:bodyPr/>
          <a:lstStyle/>
          <a:p>
            <a:r>
              <a:rPr lang="en-US" dirty="0" smtClean="0"/>
              <a:t>Fermi 201 MHz System Modulator Upgrade: SLAC Marx Modulator Solution</a:t>
            </a:r>
            <a:endParaRPr lang="en-US" dirty="0"/>
          </a:p>
        </p:txBody>
      </p:sp>
      <p:grpSp>
        <p:nvGrpSpPr>
          <p:cNvPr id="55" name="Group 54"/>
          <p:cNvGrpSpPr/>
          <p:nvPr/>
        </p:nvGrpSpPr>
        <p:grpSpPr>
          <a:xfrm>
            <a:off x="457200" y="1600200"/>
            <a:ext cx="4114800" cy="3435350"/>
            <a:chOff x="457200" y="1600200"/>
            <a:chExt cx="5175250" cy="3435350"/>
          </a:xfrm>
        </p:grpSpPr>
        <p:cxnSp>
          <p:nvCxnSpPr>
            <p:cNvPr id="14" name="Straight Connector 13"/>
            <p:cNvCxnSpPr/>
            <p:nvPr/>
          </p:nvCxnSpPr>
          <p:spPr>
            <a:xfrm flipV="1">
              <a:off x="457200" y="1981200"/>
              <a:ext cx="121920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6400" y="1981200"/>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28800" y="22860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819400" y="16002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1600200"/>
              <a:ext cx="1219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38600" y="17526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38600" y="2286000"/>
              <a:ext cx="38100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13250" y="2292350"/>
              <a:ext cx="1219200" cy="27432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57200" y="5029200"/>
            <a:ext cx="787618" cy="680482"/>
            <a:chOff x="457200" y="5029200"/>
            <a:chExt cx="990600" cy="680482"/>
          </a:xfrm>
        </p:grpSpPr>
        <p:sp>
          <p:nvSpPr>
            <p:cNvPr id="35" name="Left Brace 34"/>
            <p:cNvSpPr/>
            <p:nvPr/>
          </p:nvSpPr>
          <p:spPr>
            <a:xfrm rot="16200000">
              <a:off x="800100" y="4686300"/>
              <a:ext cx="304800" cy="99060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p:cNvSpPr txBox="1"/>
            <p:nvPr/>
          </p:nvSpPr>
          <p:spPr>
            <a:xfrm>
              <a:off x="706403" y="5340350"/>
              <a:ext cx="466794" cy="369332"/>
            </a:xfrm>
            <a:prstGeom prst="rect">
              <a:avLst/>
            </a:prstGeom>
            <a:noFill/>
          </p:spPr>
          <p:txBody>
            <a:bodyPr wrap="none" rtlCol="0">
              <a:spAutoFit/>
            </a:bodyPr>
            <a:lstStyle/>
            <a:p>
              <a:r>
                <a:rPr lang="en-US" dirty="0" smtClean="0"/>
                <a:t>(1)</a:t>
              </a:r>
              <a:endParaRPr lang="en-US" dirty="0"/>
            </a:p>
          </p:txBody>
        </p:sp>
      </p:grpSp>
      <p:grpSp>
        <p:nvGrpSpPr>
          <p:cNvPr id="50" name="Group 49"/>
          <p:cNvGrpSpPr/>
          <p:nvPr/>
        </p:nvGrpSpPr>
        <p:grpSpPr>
          <a:xfrm>
            <a:off x="1210711" y="5016500"/>
            <a:ext cx="371144" cy="693182"/>
            <a:chOff x="1404903" y="5016500"/>
            <a:chExt cx="466794" cy="693182"/>
          </a:xfrm>
        </p:grpSpPr>
        <p:sp>
          <p:nvSpPr>
            <p:cNvPr id="36" name="Left Brace 35"/>
            <p:cNvSpPr/>
            <p:nvPr/>
          </p:nvSpPr>
          <p:spPr>
            <a:xfrm rot="16200000">
              <a:off x="1485900" y="4978400"/>
              <a:ext cx="304800" cy="38100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TextBox 41"/>
            <p:cNvSpPr txBox="1"/>
            <p:nvPr/>
          </p:nvSpPr>
          <p:spPr>
            <a:xfrm>
              <a:off x="1404903" y="5340350"/>
              <a:ext cx="466794" cy="369332"/>
            </a:xfrm>
            <a:prstGeom prst="rect">
              <a:avLst/>
            </a:prstGeom>
            <a:noFill/>
          </p:spPr>
          <p:txBody>
            <a:bodyPr wrap="none" rtlCol="0">
              <a:spAutoFit/>
            </a:bodyPr>
            <a:lstStyle/>
            <a:p>
              <a:r>
                <a:rPr lang="en-US" dirty="0" smtClean="0"/>
                <a:t>(2)</a:t>
              </a:r>
              <a:endParaRPr lang="en-US" dirty="0"/>
            </a:p>
          </p:txBody>
        </p:sp>
      </p:grpSp>
      <p:grpSp>
        <p:nvGrpSpPr>
          <p:cNvPr id="51" name="Group 50"/>
          <p:cNvGrpSpPr/>
          <p:nvPr/>
        </p:nvGrpSpPr>
        <p:grpSpPr>
          <a:xfrm>
            <a:off x="1547748" y="5016500"/>
            <a:ext cx="787618" cy="674132"/>
            <a:chOff x="1828800" y="5016500"/>
            <a:chExt cx="990600" cy="674132"/>
          </a:xfrm>
        </p:grpSpPr>
        <p:sp>
          <p:nvSpPr>
            <p:cNvPr id="37" name="Left Brace 36"/>
            <p:cNvSpPr/>
            <p:nvPr/>
          </p:nvSpPr>
          <p:spPr>
            <a:xfrm rot="16200000">
              <a:off x="2171700" y="4673600"/>
              <a:ext cx="304800" cy="99060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TextBox 42"/>
            <p:cNvSpPr txBox="1"/>
            <p:nvPr/>
          </p:nvSpPr>
          <p:spPr>
            <a:xfrm>
              <a:off x="2090703" y="5321300"/>
              <a:ext cx="466794" cy="369332"/>
            </a:xfrm>
            <a:prstGeom prst="rect">
              <a:avLst/>
            </a:prstGeom>
            <a:noFill/>
          </p:spPr>
          <p:txBody>
            <a:bodyPr wrap="none" rtlCol="0">
              <a:spAutoFit/>
            </a:bodyPr>
            <a:lstStyle/>
            <a:p>
              <a:r>
                <a:rPr lang="en-US" dirty="0" smtClean="0"/>
                <a:t>(3)</a:t>
              </a:r>
              <a:endParaRPr lang="en-US" dirty="0"/>
            </a:p>
          </p:txBody>
        </p:sp>
      </p:grpSp>
      <p:grpSp>
        <p:nvGrpSpPr>
          <p:cNvPr id="52" name="Group 51"/>
          <p:cNvGrpSpPr/>
          <p:nvPr/>
        </p:nvGrpSpPr>
        <p:grpSpPr>
          <a:xfrm>
            <a:off x="2335366" y="5010150"/>
            <a:ext cx="969376" cy="704850"/>
            <a:chOff x="2819400" y="5010150"/>
            <a:chExt cx="1219200" cy="704850"/>
          </a:xfrm>
        </p:grpSpPr>
        <p:sp>
          <p:nvSpPr>
            <p:cNvPr id="38" name="Left Brace 37"/>
            <p:cNvSpPr/>
            <p:nvPr/>
          </p:nvSpPr>
          <p:spPr>
            <a:xfrm rot="16200000">
              <a:off x="3276600" y="4552950"/>
              <a:ext cx="304800" cy="121920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TextBox 43"/>
            <p:cNvSpPr txBox="1"/>
            <p:nvPr/>
          </p:nvSpPr>
          <p:spPr>
            <a:xfrm>
              <a:off x="3195603" y="5345668"/>
              <a:ext cx="466794" cy="369332"/>
            </a:xfrm>
            <a:prstGeom prst="rect">
              <a:avLst/>
            </a:prstGeom>
            <a:noFill/>
          </p:spPr>
          <p:txBody>
            <a:bodyPr wrap="none" rtlCol="0">
              <a:spAutoFit/>
            </a:bodyPr>
            <a:lstStyle/>
            <a:p>
              <a:r>
                <a:rPr lang="en-US" dirty="0" smtClean="0"/>
                <a:t>(4)</a:t>
              </a:r>
              <a:endParaRPr lang="en-US" dirty="0"/>
            </a:p>
          </p:txBody>
        </p:sp>
      </p:grpSp>
      <p:grpSp>
        <p:nvGrpSpPr>
          <p:cNvPr id="53" name="Group 52"/>
          <p:cNvGrpSpPr/>
          <p:nvPr/>
        </p:nvGrpSpPr>
        <p:grpSpPr>
          <a:xfrm>
            <a:off x="3268111" y="5029200"/>
            <a:ext cx="371144" cy="660400"/>
            <a:chOff x="3992528" y="5029200"/>
            <a:chExt cx="466794" cy="660400"/>
          </a:xfrm>
        </p:grpSpPr>
        <p:sp>
          <p:nvSpPr>
            <p:cNvPr id="39" name="Left Brace 38"/>
            <p:cNvSpPr/>
            <p:nvPr/>
          </p:nvSpPr>
          <p:spPr>
            <a:xfrm rot="16200000">
              <a:off x="4073525" y="4994275"/>
              <a:ext cx="304800" cy="37465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TextBox 44"/>
            <p:cNvSpPr txBox="1"/>
            <p:nvPr/>
          </p:nvSpPr>
          <p:spPr>
            <a:xfrm>
              <a:off x="3992528" y="5320268"/>
              <a:ext cx="466794" cy="369332"/>
            </a:xfrm>
            <a:prstGeom prst="rect">
              <a:avLst/>
            </a:prstGeom>
            <a:noFill/>
          </p:spPr>
          <p:txBody>
            <a:bodyPr wrap="none" rtlCol="0">
              <a:spAutoFit/>
            </a:bodyPr>
            <a:lstStyle/>
            <a:p>
              <a:r>
                <a:rPr lang="en-US" dirty="0" smtClean="0"/>
                <a:t>(5)</a:t>
              </a:r>
              <a:endParaRPr lang="en-US" dirty="0"/>
            </a:p>
          </p:txBody>
        </p:sp>
      </p:grpSp>
      <p:grpSp>
        <p:nvGrpSpPr>
          <p:cNvPr id="54" name="Group 53"/>
          <p:cNvGrpSpPr/>
          <p:nvPr/>
        </p:nvGrpSpPr>
        <p:grpSpPr>
          <a:xfrm>
            <a:off x="3602624" y="5022848"/>
            <a:ext cx="969376" cy="686833"/>
            <a:chOff x="4413250" y="5022848"/>
            <a:chExt cx="1219200" cy="686833"/>
          </a:xfrm>
        </p:grpSpPr>
        <p:sp>
          <p:nvSpPr>
            <p:cNvPr id="40" name="Left Brace 39"/>
            <p:cNvSpPr/>
            <p:nvPr/>
          </p:nvSpPr>
          <p:spPr>
            <a:xfrm rot="16200000">
              <a:off x="4870450" y="4565648"/>
              <a:ext cx="304800" cy="121920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TextBox 45"/>
            <p:cNvSpPr txBox="1"/>
            <p:nvPr/>
          </p:nvSpPr>
          <p:spPr>
            <a:xfrm>
              <a:off x="4789453" y="5340349"/>
              <a:ext cx="466794" cy="369332"/>
            </a:xfrm>
            <a:prstGeom prst="rect">
              <a:avLst/>
            </a:prstGeom>
            <a:noFill/>
          </p:spPr>
          <p:txBody>
            <a:bodyPr wrap="none" rtlCol="0">
              <a:spAutoFit/>
            </a:bodyPr>
            <a:lstStyle/>
            <a:p>
              <a:r>
                <a:rPr lang="en-US" dirty="0" smtClean="0"/>
                <a:t>(6)</a:t>
              </a:r>
              <a:endParaRPr lang="en-US" dirty="0"/>
            </a:p>
          </p:txBody>
        </p:sp>
      </p:grpSp>
      <p:sp>
        <p:nvSpPr>
          <p:cNvPr id="48" name="TextBox 47"/>
          <p:cNvSpPr txBox="1"/>
          <p:nvPr/>
        </p:nvSpPr>
        <p:spPr>
          <a:xfrm>
            <a:off x="5105399" y="2438400"/>
            <a:ext cx="3873817" cy="1754326"/>
          </a:xfrm>
          <a:prstGeom prst="rect">
            <a:avLst/>
          </a:prstGeom>
          <a:noFill/>
        </p:spPr>
        <p:txBody>
          <a:bodyPr wrap="none" rtlCol="0">
            <a:spAutoFit/>
          </a:bodyPr>
          <a:lstStyle/>
          <a:p>
            <a:pPr marL="342900" indent="-342900">
              <a:buAutoNum type="arabicParenBoth"/>
            </a:pPr>
            <a:r>
              <a:rPr lang="en-US" dirty="0" smtClean="0"/>
              <a:t>Staggered main cell turn on</a:t>
            </a:r>
          </a:p>
          <a:p>
            <a:r>
              <a:rPr lang="en-US" dirty="0" smtClean="0"/>
              <a:t>(2) Short vernier cell turn on then off</a:t>
            </a:r>
          </a:p>
          <a:p>
            <a:r>
              <a:rPr lang="en-US" dirty="0" smtClean="0"/>
              <a:t>(3) All main cells on</a:t>
            </a:r>
          </a:p>
          <a:p>
            <a:r>
              <a:rPr lang="en-US" dirty="0" smtClean="0"/>
              <a:t>(4) All vernier cells turn on then off</a:t>
            </a:r>
          </a:p>
          <a:p>
            <a:r>
              <a:rPr lang="en-US" dirty="0" smtClean="0"/>
              <a:t>(5) All main cells still on</a:t>
            </a:r>
          </a:p>
          <a:p>
            <a:r>
              <a:rPr lang="en-US" dirty="0" smtClean="0"/>
              <a:t>(6) Staggered main cell turn off</a:t>
            </a:r>
            <a:endParaRPr lang="en-US" dirty="0"/>
          </a:p>
        </p:txBody>
      </p:sp>
      <p:sp>
        <p:nvSpPr>
          <p:cNvPr id="57" name="TextBox 56"/>
          <p:cNvSpPr txBox="1"/>
          <p:nvPr/>
        </p:nvSpPr>
        <p:spPr>
          <a:xfrm>
            <a:off x="5105399" y="2069068"/>
            <a:ext cx="1283236" cy="369332"/>
          </a:xfrm>
          <a:prstGeom prst="rect">
            <a:avLst/>
          </a:prstGeom>
          <a:noFill/>
        </p:spPr>
        <p:txBody>
          <a:bodyPr wrap="none" rtlCol="0">
            <a:spAutoFit/>
          </a:bodyPr>
          <a:lstStyle/>
          <a:p>
            <a:r>
              <a:rPr lang="en-US" b="1" dirty="0" smtClean="0"/>
              <a:t>Temporal:</a:t>
            </a:r>
            <a:endParaRPr lang="en-US" b="1" dirty="0"/>
          </a:p>
        </p:txBody>
      </p:sp>
    </p:spTree>
    <p:extLst>
      <p:ext uri="{BB962C8B-B14F-4D97-AF65-F5344CB8AC3E}">
        <p14:creationId xmlns:p14="http://schemas.microsoft.com/office/powerpoint/2010/main" val="16371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5BD36294-2849-48A8-8531-5354CF3095D2}" type="slidenum">
              <a:rPr lang="en-US" smtClean="0"/>
              <a:pPr/>
              <a:t>11</a:t>
            </a:fld>
            <a:endParaRPr lang="en-US" dirty="0"/>
          </a:p>
        </p:txBody>
      </p:sp>
      <p:sp>
        <p:nvSpPr>
          <p:cNvPr id="29" name="Title 28"/>
          <p:cNvSpPr>
            <a:spLocks noGrp="1"/>
          </p:cNvSpPr>
          <p:nvPr>
            <p:ph type="title"/>
          </p:nvPr>
        </p:nvSpPr>
        <p:spPr/>
        <p:txBody>
          <a:bodyPr/>
          <a:lstStyle/>
          <a:p>
            <a:r>
              <a:rPr lang="en-CA" dirty="0" smtClean="0"/>
              <a:t>Cell “Roles”</a:t>
            </a:r>
            <a:endParaRPr lang="en-CA" dirty="0"/>
          </a:p>
        </p:txBody>
      </p:sp>
      <p:sp>
        <p:nvSpPr>
          <p:cNvPr id="6" name="Footer Placeholder 5"/>
          <p:cNvSpPr>
            <a:spLocks noGrp="1"/>
          </p:cNvSpPr>
          <p:nvPr>
            <p:ph type="ftr" sz="quarter" idx="4294967295"/>
          </p:nvPr>
        </p:nvSpPr>
        <p:spPr>
          <a:xfrm>
            <a:off x="445472" y="6543674"/>
            <a:ext cx="4126528" cy="314326"/>
          </a:xfrm>
          <a:prstGeom prst="rect">
            <a:avLst/>
          </a:prstGeom>
        </p:spPr>
        <p:txBody>
          <a:bodyPr/>
          <a:lstStyle/>
          <a:p>
            <a:r>
              <a:rPr lang="en-US" dirty="0" smtClean="0"/>
              <a:t>Fermi 201 MHz System Modulator Upgrade: SLAC Marx Modulator Solution</a:t>
            </a:r>
            <a:endParaRPr lang="en-US" dirty="0"/>
          </a:p>
        </p:txBody>
      </p:sp>
      <p:grpSp>
        <p:nvGrpSpPr>
          <p:cNvPr id="55" name="Group 54"/>
          <p:cNvGrpSpPr/>
          <p:nvPr/>
        </p:nvGrpSpPr>
        <p:grpSpPr>
          <a:xfrm>
            <a:off x="457200" y="1600200"/>
            <a:ext cx="4114800" cy="3435350"/>
            <a:chOff x="457200" y="1600200"/>
            <a:chExt cx="5175250" cy="3435350"/>
          </a:xfrm>
        </p:grpSpPr>
        <p:cxnSp>
          <p:nvCxnSpPr>
            <p:cNvPr id="14" name="Straight Connector 13"/>
            <p:cNvCxnSpPr/>
            <p:nvPr/>
          </p:nvCxnSpPr>
          <p:spPr>
            <a:xfrm flipV="1">
              <a:off x="457200" y="1981200"/>
              <a:ext cx="121920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6400" y="1981200"/>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28800" y="22860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819400" y="16002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1600200"/>
              <a:ext cx="1219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38600" y="17526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38600" y="2286000"/>
              <a:ext cx="38100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13250" y="2292350"/>
              <a:ext cx="1219200" cy="27432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57200" y="5029200"/>
            <a:ext cx="787618" cy="680482"/>
            <a:chOff x="457200" y="5029200"/>
            <a:chExt cx="990600" cy="680482"/>
          </a:xfrm>
        </p:grpSpPr>
        <p:sp>
          <p:nvSpPr>
            <p:cNvPr id="35" name="Left Brace 34"/>
            <p:cNvSpPr/>
            <p:nvPr/>
          </p:nvSpPr>
          <p:spPr>
            <a:xfrm rot="16200000">
              <a:off x="800100" y="4686300"/>
              <a:ext cx="304800" cy="99060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p:cNvSpPr txBox="1"/>
            <p:nvPr/>
          </p:nvSpPr>
          <p:spPr>
            <a:xfrm>
              <a:off x="706403" y="5340350"/>
              <a:ext cx="466794" cy="369332"/>
            </a:xfrm>
            <a:prstGeom prst="rect">
              <a:avLst/>
            </a:prstGeom>
            <a:noFill/>
          </p:spPr>
          <p:txBody>
            <a:bodyPr wrap="none" rtlCol="0">
              <a:spAutoFit/>
            </a:bodyPr>
            <a:lstStyle/>
            <a:p>
              <a:r>
                <a:rPr lang="en-US" dirty="0" smtClean="0"/>
                <a:t>(1)</a:t>
              </a:r>
              <a:endParaRPr lang="en-US" dirty="0"/>
            </a:p>
          </p:txBody>
        </p:sp>
      </p:grpSp>
      <p:grpSp>
        <p:nvGrpSpPr>
          <p:cNvPr id="50" name="Group 49"/>
          <p:cNvGrpSpPr/>
          <p:nvPr/>
        </p:nvGrpSpPr>
        <p:grpSpPr>
          <a:xfrm>
            <a:off x="1210711" y="5016500"/>
            <a:ext cx="371144" cy="693182"/>
            <a:chOff x="1404903" y="5016500"/>
            <a:chExt cx="466794" cy="693182"/>
          </a:xfrm>
        </p:grpSpPr>
        <p:sp>
          <p:nvSpPr>
            <p:cNvPr id="36" name="Left Brace 35"/>
            <p:cNvSpPr/>
            <p:nvPr/>
          </p:nvSpPr>
          <p:spPr>
            <a:xfrm rot="16200000">
              <a:off x="1485900" y="4978400"/>
              <a:ext cx="304800" cy="38100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TextBox 41"/>
            <p:cNvSpPr txBox="1"/>
            <p:nvPr/>
          </p:nvSpPr>
          <p:spPr>
            <a:xfrm>
              <a:off x="1404903" y="5340350"/>
              <a:ext cx="466794" cy="369332"/>
            </a:xfrm>
            <a:prstGeom prst="rect">
              <a:avLst/>
            </a:prstGeom>
            <a:noFill/>
          </p:spPr>
          <p:txBody>
            <a:bodyPr wrap="none" rtlCol="0">
              <a:spAutoFit/>
            </a:bodyPr>
            <a:lstStyle/>
            <a:p>
              <a:r>
                <a:rPr lang="en-US" dirty="0" smtClean="0"/>
                <a:t>(2)</a:t>
              </a:r>
              <a:endParaRPr lang="en-US" dirty="0"/>
            </a:p>
          </p:txBody>
        </p:sp>
      </p:grpSp>
      <p:grpSp>
        <p:nvGrpSpPr>
          <p:cNvPr id="51" name="Group 50"/>
          <p:cNvGrpSpPr/>
          <p:nvPr/>
        </p:nvGrpSpPr>
        <p:grpSpPr>
          <a:xfrm>
            <a:off x="1547748" y="5016500"/>
            <a:ext cx="787618" cy="674132"/>
            <a:chOff x="1828800" y="5016500"/>
            <a:chExt cx="990600" cy="674132"/>
          </a:xfrm>
        </p:grpSpPr>
        <p:sp>
          <p:nvSpPr>
            <p:cNvPr id="37" name="Left Brace 36"/>
            <p:cNvSpPr/>
            <p:nvPr/>
          </p:nvSpPr>
          <p:spPr>
            <a:xfrm rot="16200000">
              <a:off x="2171700" y="4673600"/>
              <a:ext cx="304800" cy="99060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TextBox 42"/>
            <p:cNvSpPr txBox="1"/>
            <p:nvPr/>
          </p:nvSpPr>
          <p:spPr>
            <a:xfrm>
              <a:off x="2090703" y="5321300"/>
              <a:ext cx="466794" cy="369332"/>
            </a:xfrm>
            <a:prstGeom prst="rect">
              <a:avLst/>
            </a:prstGeom>
            <a:noFill/>
          </p:spPr>
          <p:txBody>
            <a:bodyPr wrap="none" rtlCol="0">
              <a:spAutoFit/>
            </a:bodyPr>
            <a:lstStyle/>
            <a:p>
              <a:r>
                <a:rPr lang="en-US" dirty="0" smtClean="0"/>
                <a:t>(3)</a:t>
              </a:r>
              <a:endParaRPr lang="en-US" dirty="0"/>
            </a:p>
          </p:txBody>
        </p:sp>
      </p:grpSp>
      <p:grpSp>
        <p:nvGrpSpPr>
          <p:cNvPr id="52" name="Group 51"/>
          <p:cNvGrpSpPr/>
          <p:nvPr/>
        </p:nvGrpSpPr>
        <p:grpSpPr>
          <a:xfrm>
            <a:off x="2335366" y="5010150"/>
            <a:ext cx="969376" cy="704850"/>
            <a:chOff x="2819400" y="5010150"/>
            <a:chExt cx="1219200" cy="704850"/>
          </a:xfrm>
        </p:grpSpPr>
        <p:sp>
          <p:nvSpPr>
            <p:cNvPr id="38" name="Left Brace 37"/>
            <p:cNvSpPr/>
            <p:nvPr/>
          </p:nvSpPr>
          <p:spPr>
            <a:xfrm rot="16200000">
              <a:off x="3276600" y="4552950"/>
              <a:ext cx="304800" cy="121920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TextBox 43"/>
            <p:cNvSpPr txBox="1"/>
            <p:nvPr/>
          </p:nvSpPr>
          <p:spPr>
            <a:xfrm>
              <a:off x="3195603" y="5345668"/>
              <a:ext cx="466794" cy="369332"/>
            </a:xfrm>
            <a:prstGeom prst="rect">
              <a:avLst/>
            </a:prstGeom>
            <a:noFill/>
          </p:spPr>
          <p:txBody>
            <a:bodyPr wrap="none" rtlCol="0">
              <a:spAutoFit/>
            </a:bodyPr>
            <a:lstStyle/>
            <a:p>
              <a:r>
                <a:rPr lang="en-US" dirty="0" smtClean="0"/>
                <a:t>(4)</a:t>
              </a:r>
              <a:endParaRPr lang="en-US" dirty="0"/>
            </a:p>
          </p:txBody>
        </p:sp>
      </p:grpSp>
      <p:grpSp>
        <p:nvGrpSpPr>
          <p:cNvPr id="53" name="Group 52"/>
          <p:cNvGrpSpPr/>
          <p:nvPr/>
        </p:nvGrpSpPr>
        <p:grpSpPr>
          <a:xfrm>
            <a:off x="3268111" y="5029200"/>
            <a:ext cx="371144" cy="660400"/>
            <a:chOff x="3992528" y="5029200"/>
            <a:chExt cx="466794" cy="660400"/>
          </a:xfrm>
        </p:grpSpPr>
        <p:sp>
          <p:nvSpPr>
            <p:cNvPr id="39" name="Left Brace 38"/>
            <p:cNvSpPr/>
            <p:nvPr/>
          </p:nvSpPr>
          <p:spPr>
            <a:xfrm rot="16200000">
              <a:off x="4073525" y="4994275"/>
              <a:ext cx="304800" cy="37465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TextBox 44"/>
            <p:cNvSpPr txBox="1"/>
            <p:nvPr/>
          </p:nvSpPr>
          <p:spPr>
            <a:xfrm>
              <a:off x="3992528" y="5320268"/>
              <a:ext cx="466794" cy="369332"/>
            </a:xfrm>
            <a:prstGeom prst="rect">
              <a:avLst/>
            </a:prstGeom>
            <a:noFill/>
          </p:spPr>
          <p:txBody>
            <a:bodyPr wrap="none" rtlCol="0">
              <a:spAutoFit/>
            </a:bodyPr>
            <a:lstStyle/>
            <a:p>
              <a:r>
                <a:rPr lang="en-US" dirty="0" smtClean="0"/>
                <a:t>(5)</a:t>
              </a:r>
              <a:endParaRPr lang="en-US" dirty="0"/>
            </a:p>
          </p:txBody>
        </p:sp>
      </p:grpSp>
      <p:grpSp>
        <p:nvGrpSpPr>
          <p:cNvPr id="54" name="Group 53"/>
          <p:cNvGrpSpPr/>
          <p:nvPr/>
        </p:nvGrpSpPr>
        <p:grpSpPr>
          <a:xfrm>
            <a:off x="3602624" y="5022848"/>
            <a:ext cx="969376" cy="686833"/>
            <a:chOff x="4413250" y="5022848"/>
            <a:chExt cx="1219200" cy="686833"/>
          </a:xfrm>
        </p:grpSpPr>
        <p:sp>
          <p:nvSpPr>
            <p:cNvPr id="40" name="Left Brace 39"/>
            <p:cNvSpPr/>
            <p:nvPr/>
          </p:nvSpPr>
          <p:spPr>
            <a:xfrm rot="16200000">
              <a:off x="4870450" y="4565648"/>
              <a:ext cx="304800" cy="1219200"/>
            </a:xfrm>
            <a:prstGeom prst="leftBrace">
              <a:avLst>
                <a:gd name="adj1" fmla="val 21296"/>
                <a:gd name="adj2" fmla="val 50000"/>
              </a:avLst>
            </a:prstGeom>
            <a:ln>
              <a:solidFill>
                <a:srgbClr val="69B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TextBox 45"/>
            <p:cNvSpPr txBox="1"/>
            <p:nvPr/>
          </p:nvSpPr>
          <p:spPr>
            <a:xfrm>
              <a:off x="4789453" y="5340349"/>
              <a:ext cx="466794" cy="369332"/>
            </a:xfrm>
            <a:prstGeom prst="rect">
              <a:avLst/>
            </a:prstGeom>
            <a:noFill/>
          </p:spPr>
          <p:txBody>
            <a:bodyPr wrap="none" rtlCol="0">
              <a:spAutoFit/>
            </a:bodyPr>
            <a:lstStyle/>
            <a:p>
              <a:r>
                <a:rPr lang="en-US" dirty="0" smtClean="0"/>
                <a:t>(6)</a:t>
              </a:r>
              <a:endParaRPr lang="en-US" dirty="0"/>
            </a:p>
          </p:txBody>
        </p:sp>
      </p:grpSp>
      <p:sp>
        <p:nvSpPr>
          <p:cNvPr id="48" name="TextBox 47"/>
          <p:cNvSpPr txBox="1"/>
          <p:nvPr/>
        </p:nvSpPr>
        <p:spPr>
          <a:xfrm>
            <a:off x="5105399" y="2438400"/>
            <a:ext cx="3820341" cy="1754326"/>
          </a:xfrm>
          <a:prstGeom prst="rect">
            <a:avLst/>
          </a:prstGeom>
          <a:noFill/>
        </p:spPr>
        <p:txBody>
          <a:bodyPr wrap="none" rtlCol="0">
            <a:spAutoFit/>
          </a:bodyPr>
          <a:lstStyle/>
          <a:p>
            <a:pPr marL="342900" indent="-342900">
              <a:buAutoNum type="arabicParenBoth"/>
            </a:pPr>
            <a:r>
              <a:rPr lang="en-US" dirty="0" smtClean="0"/>
              <a:t>main PWM</a:t>
            </a:r>
          </a:p>
          <a:p>
            <a:r>
              <a:rPr lang="en-US" dirty="0" smtClean="0"/>
              <a:t>(2) main PWM</a:t>
            </a:r>
          </a:p>
          <a:p>
            <a:r>
              <a:rPr lang="en-US" dirty="0" smtClean="0"/>
              <a:t>(3) main 4kV bus + main PWM</a:t>
            </a:r>
          </a:p>
          <a:p>
            <a:r>
              <a:rPr lang="en-US" dirty="0" smtClean="0"/>
              <a:t>(4) Vernier 4 kV bus + vernier PWM</a:t>
            </a:r>
          </a:p>
          <a:p>
            <a:r>
              <a:rPr lang="en-US" dirty="0" smtClean="0"/>
              <a:t>(5) main </a:t>
            </a:r>
            <a:r>
              <a:rPr lang="en-US" dirty="0"/>
              <a:t>PWM</a:t>
            </a:r>
          </a:p>
          <a:p>
            <a:r>
              <a:rPr lang="en-US" dirty="0" smtClean="0"/>
              <a:t>(6) main </a:t>
            </a:r>
            <a:r>
              <a:rPr lang="en-US" dirty="0"/>
              <a:t>PWM</a:t>
            </a:r>
          </a:p>
        </p:txBody>
      </p:sp>
      <p:sp>
        <p:nvSpPr>
          <p:cNvPr id="57" name="TextBox 56"/>
          <p:cNvSpPr txBox="1"/>
          <p:nvPr/>
        </p:nvSpPr>
        <p:spPr>
          <a:xfrm>
            <a:off x="5105399" y="2069068"/>
            <a:ext cx="2807179" cy="369332"/>
          </a:xfrm>
          <a:prstGeom prst="rect">
            <a:avLst/>
          </a:prstGeom>
          <a:noFill/>
        </p:spPr>
        <p:txBody>
          <a:bodyPr wrap="none" rtlCol="0">
            <a:spAutoFit/>
          </a:bodyPr>
          <a:lstStyle/>
          <a:p>
            <a:r>
              <a:rPr lang="en-US" b="1" dirty="0" smtClean="0"/>
              <a:t>Amplitude “correction”:</a:t>
            </a:r>
            <a:endParaRPr lang="en-US" b="1" dirty="0"/>
          </a:p>
        </p:txBody>
      </p:sp>
    </p:spTree>
    <p:extLst>
      <p:ext uri="{BB962C8B-B14F-4D97-AF65-F5344CB8AC3E}">
        <p14:creationId xmlns:p14="http://schemas.microsoft.com/office/powerpoint/2010/main" val="73746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Control </a:t>
            </a:r>
            <a:r>
              <a:rPr lang="en-US" dirty="0"/>
              <a:t>Topology </a:t>
            </a:r>
            <a:r>
              <a:rPr lang="en-US" dirty="0" smtClean="0"/>
              <a:t>(Voltage)</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Document “Fermilab </a:t>
            </a:r>
            <a:r>
              <a:rPr lang="en-US" dirty="0"/>
              <a:t>Linac Modulator Controls Modifications for SLAC </a:t>
            </a:r>
            <a:r>
              <a:rPr lang="en-US" dirty="0" smtClean="0"/>
              <a:t>Marx” (4/23/2013) – 18 pages</a:t>
            </a:r>
          </a:p>
          <a:p>
            <a:pPr lvl="1"/>
            <a:r>
              <a:rPr lang="en-US" b="1" i="1" dirty="0" smtClean="0">
                <a:solidFill>
                  <a:srgbClr val="0070C0"/>
                </a:solidFill>
              </a:rPr>
              <a:t>Developed initial frame work for controls topology</a:t>
            </a:r>
          </a:p>
          <a:p>
            <a:pPr lvl="1"/>
            <a:r>
              <a:rPr lang="en-US" dirty="0" smtClean="0"/>
              <a:t>SLAC initial suggestion was voltage regulation as the original specification seamed to indicate</a:t>
            </a:r>
          </a:p>
          <a:p>
            <a:pPr lvl="1"/>
            <a:r>
              <a:rPr lang="en-US" dirty="0" smtClean="0"/>
              <a:t>Discussed the </a:t>
            </a:r>
            <a:r>
              <a:rPr lang="en-US" b="1" dirty="0" smtClean="0">
                <a:solidFill>
                  <a:srgbClr val="0070C0"/>
                </a:solidFill>
              </a:rPr>
              <a:t>challenge </a:t>
            </a:r>
            <a:r>
              <a:rPr lang="en-US" dirty="0" smtClean="0"/>
              <a:t>in doing a modulator design based on voltage control only</a:t>
            </a:r>
          </a:p>
          <a:p>
            <a:pPr lvl="2"/>
            <a:r>
              <a:rPr lang="en-US" dirty="0" smtClean="0"/>
              <a:t>Creating a </a:t>
            </a:r>
            <a:r>
              <a:rPr lang="en-US" b="1" dirty="0" smtClean="0">
                <a:solidFill>
                  <a:srgbClr val="0070C0"/>
                </a:solidFill>
              </a:rPr>
              <a:t>flat pulse gradient pulse by overshooting the voltage </a:t>
            </a:r>
            <a:r>
              <a:rPr lang="en-US" dirty="0" smtClean="0"/>
              <a:t>during the begin to reduce filling time</a:t>
            </a:r>
          </a:p>
          <a:p>
            <a:pPr lvl="2"/>
            <a:r>
              <a:rPr lang="en-US" b="1" dirty="0" smtClean="0">
                <a:solidFill>
                  <a:srgbClr val="0070C0"/>
                </a:solidFill>
              </a:rPr>
              <a:t>Compensating for the Beam Loading using the present LLRF system</a:t>
            </a:r>
            <a:r>
              <a:rPr lang="en-US" dirty="0" smtClean="0"/>
              <a:t>.  Extra difficult because the old system was designed specifically around the limitations in the tube based modulator</a:t>
            </a:r>
          </a:p>
          <a:p>
            <a:pPr lvl="2"/>
            <a:r>
              <a:rPr lang="en-US" b="1" dirty="0" smtClean="0">
                <a:solidFill>
                  <a:srgbClr val="0070C0"/>
                </a:solidFill>
              </a:rPr>
              <a:t>Interfacing with the driver waveform generator </a:t>
            </a:r>
            <a:r>
              <a:rPr lang="en-US" dirty="0" smtClean="0"/>
              <a:t>and bypassing the present gradient regulator and amplitude control module.</a:t>
            </a:r>
          </a:p>
          <a:p>
            <a:pPr lvl="1"/>
            <a:r>
              <a:rPr lang="en-US" dirty="0" smtClean="0"/>
              <a:t>Ends with the analysis that using gradient control would  be the best option for the new modulator</a:t>
            </a:r>
          </a:p>
          <a:p>
            <a:pPr lvl="2"/>
            <a:endParaRPr lang="en-US" dirty="0" smtClean="0"/>
          </a:p>
          <a:p>
            <a:endParaRPr lang="en-US" dirty="0"/>
          </a:p>
        </p:txBody>
      </p:sp>
    </p:spTree>
    <p:extLst>
      <p:ext uri="{BB962C8B-B14F-4D97-AF65-F5344CB8AC3E}">
        <p14:creationId xmlns:p14="http://schemas.microsoft.com/office/powerpoint/2010/main" val="251914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Optimal Control Topology (Gradient)</a:t>
            </a:r>
            <a:endParaRPr lang="en-US" dirty="0"/>
          </a:p>
        </p:txBody>
      </p:sp>
      <p:sp>
        <p:nvSpPr>
          <p:cNvPr id="3" name="Content Placeholder 2"/>
          <p:cNvSpPr>
            <a:spLocks noGrp="1"/>
          </p:cNvSpPr>
          <p:nvPr>
            <p:ph idx="1"/>
          </p:nvPr>
        </p:nvSpPr>
        <p:spPr>
          <a:xfrm>
            <a:off x="228600" y="1600200"/>
            <a:ext cx="8763000" cy="4953000"/>
          </a:xfrm>
        </p:spPr>
        <p:txBody>
          <a:bodyPr>
            <a:normAutofit fontScale="62500" lnSpcReduction="20000"/>
          </a:bodyPr>
          <a:lstStyle/>
          <a:p>
            <a:r>
              <a:rPr lang="en-US" dirty="0" smtClean="0"/>
              <a:t>Document “Update of Fermilab Linac Modulator Controls Modifications for SLAC Marx” (11/1/2013) – 15 pages</a:t>
            </a:r>
          </a:p>
          <a:p>
            <a:pPr lvl="1"/>
            <a:r>
              <a:rPr lang="en-US" dirty="0" smtClean="0"/>
              <a:t>This paper was used as a starting point of the controls design of the modulator using gradient feedback instead of voltage control</a:t>
            </a:r>
          </a:p>
          <a:p>
            <a:pPr lvl="1"/>
            <a:r>
              <a:rPr lang="en-US" b="1" i="1" dirty="0" smtClean="0">
                <a:solidFill>
                  <a:srgbClr val="0070C0"/>
                </a:solidFill>
              </a:rPr>
              <a:t>SLAC used this paper as a template to create in initial block diagram that would be edited to suit our desires for operation</a:t>
            </a:r>
          </a:p>
          <a:p>
            <a:r>
              <a:rPr lang="en-US" dirty="0" smtClean="0"/>
              <a:t>Advantages of Gradient Regulation over Voltage Regulation</a:t>
            </a:r>
          </a:p>
          <a:p>
            <a:pPr lvl="1"/>
            <a:r>
              <a:rPr lang="en-US" dirty="0" smtClean="0"/>
              <a:t>System can be used to </a:t>
            </a:r>
            <a:r>
              <a:rPr lang="en-US" b="1" dirty="0" smtClean="0">
                <a:solidFill>
                  <a:srgbClr val="0070C0"/>
                </a:solidFill>
              </a:rPr>
              <a:t>compensate for the fill time of the accelerating cavities</a:t>
            </a:r>
            <a:r>
              <a:rPr lang="en-US" b="1" dirty="0" smtClean="0"/>
              <a:t> </a:t>
            </a:r>
            <a:r>
              <a:rPr lang="en-US" dirty="0" smtClean="0"/>
              <a:t>by overshooting the voltage (Still working on the algorithm to achieve this)</a:t>
            </a:r>
          </a:p>
          <a:p>
            <a:pPr lvl="1"/>
            <a:r>
              <a:rPr lang="en-US" b="1" dirty="0" smtClean="0">
                <a:solidFill>
                  <a:srgbClr val="0070C0"/>
                </a:solidFill>
              </a:rPr>
              <a:t>Replace the present interlocks, waveform generator, gradient regulator, and amplitude control module </a:t>
            </a:r>
            <a:r>
              <a:rPr lang="en-US" dirty="0" smtClean="0">
                <a:solidFill>
                  <a:srgbClr val="0070C0"/>
                </a:solidFill>
              </a:rPr>
              <a:t>by </a:t>
            </a:r>
            <a:r>
              <a:rPr lang="en-US" dirty="0" smtClean="0"/>
              <a:t>placing all functionality into the modulator control system</a:t>
            </a:r>
          </a:p>
          <a:p>
            <a:pPr lvl="1"/>
            <a:r>
              <a:rPr lang="en-US" b="1" dirty="0" smtClean="0">
                <a:solidFill>
                  <a:srgbClr val="0070C0"/>
                </a:solidFill>
              </a:rPr>
              <a:t>Regulate the voltage level out of the modulator by observing the cavity gradient</a:t>
            </a:r>
            <a:r>
              <a:rPr lang="en-US" dirty="0" smtClean="0">
                <a:solidFill>
                  <a:srgbClr val="0070C0"/>
                </a:solidFill>
              </a:rPr>
              <a:t>, </a:t>
            </a:r>
            <a:r>
              <a:rPr lang="en-US" dirty="0" smtClean="0"/>
              <a:t>insuring that the system will keep the required voltage needed for the gradient set point.  This would also add a lock command to inform the accelerator controls system when the modulator is ready to accept beam</a:t>
            </a:r>
          </a:p>
          <a:p>
            <a:pPr lvl="1"/>
            <a:r>
              <a:rPr lang="en-US" b="1" dirty="0" smtClean="0">
                <a:solidFill>
                  <a:srgbClr val="0070C0"/>
                </a:solidFill>
              </a:rPr>
              <a:t>Replace the amplitude control features of the LLRF system </a:t>
            </a:r>
            <a:r>
              <a:rPr lang="en-US" dirty="0" smtClean="0"/>
              <a:t>by decoding our pre-pulse, beam chopper, beam toroid, and playing a modulator voltage waveform  required to keep gradient flat.  This should work better than the present system and  should make the system free from daily tuning maintenance.</a:t>
            </a:r>
          </a:p>
          <a:p>
            <a:pPr lvl="1"/>
            <a:endParaRPr lang="en-US" dirty="0" smtClean="0"/>
          </a:p>
          <a:p>
            <a:endParaRPr lang="en-US" dirty="0"/>
          </a:p>
        </p:txBody>
      </p:sp>
    </p:spTree>
    <p:extLst>
      <p:ext uri="{BB962C8B-B14F-4D97-AF65-F5344CB8AC3E}">
        <p14:creationId xmlns:p14="http://schemas.microsoft.com/office/powerpoint/2010/main" val="176132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*Cavity Field Simulation (Feedback)</a:t>
            </a:r>
            <a:endParaRPr lang="en-US" dirty="0"/>
          </a:p>
        </p:txBody>
      </p:sp>
      <p:sp>
        <p:nvSpPr>
          <p:cNvPr id="4" name="Date Placeholder 3"/>
          <p:cNvSpPr>
            <a:spLocks noGrp="1"/>
          </p:cNvSpPr>
          <p:nvPr>
            <p:ph type="dt" sz="half" idx="10"/>
          </p:nvPr>
        </p:nvSpPr>
        <p:spPr/>
        <p:txBody>
          <a:bodyPr/>
          <a:lstStyle/>
          <a:p>
            <a:pPr>
              <a:defRPr/>
            </a:pPr>
            <a:fld id="{F364A358-3F42-469D-9280-A26262D42596}" type="datetime1">
              <a:rPr lang="en-US" smtClean="0"/>
              <a:pPr>
                <a:defRPr/>
              </a:pPr>
              <a:t>12/18/2013</a:t>
            </a:fld>
            <a:endParaRPr lang="en-US" dirty="0"/>
          </a:p>
        </p:txBody>
      </p:sp>
      <p:sp>
        <p:nvSpPr>
          <p:cNvPr id="5" name="Footer Placeholder 4"/>
          <p:cNvSpPr>
            <a:spLocks noGrp="1"/>
          </p:cNvSpPr>
          <p:nvPr>
            <p:ph type="ftr" sz="quarter" idx="11"/>
          </p:nvPr>
        </p:nvSpPr>
        <p:spPr/>
        <p:txBody>
          <a:bodyPr/>
          <a:lstStyle/>
          <a:p>
            <a:pPr>
              <a:defRPr/>
            </a:pPr>
            <a:r>
              <a:rPr lang="en-US" dirty="0" smtClean="0"/>
              <a:t>Trevor Butler</a:t>
            </a:r>
            <a:endParaRPr lang="en-US" dirty="0"/>
          </a:p>
        </p:txBody>
      </p:sp>
      <p:sp>
        <p:nvSpPr>
          <p:cNvPr id="6" name="Slide Number Placeholder 5"/>
          <p:cNvSpPr>
            <a:spLocks noGrp="1"/>
          </p:cNvSpPr>
          <p:nvPr>
            <p:ph type="sldNum" sz="quarter" idx="12"/>
          </p:nvPr>
        </p:nvSpPr>
        <p:spPr/>
        <p:txBody>
          <a:bodyPr/>
          <a:lstStyle/>
          <a:p>
            <a:pPr>
              <a:defRPr/>
            </a:pPr>
            <a:fld id="{3D98E40D-8D44-44C8-BEBA-A4CBEECBE8B4}" type="slidenum">
              <a:rPr lang="en-US" smtClean="0"/>
              <a:pPr>
                <a:defRPr/>
              </a:pPr>
              <a:t>14</a:t>
            </a:fld>
            <a:endParaRPr lang="en-US" dirty="0"/>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Content Placeholder 7"/>
          <p:cNvSpPr>
            <a:spLocks noGrp="1"/>
          </p:cNvSpPr>
          <p:nvPr>
            <p:ph sz="quarter" idx="1"/>
          </p:nvPr>
        </p:nvSpPr>
        <p:spPr/>
        <p:txBody>
          <a:bodyPr/>
          <a:lstStyle/>
          <a:p>
            <a:endParaRPr lang="en-US"/>
          </a:p>
        </p:txBody>
      </p:sp>
      <p:pic>
        <p:nvPicPr>
          <p:cNvPr id="19457" name="Picture 1"/>
          <p:cNvPicPr>
            <a:picLocks noChangeAspect="1" noChangeArrowheads="1"/>
          </p:cNvPicPr>
          <p:nvPr/>
        </p:nvPicPr>
        <p:blipFill>
          <a:blip r:embed="rId2" cstate="print"/>
          <a:srcRect/>
          <a:stretch>
            <a:fillRect/>
          </a:stretch>
        </p:blipFill>
        <p:spPr bwMode="auto">
          <a:xfrm>
            <a:off x="449263" y="1219200"/>
            <a:ext cx="8245475" cy="4953000"/>
          </a:xfrm>
          <a:prstGeom prst="rect">
            <a:avLst/>
          </a:prstGeom>
          <a:noFill/>
          <a:ln w="9525">
            <a:noFill/>
            <a:miter lim="800000"/>
            <a:headEnd/>
            <a:tailEnd/>
          </a:ln>
          <a:effectLst/>
        </p:spPr>
      </p:pic>
    </p:spTree>
    <p:extLst>
      <p:ext uri="{BB962C8B-B14F-4D97-AF65-F5344CB8AC3E}">
        <p14:creationId xmlns:p14="http://schemas.microsoft.com/office/powerpoint/2010/main" val="786747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to </a:t>
            </a:r>
            <a:r>
              <a:rPr lang="en-US" dirty="0"/>
              <a:t> </a:t>
            </a:r>
            <a:r>
              <a:rPr lang="en-US" dirty="0" smtClean="0"/>
              <a:t>            on Dec 10-11</a:t>
            </a:r>
            <a:r>
              <a:rPr lang="en-US" baseline="30000" dirty="0" smtClean="0"/>
              <a:t>th</a:t>
            </a:r>
            <a:r>
              <a:rPr lang="en-US" dirty="0" smtClean="0"/>
              <a:t> 2013</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sz="2400" dirty="0" smtClean="0"/>
              <a:t>Meet with Mark Kemp and Tony Beukers to discuss the third round of studies with the goal of modeling the Marx modulator in a RF system with beam loading and modulator  amplitude control</a:t>
            </a:r>
          </a:p>
          <a:p>
            <a:r>
              <a:rPr lang="en-US" sz="2400" dirty="0" smtClean="0"/>
              <a:t>Discussed main goals of this next stage of development. </a:t>
            </a:r>
          </a:p>
          <a:p>
            <a:r>
              <a:rPr lang="en-US" sz="2400" dirty="0" smtClean="0"/>
              <a:t>Went over the control model initially proposed by SLAC as a first attempt at taking our controls specification and translating into block diagrams</a:t>
            </a:r>
          </a:p>
          <a:p>
            <a:r>
              <a:rPr lang="en-US" sz="2400" dirty="0" smtClean="0"/>
              <a:t>During our 8 hours together, we found many corrections and additional features that must be added.</a:t>
            </a:r>
          </a:p>
          <a:p>
            <a:r>
              <a:rPr lang="en-US" sz="2400" dirty="0" smtClean="0"/>
              <a:t>Created list of tasked needed to complete this stage of engineering development.</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609600"/>
            <a:ext cx="1533526" cy="533400"/>
          </a:xfrm>
          <a:prstGeom prst="rect">
            <a:avLst/>
          </a:prstGeom>
        </p:spPr>
      </p:pic>
    </p:spTree>
    <p:extLst>
      <p:ext uri="{BB962C8B-B14F-4D97-AF65-F5344CB8AC3E}">
        <p14:creationId xmlns:p14="http://schemas.microsoft.com/office/powerpoint/2010/main" val="3038425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Interlocks &amp; Gate Pulse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6406" y="1600200"/>
            <a:ext cx="6911187" cy="4525963"/>
          </a:xfrm>
        </p:spPr>
      </p:pic>
    </p:spTree>
    <p:extLst>
      <p:ext uri="{BB962C8B-B14F-4D97-AF65-F5344CB8AC3E}">
        <p14:creationId xmlns:p14="http://schemas.microsoft.com/office/powerpoint/2010/main" val="2886466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Interlocks &amp; Gate Pulse</a:t>
            </a:r>
            <a:endParaRPr lang="en-US" dirty="0"/>
          </a:p>
        </p:txBody>
      </p:sp>
      <p:sp>
        <p:nvSpPr>
          <p:cNvPr id="3" name="Content Placeholder 2"/>
          <p:cNvSpPr>
            <a:spLocks noGrp="1"/>
          </p:cNvSpPr>
          <p:nvPr>
            <p:ph idx="1"/>
          </p:nvPr>
        </p:nvSpPr>
        <p:spPr/>
        <p:txBody>
          <a:bodyPr>
            <a:normAutofit/>
          </a:bodyPr>
          <a:lstStyle/>
          <a:p>
            <a:r>
              <a:rPr lang="en-US" sz="2400" dirty="0" smtClean="0"/>
              <a:t>Used to </a:t>
            </a:r>
            <a:r>
              <a:rPr lang="en-US" sz="2400" b="1" dirty="0" smtClean="0">
                <a:solidFill>
                  <a:srgbClr val="0070C0"/>
                </a:solidFill>
              </a:rPr>
              <a:t>replace the </a:t>
            </a:r>
            <a:r>
              <a:rPr lang="en-US" sz="2400" dirty="0" smtClean="0"/>
              <a:t>some of the functionally of the present </a:t>
            </a:r>
            <a:r>
              <a:rPr lang="en-US" sz="2400" b="1" dirty="0" smtClean="0">
                <a:solidFill>
                  <a:srgbClr val="0070C0"/>
                </a:solidFill>
              </a:rPr>
              <a:t>interlock module</a:t>
            </a:r>
          </a:p>
          <a:p>
            <a:pPr lvl="1"/>
            <a:r>
              <a:rPr lang="en-US" sz="2000" dirty="0" smtClean="0"/>
              <a:t>May still need to build a DC interlock summing box to input present and future interlocks into Marx Modulator</a:t>
            </a:r>
          </a:p>
          <a:p>
            <a:r>
              <a:rPr lang="en-US" sz="2400" b="1" dirty="0" smtClean="0">
                <a:solidFill>
                  <a:srgbClr val="0070C0"/>
                </a:solidFill>
              </a:rPr>
              <a:t>Replace the </a:t>
            </a:r>
            <a:r>
              <a:rPr lang="en-US" sz="2400" dirty="0" smtClean="0"/>
              <a:t>functionally of the present </a:t>
            </a:r>
            <a:r>
              <a:rPr lang="en-US" sz="2400" b="1" dirty="0" smtClean="0">
                <a:solidFill>
                  <a:srgbClr val="0070C0"/>
                </a:solidFill>
              </a:rPr>
              <a:t>driver pulse </a:t>
            </a:r>
            <a:r>
              <a:rPr lang="en-US" sz="2400" dirty="0" smtClean="0"/>
              <a:t>control of the waveform generator</a:t>
            </a:r>
          </a:p>
          <a:p>
            <a:r>
              <a:rPr lang="en-US" sz="2400" dirty="0" smtClean="0"/>
              <a:t>Will be used to </a:t>
            </a:r>
            <a:r>
              <a:rPr lang="en-US" sz="2400" b="1" dirty="0" smtClean="0">
                <a:solidFill>
                  <a:srgbClr val="0070C0"/>
                </a:solidFill>
              </a:rPr>
              <a:t>shut down the modulator </a:t>
            </a:r>
            <a:r>
              <a:rPr lang="en-US" sz="2400" dirty="0" smtClean="0"/>
              <a:t>in the case of the driver system </a:t>
            </a:r>
            <a:r>
              <a:rPr lang="en-US" sz="2400" dirty="0" smtClean="0"/>
              <a:t>droops </a:t>
            </a:r>
            <a:r>
              <a:rPr lang="en-US" sz="2400" dirty="0" smtClean="0"/>
              <a:t>or </a:t>
            </a:r>
            <a:r>
              <a:rPr lang="en-US" sz="2400" dirty="0" smtClean="0"/>
              <a:t>trips </a:t>
            </a:r>
            <a:r>
              <a:rPr lang="en-US" sz="2400" dirty="0" smtClean="0"/>
              <a:t>off</a:t>
            </a:r>
          </a:p>
          <a:p>
            <a:endParaRPr lang="en-US" sz="2400" dirty="0"/>
          </a:p>
        </p:txBody>
      </p:sp>
    </p:spTree>
    <p:extLst>
      <p:ext uri="{BB962C8B-B14F-4D97-AF65-F5344CB8AC3E}">
        <p14:creationId xmlns:p14="http://schemas.microsoft.com/office/powerpoint/2010/main" val="1366465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Cell Start Up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040" y="1143000"/>
            <a:ext cx="7946560" cy="5531296"/>
          </a:xfrm>
        </p:spPr>
      </p:pic>
    </p:spTree>
    <p:extLst>
      <p:ext uri="{BB962C8B-B14F-4D97-AF65-F5344CB8AC3E}">
        <p14:creationId xmlns:p14="http://schemas.microsoft.com/office/powerpoint/2010/main" val="3052241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Cell Start Up</a:t>
            </a:r>
            <a:endParaRPr lang="en-US" dirty="0"/>
          </a:p>
        </p:txBody>
      </p:sp>
      <p:sp>
        <p:nvSpPr>
          <p:cNvPr id="3" name="Content Placeholder 2"/>
          <p:cNvSpPr>
            <a:spLocks noGrp="1"/>
          </p:cNvSpPr>
          <p:nvPr>
            <p:ph idx="1"/>
          </p:nvPr>
        </p:nvSpPr>
        <p:spPr/>
        <p:txBody>
          <a:bodyPr>
            <a:normAutofit/>
          </a:bodyPr>
          <a:lstStyle/>
          <a:p>
            <a:r>
              <a:rPr lang="en-US" sz="2400" dirty="0" smtClean="0"/>
              <a:t>Will be used to </a:t>
            </a:r>
            <a:r>
              <a:rPr lang="en-US" sz="2400" b="1" dirty="0" smtClean="0">
                <a:solidFill>
                  <a:srgbClr val="0070C0"/>
                </a:solidFill>
              </a:rPr>
              <a:t>raise the modulator gradient slowly</a:t>
            </a:r>
            <a:r>
              <a:rPr lang="en-US" sz="2400" dirty="0" smtClean="0"/>
              <a:t>, preventing to much reverse power in the system</a:t>
            </a:r>
          </a:p>
          <a:p>
            <a:r>
              <a:rPr lang="en-US" sz="2400" dirty="0" smtClean="0"/>
              <a:t>Will </a:t>
            </a:r>
            <a:r>
              <a:rPr lang="en-US" sz="2400" b="1" dirty="0" smtClean="0">
                <a:solidFill>
                  <a:srgbClr val="0070C0"/>
                </a:solidFill>
              </a:rPr>
              <a:t>learn the required voltage waveform </a:t>
            </a:r>
            <a:r>
              <a:rPr lang="en-US" sz="2400" dirty="0" smtClean="0"/>
              <a:t>for each gradient set point and wave shape</a:t>
            </a:r>
            <a:endParaRPr lang="en-US" sz="2400" dirty="0"/>
          </a:p>
          <a:p>
            <a:pPr lvl="1"/>
            <a:r>
              <a:rPr lang="en-US" sz="2000" dirty="0" smtClean="0"/>
              <a:t>All rise time, fall time, flat top time, etc. will be programed via the modulator control system, with a overall gradient set point feed from our control system to merge both systems</a:t>
            </a:r>
          </a:p>
          <a:p>
            <a:r>
              <a:rPr lang="en-US" sz="2400" dirty="0" smtClean="0"/>
              <a:t>Will </a:t>
            </a:r>
            <a:r>
              <a:rPr lang="en-US" sz="2400" b="1" dirty="0" smtClean="0">
                <a:solidFill>
                  <a:srgbClr val="0070C0"/>
                </a:solidFill>
              </a:rPr>
              <a:t>provide a lock command </a:t>
            </a:r>
            <a:r>
              <a:rPr lang="en-US" sz="2400" dirty="0" smtClean="0"/>
              <a:t>to the vernier portion of the modulator controls, but also to the ACNET control system to enable beam and verify gradient is not only up to nominal level, but is flat across the pulse</a:t>
            </a:r>
            <a:endParaRPr lang="en-US" sz="2400" dirty="0"/>
          </a:p>
        </p:txBody>
      </p:sp>
    </p:spTree>
    <p:extLst>
      <p:ext uri="{BB962C8B-B14F-4D97-AF65-F5344CB8AC3E}">
        <p14:creationId xmlns:p14="http://schemas.microsoft.com/office/powerpoint/2010/main" val="304190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2133600"/>
            <a:ext cx="8229600" cy="4525963"/>
          </a:xfrm>
        </p:spPr>
        <p:txBody>
          <a:bodyPr>
            <a:normAutofit fontScale="70000" lnSpcReduction="20000"/>
          </a:bodyPr>
          <a:lstStyle/>
          <a:p>
            <a:r>
              <a:rPr lang="en-US" dirty="0" smtClean="0"/>
              <a:t>This project started in Dec 2011 with discussions with many vendors</a:t>
            </a:r>
          </a:p>
          <a:p>
            <a:r>
              <a:rPr lang="en-US" dirty="0" smtClean="0"/>
              <a:t>SLAC Proposed developing a Marx modulator based on P2 Marx</a:t>
            </a:r>
          </a:p>
          <a:p>
            <a:r>
              <a:rPr lang="en-US" dirty="0" smtClean="0"/>
              <a:t>Instead of purchasing a prototype modulator from the beginning, to reduce contingency, the development work was broken up in three phase so far.  This has the added benefit of spreading out cost.</a:t>
            </a:r>
          </a:p>
          <a:p>
            <a:r>
              <a:rPr lang="en-US" dirty="0" smtClean="0"/>
              <a:t>The goal of this development work is threefold</a:t>
            </a:r>
          </a:p>
          <a:p>
            <a:pPr lvl="1"/>
            <a:r>
              <a:rPr lang="en-US" dirty="0" smtClean="0"/>
              <a:t>Develop system to show proof of principle for application into Linac</a:t>
            </a:r>
          </a:p>
          <a:p>
            <a:pPr lvl="1"/>
            <a:r>
              <a:rPr lang="en-US" dirty="0" smtClean="0"/>
              <a:t>Decrease the cost of the prototype by reducing the design contingency</a:t>
            </a:r>
          </a:p>
          <a:p>
            <a:pPr lvl="1"/>
            <a:r>
              <a:rPr lang="en-US" dirty="0" smtClean="0"/>
              <a:t>Need to keep engineers working on this project</a:t>
            </a:r>
          </a:p>
          <a:p>
            <a:pPr lvl="2"/>
            <a:r>
              <a:rPr lang="en-US" dirty="0" smtClean="0"/>
              <a:t>Key members of the design will likely be retiring at SLAC in the next few years, and by continuing the development, their expertise can be utilized.</a:t>
            </a:r>
          </a:p>
          <a:p>
            <a:pPr lvl="2"/>
            <a:r>
              <a:rPr lang="en-US" dirty="0" smtClean="0"/>
              <a:t>System designers (Mark and Tony) are the overall system experts will be around for a while, where many of the component experts will be retiring soon.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400" y="152400"/>
            <a:ext cx="2057400" cy="1895282"/>
          </a:xfrm>
          <a:prstGeom prst="rect">
            <a:avLst/>
          </a:prstGeom>
        </p:spPr>
      </p:pic>
    </p:spTree>
    <p:extLst>
      <p:ext uri="{BB962C8B-B14F-4D97-AF65-F5344CB8AC3E}">
        <p14:creationId xmlns:p14="http://schemas.microsoft.com/office/powerpoint/2010/main" val="916710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Forward Pulse (for Vernier)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591" y="1600200"/>
            <a:ext cx="7658818" cy="4525963"/>
          </a:xfrm>
        </p:spPr>
      </p:pic>
    </p:spTree>
    <p:extLst>
      <p:ext uri="{BB962C8B-B14F-4D97-AF65-F5344CB8AC3E}">
        <p14:creationId xmlns:p14="http://schemas.microsoft.com/office/powerpoint/2010/main" val="1670003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Forward Pulse (for Vernier)</a:t>
            </a:r>
            <a:endParaRPr lang="en-US" dirty="0"/>
          </a:p>
        </p:txBody>
      </p:sp>
      <p:sp>
        <p:nvSpPr>
          <p:cNvPr id="3" name="Content Placeholder 2"/>
          <p:cNvSpPr>
            <a:spLocks noGrp="1"/>
          </p:cNvSpPr>
          <p:nvPr>
            <p:ph idx="1"/>
          </p:nvPr>
        </p:nvSpPr>
        <p:spPr>
          <a:xfrm>
            <a:off x="152400" y="1600200"/>
            <a:ext cx="8763000" cy="5105400"/>
          </a:xfrm>
        </p:spPr>
        <p:txBody>
          <a:bodyPr>
            <a:normAutofit fontScale="70000" lnSpcReduction="20000"/>
          </a:bodyPr>
          <a:lstStyle/>
          <a:p>
            <a:r>
              <a:rPr lang="en-US" b="1" dirty="0" smtClean="0">
                <a:solidFill>
                  <a:srgbClr val="0070C0"/>
                </a:solidFill>
              </a:rPr>
              <a:t>Will replace almost all of the functionally of the present LLRF system</a:t>
            </a:r>
          </a:p>
          <a:p>
            <a:pPr lvl="1"/>
            <a:r>
              <a:rPr lang="en-US" dirty="0" smtClean="0"/>
              <a:t>Will replace the amplitude control portion of the LLRF</a:t>
            </a:r>
          </a:p>
          <a:p>
            <a:pPr lvl="1"/>
            <a:r>
              <a:rPr lang="en-US" dirty="0" smtClean="0"/>
              <a:t>Will still need to use the phase set point, and phase feedback of the LLRF system</a:t>
            </a:r>
          </a:p>
          <a:p>
            <a:r>
              <a:rPr lang="en-US" b="1" dirty="0" smtClean="0">
                <a:solidFill>
                  <a:srgbClr val="0070C0"/>
                </a:solidFill>
              </a:rPr>
              <a:t>Will decode the type of beam coming on each pulse</a:t>
            </a:r>
          </a:p>
          <a:p>
            <a:pPr lvl="1"/>
            <a:r>
              <a:rPr lang="en-US" b="1" i="1" dirty="0" smtClean="0">
                <a:solidFill>
                  <a:srgbClr val="0070C0"/>
                </a:solidFill>
              </a:rPr>
              <a:t>Will create tables for each type of beam since</a:t>
            </a:r>
            <a:r>
              <a:rPr lang="en-US" dirty="0" smtClean="0"/>
              <a:t>, if the beams start at different times and may have different shapes, they will each require a different table (like the present system)</a:t>
            </a:r>
          </a:p>
          <a:p>
            <a:pPr lvl="1"/>
            <a:r>
              <a:rPr lang="en-US" dirty="0" smtClean="0"/>
              <a:t>Unlike the present system, since this system will be doing a </a:t>
            </a:r>
            <a:r>
              <a:rPr lang="en-US" b="1" i="1" dirty="0" smtClean="0">
                <a:solidFill>
                  <a:srgbClr val="0070C0"/>
                </a:solidFill>
              </a:rPr>
              <a:t>point to point algorithm </a:t>
            </a:r>
            <a:r>
              <a:rPr lang="en-US" dirty="0" smtClean="0"/>
              <a:t>on the waveform</a:t>
            </a:r>
          </a:p>
          <a:p>
            <a:pPr lvl="2"/>
            <a:r>
              <a:rPr lang="en-US" dirty="0" smtClean="0"/>
              <a:t>It is unknown how the sampling frequency of 80 kHz will work with the waveform to achieve the desired waveform stability – goal of determining this is part of the study</a:t>
            </a:r>
          </a:p>
          <a:p>
            <a:pPr lvl="1"/>
            <a:r>
              <a:rPr lang="en-US" dirty="0" smtClean="0"/>
              <a:t>Will be a challenge at </a:t>
            </a:r>
            <a:r>
              <a:rPr lang="en-US" b="1" i="1" dirty="0" smtClean="0">
                <a:solidFill>
                  <a:srgbClr val="0070C0"/>
                </a:solidFill>
              </a:rPr>
              <a:t>where to store the data </a:t>
            </a:r>
            <a:r>
              <a:rPr lang="en-US" dirty="0" smtClean="0"/>
              <a:t>since we only know the beam type 1 </a:t>
            </a:r>
            <a:r>
              <a:rPr lang="en-US" dirty="0" err="1" smtClean="0"/>
              <a:t>ms</a:t>
            </a:r>
            <a:r>
              <a:rPr lang="en-US" dirty="0" smtClean="0"/>
              <a:t> before beam, and it takes longer than that to download data from the application manager to the individual cell. </a:t>
            </a:r>
          </a:p>
          <a:p>
            <a:pPr lvl="1"/>
            <a:r>
              <a:rPr lang="en-US" dirty="0" smtClean="0"/>
              <a:t>We may end up storing the data for each cell in each cell and update any changes during the dead time, requiring a pulse during the 1 </a:t>
            </a:r>
            <a:r>
              <a:rPr lang="en-US" dirty="0" err="1" smtClean="0"/>
              <a:t>ms</a:t>
            </a:r>
            <a:r>
              <a:rPr lang="en-US" dirty="0" smtClean="0"/>
              <a:t> time window telling the cells which table to fire.</a:t>
            </a:r>
            <a:endParaRPr lang="en-US" dirty="0"/>
          </a:p>
        </p:txBody>
      </p:sp>
    </p:spTree>
    <p:extLst>
      <p:ext uri="{BB962C8B-B14F-4D97-AF65-F5344CB8AC3E}">
        <p14:creationId xmlns:p14="http://schemas.microsoft.com/office/powerpoint/2010/main" val="93681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Vernier Start Up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24012"/>
            <a:ext cx="9093870" cy="4924388"/>
          </a:xfrm>
        </p:spPr>
      </p:pic>
    </p:spTree>
    <p:extLst>
      <p:ext uri="{BB962C8B-B14F-4D97-AF65-F5344CB8AC3E}">
        <p14:creationId xmlns:p14="http://schemas.microsoft.com/office/powerpoint/2010/main" val="2474571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Vernier Start Up</a:t>
            </a:r>
            <a:endParaRPr lang="en-US" dirty="0"/>
          </a:p>
        </p:txBody>
      </p:sp>
      <p:sp>
        <p:nvSpPr>
          <p:cNvPr id="3" name="Content Placeholder 2"/>
          <p:cNvSpPr>
            <a:spLocks noGrp="1"/>
          </p:cNvSpPr>
          <p:nvPr>
            <p:ph idx="1"/>
          </p:nvPr>
        </p:nvSpPr>
        <p:spPr>
          <a:xfrm>
            <a:off x="152400" y="1295400"/>
            <a:ext cx="8763000" cy="5562600"/>
          </a:xfrm>
        </p:spPr>
        <p:txBody>
          <a:bodyPr>
            <a:normAutofit fontScale="70000" lnSpcReduction="20000"/>
          </a:bodyPr>
          <a:lstStyle/>
          <a:p>
            <a:r>
              <a:rPr lang="en-US" b="1" dirty="0" smtClean="0">
                <a:solidFill>
                  <a:srgbClr val="0070C0"/>
                </a:solidFill>
              </a:rPr>
              <a:t>After the modulator voltage waveform is locked, the new Marx control system will apply a vernier pulse to compensate for the beam step.</a:t>
            </a:r>
          </a:p>
          <a:p>
            <a:r>
              <a:rPr lang="en-US" dirty="0" smtClean="0"/>
              <a:t>This system would be constantly learning, keeping constant correction of the gradient</a:t>
            </a:r>
          </a:p>
          <a:p>
            <a:pPr lvl="1"/>
            <a:r>
              <a:rPr lang="en-US" dirty="0" smtClean="0"/>
              <a:t>Since beam current can change with in a few seconds, constant learning is critically to achieving system stability.  We anticipate this working well, but this stage of controls development should give further confidence.</a:t>
            </a:r>
          </a:p>
          <a:p>
            <a:pPr lvl="1"/>
            <a:r>
              <a:rPr lang="en-US" dirty="0" smtClean="0"/>
              <a:t>The gain and frequency response characteristics of the 7835 tube can also change (not typically a problem with Klystrons, such as ILC)</a:t>
            </a:r>
          </a:p>
          <a:p>
            <a:pPr lvl="2"/>
            <a:r>
              <a:rPr lang="en-US" dirty="0" smtClean="0"/>
              <a:t>This requires the Marx modulator control system to also monitor gradient waveform during not beam pulse, and if the start to drift with a certain percentage of a settable error, then the modulator will loos lock</a:t>
            </a:r>
          </a:p>
          <a:p>
            <a:pPr lvl="2"/>
            <a:r>
              <a:rPr lang="en-US" dirty="0" smtClean="0"/>
              <a:t>This would  require a relearning of the main loops, occasionally disabling beam in the Linac.  With proper turning, this should rarely occur during normal operation with proper setting of the limits, but may occur frequency during the first 15 minutes after a station is turned on for the first time</a:t>
            </a:r>
          </a:p>
          <a:p>
            <a:r>
              <a:rPr lang="en-US" dirty="0" smtClean="0"/>
              <a:t>Since </a:t>
            </a:r>
            <a:r>
              <a:rPr lang="en-US" b="1" i="1" dirty="0" smtClean="0">
                <a:solidFill>
                  <a:srgbClr val="0070C0"/>
                </a:solidFill>
              </a:rPr>
              <a:t>the firing of the main cell is not limited to the PWM frequency </a:t>
            </a:r>
            <a:r>
              <a:rPr lang="en-US" dirty="0" smtClean="0"/>
              <a:t>of the vernier cell, achieving the desired resolution of the beam step should work well.  More details of this algorithm will need to be shown to prove this, but early studies look promising  </a:t>
            </a:r>
            <a:endParaRPr lang="en-US" dirty="0"/>
          </a:p>
        </p:txBody>
      </p:sp>
    </p:spTree>
    <p:extLst>
      <p:ext uri="{BB962C8B-B14F-4D97-AF65-F5344CB8AC3E}">
        <p14:creationId xmlns:p14="http://schemas.microsoft.com/office/powerpoint/2010/main" val="1718178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 P2 Marx</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0" y="2286000"/>
            <a:ext cx="2857500" cy="3810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29" y="2209800"/>
            <a:ext cx="2914650" cy="3886200"/>
          </a:xfrm>
          <a:prstGeom prst="rect">
            <a:avLst/>
          </a:prstGeom>
        </p:spPr>
      </p:pic>
    </p:spTree>
    <p:extLst>
      <p:ext uri="{BB962C8B-B14F-4D97-AF65-F5344CB8AC3E}">
        <p14:creationId xmlns:p14="http://schemas.microsoft.com/office/powerpoint/2010/main" val="163991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 P2 Marx Conceptual Diagram</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42937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973374"/>
            <a:ext cx="1204912" cy="1200329"/>
          </a:xfrm>
          <a:prstGeom prst="rect">
            <a:avLst/>
          </a:prstGeom>
          <a:noFill/>
        </p:spPr>
        <p:txBody>
          <a:bodyPr wrap="square" rtlCol="0">
            <a:spAutoFit/>
          </a:bodyPr>
          <a:lstStyle/>
          <a:p>
            <a:r>
              <a:rPr lang="en-US" sz="3600" dirty="0" smtClean="0"/>
              <a:t>Main Cells</a:t>
            </a:r>
          </a:p>
        </p:txBody>
      </p:sp>
      <p:sp>
        <p:nvSpPr>
          <p:cNvPr id="6" name="TextBox 5"/>
          <p:cNvSpPr txBox="1"/>
          <p:nvPr/>
        </p:nvSpPr>
        <p:spPr>
          <a:xfrm>
            <a:off x="7572375" y="1600200"/>
            <a:ext cx="1571625" cy="1200329"/>
          </a:xfrm>
          <a:prstGeom prst="rect">
            <a:avLst/>
          </a:prstGeom>
          <a:noFill/>
        </p:spPr>
        <p:txBody>
          <a:bodyPr wrap="square" rtlCol="0">
            <a:spAutoFit/>
          </a:bodyPr>
          <a:lstStyle/>
          <a:p>
            <a:r>
              <a:rPr lang="en-US" sz="3600" dirty="0" smtClean="0"/>
              <a:t>Vernier  Cells</a:t>
            </a:r>
          </a:p>
        </p:txBody>
      </p:sp>
      <p:cxnSp>
        <p:nvCxnSpPr>
          <p:cNvPr id="7" name="Straight Arrow Connector 6"/>
          <p:cNvCxnSpPr/>
          <p:nvPr/>
        </p:nvCxnSpPr>
        <p:spPr>
          <a:xfrm>
            <a:off x="990600" y="2573538"/>
            <a:ext cx="1066800" cy="6001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867400" y="2125773"/>
            <a:ext cx="1736873" cy="76982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944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 Marx Cell Construction</a:t>
            </a:r>
            <a:endParaRPr lang="en-US" dirty="0"/>
          </a:p>
        </p:txBody>
      </p:sp>
      <p:pic>
        <p:nvPicPr>
          <p:cNvPr id="3074" name="Picture 2" descr="Z:\PROJECT (L.E. Modulator)\New Modulator\SLAC\SLAC Visit on 12102013\IMG_1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500" y="1600200"/>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Z:\PROJECT (L.E. Modulator)\New Modulator\SLAC\SLAC Visit on 12102013\IMG_16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500" y="3962400"/>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7100" y="3962400"/>
            <a:ext cx="3149100" cy="2362200"/>
          </a:xfrm>
          <a:prstGeom prst="rect">
            <a:avLst/>
          </a:prstGeom>
        </p:spPr>
      </p:pic>
      <p:pic>
        <p:nvPicPr>
          <p:cNvPr id="3076" name="Picture 4" descr="Z:\PROJECT (L.E. Modulator)\New Modulator\SLAC\SLAC Visit on 12102013\IMG_16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7100" y="1600575"/>
            <a:ext cx="3149100" cy="2361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948" y="1265693"/>
            <a:ext cx="1447800" cy="923330"/>
          </a:xfrm>
          <a:prstGeom prst="rect">
            <a:avLst/>
          </a:prstGeom>
          <a:noFill/>
        </p:spPr>
        <p:txBody>
          <a:bodyPr wrap="square" rtlCol="0">
            <a:spAutoFit/>
          </a:bodyPr>
          <a:lstStyle/>
          <a:p>
            <a:r>
              <a:rPr lang="en-US" dirty="0" smtClean="0"/>
              <a:t>Built on commercially made frame</a:t>
            </a:r>
          </a:p>
        </p:txBody>
      </p:sp>
      <p:cxnSp>
        <p:nvCxnSpPr>
          <p:cNvPr id="7" name="Straight Arrow Connector 6"/>
          <p:cNvCxnSpPr/>
          <p:nvPr/>
        </p:nvCxnSpPr>
        <p:spPr>
          <a:xfrm>
            <a:off x="1282604" y="1981200"/>
            <a:ext cx="1460596" cy="990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948" y="5562600"/>
            <a:ext cx="1508051" cy="1200329"/>
          </a:xfrm>
          <a:prstGeom prst="rect">
            <a:avLst/>
          </a:prstGeom>
          <a:noFill/>
        </p:spPr>
        <p:txBody>
          <a:bodyPr wrap="square" rtlCol="0">
            <a:spAutoFit/>
          </a:bodyPr>
          <a:lstStyle/>
          <a:p>
            <a:r>
              <a:rPr lang="en-US" dirty="0" smtClean="0"/>
              <a:t>All cards are modulator for easy repair &amp; </a:t>
            </a:r>
            <a:r>
              <a:rPr lang="en-US" dirty="0" err="1" smtClean="0"/>
              <a:t>connectorized</a:t>
            </a:r>
            <a:endParaRPr lang="en-US" dirty="0" smtClean="0"/>
          </a:p>
        </p:txBody>
      </p:sp>
      <p:sp>
        <p:nvSpPr>
          <p:cNvPr id="8" name="TextBox 7"/>
          <p:cNvSpPr txBox="1"/>
          <p:nvPr/>
        </p:nvSpPr>
        <p:spPr>
          <a:xfrm>
            <a:off x="1676400" y="6393597"/>
            <a:ext cx="3786229" cy="369332"/>
          </a:xfrm>
          <a:prstGeom prst="rect">
            <a:avLst/>
          </a:prstGeom>
          <a:noFill/>
        </p:spPr>
        <p:txBody>
          <a:bodyPr wrap="none" rtlCol="0">
            <a:spAutoFit/>
          </a:bodyPr>
          <a:lstStyle/>
          <a:p>
            <a:r>
              <a:rPr lang="en-US" b="1" dirty="0" smtClean="0"/>
              <a:t>Built in backstop to protect connector</a:t>
            </a:r>
            <a:endParaRPr lang="en-US" b="1" dirty="0"/>
          </a:p>
        </p:txBody>
      </p:sp>
      <p:sp>
        <p:nvSpPr>
          <p:cNvPr id="9" name="TextBox 8"/>
          <p:cNvSpPr txBox="1"/>
          <p:nvPr/>
        </p:nvSpPr>
        <p:spPr>
          <a:xfrm>
            <a:off x="5415176" y="6391334"/>
            <a:ext cx="3795719" cy="369332"/>
          </a:xfrm>
          <a:prstGeom prst="rect">
            <a:avLst/>
          </a:prstGeom>
          <a:noFill/>
        </p:spPr>
        <p:txBody>
          <a:bodyPr wrap="none" rtlCol="0">
            <a:spAutoFit/>
          </a:bodyPr>
          <a:lstStyle/>
          <a:p>
            <a:r>
              <a:rPr lang="en-US" dirty="0" smtClean="0"/>
              <a:t>Easy connectors for quick replacement</a:t>
            </a:r>
            <a:endParaRPr lang="en-US" dirty="0"/>
          </a:p>
        </p:txBody>
      </p:sp>
      <p:sp>
        <p:nvSpPr>
          <p:cNvPr id="10" name="TextBox 9"/>
          <p:cNvSpPr txBox="1"/>
          <p:nvPr/>
        </p:nvSpPr>
        <p:spPr>
          <a:xfrm>
            <a:off x="7772400" y="4495800"/>
            <a:ext cx="1371600" cy="923330"/>
          </a:xfrm>
          <a:prstGeom prst="rect">
            <a:avLst/>
          </a:prstGeom>
          <a:noFill/>
        </p:spPr>
        <p:txBody>
          <a:bodyPr wrap="square" rtlCol="0">
            <a:spAutoFit/>
          </a:bodyPr>
          <a:lstStyle/>
          <a:p>
            <a:r>
              <a:rPr lang="en-US" b="1" dirty="0" err="1" smtClean="0"/>
              <a:t>Stripline</a:t>
            </a:r>
            <a:endParaRPr lang="en-US" b="1" dirty="0" smtClean="0"/>
          </a:p>
          <a:p>
            <a:r>
              <a:rPr lang="en-US" b="1" dirty="0" smtClean="0"/>
              <a:t>for HV Connections</a:t>
            </a:r>
            <a:endParaRPr lang="en-US" b="1" dirty="0"/>
          </a:p>
        </p:txBody>
      </p:sp>
      <p:sp>
        <p:nvSpPr>
          <p:cNvPr id="12" name="TextBox 11"/>
          <p:cNvSpPr txBox="1"/>
          <p:nvPr/>
        </p:nvSpPr>
        <p:spPr>
          <a:xfrm>
            <a:off x="12200" y="4521888"/>
            <a:ext cx="1397500" cy="923330"/>
          </a:xfrm>
          <a:prstGeom prst="rect">
            <a:avLst/>
          </a:prstGeom>
          <a:noFill/>
        </p:spPr>
        <p:txBody>
          <a:bodyPr wrap="square" rtlCol="0">
            <a:spAutoFit/>
          </a:bodyPr>
          <a:lstStyle/>
          <a:p>
            <a:r>
              <a:rPr lang="en-US" b="1" dirty="0" smtClean="0"/>
              <a:t>Charging Supply Connections</a:t>
            </a:r>
            <a:endParaRPr lang="en-US" b="1" dirty="0"/>
          </a:p>
        </p:txBody>
      </p:sp>
      <p:cxnSp>
        <p:nvCxnSpPr>
          <p:cNvPr id="16" name="Straight Arrow Connector 15"/>
          <p:cNvCxnSpPr/>
          <p:nvPr/>
        </p:nvCxnSpPr>
        <p:spPr>
          <a:xfrm>
            <a:off x="1176088" y="2664449"/>
            <a:ext cx="1948112" cy="38355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629400" y="4648200"/>
            <a:ext cx="1143000" cy="76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477000" y="4981864"/>
            <a:ext cx="152400" cy="145313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71600" y="4957465"/>
            <a:ext cx="1905000" cy="142119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362200" y="5943600"/>
            <a:ext cx="310200" cy="4913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990600" y="4800600"/>
            <a:ext cx="838200" cy="1829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504" y="2209730"/>
            <a:ext cx="1232100" cy="923330"/>
          </a:xfrm>
          <a:prstGeom prst="rect">
            <a:avLst/>
          </a:prstGeom>
          <a:noFill/>
        </p:spPr>
        <p:txBody>
          <a:bodyPr wrap="square" rtlCol="0">
            <a:spAutoFit/>
          </a:bodyPr>
          <a:lstStyle/>
          <a:p>
            <a:r>
              <a:rPr lang="en-US" b="1" dirty="0" smtClean="0"/>
              <a:t>CNC Machined Accuracy</a:t>
            </a:r>
            <a:endParaRPr lang="en-US" b="1" dirty="0"/>
          </a:p>
        </p:txBody>
      </p:sp>
      <p:sp>
        <p:nvSpPr>
          <p:cNvPr id="27" name="TextBox 26"/>
          <p:cNvSpPr txBox="1"/>
          <p:nvPr/>
        </p:nvSpPr>
        <p:spPr>
          <a:xfrm>
            <a:off x="7736958" y="1600575"/>
            <a:ext cx="1407042" cy="2585323"/>
          </a:xfrm>
          <a:prstGeom prst="rect">
            <a:avLst/>
          </a:prstGeom>
          <a:noFill/>
        </p:spPr>
        <p:txBody>
          <a:bodyPr wrap="square" rtlCol="0">
            <a:spAutoFit/>
          </a:bodyPr>
          <a:lstStyle/>
          <a:p>
            <a:r>
              <a:rPr lang="en-US" dirty="0" smtClean="0"/>
              <a:t>Limited hard wiring since most of design is PCB based, giving the cell increased dimensional accuracy</a:t>
            </a:r>
            <a:endParaRPr lang="en-US" dirty="0"/>
          </a:p>
        </p:txBody>
      </p:sp>
      <p:sp>
        <p:nvSpPr>
          <p:cNvPr id="22" name="TextBox 21"/>
          <p:cNvSpPr txBox="1"/>
          <p:nvPr/>
        </p:nvSpPr>
        <p:spPr>
          <a:xfrm>
            <a:off x="27754" y="3348335"/>
            <a:ext cx="1121588" cy="923330"/>
          </a:xfrm>
          <a:prstGeom prst="rect">
            <a:avLst/>
          </a:prstGeom>
          <a:noFill/>
        </p:spPr>
        <p:txBody>
          <a:bodyPr wrap="square" rtlCol="0">
            <a:spAutoFit/>
          </a:bodyPr>
          <a:lstStyle/>
          <a:p>
            <a:r>
              <a:rPr lang="en-US" dirty="0" smtClean="0"/>
              <a:t>Full 3D Model of the Cell</a:t>
            </a:r>
            <a:endParaRPr lang="en-US" dirty="0"/>
          </a:p>
        </p:txBody>
      </p:sp>
      <p:cxnSp>
        <p:nvCxnSpPr>
          <p:cNvPr id="23" name="Straight Arrow Connector 22"/>
          <p:cNvCxnSpPr/>
          <p:nvPr/>
        </p:nvCxnSpPr>
        <p:spPr>
          <a:xfrm>
            <a:off x="990600" y="3581400"/>
            <a:ext cx="1681800" cy="8332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451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Repair and Low MTBF</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60800" y="1524001"/>
            <a:ext cx="3314700" cy="4419600"/>
          </a:xfrm>
        </p:spPr>
      </p:pic>
      <p:pic>
        <p:nvPicPr>
          <p:cNvPr id="1026" name="Picture 2" descr="Z:\PROJECT (L.E. Modulator)\New Modulator\SLAC\SLAC Visit on 12102013\IMG_16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6212" y="3742659"/>
            <a:ext cx="2934587" cy="2200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PROJECT (L.E. Modulator)\New Modulator\SLAC\SLAC Visit on 12102013\IMG_16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6212" y="1523999"/>
            <a:ext cx="2934588" cy="2218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4343400"/>
            <a:ext cx="1350188" cy="646331"/>
          </a:xfrm>
          <a:prstGeom prst="rect">
            <a:avLst/>
          </a:prstGeom>
          <a:noFill/>
        </p:spPr>
        <p:txBody>
          <a:bodyPr wrap="square" rtlCol="0">
            <a:spAutoFit/>
          </a:bodyPr>
          <a:lstStyle/>
          <a:p>
            <a:r>
              <a:rPr lang="en-US" dirty="0" smtClean="0"/>
              <a:t>External Interlocks</a:t>
            </a:r>
            <a:endParaRPr lang="en-US" dirty="0"/>
          </a:p>
        </p:txBody>
      </p:sp>
      <p:sp>
        <p:nvSpPr>
          <p:cNvPr id="6" name="TextBox 5"/>
          <p:cNvSpPr txBox="1"/>
          <p:nvPr/>
        </p:nvSpPr>
        <p:spPr>
          <a:xfrm>
            <a:off x="381000" y="6104668"/>
            <a:ext cx="8686801" cy="646331"/>
          </a:xfrm>
          <a:prstGeom prst="rect">
            <a:avLst/>
          </a:prstGeom>
          <a:noFill/>
        </p:spPr>
        <p:txBody>
          <a:bodyPr wrap="square" rtlCol="0">
            <a:spAutoFit/>
          </a:bodyPr>
          <a:lstStyle/>
          <a:p>
            <a:r>
              <a:rPr lang="en-US" dirty="0" smtClean="0"/>
              <a:t>Easy to repair for low MTBF!   Can be designed to run without cells.  System could be repaired during next operational downtime.</a:t>
            </a:r>
            <a:endParaRPr lang="en-US" dirty="0"/>
          </a:p>
        </p:txBody>
      </p:sp>
      <p:cxnSp>
        <p:nvCxnSpPr>
          <p:cNvPr id="10" name="Straight Arrow Connector 9"/>
          <p:cNvCxnSpPr/>
          <p:nvPr/>
        </p:nvCxnSpPr>
        <p:spPr>
          <a:xfrm>
            <a:off x="1080977" y="4532531"/>
            <a:ext cx="1357423" cy="26806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529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 P2 Prototype &amp; 3 Cell Design</a:t>
            </a:r>
            <a:endParaRPr lang="en-US" dirty="0"/>
          </a:p>
        </p:txBody>
      </p:sp>
      <p:sp>
        <p:nvSpPr>
          <p:cNvPr id="4" name="Content Placeholder 3"/>
          <p:cNvSpPr>
            <a:spLocks noGrp="1"/>
          </p:cNvSpPr>
          <p:nvPr>
            <p:ph sz="half" idx="1"/>
          </p:nvPr>
        </p:nvSpPr>
        <p:spPr/>
        <p:txBody>
          <a:bodyPr/>
          <a:lstStyle/>
          <a:p>
            <a:r>
              <a:rPr lang="en-US" dirty="0" smtClean="0"/>
              <a:t>Prototype</a:t>
            </a:r>
          </a:p>
          <a:p>
            <a:pPr lvl="1"/>
            <a:r>
              <a:rPr lang="en-US" dirty="0" smtClean="0"/>
              <a:t>Larger Frame</a:t>
            </a:r>
          </a:p>
          <a:p>
            <a:pPr lvl="1"/>
            <a:r>
              <a:rPr lang="en-US" dirty="0" err="1" smtClean="0"/>
              <a:t>Heatsink</a:t>
            </a:r>
            <a:r>
              <a:rPr lang="en-US" dirty="0" smtClean="0"/>
              <a:t> on bottom</a:t>
            </a:r>
            <a:endParaRPr lang="en-US" dirty="0"/>
          </a:p>
        </p:txBody>
      </p:sp>
      <p:sp>
        <p:nvSpPr>
          <p:cNvPr id="5" name="Content Placeholder 4"/>
          <p:cNvSpPr>
            <a:spLocks noGrp="1"/>
          </p:cNvSpPr>
          <p:nvPr>
            <p:ph sz="half" idx="2"/>
          </p:nvPr>
        </p:nvSpPr>
        <p:spPr/>
        <p:txBody>
          <a:bodyPr/>
          <a:lstStyle/>
          <a:p>
            <a:r>
              <a:rPr lang="en-US" dirty="0" smtClean="0"/>
              <a:t>Original 3 cell test</a:t>
            </a:r>
          </a:p>
          <a:p>
            <a:pPr lvl="1"/>
            <a:r>
              <a:rPr lang="en-US" dirty="0" smtClean="0"/>
              <a:t>Larger Frame</a:t>
            </a:r>
          </a:p>
          <a:p>
            <a:pPr lvl="1"/>
            <a:r>
              <a:rPr lang="en-US" dirty="0" smtClean="0"/>
              <a:t>Point-Point Wiring</a:t>
            </a:r>
            <a:endParaRPr lang="en-US" dirty="0"/>
          </a:p>
        </p:txBody>
      </p:sp>
      <p:pic>
        <p:nvPicPr>
          <p:cNvPr id="2050" name="Picture 2" descr="Z:\PROJECT (L.E. Modulator)\New Modulator\SLAC\SLAC Visit on 12102013\IMG_16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05150"/>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Z:\PROJECT (L.E. Modulator)\New Modulator\SLAC\SLAC Visit on 12102013\IMG_16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105150"/>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29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54898"/>
            <a:ext cx="8229600" cy="707102"/>
          </a:xfrm>
        </p:spPr>
        <p:txBody>
          <a:bodyPr>
            <a:normAutofit fontScale="90000"/>
          </a:bodyPr>
          <a:lstStyle/>
          <a:p>
            <a:r>
              <a:rPr lang="en-US" dirty="0" smtClean="0"/>
              <a:t>Future Activities for Development</a:t>
            </a:r>
            <a:endParaRPr lang="en-US" dirty="0"/>
          </a:p>
        </p:txBody>
      </p:sp>
      <p:sp>
        <p:nvSpPr>
          <p:cNvPr id="3" name="Content Placeholder 2"/>
          <p:cNvSpPr>
            <a:spLocks noGrp="1"/>
          </p:cNvSpPr>
          <p:nvPr>
            <p:ph idx="1"/>
          </p:nvPr>
        </p:nvSpPr>
        <p:spPr>
          <a:xfrm>
            <a:off x="2146" y="914400"/>
            <a:ext cx="8991600" cy="5562600"/>
          </a:xfrm>
        </p:spPr>
        <p:txBody>
          <a:bodyPr>
            <a:noAutofit/>
          </a:bodyPr>
          <a:lstStyle/>
          <a:p>
            <a:r>
              <a:rPr lang="en-US" sz="2400" dirty="0" smtClean="0"/>
              <a:t>Finalize </a:t>
            </a:r>
            <a:r>
              <a:rPr lang="en-US" sz="2400" dirty="0"/>
              <a:t>modulator </a:t>
            </a:r>
            <a:r>
              <a:rPr lang="en-US" sz="2400" dirty="0" smtClean="0"/>
              <a:t>dimensions</a:t>
            </a:r>
          </a:p>
          <a:p>
            <a:pPr lvl="1"/>
            <a:r>
              <a:rPr lang="en-US" sz="2000" dirty="0" smtClean="0"/>
              <a:t>Mark Kemp: Refine </a:t>
            </a:r>
            <a:r>
              <a:rPr lang="en-US" sz="2000" dirty="0"/>
              <a:t>solid model of modulator </a:t>
            </a:r>
            <a:r>
              <a:rPr lang="en-US" sz="2000" dirty="0" smtClean="0"/>
              <a:t>enclosure</a:t>
            </a:r>
          </a:p>
          <a:p>
            <a:pPr lvl="1"/>
            <a:r>
              <a:rPr lang="en-US" sz="2000" dirty="0"/>
              <a:t>Can this be installed between the offices and the present modulator to development and installation?</a:t>
            </a:r>
          </a:p>
          <a:p>
            <a:r>
              <a:rPr lang="en-US" sz="2400" dirty="0" smtClean="0"/>
              <a:t>Finalize </a:t>
            </a:r>
            <a:r>
              <a:rPr lang="en-US" sz="2400" dirty="0"/>
              <a:t>control </a:t>
            </a:r>
            <a:r>
              <a:rPr lang="en-US" sz="2400" dirty="0" smtClean="0"/>
              <a:t>HW</a:t>
            </a:r>
          </a:p>
          <a:p>
            <a:pPr lvl="1"/>
            <a:r>
              <a:rPr lang="en-US" sz="2000" dirty="0" smtClean="0"/>
              <a:t>Mark Kemp: </a:t>
            </a:r>
            <a:r>
              <a:rPr lang="en-US" sz="2000" dirty="0"/>
              <a:t>Create functional diagram of P2 control hardware and the processes </a:t>
            </a:r>
            <a:r>
              <a:rPr lang="en-US" sz="2000" dirty="0" smtClean="0"/>
              <a:t>within </a:t>
            </a:r>
            <a:r>
              <a:rPr lang="en-US" sz="2000" dirty="0"/>
              <a:t>each </a:t>
            </a:r>
            <a:r>
              <a:rPr lang="en-US" sz="2000" dirty="0" smtClean="0"/>
              <a:t>block</a:t>
            </a:r>
          </a:p>
          <a:p>
            <a:pPr lvl="1"/>
            <a:r>
              <a:rPr lang="en-US" sz="2000" b="1" dirty="0" smtClean="0">
                <a:solidFill>
                  <a:srgbClr val="0070C0"/>
                </a:solidFill>
              </a:rPr>
              <a:t>Tony Beukers</a:t>
            </a:r>
            <a:r>
              <a:rPr lang="en-US" sz="2000" b="1" dirty="0">
                <a:solidFill>
                  <a:srgbClr val="0070C0"/>
                </a:solidFill>
              </a:rPr>
              <a:t>: </a:t>
            </a:r>
            <a:r>
              <a:rPr lang="en-US" sz="2000" b="1" dirty="0" smtClean="0">
                <a:solidFill>
                  <a:srgbClr val="0070C0"/>
                </a:solidFill>
              </a:rPr>
              <a:t>Modify functional control diagram </a:t>
            </a:r>
            <a:r>
              <a:rPr lang="en-US" sz="2000" b="1" dirty="0">
                <a:solidFill>
                  <a:srgbClr val="0070C0"/>
                </a:solidFill>
              </a:rPr>
              <a:t>as to how it will relate to Fermi </a:t>
            </a:r>
            <a:r>
              <a:rPr lang="en-US" sz="2000" b="1" dirty="0" smtClean="0">
                <a:solidFill>
                  <a:srgbClr val="0070C0"/>
                </a:solidFill>
              </a:rPr>
              <a:t>Marx</a:t>
            </a:r>
          </a:p>
          <a:p>
            <a:pPr lvl="1"/>
            <a:r>
              <a:rPr lang="en-US" sz="2000" dirty="0"/>
              <a:t>Would the application manager need major </a:t>
            </a:r>
            <a:r>
              <a:rPr lang="en-US" sz="2000" dirty="0" smtClean="0"/>
              <a:t>changes?  (Extra cost)</a:t>
            </a:r>
            <a:endParaRPr lang="en-US" sz="2000" dirty="0"/>
          </a:p>
          <a:p>
            <a:r>
              <a:rPr lang="en-US" sz="2400" b="1" dirty="0" smtClean="0">
                <a:solidFill>
                  <a:srgbClr val="FF0000"/>
                </a:solidFill>
              </a:rPr>
              <a:t>Simulate </a:t>
            </a:r>
            <a:r>
              <a:rPr lang="en-US" sz="2400" b="1" dirty="0">
                <a:solidFill>
                  <a:srgbClr val="FF0000"/>
                </a:solidFill>
              </a:rPr>
              <a:t>how to achieve </a:t>
            </a:r>
            <a:r>
              <a:rPr lang="en-US" sz="2400" b="1" dirty="0" smtClean="0">
                <a:solidFill>
                  <a:srgbClr val="FF0000"/>
                </a:solidFill>
              </a:rPr>
              <a:t>overshoot (Largest Controls challenge)</a:t>
            </a:r>
          </a:p>
          <a:p>
            <a:pPr lvl="1"/>
            <a:r>
              <a:rPr lang="en-US" sz="2000" dirty="0" smtClean="0"/>
              <a:t>Tony Beukers</a:t>
            </a:r>
            <a:r>
              <a:rPr lang="en-US" sz="2000" dirty="0"/>
              <a:t>: </a:t>
            </a:r>
            <a:r>
              <a:rPr lang="en-US" sz="2000" dirty="0" smtClean="0"/>
              <a:t>Simulate</a:t>
            </a:r>
            <a:endParaRPr lang="en-US" sz="2000" dirty="0"/>
          </a:p>
          <a:p>
            <a:r>
              <a:rPr lang="en-US" sz="2400" dirty="0" smtClean="0"/>
              <a:t>Refine </a:t>
            </a:r>
            <a:r>
              <a:rPr lang="en-US" sz="2400" dirty="0"/>
              <a:t>signal </a:t>
            </a:r>
            <a:r>
              <a:rPr lang="en-US" sz="2400" dirty="0" smtClean="0"/>
              <a:t>definitions/terminology</a:t>
            </a:r>
          </a:p>
          <a:p>
            <a:pPr lvl="1"/>
            <a:r>
              <a:rPr lang="en-US" sz="2000" dirty="0" smtClean="0"/>
              <a:t>Tony </a:t>
            </a:r>
            <a:r>
              <a:rPr lang="en-US" sz="2000" dirty="0"/>
              <a:t>Beukers: create spreadsheet with signal definitions. Should contain type of </a:t>
            </a:r>
            <a:r>
              <a:rPr lang="en-US" sz="2000" dirty="0" smtClean="0"/>
              <a:t>signal/source/and destination</a:t>
            </a:r>
            <a:endParaRPr lang="en-US" sz="2000" dirty="0"/>
          </a:p>
        </p:txBody>
      </p:sp>
    </p:spTree>
    <p:extLst>
      <p:ext uri="{BB962C8B-B14F-4D97-AF65-F5344CB8AC3E}">
        <p14:creationId xmlns:p14="http://schemas.microsoft.com/office/powerpoint/2010/main" val="2149247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a:t>
            </a:r>
            <a:endParaRPr lang="en-US" dirty="0"/>
          </a:p>
        </p:txBody>
      </p:sp>
      <p:sp>
        <p:nvSpPr>
          <p:cNvPr id="3" name="Content Placeholder 2"/>
          <p:cNvSpPr>
            <a:spLocks noGrp="1"/>
          </p:cNvSpPr>
          <p:nvPr>
            <p:ph idx="1"/>
          </p:nvPr>
        </p:nvSpPr>
        <p:spPr>
          <a:xfrm>
            <a:off x="457200" y="1219200"/>
            <a:ext cx="8229600" cy="5486400"/>
          </a:xfrm>
        </p:spPr>
        <p:txBody>
          <a:bodyPr>
            <a:normAutofit fontScale="55000" lnSpcReduction="20000"/>
          </a:bodyPr>
          <a:lstStyle/>
          <a:p>
            <a:r>
              <a:rPr lang="en-US" dirty="0" smtClean="0"/>
              <a:t>Phase 1 ($57,456 on 2/3/2012)</a:t>
            </a:r>
          </a:p>
          <a:p>
            <a:pPr lvl="1"/>
            <a:r>
              <a:rPr lang="en-US" b="1" dirty="0" smtClean="0"/>
              <a:t>Simulate circuit model </a:t>
            </a:r>
            <a:r>
              <a:rPr lang="en-US" dirty="0" smtClean="0"/>
              <a:t>and present resulting waveforms demonstrating critical parameters</a:t>
            </a:r>
          </a:p>
          <a:p>
            <a:pPr lvl="1"/>
            <a:r>
              <a:rPr lang="en-US" b="1" dirty="0" smtClean="0"/>
              <a:t>Develop controls block diagram </a:t>
            </a:r>
            <a:r>
              <a:rPr lang="en-US" dirty="0" smtClean="0"/>
              <a:t>with hardware preferences and required future development.</a:t>
            </a:r>
          </a:p>
          <a:p>
            <a:pPr lvl="1"/>
            <a:r>
              <a:rPr lang="en-US" dirty="0" smtClean="0"/>
              <a:t>Develop vetted detailed cost estimate with schedule, major component choices and quotes</a:t>
            </a:r>
          </a:p>
          <a:p>
            <a:pPr lvl="1"/>
            <a:r>
              <a:rPr lang="en-US" dirty="0" smtClean="0"/>
              <a:t>Produce footprint of modulator along with utility needs</a:t>
            </a:r>
          </a:p>
          <a:p>
            <a:r>
              <a:rPr lang="en-US" dirty="0" smtClean="0"/>
              <a:t>Phase 2 ($73,914 on 9/25/2012)</a:t>
            </a:r>
          </a:p>
          <a:p>
            <a:pPr lvl="1"/>
            <a:r>
              <a:rPr lang="en-US" b="1" dirty="0" smtClean="0"/>
              <a:t>Verification of cell hardware at the two cell level</a:t>
            </a:r>
          </a:p>
          <a:p>
            <a:pPr lvl="1"/>
            <a:r>
              <a:rPr lang="en-US" dirty="0" smtClean="0"/>
              <a:t>Modify two Marx cells and the test stand to accommodate the Fermi cell parameters.</a:t>
            </a:r>
          </a:p>
          <a:p>
            <a:pPr lvl="1"/>
            <a:r>
              <a:rPr lang="en-US" dirty="0" smtClean="0"/>
              <a:t>Demonstrate the transient waveform characteristics at the single and two cell level.</a:t>
            </a:r>
          </a:p>
          <a:p>
            <a:r>
              <a:rPr lang="en-US" dirty="0" smtClean="0">
                <a:solidFill>
                  <a:srgbClr val="0070C0"/>
                </a:solidFill>
              </a:rPr>
              <a:t>Phase 3 ($46,556 on 10/1/2013)</a:t>
            </a:r>
          </a:p>
          <a:p>
            <a:pPr lvl="1"/>
            <a:r>
              <a:rPr lang="en-US" b="1" dirty="0" smtClean="0">
                <a:solidFill>
                  <a:srgbClr val="0070C0"/>
                </a:solidFill>
              </a:rPr>
              <a:t>Incorporate the model of the cavity and triode into the circuit </a:t>
            </a:r>
            <a:r>
              <a:rPr lang="en-US" dirty="0" smtClean="0">
                <a:solidFill>
                  <a:srgbClr val="0070C0"/>
                </a:solidFill>
              </a:rPr>
              <a:t>model in order to generate expected cavity gradient.</a:t>
            </a:r>
          </a:p>
          <a:p>
            <a:pPr lvl="1"/>
            <a:r>
              <a:rPr lang="en-US" b="1" dirty="0">
                <a:solidFill>
                  <a:srgbClr val="0070C0"/>
                </a:solidFill>
              </a:rPr>
              <a:t>C</a:t>
            </a:r>
            <a:r>
              <a:rPr lang="en-US" b="1" dirty="0" smtClean="0">
                <a:solidFill>
                  <a:srgbClr val="0070C0"/>
                </a:solidFill>
              </a:rPr>
              <a:t>ontrol algorithm </a:t>
            </a:r>
            <a:r>
              <a:rPr lang="en-US" dirty="0" smtClean="0">
                <a:solidFill>
                  <a:srgbClr val="0070C0"/>
                </a:solidFill>
              </a:rPr>
              <a:t>will be written to feed-forward on the gradient signal. </a:t>
            </a:r>
          </a:p>
          <a:p>
            <a:pPr lvl="1"/>
            <a:r>
              <a:rPr lang="en-US" dirty="0" smtClean="0">
                <a:solidFill>
                  <a:srgbClr val="0070C0"/>
                </a:solidFill>
              </a:rPr>
              <a:t>A simulated </a:t>
            </a:r>
            <a:r>
              <a:rPr lang="en-US" b="1" dirty="0" smtClean="0">
                <a:solidFill>
                  <a:srgbClr val="0070C0"/>
                </a:solidFill>
              </a:rPr>
              <a:t>beam will be "injected" into the simulated cavity </a:t>
            </a:r>
            <a:r>
              <a:rPr lang="en-US" dirty="0" smtClean="0">
                <a:solidFill>
                  <a:srgbClr val="0070C0"/>
                </a:solidFill>
              </a:rPr>
              <a:t>to model effect of vernier Marx firing to keep flat gradient.  SLAC will evaluate the effect of various damping factors on the control algorithm and determine how fast the desired waveform can be achieved </a:t>
            </a:r>
          </a:p>
          <a:p>
            <a:pPr lvl="1"/>
            <a:r>
              <a:rPr lang="en-US" b="1" dirty="0" smtClean="0">
                <a:solidFill>
                  <a:srgbClr val="0070C0"/>
                </a:solidFill>
              </a:rPr>
              <a:t>Detailed block diagram of the control algorithm </a:t>
            </a:r>
            <a:r>
              <a:rPr lang="en-US" dirty="0" smtClean="0">
                <a:solidFill>
                  <a:srgbClr val="0070C0"/>
                </a:solidFill>
              </a:rPr>
              <a:t>will be authored. The deliverable will be a final report of the study results.</a:t>
            </a:r>
          </a:p>
          <a:p>
            <a:pPr lvl="1"/>
            <a:r>
              <a:rPr lang="en-US" b="1" dirty="0" smtClean="0">
                <a:solidFill>
                  <a:srgbClr val="0070C0"/>
                </a:solidFill>
              </a:rPr>
              <a:t>Received revised cost estimate </a:t>
            </a:r>
            <a:r>
              <a:rPr lang="en-US" dirty="0" smtClean="0">
                <a:solidFill>
                  <a:srgbClr val="0070C0"/>
                </a:solidFill>
              </a:rPr>
              <a:t>for the prototyp</a:t>
            </a:r>
            <a:r>
              <a:rPr lang="en-US" dirty="0" smtClean="0"/>
              <a:t>e.</a:t>
            </a:r>
          </a:p>
          <a:p>
            <a:r>
              <a:rPr lang="en-US" dirty="0" smtClean="0"/>
              <a:t>Future Phases</a:t>
            </a:r>
          </a:p>
          <a:p>
            <a:pPr lvl="1"/>
            <a:r>
              <a:rPr lang="en-US" dirty="0" smtClean="0"/>
              <a:t>Would further </a:t>
            </a:r>
            <a:r>
              <a:rPr lang="en-US" b="1" dirty="0" smtClean="0"/>
              <a:t>reduce system cost </a:t>
            </a:r>
            <a:r>
              <a:rPr lang="en-US" dirty="0" smtClean="0"/>
              <a:t>by eliminating the final contingencies of the design.</a:t>
            </a:r>
          </a:p>
          <a:p>
            <a:pPr lvl="1"/>
            <a:r>
              <a:rPr lang="en-US" dirty="0"/>
              <a:t>Would be </a:t>
            </a:r>
            <a:r>
              <a:rPr lang="en-US" b="1" dirty="0"/>
              <a:t>stepping stones to keep development moving </a:t>
            </a:r>
            <a:r>
              <a:rPr lang="en-US" dirty="0"/>
              <a:t>while waiting for final decision.  If we wait to long, many of the developers will have moved on to other projects, increasing the start up time to keep this project </a:t>
            </a:r>
            <a:r>
              <a:rPr lang="en-US" dirty="0" smtClean="0"/>
              <a:t>moving</a:t>
            </a:r>
            <a:endParaRPr lang="en-US" dirty="0"/>
          </a:p>
        </p:txBody>
      </p:sp>
    </p:spTree>
    <p:extLst>
      <p:ext uri="{BB962C8B-B14F-4D97-AF65-F5344CB8AC3E}">
        <p14:creationId xmlns:p14="http://schemas.microsoft.com/office/powerpoint/2010/main" val="534118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54898"/>
            <a:ext cx="8229600" cy="707102"/>
          </a:xfrm>
        </p:spPr>
        <p:txBody>
          <a:bodyPr>
            <a:normAutofit fontScale="90000"/>
          </a:bodyPr>
          <a:lstStyle/>
          <a:p>
            <a:r>
              <a:rPr lang="en-US" dirty="0" smtClean="0"/>
              <a:t>Future Activities for Development</a:t>
            </a:r>
            <a:endParaRPr lang="en-US" dirty="0"/>
          </a:p>
        </p:txBody>
      </p:sp>
      <p:sp>
        <p:nvSpPr>
          <p:cNvPr id="3" name="Content Placeholder 2"/>
          <p:cNvSpPr>
            <a:spLocks noGrp="1"/>
          </p:cNvSpPr>
          <p:nvPr>
            <p:ph idx="1"/>
          </p:nvPr>
        </p:nvSpPr>
        <p:spPr>
          <a:xfrm>
            <a:off x="76200" y="838200"/>
            <a:ext cx="8991600" cy="5943600"/>
          </a:xfrm>
        </p:spPr>
        <p:txBody>
          <a:bodyPr>
            <a:noAutofit/>
          </a:bodyPr>
          <a:lstStyle/>
          <a:p>
            <a:r>
              <a:rPr lang="en-US" sz="2400" dirty="0" smtClean="0"/>
              <a:t>Author </a:t>
            </a:r>
            <a:r>
              <a:rPr lang="en-US" sz="2400" dirty="0"/>
              <a:t>state </a:t>
            </a:r>
            <a:r>
              <a:rPr lang="en-US" sz="2400" dirty="0" smtClean="0"/>
              <a:t>diagram of On/Enable/Standby/Off status </a:t>
            </a:r>
          </a:p>
          <a:p>
            <a:pPr lvl="1"/>
            <a:r>
              <a:rPr lang="en-US" sz="2000" dirty="0" smtClean="0"/>
              <a:t>Tony </a:t>
            </a:r>
            <a:r>
              <a:rPr lang="en-US" sz="2000" dirty="0"/>
              <a:t>Beukers: refine state </a:t>
            </a:r>
            <a:r>
              <a:rPr lang="en-US" sz="2000" dirty="0" smtClean="0"/>
              <a:t>diagrams</a:t>
            </a:r>
            <a:endParaRPr lang="en-US" sz="2000" dirty="0"/>
          </a:p>
          <a:p>
            <a:r>
              <a:rPr lang="en-US" sz="2400" dirty="0" smtClean="0"/>
              <a:t>Simulate </a:t>
            </a:r>
            <a:r>
              <a:rPr lang="en-US" sz="2400" dirty="0"/>
              <a:t>the gradient feedback scheme</a:t>
            </a:r>
            <a:r>
              <a:rPr lang="en-US" sz="2400" dirty="0" smtClean="0"/>
              <a:t>. </a:t>
            </a:r>
          </a:p>
          <a:p>
            <a:pPr lvl="1"/>
            <a:r>
              <a:rPr lang="en-US" sz="2000" b="1" dirty="0" smtClean="0">
                <a:solidFill>
                  <a:srgbClr val="0070C0"/>
                </a:solidFill>
              </a:rPr>
              <a:t>Trevor Butler: </a:t>
            </a:r>
            <a:r>
              <a:rPr lang="en-US" sz="2000" b="1" dirty="0">
                <a:solidFill>
                  <a:srgbClr val="0070C0"/>
                </a:solidFill>
              </a:rPr>
              <a:t>Send SLAC model of the </a:t>
            </a:r>
            <a:r>
              <a:rPr lang="en-US" sz="2000" b="1" dirty="0" smtClean="0">
                <a:solidFill>
                  <a:srgbClr val="FF0000"/>
                </a:solidFill>
              </a:rPr>
              <a:t>triode</a:t>
            </a:r>
            <a:r>
              <a:rPr lang="en-US" sz="2000" b="1" dirty="0">
                <a:solidFill>
                  <a:srgbClr val="0070C0"/>
                </a:solidFill>
              </a:rPr>
              <a:t> </a:t>
            </a:r>
            <a:r>
              <a:rPr lang="en-US" sz="2000" b="1" dirty="0" smtClean="0">
                <a:solidFill>
                  <a:srgbClr val="0070C0"/>
                </a:solidFill>
              </a:rPr>
              <a:t>and accelerating cavities.</a:t>
            </a:r>
          </a:p>
          <a:p>
            <a:pPr lvl="1"/>
            <a:r>
              <a:rPr lang="en-US" sz="2000" dirty="0" smtClean="0"/>
              <a:t>Tony Beukers</a:t>
            </a:r>
            <a:r>
              <a:rPr lang="en-US" sz="2000" dirty="0"/>
              <a:t>: Simulate feedback scheme</a:t>
            </a:r>
          </a:p>
          <a:p>
            <a:r>
              <a:rPr lang="en-US" sz="2400" dirty="0" smtClean="0"/>
              <a:t>Formal </a:t>
            </a:r>
            <a:r>
              <a:rPr lang="en-US" sz="2400" dirty="0"/>
              <a:t>timing diagram</a:t>
            </a:r>
            <a:r>
              <a:rPr lang="en-US" sz="2400" dirty="0" smtClean="0"/>
              <a:t>.</a:t>
            </a:r>
          </a:p>
          <a:p>
            <a:pPr lvl="1"/>
            <a:r>
              <a:rPr lang="en-US" sz="2000" dirty="0" smtClean="0"/>
              <a:t>Tony Beukers</a:t>
            </a:r>
            <a:r>
              <a:rPr lang="en-US" sz="2000" dirty="0"/>
              <a:t>: </a:t>
            </a:r>
            <a:r>
              <a:rPr lang="en-US" sz="2000" dirty="0" smtClean="0"/>
              <a:t>Refine </a:t>
            </a:r>
            <a:r>
              <a:rPr lang="en-US" sz="2000" dirty="0"/>
              <a:t>what was done for P2</a:t>
            </a:r>
            <a:r>
              <a:rPr lang="en-US" sz="2000" dirty="0" smtClean="0"/>
              <a:t>. Need </a:t>
            </a:r>
            <a:r>
              <a:rPr lang="en-US" sz="2000" dirty="0"/>
              <a:t>something to communicate the restrictions on the hardware </a:t>
            </a:r>
            <a:r>
              <a:rPr lang="en-US" sz="2000" dirty="0" smtClean="0"/>
              <a:t>manager </a:t>
            </a:r>
            <a:r>
              <a:rPr lang="en-US" sz="2000" dirty="0"/>
              <a:t>or application manager </a:t>
            </a:r>
            <a:r>
              <a:rPr lang="en-US" sz="2000" dirty="0" smtClean="0"/>
              <a:t>performance (timing </a:t>
            </a:r>
            <a:r>
              <a:rPr lang="en-US" sz="2000" dirty="0"/>
              <a:t>data needs to be "loaded" 1 </a:t>
            </a:r>
            <a:r>
              <a:rPr lang="en-US" sz="2000" dirty="0" err="1"/>
              <a:t>ms</a:t>
            </a:r>
            <a:r>
              <a:rPr lang="en-US" sz="2000" dirty="0"/>
              <a:t> before the </a:t>
            </a:r>
            <a:r>
              <a:rPr lang="en-US" sz="2000" dirty="0" smtClean="0"/>
              <a:t>beam.</a:t>
            </a:r>
            <a:endParaRPr lang="en-US" sz="2000" dirty="0"/>
          </a:p>
          <a:p>
            <a:r>
              <a:rPr lang="en-US" sz="2400" dirty="0" smtClean="0"/>
              <a:t>Revised </a:t>
            </a:r>
            <a:r>
              <a:rPr lang="en-US" sz="2400" dirty="0"/>
              <a:t>single unit cost estimate. </a:t>
            </a:r>
            <a:endParaRPr lang="en-US" sz="2400" dirty="0" smtClean="0"/>
          </a:p>
          <a:p>
            <a:pPr lvl="1"/>
            <a:r>
              <a:rPr lang="en-US" sz="2000" dirty="0" smtClean="0"/>
              <a:t>Mark Kemp: produce new </a:t>
            </a:r>
            <a:r>
              <a:rPr lang="en-US" sz="2000" dirty="0"/>
              <a:t>cost estimate.</a:t>
            </a:r>
          </a:p>
          <a:p>
            <a:r>
              <a:rPr lang="en-US" sz="2400" b="1" dirty="0" smtClean="0">
                <a:solidFill>
                  <a:srgbClr val="0070C0"/>
                </a:solidFill>
              </a:rPr>
              <a:t>Goal: Complete above work by March 31</a:t>
            </a:r>
            <a:r>
              <a:rPr lang="en-US" sz="2400" b="1" baseline="30000" dirty="0" smtClean="0">
                <a:solidFill>
                  <a:srgbClr val="0070C0"/>
                </a:solidFill>
              </a:rPr>
              <a:t>st</a:t>
            </a:r>
            <a:r>
              <a:rPr lang="en-US" sz="2400" b="1" dirty="0" smtClean="0">
                <a:solidFill>
                  <a:srgbClr val="0070C0"/>
                </a:solidFill>
              </a:rPr>
              <a:t>, 2014</a:t>
            </a:r>
          </a:p>
          <a:p>
            <a:pPr lvl="1"/>
            <a:r>
              <a:rPr lang="en-US" sz="2000" b="1" dirty="0" smtClean="0">
                <a:solidFill>
                  <a:srgbClr val="0070C0"/>
                </a:solidFill>
              </a:rPr>
              <a:t>May be pushed based on either Fermilab or SLAC Personal</a:t>
            </a:r>
            <a:endParaRPr lang="en-US" sz="2000" b="1" dirty="0">
              <a:solidFill>
                <a:srgbClr val="0070C0"/>
              </a:solidFill>
            </a:endParaRPr>
          </a:p>
          <a:p>
            <a:pPr lvl="1"/>
            <a:r>
              <a:rPr lang="en-US" sz="2000" b="1" dirty="0" smtClean="0">
                <a:solidFill>
                  <a:srgbClr val="0070C0"/>
                </a:solidFill>
              </a:rPr>
              <a:t>Will either increase or decrease our confidence in this Marx modulator typology before committing any further funds to the project.</a:t>
            </a:r>
            <a:endParaRPr lang="en-US" sz="3200" b="1" dirty="0">
              <a:solidFill>
                <a:srgbClr val="0070C0"/>
              </a:solidFill>
            </a:endParaRPr>
          </a:p>
        </p:txBody>
      </p:sp>
    </p:spTree>
    <p:extLst>
      <p:ext uri="{BB962C8B-B14F-4D97-AF65-F5344CB8AC3E}">
        <p14:creationId xmlns:p14="http://schemas.microsoft.com/office/powerpoint/2010/main" val="2201727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196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4191000" cy="1143000"/>
          </a:xfrm>
        </p:spPr>
        <p:txBody>
          <a:bodyPr/>
          <a:lstStyle/>
          <a:p>
            <a:r>
              <a:rPr lang="en-US" dirty="0" smtClean="0"/>
              <a:t>SLAC P1 Marx</a:t>
            </a:r>
            <a:endParaRPr lang="en-US" dirty="0"/>
          </a:p>
        </p:txBody>
      </p:sp>
      <p:sp>
        <p:nvSpPr>
          <p:cNvPr id="3" name="Content Placeholder 2"/>
          <p:cNvSpPr>
            <a:spLocks noGrp="1"/>
          </p:cNvSpPr>
          <p:nvPr>
            <p:ph idx="1"/>
          </p:nvPr>
        </p:nvSpPr>
        <p:spPr>
          <a:xfrm>
            <a:off x="457200" y="3212805"/>
            <a:ext cx="3276600" cy="3264195"/>
          </a:xfrm>
        </p:spPr>
        <p:txBody>
          <a:bodyPr>
            <a:normAutofit/>
          </a:bodyPr>
          <a:lstStyle/>
          <a:p>
            <a:r>
              <a:rPr lang="en-US" sz="2400" dirty="0" smtClean="0"/>
              <a:t>Original System</a:t>
            </a:r>
          </a:p>
          <a:p>
            <a:pPr lvl="1"/>
            <a:r>
              <a:rPr lang="en-US" sz="2000" dirty="0" smtClean="0"/>
              <a:t>16 x (11 kV)</a:t>
            </a:r>
          </a:p>
          <a:p>
            <a:pPr lvl="1"/>
            <a:r>
              <a:rPr lang="en-US" sz="2000" dirty="0" smtClean="0"/>
              <a:t>Problem failed series capacitors due to voltage grading</a:t>
            </a:r>
          </a:p>
          <a:p>
            <a:pPr lvl="1"/>
            <a:r>
              <a:rPr lang="en-US" sz="2000" dirty="0" smtClean="0"/>
              <a:t>PCB failure due to corona</a:t>
            </a:r>
          </a:p>
          <a:p>
            <a:pPr lvl="1"/>
            <a:endParaRPr lang="en-US" sz="2000" dirty="0" smtClean="0"/>
          </a:p>
          <a:p>
            <a:pPr lvl="1"/>
            <a:endParaRPr lang="en-US" sz="20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080" y="3200400"/>
            <a:ext cx="4877920" cy="36576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887321" cy="2983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514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CA" dirty="0" smtClean="0"/>
              <a:t>Fermi Marx System Outline</a:t>
            </a:r>
            <a:endParaRPr lang="en-CA" dirty="0"/>
          </a:p>
        </p:txBody>
      </p:sp>
      <p:sp>
        <p:nvSpPr>
          <p:cNvPr id="2" name="Rectangle 1"/>
          <p:cNvSpPr/>
          <p:nvPr/>
        </p:nvSpPr>
        <p:spPr>
          <a:xfrm>
            <a:off x="914400" y="1670050"/>
            <a:ext cx="1752600" cy="27876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Power Supply Rack</a:t>
            </a:r>
            <a:endParaRPr lang="en-US" dirty="0"/>
          </a:p>
        </p:txBody>
      </p:sp>
      <p:sp>
        <p:nvSpPr>
          <p:cNvPr id="8" name="Rectangle 7"/>
          <p:cNvSpPr/>
          <p:nvPr/>
        </p:nvSpPr>
        <p:spPr>
          <a:xfrm>
            <a:off x="3657600" y="1689100"/>
            <a:ext cx="2209800" cy="27876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10+5 Cell Marx Modulator</a:t>
            </a:r>
            <a:endParaRPr lang="en-US" dirty="0"/>
          </a:p>
        </p:txBody>
      </p:sp>
      <p:sp>
        <p:nvSpPr>
          <p:cNvPr id="10" name="Rectangle 9"/>
          <p:cNvSpPr/>
          <p:nvPr/>
        </p:nvSpPr>
        <p:spPr>
          <a:xfrm>
            <a:off x="6858000" y="1689100"/>
            <a:ext cx="1524000" cy="27876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Triode</a:t>
            </a:r>
            <a:endParaRPr lang="en-US" dirty="0"/>
          </a:p>
        </p:txBody>
      </p:sp>
      <p:cxnSp>
        <p:nvCxnSpPr>
          <p:cNvPr id="4" name="Straight Arrow Connector 3"/>
          <p:cNvCxnSpPr>
            <a:endCxn id="2" idx="1"/>
          </p:cNvCxnSpPr>
          <p:nvPr/>
        </p:nvCxnSpPr>
        <p:spPr>
          <a:xfrm>
            <a:off x="152400" y="3063875"/>
            <a:ext cx="762000" cy="0"/>
          </a:xfrm>
          <a:prstGeom prst="straightConnector1">
            <a:avLst/>
          </a:prstGeom>
          <a:ln w="19050">
            <a:solidFill>
              <a:srgbClr val="5B8F2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67000" y="2420382"/>
            <a:ext cx="990600" cy="0"/>
          </a:xfrm>
          <a:prstGeom prst="straightConnector1">
            <a:avLst/>
          </a:prstGeom>
          <a:ln w="19050">
            <a:solidFill>
              <a:srgbClr val="5B8F2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0" idx="1"/>
          </p:cNvCxnSpPr>
          <p:nvPr/>
        </p:nvCxnSpPr>
        <p:spPr>
          <a:xfrm flipV="1">
            <a:off x="5867400" y="3082925"/>
            <a:ext cx="990600" cy="9525"/>
          </a:xfrm>
          <a:prstGeom prst="straightConnector1">
            <a:avLst/>
          </a:prstGeom>
          <a:ln w="19050">
            <a:solidFill>
              <a:srgbClr val="5B8F2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67000" y="3581400"/>
            <a:ext cx="990600" cy="0"/>
          </a:xfrm>
          <a:prstGeom prst="straightConnector1">
            <a:avLst/>
          </a:prstGeom>
          <a:ln w="19050">
            <a:solidFill>
              <a:srgbClr val="5B8F22"/>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18422" y="2054225"/>
            <a:ext cx="832279" cy="338554"/>
          </a:xfrm>
          <a:prstGeom prst="rect">
            <a:avLst/>
          </a:prstGeom>
          <a:noFill/>
        </p:spPr>
        <p:txBody>
          <a:bodyPr wrap="none" rtlCol="0">
            <a:spAutoFit/>
          </a:bodyPr>
          <a:lstStyle/>
          <a:p>
            <a:r>
              <a:rPr lang="en-US" sz="1600" dirty="0" smtClean="0"/>
              <a:t>4kVDC</a:t>
            </a:r>
            <a:endParaRPr lang="en-US" sz="1600" dirty="0"/>
          </a:p>
        </p:txBody>
      </p:sp>
      <p:sp>
        <p:nvSpPr>
          <p:cNvPr id="17" name="TextBox 16"/>
          <p:cNvSpPr txBox="1"/>
          <p:nvPr/>
        </p:nvSpPr>
        <p:spPr>
          <a:xfrm>
            <a:off x="2690421" y="3242846"/>
            <a:ext cx="832279" cy="338554"/>
          </a:xfrm>
          <a:prstGeom prst="rect">
            <a:avLst/>
          </a:prstGeom>
          <a:noFill/>
        </p:spPr>
        <p:txBody>
          <a:bodyPr wrap="none" rtlCol="0">
            <a:spAutoFit/>
          </a:bodyPr>
          <a:lstStyle/>
          <a:p>
            <a:r>
              <a:rPr lang="en-US" sz="1600" dirty="0" smtClean="0"/>
              <a:t>1kVDC</a:t>
            </a:r>
            <a:endParaRPr lang="en-US" sz="1600" dirty="0"/>
          </a:p>
        </p:txBody>
      </p:sp>
      <p:sp>
        <p:nvSpPr>
          <p:cNvPr id="19" name="TextBox 18"/>
          <p:cNvSpPr txBox="1"/>
          <p:nvPr/>
        </p:nvSpPr>
        <p:spPr>
          <a:xfrm>
            <a:off x="5996752" y="2743200"/>
            <a:ext cx="708848" cy="338554"/>
          </a:xfrm>
          <a:prstGeom prst="rect">
            <a:avLst/>
          </a:prstGeom>
          <a:noFill/>
        </p:spPr>
        <p:txBody>
          <a:bodyPr wrap="none" rtlCol="0">
            <a:spAutoFit/>
          </a:bodyPr>
          <a:lstStyle/>
          <a:p>
            <a:r>
              <a:rPr lang="en-US" sz="1600" dirty="0" smtClean="0"/>
              <a:t>35 kV</a:t>
            </a:r>
            <a:endParaRPr lang="en-US" sz="1600" dirty="0"/>
          </a:p>
        </p:txBody>
      </p:sp>
      <p:sp>
        <p:nvSpPr>
          <p:cNvPr id="21" name="TextBox 20"/>
          <p:cNvSpPr txBox="1"/>
          <p:nvPr/>
        </p:nvSpPr>
        <p:spPr>
          <a:xfrm>
            <a:off x="-16432" y="2709446"/>
            <a:ext cx="930832" cy="338554"/>
          </a:xfrm>
          <a:prstGeom prst="rect">
            <a:avLst/>
          </a:prstGeom>
          <a:noFill/>
        </p:spPr>
        <p:txBody>
          <a:bodyPr wrap="none" rtlCol="0">
            <a:spAutoFit/>
          </a:bodyPr>
          <a:lstStyle/>
          <a:p>
            <a:r>
              <a:rPr lang="en-US" sz="1600" dirty="0" smtClean="0"/>
              <a:t>480VAC</a:t>
            </a:r>
            <a:endParaRPr lang="en-US" sz="1600" dirty="0"/>
          </a:p>
        </p:txBody>
      </p:sp>
      <p:sp>
        <p:nvSpPr>
          <p:cNvPr id="20" name="Rectangle 19"/>
          <p:cNvSpPr/>
          <p:nvPr/>
        </p:nvSpPr>
        <p:spPr>
          <a:xfrm>
            <a:off x="3657601" y="5029200"/>
            <a:ext cx="2209800" cy="9159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Marx “Application Manager” Level</a:t>
            </a:r>
            <a:endParaRPr lang="en-US" dirty="0"/>
          </a:p>
        </p:txBody>
      </p:sp>
      <p:sp>
        <p:nvSpPr>
          <p:cNvPr id="23" name="Rectangle 22"/>
          <p:cNvSpPr/>
          <p:nvPr/>
        </p:nvSpPr>
        <p:spPr>
          <a:xfrm>
            <a:off x="914400" y="5022850"/>
            <a:ext cx="1752600" cy="9159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PS Controller</a:t>
            </a:r>
            <a:endParaRPr lang="en-US" dirty="0"/>
          </a:p>
        </p:txBody>
      </p:sp>
      <p:sp>
        <p:nvSpPr>
          <p:cNvPr id="43" name="TextBox 42"/>
          <p:cNvSpPr txBox="1"/>
          <p:nvPr/>
        </p:nvSpPr>
        <p:spPr>
          <a:xfrm>
            <a:off x="6019800" y="5167610"/>
            <a:ext cx="1676400" cy="307777"/>
          </a:xfrm>
          <a:prstGeom prst="rect">
            <a:avLst/>
          </a:prstGeom>
          <a:noFill/>
        </p:spPr>
        <p:txBody>
          <a:bodyPr wrap="square" rtlCol="0">
            <a:spAutoFit/>
          </a:bodyPr>
          <a:lstStyle/>
          <a:p>
            <a:r>
              <a:rPr lang="en-US" sz="1400" dirty="0" smtClean="0"/>
              <a:t>Fast interlocks</a:t>
            </a:r>
            <a:endParaRPr lang="en-US" sz="1400" dirty="0"/>
          </a:p>
        </p:txBody>
      </p:sp>
      <p:cxnSp>
        <p:nvCxnSpPr>
          <p:cNvPr id="45" name="Elbow Connector 44"/>
          <p:cNvCxnSpPr/>
          <p:nvPr/>
        </p:nvCxnSpPr>
        <p:spPr>
          <a:xfrm rot="16200000" flipH="1">
            <a:off x="3838576" y="4733925"/>
            <a:ext cx="552450" cy="1"/>
          </a:xfrm>
          <a:prstGeom prst="bentConnector3">
            <a:avLst/>
          </a:prstGeom>
          <a:ln>
            <a:solidFill>
              <a:srgbClr val="E17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6200000" flipH="1">
            <a:off x="4557714" y="6169024"/>
            <a:ext cx="447674" cy="2"/>
          </a:xfrm>
          <a:prstGeom prst="bentConnector3">
            <a:avLst/>
          </a:prstGeom>
          <a:ln>
            <a:solidFill>
              <a:srgbClr val="E17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91000" y="4592736"/>
            <a:ext cx="914398" cy="307777"/>
          </a:xfrm>
          <a:prstGeom prst="rect">
            <a:avLst/>
          </a:prstGeom>
          <a:noFill/>
        </p:spPr>
        <p:txBody>
          <a:bodyPr wrap="square" rtlCol="0">
            <a:spAutoFit/>
          </a:bodyPr>
          <a:lstStyle/>
          <a:p>
            <a:r>
              <a:rPr lang="en-US" sz="1400" dirty="0" smtClean="0"/>
              <a:t>Cell info</a:t>
            </a:r>
            <a:endParaRPr lang="en-US" sz="1400" dirty="0"/>
          </a:p>
        </p:txBody>
      </p:sp>
      <p:sp>
        <p:nvSpPr>
          <p:cNvPr id="54" name="TextBox 53"/>
          <p:cNvSpPr txBox="1"/>
          <p:nvPr/>
        </p:nvSpPr>
        <p:spPr>
          <a:xfrm>
            <a:off x="4800600" y="5943600"/>
            <a:ext cx="914398" cy="523220"/>
          </a:xfrm>
          <a:prstGeom prst="rect">
            <a:avLst/>
          </a:prstGeom>
          <a:noFill/>
        </p:spPr>
        <p:txBody>
          <a:bodyPr wrap="square" rtlCol="0">
            <a:spAutoFit/>
          </a:bodyPr>
          <a:lstStyle/>
          <a:p>
            <a:r>
              <a:rPr lang="en-US" sz="1400" dirty="0" smtClean="0"/>
              <a:t>Outside world</a:t>
            </a:r>
            <a:endParaRPr lang="en-US" sz="1400" dirty="0"/>
          </a:p>
        </p:txBody>
      </p:sp>
      <p:cxnSp>
        <p:nvCxnSpPr>
          <p:cNvPr id="26" name="Straight Arrow Connector 25"/>
          <p:cNvCxnSpPr/>
          <p:nvPr/>
        </p:nvCxnSpPr>
        <p:spPr>
          <a:xfrm>
            <a:off x="2667001" y="3048000"/>
            <a:ext cx="990600" cy="0"/>
          </a:xfrm>
          <a:prstGeom prst="straightConnector1">
            <a:avLst/>
          </a:prstGeom>
          <a:ln w="19050">
            <a:solidFill>
              <a:srgbClr val="5B8F22"/>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18423" y="2681843"/>
            <a:ext cx="832279" cy="338554"/>
          </a:xfrm>
          <a:prstGeom prst="rect">
            <a:avLst/>
          </a:prstGeom>
          <a:noFill/>
        </p:spPr>
        <p:txBody>
          <a:bodyPr wrap="none" rtlCol="0">
            <a:spAutoFit/>
          </a:bodyPr>
          <a:lstStyle/>
          <a:p>
            <a:r>
              <a:rPr lang="en-US" sz="1600" dirty="0" smtClean="0"/>
              <a:t>4kVDC</a:t>
            </a:r>
            <a:endParaRPr lang="en-US" sz="1600" dirty="0"/>
          </a:p>
        </p:txBody>
      </p:sp>
      <p:cxnSp>
        <p:nvCxnSpPr>
          <p:cNvPr id="28" name="Elbow Connector 27"/>
          <p:cNvCxnSpPr>
            <a:endCxn id="20" idx="3"/>
          </p:cNvCxnSpPr>
          <p:nvPr/>
        </p:nvCxnSpPr>
        <p:spPr>
          <a:xfrm rot="10800000" flipV="1">
            <a:off x="5867401" y="4470400"/>
            <a:ext cx="2236374" cy="1016793"/>
          </a:xfrm>
          <a:prstGeom prst="bentConnector3">
            <a:avLst>
              <a:gd name="adj1" fmla="val 34951"/>
            </a:avLst>
          </a:prstGeom>
          <a:ln>
            <a:solidFill>
              <a:srgbClr val="E17000"/>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a:off x="5867404" y="5826722"/>
            <a:ext cx="1600197" cy="1"/>
          </a:xfrm>
          <a:prstGeom prst="bentConnector3">
            <a:avLst>
              <a:gd name="adj1" fmla="val 50000"/>
            </a:avLst>
          </a:prstGeom>
          <a:ln>
            <a:solidFill>
              <a:srgbClr val="E17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019803" y="5517656"/>
            <a:ext cx="1676400" cy="307777"/>
          </a:xfrm>
          <a:prstGeom prst="rect">
            <a:avLst/>
          </a:prstGeom>
          <a:noFill/>
        </p:spPr>
        <p:txBody>
          <a:bodyPr wrap="square" rtlCol="0">
            <a:spAutoFit/>
          </a:bodyPr>
          <a:lstStyle/>
          <a:p>
            <a:r>
              <a:rPr lang="en-US" sz="1400" dirty="0" smtClean="0"/>
              <a:t>Reference</a:t>
            </a:r>
            <a:endParaRPr lang="en-US" sz="1400" dirty="0"/>
          </a:p>
        </p:txBody>
      </p:sp>
      <p:cxnSp>
        <p:nvCxnSpPr>
          <p:cNvPr id="31" name="Straight Arrow Connector 30"/>
          <p:cNvCxnSpPr/>
          <p:nvPr/>
        </p:nvCxnSpPr>
        <p:spPr>
          <a:xfrm>
            <a:off x="5410200" y="4495801"/>
            <a:ext cx="0" cy="514350"/>
          </a:xfrm>
          <a:prstGeom prst="straightConnector1">
            <a:avLst/>
          </a:prstGeom>
          <a:ln>
            <a:solidFill>
              <a:srgbClr val="E17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48302" y="4599087"/>
            <a:ext cx="1028698" cy="307777"/>
          </a:xfrm>
          <a:prstGeom prst="rect">
            <a:avLst/>
          </a:prstGeom>
          <a:noFill/>
        </p:spPr>
        <p:txBody>
          <a:bodyPr wrap="square" rtlCol="0">
            <a:spAutoFit/>
          </a:bodyPr>
          <a:lstStyle/>
          <a:p>
            <a:r>
              <a:rPr lang="en-US" sz="1400" dirty="0" smtClean="0"/>
              <a:t>Reference</a:t>
            </a:r>
            <a:endParaRPr lang="en-US" sz="1400" dirty="0"/>
          </a:p>
        </p:txBody>
      </p:sp>
      <p:sp>
        <p:nvSpPr>
          <p:cNvPr id="33" name="TextBox 32"/>
          <p:cNvSpPr txBox="1"/>
          <p:nvPr/>
        </p:nvSpPr>
        <p:spPr>
          <a:xfrm>
            <a:off x="5943600" y="3223796"/>
            <a:ext cx="828945" cy="338554"/>
          </a:xfrm>
          <a:prstGeom prst="rect">
            <a:avLst/>
          </a:prstGeom>
          <a:noFill/>
        </p:spPr>
        <p:txBody>
          <a:bodyPr wrap="none" rtlCol="0">
            <a:spAutoFit/>
          </a:bodyPr>
          <a:lstStyle/>
          <a:p>
            <a:r>
              <a:rPr lang="en-US" sz="1600" dirty="0" smtClean="0"/>
              <a:t>~300 A</a:t>
            </a:r>
            <a:endParaRPr lang="en-US" sz="1600" dirty="0"/>
          </a:p>
        </p:txBody>
      </p:sp>
      <p:cxnSp>
        <p:nvCxnSpPr>
          <p:cNvPr id="34" name="Straight Arrow Connector 33"/>
          <p:cNvCxnSpPr/>
          <p:nvPr/>
        </p:nvCxnSpPr>
        <p:spPr>
          <a:xfrm>
            <a:off x="1790700" y="4457700"/>
            <a:ext cx="0" cy="565150"/>
          </a:xfrm>
          <a:prstGeom prst="straightConnector1">
            <a:avLst/>
          </a:prstGeom>
          <a:ln>
            <a:solidFill>
              <a:srgbClr val="E17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671371" y="5380038"/>
            <a:ext cx="986230" cy="0"/>
          </a:xfrm>
          <a:prstGeom prst="straightConnector1">
            <a:avLst/>
          </a:prstGeom>
          <a:ln>
            <a:solidFill>
              <a:srgbClr val="E17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467600" y="5321498"/>
            <a:ext cx="1524000" cy="9810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Cavity</a:t>
            </a:r>
            <a:endParaRPr lang="en-US" dirty="0"/>
          </a:p>
        </p:txBody>
      </p:sp>
    </p:spTree>
    <p:extLst>
      <p:ext uri="{BB962C8B-B14F-4D97-AF65-F5344CB8AC3E}">
        <p14:creationId xmlns:p14="http://schemas.microsoft.com/office/powerpoint/2010/main" val="3139021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CA" dirty="0" smtClean="0"/>
              <a:t>Fermi Marx System Outline</a:t>
            </a:r>
            <a:endParaRPr lang="en-CA" dirty="0"/>
          </a:p>
        </p:txBody>
      </p:sp>
      <p:sp>
        <p:nvSpPr>
          <p:cNvPr id="8" name="Rectangle 7"/>
          <p:cNvSpPr/>
          <p:nvPr/>
        </p:nvSpPr>
        <p:spPr>
          <a:xfrm>
            <a:off x="2590800" y="4488605"/>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4</a:t>
            </a:r>
            <a:endParaRPr lang="en-US" dirty="0"/>
          </a:p>
        </p:txBody>
      </p:sp>
      <p:sp>
        <p:nvSpPr>
          <p:cNvPr id="10" name="Rectangle 9"/>
          <p:cNvSpPr/>
          <p:nvPr/>
        </p:nvSpPr>
        <p:spPr>
          <a:xfrm>
            <a:off x="6858000" y="1689100"/>
            <a:ext cx="1524000" cy="27876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Triode</a:t>
            </a:r>
            <a:endParaRPr lang="en-US" dirty="0"/>
          </a:p>
        </p:txBody>
      </p:sp>
      <p:sp>
        <p:nvSpPr>
          <p:cNvPr id="19" name="TextBox 18"/>
          <p:cNvSpPr txBox="1"/>
          <p:nvPr/>
        </p:nvSpPr>
        <p:spPr>
          <a:xfrm>
            <a:off x="5937250" y="1350546"/>
            <a:ext cx="708848" cy="338554"/>
          </a:xfrm>
          <a:prstGeom prst="rect">
            <a:avLst/>
          </a:prstGeom>
          <a:noFill/>
        </p:spPr>
        <p:txBody>
          <a:bodyPr wrap="none" rtlCol="0">
            <a:spAutoFit/>
          </a:bodyPr>
          <a:lstStyle/>
          <a:p>
            <a:r>
              <a:rPr lang="en-US" sz="1600" dirty="0" smtClean="0"/>
              <a:t>35 kV</a:t>
            </a:r>
            <a:endParaRPr lang="en-US" sz="1600" dirty="0"/>
          </a:p>
        </p:txBody>
      </p:sp>
      <p:sp>
        <p:nvSpPr>
          <p:cNvPr id="54" name="TextBox 53"/>
          <p:cNvSpPr txBox="1"/>
          <p:nvPr/>
        </p:nvSpPr>
        <p:spPr>
          <a:xfrm rot="16200000">
            <a:off x="-11728" y="5347900"/>
            <a:ext cx="914398" cy="276999"/>
          </a:xfrm>
          <a:prstGeom prst="rect">
            <a:avLst/>
          </a:prstGeom>
          <a:noFill/>
        </p:spPr>
        <p:txBody>
          <a:bodyPr wrap="square" rtlCol="0">
            <a:spAutoFit/>
          </a:bodyPr>
          <a:lstStyle/>
          <a:p>
            <a:r>
              <a:rPr lang="en-US" sz="1200" dirty="0"/>
              <a:t>4</a:t>
            </a:r>
            <a:r>
              <a:rPr lang="en-US" sz="1200" dirty="0" smtClean="0"/>
              <a:t> kV bus1</a:t>
            </a:r>
            <a:endParaRPr lang="en-US" sz="1200" dirty="0"/>
          </a:p>
        </p:txBody>
      </p:sp>
      <p:sp>
        <p:nvSpPr>
          <p:cNvPr id="33" name="Rectangle 32"/>
          <p:cNvSpPr/>
          <p:nvPr/>
        </p:nvSpPr>
        <p:spPr>
          <a:xfrm>
            <a:off x="2590800" y="3498005"/>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3</a:t>
            </a:r>
            <a:endParaRPr lang="en-US" dirty="0"/>
          </a:p>
        </p:txBody>
      </p:sp>
      <p:sp>
        <p:nvSpPr>
          <p:cNvPr id="34" name="Rectangle 33"/>
          <p:cNvSpPr/>
          <p:nvPr/>
        </p:nvSpPr>
        <p:spPr>
          <a:xfrm>
            <a:off x="2590800" y="2507405"/>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2</a:t>
            </a:r>
            <a:endParaRPr lang="en-US" dirty="0"/>
          </a:p>
        </p:txBody>
      </p:sp>
      <p:sp>
        <p:nvSpPr>
          <p:cNvPr id="35" name="Rectangle 34"/>
          <p:cNvSpPr/>
          <p:nvPr/>
        </p:nvSpPr>
        <p:spPr>
          <a:xfrm>
            <a:off x="2590800" y="1536700"/>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1</a:t>
            </a:r>
            <a:endParaRPr lang="en-US" dirty="0"/>
          </a:p>
        </p:txBody>
      </p:sp>
      <p:sp>
        <p:nvSpPr>
          <p:cNvPr id="37" name="Rectangle 36"/>
          <p:cNvSpPr/>
          <p:nvPr/>
        </p:nvSpPr>
        <p:spPr>
          <a:xfrm>
            <a:off x="2590800" y="5472855"/>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5</a:t>
            </a:r>
            <a:endParaRPr lang="en-US" dirty="0"/>
          </a:p>
        </p:txBody>
      </p:sp>
      <p:sp>
        <p:nvSpPr>
          <p:cNvPr id="38" name="Rectangle 37"/>
          <p:cNvSpPr/>
          <p:nvPr/>
        </p:nvSpPr>
        <p:spPr>
          <a:xfrm>
            <a:off x="4419600" y="4486275"/>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7</a:t>
            </a:r>
            <a:endParaRPr lang="en-US" dirty="0"/>
          </a:p>
        </p:txBody>
      </p:sp>
      <p:sp>
        <p:nvSpPr>
          <p:cNvPr id="39" name="Rectangle 38"/>
          <p:cNvSpPr/>
          <p:nvPr/>
        </p:nvSpPr>
        <p:spPr>
          <a:xfrm>
            <a:off x="4419600" y="3508375"/>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8</a:t>
            </a:r>
            <a:endParaRPr lang="en-US" dirty="0"/>
          </a:p>
        </p:txBody>
      </p:sp>
      <p:sp>
        <p:nvSpPr>
          <p:cNvPr id="40" name="Rectangle 39"/>
          <p:cNvSpPr/>
          <p:nvPr/>
        </p:nvSpPr>
        <p:spPr>
          <a:xfrm>
            <a:off x="4419600" y="2517775"/>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9</a:t>
            </a:r>
            <a:endParaRPr lang="en-US" dirty="0"/>
          </a:p>
        </p:txBody>
      </p:sp>
      <p:sp>
        <p:nvSpPr>
          <p:cNvPr id="44" name="Rectangle 43"/>
          <p:cNvSpPr/>
          <p:nvPr/>
        </p:nvSpPr>
        <p:spPr>
          <a:xfrm>
            <a:off x="4400550" y="5472855"/>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6</a:t>
            </a:r>
            <a:endParaRPr lang="en-US" dirty="0"/>
          </a:p>
        </p:txBody>
      </p:sp>
      <p:sp>
        <p:nvSpPr>
          <p:cNvPr id="46" name="Rectangle 45"/>
          <p:cNvSpPr/>
          <p:nvPr/>
        </p:nvSpPr>
        <p:spPr>
          <a:xfrm>
            <a:off x="533400" y="3517900"/>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B</a:t>
            </a:r>
            <a:endParaRPr lang="en-US" dirty="0"/>
          </a:p>
        </p:txBody>
      </p:sp>
      <p:sp>
        <p:nvSpPr>
          <p:cNvPr id="47" name="Rectangle 46"/>
          <p:cNvSpPr/>
          <p:nvPr/>
        </p:nvSpPr>
        <p:spPr>
          <a:xfrm>
            <a:off x="533400" y="2501900"/>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C</a:t>
            </a:r>
            <a:endParaRPr lang="en-US" dirty="0"/>
          </a:p>
        </p:txBody>
      </p:sp>
      <p:sp>
        <p:nvSpPr>
          <p:cNvPr id="49" name="Rectangle 48"/>
          <p:cNvSpPr/>
          <p:nvPr/>
        </p:nvSpPr>
        <p:spPr>
          <a:xfrm>
            <a:off x="533400" y="1536700"/>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D,E</a:t>
            </a:r>
            <a:endParaRPr lang="en-US" dirty="0"/>
          </a:p>
        </p:txBody>
      </p:sp>
      <p:sp>
        <p:nvSpPr>
          <p:cNvPr id="52" name="Rectangle 51"/>
          <p:cNvSpPr/>
          <p:nvPr/>
        </p:nvSpPr>
        <p:spPr>
          <a:xfrm>
            <a:off x="533400" y="4508500"/>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A</a:t>
            </a:r>
            <a:endParaRPr lang="en-US" dirty="0"/>
          </a:p>
        </p:txBody>
      </p:sp>
      <p:cxnSp>
        <p:nvCxnSpPr>
          <p:cNvPr id="9" name="Elbow Connector 8"/>
          <p:cNvCxnSpPr>
            <a:stCxn id="73" idx="0"/>
            <a:endCxn id="10" idx="0"/>
          </p:cNvCxnSpPr>
          <p:nvPr/>
        </p:nvCxnSpPr>
        <p:spPr>
          <a:xfrm rot="16200000" flipH="1">
            <a:off x="6207125" y="276225"/>
            <a:ext cx="165100" cy="2660650"/>
          </a:xfrm>
          <a:prstGeom prst="bentConnector3">
            <a:avLst>
              <a:gd name="adj1" fmla="val -138462"/>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425950" y="1524000"/>
            <a:ext cx="1066800" cy="59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Cell 10</a:t>
            </a:r>
            <a:endParaRPr lang="en-US" dirty="0"/>
          </a:p>
        </p:txBody>
      </p:sp>
      <p:grpSp>
        <p:nvGrpSpPr>
          <p:cNvPr id="82" name="Group 81"/>
          <p:cNvGrpSpPr/>
          <p:nvPr/>
        </p:nvGrpSpPr>
        <p:grpSpPr>
          <a:xfrm>
            <a:off x="4876800" y="2120900"/>
            <a:ext cx="360252" cy="396875"/>
            <a:chOff x="4876800" y="2120900"/>
            <a:chExt cx="360252" cy="396875"/>
          </a:xfrm>
        </p:grpSpPr>
        <p:cxnSp>
          <p:nvCxnSpPr>
            <p:cNvPr id="78" name="Straight Arrow Connector 77"/>
            <p:cNvCxnSpPr>
              <a:stCxn id="40" idx="0"/>
              <a:endCxn id="73" idx="2"/>
            </p:cNvCxnSpPr>
            <p:nvPr/>
          </p:nvCxnSpPr>
          <p:spPr>
            <a:xfrm flipV="1">
              <a:off x="4953000" y="2120900"/>
              <a:ext cx="6350" cy="396875"/>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4876800" y="2286000"/>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953000" y="2133600"/>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grpSp>
        <p:nvGrpSpPr>
          <p:cNvPr id="83" name="Group 82"/>
          <p:cNvGrpSpPr/>
          <p:nvPr/>
        </p:nvGrpSpPr>
        <p:grpSpPr>
          <a:xfrm>
            <a:off x="4880824" y="3098800"/>
            <a:ext cx="360252" cy="396875"/>
            <a:chOff x="4876800" y="2120900"/>
            <a:chExt cx="360252" cy="396875"/>
          </a:xfrm>
        </p:grpSpPr>
        <p:cxnSp>
          <p:nvCxnSpPr>
            <p:cNvPr id="84" name="Straight Arrow Connector 83"/>
            <p:cNvCxnSpPr/>
            <p:nvPr/>
          </p:nvCxnSpPr>
          <p:spPr>
            <a:xfrm flipV="1">
              <a:off x="4953000" y="2120900"/>
              <a:ext cx="6350" cy="396875"/>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876800" y="2286000"/>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953000" y="2133600"/>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grpSp>
        <p:nvGrpSpPr>
          <p:cNvPr id="87" name="Group 86"/>
          <p:cNvGrpSpPr/>
          <p:nvPr/>
        </p:nvGrpSpPr>
        <p:grpSpPr>
          <a:xfrm>
            <a:off x="4876800" y="4094905"/>
            <a:ext cx="360252" cy="396875"/>
            <a:chOff x="4876800" y="2120900"/>
            <a:chExt cx="360252" cy="396875"/>
          </a:xfrm>
        </p:grpSpPr>
        <p:cxnSp>
          <p:nvCxnSpPr>
            <p:cNvPr id="88" name="Straight Arrow Connector 87"/>
            <p:cNvCxnSpPr/>
            <p:nvPr/>
          </p:nvCxnSpPr>
          <p:spPr>
            <a:xfrm flipV="1">
              <a:off x="4953000" y="2120900"/>
              <a:ext cx="6350" cy="396875"/>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4876800" y="2286000"/>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953000" y="2133600"/>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grpSp>
        <p:nvGrpSpPr>
          <p:cNvPr id="91" name="Group 90"/>
          <p:cNvGrpSpPr/>
          <p:nvPr/>
        </p:nvGrpSpPr>
        <p:grpSpPr>
          <a:xfrm>
            <a:off x="4876800" y="5075980"/>
            <a:ext cx="360252" cy="396875"/>
            <a:chOff x="4876800" y="2120900"/>
            <a:chExt cx="360252" cy="396875"/>
          </a:xfrm>
        </p:grpSpPr>
        <p:cxnSp>
          <p:nvCxnSpPr>
            <p:cNvPr id="92" name="Straight Arrow Connector 91"/>
            <p:cNvCxnSpPr/>
            <p:nvPr/>
          </p:nvCxnSpPr>
          <p:spPr>
            <a:xfrm flipV="1">
              <a:off x="4953000" y="2120900"/>
              <a:ext cx="6350" cy="396875"/>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4876800" y="2286000"/>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953000" y="2133600"/>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grpSp>
        <p:nvGrpSpPr>
          <p:cNvPr id="95" name="Group 94"/>
          <p:cNvGrpSpPr/>
          <p:nvPr/>
        </p:nvGrpSpPr>
        <p:grpSpPr>
          <a:xfrm>
            <a:off x="990600" y="2112962"/>
            <a:ext cx="360252" cy="396875"/>
            <a:chOff x="4876800" y="2120900"/>
            <a:chExt cx="360252" cy="396875"/>
          </a:xfrm>
        </p:grpSpPr>
        <p:cxnSp>
          <p:nvCxnSpPr>
            <p:cNvPr id="96" name="Straight Arrow Connector 95"/>
            <p:cNvCxnSpPr/>
            <p:nvPr/>
          </p:nvCxnSpPr>
          <p:spPr>
            <a:xfrm flipV="1">
              <a:off x="4953000" y="2120900"/>
              <a:ext cx="6350" cy="396875"/>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876800" y="2286000"/>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4953000" y="2133600"/>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grpSp>
        <p:nvGrpSpPr>
          <p:cNvPr id="99" name="Group 98"/>
          <p:cNvGrpSpPr/>
          <p:nvPr/>
        </p:nvGrpSpPr>
        <p:grpSpPr>
          <a:xfrm>
            <a:off x="965200" y="3081337"/>
            <a:ext cx="360252" cy="396875"/>
            <a:chOff x="4876800" y="2120900"/>
            <a:chExt cx="360252" cy="396875"/>
          </a:xfrm>
        </p:grpSpPr>
        <p:cxnSp>
          <p:nvCxnSpPr>
            <p:cNvPr id="100" name="Straight Arrow Connector 99"/>
            <p:cNvCxnSpPr/>
            <p:nvPr/>
          </p:nvCxnSpPr>
          <p:spPr>
            <a:xfrm flipV="1">
              <a:off x="4953000" y="2120900"/>
              <a:ext cx="6350" cy="396875"/>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4876800" y="2286000"/>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953000" y="2133600"/>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grpSp>
        <p:nvGrpSpPr>
          <p:cNvPr id="103" name="Group 102"/>
          <p:cNvGrpSpPr/>
          <p:nvPr/>
        </p:nvGrpSpPr>
        <p:grpSpPr>
          <a:xfrm>
            <a:off x="950802" y="4110779"/>
            <a:ext cx="360252" cy="396875"/>
            <a:chOff x="4876800" y="2120900"/>
            <a:chExt cx="360252" cy="396875"/>
          </a:xfrm>
        </p:grpSpPr>
        <p:cxnSp>
          <p:nvCxnSpPr>
            <p:cNvPr id="104" name="Straight Arrow Connector 103"/>
            <p:cNvCxnSpPr/>
            <p:nvPr/>
          </p:nvCxnSpPr>
          <p:spPr>
            <a:xfrm flipV="1">
              <a:off x="4953000" y="2120900"/>
              <a:ext cx="6350" cy="396875"/>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4876800" y="2286000"/>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4953000" y="2133600"/>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grpSp>
        <p:nvGrpSpPr>
          <p:cNvPr id="107" name="Group 106"/>
          <p:cNvGrpSpPr/>
          <p:nvPr/>
        </p:nvGrpSpPr>
        <p:grpSpPr>
          <a:xfrm rot="5400000">
            <a:off x="3804882" y="5491519"/>
            <a:ext cx="467437" cy="761999"/>
            <a:chOff x="4602911" y="1984378"/>
            <a:chExt cx="467437" cy="761999"/>
          </a:xfrm>
        </p:grpSpPr>
        <p:cxnSp>
          <p:nvCxnSpPr>
            <p:cNvPr id="108" name="Straight Arrow Connector 107"/>
            <p:cNvCxnSpPr/>
            <p:nvPr/>
          </p:nvCxnSpPr>
          <p:spPr>
            <a:xfrm rot="16200000" flipV="1">
              <a:off x="4298111" y="2365377"/>
              <a:ext cx="761999" cy="1"/>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4602911" y="2303360"/>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rot="16200000">
              <a:off x="4774434" y="2163660"/>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grpSp>
        <p:nvGrpSpPr>
          <p:cNvPr id="115" name="Group 114"/>
          <p:cNvGrpSpPr/>
          <p:nvPr/>
        </p:nvGrpSpPr>
        <p:grpSpPr>
          <a:xfrm rot="10800000">
            <a:off x="3047998" y="2147887"/>
            <a:ext cx="436452" cy="359518"/>
            <a:chOff x="4997980" y="2145460"/>
            <a:chExt cx="436452" cy="359518"/>
          </a:xfrm>
        </p:grpSpPr>
        <p:cxnSp>
          <p:nvCxnSpPr>
            <p:cNvPr id="116" name="Straight Arrow Connector 115"/>
            <p:cNvCxnSpPr>
              <a:endCxn id="34" idx="0"/>
            </p:cNvCxnSpPr>
            <p:nvPr/>
          </p:nvCxnSpPr>
          <p:spPr>
            <a:xfrm rot="10800000">
              <a:off x="5358230" y="2145460"/>
              <a:ext cx="2" cy="359518"/>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5282032" y="2310609"/>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rot="10800000">
              <a:off x="4997980" y="2179739"/>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grpSp>
        <p:nvGrpSpPr>
          <p:cNvPr id="121" name="Group 120"/>
          <p:cNvGrpSpPr/>
          <p:nvPr/>
        </p:nvGrpSpPr>
        <p:grpSpPr>
          <a:xfrm rot="10800000">
            <a:off x="3068748" y="3128914"/>
            <a:ext cx="436452" cy="359518"/>
            <a:chOff x="4997980" y="2145460"/>
            <a:chExt cx="436452" cy="359518"/>
          </a:xfrm>
        </p:grpSpPr>
        <p:cxnSp>
          <p:nvCxnSpPr>
            <p:cNvPr id="122" name="Straight Arrow Connector 121"/>
            <p:cNvCxnSpPr/>
            <p:nvPr/>
          </p:nvCxnSpPr>
          <p:spPr>
            <a:xfrm rot="10800000">
              <a:off x="5358230" y="2145460"/>
              <a:ext cx="2" cy="359518"/>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5282032" y="2310609"/>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rot="10800000">
              <a:off x="4997980" y="2179739"/>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grpSp>
        <p:nvGrpSpPr>
          <p:cNvPr id="125" name="Group 124"/>
          <p:cNvGrpSpPr/>
          <p:nvPr/>
        </p:nvGrpSpPr>
        <p:grpSpPr>
          <a:xfrm rot="10800000">
            <a:off x="3068748" y="4117232"/>
            <a:ext cx="436452" cy="359518"/>
            <a:chOff x="4997980" y="2145460"/>
            <a:chExt cx="436452" cy="359518"/>
          </a:xfrm>
        </p:grpSpPr>
        <p:cxnSp>
          <p:nvCxnSpPr>
            <p:cNvPr id="126" name="Straight Arrow Connector 125"/>
            <p:cNvCxnSpPr/>
            <p:nvPr/>
          </p:nvCxnSpPr>
          <p:spPr>
            <a:xfrm rot="10800000">
              <a:off x="5358230" y="2145460"/>
              <a:ext cx="2" cy="359518"/>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5282032" y="2310609"/>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rot="10800000">
              <a:off x="4997980" y="2179739"/>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grpSp>
        <p:nvGrpSpPr>
          <p:cNvPr id="129" name="Group 128"/>
          <p:cNvGrpSpPr/>
          <p:nvPr/>
        </p:nvGrpSpPr>
        <p:grpSpPr>
          <a:xfrm rot="10800000">
            <a:off x="3058374" y="5094658"/>
            <a:ext cx="436452" cy="359518"/>
            <a:chOff x="4997980" y="2145460"/>
            <a:chExt cx="436452" cy="359518"/>
          </a:xfrm>
        </p:grpSpPr>
        <p:cxnSp>
          <p:nvCxnSpPr>
            <p:cNvPr id="130" name="Straight Arrow Connector 129"/>
            <p:cNvCxnSpPr/>
            <p:nvPr/>
          </p:nvCxnSpPr>
          <p:spPr>
            <a:xfrm rot="10800000">
              <a:off x="5358230" y="2145460"/>
              <a:ext cx="2" cy="359518"/>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282032" y="2310609"/>
              <a:ext cx="152400" cy="10953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rot="10800000">
              <a:off x="4997980" y="2179739"/>
              <a:ext cx="284052" cy="307777"/>
            </a:xfrm>
            <a:prstGeom prst="rect">
              <a:avLst/>
            </a:prstGeom>
            <a:noFill/>
          </p:spPr>
          <p:txBody>
            <a:bodyPr wrap="none" rtlCol="0">
              <a:spAutoFit/>
            </a:bodyPr>
            <a:lstStyle/>
            <a:p>
              <a:r>
                <a:rPr lang="en-US" sz="1400" dirty="0" smtClean="0">
                  <a:solidFill>
                    <a:srgbClr val="69BE28"/>
                  </a:solidFill>
                </a:rPr>
                <a:t>3</a:t>
              </a:r>
              <a:endParaRPr lang="en-US" sz="1400" dirty="0">
                <a:solidFill>
                  <a:srgbClr val="69BE28"/>
                </a:solidFill>
              </a:endParaRPr>
            </a:p>
          </p:txBody>
        </p:sp>
      </p:grpSp>
      <p:cxnSp>
        <p:nvCxnSpPr>
          <p:cNvPr id="134" name="Straight Arrow Connector 133"/>
          <p:cNvCxnSpPr/>
          <p:nvPr/>
        </p:nvCxnSpPr>
        <p:spPr>
          <a:xfrm flipV="1">
            <a:off x="609600" y="5094658"/>
            <a:ext cx="0" cy="616322"/>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990600" y="5105669"/>
            <a:ext cx="0" cy="616322"/>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1447800" y="5098678"/>
            <a:ext cx="0" cy="616322"/>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2019300" y="3263900"/>
            <a:ext cx="38100" cy="2433724"/>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905000" y="3031123"/>
            <a:ext cx="304800" cy="0"/>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905000" y="3265388"/>
            <a:ext cx="304800" cy="0"/>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905000" y="3031123"/>
            <a:ext cx="152400" cy="216803"/>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2057400" y="3031123"/>
            <a:ext cx="152400" cy="242107"/>
          </a:xfrm>
          <a:prstGeom prst="line">
            <a:avLst/>
          </a:prstGeom>
          <a:ln>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152" name="Elbow Connector 151"/>
          <p:cNvCxnSpPr/>
          <p:nvPr/>
        </p:nvCxnSpPr>
        <p:spPr>
          <a:xfrm rot="5400000" flipH="1" flipV="1">
            <a:off x="1799139" y="2239462"/>
            <a:ext cx="1049924" cy="533401"/>
          </a:xfrm>
          <a:prstGeom prst="bentConnector3">
            <a:avLst>
              <a:gd name="adj1" fmla="val 100199"/>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49" idx="3"/>
            <a:endCxn id="35" idx="1"/>
          </p:cNvCxnSpPr>
          <p:nvPr/>
        </p:nvCxnSpPr>
        <p:spPr>
          <a:xfrm>
            <a:off x="1600200" y="1835150"/>
            <a:ext cx="990600" cy="0"/>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1600202" y="1600200"/>
            <a:ext cx="990600" cy="0"/>
          </a:xfrm>
          <a:prstGeom prst="straightConnector1">
            <a:avLst/>
          </a:prstGeom>
          <a:ln>
            <a:solidFill>
              <a:srgbClr val="69BE28"/>
            </a:solidFill>
            <a:tailEnd type="arrow"/>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rot="16200000">
            <a:off x="369503" y="5298196"/>
            <a:ext cx="914398" cy="276999"/>
          </a:xfrm>
          <a:prstGeom prst="rect">
            <a:avLst/>
          </a:prstGeom>
          <a:noFill/>
        </p:spPr>
        <p:txBody>
          <a:bodyPr wrap="square" rtlCol="0">
            <a:spAutoFit/>
          </a:bodyPr>
          <a:lstStyle/>
          <a:p>
            <a:r>
              <a:rPr lang="en-US" sz="1200" dirty="0" smtClean="0"/>
              <a:t>1 kV bus</a:t>
            </a:r>
            <a:endParaRPr lang="en-US" sz="1200" dirty="0"/>
          </a:p>
        </p:txBody>
      </p:sp>
      <p:sp>
        <p:nvSpPr>
          <p:cNvPr id="161" name="TextBox 160"/>
          <p:cNvSpPr txBox="1"/>
          <p:nvPr/>
        </p:nvSpPr>
        <p:spPr>
          <a:xfrm rot="16200000">
            <a:off x="824301" y="5195500"/>
            <a:ext cx="914398" cy="276999"/>
          </a:xfrm>
          <a:prstGeom prst="rect">
            <a:avLst/>
          </a:prstGeom>
          <a:noFill/>
        </p:spPr>
        <p:txBody>
          <a:bodyPr wrap="square" rtlCol="0">
            <a:spAutoFit/>
          </a:bodyPr>
          <a:lstStyle/>
          <a:p>
            <a:r>
              <a:rPr lang="en-US" sz="1200" dirty="0" smtClean="0"/>
              <a:t>ground</a:t>
            </a:r>
            <a:endParaRPr lang="en-US" sz="1200" dirty="0"/>
          </a:p>
        </p:txBody>
      </p:sp>
      <p:sp>
        <p:nvSpPr>
          <p:cNvPr id="162" name="TextBox 161"/>
          <p:cNvSpPr txBox="1"/>
          <p:nvPr/>
        </p:nvSpPr>
        <p:spPr>
          <a:xfrm rot="16200000">
            <a:off x="1385502" y="5347901"/>
            <a:ext cx="914398" cy="276999"/>
          </a:xfrm>
          <a:prstGeom prst="rect">
            <a:avLst/>
          </a:prstGeom>
          <a:noFill/>
        </p:spPr>
        <p:txBody>
          <a:bodyPr wrap="square" rtlCol="0">
            <a:spAutoFit/>
          </a:bodyPr>
          <a:lstStyle/>
          <a:p>
            <a:r>
              <a:rPr lang="en-US" sz="1200" dirty="0"/>
              <a:t>4</a:t>
            </a:r>
            <a:r>
              <a:rPr lang="en-US" sz="1200" dirty="0" smtClean="0"/>
              <a:t> kV bus2</a:t>
            </a:r>
            <a:endParaRPr lang="en-US" sz="1200" dirty="0"/>
          </a:p>
        </p:txBody>
      </p:sp>
      <p:sp>
        <p:nvSpPr>
          <p:cNvPr id="165" name="Rectangle 164"/>
          <p:cNvSpPr/>
          <p:nvPr/>
        </p:nvSpPr>
        <p:spPr>
          <a:xfrm>
            <a:off x="5791200" y="4651248"/>
            <a:ext cx="3124200" cy="2062103"/>
          </a:xfrm>
          <a:prstGeom prst="rect">
            <a:avLst/>
          </a:prstGeom>
        </p:spPr>
        <p:txBody>
          <a:bodyPr wrap="square">
            <a:spAutoFit/>
          </a:bodyPr>
          <a:lstStyle/>
          <a:p>
            <a:pPr marL="180000" lvl="1" indent="-180000">
              <a:lnSpc>
                <a:spcPct val="120000"/>
              </a:lnSpc>
              <a:spcBef>
                <a:spcPts val="800"/>
              </a:spcBef>
              <a:buClr>
                <a:schemeClr val="tx1"/>
              </a:buClr>
              <a:buSzPct val="100000"/>
              <a:buFont typeface="Arial" pitchFamily="34" charset="0"/>
              <a:buChar char="•"/>
            </a:pPr>
            <a:r>
              <a:rPr lang="en-US" dirty="0" smtClean="0">
                <a:latin typeface="Arial" pitchFamily="34" charset="0"/>
                <a:cs typeface="Arial" pitchFamily="34" charset="0"/>
              </a:rPr>
              <a:t>Three independent bus voltages</a:t>
            </a:r>
          </a:p>
          <a:p>
            <a:pPr marL="180000" lvl="1" indent="-180000">
              <a:lnSpc>
                <a:spcPct val="120000"/>
              </a:lnSpc>
              <a:spcBef>
                <a:spcPts val="800"/>
              </a:spcBef>
              <a:buClr>
                <a:schemeClr val="tx1"/>
              </a:buClr>
              <a:buSzPct val="100000"/>
              <a:buFont typeface="Arial" pitchFamily="34" charset="0"/>
              <a:buChar char="•"/>
            </a:pPr>
            <a:r>
              <a:rPr lang="en-US" dirty="0" smtClean="0">
                <a:latin typeface="Arial" pitchFamily="34" charset="0"/>
                <a:cs typeface="Arial" pitchFamily="34" charset="0"/>
              </a:rPr>
              <a:t>Two types of similar cells</a:t>
            </a:r>
          </a:p>
          <a:p>
            <a:pPr marL="637200" lvl="2" indent="-180000">
              <a:lnSpc>
                <a:spcPct val="120000"/>
              </a:lnSpc>
              <a:spcBef>
                <a:spcPts val="800"/>
              </a:spcBef>
              <a:buClr>
                <a:schemeClr val="tx1"/>
              </a:buClr>
              <a:buSzPct val="100000"/>
              <a:buFont typeface="Arial" pitchFamily="34" charset="0"/>
              <a:buChar char="•"/>
            </a:pPr>
            <a:r>
              <a:rPr lang="en-US" dirty="0" smtClean="0">
                <a:latin typeface="Arial" pitchFamily="34" charset="0"/>
                <a:cs typeface="Arial" pitchFamily="34" charset="0"/>
              </a:rPr>
              <a:t>Vernier</a:t>
            </a:r>
          </a:p>
          <a:p>
            <a:pPr marL="637200" lvl="2" indent="-180000">
              <a:lnSpc>
                <a:spcPct val="120000"/>
              </a:lnSpc>
              <a:spcBef>
                <a:spcPts val="800"/>
              </a:spcBef>
              <a:buClr>
                <a:schemeClr val="tx1"/>
              </a:buClr>
              <a:buSzPct val="100000"/>
              <a:buFont typeface="Arial" pitchFamily="34" charset="0"/>
              <a:buChar char="•"/>
            </a:pPr>
            <a:r>
              <a:rPr lang="en-US" dirty="0" smtClean="0">
                <a:latin typeface="Arial" pitchFamily="34" charset="0"/>
                <a:cs typeface="Arial" pitchFamily="34" charset="0"/>
              </a:rPr>
              <a:t>Main</a:t>
            </a:r>
            <a:endParaRPr lang="en-US" dirty="0">
              <a:latin typeface="Arial" pitchFamily="34" charset="0"/>
              <a:cs typeface="Arial" pitchFamily="34" charset="0"/>
            </a:endParaRPr>
          </a:p>
        </p:txBody>
      </p:sp>
    </p:spTree>
    <p:extLst>
      <p:ext uri="{BB962C8B-B14F-4D97-AF65-F5344CB8AC3E}">
        <p14:creationId xmlns:p14="http://schemas.microsoft.com/office/powerpoint/2010/main" val="337742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CA" dirty="0" smtClean="0"/>
              <a:t>Marx Cell Structure</a:t>
            </a:r>
            <a:endParaRPr lang="en-CA" dirty="0"/>
          </a:p>
        </p:txBody>
      </p:sp>
      <p:sp>
        <p:nvSpPr>
          <p:cNvPr id="9" name="Rectangle 8"/>
          <p:cNvSpPr/>
          <p:nvPr/>
        </p:nvSpPr>
        <p:spPr>
          <a:xfrm>
            <a:off x="152400" y="1371600"/>
            <a:ext cx="8402992" cy="1729704"/>
          </a:xfrm>
          <a:prstGeom prst="rect">
            <a:avLst/>
          </a:prstGeom>
        </p:spPr>
        <p:txBody>
          <a:bodyPr wrap="square">
            <a:spAutoFit/>
          </a:bodyPr>
          <a:lstStyle/>
          <a:p>
            <a:pPr marL="180000" lvl="1" indent="-180000">
              <a:lnSpc>
                <a:spcPct val="120000"/>
              </a:lnSpc>
              <a:spcBef>
                <a:spcPts val="800"/>
              </a:spcBef>
              <a:buClr>
                <a:schemeClr val="tx1"/>
              </a:buClr>
              <a:buSzPct val="100000"/>
              <a:buFont typeface="Arial" pitchFamily="34" charset="0"/>
              <a:buChar char="•"/>
            </a:pPr>
            <a:r>
              <a:rPr lang="en-US" dirty="0" smtClean="0">
                <a:latin typeface="Arial" pitchFamily="34" charset="0"/>
                <a:cs typeface="Arial" pitchFamily="34" charset="0"/>
              </a:rPr>
              <a:t>Fundamentally, the same cell as the P2 Marx</a:t>
            </a:r>
          </a:p>
          <a:p>
            <a:pPr marL="637200" lvl="2" indent="-180000">
              <a:lnSpc>
                <a:spcPct val="120000"/>
              </a:lnSpc>
              <a:spcBef>
                <a:spcPts val="800"/>
              </a:spcBef>
              <a:buClr>
                <a:schemeClr val="tx1"/>
              </a:buClr>
              <a:buSzPct val="100000"/>
              <a:buFont typeface="Arial" pitchFamily="34" charset="0"/>
              <a:buChar char="•"/>
            </a:pPr>
            <a:r>
              <a:rPr lang="en-US" dirty="0" smtClean="0">
                <a:latin typeface="Arial" pitchFamily="34" charset="0"/>
                <a:cs typeface="Arial" pitchFamily="34" charset="0"/>
              </a:rPr>
              <a:t>However, different values for silicon, snubbers, and PWM filter</a:t>
            </a:r>
          </a:p>
          <a:p>
            <a:pPr marL="180000" lvl="1" indent="-180000">
              <a:lnSpc>
                <a:spcPct val="120000"/>
              </a:lnSpc>
              <a:spcBef>
                <a:spcPts val="800"/>
              </a:spcBef>
              <a:buClr>
                <a:schemeClr val="tx1"/>
              </a:buClr>
              <a:buSzPct val="100000"/>
              <a:buFont typeface="Arial" pitchFamily="34" charset="0"/>
              <a:buChar char="•"/>
            </a:pPr>
            <a:endParaRPr lang="en-US" dirty="0" smtClean="0">
              <a:latin typeface="Arial" pitchFamily="34" charset="0"/>
              <a:cs typeface="Arial" pitchFamily="34" charset="0"/>
            </a:endParaRPr>
          </a:p>
          <a:p>
            <a:pPr marL="180000" lvl="1" indent="-180000">
              <a:lnSpc>
                <a:spcPct val="120000"/>
              </a:lnSpc>
              <a:spcBef>
                <a:spcPts val="800"/>
              </a:spcBef>
              <a:buClr>
                <a:schemeClr val="tx1"/>
              </a:buClr>
              <a:buSzPct val="100000"/>
              <a:buFont typeface="Arial" pitchFamily="34" charset="0"/>
              <a:buChar char="•"/>
            </a:pPr>
            <a:endParaRPr lang="en-US" dirty="0">
              <a:latin typeface="Arial" pitchFamily="34" charset="0"/>
              <a:cs typeface="Arial" pitchFamily="34" charset="0"/>
            </a:endParaRPr>
          </a:p>
        </p:txBody>
      </p:sp>
      <p:pic>
        <p:nvPicPr>
          <p:cNvPr id="10" name="Picture 2" descr="C:\Documents and Settings\mkemp\Desktop\PPC2011\simple_schem.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0999" y="2590800"/>
            <a:ext cx="4763113" cy="3429000"/>
          </a:xfrm>
          <a:prstGeom prst="rect">
            <a:avLst/>
          </a:prstGeom>
          <a:noFill/>
        </p:spPr>
      </p:pic>
      <p:grpSp>
        <p:nvGrpSpPr>
          <p:cNvPr id="3" name="Group 2"/>
          <p:cNvGrpSpPr/>
          <p:nvPr/>
        </p:nvGrpSpPr>
        <p:grpSpPr>
          <a:xfrm>
            <a:off x="2514600" y="2895600"/>
            <a:ext cx="5715000" cy="3307695"/>
            <a:chOff x="2514600" y="2895600"/>
            <a:chExt cx="5715000" cy="3307695"/>
          </a:xfrm>
        </p:grpSpPr>
        <p:sp>
          <p:nvSpPr>
            <p:cNvPr id="2" name="Oval 1"/>
            <p:cNvSpPr/>
            <p:nvPr/>
          </p:nvSpPr>
          <p:spPr>
            <a:xfrm>
              <a:off x="4419600" y="2895600"/>
              <a:ext cx="381000" cy="838200"/>
            </a:xfrm>
            <a:prstGeom prst="ellipse">
              <a:avLst/>
            </a:prstGeom>
            <a:noFill/>
            <a:ln>
              <a:solidFill>
                <a:srgbClr val="69B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200400" y="3321050"/>
              <a:ext cx="381000" cy="838200"/>
            </a:xfrm>
            <a:prstGeom prst="ellipse">
              <a:avLst/>
            </a:prstGeom>
            <a:noFill/>
            <a:ln>
              <a:solidFill>
                <a:srgbClr val="981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514600" y="4419600"/>
              <a:ext cx="1143000" cy="1295400"/>
            </a:xfrm>
            <a:prstGeom prst="ellipse">
              <a:avLst/>
            </a:prstGeom>
            <a:no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382858" y="4038600"/>
              <a:ext cx="2846742" cy="2164695"/>
            </a:xfrm>
            <a:prstGeom prst="rect">
              <a:avLst/>
            </a:prstGeom>
          </p:spPr>
          <p:txBody>
            <a:bodyPr wrap="square">
              <a:spAutoFit/>
            </a:bodyPr>
            <a:lstStyle/>
            <a:p>
              <a:pPr marL="180000" lvl="1" indent="-180000">
                <a:lnSpc>
                  <a:spcPct val="120000"/>
                </a:lnSpc>
                <a:spcBef>
                  <a:spcPts val="800"/>
                </a:spcBef>
                <a:buClr>
                  <a:schemeClr val="tx1"/>
                </a:buClr>
                <a:buSzPct val="100000"/>
                <a:buFont typeface="Arial" pitchFamily="34" charset="0"/>
                <a:buChar char="•"/>
              </a:pPr>
              <a:r>
                <a:rPr lang="en-US" dirty="0" smtClean="0">
                  <a:solidFill>
                    <a:srgbClr val="69BE28"/>
                  </a:solidFill>
                  <a:latin typeface="Arial" pitchFamily="34" charset="0"/>
                  <a:cs typeface="Arial" pitchFamily="34" charset="0"/>
                </a:rPr>
                <a:t>Cell snubber</a:t>
              </a:r>
            </a:p>
            <a:p>
              <a:pPr marL="180000" lvl="1" indent="-180000">
                <a:lnSpc>
                  <a:spcPct val="120000"/>
                </a:lnSpc>
                <a:spcBef>
                  <a:spcPts val="800"/>
                </a:spcBef>
                <a:buClr>
                  <a:schemeClr val="tx1"/>
                </a:buClr>
                <a:buSzPct val="100000"/>
                <a:buFont typeface="Arial" pitchFamily="34" charset="0"/>
                <a:buChar char="•"/>
              </a:pPr>
              <a:r>
                <a:rPr lang="en-US" dirty="0" smtClean="0">
                  <a:solidFill>
                    <a:srgbClr val="981E32"/>
                  </a:solidFill>
                  <a:latin typeface="Arial" pitchFamily="34" charset="0"/>
                  <a:cs typeface="Arial" pitchFamily="34" charset="0"/>
                </a:rPr>
                <a:t>di/dt limiting inductor</a:t>
              </a:r>
            </a:p>
            <a:p>
              <a:pPr marL="180000" lvl="1" indent="-180000">
                <a:lnSpc>
                  <a:spcPct val="120000"/>
                </a:lnSpc>
                <a:spcBef>
                  <a:spcPts val="800"/>
                </a:spcBef>
                <a:buClr>
                  <a:schemeClr val="tx1"/>
                </a:buClr>
                <a:buSzPct val="100000"/>
                <a:buFont typeface="Arial" pitchFamily="34" charset="0"/>
                <a:buChar char="•"/>
              </a:pPr>
              <a:r>
                <a:rPr lang="en-US" dirty="0" smtClean="0">
                  <a:solidFill>
                    <a:srgbClr val="0099CC"/>
                  </a:solidFill>
                  <a:latin typeface="Arial" pitchFamily="34" charset="0"/>
                  <a:cs typeface="Arial" pitchFamily="34" charset="0"/>
                </a:rPr>
                <a:t>PWM filter</a:t>
              </a:r>
            </a:p>
            <a:p>
              <a:pPr marL="180000" lvl="1" indent="-180000">
                <a:lnSpc>
                  <a:spcPct val="120000"/>
                </a:lnSpc>
                <a:spcBef>
                  <a:spcPts val="800"/>
                </a:spcBef>
                <a:buClr>
                  <a:schemeClr val="tx1"/>
                </a:buClr>
                <a:buSzPct val="100000"/>
                <a:buFont typeface="Arial" pitchFamily="34" charset="0"/>
                <a:buChar char="•"/>
              </a:pPr>
              <a:endParaRPr lang="en-US" dirty="0" smtClean="0">
                <a:solidFill>
                  <a:schemeClr val="bg2"/>
                </a:solidFill>
                <a:latin typeface="Arial" pitchFamily="34" charset="0"/>
                <a:cs typeface="Arial" pitchFamily="34" charset="0"/>
              </a:endParaRPr>
            </a:p>
            <a:p>
              <a:pPr marL="180000" lvl="1" indent="-180000">
                <a:lnSpc>
                  <a:spcPct val="120000"/>
                </a:lnSpc>
                <a:spcBef>
                  <a:spcPts val="800"/>
                </a:spcBef>
                <a:buClr>
                  <a:schemeClr val="tx1"/>
                </a:buClr>
                <a:buSzPct val="100000"/>
                <a:buFont typeface="Arial" pitchFamily="34" charset="0"/>
                <a:buChar char="•"/>
              </a:pPr>
              <a:endParaRPr lang="en-US" dirty="0">
                <a:solidFill>
                  <a:schemeClr val="bg2"/>
                </a:solidFill>
                <a:latin typeface="Arial" pitchFamily="34" charset="0"/>
                <a:cs typeface="Arial" pitchFamily="34" charset="0"/>
              </a:endParaRPr>
            </a:p>
          </p:txBody>
        </p:sp>
      </p:grpSp>
    </p:spTree>
    <p:extLst>
      <p:ext uri="{BB962C8B-B14F-4D97-AF65-F5344CB8AC3E}">
        <p14:creationId xmlns:p14="http://schemas.microsoft.com/office/powerpoint/2010/main" val="91149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Cell Circuit</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715494"/>
            <a:ext cx="8229600" cy="4295374"/>
          </a:xfrm>
          <a:prstGeom prst="rect">
            <a:avLst/>
          </a:prstGeom>
        </p:spPr>
      </p:pic>
    </p:spTree>
    <p:extLst>
      <p:ext uri="{BB962C8B-B14F-4D97-AF65-F5344CB8AC3E}">
        <p14:creationId xmlns:p14="http://schemas.microsoft.com/office/powerpoint/2010/main" val="2088320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57200" y="8586"/>
            <a:ext cx="8229600" cy="1143000"/>
          </a:xfrm>
        </p:spPr>
        <p:txBody>
          <a:bodyPr>
            <a:normAutofit/>
          </a:bodyPr>
          <a:lstStyle/>
          <a:p>
            <a:r>
              <a:rPr lang="en-CA" dirty="0" smtClean="0"/>
              <a:t>Voltage Control Mode</a:t>
            </a:r>
            <a:endParaRPr lang="en-CA" dirty="0"/>
          </a:p>
        </p:txBody>
      </p:sp>
      <p:pic>
        <p:nvPicPr>
          <p:cNvPr id="3074" name="Picture 2" descr="C:\Documents and Settings\mkemp\Desktop\Fermi\ani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2225"/>
            <a:ext cx="7620001" cy="27813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07608" y="4419600"/>
            <a:ext cx="8402992" cy="2164695"/>
          </a:xfrm>
          <a:prstGeom prst="rect">
            <a:avLst/>
          </a:prstGeom>
        </p:spPr>
        <p:txBody>
          <a:bodyPr wrap="square">
            <a:spAutoFit/>
          </a:bodyPr>
          <a:lstStyle/>
          <a:p>
            <a:pPr marL="180000" lvl="1" indent="-180000">
              <a:lnSpc>
                <a:spcPct val="120000"/>
              </a:lnSpc>
              <a:spcBef>
                <a:spcPts val="800"/>
              </a:spcBef>
              <a:buClr>
                <a:schemeClr val="tx1"/>
              </a:buClr>
              <a:buSzPct val="100000"/>
              <a:buFont typeface="Arial" pitchFamily="34" charset="0"/>
              <a:buChar char="•"/>
            </a:pPr>
            <a:r>
              <a:rPr lang="en-US" dirty="0" smtClean="0">
                <a:latin typeface="Arial" pitchFamily="34" charset="0"/>
                <a:cs typeface="Arial" pitchFamily="34" charset="0"/>
              </a:rPr>
              <a:t>No Overshoot of the voltage waveform which will be required in the final system</a:t>
            </a:r>
          </a:p>
          <a:p>
            <a:pPr marL="180000" lvl="1" indent="-180000">
              <a:lnSpc>
                <a:spcPct val="120000"/>
              </a:lnSpc>
              <a:spcBef>
                <a:spcPts val="800"/>
              </a:spcBef>
              <a:buClr>
                <a:schemeClr val="tx1"/>
              </a:buClr>
              <a:buSzPct val="100000"/>
              <a:buFont typeface="Arial" pitchFamily="34" charset="0"/>
              <a:buChar char="•"/>
            </a:pPr>
            <a:r>
              <a:rPr lang="en-US" dirty="0" smtClean="0">
                <a:latin typeface="Arial" pitchFamily="34" charset="0"/>
                <a:cs typeface="Arial" pitchFamily="34" charset="0"/>
              </a:rPr>
              <a:t>No adaptive control of extra beam step to accommodate beam</a:t>
            </a:r>
          </a:p>
          <a:p>
            <a:pPr marL="637200" lvl="2" indent="-180000">
              <a:lnSpc>
                <a:spcPct val="120000"/>
              </a:lnSpc>
              <a:spcBef>
                <a:spcPts val="800"/>
              </a:spcBef>
              <a:buClr>
                <a:schemeClr val="tx1"/>
              </a:buClr>
              <a:buSzPct val="100000"/>
              <a:buFont typeface="Arial" pitchFamily="34" charset="0"/>
              <a:buChar char="•"/>
            </a:pPr>
            <a:r>
              <a:rPr lang="en-US" dirty="0" smtClean="0">
                <a:latin typeface="Arial" pitchFamily="34" charset="0"/>
                <a:cs typeface="Arial" pitchFamily="34" charset="0"/>
              </a:rPr>
              <a:t>Different Start Times</a:t>
            </a:r>
          </a:p>
          <a:p>
            <a:pPr marL="637200" lvl="2" indent="-180000">
              <a:lnSpc>
                <a:spcPct val="120000"/>
              </a:lnSpc>
              <a:spcBef>
                <a:spcPts val="800"/>
              </a:spcBef>
              <a:buClr>
                <a:schemeClr val="tx1"/>
              </a:buClr>
              <a:buSzPct val="100000"/>
              <a:buFont typeface="Arial" pitchFamily="34" charset="0"/>
              <a:buChar char="•"/>
            </a:pPr>
            <a:r>
              <a:rPr lang="en-US" dirty="0" smtClean="0">
                <a:latin typeface="Arial" pitchFamily="34" charset="0"/>
                <a:cs typeface="Arial" pitchFamily="34" charset="0"/>
              </a:rPr>
              <a:t>Different Beam </a:t>
            </a:r>
            <a:r>
              <a:rPr lang="en-US" dirty="0" smtClean="0">
                <a:latin typeface="Arial" pitchFamily="34" charset="0"/>
                <a:cs typeface="Arial" pitchFamily="34" charset="0"/>
              </a:rPr>
              <a:t>Shapes</a:t>
            </a:r>
            <a:endParaRPr lang="en-US" dirty="0" smtClean="0">
              <a:latin typeface="Arial" pitchFamily="34" charset="0"/>
              <a:cs typeface="Arial" pitchFamily="34" charset="0"/>
            </a:endParaRPr>
          </a:p>
          <a:p>
            <a:pPr marL="637200" lvl="2" indent="-180000">
              <a:lnSpc>
                <a:spcPct val="120000"/>
              </a:lnSpc>
              <a:spcBef>
                <a:spcPts val="800"/>
              </a:spcBef>
              <a:buClr>
                <a:schemeClr val="tx1"/>
              </a:buClr>
              <a:buSzPct val="100000"/>
              <a:buFont typeface="Arial" pitchFamily="34" charset="0"/>
              <a:buChar char="•"/>
            </a:pPr>
            <a:r>
              <a:rPr lang="en-US" dirty="0" smtClean="0">
                <a:latin typeface="Arial" pitchFamily="34" charset="0"/>
                <a:cs typeface="Arial" pitchFamily="34" charset="0"/>
              </a:rPr>
              <a:t>Different Beam Types</a:t>
            </a:r>
          </a:p>
        </p:txBody>
      </p:sp>
    </p:spTree>
    <p:extLst>
      <p:ext uri="{BB962C8B-B14F-4D97-AF65-F5344CB8AC3E}">
        <p14:creationId xmlns:p14="http://schemas.microsoft.com/office/powerpoint/2010/main" val="576652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CA" dirty="0" smtClean="0"/>
              <a:t>Cell “Roles”</a:t>
            </a:r>
            <a:endParaRPr lang="en-CA" dirty="0"/>
          </a:p>
        </p:txBody>
      </p:sp>
      <p:pic>
        <p:nvPicPr>
          <p:cNvPr id="8" name="Picture 2" descr="C:\Documents and Settings\mkemp\Desktop\Fermi_pulse.jpg"/>
          <p:cNvPicPr>
            <a:picLocks noChangeAspect="1" noChangeArrowheads="1"/>
          </p:cNvPicPr>
          <p:nvPr/>
        </p:nvPicPr>
        <p:blipFill>
          <a:blip r:embed="rId2" cstate="print"/>
          <a:srcRect/>
          <a:stretch>
            <a:fillRect/>
          </a:stretch>
        </p:blipFill>
        <p:spPr bwMode="auto">
          <a:xfrm>
            <a:off x="1676400" y="1524000"/>
            <a:ext cx="5810642" cy="4864100"/>
          </a:xfrm>
          <a:prstGeom prst="rect">
            <a:avLst/>
          </a:prstGeom>
          <a:noFill/>
        </p:spPr>
      </p:pic>
      <p:grpSp>
        <p:nvGrpSpPr>
          <p:cNvPr id="5" name="Group 4"/>
          <p:cNvGrpSpPr/>
          <p:nvPr/>
        </p:nvGrpSpPr>
        <p:grpSpPr>
          <a:xfrm>
            <a:off x="3581400" y="1872734"/>
            <a:ext cx="3736129" cy="718066"/>
            <a:chOff x="3581400" y="1872734"/>
            <a:chExt cx="3736129" cy="718066"/>
          </a:xfrm>
        </p:grpSpPr>
        <p:grpSp>
          <p:nvGrpSpPr>
            <p:cNvPr id="3" name="Group 2"/>
            <p:cNvGrpSpPr/>
            <p:nvPr/>
          </p:nvGrpSpPr>
          <p:grpSpPr>
            <a:xfrm>
              <a:off x="3581400" y="1905000"/>
              <a:ext cx="1905000" cy="685800"/>
              <a:chOff x="3581400" y="1905000"/>
              <a:chExt cx="1905000" cy="685800"/>
            </a:xfrm>
          </p:grpSpPr>
          <p:sp>
            <p:nvSpPr>
              <p:cNvPr id="2" name="Oval 1"/>
              <p:cNvSpPr/>
              <p:nvPr/>
            </p:nvSpPr>
            <p:spPr>
              <a:xfrm>
                <a:off x="3581400" y="2057400"/>
                <a:ext cx="381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114800" y="1905000"/>
                <a:ext cx="1371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5638800" y="1872734"/>
              <a:ext cx="1678729" cy="369332"/>
            </a:xfrm>
            <a:prstGeom prst="rect">
              <a:avLst/>
            </a:prstGeom>
            <a:noFill/>
          </p:spPr>
          <p:txBody>
            <a:bodyPr wrap="none" rtlCol="0">
              <a:spAutoFit/>
            </a:bodyPr>
            <a:lstStyle/>
            <a:p>
              <a:r>
                <a:rPr lang="en-US" dirty="0" smtClean="0"/>
                <a:t>Vernier + Main</a:t>
              </a:r>
              <a:endParaRPr lang="en-US" dirty="0"/>
            </a:p>
          </p:txBody>
        </p:sp>
      </p:grpSp>
      <p:grpSp>
        <p:nvGrpSpPr>
          <p:cNvPr id="13" name="Group 12"/>
          <p:cNvGrpSpPr/>
          <p:nvPr/>
        </p:nvGrpSpPr>
        <p:grpSpPr>
          <a:xfrm>
            <a:off x="1066800" y="2438400"/>
            <a:ext cx="7010400" cy="4202113"/>
            <a:chOff x="1066800" y="2438400"/>
            <a:chExt cx="7010400" cy="4202113"/>
          </a:xfrm>
        </p:grpSpPr>
        <p:sp>
          <p:nvSpPr>
            <p:cNvPr id="11" name="Oval 10"/>
            <p:cNvSpPr/>
            <p:nvPr/>
          </p:nvSpPr>
          <p:spPr>
            <a:xfrm>
              <a:off x="1066800" y="2438400"/>
              <a:ext cx="7010400" cy="4202113"/>
            </a:xfrm>
            <a:prstGeom prst="ellipse">
              <a:avLst/>
            </a:prstGeom>
            <a:noFill/>
            <a:ln>
              <a:solidFill>
                <a:srgbClr val="69B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386047" y="2971800"/>
              <a:ext cx="684803" cy="369332"/>
            </a:xfrm>
            <a:prstGeom prst="rect">
              <a:avLst/>
            </a:prstGeom>
            <a:noFill/>
          </p:spPr>
          <p:txBody>
            <a:bodyPr wrap="none" rtlCol="0">
              <a:spAutoFit/>
            </a:bodyPr>
            <a:lstStyle/>
            <a:p>
              <a:r>
                <a:rPr lang="en-US" dirty="0" smtClean="0">
                  <a:solidFill>
                    <a:srgbClr val="69BE28"/>
                  </a:solidFill>
                </a:rPr>
                <a:t>Main</a:t>
              </a:r>
              <a:endParaRPr lang="en-US" dirty="0">
                <a:solidFill>
                  <a:srgbClr val="69BE28"/>
                </a:solidFill>
              </a:endParaRPr>
            </a:p>
          </p:txBody>
        </p:sp>
      </p:grpSp>
    </p:spTree>
    <p:extLst>
      <p:ext uri="{BB962C8B-B14F-4D97-AF65-F5344CB8AC3E}">
        <p14:creationId xmlns:p14="http://schemas.microsoft.com/office/powerpoint/2010/main" val="173549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2327</Words>
  <Application>Microsoft Office PowerPoint</Application>
  <PresentationFormat>On-screen Show (4:3)</PresentationFormat>
  <Paragraphs>251</Paragraphs>
  <Slides>32</Slides>
  <Notes>0</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SLAC Site Visit for Marx Modulator Control Development</vt:lpstr>
      <vt:lpstr>Introduction</vt:lpstr>
      <vt:lpstr>Stages</vt:lpstr>
      <vt:lpstr>Fermi Marx System Outline</vt:lpstr>
      <vt:lpstr>Fermi Marx System Outline</vt:lpstr>
      <vt:lpstr>Marx Cell Structure</vt:lpstr>
      <vt:lpstr>Basic Cell Circuit</vt:lpstr>
      <vt:lpstr>Voltage Control Mode</vt:lpstr>
      <vt:lpstr>Cell “Roles”</vt:lpstr>
      <vt:lpstr>Cell “Roles”</vt:lpstr>
      <vt:lpstr>Cell “Roles”</vt:lpstr>
      <vt:lpstr>Original Control Topology (Voltage)</vt:lpstr>
      <vt:lpstr>Optimal Control Topology (Gradient)</vt:lpstr>
      <vt:lpstr>*Cavity Field Simulation (Feedback)</vt:lpstr>
      <vt:lpstr>Visit to              on Dec 10-11th 2013</vt:lpstr>
      <vt:lpstr>Interlocks &amp; Gate Pulse</vt:lpstr>
      <vt:lpstr>Interlocks &amp; Gate Pulse</vt:lpstr>
      <vt:lpstr>Main Cell Start Up</vt:lpstr>
      <vt:lpstr>Main Cell Start Up</vt:lpstr>
      <vt:lpstr>Feed Forward Pulse (for Vernier)</vt:lpstr>
      <vt:lpstr>Feed Forward Pulse (for Vernier)</vt:lpstr>
      <vt:lpstr>Vernier Start Up</vt:lpstr>
      <vt:lpstr>Vernier Start Up</vt:lpstr>
      <vt:lpstr>SLAC P2 Marx</vt:lpstr>
      <vt:lpstr>SLAC P2 Marx Conceptual Diagram</vt:lpstr>
      <vt:lpstr>P2 Marx Cell Construction</vt:lpstr>
      <vt:lpstr>Easy Repair and Low MTBF</vt:lpstr>
      <vt:lpstr>Marx P2 Prototype &amp; 3 Cell Design</vt:lpstr>
      <vt:lpstr>Future Activities for Development</vt:lpstr>
      <vt:lpstr>Future Activities for Development</vt:lpstr>
      <vt:lpstr>The End</vt:lpstr>
      <vt:lpstr>SLAC P1 Marx</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SLAC Site Visit for Marx Modulator Control Development</dc:title>
  <dc:creator>Trevor Butler</dc:creator>
  <cp:lastModifiedBy>Trevor Butler</cp:lastModifiedBy>
  <cp:revision>38</cp:revision>
  <dcterms:created xsi:type="dcterms:W3CDTF">2013-12-13T19:54:52Z</dcterms:created>
  <dcterms:modified xsi:type="dcterms:W3CDTF">2013-12-18T15:30:33Z</dcterms:modified>
</cp:coreProperties>
</file>