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5" r:id="rId4"/>
    <p:sldId id="260" r:id="rId5"/>
    <p:sldId id="264" r:id="rId6"/>
    <p:sldId id="258" r:id="rId7"/>
    <p:sldId id="261" r:id="rId8"/>
    <p:sldId id="262" r:id="rId9"/>
    <p:sldId id="277" r:id="rId10"/>
    <p:sldId id="273" r:id="rId11"/>
    <p:sldId id="271" r:id="rId12"/>
    <p:sldId id="266" r:id="rId13"/>
    <p:sldId id="274" r:id="rId14"/>
    <p:sldId id="275" r:id="rId15"/>
    <p:sldId id="268" r:id="rId16"/>
    <p:sldId id="269" r:id="rId17"/>
    <p:sldId id="278" r:id="rId18"/>
    <p:sldId id="263" r:id="rId19"/>
    <p:sldId id="281" r:id="rId20"/>
    <p:sldId id="279" r:id="rId21"/>
    <p:sldId id="280" r:id="rId22"/>
    <p:sldId id="302" r:id="rId23"/>
    <p:sldId id="300" r:id="rId24"/>
    <p:sldId id="305" r:id="rId25"/>
    <p:sldId id="301" r:id="rId26"/>
    <p:sldId id="304" r:id="rId27"/>
    <p:sldId id="307" r:id="rId28"/>
    <p:sldId id="308" r:id="rId29"/>
    <p:sldId id="283" r:id="rId30"/>
    <p:sldId id="303" r:id="rId31"/>
    <p:sldId id="289" r:id="rId32"/>
    <p:sldId id="290" r:id="rId33"/>
    <p:sldId id="294" r:id="rId34"/>
    <p:sldId id="295" r:id="rId35"/>
    <p:sldId id="296" r:id="rId36"/>
    <p:sldId id="297" r:id="rId37"/>
    <p:sldId id="298" r:id="rId38"/>
    <p:sldId id="286" r:id="rId39"/>
    <p:sldId id="29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8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F16D9-7536-4A37-860A-E4D4154CB704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9DE3F-7877-4259-A7F3-733D6DD5F2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2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9DE3F-7877-4259-A7F3-733D6DD5F23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9DE3F-7877-4259-A7F3-733D6DD5F23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9DE3F-7877-4259-A7F3-733D6DD5F23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1F8B-4D8E-4D6C-8803-E93E62477522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D59D-6556-4276-8CF3-5333B707D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8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1F8B-4D8E-4D6C-8803-E93E62477522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D59D-6556-4276-8CF3-5333B707D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1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1F8B-4D8E-4D6C-8803-E93E62477522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D59D-6556-4276-8CF3-5333B707D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1F8B-4D8E-4D6C-8803-E93E62477522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D59D-6556-4276-8CF3-5333B707D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6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1F8B-4D8E-4D6C-8803-E93E62477522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D59D-6556-4276-8CF3-5333B707D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6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1F8B-4D8E-4D6C-8803-E93E62477522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D59D-6556-4276-8CF3-5333B707D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6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1F8B-4D8E-4D6C-8803-E93E62477522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D59D-6556-4276-8CF3-5333B707D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5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1F8B-4D8E-4D6C-8803-E93E62477522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D59D-6556-4276-8CF3-5333B707D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1F8B-4D8E-4D6C-8803-E93E62477522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D59D-6556-4276-8CF3-5333B707D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1F8B-4D8E-4D6C-8803-E93E62477522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D59D-6556-4276-8CF3-5333B707D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4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1F8B-4D8E-4D6C-8803-E93E62477522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D59D-6556-4276-8CF3-5333B707D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21F8B-4D8E-4D6C-8803-E93E62477522}" type="datetimeFigureOut">
              <a:rPr lang="en-US" smtClean="0"/>
              <a:t>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D59D-6556-4276-8CF3-5333B707D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0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Longitudinal Phase Space Tomography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Duncan </a:t>
            </a:r>
            <a:r>
              <a:rPr lang="en-US" smtClean="0"/>
              <a:t>Scott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49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Reconstruction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25" y="1739031"/>
            <a:ext cx="40005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724128" y="1484784"/>
            <a:ext cx="0" cy="460851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4088" y="609277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FP =0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Forward project the guess for a </a:t>
            </a:r>
            <a:r>
              <a:rPr lang="en-US" dirty="0" smtClean="0">
                <a:solidFill>
                  <a:srgbClr val="0000FF"/>
                </a:solidFill>
              </a:rPr>
              <a:t>particular </a:t>
            </a:r>
            <a:r>
              <a:rPr lang="en-US" dirty="0">
                <a:solidFill>
                  <a:srgbClr val="0000FF"/>
                </a:solidFill>
              </a:rPr>
              <a:t>angle </a:t>
            </a:r>
            <a:r>
              <a:rPr lang="en-US" dirty="0" smtClean="0">
                <a:solidFill>
                  <a:srgbClr val="0000FF"/>
                </a:solidFill>
              </a:rPr>
              <a:t>and </a:t>
            </a:r>
            <a:r>
              <a:rPr lang="en-US" dirty="0">
                <a:solidFill>
                  <a:srgbClr val="0000FF"/>
                </a:solidFill>
              </a:rPr>
              <a:t>bin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95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Reconstruction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25" y="1739031"/>
            <a:ext cx="40005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724128" y="1484784"/>
            <a:ext cx="0" cy="460851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63988" y="609329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FP=0</a:t>
            </a:r>
          </a:p>
          <a:p>
            <a:pPr algn="ctr"/>
            <a:r>
              <a:rPr lang="en-US" dirty="0" smtClean="0"/>
              <a:t>measurement = 3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/>
          </a:bodyPr>
          <a:lstStyle/>
          <a:p>
            <a:r>
              <a:rPr lang="en-US" dirty="0"/>
              <a:t>Forward project the guess for a </a:t>
            </a:r>
            <a:r>
              <a:rPr lang="en-US" dirty="0" smtClean="0"/>
              <a:t>particular </a:t>
            </a:r>
            <a:r>
              <a:rPr lang="en-US" dirty="0"/>
              <a:t>angle </a:t>
            </a:r>
            <a:r>
              <a:rPr lang="en-US" dirty="0" smtClean="0"/>
              <a:t>and </a:t>
            </a:r>
            <a:r>
              <a:rPr lang="en-US" dirty="0"/>
              <a:t>bin</a:t>
            </a:r>
          </a:p>
          <a:p>
            <a:r>
              <a:rPr lang="en-US" dirty="0">
                <a:solidFill>
                  <a:srgbClr val="0000FF"/>
                </a:solidFill>
              </a:rPr>
              <a:t>The raw data tells us the answer should be 3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65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Reconstruction</a:t>
            </a:r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3932045" cy="395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3988" y="609329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FP=0</a:t>
            </a:r>
          </a:p>
          <a:p>
            <a:pPr algn="ctr"/>
            <a:r>
              <a:rPr lang="en-US" dirty="0" smtClean="0"/>
              <a:t>measurement = 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590863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∆cell = 3/15 = 0.2</a:t>
            </a:r>
          </a:p>
          <a:p>
            <a:pPr algn="ctr"/>
            <a:r>
              <a:rPr lang="en-US" dirty="0" smtClean="0"/>
              <a:t>Weight matrix gives all 1s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Forward project the guess for a </a:t>
            </a:r>
            <a:r>
              <a:rPr lang="en-US" dirty="0" smtClean="0"/>
              <a:t>particular </a:t>
            </a:r>
            <a:r>
              <a:rPr lang="en-US" dirty="0"/>
              <a:t>angle </a:t>
            </a:r>
            <a:r>
              <a:rPr lang="en-US" dirty="0" smtClean="0"/>
              <a:t>and </a:t>
            </a:r>
            <a:r>
              <a:rPr lang="en-US" dirty="0"/>
              <a:t>bin</a:t>
            </a:r>
          </a:p>
          <a:p>
            <a:r>
              <a:rPr lang="en-US" dirty="0"/>
              <a:t>The raw data tells us the answer should be 3</a:t>
            </a:r>
          </a:p>
          <a:p>
            <a:r>
              <a:rPr lang="en-US" dirty="0">
                <a:solidFill>
                  <a:srgbClr val="0000FF"/>
                </a:solidFill>
              </a:rPr>
              <a:t>Back project the difference evenly over contributing cells to give a correction grid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42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Reconstruction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75" y="1980113"/>
            <a:ext cx="1872208" cy="188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77" y="1997910"/>
            <a:ext cx="1872209" cy="188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29407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48691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81" y="4293096"/>
            <a:ext cx="2072235" cy="20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06017" y="260550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Guess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4288" y="2737791"/>
            <a:ext cx="117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24372" y="5053826"/>
            <a:ext cx="747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</a:t>
            </a:r>
          </a:p>
          <a:p>
            <a:r>
              <a:rPr lang="en-US" dirty="0" smtClean="0"/>
              <a:t>Guess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600200"/>
            <a:ext cx="33227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Forward project the guess for a particular </a:t>
            </a:r>
            <a:r>
              <a:rPr lang="en-US" dirty="0"/>
              <a:t>angle </a:t>
            </a:r>
            <a:r>
              <a:rPr lang="en-US" dirty="0" smtClean="0"/>
              <a:t>and bin</a:t>
            </a:r>
          </a:p>
          <a:p>
            <a:r>
              <a:rPr lang="en-US" dirty="0" smtClean="0"/>
              <a:t>The raw data tells us the answer should be 3</a:t>
            </a:r>
          </a:p>
          <a:p>
            <a:r>
              <a:rPr lang="en-US" dirty="0" smtClean="0"/>
              <a:t>Back project the difference evenly over contributing cells to give a correction grid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Combine the correction grid and the original guess to give the next iteration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9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Forward project the guess for a </a:t>
            </a:r>
            <a:r>
              <a:rPr lang="en-US" dirty="0" smtClean="0"/>
              <a:t>particular </a:t>
            </a:r>
            <a:r>
              <a:rPr lang="en-US" dirty="0"/>
              <a:t>angle </a:t>
            </a:r>
            <a:r>
              <a:rPr lang="en-US" dirty="0" smtClean="0"/>
              <a:t>and </a:t>
            </a:r>
            <a:r>
              <a:rPr lang="en-US" dirty="0"/>
              <a:t>bin</a:t>
            </a:r>
          </a:p>
          <a:p>
            <a:r>
              <a:rPr lang="en-US" dirty="0"/>
              <a:t>The raw data tells us the answer should be 3</a:t>
            </a:r>
          </a:p>
          <a:p>
            <a:r>
              <a:rPr lang="en-US" dirty="0"/>
              <a:t>Back project the difference evenly over contributing cells to give a correction grid</a:t>
            </a:r>
          </a:p>
          <a:p>
            <a:r>
              <a:rPr lang="en-US" dirty="0"/>
              <a:t>Combine the correction grid and the original guess to give the next iteration</a:t>
            </a:r>
          </a:p>
          <a:p>
            <a:r>
              <a:rPr lang="en-US" dirty="0">
                <a:solidFill>
                  <a:srgbClr val="0000FF"/>
                </a:solidFill>
              </a:rPr>
              <a:t>Repeat for different projection and Bin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003576" cy="403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126876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en-US" smtClean="0"/>
              <a:t>Different shades </a:t>
            </a:r>
          </a:p>
          <a:p>
            <a:pPr algn="ctr"/>
            <a:r>
              <a:rPr lang="en-US" smtClean="0"/>
              <a:t>due to weight matrix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516216" y="1916832"/>
            <a:ext cx="576064" cy="93610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9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 many times and the original image is reconstructed</a:t>
            </a:r>
          </a:p>
          <a:p>
            <a:endParaRPr lang="en-US" dirty="0"/>
          </a:p>
        </p:txBody>
      </p:sp>
      <p:pic>
        <p:nvPicPr>
          <p:cNvPr id="8196" name="Picture 4" descr="ART_1_an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65873"/>
            <a:ext cx="4758431" cy="301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3" y="3365873"/>
            <a:ext cx="2951569" cy="296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2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Convergence - Discrepency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difference between the measured and reconstructed projections can be used as a merit function for </a:t>
            </a:r>
            <a:r>
              <a:rPr lang="en-US" smtClean="0"/>
              <a:t>the algorithm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28" y="3356992"/>
            <a:ext cx="3816424" cy="267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16016" y="3356992"/>
            <a:ext cx="388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There are numerous, rigorous, demonstrations that iterative algorithms will converge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K</a:t>
            </a:r>
            <a:r>
              <a:rPr lang="en-US" sz="2000" dirty="0">
                <a:solidFill>
                  <a:srgbClr val="FF0000"/>
                </a:solidFill>
              </a:rPr>
              <a:t>. Tanabe, “Projection method for solving a singular system,” Numer. </a:t>
            </a:r>
            <a:r>
              <a:rPr lang="en-US" sz="2000" dirty="0" smtClean="0">
                <a:solidFill>
                  <a:srgbClr val="FF0000"/>
                </a:solidFill>
              </a:rPr>
              <a:t>Math. </a:t>
            </a:r>
            <a:r>
              <a:rPr lang="nl-NL" sz="2000" smtClean="0">
                <a:solidFill>
                  <a:srgbClr val="FF0000"/>
                </a:solidFill>
              </a:rPr>
              <a:t>vol</a:t>
            </a:r>
            <a:r>
              <a:rPr lang="nl-NL" sz="2000">
                <a:solidFill>
                  <a:srgbClr val="FF0000"/>
                </a:solidFill>
              </a:rPr>
              <a:t>. 17, pp. 203-214, 1971.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above method, with some modifications, can be used to reconstruct the longitudinal phase space of a bunch, given a series </a:t>
            </a:r>
            <a:r>
              <a:rPr lang="en-US" smtClean="0"/>
              <a:t>of projections from Wall Current Monitors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37" y="3783238"/>
            <a:ext cx="7564388" cy="247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6254271"/>
            <a:ext cx="741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raw data from WCM, bunch rotating, aim to reconstruct at injection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8656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The reconstruction grid and projection bins are aligned </a:t>
            </a:r>
          </a:p>
          <a:p>
            <a:r>
              <a:rPr lang="en-US" sz="1800" dirty="0">
                <a:solidFill>
                  <a:srgbClr val="0000FF"/>
                </a:solidFill>
              </a:rPr>
              <a:t>T</a:t>
            </a:r>
            <a:r>
              <a:rPr lang="en-US" sz="1800" dirty="0" smtClean="0">
                <a:solidFill>
                  <a:srgbClr val="0000FF"/>
                </a:solidFill>
              </a:rPr>
              <a:t>he weight matrix contains 1s and 0s</a:t>
            </a:r>
          </a:p>
          <a:p>
            <a:pPr lvl="1"/>
            <a:r>
              <a:rPr lang="en-US" sz="1400" dirty="0" smtClean="0">
                <a:solidFill>
                  <a:srgbClr val="0000FF"/>
                </a:solidFill>
              </a:rPr>
              <a:t>The intersection with the separatrix can slightly change this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5479382" cy="397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4288" y="1305634"/>
            <a:ext cx="1599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53 MHz,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1MV RF Bucket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308304" y="1916832"/>
            <a:ext cx="463688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44517" y="6052967"/>
            <a:ext cx="1454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Projection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(WCM Signal)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804248" y="5661248"/>
            <a:ext cx="199857" cy="596586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5856" y="6036444"/>
            <a:ext cx="230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Bins aligned with reconstruction grid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211960" y="5292604"/>
            <a:ext cx="432048" cy="82947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131840" y="1916832"/>
            <a:ext cx="1008112" cy="32403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6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65" y="1858236"/>
            <a:ext cx="5558400" cy="4252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The reconstruction grid and projection bins are aligned </a:t>
            </a:r>
          </a:p>
          <a:p>
            <a:r>
              <a:rPr lang="en-US" sz="1800" dirty="0"/>
              <a:t>The weight matrix </a:t>
            </a:r>
            <a:r>
              <a:rPr lang="en-US" sz="1800" dirty="0" smtClean="0"/>
              <a:t>contains 1s </a:t>
            </a:r>
            <a:r>
              <a:rPr lang="en-US" sz="1800" dirty="0"/>
              <a:t>and 0s</a:t>
            </a:r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intersection with the </a:t>
            </a:r>
            <a:r>
              <a:rPr lang="en-US" sz="1400" dirty="0" smtClean="0"/>
              <a:t>separatrix </a:t>
            </a:r>
            <a:r>
              <a:rPr lang="en-US" sz="1400" dirty="0"/>
              <a:t>can slightly change </a:t>
            </a:r>
            <a:r>
              <a:rPr lang="en-US" sz="1400" dirty="0" smtClean="0"/>
              <a:t>this</a:t>
            </a:r>
            <a:endParaRPr lang="en-US" sz="1400" dirty="0"/>
          </a:p>
          <a:p>
            <a:r>
              <a:rPr lang="en-US" sz="2400" b="1" dirty="0" smtClean="0">
                <a:solidFill>
                  <a:srgbClr val="0000FF"/>
                </a:solidFill>
              </a:rPr>
              <a:t>The beam is rotating with variable speed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</a:rPr>
              <a:t>Account for this by using </a:t>
            </a:r>
            <a:r>
              <a:rPr lang="en-US" sz="2400" b="1" smtClean="0">
                <a:solidFill>
                  <a:srgbClr val="0000FF"/>
                </a:solidFill>
              </a:rPr>
              <a:t>Tracking Maps to modify the weight matrix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1305634"/>
            <a:ext cx="1599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53 MHz,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1MV RF Bucket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4517" y="6052967"/>
            <a:ext cx="1454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Projection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(WCM Signal)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804248" y="5661248"/>
            <a:ext cx="199857" cy="596586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380312" y="1916832"/>
            <a:ext cx="391680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5856" y="6036444"/>
            <a:ext cx="230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Bins aligned with reconstruction grid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211960" y="5292604"/>
            <a:ext cx="432048" cy="82947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7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Integral Transform techniques have been in existence since 1917</a:t>
            </a:r>
          </a:p>
          <a:p>
            <a:pPr lvl="1"/>
            <a:r>
              <a:rPr lang="en-US" dirty="0" smtClean="0"/>
              <a:t>Radon transforms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Iterative, ‘</a:t>
            </a:r>
            <a:r>
              <a:rPr lang="en-US" i="1" dirty="0" smtClean="0">
                <a:solidFill>
                  <a:srgbClr val="0000FF"/>
                </a:solidFill>
              </a:rPr>
              <a:t>algebraic</a:t>
            </a:r>
            <a:r>
              <a:rPr lang="en-US" dirty="0" smtClean="0">
                <a:solidFill>
                  <a:srgbClr val="0000FF"/>
                </a:solidFill>
              </a:rPr>
              <a:t>’ techniques have been developed since the 1970s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Iterative </a:t>
            </a:r>
            <a:r>
              <a:rPr lang="en-US" dirty="0">
                <a:solidFill>
                  <a:srgbClr val="0000FF"/>
                </a:solidFill>
              </a:rPr>
              <a:t>methods </a:t>
            </a:r>
            <a:r>
              <a:rPr lang="en-US" dirty="0" smtClean="0">
                <a:solidFill>
                  <a:srgbClr val="0000FF"/>
                </a:solidFill>
              </a:rPr>
              <a:t>are used to </a:t>
            </a:r>
            <a:r>
              <a:rPr lang="en-US" dirty="0">
                <a:solidFill>
                  <a:srgbClr val="0000FF"/>
                </a:solidFill>
              </a:rPr>
              <a:t>reconstruct a beam </a:t>
            </a:r>
            <a:r>
              <a:rPr lang="en-US" dirty="0" smtClean="0">
                <a:solidFill>
                  <a:srgbClr val="0000FF"/>
                </a:solidFill>
              </a:rPr>
              <a:t>distribution</a:t>
            </a:r>
            <a:endParaRPr lang="en-US" dirty="0">
              <a:solidFill>
                <a:srgbClr val="0000FF"/>
              </a:solidFill>
            </a:endParaRP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They are very simple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Require little input information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Non-linear rotations can be accounted for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Algebraic Reconstruction </a:t>
            </a:r>
            <a:r>
              <a:rPr lang="en-US" dirty="0" smtClean="0">
                <a:solidFill>
                  <a:srgbClr val="FF0000"/>
                </a:solidFill>
              </a:rPr>
              <a:t>Techniques Concepts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rgbClr val="FF0000"/>
                </a:solidFill>
              </a:rPr>
              <a:t>Forward and Back </a:t>
            </a:r>
            <a:r>
              <a:rPr lang="en-US" dirty="0" smtClean="0">
                <a:solidFill>
                  <a:srgbClr val="FF0000"/>
                </a:solidFill>
              </a:rPr>
              <a:t>Projections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rgbClr val="FF0000"/>
                </a:solidFill>
              </a:rPr>
              <a:t>Weight Matrix</a:t>
            </a:r>
          </a:p>
          <a:p>
            <a:pPr lvl="3"/>
            <a:r>
              <a:rPr lang="en-US">
                <a:solidFill>
                  <a:srgbClr val="FF0000"/>
                </a:solidFill>
              </a:rPr>
              <a:t>Tracking </a:t>
            </a:r>
            <a:r>
              <a:rPr lang="en-US" smtClean="0">
                <a:solidFill>
                  <a:srgbClr val="FF0000"/>
                </a:solidFill>
              </a:rPr>
              <a:t>Maps</a:t>
            </a:r>
          </a:p>
          <a:p>
            <a:r>
              <a:rPr lang="en-US" smtClean="0">
                <a:solidFill>
                  <a:srgbClr val="FF00FF"/>
                </a:solidFill>
              </a:rPr>
              <a:t>NB the following is qualatitive and for illustration purposes (i.e. minus signs could be wrong).</a:t>
            </a:r>
            <a:endParaRPr lang="en-US" dirty="0">
              <a:solidFill>
                <a:srgbClr val="FF00FF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Maps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59" y="1342693"/>
            <a:ext cx="4752528" cy="504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/>
          </a:bodyPr>
          <a:lstStyle/>
          <a:p>
            <a:r>
              <a:rPr lang="en-US" dirty="0"/>
              <a:t>Non-Linear Rotation is accounted for </a:t>
            </a:r>
            <a:r>
              <a:rPr lang="en-US"/>
              <a:t>by </a:t>
            </a:r>
            <a:r>
              <a:rPr lang="en-US" smtClean="0"/>
              <a:t>tracking </a:t>
            </a: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Start by Back Projecting </a:t>
            </a:r>
            <a:r>
              <a:rPr lang="en-US" dirty="0">
                <a:solidFill>
                  <a:srgbClr val="0000FF"/>
                </a:solidFill>
              </a:rPr>
              <a:t>a </a:t>
            </a:r>
            <a:r>
              <a:rPr lang="en-US" dirty="0" smtClean="0">
                <a:solidFill>
                  <a:srgbClr val="0000FF"/>
                </a:solidFill>
              </a:rPr>
              <a:t>profile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Maps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50342"/>
            <a:ext cx="5040000" cy="38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Non-Linear Rotation is accounted for by tracking </a:t>
            </a:r>
          </a:p>
          <a:p>
            <a:r>
              <a:rPr lang="en-US" dirty="0" smtClean="0"/>
              <a:t>Start by Back Projecting </a:t>
            </a:r>
            <a:r>
              <a:rPr lang="en-US" dirty="0"/>
              <a:t>a </a:t>
            </a:r>
            <a:r>
              <a:rPr lang="en-US" dirty="0" smtClean="0"/>
              <a:t>profile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Concentrate on </a:t>
            </a:r>
            <a:r>
              <a:rPr lang="en-US">
                <a:solidFill>
                  <a:srgbClr val="0000FF"/>
                </a:solidFill>
              </a:rPr>
              <a:t>one </a:t>
            </a:r>
            <a:r>
              <a:rPr lang="en-US" smtClean="0">
                <a:solidFill>
                  <a:srgbClr val="0000FF"/>
                </a:solidFill>
              </a:rPr>
              <a:t>cell</a:t>
            </a:r>
          </a:p>
          <a:p>
            <a:r>
              <a:rPr lang="en-US" smtClean="0">
                <a:solidFill>
                  <a:srgbClr val="0000FF"/>
                </a:solidFill>
              </a:rPr>
              <a:t>But first a very simple example….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Matrix 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5097587" cy="13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7091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Particle moves from {1,4} to {2,2</a:t>
            </a:r>
            <a:r>
              <a:rPr lang="en-US" dirty="0" smtClean="0">
                <a:solidFill>
                  <a:srgbClr val="0000FF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652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Matrix 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5097587" cy="13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2582218" cy="220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709120"/>
          </a:xfrm>
        </p:spPr>
        <p:txBody>
          <a:bodyPr>
            <a:normAutofit/>
          </a:bodyPr>
          <a:lstStyle/>
          <a:p>
            <a:r>
              <a:rPr lang="en-US" dirty="0"/>
              <a:t>Particle moves from {1,4} to {2,2</a:t>
            </a:r>
            <a:r>
              <a:rPr lang="en-US" dirty="0" smtClean="0"/>
              <a:t>}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Express grid as a vector</a:t>
            </a:r>
          </a:p>
          <a:p>
            <a:r>
              <a:rPr lang="en-US" dirty="0" smtClean="0"/>
              <a:t>M is the Map</a:t>
            </a:r>
          </a:p>
        </p:txBody>
      </p:sp>
    </p:spTree>
    <p:extLst>
      <p:ext uri="{BB962C8B-B14F-4D97-AF65-F5344CB8AC3E}">
        <p14:creationId xmlns:p14="http://schemas.microsoft.com/office/powerpoint/2010/main" val="40338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Matrix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5097587" cy="13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4389098" cy="196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709120"/>
          </a:xfrm>
        </p:spPr>
        <p:txBody>
          <a:bodyPr>
            <a:normAutofit/>
          </a:bodyPr>
          <a:lstStyle/>
          <a:p>
            <a:r>
              <a:rPr lang="en-US" dirty="0"/>
              <a:t>Particle moves from {1,4} to {2,2</a:t>
            </a:r>
            <a:r>
              <a:rPr lang="en-US" dirty="0" smtClean="0"/>
              <a:t>}</a:t>
            </a:r>
          </a:p>
          <a:p>
            <a:r>
              <a:rPr lang="en-US" dirty="0" smtClean="0"/>
              <a:t>Express grid as a vector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 is the Map</a:t>
            </a:r>
          </a:p>
        </p:txBody>
      </p:sp>
    </p:spTree>
    <p:extLst>
      <p:ext uri="{BB962C8B-B14F-4D97-AF65-F5344CB8AC3E}">
        <p14:creationId xmlns:p14="http://schemas.microsoft.com/office/powerpoint/2010/main" val="13697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Matrix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5097587" cy="13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4389098" cy="196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32040" y="3429000"/>
            <a:ext cx="288032" cy="2664296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7091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Particle moves from {1,4} to {2,2</a:t>
            </a:r>
            <a:r>
              <a:rPr lang="en-US" dirty="0" smtClean="0"/>
              <a:t>}</a:t>
            </a:r>
          </a:p>
          <a:p>
            <a:r>
              <a:rPr lang="en-US" dirty="0" smtClean="0"/>
              <a:t>Express grid as a vector</a:t>
            </a:r>
          </a:p>
          <a:p>
            <a:r>
              <a:rPr lang="en-US" dirty="0" smtClean="0"/>
              <a:t>M is the Map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4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 column ‘</a:t>
            </a:r>
            <a:r>
              <a:rPr lang="en-US" i="1" dirty="0" smtClean="0">
                <a:solidFill>
                  <a:srgbClr val="0000FF"/>
                </a:solidFill>
              </a:rPr>
              <a:t>moves’</a:t>
            </a:r>
            <a:r>
              <a:rPr lang="en-US" dirty="0" smtClean="0">
                <a:solidFill>
                  <a:srgbClr val="0000FF"/>
                </a:solidFill>
              </a:rPr>
              <a:t> particles from 4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 component of vector</a:t>
            </a:r>
          </a:p>
        </p:txBody>
      </p:sp>
    </p:spTree>
    <p:extLst>
      <p:ext uri="{BB962C8B-B14F-4D97-AF65-F5344CB8AC3E}">
        <p14:creationId xmlns:p14="http://schemas.microsoft.com/office/powerpoint/2010/main" val="34023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Matrix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5097587" cy="13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4389098" cy="196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7091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Particle moves from {1,4} to {2,2</a:t>
            </a:r>
            <a:r>
              <a:rPr lang="en-US" dirty="0" smtClean="0"/>
              <a:t>}</a:t>
            </a:r>
          </a:p>
          <a:p>
            <a:r>
              <a:rPr lang="en-US" dirty="0" smtClean="0"/>
              <a:t>Express grid as a vector</a:t>
            </a:r>
          </a:p>
          <a:p>
            <a:r>
              <a:rPr lang="en-US" dirty="0" smtClean="0"/>
              <a:t>M is the Map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column ‘</a:t>
            </a:r>
            <a:r>
              <a:rPr lang="en-US" i="1" dirty="0" smtClean="0"/>
              <a:t>moves’</a:t>
            </a:r>
            <a:r>
              <a:rPr lang="en-US" dirty="0" smtClean="0"/>
              <a:t> particles from 4</a:t>
            </a:r>
            <a:r>
              <a:rPr lang="en-US" baseline="30000" dirty="0" smtClean="0"/>
              <a:t>th</a:t>
            </a:r>
            <a:r>
              <a:rPr lang="en-US" dirty="0" smtClean="0"/>
              <a:t> component of vector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Rows determine final position, i.e. 6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5112060" y="3753037"/>
            <a:ext cx="288032" cy="2664296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32040" y="3429000"/>
            <a:ext cx="288032" cy="2664296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Maps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3322712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Non-Linear Rotation is accounted for by tracking </a:t>
            </a:r>
          </a:p>
          <a:p>
            <a:r>
              <a:rPr lang="en-US" dirty="0" smtClean="0"/>
              <a:t>Start by Back Projecting </a:t>
            </a:r>
            <a:r>
              <a:rPr lang="en-US" dirty="0"/>
              <a:t>a </a:t>
            </a:r>
            <a:r>
              <a:rPr lang="en-US" dirty="0" smtClean="0"/>
              <a:t>profile</a:t>
            </a:r>
            <a:endParaRPr lang="en-US" dirty="0"/>
          </a:p>
          <a:p>
            <a:r>
              <a:rPr lang="en-US" dirty="0"/>
              <a:t>Concentrate on one cell</a:t>
            </a:r>
          </a:p>
          <a:p>
            <a:r>
              <a:rPr lang="en-US" dirty="0">
                <a:solidFill>
                  <a:srgbClr val="0000FF"/>
                </a:solidFill>
              </a:rPr>
              <a:t>We want to know where the particles in this cell were at injection</a:t>
            </a:r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50342"/>
            <a:ext cx="5040000" cy="38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4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Maps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3322712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Non-Linear Rotation is accounted for by tracking </a:t>
            </a:r>
          </a:p>
          <a:p>
            <a:r>
              <a:rPr lang="en-US" dirty="0" smtClean="0"/>
              <a:t>Start by Back Projecting </a:t>
            </a:r>
            <a:r>
              <a:rPr lang="en-US" dirty="0"/>
              <a:t>a </a:t>
            </a:r>
            <a:r>
              <a:rPr lang="en-US" dirty="0" smtClean="0"/>
              <a:t>profile</a:t>
            </a:r>
            <a:endParaRPr lang="en-US" dirty="0"/>
          </a:p>
          <a:p>
            <a:r>
              <a:rPr lang="en-US" dirty="0"/>
              <a:t>Concentrate on one cell</a:t>
            </a:r>
          </a:p>
          <a:p>
            <a:r>
              <a:rPr lang="en-US" dirty="0"/>
              <a:t>We want to know where the particles in this cell were at injection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Therefore, track backwards</a:t>
            </a:r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64" y="1916831"/>
            <a:ext cx="5040000" cy="38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Maps </a:t>
            </a:r>
            <a:r>
              <a:rPr lang="en-US" dirty="0" smtClean="0"/>
              <a:t>(cont.)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40"/>
            <a:ext cx="5040000" cy="38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Non-Linear Rotation is accounted for by tracking </a:t>
            </a:r>
          </a:p>
          <a:p>
            <a:r>
              <a:rPr lang="en-US" dirty="0" smtClean="0"/>
              <a:t>Start by Back Projecting </a:t>
            </a:r>
            <a:r>
              <a:rPr lang="en-US" dirty="0"/>
              <a:t>a </a:t>
            </a:r>
            <a:r>
              <a:rPr lang="en-US" dirty="0" smtClean="0"/>
              <a:t>profile</a:t>
            </a:r>
            <a:endParaRPr lang="en-US" dirty="0"/>
          </a:p>
          <a:p>
            <a:r>
              <a:rPr lang="en-US" dirty="0"/>
              <a:t>Concentrate on one cell</a:t>
            </a:r>
          </a:p>
          <a:p>
            <a:r>
              <a:rPr lang="en-US" dirty="0"/>
              <a:t>We want to know where the particles in this cell were at injection</a:t>
            </a:r>
          </a:p>
          <a:p>
            <a:pPr lvl="1"/>
            <a:r>
              <a:rPr lang="en-US" dirty="0"/>
              <a:t>Therefore, track backwards</a:t>
            </a:r>
          </a:p>
          <a:p>
            <a:r>
              <a:rPr lang="en-US" dirty="0">
                <a:solidFill>
                  <a:srgbClr val="0000FF"/>
                </a:solidFill>
              </a:rPr>
              <a:t>After tracking count the number of particles in each </a:t>
            </a:r>
            <a:r>
              <a:rPr lang="en-US" dirty="0" smtClean="0">
                <a:solidFill>
                  <a:srgbClr val="0000FF"/>
                </a:solidFill>
              </a:rPr>
              <a:t>cell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74" y="1623760"/>
            <a:ext cx="3240000" cy="324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r>
              <a:rPr lang="en-US" smtClean="0">
                <a:solidFill>
                  <a:srgbClr val="0000FF"/>
                </a:solidFill>
              </a:rPr>
              <a:t>Example 2-D </a:t>
            </a:r>
            <a:r>
              <a:rPr lang="en-US" dirty="0" smtClean="0">
                <a:solidFill>
                  <a:srgbClr val="0000FF"/>
                </a:solidFill>
              </a:rPr>
              <a:t>density distribution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bunch </a:t>
            </a:r>
            <a:r>
              <a:rPr lang="en-US" smtClean="0">
                <a:solidFill>
                  <a:srgbClr val="0000FF"/>
                </a:solidFill>
              </a:rPr>
              <a:t>charge density</a:t>
            </a:r>
          </a:p>
          <a:p>
            <a:pPr lvl="1"/>
            <a:r>
              <a:rPr lang="en-US" smtClean="0">
                <a:solidFill>
                  <a:srgbClr val="0000FF"/>
                </a:solidFill>
              </a:rPr>
              <a:t>Discretized on a grid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Maps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3322712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40"/>
            <a:ext cx="5040000" cy="38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521317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Non-Linear Rotation is accounted for by tracking </a:t>
            </a:r>
          </a:p>
          <a:p>
            <a:r>
              <a:rPr lang="en-US" dirty="0" smtClean="0"/>
              <a:t>Start by Back Projecting </a:t>
            </a:r>
            <a:r>
              <a:rPr lang="en-US" dirty="0"/>
              <a:t>a </a:t>
            </a:r>
            <a:r>
              <a:rPr lang="en-US" dirty="0" smtClean="0"/>
              <a:t>profile</a:t>
            </a:r>
            <a:endParaRPr lang="en-US" dirty="0"/>
          </a:p>
          <a:p>
            <a:r>
              <a:rPr lang="en-US" dirty="0"/>
              <a:t>Concentrate on one cell</a:t>
            </a:r>
          </a:p>
          <a:p>
            <a:r>
              <a:rPr lang="en-US" dirty="0"/>
              <a:t>We want to know where the particles in this cell were at injection</a:t>
            </a:r>
          </a:p>
          <a:p>
            <a:pPr lvl="1"/>
            <a:r>
              <a:rPr lang="en-US" dirty="0"/>
              <a:t>Therefore, track backwards</a:t>
            </a:r>
          </a:p>
          <a:p>
            <a:r>
              <a:rPr lang="en-US" dirty="0"/>
              <a:t>After tracking count the number of particles in each </a:t>
            </a:r>
            <a:r>
              <a:rPr lang="en-US" dirty="0" smtClean="0"/>
              <a:t>cell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Doing this for each cell and turn generates a series of maps telling </a:t>
            </a:r>
            <a:r>
              <a:rPr lang="en-US" dirty="0" smtClean="0">
                <a:solidFill>
                  <a:srgbClr val="0000FF"/>
                </a:solidFill>
              </a:rPr>
              <a:t>us: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what </a:t>
            </a:r>
            <a:r>
              <a:rPr lang="en-US" i="1" dirty="0">
                <a:solidFill>
                  <a:srgbClr val="FF0000"/>
                </a:solidFill>
              </a:rPr>
              <a:t>fraction of particles starting in cell X propagate to each other cell in the </a:t>
            </a:r>
            <a:r>
              <a:rPr lang="en-US" i="1" dirty="0" smtClean="0">
                <a:solidFill>
                  <a:srgbClr val="FF0000"/>
                </a:solidFill>
              </a:rPr>
              <a:t>grid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Reconstruction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3962050" cy="420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9251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Back Project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profile to give the initial Guess of the answer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42" y="1656522"/>
            <a:ext cx="3960000" cy="4245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Reconstruction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925144"/>
          </a:xfrm>
        </p:spPr>
        <p:txBody>
          <a:bodyPr>
            <a:normAutofit/>
          </a:bodyPr>
          <a:lstStyle/>
          <a:p>
            <a:r>
              <a:rPr lang="en-US" dirty="0" smtClean="0"/>
              <a:t>Back Project 1</a:t>
            </a:r>
            <a:r>
              <a:rPr lang="en-US" baseline="30000" dirty="0" smtClean="0"/>
              <a:t>st</a:t>
            </a:r>
            <a:r>
              <a:rPr lang="en-US" dirty="0" smtClean="0"/>
              <a:t> profile to give the initial Guess of the answer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Forward map the Guess a random number of turns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719" y="3501008"/>
            <a:ext cx="4444271" cy="201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Reconstruction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4946" y="1574267"/>
            <a:ext cx="3466728" cy="49251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Back Project 1</a:t>
            </a:r>
            <a:r>
              <a:rPr lang="en-US" baseline="30000" dirty="0" smtClean="0"/>
              <a:t>st</a:t>
            </a:r>
            <a:r>
              <a:rPr lang="en-US" dirty="0" smtClean="0"/>
              <a:t> profile to give the initial Guess of the answer</a:t>
            </a:r>
          </a:p>
          <a:p>
            <a:r>
              <a:rPr lang="en-US" dirty="0" smtClean="0"/>
              <a:t>Forward map the Guess a random number of turns</a:t>
            </a:r>
          </a:p>
          <a:p>
            <a:r>
              <a:rPr lang="en-US" smtClean="0">
                <a:solidFill>
                  <a:srgbClr val="FF0000"/>
                </a:solidFill>
              </a:rPr>
              <a:t>Project forward- </a:t>
            </a:r>
            <a:r>
              <a:rPr lang="en-US" dirty="0" smtClean="0">
                <a:solidFill>
                  <a:srgbClr val="FF0000"/>
                </a:solidFill>
              </a:rPr>
              <a:t>mapped Guess and compare with measurement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10548" y="58052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Projection of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Forward Mapped Guess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0548" y="354039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en-US" dirty="0" smtClean="0">
                <a:solidFill>
                  <a:srgbClr val="00FF00"/>
                </a:solidFill>
              </a:rPr>
              <a:t>Measured </a:t>
            </a:r>
          </a:p>
          <a:p>
            <a:pPr algn="ctr"/>
            <a:r>
              <a:rPr lang="en-US" dirty="0" smtClean="0">
                <a:solidFill>
                  <a:srgbClr val="00FF00"/>
                </a:solidFill>
              </a:rPr>
              <a:t>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3706" y="5483771"/>
            <a:ext cx="1774418" cy="111358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en-US" smtClean="0">
                <a:solidFill>
                  <a:srgbClr val="0000FF"/>
                </a:solidFill>
              </a:rPr>
              <a:t>Difference between</a:t>
            </a:r>
          </a:p>
          <a:p>
            <a:pPr algn="ctr"/>
            <a:r>
              <a:rPr lang="en-US" smtClean="0">
                <a:solidFill>
                  <a:srgbClr val="0000FF"/>
                </a:solidFill>
              </a:rPr>
              <a:t>Guess and </a:t>
            </a:r>
          </a:p>
          <a:p>
            <a:pPr algn="ctr"/>
            <a:r>
              <a:rPr lang="en-US" smtClean="0">
                <a:solidFill>
                  <a:srgbClr val="0000FF"/>
                </a:solidFill>
              </a:rPr>
              <a:t>measurement, ∆</a:t>
            </a:r>
            <a:r>
              <a:rPr lang="en-US" dirty="0">
                <a:solidFill>
                  <a:srgbClr val="0000FF"/>
                </a:solidFill>
              </a:rPr>
              <a:t>projection</a:t>
            </a:r>
            <a:endParaRPr lang="en-US" dirty="0" smtClean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020272" y="4669980"/>
            <a:ext cx="568660" cy="106271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754652" y="4165924"/>
            <a:ext cx="374340" cy="504056"/>
          </a:xfrm>
          <a:prstGeom prst="straightConnector1">
            <a:avLst/>
          </a:prstGeom>
          <a:ln w="317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888072" y="5029580"/>
            <a:ext cx="620032" cy="532377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66" y="1268760"/>
            <a:ext cx="428477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3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42" y="1702986"/>
            <a:ext cx="3960000" cy="420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Reconstruction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9251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Back Project 1</a:t>
            </a:r>
            <a:r>
              <a:rPr lang="en-US" baseline="30000" dirty="0" smtClean="0"/>
              <a:t>st</a:t>
            </a:r>
            <a:r>
              <a:rPr lang="en-US" dirty="0" smtClean="0"/>
              <a:t> profile to give the initial Guess of the answer</a:t>
            </a:r>
          </a:p>
          <a:p>
            <a:r>
              <a:rPr lang="en-US" dirty="0" smtClean="0"/>
              <a:t>Forward map the Guess a random number of turns</a:t>
            </a:r>
          </a:p>
          <a:p>
            <a:r>
              <a:rPr lang="en-US" dirty="0" smtClean="0"/>
              <a:t>Project forward mapped Guess and compare with measurement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Back-project ∆projection to create correction grid, ∆grid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42" y="1682945"/>
            <a:ext cx="3960000" cy="4245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Reconstruction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92514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Back Project 1</a:t>
            </a:r>
            <a:r>
              <a:rPr lang="en-US" baseline="30000" dirty="0" smtClean="0"/>
              <a:t>st</a:t>
            </a:r>
            <a:r>
              <a:rPr lang="en-US" dirty="0" smtClean="0"/>
              <a:t> profile to give the initial Guess of the answer</a:t>
            </a:r>
          </a:p>
          <a:p>
            <a:r>
              <a:rPr lang="en-US" dirty="0" smtClean="0"/>
              <a:t>Forward map the Guess a random number of turns</a:t>
            </a:r>
          </a:p>
          <a:p>
            <a:r>
              <a:rPr lang="en-US" dirty="0" smtClean="0"/>
              <a:t>Project forward mapped Guess and compare with measurement</a:t>
            </a:r>
          </a:p>
          <a:p>
            <a:r>
              <a:rPr lang="en-US" dirty="0" smtClean="0"/>
              <a:t>Back project ∆projection to create correction grid, ∆grid</a:t>
            </a:r>
          </a:p>
          <a:p>
            <a:r>
              <a:rPr lang="en-US" dirty="0">
                <a:solidFill>
                  <a:srgbClr val="FF0000"/>
                </a:solidFill>
              </a:rPr>
              <a:t>Backward </a:t>
            </a:r>
            <a:r>
              <a:rPr lang="en-US" dirty="0" smtClean="0">
                <a:solidFill>
                  <a:srgbClr val="FF0000"/>
                </a:solidFill>
              </a:rPr>
              <a:t>map </a:t>
            </a:r>
            <a:r>
              <a:rPr lang="en-US" dirty="0">
                <a:solidFill>
                  <a:srgbClr val="FF0000"/>
                </a:solidFill>
              </a:rPr>
              <a:t>∆grid to injection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92514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Back Project 1</a:t>
            </a:r>
            <a:r>
              <a:rPr lang="en-US" baseline="30000" dirty="0" smtClean="0"/>
              <a:t>st</a:t>
            </a:r>
            <a:r>
              <a:rPr lang="en-US" dirty="0" smtClean="0"/>
              <a:t> profile to give the initial Guess of the answer</a:t>
            </a:r>
          </a:p>
          <a:p>
            <a:r>
              <a:rPr lang="en-US" dirty="0" smtClean="0"/>
              <a:t>Forward map the Guess a random number of turns</a:t>
            </a:r>
          </a:p>
          <a:p>
            <a:r>
              <a:rPr lang="en-US" dirty="0" smtClean="0"/>
              <a:t>Project forward mapped Guess and compare with measurement</a:t>
            </a:r>
          </a:p>
          <a:p>
            <a:r>
              <a:rPr lang="en-US" dirty="0" smtClean="0"/>
              <a:t>Back project ∆projection to create correction grid, ∆grid</a:t>
            </a:r>
          </a:p>
          <a:p>
            <a:r>
              <a:rPr lang="en-US" dirty="0"/>
              <a:t>Backward </a:t>
            </a:r>
            <a:r>
              <a:rPr lang="en-US" dirty="0" smtClean="0"/>
              <a:t>map </a:t>
            </a:r>
            <a:r>
              <a:rPr lang="en-US" dirty="0"/>
              <a:t>∆grid to injection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Combine Guess and </a:t>
            </a:r>
            <a:r>
              <a:rPr lang="en-US" dirty="0">
                <a:solidFill>
                  <a:srgbClr val="FF0000"/>
                </a:solidFill>
              </a:rPr>
              <a:t>∆grid </a:t>
            </a:r>
            <a:r>
              <a:rPr lang="en-US" dirty="0" smtClean="0">
                <a:solidFill>
                  <a:srgbClr val="FF0000"/>
                </a:solidFill>
              </a:rPr>
              <a:t>to give new guess and repeat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2340000" cy="24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88142" y="25606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15976" y="50522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58066"/>
            <a:ext cx="2340000" cy="24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26" y="4077072"/>
            <a:ext cx="2340000" cy="24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5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Repeat to reconstruct original beam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34" y="2708920"/>
            <a:ext cx="3570750" cy="379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08" y="2689628"/>
            <a:ext cx="3538800" cy="379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Iterative techniques are simple but effective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Compare </a:t>
            </a:r>
            <a:r>
              <a:rPr lang="en-US" dirty="0">
                <a:solidFill>
                  <a:srgbClr val="FF0000"/>
                </a:solidFill>
              </a:rPr>
              <a:t>projections of a </a:t>
            </a:r>
            <a:r>
              <a:rPr lang="en-US" dirty="0" smtClean="0">
                <a:solidFill>
                  <a:srgbClr val="FF0000"/>
                </a:solidFill>
              </a:rPr>
              <a:t>Guess </a:t>
            </a:r>
            <a:r>
              <a:rPr lang="en-US" dirty="0">
                <a:solidFill>
                  <a:srgbClr val="FF0000"/>
                </a:solidFill>
              </a:rPr>
              <a:t>to data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 the comparison to make corrections to Guess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Repeat until difference in projections is suitably small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Maps can be generated using simple or complicated particle tracking and saved</a:t>
            </a:r>
          </a:p>
          <a:p>
            <a:r>
              <a:rPr lang="en-US" dirty="0" smtClean="0"/>
              <a:t>Using saved maps should enable reconstructions to be done “</a:t>
            </a:r>
            <a:r>
              <a:rPr lang="en-US" i="1" dirty="0" smtClean="0"/>
              <a:t>online</a:t>
            </a:r>
            <a:r>
              <a:rPr lang="en-US" dirty="0" smtClean="0"/>
              <a:t>” </a:t>
            </a:r>
          </a:p>
          <a:p>
            <a:r>
              <a:rPr lang="en-US" smtClean="0">
                <a:solidFill>
                  <a:srgbClr val="FF0000"/>
                </a:solidFill>
              </a:rPr>
              <a:t>Combined all these elements into ACNET Application </a:t>
            </a:r>
          </a:p>
          <a:p>
            <a:r>
              <a:rPr lang="en-US" smtClean="0">
                <a:solidFill>
                  <a:srgbClr val="0000FF"/>
                </a:solidFill>
              </a:rPr>
              <a:t>Version 1 goal: </a:t>
            </a:r>
          </a:p>
          <a:p>
            <a:pPr lvl="1"/>
            <a:r>
              <a:rPr lang="en-US" smtClean="0">
                <a:solidFill>
                  <a:srgbClr val="0000FF"/>
                </a:solidFill>
              </a:rPr>
              <a:t>Reconstruct 1 entire batch every 30 seconds</a:t>
            </a:r>
          </a:p>
          <a:p>
            <a:r>
              <a:rPr lang="en-US" smtClean="0"/>
              <a:t>Also get information on single and coupled bunch modes, (beam loading…?)  and … ?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80" y="4149080"/>
            <a:ext cx="3498894" cy="246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74" y="1623760"/>
            <a:ext cx="3240000" cy="324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Projections (FP)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r>
              <a:rPr lang="en-US" dirty="0" smtClean="0"/>
              <a:t>2-D density distribution</a:t>
            </a:r>
          </a:p>
          <a:p>
            <a:pPr lvl="1"/>
            <a:r>
              <a:rPr lang="en-US" dirty="0" smtClean="0"/>
              <a:t>bunch charge density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Generate </a:t>
            </a:r>
            <a:r>
              <a:rPr lang="en-US" i="1" dirty="0" smtClean="0">
                <a:solidFill>
                  <a:srgbClr val="0000FF"/>
                </a:solidFill>
              </a:rPr>
              <a:t>Projections, </a:t>
            </a:r>
            <a:r>
              <a:rPr lang="en-US" dirty="0" smtClean="0">
                <a:solidFill>
                  <a:srgbClr val="0000FF"/>
                </a:solidFill>
              </a:rPr>
              <a:t>histogram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95936" y="1556792"/>
            <a:ext cx="0" cy="3744416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60032" y="1556792"/>
            <a:ext cx="0" cy="3744416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08104" y="1556792"/>
            <a:ext cx="0" cy="3744416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00192" y="1556792"/>
            <a:ext cx="0" cy="3744416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5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20321" y="2109374"/>
            <a:ext cx="3273796" cy="230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80" y="4149080"/>
            <a:ext cx="3498894" cy="246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74" y="1623760"/>
            <a:ext cx="3240000" cy="324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Projections (FP)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2-D density distribution</a:t>
            </a:r>
          </a:p>
          <a:p>
            <a:pPr lvl="1"/>
            <a:r>
              <a:rPr lang="en-US" dirty="0" smtClean="0"/>
              <a:t>bunch charge density</a:t>
            </a:r>
          </a:p>
          <a:p>
            <a:r>
              <a:rPr lang="en-US" dirty="0"/>
              <a:t>Generate </a:t>
            </a:r>
            <a:r>
              <a:rPr lang="en-US" i="1" dirty="0"/>
              <a:t>Projections, </a:t>
            </a:r>
            <a:r>
              <a:rPr lang="en-US" dirty="0"/>
              <a:t>histogram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Do at different angles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19872" y="2060848"/>
            <a:ext cx="4032448" cy="0"/>
          </a:xfrm>
          <a:prstGeom prst="straightConnector1">
            <a:avLst/>
          </a:prstGeom>
          <a:ln w="2540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19872" y="2852936"/>
            <a:ext cx="4032448" cy="0"/>
          </a:xfrm>
          <a:prstGeom prst="straightConnector1">
            <a:avLst/>
          </a:prstGeom>
          <a:ln w="2540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19872" y="3645024"/>
            <a:ext cx="4032448" cy="0"/>
          </a:xfrm>
          <a:prstGeom prst="straightConnector1">
            <a:avLst/>
          </a:prstGeom>
          <a:ln w="2540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19872" y="4437112"/>
            <a:ext cx="4032448" cy="0"/>
          </a:xfrm>
          <a:prstGeom prst="straightConnector1">
            <a:avLst/>
          </a:prstGeom>
          <a:ln w="2540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1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 Range Plots (Sinogram)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Many projections at different angles give mountain range plot, or sinogram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This is the raw data used to reconstruct the initial density distribution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2902578" cy="280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666" y="3452152"/>
            <a:ext cx="2909864" cy="275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0" y="3429000"/>
            <a:ext cx="2724986" cy="272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6209100"/>
            <a:ext cx="208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Distribution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6203615"/>
            <a:ext cx="21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Mountain Range Plot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6238570"/>
            <a:ext cx="106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08" y="4149080"/>
            <a:ext cx="3498894" cy="246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Projection (BP)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smtClean="0"/>
              <a:t>contents of </a:t>
            </a:r>
            <a:r>
              <a:rPr lang="en-US" dirty="0" smtClean="0"/>
              <a:t>a particular projection are evenly shared along all the cells that could have contributed </a:t>
            </a:r>
            <a:r>
              <a:rPr lang="en-US" smtClean="0"/>
              <a:t>to each bin 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84" y="1623760"/>
            <a:ext cx="3240000" cy="324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5220072" y="1340768"/>
            <a:ext cx="0" cy="4608512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12160" y="1340768"/>
            <a:ext cx="0" cy="4038756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732240" y="1340768"/>
            <a:ext cx="0" cy="4104456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524328" y="1340768"/>
            <a:ext cx="0" cy="3672408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6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At arbitrary angles the back/forward projected values can be weighted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e.g. the area the bin intersects with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This will be used in a different way when we consider particles rotating in longitudinal phase space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2" r="20436" b="6996"/>
          <a:stretch/>
        </p:blipFill>
        <p:spPr bwMode="auto">
          <a:xfrm>
            <a:off x="4067944" y="1916833"/>
            <a:ext cx="4392488" cy="3605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301208"/>
            <a:ext cx="2016224" cy="4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484784"/>
            <a:ext cx="4752528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First iteration is an arbitrary guess of the answer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e.g. a grid of zeros</a:t>
            </a:r>
          </a:p>
          <a:p>
            <a:r>
              <a:rPr lang="en-US" sz="2400" dirty="0" smtClean="0"/>
              <a:t>Reconstruction grid can be of any dimension as long as the weight matrix is calculated correctly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19" y="3881263"/>
            <a:ext cx="2592288" cy="261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75895"/>
            <a:ext cx="3195838" cy="320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484784"/>
            <a:ext cx="3744416" cy="2417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</a:rPr>
              <a:t>Initial </a:t>
            </a:r>
            <a:r>
              <a:rPr lang="en-US" sz="2400" smtClean="0">
                <a:solidFill>
                  <a:srgbClr val="0000FF"/>
                </a:solidFill>
              </a:rPr>
              <a:t>projection data can </a:t>
            </a:r>
            <a:r>
              <a:rPr lang="en-US" sz="2400" dirty="0" smtClean="0">
                <a:solidFill>
                  <a:srgbClr val="0000FF"/>
                </a:solidFill>
              </a:rPr>
              <a:t>be quiet crude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15 bins at 10 angles sinogram</a:t>
            </a: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164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fontScale="55000" lnSpcReduction="20000"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1409</Words>
  <Application>Microsoft Office PowerPoint</Application>
  <PresentationFormat>On-screen Show (4:3)</PresentationFormat>
  <Paragraphs>220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Introduction to Longitudinal Phase Space Tomography</vt:lpstr>
      <vt:lpstr>Introduction</vt:lpstr>
      <vt:lpstr>Forward Projections</vt:lpstr>
      <vt:lpstr>Forward Projections (FP)</vt:lpstr>
      <vt:lpstr>Forward Projections (FP)</vt:lpstr>
      <vt:lpstr>Mountain Range Plots (Sinogram)</vt:lpstr>
      <vt:lpstr>Back Projection (BP)</vt:lpstr>
      <vt:lpstr>Weight Matrix</vt:lpstr>
      <vt:lpstr>Iterative Reconstruction</vt:lpstr>
      <vt:lpstr>Iterative Reconstruction</vt:lpstr>
      <vt:lpstr>Iterative Reconstruction</vt:lpstr>
      <vt:lpstr>Iterative Reconstruction</vt:lpstr>
      <vt:lpstr>Iterative Reconstruction</vt:lpstr>
      <vt:lpstr>Iterative Reconstruction</vt:lpstr>
      <vt:lpstr>Iterative Reconstruction</vt:lpstr>
      <vt:lpstr>Convergence - Discrepency</vt:lpstr>
      <vt:lpstr>Beam Reconstruction</vt:lpstr>
      <vt:lpstr>Beam Reconstruction</vt:lpstr>
      <vt:lpstr>Beam Reconstruction</vt:lpstr>
      <vt:lpstr>Tracking Maps</vt:lpstr>
      <vt:lpstr>Tracking Maps</vt:lpstr>
      <vt:lpstr>Map Matrix Example</vt:lpstr>
      <vt:lpstr>Map Matrix Example</vt:lpstr>
      <vt:lpstr>Map Matrix Example</vt:lpstr>
      <vt:lpstr>Map Matrix Example</vt:lpstr>
      <vt:lpstr>Map Matrix Example</vt:lpstr>
      <vt:lpstr>Tracking Maps (cont.)</vt:lpstr>
      <vt:lpstr>Tracking Maps (cont.)</vt:lpstr>
      <vt:lpstr>Tracking Maps (cont.)</vt:lpstr>
      <vt:lpstr>Tracking Maps (cont.)</vt:lpstr>
      <vt:lpstr>Example Reconstruction</vt:lpstr>
      <vt:lpstr>Example Reconstruction</vt:lpstr>
      <vt:lpstr>Example Reconstruction</vt:lpstr>
      <vt:lpstr>Example Reconstruction</vt:lpstr>
      <vt:lpstr>Example Reconstruction</vt:lpstr>
      <vt:lpstr>Example Reconstruction</vt:lpstr>
      <vt:lpstr>Example Reconstruction</vt:lpstr>
      <vt:lpstr>Conclusions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 Scott</dc:creator>
  <cp:lastModifiedBy>Duncan Scott</cp:lastModifiedBy>
  <cp:revision>66</cp:revision>
  <dcterms:created xsi:type="dcterms:W3CDTF">2013-01-10T17:28:02Z</dcterms:created>
  <dcterms:modified xsi:type="dcterms:W3CDTF">2014-01-09T17:37:12Z</dcterms:modified>
</cp:coreProperties>
</file>