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tiff" ContentType="image/tif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72" r:id="rId3"/>
    <p:sldId id="263" r:id="rId4"/>
    <p:sldId id="273" r:id="rId5"/>
    <p:sldId id="274" r:id="rId6"/>
    <p:sldId id="313" r:id="rId7"/>
    <p:sldId id="257" r:id="rId8"/>
    <p:sldId id="258" r:id="rId9"/>
    <p:sldId id="291" r:id="rId10"/>
    <p:sldId id="292" r:id="rId11"/>
    <p:sldId id="267" r:id="rId12"/>
    <p:sldId id="283" r:id="rId13"/>
    <p:sldId id="276" r:id="rId14"/>
    <p:sldId id="262" r:id="rId15"/>
    <p:sldId id="293" r:id="rId16"/>
    <p:sldId id="265" r:id="rId17"/>
    <p:sldId id="300" r:id="rId18"/>
    <p:sldId id="256" r:id="rId19"/>
    <p:sldId id="294" r:id="rId20"/>
    <p:sldId id="259" r:id="rId21"/>
    <p:sldId id="296" r:id="rId22"/>
    <p:sldId id="301" r:id="rId23"/>
    <p:sldId id="298" r:id="rId24"/>
    <p:sldId id="297" r:id="rId25"/>
    <p:sldId id="299" r:id="rId26"/>
    <p:sldId id="302" r:id="rId27"/>
    <p:sldId id="306" r:id="rId28"/>
    <p:sldId id="308" r:id="rId29"/>
    <p:sldId id="309" r:id="rId30"/>
    <p:sldId id="268" r:id="rId31"/>
    <p:sldId id="316" r:id="rId32"/>
    <p:sldId id="261" r:id="rId33"/>
    <p:sldId id="279" r:id="rId34"/>
    <p:sldId id="286" r:id="rId35"/>
    <p:sldId id="285" r:id="rId36"/>
    <p:sldId id="305" r:id="rId37"/>
    <p:sldId id="282" r:id="rId38"/>
    <p:sldId id="289" r:id="rId39"/>
    <p:sldId id="277" r:id="rId40"/>
    <p:sldId id="315" r:id="rId41"/>
    <p:sldId id="287" r:id="rId42"/>
    <p:sldId id="269" r:id="rId43"/>
    <p:sldId id="270" r:id="rId44"/>
    <p:sldId id="295" r:id="rId45"/>
    <p:sldId id="290" r:id="rId46"/>
    <p:sldId id="271" r:id="rId47"/>
    <p:sldId id="304" r:id="rId48"/>
    <p:sldId id="303" r:id="rId49"/>
    <p:sldId id="310" r:id="rId50"/>
    <p:sldId id="278" r:id="rId51"/>
    <p:sldId id="314" r:id="rId52"/>
  </p:sldIdLst>
  <p:sldSz cx="9144000" cy="6858000" type="screen4x3"/>
  <p:notesSz cx="68580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691" autoAdjust="0"/>
  </p:normalViewPr>
  <p:slideViewPr>
    <p:cSldViewPr snapToGrid="0">
      <p:cViewPr varScale="1">
        <p:scale>
          <a:sx n="115" d="100"/>
          <a:sy n="115" d="100"/>
        </p:scale>
        <p:origin x="-1440" y="-96"/>
      </p:cViewPr>
      <p:guideLst>
        <p:guide orient="horz" pos="2160"/>
        <p:guide pos="2880"/>
      </p:guideLst>
    </p:cSldViewPr>
  </p:slideViewPr>
  <p:notesTextViewPr>
    <p:cViewPr>
      <p:scale>
        <a:sx n="1" d="1"/>
        <a:sy n="1" d="1"/>
      </p:scale>
      <p:origin x="0" y="0"/>
    </p:cViewPr>
  </p:notesTextViewPr>
  <p:sorterViewPr>
    <p:cViewPr>
      <p:scale>
        <a:sx n="100" d="100"/>
        <a:sy n="100" d="100"/>
      </p:scale>
      <p:origin x="0" y="10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C70404-67BB-4B68-BDF0-672D0BA67C5F}" type="datetimeFigureOut">
              <a:rPr lang="en-US" smtClean="0"/>
              <a:t>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7B6951-C62F-4604-927A-A3137F4FBFC7}" type="slidenum">
              <a:rPr lang="en-US" smtClean="0"/>
              <a:t>‹#›</a:t>
            </a:fld>
            <a:endParaRPr lang="en-US"/>
          </a:p>
        </p:txBody>
      </p:sp>
    </p:spTree>
    <p:extLst>
      <p:ext uri="{BB962C8B-B14F-4D97-AF65-F5344CB8AC3E}">
        <p14:creationId xmlns:p14="http://schemas.microsoft.com/office/powerpoint/2010/main" val="726348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C70404-67BB-4B68-BDF0-672D0BA67C5F}" type="datetimeFigureOut">
              <a:rPr lang="en-US" smtClean="0"/>
              <a:t>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7B6951-C62F-4604-927A-A3137F4FBFC7}" type="slidenum">
              <a:rPr lang="en-US" smtClean="0"/>
              <a:t>‹#›</a:t>
            </a:fld>
            <a:endParaRPr lang="en-US"/>
          </a:p>
        </p:txBody>
      </p:sp>
    </p:spTree>
    <p:extLst>
      <p:ext uri="{BB962C8B-B14F-4D97-AF65-F5344CB8AC3E}">
        <p14:creationId xmlns:p14="http://schemas.microsoft.com/office/powerpoint/2010/main" val="2751617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C70404-67BB-4B68-BDF0-672D0BA67C5F}" type="datetimeFigureOut">
              <a:rPr lang="en-US" smtClean="0"/>
              <a:t>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7B6951-C62F-4604-927A-A3137F4FBFC7}" type="slidenum">
              <a:rPr lang="en-US" smtClean="0"/>
              <a:t>‹#›</a:t>
            </a:fld>
            <a:endParaRPr lang="en-US"/>
          </a:p>
        </p:txBody>
      </p:sp>
    </p:spTree>
    <p:extLst>
      <p:ext uri="{BB962C8B-B14F-4D97-AF65-F5344CB8AC3E}">
        <p14:creationId xmlns:p14="http://schemas.microsoft.com/office/powerpoint/2010/main" val="3165877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C70404-67BB-4B68-BDF0-672D0BA67C5F}" type="datetimeFigureOut">
              <a:rPr lang="en-US" smtClean="0"/>
              <a:t>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7B6951-C62F-4604-927A-A3137F4FBFC7}" type="slidenum">
              <a:rPr lang="en-US" smtClean="0"/>
              <a:t>‹#›</a:t>
            </a:fld>
            <a:endParaRPr lang="en-US"/>
          </a:p>
        </p:txBody>
      </p:sp>
    </p:spTree>
    <p:extLst>
      <p:ext uri="{BB962C8B-B14F-4D97-AF65-F5344CB8AC3E}">
        <p14:creationId xmlns:p14="http://schemas.microsoft.com/office/powerpoint/2010/main" val="4249125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C70404-67BB-4B68-BDF0-672D0BA67C5F}" type="datetimeFigureOut">
              <a:rPr lang="en-US" smtClean="0"/>
              <a:t>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7B6951-C62F-4604-927A-A3137F4FBFC7}" type="slidenum">
              <a:rPr lang="en-US" smtClean="0"/>
              <a:t>‹#›</a:t>
            </a:fld>
            <a:endParaRPr lang="en-US"/>
          </a:p>
        </p:txBody>
      </p:sp>
    </p:spTree>
    <p:extLst>
      <p:ext uri="{BB962C8B-B14F-4D97-AF65-F5344CB8AC3E}">
        <p14:creationId xmlns:p14="http://schemas.microsoft.com/office/powerpoint/2010/main" val="1524814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C70404-67BB-4B68-BDF0-672D0BA67C5F}" type="datetimeFigureOut">
              <a:rPr lang="en-US" smtClean="0"/>
              <a:t>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7B6951-C62F-4604-927A-A3137F4FBFC7}" type="slidenum">
              <a:rPr lang="en-US" smtClean="0"/>
              <a:t>‹#›</a:t>
            </a:fld>
            <a:endParaRPr lang="en-US"/>
          </a:p>
        </p:txBody>
      </p:sp>
    </p:spTree>
    <p:extLst>
      <p:ext uri="{BB962C8B-B14F-4D97-AF65-F5344CB8AC3E}">
        <p14:creationId xmlns:p14="http://schemas.microsoft.com/office/powerpoint/2010/main" val="996352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C70404-67BB-4B68-BDF0-672D0BA67C5F}" type="datetimeFigureOut">
              <a:rPr lang="en-US" smtClean="0"/>
              <a:t>2/6/2014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7B6951-C62F-4604-927A-A3137F4FBFC7}" type="slidenum">
              <a:rPr lang="en-US" smtClean="0"/>
              <a:t>‹#›</a:t>
            </a:fld>
            <a:endParaRPr lang="en-US"/>
          </a:p>
        </p:txBody>
      </p:sp>
    </p:spTree>
    <p:extLst>
      <p:ext uri="{BB962C8B-B14F-4D97-AF65-F5344CB8AC3E}">
        <p14:creationId xmlns:p14="http://schemas.microsoft.com/office/powerpoint/2010/main" val="2944917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C70404-67BB-4B68-BDF0-672D0BA67C5F}" type="datetimeFigureOut">
              <a:rPr lang="en-US" smtClean="0"/>
              <a:t>2/6/2014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7B6951-C62F-4604-927A-A3137F4FBFC7}" type="slidenum">
              <a:rPr lang="en-US" smtClean="0"/>
              <a:t>‹#›</a:t>
            </a:fld>
            <a:endParaRPr lang="en-US"/>
          </a:p>
        </p:txBody>
      </p:sp>
    </p:spTree>
    <p:extLst>
      <p:ext uri="{BB962C8B-B14F-4D97-AF65-F5344CB8AC3E}">
        <p14:creationId xmlns:p14="http://schemas.microsoft.com/office/powerpoint/2010/main" val="50635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C70404-67BB-4B68-BDF0-672D0BA67C5F}" type="datetimeFigureOut">
              <a:rPr lang="en-US" smtClean="0"/>
              <a:t>2/6/2014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7B6951-C62F-4604-927A-A3137F4FBFC7}" type="slidenum">
              <a:rPr lang="en-US" smtClean="0"/>
              <a:t>‹#›</a:t>
            </a:fld>
            <a:endParaRPr lang="en-US"/>
          </a:p>
        </p:txBody>
      </p:sp>
    </p:spTree>
    <p:extLst>
      <p:ext uri="{BB962C8B-B14F-4D97-AF65-F5344CB8AC3E}">
        <p14:creationId xmlns:p14="http://schemas.microsoft.com/office/powerpoint/2010/main" val="3314910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C70404-67BB-4B68-BDF0-672D0BA67C5F}" type="datetimeFigureOut">
              <a:rPr lang="en-US" smtClean="0"/>
              <a:t>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7B6951-C62F-4604-927A-A3137F4FBFC7}" type="slidenum">
              <a:rPr lang="en-US" smtClean="0"/>
              <a:t>‹#›</a:t>
            </a:fld>
            <a:endParaRPr lang="en-US"/>
          </a:p>
        </p:txBody>
      </p:sp>
    </p:spTree>
    <p:extLst>
      <p:ext uri="{BB962C8B-B14F-4D97-AF65-F5344CB8AC3E}">
        <p14:creationId xmlns:p14="http://schemas.microsoft.com/office/powerpoint/2010/main" val="3304245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C70404-67BB-4B68-BDF0-672D0BA67C5F}" type="datetimeFigureOut">
              <a:rPr lang="en-US" smtClean="0"/>
              <a:t>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7B6951-C62F-4604-927A-A3137F4FBFC7}" type="slidenum">
              <a:rPr lang="en-US" smtClean="0"/>
              <a:t>‹#›</a:t>
            </a:fld>
            <a:endParaRPr lang="en-US"/>
          </a:p>
        </p:txBody>
      </p:sp>
    </p:spTree>
    <p:extLst>
      <p:ext uri="{BB962C8B-B14F-4D97-AF65-F5344CB8AC3E}">
        <p14:creationId xmlns:p14="http://schemas.microsoft.com/office/powerpoint/2010/main" val="2421057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C70404-67BB-4B68-BDF0-672D0BA67C5F}" type="datetimeFigureOut">
              <a:rPr lang="en-US" smtClean="0"/>
              <a:t>2/6/2014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7B6951-C62F-4604-927A-A3137F4FBFC7}" type="slidenum">
              <a:rPr lang="en-US" smtClean="0"/>
              <a:t>‹#›</a:t>
            </a:fld>
            <a:endParaRPr lang="en-US"/>
          </a:p>
        </p:txBody>
      </p:sp>
    </p:spTree>
    <p:extLst>
      <p:ext uri="{BB962C8B-B14F-4D97-AF65-F5344CB8AC3E}">
        <p14:creationId xmlns:p14="http://schemas.microsoft.com/office/powerpoint/2010/main" val="2282339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6.jpeg"/><Relationship Id="rId5" Type="http://schemas.microsoft.com/office/2007/relationships/hdphoto" Target="../media/hdphoto2.wdp"/><Relationship Id="rId4" Type="http://schemas.openxmlformats.org/officeDocument/2006/relationships/image" Target="../media/image15.jpeg"/><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gif"/><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7.jpg"/><Relationship Id="rId7"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6.wmf"/><Relationship Id="rId5" Type="http://schemas.openxmlformats.org/officeDocument/2006/relationships/oleObject" Target="../embeddings/oleObject1.bin"/><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gif"/><Relationship Id="rId1" Type="http://schemas.openxmlformats.org/officeDocument/2006/relationships/slideLayout" Target="../slideLayouts/slideLayout7.xml"/><Relationship Id="rId5" Type="http://schemas.openxmlformats.org/officeDocument/2006/relationships/image" Target="../media/image64.gif"/><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tiff"/><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81.gif"/><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5" Type="http://schemas.openxmlformats.org/officeDocument/2006/relationships/image" Target="../media/image91.gif"/><Relationship Id="rId4" Type="http://schemas.openxmlformats.org/officeDocument/2006/relationships/image" Target="../media/image90.jpeg"/></Relationships>
</file>

<file path=ppt/slides/_rels/slide4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3.gif"/></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gif"/></Relationships>
</file>

<file path=ppt/slides/_rels/slide47.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4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5" Type="http://schemas.openxmlformats.org/officeDocument/2006/relationships/image" Target="../media/image106.jpeg"/><Relationship Id="rId4" Type="http://schemas.openxmlformats.org/officeDocument/2006/relationships/image" Target="../media/image10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shade val="30000"/>
                <a:satMod val="115000"/>
                <a:lumMod val="0"/>
                <a:lumOff val="100000"/>
              </a:schemeClr>
            </a:gs>
            <a:gs pos="100000">
              <a:schemeClr val="tx1"/>
            </a:gs>
            <a:gs pos="100000">
              <a:schemeClr val="accent1">
                <a:shade val="100000"/>
                <a:satMod val="115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5" name="Picture 2" descr="W:\sourcerer.jpg"/>
          <p:cNvPicPr>
            <a:picLocks noChangeAspect="1" noChangeArrowheads="1"/>
          </p:cNvPicPr>
          <p:nvPr/>
        </p:nvPicPr>
        <p:blipFill>
          <a:blip r:embed="rId2" cstate="print"/>
          <a:srcRect/>
          <a:stretch>
            <a:fillRect/>
          </a:stretch>
        </p:blipFill>
        <p:spPr bwMode="auto">
          <a:xfrm>
            <a:off x="1957971" y="228600"/>
            <a:ext cx="5052429" cy="6629400"/>
          </a:xfrm>
          <a:prstGeom prst="rect">
            <a:avLst/>
          </a:prstGeom>
          <a:noFill/>
        </p:spPr>
      </p:pic>
      <p:sp>
        <p:nvSpPr>
          <p:cNvPr id="3" name="TextBox 2"/>
          <p:cNvSpPr txBox="1"/>
          <p:nvPr/>
        </p:nvSpPr>
        <p:spPr>
          <a:xfrm>
            <a:off x="381000" y="304800"/>
            <a:ext cx="8448147" cy="769441"/>
          </a:xfrm>
          <a:prstGeom prst="rect">
            <a:avLst/>
          </a:prstGeom>
          <a:noFill/>
        </p:spPr>
        <p:txBody>
          <a:bodyPr wrap="none" rtlCol="0">
            <a:spAutoFit/>
          </a:bodyPr>
          <a:lstStyle/>
          <a:p>
            <a:r>
              <a:rPr lang="en-US" sz="4400" dirty="0" smtClean="0">
                <a:solidFill>
                  <a:schemeClr val="bg1"/>
                </a:solidFill>
                <a:latin typeface="Comic Sans MS" panose="030F0702030302020204" pitchFamily="66" charset="0"/>
              </a:rPr>
              <a:t>35 years of H- ions at Fermilab</a:t>
            </a:r>
            <a:endParaRPr lang="en-US" sz="44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38789604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6254" y="2117575"/>
            <a:ext cx="3283853" cy="4249976"/>
          </a:xfrm>
          <a:prstGeom prst="rect">
            <a:avLst/>
          </a:prstGeom>
        </p:spPr>
      </p:pic>
      <p:sp>
        <p:nvSpPr>
          <p:cNvPr id="4" name="Rounded Rectangle 3"/>
          <p:cNvSpPr/>
          <p:nvPr/>
        </p:nvSpPr>
        <p:spPr>
          <a:xfrm>
            <a:off x="5398020" y="2701637"/>
            <a:ext cx="1280160" cy="477931"/>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0574" y="229977"/>
            <a:ext cx="8582799" cy="400110"/>
          </a:xfrm>
          <a:prstGeom prst="rect">
            <a:avLst/>
          </a:prstGeom>
          <a:noFill/>
        </p:spPr>
        <p:txBody>
          <a:bodyPr wrap="none" rtlCol="0">
            <a:spAutoFit/>
          </a:bodyPr>
          <a:lstStyle/>
          <a:p>
            <a:r>
              <a:rPr lang="en-US" sz="2000" dirty="0" smtClean="0">
                <a:solidFill>
                  <a:srgbClr val="FF0000"/>
                </a:solidFill>
                <a:latin typeface="Comic Sans MS" panose="030F0702030302020204" pitchFamily="66" charset="0"/>
              </a:rPr>
              <a:t>Chuck </a:t>
            </a:r>
            <a:r>
              <a:rPr lang="en-US" sz="2000" dirty="0" smtClean="0">
                <a:solidFill>
                  <a:srgbClr val="FF0000"/>
                </a:solidFill>
                <a:latin typeface="Comic Sans MS" panose="030F0702030302020204" pitchFamily="66" charset="0"/>
              </a:rPr>
              <a:t>Schmidt chose </a:t>
            </a:r>
            <a:r>
              <a:rPr lang="en-US" sz="2000" dirty="0" smtClean="0">
                <a:solidFill>
                  <a:srgbClr val="FF0000"/>
                </a:solidFill>
                <a:latin typeface="Comic Sans MS" panose="030F0702030302020204" pitchFamily="66" charset="0"/>
              </a:rPr>
              <a:t>the new source volume based on source pressure.</a:t>
            </a:r>
            <a:endParaRPr lang="en-US" sz="2000" dirty="0">
              <a:solidFill>
                <a:srgbClr val="FF0000"/>
              </a:solidFill>
              <a:latin typeface="Comic Sans MS" panose="030F0702030302020204" pitchFamily="66"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650" y="767254"/>
            <a:ext cx="4381326" cy="5670331"/>
          </a:xfrm>
          <a:prstGeom prst="rect">
            <a:avLst/>
          </a:prstGeom>
        </p:spPr>
      </p:pic>
      <p:sp>
        <p:nvSpPr>
          <p:cNvPr id="5" name="Rounded Rectangle 4"/>
          <p:cNvSpPr/>
          <p:nvPr/>
        </p:nvSpPr>
        <p:spPr>
          <a:xfrm>
            <a:off x="2424923" y="2200637"/>
            <a:ext cx="2103120" cy="492665"/>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424923" y="1779468"/>
            <a:ext cx="2103120" cy="431718"/>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137254" y="1072342"/>
            <a:ext cx="3757353" cy="738664"/>
          </a:xfrm>
          <a:prstGeom prst="rect">
            <a:avLst/>
          </a:prstGeom>
          <a:noFill/>
        </p:spPr>
        <p:txBody>
          <a:bodyPr wrap="square" rtlCol="0">
            <a:spAutoFit/>
          </a:bodyPr>
          <a:lstStyle/>
          <a:p>
            <a:r>
              <a:rPr lang="en-US" sz="1400" dirty="0" smtClean="0">
                <a:solidFill>
                  <a:srgbClr val="FF0000"/>
                </a:solidFill>
                <a:latin typeface="Comic Sans MS" panose="030F0702030302020204" pitchFamily="66" charset="0"/>
              </a:rPr>
              <a:t>The fill time of the BNL source was 8.3ms and it did not reach high enough pressure for plasma to form at 15Hz </a:t>
            </a:r>
            <a:r>
              <a:rPr lang="en-US" sz="1400" dirty="0" err="1" smtClean="0">
                <a:solidFill>
                  <a:srgbClr val="FF0000"/>
                </a:solidFill>
                <a:latin typeface="Comic Sans MS" panose="030F0702030302020204" pitchFamily="66" charset="0"/>
              </a:rPr>
              <a:t>reprate</a:t>
            </a:r>
            <a:r>
              <a:rPr lang="en-US" sz="1400" dirty="0" smtClean="0">
                <a:solidFill>
                  <a:srgbClr val="FF0000"/>
                </a:solidFill>
                <a:latin typeface="Comic Sans MS" panose="030F0702030302020204" pitchFamily="66" charset="0"/>
              </a:rPr>
              <a:t>.</a:t>
            </a:r>
            <a:endParaRPr lang="en-US" sz="1400" dirty="0">
              <a:solidFill>
                <a:srgbClr val="FF0000"/>
              </a:solidFill>
              <a:latin typeface="Comic Sans MS" panose="030F0702030302020204" pitchFamily="66" charset="0"/>
            </a:endParaRPr>
          </a:p>
        </p:txBody>
      </p:sp>
      <p:cxnSp>
        <p:nvCxnSpPr>
          <p:cNvPr id="13" name="Straight Arrow Connector 12"/>
          <p:cNvCxnSpPr/>
          <p:nvPr/>
        </p:nvCxnSpPr>
        <p:spPr>
          <a:xfrm flipH="1">
            <a:off x="1695796" y="2446969"/>
            <a:ext cx="813517" cy="107762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1571105" y="1886989"/>
            <a:ext cx="853818" cy="1083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1310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33000"/>
                    </a14:imgEffect>
                  </a14:imgLayer>
                </a14:imgProps>
              </a:ext>
              <a:ext uri="{28A0092B-C50C-407E-A947-70E740481C1C}">
                <a14:useLocalDpi xmlns:a14="http://schemas.microsoft.com/office/drawing/2010/main" val="0"/>
              </a:ext>
            </a:extLst>
          </a:blip>
          <a:srcRect l="8681" t="8227" r="6550" b="9520"/>
          <a:stretch/>
        </p:blipFill>
        <p:spPr>
          <a:xfrm>
            <a:off x="332444" y="1071642"/>
            <a:ext cx="3816020" cy="2777158"/>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6000"/>
                    </a14:imgEffect>
                  </a14:imgLayer>
                </a14:imgProps>
              </a:ext>
              <a:ext uri="{28A0092B-C50C-407E-A947-70E740481C1C}">
                <a14:useLocalDpi xmlns:a14="http://schemas.microsoft.com/office/drawing/2010/main" val="0"/>
              </a:ext>
            </a:extLst>
          </a:blip>
          <a:srcRect l="5907" t="6250" r="6574" b="7750"/>
          <a:stretch/>
        </p:blipFill>
        <p:spPr>
          <a:xfrm>
            <a:off x="379140" y="4000174"/>
            <a:ext cx="3722629" cy="2743526"/>
          </a:xfrm>
          <a:prstGeom prst="rect">
            <a:avLst/>
          </a:prstGeom>
        </p:spPr>
      </p:pic>
      <p:pic>
        <p:nvPicPr>
          <p:cNvPr id="5" name="Picture 4"/>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33000"/>
                    </a14:imgEffect>
                  </a14:imgLayer>
                </a14:imgProps>
              </a:ext>
              <a:ext uri="{28A0092B-C50C-407E-A947-70E740481C1C}">
                <a14:useLocalDpi xmlns:a14="http://schemas.microsoft.com/office/drawing/2010/main" val="0"/>
              </a:ext>
            </a:extLst>
          </a:blip>
          <a:srcRect l="7929" t="11423" r="7724" b="7303"/>
          <a:stretch/>
        </p:blipFill>
        <p:spPr>
          <a:xfrm>
            <a:off x="4995746" y="1094714"/>
            <a:ext cx="3751811" cy="2711309"/>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2000"/>
                    </a14:imgEffect>
                  </a14:imgLayer>
                </a14:imgProps>
              </a:ext>
              <a:ext uri="{28A0092B-C50C-407E-A947-70E740481C1C}">
                <a14:useLocalDpi xmlns:a14="http://schemas.microsoft.com/office/drawing/2010/main" val="0"/>
              </a:ext>
            </a:extLst>
          </a:blip>
          <a:srcRect l="7641" t="7136" r="6871" b="7712"/>
          <a:stretch/>
        </p:blipFill>
        <p:spPr>
          <a:xfrm>
            <a:off x="4995746" y="3942721"/>
            <a:ext cx="3746033" cy="2798470"/>
          </a:xfrm>
          <a:prstGeom prst="rect">
            <a:avLst/>
          </a:prstGeom>
        </p:spPr>
      </p:pic>
      <p:sp>
        <p:nvSpPr>
          <p:cNvPr id="7" name="TextBox 6"/>
          <p:cNvSpPr txBox="1"/>
          <p:nvPr/>
        </p:nvSpPr>
        <p:spPr>
          <a:xfrm>
            <a:off x="285750" y="167759"/>
            <a:ext cx="8451353" cy="400110"/>
          </a:xfrm>
          <a:prstGeom prst="rect">
            <a:avLst/>
          </a:prstGeom>
          <a:noFill/>
        </p:spPr>
        <p:txBody>
          <a:bodyPr wrap="none" rtlCol="0">
            <a:spAutoFit/>
          </a:bodyPr>
          <a:lstStyle/>
          <a:p>
            <a:r>
              <a:rPr lang="en-US" sz="2000" dirty="0" smtClean="0">
                <a:solidFill>
                  <a:srgbClr val="00B050"/>
                </a:solidFill>
                <a:latin typeface="Comic Sans MS" panose="030F0702030302020204" pitchFamily="66" charset="0"/>
              </a:rPr>
              <a:t>Original source drawings done on CW Schmidt’s kitchen table in 1976</a:t>
            </a:r>
            <a:endParaRPr lang="en-US" sz="2000" dirty="0">
              <a:solidFill>
                <a:srgbClr val="00B050"/>
              </a:solidFill>
              <a:latin typeface="Comic Sans MS" panose="030F0702030302020204" pitchFamily="66" charset="0"/>
            </a:endParaRPr>
          </a:p>
        </p:txBody>
      </p:sp>
      <p:sp>
        <p:nvSpPr>
          <p:cNvPr id="2" name="TextBox 1"/>
          <p:cNvSpPr txBox="1"/>
          <p:nvPr/>
        </p:nvSpPr>
        <p:spPr>
          <a:xfrm>
            <a:off x="606350" y="727746"/>
            <a:ext cx="8210902" cy="369332"/>
          </a:xfrm>
          <a:prstGeom prst="rect">
            <a:avLst/>
          </a:prstGeom>
          <a:noFill/>
        </p:spPr>
        <p:txBody>
          <a:bodyPr wrap="none" rtlCol="0">
            <a:spAutoFit/>
          </a:bodyPr>
          <a:lstStyle/>
          <a:p>
            <a:r>
              <a:rPr lang="en-US" dirty="0" smtClean="0">
                <a:solidFill>
                  <a:srgbClr val="FF0000"/>
                </a:solidFill>
                <a:latin typeface="Comic Sans MS" panose="030F0702030302020204" pitchFamily="66" charset="0"/>
              </a:rPr>
              <a:t>Clever design by Chuck Schmidt reduced internal volume by a factor of 10 !</a:t>
            </a:r>
            <a:endParaRPr lang="en-US"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7776931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7319" y="147160"/>
            <a:ext cx="8324715" cy="400110"/>
          </a:xfrm>
          <a:prstGeom prst="rect">
            <a:avLst/>
          </a:prstGeom>
          <a:noFill/>
        </p:spPr>
        <p:txBody>
          <a:bodyPr wrap="none" rtlCol="0">
            <a:spAutoFit/>
          </a:bodyPr>
          <a:lstStyle/>
          <a:p>
            <a:r>
              <a:rPr lang="en-US" sz="2000" dirty="0" smtClean="0">
                <a:solidFill>
                  <a:srgbClr val="00B050"/>
                </a:solidFill>
                <a:latin typeface="Comic Sans MS" panose="030F0702030302020204" pitchFamily="66" charset="0"/>
                <a:cs typeface="Helvetica" pitchFamily="34" charset="0"/>
              </a:rPr>
              <a:t>Chuck’s source that was used in the Cockcroft-Walton accelerators:</a:t>
            </a:r>
            <a:endParaRPr lang="en-US" sz="2000" dirty="0">
              <a:solidFill>
                <a:srgbClr val="00B050"/>
              </a:solidFill>
              <a:latin typeface="Comic Sans MS" panose="030F0702030302020204" pitchFamily="66" charset="0"/>
              <a:cs typeface="Helvetica" pitchFamily="34" charset="0"/>
            </a:endParaRPr>
          </a:p>
        </p:txBody>
      </p:sp>
      <p:pic>
        <p:nvPicPr>
          <p:cNvPr id="9" name="Picture 8" descr="IMG_4413.jpg"/>
          <p:cNvPicPr>
            <a:picLocks noChangeAspect="1"/>
          </p:cNvPicPr>
          <p:nvPr/>
        </p:nvPicPr>
        <p:blipFill>
          <a:blip r:embed="rId2" cstate="print"/>
          <a:stretch>
            <a:fillRect/>
          </a:stretch>
        </p:blipFill>
        <p:spPr>
          <a:xfrm>
            <a:off x="586936" y="1499320"/>
            <a:ext cx="2979701" cy="2234776"/>
          </a:xfrm>
          <a:prstGeom prst="rect">
            <a:avLst/>
          </a:prstGeom>
        </p:spPr>
      </p:pic>
      <p:pic>
        <p:nvPicPr>
          <p:cNvPr id="12" name="Picture 11" descr="slit source.JPG"/>
          <p:cNvPicPr>
            <a:picLocks noChangeAspect="1"/>
          </p:cNvPicPr>
          <p:nvPr/>
        </p:nvPicPr>
        <p:blipFill>
          <a:blip r:embed="rId3" cstate="print"/>
          <a:stretch>
            <a:fillRect/>
          </a:stretch>
        </p:blipFill>
        <p:spPr>
          <a:xfrm>
            <a:off x="5068823" y="1499319"/>
            <a:ext cx="2979703" cy="2234777"/>
          </a:xfrm>
          <a:prstGeom prst="rect">
            <a:avLst/>
          </a:prstGeom>
        </p:spPr>
      </p:pic>
      <p:pic>
        <p:nvPicPr>
          <p:cNvPr id="10" name="Picture 3" descr="E:\gevans-hins-simulations\final presentation\magnetron-ion-source.png"/>
          <p:cNvPicPr>
            <a:picLocks noChangeAspect="1" noChangeArrowheads="1"/>
          </p:cNvPicPr>
          <p:nvPr/>
        </p:nvPicPr>
        <p:blipFill>
          <a:blip r:embed="rId4" cstate="print"/>
          <a:srcRect/>
          <a:stretch>
            <a:fillRect/>
          </a:stretch>
        </p:blipFill>
        <p:spPr bwMode="auto">
          <a:xfrm>
            <a:off x="1459948" y="4274254"/>
            <a:ext cx="6239456" cy="1792010"/>
          </a:xfrm>
          <a:prstGeom prst="rect">
            <a:avLst/>
          </a:prstGeom>
          <a:noFill/>
        </p:spPr>
      </p:pic>
      <p:sp>
        <p:nvSpPr>
          <p:cNvPr id="2" name="TextBox 1"/>
          <p:cNvSpPr txBox="1"/>
          <p:nvPr/>
        </p:nvSpPr>
        <p:spPr>
          <a:xfrm>
            <a:off x="1268602" y="1122220"/>
            <a:ext cx="1431802" cy="338554"/>
          </a:xfrm>
          <a:prstGeom prst="rect">
            <a:avLst/>
          </a:prstGeom>
          <a:noFill/>
        </p:spPr>
        <p:txBody>
          <a:bodyPr wrap="none" rtlCol="0">
            <a:spAutoFit/>
          </a:bodyPr>
          <a:lstStyle/>
          <a:p>
            <a:r>
              <a:rPr lang="en-US" sz="1600" dirty="0" smtClean="0">
                <a:solidFill>
                  <a:srgbClr val="FF0000"/>
                </a:solidFill>
                <a:latin typeface="Comic Sans MS" panose="030F0702030302020204" pitchFamily="66" charset="0"/>
              </a:rPr>
              <a:t>Compact size</a:t>
            </a:r>
            <a:endParaRPr lang="en-US" sz="16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2839224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work pics\IMG_077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734" r="17133"/>
          <a:stretch/>
        </p:blipFill>
        <p:spPr bwMode="auto">
          <a:xfrm>
            <a:off x="3090042" y="63062"/>
            <a:ext cx="6053958" cy="67634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956332" y="5202620"/>
            <a:ext cx="1119217" cy="307777"/>
          </a:xfrm>
          <a:prstGeom prst="rect">
            <a:avLst/>
          </a:prstGeom>
          <a:noFill/>
        </p:spPr>
        <p:txBody>
          <a:bodyPr wrap="none" rtlCol="0">
            <a:spAutoFit/>
          </a:bodyPr>
          <a:lstStyle/>
          <a:p>
            <a:r>
              <a:rPr lang="en-US" sz="1400" dirty="0" smtClean="0">
                <a:solidFill>
                  <a:srgbClr val="FF0000"/>
                </a:solidFill>
                <a:latin typeface="Helvetica" pitchFamily="34" charset="0"/>
              </a:rPr>
              <a:t>Mo cathode</a:t>
            </a:r>
            <a:endParaRPr lang="en-US" sz="1400" dirty="0">
              <a:solidFill>
                <a:srgbClr val="FF0000"/>
              </a:solidFill>
              <a:latin typeface="Helvetica" pitchFamily="34" charset="0"/>
            </a:endParaRPr>
          </a:p>
        </p:txBody>
      </p:sp>
      <p:sp>
        <p:nvSpPr>
          <p:cNvPr id="4" name="TextBox 3"/>
          <p:cNvSpPr txBox="1"/>
          <p:nvPr/>
        </p:nvSpPr>
        <p:spPr>
          <a:xfrm>
            <a:off x="8181994" y="4582509"/>
            <a:ext cx="702436" cy="307777"/>
          </a:xfrm>
          <a:prstGeom prst="rect">
            <a:avLst/>
          </a:prstGeom>
          <a:noFill/>
        </p:spPr>
        <p:txBody>
          <a:bodyPr wrap="none" rtlCol="0">
            <a:spAutoFit/>
          </a:bodyPr>
          <a:lstStyle/>
          <a:p>
            <a:r>
              <a:rPr lang="en-US" sz="1400" dirty="0" smtClean="0">
                <a:solidFill>
                  <a:srgbClr val="FF0000"/>
                </a:solidFill>
                <a:latin typeface="Helvetica" pitchFamily="34" charset="0"/>
              </a:rPr>
              <a:t>Anode</a:t>
            </a:r>
            <a:endParaRPr lang="en-US" sz="1400" dirty="0">
              <a:solidFill>
                <a:srgbClr val="FF0000"/>
              </a:solidFill>
              <a:latin typeface="Helvetica" pitchFamily="34" charset="0"/>
            </a:endParaRPr>
          </a:p>
        </p:txBody>
      </p:sp>
      <p:sp>
        <p:nvSpPr>
          <p:cNvPr id="5" name="TextBox 4"/>
          <p:cNvSpPr txBox="1"/>
          <p:nvPr/>
        </p:nvSpPr>
        <p:spPr>
          <a:xfrm>
            <a:off x="4403834" y="3167766"/>
            <a:ext cx="782587" cy="276999"/>
          </a:xfrm>
          <a:prstGeom prst="rect">
            <a:avLst/>
          </a:prstGeom>
          <a:noFill/>
        </p:spPr>
        <p:txBody>
          <a:bodyPr wrap="none" rtlCol="0">
            <a:spAutoFit/>
          </a:bodyPr>
          <a:lstStyle/>
          <a:p>
            <a:r>
              <a:rPr lang="en-US" sz="1200" dirty="0" smtClean="0">
                <a:solidFill>
                  <a:srgbClr val="FF0000"/>
                </a:solidFill>
                <a:latin typeface="Helvetica" pitchFamily="34" charset="0"/>
              </a:rPr>
              <a:t>extractor</a:t>
            </a:r>
            <a:endParaRPr lang="en-US" sz="1200" dirty="0">
              <a:solidFill>
                <a:srgbClr val="FF0000"/>
              </a:solidFill>
              <a:latin typeface="Helvetica" pitchFamily="34" charset="0"/>
            </a:endParaRPr>
          </a:p>
        </p:txBody>
      </p:sp>
      <p:sp>
        <p:nvSpPr>
          <p:cNvPr id="6" name="TextBox 5"/>
          <p:cNvSpPr txBox="1"/>
          <p:nvPr/>
        </p:nvSpPr>
        <p:spPr>
          <a:xfrm>
            <a:off x="3840053" y="4709746"/>
            <a:ext cx="1420582" cy="276999"/>
          </a:xfrm>
          <a:prstGeom prst="rect">
            <a:avLst/>
          </a:prstGeom>
          <a:noFill/>
        </p:spPr>
        <p:txBody>
          <a:bodyPr wrap="none" rtlCol="0">
            <a:spAutoFit/>
          </a:bodyPr>
          <a:lstStyle/>
          <a:p>
            <a:r>
              <a:rPr lang="en-US" sz="1200" dirty="0" smtClean="0">
                <a:solidFill>
                  <a:srgbClr val="FF0000"/>
                </a:solidFill>
                <a:latin typeface="Helvetica" pitchFamily="34" charset="0"/>
              </a:rPr>
              <a:t>Anode cover plate</a:t>
            </a:r>
            <a:endParaRPr lang="en-US" sz="1200" dirty="0">
              <a:solidFill>
                <a:srgbClr val="FF0000"/>
              </a:solidFill>
              <a:latin typeface="Helvetica" pitchFamily="34" charset="0"/>
            </a:endParaRPr>
          </a:p>
        </p:txBody>
      </p:sp>
      <p:sp>
        <p:nvSpPr>
          <p:cNvPr id="7" name="TextBox 6"/>
          <p:cNvSpPr txBox="1"/>
          <p:nvPr/>
        </p:nvSpPr>
        <p:spPr>
          <a:xfrm>
            <a:off x="3090042" y="5601978"/>
            <a:ext cx="1261884" cy="400110"/>
          </a:xfrm>
          <a:prstGeom prst="rect">
            <a:avLst/>
          </a:prstGeom>
          <a:noFill/>
        </p:spPr>
        <p:txBody>
          <a:bodyPr wrap="none" rtlCol="0">
            <a:spAutoFit/>
          </a:bodyPr>
          <a:lstStyle/>
          <a:p>
            <a:r>
              <a:rPr lang="en-US" sz="1000" dirty="0" smtClean="0">
                <a:solidFill>
                  <a:srgbClr val="FF0000"/>
                </a:solidFill>
                <a:latin typeface="Helvetica" pitchFamily="34" charset="0"/>
              </a:rPr>
              <a:t>Extraction aperture</a:t>
            </a:r>
          </a:p>
          <a:p>
            <a:r>
              <a:rPr lang="en-US" sz="1000" dirty="0" smtClean="0">
                <a:solidFill>
                  <a:srgbClr val="FF0000"/>
                </a:solidFill>
                <a:latin typeface="Helvetica" pitchFamily="34" charset="0"/>
              </a:rPr>
              <a:t>1mm x 0.1mm</a:t>
            </a:r>
            <a:endParaRPr lang="en-US" sz="1000" dirty="0">
              <a:solidFill>
                <a:srgbClr val="FF0000"/>
              </a:solidFill>
              <a:latin typeface="Helvetica" pitchFamily="34" charset="0"/>
            </a:endParaRPr>
          </a:p>
        </p:txBody>
      </p:sp>
      <p:cxnSp>
        <p:nvCxnSpPr>
          <p:cNvPr id="9" name="Straight Arrow Connector 8"/>
          <p:cNvCxnSpPr>
            <a:stCxn id="7" idx="0"/>
          </p:cNvCxnSpPr>
          <p:nvPr/>
        </p:nvCxnSpPr>
        <p:spPr>
          <a:xfrm flipV="1">
            <a:off x="3720984" y="5202620"/>
            <a:ext cx="682850" cy="3993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26124" y="641132"/>
            <a:ext cx="2732690"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FF0000"/>
                </a:solidFill>
                <a:latin typeface="Comic Sans MS" panose="030F0702030302020204" pitchFamily="66" charset="0"/>
              </a:rPr>
              <a:t>Chuck Schmidt’s original design. </a:t>
            </a:r>
            <a:endParaRPr lang="en-US" dirty="0">
              <a:solidFill>
                <a:srgbClr val="FF0000"/>
              </a:solidFill>
              <a:latin typeface="Comic Sans MS" panose="030F0702030302020204" pitchFamily="66" charset="0"/>
            </a:endParaRPr>
          </a:p>
          <a:p>
            <a:pPr marL="285750" indent="-285750">
              <a:buFont typeface="Arial" panose="020B0604020202020204" pitchFamily="34" charset="0"/>
              <a:buChar char="•"/>
            </a:pPr>
            <a:r>
              <a:rPr lang="en-US" dirty="0" smtClean="0">
                <a:solidFill>
                  <a:srgbClr val="FF0000"/>
                </a:solidFill>
                <a:latin typeface="Comic Sans MS" panose="030F0702030302020204" pitchFamily="66" charset="0"/>
              </a:rPr>
              <a:t>Based on the BNL source</a:t>
            </a:r>
          </a:p>
          <a:p>
            <a:pPr marL="285750" indent="-285750">
              <a:buFont typeface="Arial" panose="020B0604020202020204" pitchFamily="34" charset="0"/>
              <a:buChar char="•"/>
            </a:pPr>
            <a:r>
              <a:rPr lang="en-US" dirty="0" smtClean="0">
                <a:solidFill>
                  <a:srgbClr val="FF0000"/>
                </a:solidFill>
                <a:latin typeface="Comic Sans MS" panose="030F0702030302020204" pitchFamily="66" charset="0"/>
              </a:rPr>
              <a:t>Appropriate for  pulsed operation. </a:t>
            </a:r>
            <a:endParaRPr lang="en-US"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3394874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ource Sequence 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2500" r="12500"/>
          <a:stretch/>
        </p:blipFill>
        <p:spPr>
          <a:xfrm>
            <a:off x="1143000" y="857250"/>
            <a:ext cx="6858000" cy="5143500"/>
          </a:xfrm>
          <a:prstGeom prst="rect">
            <a:avLst/>
          </a:prstGeom>
        </p:spPr>
      </p:pic>
    </p:spTree>
    <p:extLst>
      <p:ext uri="{BB962C8B-B14F-4D97-AF65-F5344CB8AC3E}">
        <p14:creationId xmlns:p14="http://schemas.microsoft.com/office/powerpoint/2010/main" val="31176997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945" y="2312275"/>
            <a:ext cx="4305738" cy="3229304"/>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262659197"/>
              </p:ext>
            </p:extLst>
          </p:nvPr>
        </p:nvGraphicFramePr>
        <p:xfrm>
          <a:off x="5139560" y="2878958"/>
          <a:ext cx="3531476" cy="2194560"/>
        </p:xfrm>
        <a:graphic>
          <a:graphicData uri="http://schemas.openxmlformats.org/drawingml/2006/table">
            <a:tbl>
              <a:tblPr firstRow="1" bandRow="1">
                <a:tableStyleId>{5940675A-B579-460E-94D1-54222C63F5DA}</a:tableStyleId>
              </a:tblPr>
              <a:tblGrid>
                <a:gridCol w="1765738"/>
                <a:gridCol w="1765738"/>
              </a:tblGrid>
              <a:tr h="294465">
                <a:tc>
                  <a:txBody>
                    <a:bodyPr/>
                    <a:lstStyle/>
                    <a:p>
                      <a:r>
                        <a:rPr lang="en-US" dirty="0" smtClean="0"/>
                        <a:t>Parameter</a:t>
                      </a:r>
                      <a:endParaRPr lang="en-US" dirty="0"/>
                    </a:p>
                  </a:txBody>
                  <a:tcPr/>
                </a:tc>
                <a:tc>
                  <a:txBody>
                    <a:bodyPr/>
                    <a:lstStyle/>
                    <a:p>
                      <a:r>
                        <a:rPr lang="en-US" dirty="0" smtClean="0"/>
                        <a:t>Value</a:t>
                      </a:r>
                      <a:endParaRPr lang="en-US" dirty="0"/>
                    </a:p>
                  </a:txBody>
                  <a:tcPr/>
                </a:tc>
              </a:tr>
              <a:tr h="294465">
                <a:tc>
                  <a:txBody>
                    <a:bodyPr/>
                    <a:lstStyle/>
                    <a:p>
                      <a:r>
                        <a:rPr lang="en-US" dirty="0" smtClean="0"/>
                        <a:t>Arc current</a:t>
                      </a:r>
                      <a:endParaRPr lang="en-US" dirty="0"/>
                    </a:p>
                  </a:txBody>
                  <a:tcPr/>
                </a:tc>
                <a:tc>
                  <a:txBody>
                    <a:bodyPr/>
                    <a:lstStyle/>
                    <a:p>
                      <a:r>
                        <a:rPr lang="en-US" dirty="0" smtClean="0"/>
                        <a:t>180A</a:t>
                      </a:r>
                      <a:endParaRPr lang="en-US" dirty="0"/>
                    </a:p>
                  </a:txBody>
                  <a:tcPr/>
                </a:tc>
              </a:tr>
              <a:tr h="294465">
                <a:tc>
                  <a:txBody>
                    <a:bodyPr/>
                    <a:lstStyle/>
                    <a:p>
                      <a:r>
                        <a:rPr lang="en-US" dirty="0" smtClean="0"/>
                        <a:t>Arc Voltage</a:t>
                      </a:r>
                      <a:endParaRPr lang="en-US" dirty="0"/>
                    </a:p>
                  </a:txBody>
                  <a:tcPr/>
                </a:tc>
                <a:tc>
                  <a:txBody>
                    <a:bodyPr/>
                    <a:lstStyle/>
                    <a:p>
                      <a:r>
                        <a:rPr lang="en-US" dirty="0" smtClean="0"/>
                        <a:t>130V</a:t>
                      </a:r>
                      <a:endParaRPr lang="en-US" dirty="0"/>
                    </a:p>
                  </a:txBody>
                  <a:tcPr/>
                </a:tc>
              </a:tr>
              <a:tr h="294465">
                <a:tc>
                  <a:txBody>
                    <a:bodyPr/>
                    <a:lstStyle/>
                    <a:p>
                      <a:r>
                        <a:rPr lang="en-US" dirty="0" smtClean="0"/>
                        <a:t>Beam current</a:t>
                      </a:r>
                    </a:p>
                  </a:txBody>
                  <a:tcPr/>
                </a:tc>
                <a:tc>
                  <a:txBody>
                    <a:bodyPr/>
                    <a:lstStyle/>
                    <a:p>
                      <a:r>
                        <a:rPr lang="en-US" dirty="0" smtClean="0"/>
                        <a:t>50mA</a:t>
                      </a:r>
                      <a:endParaRPr lang="en-US" dirty="0"/>
                    </a:p>
                  </a:txBody>
                  <a:tcPr/>
                </a:tc>
              </a:tr>
              <a:tr h="294465">
                <a:tc>
                  <a:txBody>
                    <a:bodyPr/>
                    <a:lstStyle/>
                    <a:p>
                      <a:r>
                        <a:rPr lang="en-US" dirty="0" smtClean="0"/>
                        <a:t>Power efficiency</a:t>
                      </a:r>
                      <a:endParaRPr lang="en-US" dirty="0"/>
                    </a:p>
                  </a:txBody>
                  <a:tcPr/>
                </a:tc>
                <a:tc>
                  <a:txBody>
                    <a:bodyPr/>
                    <a:lstStyle/>
                    <a:p>
                      <a:r>
                        <a:rPr lang="en-US" dirty="0" smtClean="0"/>
                        <a:t>2mA/kW</a:t>
                      </a:r>
                      <a:endParaRPr lang="en-US" dirty="0"/>
                    </a:p>
                  </a:txBody>
                  <a:tcPr/>
                </a:tc>
              </a:tr>
              <a:tr h="294465">
                <a:tc>
                  <a:txBody>
                    <a:bodyPr/>
                    <a:lstStyle/>
                    <a:p>
                      <a:r>
                        <a:rPr lang="en-US" dirty="0" smtClean="0"/>
                        <a:t>Source lifetime</a:t>
                      </a:r>
                      <a:endParaRPr lang="en-US" dirty="0"/>
                    </a:p>
                  </a:txBody>
                  <a:tcPr/>
                </a:tc>
                <a:tc>
                  <a:txBody>
                    <a:bodyPr/>
                    <a:lstStyle/>
                    <a:p>
                      <a:r>
                        <a:rPr lang="en-US" dirty="0" smtClean="0"/>
                        <a:t>3 months</a:t>
                      </a:r>
                      <a:endParaRPr lang="en-US" dirty="0"/>
                    </a:p>
                  </a:txBody>
                  <a:tcPr/>
                </a:tc>
              </a:tr>
            </a:tbl>
          </a:graphicData>
        </a:graphic>
      </p:graphicFrame>
      <p:sp>
        <p:nvSpPr>
          <p:cNvPr id="4" name="TextBox 3"/>
          <p:cNvSpPr txBox="1"/>
          <p:nvPr/>
        </p:nvSpPr>
        <p:spPr>
          <a:xfrm>
            <a:off x="628588" y="271840"/>
            <a:ext cx="7826911" cy="830997"/>
          </a:xfrm>
          <a:prstGeom prst="rect">
            <a:avLst/>
          </a:prstGeom>
          <a:noFill/>
        </p:spPr>
        <p:txBody>
          <a:bodyPr wrap="square" rtlCol="0">
            <a:spAutoFit/>
          </a:bodyPr>
          <a:lstStyle/>
          <a:p>
            <a:pPr algn="ctr"/>
            <a:r>
              <a:rPr lang="en-US" sz="2400" dirty="0" smtClean="0">
                <a:solidFill>
                  <a:srgbClr val="FF0000"/>
                </a:solidFill>
                <a:latin typeface="Comic Sans MS" panose="030F0702030302020204" pitchFamily="66" charset="0"/>
              </a:rPr>
              <a:t>The original magnetron used a flat cathode which will become very important later on !</a:t>
            </a:r>
            <a:endParaRPr lang="en-US"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9210333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525841"/>
            <a:ext cx="5029200" cy="6179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038600" y="3276600"/>
            <a:ext cx="1066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Bent Arrow 8"/>
          <p:cNvSpPr/>
          <p:nvPr/>
        </p:nvSpPr>
        <p:spPr>
          <a:xfrm flipV="1">
            <a:off x="3038475" y="2701283"/>
            <a:ext cx="1524000" cy="914401"/>
          </a:xfrm>
          <a:prstGeom prst="bentArrow">
            <a:avLst>
              <a:gd name="adj1" fmla="val 25000"/>
              <a:gd name="adj2" fmla="val 23616"/>
              <a:gd name="adj3" fmla="val 25000"/>
              <a:gd name="adj4" fmla="val 4375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3781425" y="3256776"/>
            <a:ext cx="346570" cy="276999"/>
          </a:xfrm>
          <a:prstGeom prst="rect">
            <a:avLst/>
          </a:prstGeom>
          <a:noFill/>
        </p:spPr>
        <p:txBody>
          <a:bodyPr wrap="none" rtlCol="0">
            <a:spAutoFit/>
          </a:bodyPr>
          <a:lstStyle/>
          <a:p>
            <a:r>
              <a:rPr lang="en-US" sz="1200" dirty="0" smtClean="0">
                <a:latin typeface="Helvetica" pitchFamily="34" charset="0"/>
              </a:rPr>
              <a:t>H-</a:t>
            </a:r>
            <a:endParaRPr lang="en-US" sz="1200" dirty="0">
              <a:latin typeface="Helvetica" pitchFamily="34" charset="0"/>
            </a:endParaRPr>
          </a:p>
        </p:txBody>
      </p:sp>
      <p:sp>
        <p:nvSpPr>
          <p:cNvPr id="5" name="Rectangle 4"/>
          <p:cNvSpPr/>
          <p:nvPr/>
        </p:nvSpPr>
        <p:spPr>
          <a:xfrm>
            <a:off x="2819400" y="2324100"/>
            <a:ext cx="581025" cy="238125"/>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952750" y="1971674"/>
            <a:ext cx="342900" cy="2571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1047750" y="2381250"/>
            <a:ext cx="17240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95350" y="2052637"/>
            <a:ext cx="20383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128962" y="2157411"/>
            <a:ext cx="0" cy="1285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989889" y="198300"/>
            <a:ext cx="3219151" cy="523220"/>
          </a:xfrm>
          <a:prstGeom prst="rect">
            <a:avLst/>
          </a:prstGeom>
          <a:noFill/>
        </p:spPr>
        <p:txBody>
          <a:bodyPr wrap="none" rtlCol="0">
            <a:spAutoFit/>
          </a:bodyPr>
          <a:lstStyle/>
          <a:p>
            <a:r>
              <a:rPr lang="en-US" sz="2800" dirty="0" smtClean="0">
                <a:solidFill>
                  <a:srgbClr val="00B050"/>
                </a:solidFill>
                <a:latin typeface="Comic Sans MS" panose="030F0702030302020204" pitchFamily="66" charset="0"/>
              </a:rPr>
              <a:t>Cockcroft-Walton</a:t>
            </a:r>
            <a:endParaRPr lang="en-US" sz="2800" dirty="0">
              <a:solidFill>
                <a:srgbClr val="00B050"/>
              </a:solidFill>
              <a:latin typeface="Comic Sans MS" panose="030F0702030302020204" pitchFamily="66" charset="0"/>
            </a:endParaRPr>
          </a:p>
        </p:txBody>
      </p:sp>
      <p:sp>
        <p:nvSpPr>
          <p:cNvPr id="7" name="Rounded Rectangle 6"/>
          <p:cNvSpPr/>
          <p:nvPr/>
        </p:nvSpPr>
        <p:spPr>
          <a:xfrm>
            <a:off x="4127995" y="1438276"/>
            <a:ext cx="748805" cy="304800"/>
          </a:xfrm>
          <a:prstGeom prst="roundRect">
            <a:avLst/>
          </a:prstGeom>
          <a:solidFill>
            <a:srgbClr val="7030A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4261345" y="1743076"/>
            <a:ext cx="748805" cy="304800"/>
          </a:xfrm>
          <a:prstGeom prst="roundRect">
            <a:avLst/>
          </a:prstGeom>
          <a:solidFill>
            <a:srgbClr val="7030A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520947" y="2100261"/>
            <a:ext cx="748805" cy="185738"/>
          </a:xfrm>
          <a:prstGeom prst="roundRect">
            <a:avLst/>
          </a:prstGeom>
          <a:solidFill>
            <a:srgbClr val="7030A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482847" y="1795461"/>
            <a:ext cx="748805" cy="185738"/>
          </a:xfrm>
          <a:prstGeom prst="roundRect">
            <a:avLst/>
          </a:prstGeom>
          <a:solidFill>
            <a:srgbClr val="7030A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C:\Documents and Settings\bollinger\Desktop\cold box.gif"/>
          <p:cNvPicPr>
            <a:picLocks noChangeAspect="1" noChangeArrowheads="1"/>
          </p:cNvPicPr>
          <p:nvPr/>
        </p:nvPicPr>
        <p:blipFill>
          <a:blip r:embed="rId3" cstate="print"/>
          <a:srcRect/>
          <a:stretch>
            <a:fillRect/>
          </a:stretch>
        </p:blipFill>
        <p:spPr bwMode="auto">
          <a:xfrm>
            <a:off x="5105400" y="3384768"/>
            <a:ext cx="3961555" cy="2976463"/>
          </a:xfrm>
          <a:prstGeom prst="rect">
            <a:avLst/>
          </a:prstGeom>
          <a:noFill/>
        </p:spPr>
      </p:pic>
      <p:sp>
        <p:nvSpPr>
          <p:cNvPr id="8" name="TextBox 7"/>
          <p:cNvSpPr txBox="1"/>
          <p:nvPr/>
        </p:nvSpPr>
        <p:spPr>
          <a:xfrm>
            <a:off x="5453738" y="1392911"/>
            <a:ext cx="3607724" cy="1600438"/>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solidFill>
                  <a:srgbClr val="0070C0"/>
                </a:solidFill>
                <a:latin typeface="Comic Sans MS" panose="030F0702030302020204" pitchFamily="66" charset="0"/>
              </a:rPr>
              <a:t>The source was mounted pointing down with a 90deg bend magnet.</a:t>
            </a:r>
          </a:p>
          <a:p>
            <a:pPr marL="285750" indent="-285750">
              <a:buFont typeface="Arial" panose="020B0604020202020204" pitchFamily="34" charset="0"/>
              <a:buChar char="•"/>
            </a:pPr>
            <a:r>
              <a:rPr lang="en-US" sz="1400" dirty="0" smtClean="0">
                <a:solidFill>
                  <a:srgbClr val="0070C0"/>
                </a:solidFill>
                <a:latin typeface="Comic Sans MS" panose="030F0702030302020204" pitchFamily="66" charset="0"/>
              </a:rPr>
              <a:t>There was a cold box that trapped Cs before it entered the accelerating column.</a:t>
            </a:r>
          </a:p>
          <a:p>
            <a:pPr marL="285750" indent="-285750">
              <a:buFont typeface="Arial" panose="020B0604020202020204" pitchFamily="34" charset="0"/>
              <a:buChar char="•"/>
            </a:pPr>
            <a:r>
              <a:rPr lang="en-US" sz="1400" dirty="0" smtClean="0">
                <a:solidFill>
                  <a:srgbClr val="0070C0"/>
                </a:solidFill>
                <a:latin typeface="Comic Sans MS" panose="030F0702030302020204" pitchFamily="66" charset="0"/>
              </a:rPr>
              <a:t>Co-extracted electrons swept away by the bend magnet</a:t>
            </a:r>
            <a:endParaRPr lang="en-US" sz="1400" dirty="0">
              <a:solidFill>
                <a:srgbClr val="0070C0"/>
              </a:solidFill>
              <a:latin typeface="Comic Sans MS" panose="030F0702030302020204" pitchFamily="66" charset="0"/>
            </a:endParaRPr>
          </a:p>
        </p:txBody>
      </p:sp>
    </p:spTree>
    <p:extLst>
      <p:ext uri="{BB962C8B-B14F-4D97-AF65-F5344CB8AC3E}">
        <p14:creationId xmlns:p14="http://schemas.microsoft.com/office/powerpoint/2010/main" val="29649856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agni.phys.iit.edu/~vpa/images/80-0121-03.jpg"/>
          <p:cNvPicPr>
            <a:picLocks noChangeAspect="1" noChangeArrowheads="1"/>
          </p:cNvPicPr>
          <p:nvPr/>
        </p:nvPicPr>
        <p:blipFill>
          <a:blip r:embed="rId2"/>
          <a:srcRect/>
          <a:stretch>
            <a:fillRect/>
          </a:stretch>
        </p:blipFill>
        <p:spPr bwMode="auto">
          <a:xfrm>
            <a:off x="4572284" y="1736833"/>
            <a:ext cx="3643009" cy="3673367"/>
          </a:xfrm>
          <a:prstGeom prst="rect">
            <a:avLst/>
          </a:prstGeom>
          <a:noFill/>
        </p:spPr>
      </p:pic>
      <p:pic>
        <p:nvPicPr>
          <p:cNvPr id="3" name="Picture 6" descr="http://www-visualmedia.fnal.gov/VMS_Site/gallery/stillphotos/1993/0000/93-0073.jpg"/>
          <p:cNvPicPr>
            <a:picLocks noChangeAspect="1" noChangeArrowheads="1"/>
          </p:cNvPicPr>
          <p:nvPr/>
        </p:nvPicPr>
        <p:blipFill>
          <a:blip r:embed="rId3"/>
          <a:srcRect/>
          <a:stretch>
            <a:fillRect/>
          </a:stretch>
        </p:blipFill>
        <p:spPr bwMode="auto">
          <a:xfrm>
            <a:off x="727840" y="2057400"/>
            <a:ext cx="2633089" cy="3352800"/>
          </a:xfrm>
          <a:prstGeom prst="rect">
            <a:avLst/>
          </a:prstGeom>
          <a:noFill/>
        </p:spPr>
      </p:pic>
      <p:sp>
        <p:nvSpPr>
          <p:cNvPr id="4" name="Oval 3"/>
          <p:cNvSpPr/>
          <p:nvPr/>
        </p:nvSpPr>
        <p:spPr>
          <a:xfrm>
            <a:off x="2175640" y="2057400"/>
            <a:ext cx="1219200" cy="13062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7"/>
          <p:cNvPicPr>
            <a:picLocks noChangeAspect="1" noChangeArrowheads="1"/>
          </p:cNvPicPr>
          <p:nvPr/>
        </p:nvPicPr>
        <p:blipFill>
          <a:blip r:embed="rId4" cstate="print"/>
          <a:srcRect/>
          <a:stretch>
            <a:fillRect/>
          </a:stretch>
        </p:blipFill>
        <p:spPr bwMode="auto">
          <a:xfrm>
            <a:off x="3318640" y="4038600"/>
            <a:ext cx="990600" cy="742950"/>
          </a:xfrm>
          <a:prstGeom prst="rect">
            <a:avLst/>
          </a:prstGeom>
          <a:noFill/>
          <a:ln w="9525">
            <a:noFill/>
            <a:miter lim="800000"/>
            <a:headEnd/>
            <a:tailEnd/>
          </a:ln>
        </p:spPr>
      </p:pic>
      <p:cxnSp>
        <p:nvCxnSpPr>
          <p:cNvPr id="6" name="Straight Connector 5"/>
          <p:cNvCxnSpPr/>
          <p:nvPr/>
        </p:nvCxnSpPr>
        <p:spPr>
          <a:xfrm rot="16200000" flipH="1">
            <a:off x="2404240" y="3048000"/>
            <a:ext cx="1143000" cy="990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2823340" y="2781300"/>
            <a:ext cx="1447800" cy="12192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67018" y="573578"/>
            <a:ext cx="5048177" cy="523220"/>
          </a:xfrm>
          <a:prstGeom prst="rect">
            <a:avLst/>
          </a:prstGeom>
          <a:noFill/>
        </p:spPr>
        <p:txBody>
          <a:bodyPr wrap="none" rtlCol="0">
            <a:spAutoFit/>
          </a:bodyPr>
          <a:lstStyle/>
          <a:p>
            <a:r>
              <a:rPr lang="en-US" sz="2800" dirty="0" smtClean="0">
                <a:solidFill>
                  <a:srgbClr val="00B050"/>
                </a:solidFill>
                <a:latin typeface="Comic Sans MS" panose="030F0702030302020204" pitchFamily="66" charset="0"/>
              </a:rPr>
              <a:t>Cockcroft- Walton continued</a:t>
            </a:r>
            <a:endParaRPr lang="en-US" sz="2800" dirty="0">
              <a:solidFill>
                <a:srgbClr val="00B050"/>
              </a:solidFill>
              <a:latin typeface="Comic Sans MS" panose="030F0702030302020204" pitchFamily="66" charset="0"/>
            </a:endParaRPr>
          </a:p>
        </p:txBody>
      </p:sp>
      <p:sp>
        <p:nvSpPr>
          <p:cNvPr id="9" name="TextBox 8"/>
          <p:cNvSpPr txBox="1"/>
          <p:nvPr/>
        </p:nvSpPr>
        <p:spPr>
          <a:xfrm>
            <a:off x="609302" y="5600992"/>
            <a:ext cx="3781805" cy="646331"/>
          </a:xfrm>
          <a:prstGeom prst="rect">
            <a:avLst/>
          </a:prstGeom>
          <a:noFill/>
        </p:spPr>
        <p:txBody>
          <a:bodyPr wrap="none" rtlCol="0">
            <a:spAutoFit/>
          </a:bodyPr>
          <a:lstStyle/>
          <a:p>
            <a:pPr marL="285750" indent="-285750">
              <a:buFont typeface="Arial" panose="020B0604020202020204" pitchFamily="34" charset="0"/>
              <a:buChar char="•"/>
            </a:pPr>
            <a:r>
              <a:rPr lang="en-US" dirty="0" smtClean="0">
                <a:solidFill>
                  <a:srgbClr val="0070C0"/>
                </a:solidFill>
                <a:latin typeface="Comic Sans MS" panose="030F0702030302020204" pitchFamily="66" charset="0"/>
              </a:rPr>
              <a:t>750keV accelerating column</a:t>
            </a:r>
          </a:p>
          <a:p>
            <a:pPr marL="285750" indent="-285750">
              <a:buFont typeface="Arial" panose="020B0604020202020204" pitchFamily="34" charset="0"/>
              <a:buChar char="•"/>
            </a:pPr>
            <a:r>
              <a:rPr lang="en-US" dirty="0" smtClean="0">
                <a:solidFill>
                  <a:srgbClr val="0070C0"/>
                </a:solidFill>
                <a:latin typeface="Comic Sans MS" panose="030F0702030302020204" pitchFamily="66" charset="0"/>
              </a:rPr>
              <a:t>100kV between each electrode</a:t>
            </a:r>
            <a:endParaRPr lang="en-US" dirty="0">
              <a:solidFill>
                <a:srgbClr val="0070C0"/>
              </a:solidFill>
              <a:latin typeface="Comic Sans MS" panose="030F0702030302020204" pitchFamily="66" charset="0"/>
            </a:endParaRPr>
          </a:p>
        </p:txBody>
      </p:sp>
      <p:cxnSp>
        <p:nvCxnSpPr>
          <p:cNvPr id="11" name="Straight Arrow Connector 10"/>
          <p:cNvCxnSpPr>
            <a:endCxn id="5" idx="2"/>
          </p:cNvCxnSpPr>
          <p:nvPr/>
        </p:nvCxnSpPr>
        <p:spPr>
          <a:xfrm flipV="1">
            <a:off x="2937639" y="4781550"/>
            <a:ext cx="876301" cy="81944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175562" y="5600992"/>
            <a:ext cx="3645131" cy="646331"/>
          </a:xfrm>
          <a:prstGeom prst="rect">
            <a:avLst/>
          </a:prstGeom>
          <a:noFill/>
        </p:spPr>
        <p:txBody>
          <a:bodyPr wrap="square" rtlCol="0">
            <a:spAutoFit/>
          </a:bodyPr>
          <a:lstStyle/>
          <a:p>
            <a:r>
              <a:rPr lang="en-US" dirty="0" smtClean="0">
                <a:solidFill>
                  <a:srgbClr val="0070C0"/>
                </a:solidFill>
                <a:latin typeface="Comic Sans MS" panose="030F0702030302020204" pitchFamily="66" charset="0"/>
              </a:rPr>
              <a:t>Dome contains ion source electronics and vacuum pumping</a:t>
            </a:r>
            <a:endParaRPr lang="en-US" dirty="0">
              <a:solidFill>
                <a:srgbClr val="0070C0"/>
              </a:solidFill>
              <a:latin typeface="Comic Sans MS" panose="030F0702030302020204" pitchFamily="66" charset="0"/>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3062" y="3727565"/>
            <a:ext cx="2243513" cy="1682635"/>
          </a:xfrm>
          <a:prstGeom prst="rect">
            <a:avLst/>
          </a:prstGeom>
        </p:spPr>
      </p:pic>
    </p:spTree>
    <p:extLst>
      <p:ext uri="{BB962C8B-B14F-4D97-AF65-F5344CB8AC3E}">
        <p14:creationId xmlns:p14="http://schemas.microsoft.com/office/powerpoint/2010/main" val="9613677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misc talks\APT Talk\IMG_00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574431"/>
            <a:ext cx="4205608" cy="5443057"/>
          </a:xfrm>
          <a:prstGeom prst="rect">
            <a:avLst/>
          </a:prstGeom>
          <a:noFill/>
          <a:ln>
            <a:solidFill>
              <a:srgbClr val="FF9900"/>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51025" y="45845"/>
            <a:ext cx="6614311" cy="523220"/>
          </a:xfrm>
          <a:prstGeom prst="rect">
            <a:avLst/>
          </a:prstGeom>
          <a:noFill/>
        </p:spPr>
        <p:txBody>
          <a:bodyPr wrap="none" rtlCol="0">
            <a:spAutoFit/>
          </a:bodyPr>
          <a:lstStyle/>
          <a:p>
            <a:r>
              <a:rPr lang="en-US" sz="2800" dirty="0" smtClean="0">
                <a:solidFill>
                  <a:srgbClr val="00B050"/>
                </a:solidFill>
                <a:latin typeface="Comic Sans MS" panose="030F0702030302020204" pitchFamily="66" charset="0"/>
              </a:rPr>
              <a:t>The 1</a:t>
            </a:r>
            <a:r>
              <a:rPr lang="en-US" sz="2800" baseline="30000" dirty="0" smtClean="0">
                <a:solidFill>
                  <a:srgbClr val="00B050"/>
                </a:solidFill>
                <a:latin typeface="Comic Sans MS" panose="030F0702030302020204" pitchFamily="66" charset="0"/>
              </a:rPr>
              <a:t>st</a:t>
            </a:r>
            <a:r>
              <a:rPr lang="en-US" sz="2800" dirty="0" smtClean="0">
                <a:solidFill>
                  <a:srgbClr val="00B050"/>
                </a:solidFill>
                <a:latin typeface="Comic Sans MS" panose="030F0702030302020204" pitchFamily="66" charset="0"/>
              </a:rPr>
              <a:t> H- ions accelerated down </a:t>
            </a:r>
            <a:r>
              <a:rPr lang="en-US" sz="2800" dirty="0" err="1" smtClean="0">
                <a:solidFill>
                  <a:srgbClr val="00B050"/>
                </a:solidFill>
                <a:latin typeface="Comic Sans MS" panose="030F0702030302020204" pitchFamily="66" charset="0"/>
              </a:rPr>
              <a:t>Linac</a:t>
            </a:r>
            <a:endParaRPr lang="en-US" sz="2800" dirty="0">
              <a:solidFill>
                <a:srgbClr val="00B050"/>
              </a:solidFill>
              <a:latin typeface="Comic Sans MS" panose="030F0702030302020204" pitchFamily="66" charset="0"/>
            </a:endParaRPr>
          </a:p>
        </p:txBody>
      </p:sp>
      <p:pic>
        <p:nvPicPr>
          <p:cNvPr id="1029" name="Picture 5" descr="C:\misc talks\APT Talk\2013_12_19\IMG_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09600"/>
            <a:ext cx="4121345" cy="5334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800600" y="973015"/>
            <a:ext cx="2819400" cy="398585"/>
          </a:xfrm>
          <a:prstGeom prst="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4724400"/>
            <a:ext cx="4205608" cy="457200"/>
          </a:xfrm>
          <a:prstGeom prst="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828800" y="609600"/>
            <a:ext cx="1676400" cy="363415"/>
          </a:xfrm>
          <a:prstGeom prst="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0" y="6324600"/>
            <a:ext cx="9004388" cy="338554"/>
          </a:xfrm>
          <a:prstGeom prst="rect">
            <a:avLst/>
          </a:prstGeom>
          <a:noFill/>
        </p:spPr>
        <p:txBody>
          <a:bodyPr wrap="none" rtlCol="0">
            <a:spAutoFit/>
          </a:bodyPr>
          <a:lstStyle/>
          <a:p>
            <a:r>
              <a:rPr lang="en-US" sz="1600" b="1" dirty="0" smtClean="0">
                <a:solidFill>
                  <a:schemeClr val="accent6">
                    <a:lumMod val="75000"/>
                  </a:schemeClr>
                </a:solidFill>
                <a:latin typeface="Comic Sans MS" panose="030F0702030302020204" pitchFamily="66" charset="0"/>
              </a:rPr>
              <a:t>Like all good accelerator experiments, it took less than 1 shift to prove that it works !</a:t>
            </a:r>
            <a:endParaRPr lang="en-US" sz="1600" b="1" dirty="0">
              <a:solidFill>
                <a:schemeClr val="accent6">
                  <a:lumMod val="75000"/>
                </a:schemeClr>
              </a:solidFill>
              <a:latin typeface="Comic Sans MS" panose="030F0702030302020204" pitchFamily="66" charset="0"/>
            </a:endParaRPr>
          </a:p>
        </p:txBody>
      </p:sp>
    </p:spTree>
    <p:extLst>
      <p:ext uri="{BB962C8B-B14F-4D97-AF65-F5344CB8AC3E}">
        <p14:creationId xmlns:p14="http://schemas.microsoft.com/office/powerpoint/2010/main" val="25724676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145" y="1831402"/>
            <a:ext cx="3065517" cy="229913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144" y="4247470"/>
            <a:ext cx="3065517" cy="229913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1696" y="4352570"/>
            <a:ext cx="3142594" cy="235694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1696" y="1857674"/>
            <a:ext cx="3142594" cy="2356946"/>
          </a:xfrm>
          <a:prstGeom prst="rect">
            <a:avLst/>
          </a:prstGeom>
        </p:spPr>
      </p:pic>
      <p:sp>
        <p:nvSpPr>
          <p:cNvPr id="6" name="TextBox 5"/>
          <p:cNvSpPr txBox="1"/>
          <p:nvPr/>
        </p:nvSpPr>
        <p:spPr>
          <a:xfrm>
            <a:off x="73573" y="225240"/>
            <a:ext cx="9122979" cy="1477328"/>
          </a:xfrm>
          <a:prstGeom prst="rect">
            <a:avLst/>
          </a:prstGeom>
          <a:noFill/>
        </p:spPr>
        <p:txBody>
          <a:bodyPr wrap="square" rtlCol="0">
            <a:spAutoFit/>
          </a:bodyPr>
          <a:lstStyle/>
          <a:p>
            <a:r>
              <a:rPr lang="en-US" dirty="0" smtClean="0">
                <a:solidFill>
                  <a:srgbClr val="0070C0"/>
                </a:solidFill>
                <a:latin typeface="Comic Sans MS" panose="030F0702030302020204" pitchFamily="66" charset="0"/>
              </a:rPr>
              <a:t>The original cathode was used for years. Then it was decided to grove the cathode on one side to help focus the beam at the anode extraction slit. This was a huge improvement. Later, the cathodes were grooved all the way around thinking that it would reduce “noise” in the extracted beam current which was thought to be the result of too low of a plasma volume.</a:t>
            </a:r>
            <a:endParaRPr lang="en-US" dirty="0">
              <a:solidFill>
                <a:srgbClr val="0070C0"/>
              </a:solidFill>
              <a:latin typeface="Comic Sans MS" panose="030F0702030302020204" pitchFamily="66" charset="0"/>
            </a:endParaRPr>
          </a:p>
        </p:txBody>
      </p:sp>
    </p:spTree>
    <p:extLst>
      <p:ext uri="{BB962C8B-B14F-4D97-AF65-F5344CB8AC3E}">
        <p14:creationId xmlns:p14="http://schemas.microsoft.com/office/powerpoint/2010/main" val="35219003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33" y="86058"/>
            <a:ext cx="7351776" cy="5507736"/>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224" t="6882" r="3430" b="14978"/>
          <a:stretch/>
        </p:blipFill>
        <p:spPr>
          <a:xfrm>
            <a:off x="4165456" y="4120052"/>
            <a:ext cx="4904968" cy="2690648"/>
          </a:xfrm>
          <a:prstGeom prst="rect">
            <a:avLst/>
          </a:prstGeom>
        </p:spPr>
      </p:pic>
    </p:spTree>
    <p:extLst>
      <p:ext uri="{BB962C8B-B14F-4D97-AF65-F5344CB8AC3E}">
        <p14:creationId xmlns:p14="http://schemas.microsoft.com/office/powerpoint/2010/main" val="34839333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misc talks\APT Talk\IM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9590"/>
          <a:stretch/>
        </p:blipFill>
        <p:spPr bwMode="auto">
          <a:xfrm>
            <a:off x="1143000" y="163503"/>
            <a:ext cx="4953000" cy="387247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43000" y="304800"/>
            <a:ext cx="4953000" cy="609600"/>
          </a:xfrm>
          <a:prstGeom prst="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43000" y="2819400"/>
            <a:ext cx="4953000" cy="609600"/>
          </a:xfrm>
          <a:prstGeom prst="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116993" y="2727960"/>
            <a:ext cx="3027007"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Average power now: 156V x 35A x15 (1/s) x 60(</a:t>
            </a:r>
            <a:r>
              <a:rPr lang="en-US" sz="1400" dirty="0" err="1" smtClean="0">
                <a:latin typeface="Symbol" panose="05050102010706020507" pitchFamily="18" charset="2"/>
              </a:rPr>
              <a:t>m</a:t>
            </a:r>
            <a:r>
              <a:rPr lang="en-US" sz="1400" dirty="0" err="1" smtClean="0"/>
              <a:t>s</a:t>
            </a:r>
            <a:r>
              <a:rPr lang="en-US" sz="1400" dirty="0" smtClean="0"/>
              <a:t>) = 4.9W</a:t>
            </a:r>
          </a:p>
          <a:p>
            <a:pPr marL="285750" indent="-285750">
              <a:buFont typeface="Arial" panose="020B0604020202020204" pitchFamily="34" charset="0"/>
              <a:buChar char="•"/>
            </a:pPr>
            <a:r>
              <a:rPr lang="en-US" sz="1400" dirty="0" smtClean="0"/>
              <a:t>Arc current went from 180A to 35A with cathode focusing!</a:t>
            </a:r>
            <a:endParaRPr lang="en-US" sz="1400" dirty="0"/>
          </a:p>
        </p:txBody>
      </p:sp>
      <p:sp>
        <p:nvSpPr>
          <p:cNvPr id="6" name="TextBox 5"/>
          <p:cNvSpPr txBox="1"/>
          <p:nvPr/>
        </p:nvSpPr>
        <p:spPr>
          <a:xfrm>
            <a:off x="504497" y="4645573"/>
            <a:ext cx="8029903" cy="646331"/>
          </a:xfrm>
          <a:prstGeom prst="rect">
            <a:avLst/>
          </a:prstGeom>
          <a:noFill/>
        </p:spPr>
        <p:txBody>
          <a:bodyPr wrap="square" rtlCol="0">
            <a:spAutoFit/>
          </a:bodyPr>
          <a:lstStyle/>
          <a:p>
            <a:r>
              <a:rPr lang="en-US" dirty="0" smtClean="0">
                <a:solidFill>
                  <a:srgbClr val="FF0000"/>
                </a:solidFill>
                <a:latin typeface="Comic Sans MS" panose="030F0702030302020204" pitchFamily="66" charset="0"/>
              </a:rPr>
              <a:t>This is where things remained until the installation of the new ion source and RFQ……</a:t>
            </a:r>
            <a:endParaRPr lang="en-US"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7653940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nts and Settings\bollinger\Desktop\NIBS 2012\NIBS 2012 paper\beamline.jpg"/>
          <p:cNvPicPr/>
          <p:nvPr/>
        </p:nvPicPr>
        <p:blipFill>
          <a:blip r:embed="rId2" cstate="print"/>
          <a:srcRect/>
          <a:stretch>
            <a:fillRect/>
          </a:stretch>
        </p:blipFill>
        <p:spPr bwMode="auto">
          <a:xfrm>
            <a:off x="735720" y="1046498"/>
            <a:ext cx="7556937" cy="5671239"/>
          </a:xfrm>
          <a:prstGeom prst="rect">
            <a:avLst/>
          </a:prstGeom>
          <a:noFill/>
          <a:ln w="9525">
            <a:noFill/>
            <a:miter lim="800000"/>
            <a:headEnd/>
            <a:tailEnd/>
          </a:ln>
        </p:spPr>
      </p:pic>
      <p:sp>
        <p:nvSpPr>
          <p:cNvPr id="3" name="TextBox 2"/>
          <p:cNvSpPr txBox="1"/>
          <p:nvPr/>
        </p:nvSpPr>
        <p:spPr>
          <a:xfrm>
            <a:off x="2564564" y="63070"/>
            <a:ext cx="3990195" cy="584775"/>
          </a:xfrm>
          <a:prstGeom prst="rect">
            <a:avLst/>
          </a:prstGeom>
          <a:noFill/>
        </p:spPr>
        <p:txBody>
          <a:bodyPr wrap="none" rtlCol="0">
            <a:spAutoFit/>
          </a:bodyPr>
          <a:lstStyle/>
          <a:p>
            <a:r>
              <a:rPr lang="en-US" sz="3200" dirty="0" smtClean="0">
                <a:solidFill>
                  <a:srgbClr val="00B050"/>
                </a:solidFill>
                <a:latin typeface="Comic Sans MS" panose="030F0702030302020204" pitchFamily="66" charset="0"/>
              </a:rPr>
              <a:t>Where we are now…</a:t>
            </a:r>
            <a:endParaRPr lang="en-US" sz="3200" dirty="0">
              <a:solidFill>
                <a:srgbClr val="00B050"/>
              </a:solidFill>
              <a:latin typeface="Comic Sans MS" panose="030F0702030302020204" pitchFamily="66" charset="0"/>
            </a:endParaRPr>
          </a:p>
        </p:txBody>
      </p:sp>
    </p:spTree>
    <p:extLst>
      <p:ext uri="{BB962C8B-B14F-4D97-AF65-F5344CB8AC3E}">
        <p14:creationId xmlns:p14="http://schemas.microsoft.com/office/powerpoint/2010/main" val="29135191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178" y="1608082"/>
            <a:ext cx="4890813" cy="366811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6620" y="1615963"/>
            <a:ext cx="4880305" cy="3660229"/>
          </a:xfrm>
          <a:prstGeom prst="rect">
            <a:avLst/>
          </a:prstGeom>
        </p:spPr>
      </p:pic>
      <p:sp>
        <p:nvSpPr>
          <p:cNvPr id="4" name="TextBox 3"/>
          <p:cNvSpPr txBox="1"/>
          <p:nvPr/>
        </p:nvSpPr>
        <p:spPr>
          <a:xfrm>
            <a:off x="1809943" y="1902373"/>
            <a:ext cx="1067728" cy="369332"/>
          </a:xfrm>
          <a:prstGeom prst="rect">
            <a:avLst/>
          </a:prstGeom>
          <a:noFill/>
        </p:spPr>
        <p:txBody>
          <a:bodyPr wrap="none" rtlCol="0">
            <a:spAutoFit/>
          </a:bodyPr>
          <a:lstStyle/>
          <a:p>
            <a:r>
              <a:rPr lang="en-US" dirty="0" smtClean="0">
                <a:solidFill>
                  <a:schemeClr val="bg1"/>
                </a:solidFill>
              </a:rPr>
              <a:t>2 sources</a:t>
            </a:r>
            <a:endParaRPr lang="en-US" dirty="0">
              <a:solidFill>
                <a:schemeClr val="bg1"/>
              </a:solidFill>
            </a:endParaRPr>
          </a:p>
        </p:txBody>
      </p:sp>
      <p:cxnSp>
        <p:nvCxnSpPr>
          <p:cNvPr id="6" name="Straight Arrow Connector 5"/>
          <p:cNvCxnSpPr/>
          <p:nvPr/>
        </p:nvCxnSpPr>
        <p:spPr>
          <a:xfrm>
            <a:off x="2343807" y="2271705"/>
            <a:ext cx="283777" cy="797316"/>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343807" y="2271705"/>
            <a:ext cx="0" cy="949716"/>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57566" y="334543"/>
            <a:ext cx="8323112" cy="461665"/>
          </a:xfrm>
          <a:prstGeom prst="rect">
            <a:avLst/>
          </a:prstGeom>
          <a:noFill/>
        </p:spPr>
        <p:txBody>
          <a:bodyPr wrap="none" rtlCol="0">
            <a:spAutoFit/>
          </a:bodyPr>
          <a:lstStyle/>
          <a:p>
            <a:r>
              <a:rPr lang="en-US" sz="2400" dirty="0" smtClean="0">
                <a:solidFill>
                  <a:srgbClr val="FF0000"/>
                </a:solidFill>
                <a:latin typeface="Comic Sans MS" panose="030F0702030302020204" pitchFamily="66" charset="0"/>
              </a:rPr>
              <a:t>The </a:t>
            </a:r>
            <a:r>
              <a:rPr lang="en-US" sz="2400" dirty="0" smtClean="0">
                <a:solidFill>
                  <a:srgbClr val="FF0000"/>
                </a:solidFill>
                <a:latin typeface="Comic Sans MS" panose="030F0702030302020204" pitchFamily="66" charset="0"/>
              </a:rPr>
              <a:t>ion source is </a:t>
            </a:r>
            <a:r>
              <a:rPr lang="en-US" sz="2400" dirty="0" smtClean="0">
                <a:solidFill>
                  <a:srgbClr val="FF0000"/>
                </a:solidFill>
                <a:latin typeface="Comic Sans MS" panose="030F0702030302020204" pitchFamily="66" charset="0"/>
              </a:rPr>
              <a:t>based on a design by Jim </a:t>
            </a:r>
            <a:r>
              <a:rPr lang="en-US" sz="2400" dirty="0" err="1" smtClean="0">
                <a:solidFill>
                  <a:srgbClr val="FF0000"/>
                </a:solidFill>
                <a:latin typeface="Comic Sans MS" panose="030F0702030302020204" pitchFamily="66" charset="0"/>
              </a:rPr>
              <a:t>Alessi</a:t>
            </a:r>
            <a:r>
              <a:rPr lang="en-US" sz="2400" dirty="0" smtClean="0">
                <a:solidFill>
                  <a:srgbClr val="FF0000"/>
                </a:solidFill>
                <a:latin typeface="Comic Sans MS" panose="030F0702030302020204" pitchFamily="66" charset="0"/>
              </a:rPr>
              <a:t> of BNL</a:t>
            </a:r>
            <a:endParaRPr lang="en-US"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1453591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6681" b="22630"/>
          <a:stretch/>
        </p:blipFill>
        <p:spPr>
          <a:xfrm>
            <a:off x="245242" y="2081049"/>
            <a:ext cx="5541817" cy="2522482"/>
          </a:xfrm>
          <a:prstGeom prst="rect">
            <a:avLst/>
          </a:prstGeom>
        </p:spPr>
      </p:pic>
      <p:sp>
        <p:nvSpPr>
          <p:cNvPr id="3" name="TextBox 2"/>
          <p:cNvSpPr txBox="1"/>
          <p:nvPr/>
        </p:nvSpPr>
        <p:spPr>
          <a:xfrm>
            <a:off x="2091538" y="1698140"/>
            <a:ext cx="1992469" cy="369332"/>
          </a:xfrm>
          <a:prstGeom prst="rect">
            <a:avLst/>
          </a:prstGeom>
          <a:noFill/>
        </p:spPr>
        <p:txBody>
          <a:bodyPr wrap="none" rtlCol="0">
            <a:spAutoFit/>
          </a:bodyPr>
          <a:lstStyle/>
          <a:p>
            <a:r>
              <a:rPr lang="en-US" dirty="0" err="1" smtClean="0"/>
              <a:t>Einzel</a:t>
            </a:r>
            <a:r>
              <a:rPr lang="en-US" dirty="0" smtClean="0"/>
              <a:t> lens chopper</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0079" b="18492"/>
          <a:stretch/>
        </p:blipFill>
        <p:spPr>
          <a:xfrm rot="5400000">
            <a:off x="4254553" y="2187972"/>
            <a:ext cx="6121033" cy="2820084"/>
          </a:xfrm>
          <a:prstGeom prst="rect">
            <a:avLst/>
          </a:prstGeom>
        </p:spPr>
      </p:pic>
      <p:sp>
        <p:nvSpPr>
          <p:cNvPr id="5" name="TextBox 4"/>
          <p:cNvSpPr txBox="1"/>
          <p:nvPr/>
        </p:nvSpPr>
        <p:spPr>
          <a:xfrm>
            <a:off x="6033660" y="168165"/>
            <a:ext cx="2562817" cy="369332"/>
          </a:xfrm>
          <a:prstGeom prst="rect">
            <a:avLst/>
          </a:prstGeom>
          <a:noFill/>
        </p:spPr>
        <p:txBody>
          <a:bodyPr wrap="none" rtlCol="0">
            <a:spAutoFit/>
          </a:bodyPr>
          <a:lstStyle/>
          <a:p>
            <a:r>
              <a:rPr lang="en-US" dirty="0" smtClean="0"/>
              <a:t>Ion source HV electronics</a:t>
            </a:r>
            <a:endParaRPr lang="en-US" dirty="0"/>
          </a:p>
        </p:txBody>
      </p:sp>
    </p:spTree>
    <p:extLst>
      <p:ext uri="{BB962C8B-B14F-4D97-AF65-F5344CB8AC3E}">
        <p14:creationId xmlns:p14="http://schemas.microsoft.com/office/powerpoint/2010/main" val="31224148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875" y="1405757"/>
            <a:ext cx="6649545" cy="4987159"/>
          </a:xfrm>
          <a:prstGeom prst="rect">
            <a:avLst/>
          </a:prstGeom>
        </p:spPr>
      </p:pic>
      <p:sp>
        <p:nvSpPr>
          <p:cNvPr id="3" name="TextBox 2"/>
          <p:cNvSpPr txBox="1"/>
          <p:nvPr/>
        </p:nvSpPr>
        <p:spPr>
          <a:xfrm>
            <a:off x="2869330" y="141160"/>
            <a:ext cx="3413114" cy="461665"/>
          </a:xfrm>
          <a:prstGeom prst="rect">
            <a:avLst/>
          </a:prstGeom>
          <a:noFill/>
        </p:spPr>
        <p:txBody>
          <a:bodyPr wrap="none" rtlCol="0">
            <a:spAutoFit/>
          </a:bodyPr>
          <a:lstStyle/>
          <a:p>
            <a:r>
              <a:rPr lang="en-US" sz="2400" dirty="0" smtClean="0">
                <a:solidFill>
                  <a:srgbClr val="FF0000"/>
                </a:solidFill>
                <a:latin typeface="Comic Sans MS" panose="030F0702030302020204" pitchFamily="66" charset="0"/>
              </a:rPr>
              <a:t>Equipment bellow deck</a:t>
            </a:r>
            <a:endParaRPr lang="en-US" sz="2400" dirty="0">
              <a:solidFill>
                <a:srgbClr val="FF0000"/>
              </a:solidFill>
              <a:latin typeface="Comic Sans MS" panose="030F0702030302020204" pitchFamily="66" charset="0"/>
            </a:endParaRPr>
          </a:p>
        </p:txBody>
      </p:sp>
      <p:sp>
        <p:nvSpPr>
          <p:cNvPr id="4" name="TextBox 3"/>
          <p:cNvSpPr txBox="1"/>
          <p:nvPr/>
        </p:nvSpPr>
        <p:spPr>
          <a:xfrm>
            <a:off x="6566221" y="2480441"/>
            <a:ext cx="1337556" cy="646331"/>
          </a:xfrm>
          <a:prstGeom prst="rect">
            <a:avLst/>
          </a:prstGeom>
          <a:noFill/>
        </p:spPr>
        <p:txBody>
          <a:bodyPr wrap="square" rtlCol="0">
            <a:spAutoFit/>
          </a:bodyPr>
          <a:lstStyle/>
          <a:p>
            <a:r>
              <a:rPr lang="en-US" dirty="0" smtClean="0">
                <a:solidFill>
                  <a:schemeClr val="bg1"/>
                </a:solidFill>
              </a:rPr>
              <a:t>Solenoid supplies</a:t>
            </a:r>
            <a:endParaRPr lang="en-US" dirty="0">
              <a:solidFill>
                <a:schemeClr val="bg1"/>
              </a:solidFill>
            </a:endParaRPr>
          </a:p>
        </p:txBody>
      </p:sp>
      <p:sp>
        <p:nvSpPr>
          <p:cNvPr id="5" name="TextBox 4"/>
          <p:cNvSpPr txBox="1"/>
          <p:nvPr/>
        </p:nvSpPr>
        <p:spPr>
          <a:xfrm>
            <a:off x="4702007" y="2426021"/>
            <a:ext cx="1156144" cy="738664"/>
          </a:xfrm>
          <a:prstGeom prst="rect">
            <a:avLst/>
          </a:prstGeom>
          <a:noFill/>
        </p:spPr>
        <p:txBody>
          <a:bodyPr wrap="square" rtlCol="0">
            <a:spAutoFit/>
          </a:bodyPr>
          <a:lstStyle/>
          <a:p>
            <a:r>
              <a:rPr lang="en-US" sz="1400" dirty="0" smtClean="0">
                <a:solidFill>
                  <a:schemeClr val="bg1"/>
                </a:solidFill>
              </a:rPr>
              <a:t>Solenoid &amp; Quad supplies</a:t>
            </a:r>
            <a:endParaRPr lang="en-US" sz="1400" dirty="0">
              <a:solidFill>
                <a:schemeClr val="bg1"/>
              </a:solidFill>
            </a:endParaRPr>
          </a:p>
        </p:txBody>
      </p:sp>
      <p:sp>
        <p:nvSpPr>
          <p:cNvPr id="6" name="TextBox 5"/>
          <p:cNvSpPr txBox="1"/>
          <p:nvPr/>
        </p:nvSpPr>
        <p:spPr>
          <a:xfrm>
            <a:off x="1576552" y="1036425"/>
            <a:ext cx="1754968" cy="369332"/>
          </a:xfrm>
          <a:prstGeom prst="rect">
            <a:avLst/>
          </a:prstGeom>
          <a:noFill/>
        </p:spPr>
        <p:txBody>
          <a:bodyPr wrap="none" rtlCol="0">
            <a:spAutoFit/>
          </a:bodyPr>
          <a:lstStyle/>
          <a:p>
            <a:r>
              <a:rPr lang="en-US" dirty="0" smtClean="0"/>
              <a:t>Extractor </a:t>
            </a:r>
            <a:r>
              <a:rPr lang="en-US" dirty="0" err="1" smtClean="0"/>
              <a:t>pulsers</a:t>
            </a:r>
            <a:endParaRPr lang="en-US" dirty="0"/>
          </a:p>
        </p:txBody>
      </p:sp>
      <p:cxnSp>
        <p:nvCxnSpPr>
          <p:cNvPr id="8" name="Straight Arrow Connector 7"/>
          <p:cNvCxnSpPr/>
          <p:nvPr/>
        </p:nvCxnSpPr>
        <p:spPr>
          <a:xfrm>
            <a:off x="2454036" y="1405757"/>
            <a:ext cx="415294" cy="12428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6" idx="2"/>
          </p:cNvCxnSpPr>
          <p:nvPr/>
        </p:nvCxnSpPr>
        <p:spPr>
          <a:xfrm flipH="1">
            <a:off x="1781644" y="1405757"/>
            <a:ext cx="672392" cy="139784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817450" y="1057445"/>
            <a:ext cx="1621213" cy="369332"/>
          </a:xfrm>
          <a:prstGeom prst="rect">
            <a:avLst/>
          </a:prstGeom>
          <a:noFill/>
        </p:spPr>
        <p:txBody>
          <a:bodyPr wrap="none" rtlCol="0">
            <a:spAutoFit/>
          </a:bodyPr>
          <a:lstStyle/>
          <a:p>
            <a:r>
              <a:rPr lang="en-US" dirty="0" smtClean="0"/>
              <a:t>Supply controls</a:t>
            </a:r>
            <a:endParaRPr lang="en-US" dirty="0"/>
          </a:p>
        </p:txBody>
      </p:sp>
      <p:cxnSp>
        <p:nvCxnSpPr>
          <p:cNvPr id="13" name="Straight Arrow Connector 12"/>
          <p:cNvCxnSpPr/>
          <p:nvPr/>
        </p:nvCxnSpPr>
        <p:spPr>
          <a:xfrm flipH="1">
            <a:off x="4046483" y="1405757"/>
            <a:ext cx="399393" cy="90651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2300296"/>
            <a:ext cx="1419106" cy="369332"/>
          </a:xfrm>
          <a:prstGeom prst="rect">
            <a:avLst/>
          </a:prstGeom>
          <a:noFill/>
        </p:spPr>
        <p:txBody>
          <a:bodyPr wrap="none" rtlCol="0">
            <a:spAutoFit/>
          </a:bodyPr>
          <a:lstStyle/>
          <a:p>
            <a:r>
              <a:rPr lang="en-US" dirty="0" smtClean="0"/>
              <a:t>Trim supplies</a:t>
            </a:r>
            <a:endParaRPr lang="en-US" dirty="0"/>
          </a:p>
        </p:txBody>
      </p:sp>
      <p:cxnSp>
        <p:nvCxnSpPr>
          <p:cNvPr id="16" name="Straight Arrow Connector 15"/>
          <p:cNvCxnSpPr>
            <a:stCxn id="14" idx="2"/>
          </p:cNvCxnSpPr>
          <p:nvPr/>
        </p:nvCxnSpPr>
        <p:spPr>
          <a:xfrm>
            <a:off x="709553" y="2669628"/>
            <a:ext cx="1245371" cy="70419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34064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965" y="1871324"/>
            <a:ext cx="3873720" cy="29517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6937" y="1902854"/>
            <a:ext cx="3310893" cy="2951775"/>
          </a:xfrm>
          <a:prstGeom prst="rect">
            <a:avLst/>
          </a:prstGeom>
        </p:spPr>
      </p:pic>
      <p:sp>
        <p:nvSpPr>
          <p:cNvPr id="4" name="TextBox 3"/>
          <p:cNvSpPr txBox="1"/>
          <p:nvPr/>
        </p:nvSpPr>
        <p:spPr>
          <a:xfrm>
            <a:off x="2396363" y="208739"/>
            <a:ext cx="4354077" cy="461665"/>
          </a:xfrm>
          <a:prstGeom prst="rect">
            <a:avLst/>
          </a:prstGeom>
          <a:noFill/>
        </p:spPr>
        <p:txBody>
          <a:bodyPr wrap="none" rtlCol="0">
            <a:spAutoFit/>
          </a:bodyPr>
          <a:lstStyle/>
          <a:p>
            <a:r>
              <a:rPr lang="en-US" sz="2400" dirty="0" smtClean="0">
                <a:solidFill>
                  <a:srgbClr val="00B050"/>
                </a:solidFill>
                <a:latin typeface="Comic Sans MS" panose="030F0702030302020204" pitchFamily="66" charset="0"/>
              </a:rPr>
              <a:t>Different extraction scheme</a:t>
            </a:r>
            <a:endParaRPr lang="en-US" sz="2400" dirty="0">
              <a:solidFill>
                <a:srgbClr val="00B050"/>
              </a:solidFill>
              <a:latin typeface="Comic Sans MS" panose="030F0702030302020204" pitchFamily="66" charset="0"/>
            </a:endParaRPr>
          </a:p>
        </p:txBody>
      </p:sp>
      <p:sp>
        <p:nvSpPr>
          <p:cNvPr id="5" name="TextBox 4"/>
          <p:cNvSpPr txBox="1"/>
          <p:nvPr/>
        </p:nvSpPr>
        <p:spPr>
          <a:xfrm>
            <a:off x="1587062" y="1376859"/>
            <a:ext cx="2135521" cy="369332"/>
          </a:xfrm>
          <a:prstGeom prst="rect">
            <a:avLst/>
          </a:prstGeom>
          <a:noFill/>
        </p:spPr>
        <p:txBody>
          <a:bodyPr wrap="none" rtlCol="0">
            <a:spAutoFit/>
          </a:bodyPr>
          <a:lstStyle/>
          <a:p>
            <a:r>
              <a:rPr lang="en-US" dirty="0" smtClean="0">
                <a:solidFill>
                  <a:srgbClr val="FF0000"/>
                </a:solidFill>
                <a:latin typeface="Comic Sans MS" panose="030F0702030302020204" pitchFamily="66" charset="0"/>
              </a:rPr>
              <a:t>Cockcroft-Walton</a:t>
            </a:r>
            <a:endParaRPr lang="en-US" dirty="0">
              <a:solidFill>
                <a:srgbClr val="FF0000"/>
              </a:solidFill>
              <a:latin typeface="Comic Sans MS" panose="030F0702030302020204" pitchFamily="66" charset="0"/>
            </a:endParaRPr>
          </a:p>
        </p:txBody>
      </p:sp>
      <p:sp>
        <p:nvSpPr>
          <p:cNvPr id="6" name="TextBox 5"/>
          <p:cNvSpPr txBox="1"/>
          <p:nvPr/>
        </p:nvSpPr>
        <p:spPr>
          <a:xfrm>
            <a:off x="5570484" y="1408386"/>
            <a:ext cx="2521844" cy="369332"/>
          </a:xfrm>
          <a:prstGeom prst="rect">
            <a:avLst/>
          </a:prstGeom>
          <a:noFill/>
        </p:spPr>
        <p:txBody>
          <a:bodyPr wrap="none" rtlCol="0">
            <a:spAutoFit/>
          </a:bodyPr>
          <a:lstStyle/>
          <a:p>
            <a:r>
              <a:rPr lang="en-US" dirty="0" smtClean="0">
                <a:solidFill>
                  <a:srgbClr val="FF0000"/>
                </a:solidFill>
                <a:latin typeface="Comic Sans MS" panose="030F0702030302020204" pitchFamily="66" charset="0"/>
              </a:rPr>
              <a:t>New source with RFQ</a:t>
            </a:r>
            <a:endParaRPr lang="en-US" dirty="0">
              <a:solidFill>
                <a:srgbClr val="FF0000"/>
              </a:solidFill>
              <a:latin typeface="Comic Sans MS" panose="030F0702030302020204" pitchFamily="66" charset="0"/>
            </a:endParaRPr>
          </a:p>
        </p:txBody>
      </p:sp>
      <p:sp>
        <p:nvSpPr>
          <p:cNvPr id="7" name="TextBox 6"/>
          <p:cNvSpPr txBox="1"/>
          <p:nvPr/>
        </p:nvSpPr>
        <p:spPr>
          <a:xfrm>
            <a:off x="1030032" y="5150069"/>
            <a:ext cx="3005951" cy="646331"/>
          </a:xfrm>
          <a:prstGeom prst="rect">
            <a:avLst/>
          </a:prstGeom>
          <a:noFill/>
        </p:spPr>
        <p:txBody>
          <a:bodyPr wrap="none" rtlCol="0">
            <a:spAutoFit/>
          </a:bodyPr>
          <a:lstStyle/>
          <a:p>
            <a:pPr marL="285750" indent="-285750">
              <a:buFont typeface="Arial" panose="020B0604020202020204" pitchFamily="34" charset="0"/>
              <a:buChar char="•"/>
            </a:pPr>
            <a:r>
              <a:rPr lang="en-US" dirty="0" smtClean="0">
                <a:solidFill>
                  <a:srgbClr val="FF0000"/>
                </a:solidFill>
                <a:latin typeface="Comic Sans MS" panose="030F0702030302020204" pitchFamily="66" charset="0"/>
              </a:rPr>
              <a:t>DC accelerating voltage</a:t>
            </a:r>
          </a:p>
          <a:p>
            <a:pPr marL="285750" indent="-285750">
              <a:buFont typeface="Arial" panose="020B0604020202020204" pitchFamily="34" charset="0"/>
              <a:buChar char="•"/>
            </a:pPr>
            <a:r>
              <a:rPr lang="en-US" dirty="0" smtClean="0">
                <a:solidFill>
                  <a:srgbClr val="FF0000"/>
                </a:solidFill>
                <a:latin typeface="Comic Sans MS" panose="030F0702030302020204" pitchFamily="66" charset="0"/>
              </a:rPr>
              <a:t>Extractor pulsed</a:t>
            </a:r>
            <a:endParaRPr lang="en-US" dirty="0">
              <a:solidFill>
                <a:srgbClr val="FF0000"/>
              </a:solidFill>
              <a:latin typeface="Comic Sans MS" panose="030F0702030302020204" pitchFamily="66" charset="0"/>
            </a:endParaRPr>
          </a:p>
        </p:txBody>
      </p:sp>
      <mc:AlternateContent xmlns:mc="http://schemas.openxmlformats.org/markup-compatibility/2006">
        <mc:Choice xmlns:a14="http://schemas.microsoft.com/office/drawing/2010/main" Requires="a14">
          <p:sp>
            <p:nvSpPr>
              <p:cNvPr id="8" name="TextBox 7"/>
              <p:cNvSpPr txBox="1"/>
              <p:nvPr/>
            </p:nvSpPr>
            <p:spPr>
              <a:xfrm>
                <a:off x="5216937" y="5150069"/>
                <a:ext cx="3565099"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FF0000"/>
                    </a:solidFill>
                    <a:latin typeface="Comic Sans MS" panose="030F0702030302020204" pitchFamily="66" charset="0"/>
                  </a:rPr>
                  <a:t>Source pulsed to -35kV</a:t>
                </a:r>
              </a:p>
              <a:p>
                <a:pPr marL="285750" indent="-285750">
                  <a:buFont typeface="Arial" panose="020B0604020202020204" pitchFamily="34" charset="0"/>
                  <a:buChar char="•"/>
                </a:pPr>
                <a:r>
                  <a:rPr lang="en-US" dirty="0" smtClean="0">
                    <a:solidFill>
                      <a:srgbClr val="FF0000"/>
                    </a:solidFill>
                    <a:latin typeface="Comic Sans MS" panose="030F0702030302020204" pitchFamily="66" charset="0"/>
                  </a:rPr>
                  <a:t>Extractor at ground</a:t>
                </a:r>
              </a:p>
              <a:p>
                <a:pPr marL="285750" indent="-285750">
                  <a:buFont typeface="Arial" panose="020B0604020202020204" pitchFamily="34" charset="0"/>
                  <a:buChar char="•"/>
                </a:pPr>
                <a:r>
                  <a:rPr lang="en-US" dirty="0" smtClean="0">
                    <a:solidFill>
                      <a:srgbClr val="FF0000"/>
                    </a:solidFill>
                    <a:latin typeface="Comic Sans MS" panose="030F0702030302020204" pitchFamily="66" charset="0"/>
                  </a:rPr>
                  <a:t>Higher voltage across extraction </a:t>
                </a:r>
                <a:r>
                  <a:rPr lang="en-US" dirty="0" smtClean="0">
                    <a:solidFill>
                      <a:srgbClr val="FF0000"/>
                    </a:solidFill>
                    <a:latin typeface="Comic Sans MS" panose="030F0702030302020204" pitchFamily="66" charset="0"/>
                  </a:rPr>
                  <a:t>gap (</a:t>
                </a:r>
                <a:r>
                  <a:rPr lang="en-US" dirty="0" smtClean="0">
                    <a:solidFill>
                      <a:srgbClr val="FF0000"/>
                    </a:solidFill>
                    <a:latin typeface="Comic Sans MS" panose="030F0702030302020204" pitchFamily="66" charset="0"/>
                  </a:rPr>
                  <a:t> </a:t>
                </a:r>
                <a14:m>
                  <m:oMath xmlns:m="http://schemas.openxmlformats.org/officeDocument/2006/math">
                    <m:r>
                      <a:rPr lang="en-US" b="0" i="1" smtClean="0">
                        <a:solidFill>
                          <a:srgbClr val="FF0000"/>
                        </a:solidFill>
                        <a:latin typeface="Cambria Math"/>
                      </a:rPr>
                      <m:t>𝐼</m:t>
                    </m:r>
                    <m:r>
                      <a:rPr lang="en-US" b="0" i="1" smtClean="0">
                        <a:solidFill>
                          <a:srgbClr val="FF0000"/>
                        </a:solidFill>
                        <a:latin typeface="Cambria Math"/>
                      </a:rPr>
                      <m:t> ∝</m:t>
                    </m:r>
                    <m:r>
                      <a:rPr lang="en-US" b="0" i="1" smtClean="0">
                        <a:solidFill>
                          <a:srgbClr val="FF0000"/>
                        </a:solidFill>
                        <a:latin typeface="Cambria Math"/>
                        <a:ea typeface="Cambria Math"/>
                      </a:rPr>
                      <m:t>𝑉</m:t>
                    </m:r>
                    <m:r>
                      <a:rPr lang="en-US" b="0" i="1" baseline="30000" smtClean="0">
                        <a:solidFill>
                          <a:srgbClr val="FF0000"/>
                        </a:solidFill>
                        <a:latin typeface="Cambria Math"/>
                        <a:ea typeface="Cambria Math"/>
                      </a:rPr>
                      <m:t>3/2</m:t>
                    </m:r>
                  </m:oMath>
                </a14:m>
                <a:r>
                  <a:rPr lang="en-US" baseline="30000" dirty="0" smtClean="0">
                    <a:solidFill>
                      <a:srgbClr val="FF0000"/>
                    </a:solidFill>
                    <a:latin typeface="Comic Sans MS" panose="030F0702030302020204" pitchFamily="66" charset="0"/>
                  </a:rPr>
                  <a:t> </a:t>
                </a:r>
                <a:r>
                  <a:rPr lang="en-US" dirty="0">
                    <a:solidFill>
                      <a:srgbClr val="FF0000"/>
                    </a:solidFill>
                    <a:latin typeface="Comic Sans MS" panose="030F0702030302020204" pitchFamily="66" charset="0"/>
                  </a:rPr>
                  <a:t>)</a:t>
                </a:r>
                <a:endParaRPr lang="en-US" dirty="0" smtClean="0">
                  <a:solidFill>
                    <a:srgbClr val="FF0000"/>
                  </a:solidFill>
                  <a:latin typeface="Comic Sans MS" panose="030F0702030302020204" pitchFamily="66" charset="0"/>
                </a:endParaRPr>
              </a:p>
            </p:txBody>
          </p:sp>
        </mc:Choice>
        <mc:Fallback>
          <p:sp>
            <p:nvSpPr>
              <p:cNvPr id="8" name="TextBox 7"/>
              <p:cNvSpPr txBox="1">
                <a:spLocks noRot="1" noChangeAspect="1" noMove="1" noResize="1" noEditPoints="1" noAdjustHandles="1" noChangeArrowheads="1" noChangeShapeType="1" noTextEdit="1"/>
              </p:cNvSpPr>
              <p:nvPr/>
            </p:nvSpPr>
            <p:spPr>
              <a:xfrm>
                <a:off x="5216937" y="5150069"/>
                <a:ext cx="3565099" cy="1200329"/>
              </a:xfrm>
              <a:prstGeom prst="rect">
                <a:avLst/>
              </a:prstGeom>
              <a:blipFill rotWithShape="1">
                <a:blip r:embed="rId4"/>
                <a:stretch>
                  <a:fillRect l="-1197" t="-2030" b="-7614"/>
                </a:stretch>
              </a:blipFill>
            </p:spPr>
            <p:txBody>
              <a:bodyPr/>
              <a:lstStyle/>
              <a:p>
                <a:r>
                  <a:rPr lang="en-US">
                    <a:noFill/>
                  </a:rPr>
                  <a:t> </a:t>
                </a:r>
              </a:p>
            </p:txBody>
          </p:sp>
        </mc:Fallback>
      </mc:AlternateContent>
    </p:spTree>
    <p:extLst>
      <p:ext uri="{BB962C8B-B14F-4D97-AF65-F5344CB8AC3E}">
        <p14:creationId xmlns:p14="http://schemas.microsoft.com/office/powerpoint/2010/main" val="15598410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429" y="4214196"/>
            <a:ext cx="3372500" cy="2531299"/>
          </a:xfrm>
          <a:prstGeom prst="rect">
            <a:avLst/>
          </a:prstGeom>
        </p:spPr>
      </p:pic>
      <p:pic>
        <p:nvPicPr>
          <p:cNvPr id="3" name="Picture 2" descr="source 1.jpg"/>
          <p:cNvPicPr>
            <a:picLocks noChangeAspect="1"/>
          </p:cNvPicPr>
          <p:nvPr/>
        </p:nvPicPr>
        <p:blipFill>
          <a:blip r:embed="rId4" cstate="print"/>
          <a:stretch>
            <a:fillRect/>
          </a:stretch>
        </p:blipFill>
        <p:spPr>
          <a:xfrm rot="10800000">
            <a:off x="0" y="877455"/>
            <a:ext cx="5304054" cy="2895600"/>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1577303266"/>
              </p:ext>
            </p:extLst>
          </p:nvPr>
        </p:nvGraphicFramePr>
        <p:xfrm>
          <a:off x="5626011" y="1219386"/>
          <a:ext cx="3384550" cy="2732088"/>
        </p:xfrm>
        <a:graphic>
          <a:graphicData uri="http://schemas.openxmlformats.org/presentationml/2006/ole">
            <mc:AlternateContent xmlns:mc="http://schemas.openxmlformats.org/markup-compatibility/2006">
              <mc:Choice xmlns:v="urn:schemas-microsoft-com:vml" Requires="v">
                <p:oleObj spid="_x0000_s1048" name="Drawing" r:id="rId5" imgW="7525512" imgH="6074664" progId="Canvas.Drawing.X">
                  <p:embed/>
                </p:oleObj>
              </mc:Choice>
              <mc:Fallback>
                <p:oleObj name="Drawing" r:id="rId5" imgW="7525512" imgH="6074664" progId="Canvas.Drawing.X">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6011" y="1219386"/>
                        <a:ext cx="3384550"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3"/>
          <p:cNvPicPr>
            <a:picLocks noChangeAspect="1" noChangeArrowheads="1"/>
          </p:cNvPicPr>
          <p:nvPr/>
        </p:nvPicPr>
        <p:blipFill>
          <a:blip r:embed="rId7" cstate="print"/>
          <a:srcRect/>
          <a:stretch>
            <a:fillRect/>
          </a:stretch>
        </p:blipFill>
        <p:spPr bwMode="auto">
          <a:xfrm>
            <a:off x="5724666" y="4270914"/>
            <a:ext cx="3291689" cy="2468362"/>
          </a:xfrm>
          <a:prstGeom prst="rect">
            <a:avLst/>
          </a:prstGeom>
          <a:noFill/>
          <a:ln w="9525">
            <a:noFill/>
            <a:miter lim="800000"/>
            <a:headEnd/>
            <a:tailEnd/>
          </a:ln>
        </p:spPr>
      </p:pic>
      <p:sp>
        <p:nvSpPr>
          <p:cNvPr id="6" name="TextBox 5"/>
          <p:cNvSpPr txBox="1"/>
          <p:nvPr/>
        </p:nvSpPr>
        <p:spPr>
          <a:xfrm>
            <a:off x="2966229" y="72926"/>
            <a:ext cx="3188693" cy="523220"/>
          </a:xfrm>
          <a:prstGeom prst="rect">
            <a:avLst/>
          </a:prstGeom>
          <a:noFill/>
        </p:spPr>
        <p:txBody>
          <a:bodyPr wrap="none" rtlCol="0">
            <a:spAutoFit/>
          </a:bodyPr>
          <a:lstStyle/>
          <a:p>
            <a:r>
              <a:rPr lang="en-US" sz="2800" dirty="0" smtClean="0">
                <a:solidFill>
                  <a:srgbClr val="FF0000"/>
                </a:solidFill>
                <a:latin typeface="Comic Sans MS" panose="030F0702030302020204" pitchFamily="66" charset="0"/>
              </a:rPr>
              <a:t>BNL Style Source</a:t>
            </a:r>
            <a:endParaRPr lang="en-US" sz="2800" dirty="0">
              <a:solidFill>
                <a:srgbClr val="FF0000"/>
              </a:solidFill>
              <a:latin typeface="Comic Sans MS" panose="030F0702030302020204" pitchFamily="66" charset="0"/>
            </a:endParaRPr>
          </a:p>
        </p:txBody>
      </p:sp>
      <p:sp>
        <p:nvSpPr>
          <p:cNvPr id="7" name="TextBox 6"/>
          <p:cNvSpPr txBox="1"/>
          <p:nvPr/>
        </p:nvSpPr>
        <p:spPr>
          <a:xfrm>
            <a:off x="1587733" y="3664987"/>
            <a:ext cx="1356462" cy="246221"/>
          </a:xfrm>
          <a:prstGeom prst="rect">
            <a:avLst/>
          </a:prstGeom>
          <a:noFill/>
        </p:spPr>
        <p:txBody>
          <a:bodyPr wrap="none" rtlCol="0">
            <a:spAutoFit/>
          </a:bodyPr>
          <a:lstStyle/>
          <a:p>
            <a:r>
              <a:rPr lang="en-US" sz="1000" dirty="0" smtClean="0"/>
              <a:t>Figures: Jim </a:t>
            </a:r>
            <a:r>
              <a:rPr lang="en-US" sz="1000" dirty="0" err="1" smtClean="0"/>
              <a:t>Alessi</a:t>
            </a:r>
            <a:r>
              <a:rPr lang="en-US" sz="1000" dirty="0" smtClean="0"/>
              <a:t> BNL</a:t>
            </a:r>
            <a:endParaRPr lang="en-US" sz="1000" dirty="0"/>
          </a:p>
        </p:txBody>
      </p:sp>
      <p:pic>
        <p:nvPicPr>
          <p:cNvPr id="8"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63613" t="47715" r="23107" b="35132"/>
          <a:stretch/>
        </p:blipFill>
        <p:spPr bwMode="auto">
          <a:xfrm rot="5400000">
            <a:off x="3671887" y="4769383"/>
            <a:ext cx="1927136" cy="1866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651288" y="3862130"/>
            <a:ext cx="1817649" cy="923330"/>
          </a:xfrm>
          <a:prstGeom prst="rect">
            <a:avLst/>
          </a:prstGeom>
          <a:noFill/>
        </p:spPr>
        <p:txBody>
          <a:bodyPr wrap="square" rtlCol="0">
            <a:spAutoFit/>
          </a:bodyPr>
          <a:lstStyle/>
          <a:p>
            <a:pPr algn="ctr"/>
            <a:r>
              <a:rPr lang="en-US" dirty="0" smtClean="0">
                <a:solidFill>
                  <a:srgbClr val="FF0000"/>
                </a:solidFill>
              </a:rPr>
              <a:t>Spherical focusing dimple cathode !</a:t>
            </a:r>
            <a:endParaRPr lang="en-US" dirty="0">
              <a:solidFill>
                <a:srgbClr val="FF0000"/>
              </a:solidFill>
            </a:endParaRPr>
          </a:p>
        </p:txBody>
      </p:sp>
    </p:spTree>
    <p:extLst>
      <p:ext uri="{BB962C8B-B14F-4D97-AF65-F5344CB8AC3E}">
        <p14:creationId xmlns:p14="http://schemas.microsoft.com/office/powerpoint/2010/main" val="1578506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ource 2.jpg"/>
          <p:cNvPicPr>
            <a:picLocks noChangeAspect="1"/>
          </p:cNvPicPr>
          <p:nvPr/>
        </p:nvPicPr>
        <p:blipFill>
          <a:blip r:embed="rId2" cstate="print"/>
          <a:stretch>
            <a:fillRect/>
          </a:stretch>
        </p:blipFill>
        <p:spPr>
          <a:xfrm rot="10800000">
            <a:off x="315951" y="1756450"/>
            <a:ext cx="4863295" cy="3462319"/>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943634605"/>
              </p:ext>
            </p:extLst>
          </p:nvPr>
        </p:nvGraphicFramePr>
        <p:xfrm>
          <a:off x="5273375" y="1931104"/>
          <a:ext cx="3531476" cy="2194560"/>
        </p:xfrm>
        <a:graphic>
          <a:graphicData uri="http://schemas.openxmlformats.org/drawingml/2006/table">
            <a:tbl>
              <a:tblPr firstRow="1" bandRow="1">
                <a:tableStyleId>{5940675A-B579-460E-94D1-54222C63F5DA}</a:tableStyleId>
              </a:tblPr>
              <a:tblGrid>
                <a:gridCol w="1765738"/>
                <a:gridCol w="1765738"/>
              </a:tblGrid>
              <a:tr h="294465">
                <a:tc>
                  <a:txBody>
                    <a:bodyPr/>
                    <a:lstStyle/>
                    <a:p>
                      <a:r>
                        <a:rPr lang="en-US" dirty="0" smtClean="0"/>
                        <a:t>Parameter</a:t>
                      </a:r>
                      <a:endParaRPr lang="en-US" dirty="0"/>
                    </a:p>
                  </a:txBody>
                  <a:tcPr/>
                </a:tc>
                <a:tc>
                  <a:txBody>
                    <a:bodyPr/>
                    <a:lstStyle/>
                    <a:p>
                      <a:r>
                        <a:rPr lang="en-US" dirty="0" smtClean="0"/>
                        <a:t>Value</a:t>
                      </a:r>
                      <a:endParaRPr lang="en-US" dirty="0"/>
                    </a:p>
                  </a:txBody>
                  <a:tcPr/>
                </a:tc>
              </a:tr>
              <a:tr h="294465">
                <a:tc>
                  <a:txBody>
                    <a:bodyPr/>
                    <a:lstStyle/>
                    <a:p>
                      <a:r>
                        <a:rPr lang="en-US" dirty="0" smtClean="0"/>
                        <a:t>Arc current</a:t>
                      </a:r>
                      <a:endParaRPr lang="en-US" dirty="0"/>
                    </a:p>
                  </a:txBody>
                  <a:tcPr/>
                </a:tc>
                <a:tc>
                  <a:txBody>
                    <a:bodyPr/>
                    <a:lstStyle/>
                    <a:p>
                      <a:r>
                        <a:rPr lang="en-US" dirty="0" smtClean="0"/>
                        <a:t>15A</a:t>
                      </a:r>
                      <a:endParaRPr lang="en-US" dirty="0"/>
                    </a:p>
                  </a:txBody>
                  <a:tcPr/>
                </a:tc>
              </a:tr>
              <a:tr h="294465">
                <a:tc>
                  <a:txBody>
                    <a:bodyPr/>
                    <a:lstStyle/>
                    <a:p>
                      <a:r>
                        <a:rPr lang="en-US" dirty="0" smtClean="0"/>
                        <a:t>Arc Voltage</a:t>
                      </a:r>
                      <a:endParaRPr lang="en-US" dirty="0"/>
                    </a:p>
                  </a:txBody>
                  <a:tcPr/>
                </a:tc>
                <a:tc>
                  <a:txBody>
                    <a:bodyPr/>
                    <a:lstStyle/>
                    <a:p>
                      <a:r>
                        <a:rPr lang="en-US" dirty="0" smtClean="0"/>
                        <a:t>150V</a:t>
                      </a:r>
                      <a:endParaRPr lang="en-US" dirty="0"/>
                    </a:p>
                  </a:txBody>
                  <a:tcPr/>
                </a:tc>
              </a:tr>
              <a:tr h="294465">
                <a:tc>
                  <a:txBody>
                    <a:bodyPr/>
                    <a:lstStyle/>
                    <a:p>
                      <a:r>
                        <a:rPr lang="en-US" dirty="0" smtClean="0"/>
                        <a:t>Beam current</a:t>
                      </a:r>
                    </a:p>
                  </a:txBody>
                  <a:tcPr/>
                </a:tc>
                <a:tc>
                  <a:txBody>
                    <a:bodyPr/>
                    <a:lstStyle/>
                    <a:p>
                      <a:r>
                        <a:rPr lang="en-US" dirty="0" smtClean="0"/>
                        <a:t>100mA</a:t>
                      </a:r>
                      <a:endParaRPr lang="en-US" dirty="0"/>
                    </a:p>
                  </a:txBody>
                  <a:tcPr/>
                </a:tc>
              </a:tr>
              <a:tr h="294465">
                <a:tc>
                  <a:txBody>
                    <a:bodyPr/>
                    <a:lstStyle/>
                    <a:p>
                      <a:r>
                        <a:rPr lang="en-US" dirty="0" smtClean="0"/>
                        <a:t>Power efficiency</a:t>
                      </a:r>
                      <a:endParaRPr lang="en-US" dirty="0"/>
                    </a:p>
                  </a:txBody>
                  <a:tcPr/>
                </a:tc>
                <a:tc>
                  <a:txBody>
                    <a:bodyPr/>
                    <a:lstStyle/>
                    <a:p>
                      <a:r>
                        <a:rPr lang="en-US" dirty="0" smtClean="0"/>
                        <a:t>67mA/kW</a:t>
                      </a:r>
                      <a:endParaRPr lang="en-US" dirty="0"/>
                    </a:p>
                  </a:txBody>
                  <a:tcPr/>
                </a:tc>
              </a:tr>
              <a:tr h="294465">
                <a:tc>
                  <a:txBody>
                    <a:bodyPr/>
                    <a:lstStyle/>
                    <a:p>
                      <a:r>
                        <a:rPr lang="en-US" dirty="0" smtClean="0"/>
                        <a:t>Source lifetime</a:t>
                      </a:r>
                      <a:endParaRPr lang="en-US" dirty="0"/>
                    </a:p>
                  </a:txBody>
                  <a:tcPr/>
                </a:tc>
                <a:tc>
                  <a:txBody>
                    <a:bodyPr/>
                    <a:lstStyle/>
                    <a:p>
                      <a:r>
                        <a:rPr lang="en-US" dirty="0" smtClean="0"/>
                        <a:t>9 months!</a:t>
                      </a:r>
                      <a:endParaRPr lang="en-US" dirty="0"/>
                    </a:p>
                  </a:txBody>
                  <a:tcPr/>
                </a:tc>
              </a:tr>
            </a:tbl>
          </a:graphicData>
        </a:graphic>
      </p:graphicFrame>
      <p:sp>
        <p:nvSpPr>
          <p:cNvPr id="6" name="TextBox 5"/>
          <p:cNvSpPr txBox="1"/>
          <p:nvPr/>
        </p:nvSpPr>
        <p:spPr>
          <a:xfrm>
            <a:off x="1003613" y="245333"/>
            <a:ext cx="7245894" cy="584775"/>
          </a:xfrm>
          <a:prstGeom prst="rect">
            <a:avLst/>
          </a:prstGeom>
          <a:noFill/>
        </p:spPr>
        <p:txBody>
          <a:bodyPr wrap="none" rtlCol="0">
            <a:spAutoFit/>
          </a:bodyPr>
          <a:lstStyle/>
          <a:p>
            <a:r>
              <a:rPr lang="en-US" sz="3200" dirty="0" smtClean="0">
                <a:solidFill>
                  <a:srgbClr val="00B050"/>
                </a:solidFill>
                <a:latin typeface="Comic Sans MS" panose="030F0702030302020204" pitchFamily="66" charset="0"/>
              </a:rPr>
              <a:t>BNL style source, huge improvement!</a:t>
            </a:r>
            <a:endParaRPr lang="en-US" sz="3200" dirty="0">
              <a:solidFill>
                <a:srgbClr val="00B050"/>
              </a:solidFill>
              <a:latin typeface="Comic Sans MS" panose="030F0702030302020204" pitchFamily="66" charset="0"/>
            </a:endParaRPr>
          </a:p>
        </p:txBody>
      </p:sp>
      <p:sp>
        <p:nvSpPr>
          <p:cNvPr id="7" name="TextBox 6"/>
          <p:cNvSpPr txBox="1"/>
          <p:nvPr/>
        </p:nvSpPr>
        <p:spPr>
          <a:xfrm>
            <a:off x="5489451" y="4414900"/>
            <a:ext cx="3424271" cy="954107"/>
          </a:xfrm>
          <a:prstGeom prst="rect">
            <a:avLst/>
          </a:prstGeom>
          <a:noFill/>
        </p:spPr>
        <p:txBody>
          <a:bodyPr wrap="none" rtlCol="0">
            <a:spAutoFit/>
          </a:bodyPr>
          <a:lstStyle/>
          <a:p>
            <a:r>
              <a:rPr lang="en-US" sz="1400" dirty="0" smtClean="0">
                <a:solidFill>
                  <a:srgbClr val="FF0000"/>
                </a:solidFill>
                <a:latin typeface="Helvetica" panose="020B0604020202020204" pitchFamily="34" charset="0"/>
                <a:cs typeface="Helvetica" panose="020B0604020202020204" pitchFamily="34" charset="0"/>
              </a:rPr>
              <a:t>Increase in power efficiency comes from:</a:t>
            </a:r>
          </a:p>
          <a:p>
            <a:pPr marL="285750" indent="-285750">
              <a:buFont typeface="Arial" panose="020B0604020202020204" pitchFamily="34" charset="0"/>
              <a:buChar char="•"/>
            </a:pPr>
            <a:r>
              <a:rPr lang="en-US" sz="1400" dirty="0" smtClean="0">
                <a:solidFill>
                  <a:srgbClr val="FF0000"/>
                </a:solidFill>
                <a:latin typeface="Helvetica" panose="020B0604020202020204" pitchFamily="34" charset="0"/>
                <a:cs typeface="Helvetica" panose="020B0604020202020204" pitchFamily="34" charset="0"/>
              </a:rPr>
              <a:t>Spherical </a:t>
            </a:r>
            <a:r>
              <a:rPr lang="en-US" sz="1400" dirty="0" smtClean="0">
                <a:solidFill>
                  <a:srgbClr val="FF0000"/>
                </a:solidFill>
                <a:latin typeface="Helvetica" panose="020B0604020202020204" pitchFamily="34" charset="0"/>
                <a:cs typeface="Helvetica" panose="020B0604020202020204" pitchFamily="34" charset="0"/>
              </a:rPr>
              <a:t>dimpled cathode</a:t>
            </a:r>
          </a:p>
          <a:p>
            <a:pPr marL="285750" indent="-285750">
              <a:buFont typeface="Arial" panose="020B0604020202020204" pitchFamily="34" charset="0"/>
              <a:buChar char="•"/>
            </a:pPr>
            <a:r>
              <a:rPr lang="en-US" sz="1400" dirty="0" smtClean="0">
                <a:solidFill>
                  <a:srgbClr val="FF0000"/>
                </a:solidFill>
                <a:latin typeface="Helvetica" panose="020B0604020202020204" pitchFamily="34" charset="0"/>
                <a:cs typeface="Helvetica" panose="020B0604020202020204" pitchFamily="34" charset="0"/>
              </a:rPr>
              <a:t>35kV extraction</a:t>
            </a:r>
          </a:p>
          <a:p>
            <a:pPr marL="285750" indent="-285750">
              <a:buFont typeface="Arial" panose="020B0604020202020204" pitchFamily="34" charset="0"/>
              <a:buChar char="•"/>
            </a:pPr>
            <a:endParaRPr lang="en-US" sz="1400" dirty="0">
              <a:solidFill>
                <a:srgbClr val="FF000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7374844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345" t="26237" r="35862" b="16874"/>
          <a:stretch/>
        </p:blipFill>
        <p:spPr bwMode="auto">
          <a:xfrm>
            <a:off x="2534316" y="505778"/>
            <a:ext cx="4760752" cy="3645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descr="C:\Documents and Settings\bollinger\Desktop\source gen 3\s5.JPG"/>
          <p:cNvPicPr>
            <a:picLocks noChangeAspect="1" noChangeArrowheads="1"/>
          </p:cNvPicPr>
          <p:nvPr/>
        </p:nvPicPr>
        <p:blipFill>
          <a:blip r:embed="rId3" cstate="print"/>
          <a:srcRect/>
          <a:stretch>
            <a:fillRect/>
          </a:stretch>
        </p:blipFill>
        <p:spPr bwMode="auto">
          <a:xfrm>
            <a:off x="2605663" y="4017163"/>
            <a:ext cx="1828800" cy="2438400"/>
          </a:xfrm>
          <a:prstGeom prst="rect">
            <a:avLst/>
          </a:prstGeom>
          <a:noFill/>
        </p:spPr>
      </p:pic>
      <p:pic>
        <p:nvPicPr>
          <p:cNvPr id="5" name="Picture 3" descr="C:\Documents and Settings\bollinger\Desktop\source gen 3\s1.JPG"/>
          <p:cNvPicPr>
            <a:picLocks noChangeAspect="1" noChangeArrowheads="1"/>
          </p:cNvPicPr>
          <p:nvPr/>
        </p:nvPicPr>
        <p:blipFill>
          <a:blip r:embed="rId4" cstate="print"/>
          <a:srcRect/>
          <a:stretch>
            <a:fillRect/>
          </a:stretch>
        </p:blipFill>
        <p:spPr bwMode="auto">
          <a:xfrm>
            <a:off x="486297" y="4006012"/>
            <a:ext cx="1828800" cy="2438400"/>
          </a:xfrm>
          <a:prstGeom prst="rect">
            <a:avLst/>
          </a:prstGeom>
          <a:noFill/>
        </p:spPr>
      </p:pic>
      <p:pic>
        <p:nvPicPr>
          <p:cNvPr id="6" name="Picture 5" descr="C:\Documents and Settings\bollinger\Desktop\source gen 3\s3.JPG"/>
          <p:cNvPicPr>
            <a:picLocks noChangeAspect="1" noChangeArrowheads="1"/>
          </p:cNvPicPr>
          <p:nvPr/>
        </p:nvPicPr>
        <p:blipFill>
          <a:blip r:embed="rId5" cstate="print"/>
          <a:srcRect/>
          <a:stretch>
            <a:fillRect/>
          </a:stretch>
        </p:blipFill>
        <p:spPr bwMode="auto">
          <a:xfrm>
            <a:off x="4692805" y="3950257"/>
            <a:ext cx="1828800" cy="2438400"/>
          </a:xfrm>
          <a:prstGeom prst="rect">
            <a:avLst/>
          </a:prstGeom>
          <a:noFill/>
        </p:spPr>
      </p:pic>
      <p:pic>
        <p:nvPicPr>
          <p:cNvPr id="7" name="Picture 3"/>
          <p:cNvPicPr>
            <a:picLocks noChangeAspect="1" noChangeArrowheads="1"/>
          </p:cNvPicPr>
          <p:nvPr/>
        </p:nvPicPr>
        <p:blipFill>
          <a:blip r:embed="rId6" cstate="print"/>
          <a:srcRect/>
          <a:stretch>
            <a:fillRect/>
          </a:stretch>
        </p:blipFill>
        <p:spPr bwMode="auto">
          <a:xfrm>
            <a:off x="6693722" y="4157546"/>
            <a:ext cx="2201123" cy="2023822"/>
          </a:xfrm>
          <a:prstGeom prst="rect">
            <a:avLst/>
          </a:prstGeom>
          <a:noFill/>
          <a:ln w="9525">
            <a:noFill/>
            <a:miter lim="800000"/>
            <a:headEnd/>
            <a:tailEnd/>
          </a:ln>
          <a:effectLst/>
        </p:spPr>
      </p:pic>
      <p:sp>
        <p:nvSpPr>
          <p:cNvPr id="2" name="TextBox 1"/>
          <p:cNvSpPr txBox="1"/>
          <p:nvPr/>
        </p:nvSpPr>
        <p:spPr>
          <a:xfrm>
            <a:off x="1873391" y="44611"/>
            <a:ext cx="5421677" cy="707886"/>
          </a:xfrm>
          <a:prstGeom prst="rect">
            <a:avLst/>
          </a:prstGeom>
          <a:noFill/>
        </p:spPr>
        <p:txBody>
          <a:bodyPr wrap="none" rtlCol="0">
            <a:spAutoFit/>
          </a:bodyPr>
          <a:lstStyle/>
          <a:p>
            <a:r>
              <a:rPr lang="en-US" sz="4000" dirty="0" smtClean="0">
                <a:solidFill>
                  <a:srgbClr val="00B050"/>
                </a:solidFill>
                <a:latin typeface="Comic Sans MS" panose="030F0702030302020204" pitchFamily="66" charset="0"/>
              </a:rPr>
              <a:t>New FNAL magnetron</a:t>
            </a:r>
            <a:endParaRPr lang="en-US" sz="4000" dirty="0">
              <a:solidFill>
                <a:srgbClr val="00B050"/>
              </a:solidFill>
              <a:latin typeface="Comic Sans MS" panose="030F0702030302020204" pitchFamily="66" charset="0"/>
            </a:endParaRPr>
          </a:p>
        </p:txBody>
      </p:sp>
      <p:sp>
        <p:nvSpPr>
          <p:cNvPr id="3" name="TextBox 2"/>
          <p:cNvSpPr txBox="1"/>
          <p:nvPr/>
        </p:nvSpPr>
        <p:spPr>
          <a:xfrm>
            <a:off x="111238" y="1611306"/>
            <a:ext cx="2132872"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rgbClr val="FF0000"/>
                </a:solidFill>
                <a:latin typeface="Comic Sans MS" panose="030F0702030302020204" pitchFamily="66" charset="0"/>
              </a:rPr>
              <a:t>10 inch source cube</a:t>
            </a:r>
          </a:p>
          <a:p>
            <a:pPr marL="285750" indent="-285750">
              <a:buFont typeface="Arial" panose="020B0604020202020204" pitchFamily="34" charset="0"/>
              <a:buChar char="•"/>
            </a:pPr>
            <a:r>
              <a:rPr lang="en-US" sz="1600" dirty="0" smtClean="0">
                <a:solidFill>
                  <a:srgbClr val="FF0000"/>
                </a:solidFill>
                <a:latin typeface="Comic Sans MS" panose="030F0702030302020204" pitchFamily="66" charset="0"/>
              </a:rPr>
              <a:t>Technicians involved with design</a:t>
            </a:r>
          </a:p>
          <a:p>
            <a:pPr marL="285750" indent="-285750">
              <a:buFont typeface="Arial" panose="020B0604020202020204" pitchFamily="34" charset="0"/>
              <a:buChar char="•"/>
            </a:pPr>
            <a:r>
              <a:rPr lang="en-US" sz="1600" dirty="0" smtClean="0">
                <a:solidFill>
                  <a:srgbClr val="FF0000"/>
                </a:solidFill>
                <a:latin typeface="Comic Sans MS" panose="030F0702030302020204" pitchFamily="66" charset="0"/>
              </a:rPr>
              <a:t>Round aperture</a:t>
            </a:r>
            <a:endParaRPr lang="en-US" sz="16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7517803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703.jpg"/>
          <p:cNvPicPr>
            <a:picLocks noChangeAspect="1"/>
          </p:cNvPicPr>
          <p:nvPr/>
        </p:nvPicPr>
        <p:blipFill>
          <a:blip r:embed="rId2" cstate="print"/>
          <a:stretch>
            <a:fillRect/>
          </a:stretch>
        </p:blipFill>
        <p:spPr>
          <a:xfrm>
            <a:off x="381000" y="3752850"/>
            <a:ext cx="3835400" cy="2876550"/>
          </a:xfrm>
          <a:prstGeom prst="rect">
            <a:avLst/>
          </a:prstGeom>
        </p:spPr>
      </p:pic>
      <p:pic>
        <p:nvPicPr>
          <p:cNvPr id="3" name="Picture 2" descr="IMG_3706.jpg"/>
          <p:cNvPicPr>
            <a:picLocks noChangeAspect="1"/>
          </p:cNvPicPr>
          <p:nvPr/>
        </p:nvPicPr>
        <p:blipFill>
          <a:blip r:embed="rId3" cstate="print"/>
          <a:stretch>
            <a:fillRect/>
          </a:stretch>
        </p:blipFill>
        <p:spPr>
          <a:xfrm>
            <a:off x="381000" y="838200"/>
            <a:ext cx="3860800" cy="2895600"/>
          </a:xfrm>
          <a:prstGeom prst="rect">
            <a:avLst/>
          </a:prstGeom>
        </p:spPr>
      </p:pic>
      <p:pic>
        <p:nvPicPr>
          <p:cNvPr id="4" name="Picture 3" descr="IMG_3707.jpg"/>
          <p:cNvPicPr>
            <a:picLocks noChangeAspect="1"/>
          </p:cNvPicPr>
          <p:nvPr/>
        </p:nvPicPr>
        <p:blipFill>
          <a:blip r:embed="rId4" cstate="print"/>
          <a:stretch>
            <a:fillRect/>
          </a:stretch>
        </p:blipFill>
        <p:spPr>
          <a:xfrm>
            <a:off x="4876800" y="838200"/>
            <a:ext cx="3886200" cy="2914650"/>
          </a:xfrm>
          <a:prstGeom prst="rect">
            <a:avLst/>
          </a:prstGeom>
        </p:spPr>
      </p:pic>
      <p:sp>
        <p:nvSpPr>
          <p:cNvPr id="5" name="TextBox 4"/>
          <p:cNvSpPr txBox="1"/>
          <p:nvPr/>
        </p:nvSpPr>
        <p:spPr>
          <a:xfrm>
            <a:off x="2362200" y="101025"/>
            <a:ext cx="4964821" cy="584775"/>
          </a:xfrm>
          <a:prstGeom prst="rect">
            <a:avLst/>
          </a:prstGeom>
          <a:noFill/>
        </p:spPr>
        <p:txBody>
          <a:bodyPr wrap="none" rtlCol="0">
            <a:spAutoFit/>
          </a:bodyPr>
          <a:lstStyle/>
          <a:p>
            <a:r>
              <a:rPr lang="en-US" sz="3200" dirty="0" smtClean="0">
                <a:solidFill>
                  <a:srgbClr val="00B050"/>
                </a:solidFill>
                <a:latin typeface="Comic Sans MS" pitchFamily="66" charset="0"/>
              </a:rPr>
              <a:t>New FNAL source design</a:t>
            </a:r>
            <a:endParaRPr lang="en-US" sz="3200" dirty="0">
              <a:solidFill>
                <a:srgbClr val="00B050"/>
              </a:solidFill>
              <a:latin typeface="Comic Sans MS" pitchFamily="66" charset="0"/>
            </a:endParaRPr>
          </a:p>
        </p:txBody>
      </p:sp>
      <p:sp>
        <p:nvSpPr>
          <p:cNvPr id="6" name="TextBox 5"/>
          <p:cNvSpPr txBox="1"/>
          <p:nvPr/>
        </p:nvSpPr>
        <p:spPr>
          <a:xfrm>
            <a:off x="4953000" y="838200"/>
            <a:ext cx="2018501" cy="369332"/>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anode cover plate</a:t>
            </a:r>
            <a:endParaRPr lang="en-US" dirty="0">
              <a:solidFill>
                <a:srgbClr val="FF0000"/>
              </a:solidFill>
              <a:latin typeface="Arial" pitchFamily="34" charset="0"/>
              <a:cs typeface="Arial" pitchFamily="34" charset="0"/>
            </a:endParaRPr>
          </a:p>
        </p:txBody>
      </p:sp>
      <p:cxnSp>
        <p:nvCxnSpPr>
          <p:cNvPr id="8" name="Straight Arrow Connector 7"/>
          <p:cNvCxnSpPr/>
          <p:nvPr/>
        </p:nvCxnSpPr>
        <p:spPr>
          <a:xfrm>
            <a:off x="5486400" y="1219200"/>
            <a:ext cx="228600" cy="533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400800" y="3505200"/>
            <a:ext cx="2133599" cy="369332"/>
          </a:xfrm>
          <a:prstGeom prst="rect">
            <a:avLst/>
          </a:prstGeom>
          <a:noFill/>
        </p:spPr>
        <p:txBody>
          <a:bodyPr wrap="square" rtlCol="0">
            <a:spAutoFit/>
          </a:bodyPr>
          <a:lstStyle/>
          <a:p>
            <a:r>
              <a:rPr lang="en-US" dirty="0" smtClean="0">
                <a:solidFill>
                  <a:srgbClr val="FF0000"/>
                </a:solidFill>
                <a:latin typeface="Arial" pitchFamily="34" charset="0"/>
                <a:cs typeface="Arial" pitchFamily="34" charset="0"/>
              </a:rPr>
              <a:t>extraction cone</a:t>
            </a:r>
            <a:endParaRPr lang="en-US" dirty="0">
              <a:solidFill>
                <a:srgbClr val="FF0000"/>
              </a:solidFill>
              <a:latin typeface="Arial" pitchFamily="34" charset="0"/>
              <a:cs typeface="Arial" pitchFamily="34" charset="0"/>
            </a:endParaRPr>
          </a:p>
        </p:txBody>
      </p:sp>
      <p:cxnSp>
        <p:nvCxnSpPr>
          <p:cNvPr id="11" name="Straight Arrow Connector 10"/>
          <p:cNvCxnSpPr/>
          <p:nvPr/>
        </p:nvCxnSpPr>
        <p:spPr>
          <a:xfrm flipV="1">
            <a:off x="7239000" y="2590800"/>
            <a:ext cx="152400" cy="838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905000" y="4191000"/>
            <a:ext cx="2326278" cy="369332"/>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extraction gap .090in</a:t>
            </a:r>
            <a:endParaRPr lang="en-US" dirty="0">
              <a:solidFill>
                <a:srgbClr val="FF0000"/>
              </a:solidFill>
              <a:latin typeface="Arial" pitchFamily="34" charset="0"/>
              <a:cs typeface="Arial" pitchFamily="34" charset="0"/>
            </a:endParaRPr>
          </a:p>
        </p:txBody>
      </p:sp>
      <p:cxnSp>
        <p:nvCxnSpPr>
          <p:cNvPr id="14" name="Straight Arrow Connector 13"/>
          <p:cNvCxnSpPr/>
          <p:nvPr/>
        </p:nvCxnSpPr>
        <p:spPr>
          <a:xfrm flipH="1">
            <a:off x="2362200" y="4648200"/>
            <a:ext cx="76200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16" descr="IMG_3704.jpg"/>
          <p:cNvPicPr>
            <a:picLocks noChangeAspect="1"/>
          </p:cNvPicPr>
          <p:nvPr/>
        </p:nvPicPr>
        <p:blipFill>
          <a:blip r:embed="rId5" cstate="print"/>
          <a:stretch>
            <a:fillRect/>
          </a:stretch>
        </p:blipFill>
        <p:spPr>
          <a:xfrm>
            <a:off x="4876800" y="3810000"/>
            <a:ext cx="3733800" cy="2800350"/>
          </a:xfrm>
          <a:prstGeom prst="rect">
            <a:avLst/>
          </a:prstGeom>
        </p:spPr>
      </p:pic>
      <p:sp>
        <p:nvSpPr>
          <p:cNvPr id="18" name="TextBox 17"/>
          <p:cNvSpPr txBox="1"/>
          <p:nvPr/>
        </p:nvSpPr>
        <p:spPr>
          <a:xfrm>
            <a:off x="5105400" y="3886200"/>
            <a:ext cx="1159292" cy="369332"/>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gas valve</a:t>
            </a:r>
            <a:endParaRPr lang="en-US" dirty="0">
              <a:solidFill>
                <a:srgbClr val="FF0000"/>
              </a:solidFill>
              <a:latin typeface="Arial" pitchFamily="34" charset="0"/>
              <a:cs typeface="Arial" pitchFamily="34" charset="0"/>
            </a:endParaRPr>
          </a:p>
        </p:txBody>
      </p:sp>
      <p:cxnSp>
        <p:nvCxnSpPr>
          <p:cNvPr id="20" name="Straight Arrow Connector 19"/>
          <p:cNvCxnSpPr/>
          <p:nvPr/>
        </p:nvCxnSpPr>
        <p:spPr>
          <a:xfrm>
            <a:off x="5715000" y="4267200"/>
            <a:ext cx="91440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029200" y="5029200"/>
            <a:ext cx="979755" cy="369332"/>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Cs tube</a:t>
            </a:r>
            <a:endParaRPr lang="en-US" dirty="0">
              <a:solidFill>
                <a:srgbClr val="FF0000"/>
              </a:solidFill>
              <a:latin typeface="Arial" pitchFamily="34" charset="0"/>
              <a:cs typeface="Arial" pitchFamily="34" charset="0"/>
            </a:endParaRPr>
          </a:p>
        </p:txBody>
      </p:sp>
      <p:cxnSp>
        <p:nvCxnSpPr>
          <p:cNvPr id="23" name="Straight Arrow Connector 22"/>
          <p:cNvCxnSpPr/>
          <p:nvPr/>
        </p:nvCxnSpPr>
        <p:spPr>
          <a:xfrm>
            <a:off x="6019800" y="5181600"/>
            <a:ext cx="13716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029200" y="5943600"/>
            <a:ext cx="1447800" cy="646331"/>
          </a:xfrm>
          <a:prstGeom prst="rect">
            <a:avLst/>
          </a:prstGeom>
          <a:noFill/>
        </p:spPr>
        <p:txBody>
          <a:bodyPr wrap="square" rtlCol="0">
            <a:spAutoFit/>
          </a:bodyPr>
          <a:lstStyle/>
          <a:p>
            <a:r>
              <a:rPr lang="en-US" dirty="0" smtClean="0">
                <a:solidFill>
                  <a:srgbClr val="FF0000"/>
                </a:solidFill>
                <a:latin typeface="Arial" pitchFamily="34" charset="0"/>
                <a:cs typeface="Arial" pitchFamily="34" charset="0"/>
              </a:rPr>
              <a:t>cathode connections</a:t>
            </a:r>
            <a:endParaRPr lang="en-US" dirty="0">
              <a:solidFill>
                <a:srgbClr val="FF0000"/>
              </a:solidFill>
              <a:latin typeface="Arial" pitchFamily="34" charset="0"/>
              <a:cs typeface="Arial" pitchFamily="34" charset="0"/>
            </a:endParaRPr>
          </a:p>
        </p:txBody>
      </p:sp>
      <p:cxnSp>
        <p:nvCxnSpPr>
          <p:cNvPr id="26" name="Straight Arrow Connector 25"/>
          <p:cNvCxnSpPr/>
          <p:nvPr/>
        </p:nvCxnSpPr>
        <p:spPr>
          <a:xfrm flipV="1">
            <a:off x="6172200" y="5715000"/>
            <a:ext cx="762000" cy="457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934200" y="1066800"/>
            <a:ext cx="1981200" cy="523220"/>
          </a:xfrm>
          <a:prstGeom prst="rect">
            <a:avLst/>
          </a:prstGeom>
          <a:noFill/>
        </p:spPr>
        <p:txBody>
          <a:bodyPr wrap="square" rtlCol="0">
            <a:spAutoFit/>
          </a:bodyPr>
          <a:lstStyle/>
          <a:p>
            <a:r>
              <a:rPr lang="en-US" sz="1400" dirty="0" smtClean="0">
                <a:solidFill>
                  <a:srgbClr val="FF0000"/>
                </a:solidFill>
                <a:latin typeface="Arial" pitchFamily="34" charset="0"/>
                <a:cs typeface="Arial" pitchFamily="34" charset="0"/>
              </a:rPr>
              <a:t>ceramic extractor standoffs</a:t>
            </a:r>
            <a:endParaRPr lang="en-US" sz="1400" dirty="0">
              <a:solidFill>
                <a:srgbClr val="FF0000"/>
              </a:solidFill>
              <a:latin typeface="Arial" pitchFamily="34" charset="0"/>
              <a:cs typeface="Arial" pitchFamily="34" charset="0"/>
            </a:endParaRPr>
          </a:p>
        </p:txBody>
      </p:sp>
      <p:cxnSp>
        <p:nvCxnSpPr>
          <p:cNvPr id="29" name="Straight Arrow Connector 28"/>
          <p:cNvCxnSpPr/>
          <p:nvPr/>
        </p:nvCxnSpPr>
        <p:spPr>
          <a:xfrm flipH="1">
            <a:off x="6629400" y="1676400"/>
            <a:ext cx="457200" cy="990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914400" y="1447800"/>
            <a:ext cx="2743200"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752600" y="990600"/>
            <a:ext cx="738215" cy="369332"/>
          </a:xfrm>
          <a:prstGeom prst="rect">
            <a:avLst/>
          </a:prstGeom>
          <a:noFill/>
        </p:spPr>
        <p:txBody>
          <a:bodyPr wrap="none" rtlCol="0">
            <a:spAutoFit/>
          </a:bodyPr>
          <a:lstStyle/>
          <a:p>
            <a:r>
              <a:rPr lang="en-US" dirty="0" smtClean="0">
                <a:solidFill>
                  <a:srgbClr val="FF0000"/>
                </a:solidFill>
                <a:latin typeface="Arial" pitchFamily="34" charset="0"/>
                <a:cs typeface="Arial" pitchFamily="34" charset="0"/>
              </a:rPr>
              <a:t>~11in</a:t>
            </a:r>
            <a:endParaRPr lang="en-US"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7755734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68633" y="2094804"/>
            <a:ext cx="4148893" cy="2246769"/>
          </a:xfrm>
          <a:prstGeom prst="rect">
            <a:avLst/>
          </a:prstGeom>
          <a:noFill/>
        </p:spPr>
        <p:txBody>
          <a:bodyPr wrap="none" rtlCol="0">
            <a:spAutoFit/>
          </a:bodyPr>
          <a:lstStyle/>
          <a:p>
            <a:r>
              <a:rPr lang="en-US" sz="2800" dirty="0" smtClean="0">
                <a:latin typeface="Comic Sans MS" panose="030F0702030302020204" pitchFamily="66" charset="0"/>
              </a:rPr>
              <a:t>Outline:</a:t>
            </a:r>
          </a:p>
          <a:p>
            <a:endParaRPr lang="en-US" sz="2800" dirty="0">
              <a:latin typeface="Comic Sans MS" panose="030F0702030302020204" pitchFamily="66" charset="0"/>
            </a:endParaRPr>
          </a:p>
          <a:p>
            <a:pPr marL="285750" indent="-285750">
              <a:buFont typeface="Arial" panose="020B0604020202020204" pitchFamily="34" charset="0"/>
              <a:buChar char="•"/>
            </a:pPr>
            <a:r>
              <a:rPr lang="en-US" sz="2800" dirty="0" smtClean="0">
                <a:latin typeface="Comic Sans MS" panose="030F0702030302020204" pitchFamily="66" charset="0"/>
              </a:rPr>
              <a:t>How we got here</a:t>
            </a:r>
          </a:p>
          <a:p>
            <a:pPr marL="285750" indent="-285750">
              <a:buFont typeface="Arial" panose="020B0604020202020204" pitchFamily="34" charset="0"/>
              <a:buChar char="•"/>
            </a:pPr>
            <a:r>
              <a:rPr lang="en-US" sz="2800" dirty="0" smtClean="0">
                <a:latin typeface="Comic Sans MS" panose="030F0702030302020204" pitchFamily="66" charset="0"/>
              </a:rPr>
              <a:t>Where we are</a:t>
            </a:r>
          </a:p>
          <a:p>
            <a:pPr marL="285750" indent="-285750">
              <a:buFont typeface="Arial" panose="020B0604020202020204" pitchFamily="34" charset="0"/>
              <a:buChar char="•"/>
            </a:pPr>
            <a:r>
              <a:rPr lang="en-US" sz="2800" dirty="0" smtClean="0">
                <a:latin typeface="Comic Sans MS" panose="030F0702030302020204" pitchFamily="66" charset="0"/>
              </a:rPr>
              <a:t>Where we are headed</a:t>
            </a:r>
            <a:endParaRPr lang="en-US" sz="2800" dirty="0">
              <a:latin typeface="Comic Sans MS" panose="030F0702030302020204" pitchFamily="66" charset="0"/>
            </a:endParaRPr>
          </a:p>
        </p:txBody>
      </p:sp>
    </p:spTree>
    <p:extLst>
      <p:ext uri="{BB962C8B-B14F-4D97-AF65-F5344CB8AC3E}">
        <p14:creationId xmlns:p14="http://schemas.microsoft.com/office/powerpoint/2010/main" val="35847080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NIBS 2012\NIBS 2012 paper\Perveanc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67" y="1003610"/>
            <a:ext cx="3775608" cy="28770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28798" y="22310"/>
            <a:ext cx="6401111" cy="523220"/>
          </a:xfrm>
          <a:prstGeom prst="rect">
            <a:avLst/>
          </a:prstGeom>
          <a:noFill/>
        </p:spPr>
        <p:txBody>
          <a:bodyPr wrap="none" rtlCol="0">
            <a:spAutoFit/>
          </a:bodyPr>
          <a:lstStyle/>
          <a:p>
            <a:r>
              <a:rPr lang="en-US" sz="2800" dirty="0" smtClean="0">
                <a:solidFill>
                  <a:srgbClr val="00B050"/>
                </a:solidFill>
                <a:latin typeface="Comic Sans MS" panose="030F0702030302020204" pitchFamily="66" charset="0"/>
              </a:rPr>
              <a:t>Some studies done on new magnetron</a:t>
            </a:r>
            <a:endParaRPr lang="en-US" sz="2800" dirty="0">
              <a:solidFill>
                <a:srgbClr val="00B050"/>
              </a:solidFill>
              <a:latin typeface="Comic Sans MS" panose="030F0702030302020204" pitchFamily="66" charset="0"/>
            </a:endParaRPr>
          </a:p>
        </p:txBody>
      </p:sp>
      <p:sp>
        <p:nvSpPr>
          <p:cNvPr id="4" name="TextBox 3"/>
          <p:cNvSpPr txBox="1"/>
          <p:nvPr/>
        </p:nvSpPr>
        <p:spPr>
          <a:xfrm>
            <a:off x="117572" y="667731"/>
            <a:ext cx="4201663" cy="369332"/>
          </a:xfrm>
          <a:prstGeom prst="rect">
            <a:avLst/>
          </a:prstGeom>
          <a:noFill/>
        </p:spPr>
        <p:txBody>
          <a:bodyPr wrap="none" rtlCol="0">
            <a:spAutoFit/>
          </a:bodyPr>
          <a:lstStyle/>
          <a:p>
            <a:r>
              <a:rPr lang="en-US" dirty="0" err="1" smtClean="0"/>
              <a:t>Perveance</a:t>
            </a:r>
            <a:r>
              <a:rPr lang="en-US" dirty="0" smtClean="0"/>
              <a:t>, able to achieve 1A/cm</a:t>
            </a:r>
            <a:r>
              <a:rPr lang="en-US" baseline="30000" dirty="0" smtClean="0"/>
              <a:t>2 </a:t>
            </a:r>
            <a:r>
              <a:rPr lang="en-US" dirty="0" smtClean="0"/>
              <a:t> @35kV</a:t>
            </a:r>
            <a:endParaRPr lang="en-US" baseline="30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0062" y="1003609"/>
            <a:ext cx="4170731" cy="3178097"/>
          </a:xfrm>
          <a:prstGeom prst="rect">
            <a:avLst/>
          </a:prstGeom>
        </p:spPr>
      </p:pic>
      <p:pic>
        <p:nvPicPr>
          <p:cNvPr id="7"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797" y="4293220"/>
            <a:ext cx="3625996" cy="1779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878445" y="6195335"/>
            <a:ext cx="1082348" cy="246221"/>
          </a:xfrm>
          <a:prstGeom prst="rect">
            <a:avLst/>
          </a:prstGeom>
          <a:noFill/>
        </p:spPr>
        <p:txBody>
          <a:bodyPr wrap="none" rtlCol="0">
            <a:spAutoFit/>
          </a:bodyPr>
          <a:lstStyle/>
          <a:p>
            <a:r>
              <a:rPr lang="en-US" sz="1000" dirty="0" smtClean="0"/>
              <a:t>Figure: M. </a:t>
            </a:r>
            <a:r>
              <a:rPr lang="en-US" sz="1000" dirty="0" err="1" smtClean="0"/>
              <a:t>Stockli</a:t>
            </a:r>
            <a:endParaRPr lang="en-US" sz="1000"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67" y="3769112"/>
            <a:ext cx="3927365" cy="2992653"/>
          </a:xfrm>
          <a:prstGeom prst="rect">
            <a:avLst/>
          </a:prstGeom>
        </p:spPr>
      </p:pic>
      <p:sp>
        <p:nvSpPr>
          <p:cNvPr id="3" name="TextBox 2"/>
          <p:cNvSpPr txBox="1"/>
          <p:nvPr/>
        </p:nvSpPr>
        <p:spPr>
          <a:xfrm>
            <a:off x="5029353" y="5781282"/>
            <a:ext cx="577402" cy="261610"/>
          </a:xfrm>
          <a:prstGeom prst="rect">
            <a:avLst/>
          </a:prstGeom>
          <a:noFill/>
        </p:spPr>
        <p:txBody>
          <a:bodyPr wrap="none" rtlCol="0">
            <a:spAutoFit/>
          </a:bodyPr>
          <a:lstStyle/>
          <a:p>
            <a:r>
              <a:rPr lang="en-US" sz="1100" dirty="0" smtClean="0">
                <a:latin typeface="Helvetica" pitchFamily="34" charset="0"/>
              </a:rPr>
              <a:t>anode</a:t>
            </a:r>
            <a:endParaRPr lang="en-US" sz="1100" dirty="0">
              <a:latin typeface="Helvetica" pitchFamily="34" charset="0"/>
            </a:endParaRPr>
          </a:p>
        </p:txBody>
      </p:sp>
      <p:cxnSp>
        <p:nvCxnSpPr>
          <p:cNvPr id="10" name="Straight Arrow Connector 9"/>
          <p:cNvCxnSpPr/>
          <p:nvPr/>
        </p:nvCxnSpPr>
        <p:spPr>
          <a:xfrm flipV="1">
            <a:off x="5334797" y="5453150"/>
            <a:ext cx="434236" cy="37580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330915" y="6163819"/>
            <a:ext cx="731290" cy="261610"/>
          </a:xfrm>
          <a:prstGeom prst="rect">
            <a:avLst/>
          </a:prstGeom>
          <a:noFill/>
        </p:spPr>
        <p:txBody>
          <a:bodyPr wrap="none" rtlCol="0">
            <a:spAutoFit/>
          </a:bodyPr>
          <a:lstStyle/>
          <a:p>
            <a:r>
              <a:rPr lang="en-US" sz="1100" dirty="0" smtClean="0">
                <a:latin typeface="Helvetica" pitchFamily="34" charset="0"/>
              </a:rPr>
              <a:t>extractor</a:t>
            </a:r>
            <a:endParaRPr lang="en-US" sz="1100" dirty="0">
              <a:latin typeface="Helvetica" pitchFamily="34" charset="0"/>
            </a:endParaRPr>
          </a:p>
        </p:txBody>
      </p:sp>
      <p:cxnSp>
        <p:nvCxnSpPr>
          <p:cNvPr id="14" name="Straight Arrow Connector 13"/>
          <p:cNvCxnSpPr>
            <a:stCxn id="12" idx="0"/>
          </p:cNvCxnSpPr>
          <p:nvPr/>
        </p:nvCxnSpPr>
        <p:spPr>
          <a:xfrm flipH="1" flipV="1">
            <a:off x="6209607" y="5641053"/>
            <a:ext cx="486953" cy="5227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39250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bd.fnal.gov/cgi-mach/machlog.pl?nb=injcom&amp;action=view&amp;page=-815"/>
          <p:cNvPicPr>
            <a:picLocks noChangeAspect="1" noChangeArrowheads="1"/>
          </p:cNvPicPr>
          <p:nvPr/>
        </p:nvPicPr>
        <p:blipFill rotWithShape="1">
          <a:blip r:embed="rId2">
            <a:extLst>
              <a:ext uri="{28A0092B-C50C-407E-A947-70E740481C1C}">
                <a14:useLocalDpi xmlns:a14="http://schemas.microsoft.com/office/drawing/2010/main" val="0"/>
              </a:ext>
            </a:extLst>
          </a:blip>
          <a:srcRect l="33809" t="17308" b="4699"/>
          <a:stretch/>
        </p:blipFill>
        <p:spPr bwMode="auto">
          <a:xfrm>
            <a:off x="540327" y="2310938"/>
            <a:ext cx="3059573" cy="23857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bd.fnal.gov/cgi-mach/machlog.pl?nb=injcom&amp;action=view&amp;page=-816"/>
          <p:cNvPicPr>
            <a:picLocks noChangeAspect="1" noChangeArrowheads="1"/>
          </p:cNvPicPr>
          <p:nvPr/>
        </p:nvPicPr>
        <p:blipFill rotWithShape="1">
          <a:blip r:embed="rId3">
            <a:extLst>
              <a:ext uri="{28A0092B-C50C-407E-A947-70E740481C1C}">
                <a14:useLocalDpi xmlns:a14="http://schemas.microsoft.com/office/drawing/2010/main" val="0"/>
              </a:ext>
            </a:extLst>
          </a:blip>
          <a:srcRect l="34036" t="16884" b="4813"/>
          <a:stretch/>
        </p:blipFill>
        <p:spPr bwMode="auto">
          <a:xfrm>
            <a:off x="5145580" y="2402378"/>
            <a:ext cx="2920616" cy="22943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1531" y="4866777"/>
            <a:ext cx="2790444" cy="338554"/>
          </a:xfrm>
          <a:prstGeom prst="rect">
            <a:avLst/>
          </a:prstGeom>
          <a:noFill/>
        </p:spPr>
        <p:txBody>
          <a:bodyPr wrap="none" rtlCol="0">
            <a:spAutoFit/>
          </a:bodyPr>
          <a:lstStyle/>
          <a:p>
            <a:r>
              <a:rPr lang="en-US" sz="1600" dirty="0" smtClean="0"/>
              <a:t>Vertical 0.25 </a:t>
            </a:r>
            <a:r>
              <a:rPr lang="en-US" sz="1100" dirty="0" smtClean="0">
                <a:latin typeface="Symbol" panose="05050102010706020507" pitchFamily="18" charset="2"/>
              </a:rPr>
              <a:t>p</a:t>
            </a:r>
            <a:r>
              <a:rPr lang="en-US" sz="1100" dirty="0" smtClean="0"/>
              <a:t> mm </a:t>
            </a:r>
            <a:r>
              <a:rPr lang="en-US" sz="1100" dirty="0" err="1" smtClean="0"/>
              <a:t>mrad</a:t>
            </a:r>
            <a:r>
              <a:rPr lang="en-US" sz="1100" dirty="0" smtClean="0"/>
              <a:t> normalized </a:t>
            </a:r>
            <a:r>
              <a:rPr lang="en-US" sz="1100" dirty="0" err="1" smtClean="0"/>
              <a:t>l</a:t>
            </a:r>
            <a:r>
              <a:rPr lang="en-US" sz="1100" dirty="0" err="1" smtClean="0">
                <a:latin typeface="Symbol" panose="05050102010706020507" pitchFamily="18" charset="2"/>
              </a:rPr>
              <a:t>s</a:t>
            </a:r>
            <a:r>
              <a:rPr lang="en-US" sz="1100" dirty="0" smtClean="0"/>
              <a:t> </a:t>
            </a:r>
            <a:endParaRPr lang="en-US" sz="1100" dirty="0"/>
          </a:p>
        </p:txBody>
      </p:sp>
      <p:sp>
        <p:nvSpPr>
          <p:cNvPr id="3" name="TextBox 2"/>
          <p:cNvSpPr txBox="1"/>
          <p:nvPr/>
        </p:nvSpPr>
        <p:spPr>
          <a:xfrm>
            <a:off x="5012985" y="4891716"/>
            <a:ext cx="3168368" cy="338554"/>
          </a:xfrm>
          <a:prstGeom prst="rect">
            <a:avLst/>
          </a:prstGeom>
          <a:noFill/>
        </p:spPr>
        <p:txBody>
          <a:bodyPr wrap="none" rtlCol="0">
            <a:spAutoFit/>
          </a:bodyPr>
          <a:lstStyle/>
          <a:p>
            <a:r>
              <a:rPr lang="en-US" sz="1600" dirty="0" smtClean="0"/>
              <a:t>Horizontal 0.15 </a:t>
            </a:r>
            <a:r>
              <a:rPr lang="en-US" sz="1200" dirty="0" smtClean="0">
                <a:latin typeface="Symbol" panose="05050102010706020507" pitchFamily="18" charset="2"/>
              </a:rPr>
              <a:t>p</a:t>
            </a:r>
            <a:r>
              <a:rPr lang="en-US" sz="1200" dirty="0" smtClean="0"/>
              <a:t> mm </a:t>
            </a:r>
            <a:r>
              <a:rPr lang="en-US" sz="1200" dirty="0" err="1" smtClean="0"/>
              <a:t>mrad</a:t>
            </a:r>
            <a:r>
              <a:rPr lang="en-US" sz="1200" dirty="0" smtClean="0"/>
              <a:t> normalized 1</a:t>
            </a:r>
            <a:r>
              <a:rPr lang="en-US" sz="1200" dirty="0" smtClean="0">
                <a:latin typeface="Symbol" panose="05050102010706020507" pitchFamily="18" charset="2"/>
              </a:rPr>
              <a:t>s</a:t>
            </a:r>
            <a:endParaRPr lang="en-US" sz="1200" dirty="0">
              <a:latin typeface="Symbol" panose="05050102010706020507" pitchFamily="18" charset="2"/>
            </a:endParaRPr>
          </a:p>
        </p:txBody>
      </p:sp>
      <p:sp>
        <p:nvSpPr>
          <p:cNvPr id="4" name="TextBox 3"/>
          <p:cNvSpPr txBox="1"/>
          <p:nvPr/>
        </p:nvSpPr>
        <p:spPr>
          <a:xfrm>
            <a:off x="1479323" y="739832"/>
            <a:ext cx="6325771" cy="461665"/>
          </a:xfrm>
          <a:prstGeom prst="rect">
            <a:avLst/>
          </a:prstGeom>
          <a:noFill/>
        </p:spPr>
        <p:txBody>
          <a:bodyPr wrap="none" rtlCol="0">
            <a:spAutoFit/>
          </a:bodyPr>
          <a:lstStyle/>
          <a:p>
            <a:r>
              <a:rPr lang="en-US" sz="2400" dirty="0" smtClean="0">
                <a:solidFill>
                  <a:srgbClr val="00B050"/>
                </a:solidFill>
                <a:latin typeface="Comic Sans MS" panose="030F0702030302020204" pitchFamily="66" charset="0"/>
              </a:rPr>
              <a:t>LEBT </a:t>
            </a:r>
            <a:r>
              <a:rPr lang="en-US" sz="2400" dirty="0" err="1" smtClean="0">
                <a:solidFill>
                  <a:srgbClr val="00B050"/>
                </a:solidFill>
                <a:latin typeface="Comic Sans MS" panose="030F0702030302020204" pitchFamily="66" charset="0"/>
              </a:rPr>
              <a:t>emittance</a:t>
            </a:r>
            <a:r>
              <a:rPr lang="en-US" sz="2400" dirty="0" smtClean="0">
                <a:solidFill>
                  <a:srgbClr val="00B050"/>
                </a:solidFill>
                <a:latin typeface="Comic Sans MS" panose="030F0702030302020204" pitchFamily="66" charset="0"/>
              </a:rPr>
              <a:t> with nominal RFQ settings</a:t>
            </a:r>
            <a:endParaRPr lang="en-US" sz="2400" dirty="0">
              <a:solidFill>
                <a:srgbClr val="00B050"/>
              </a:solidFill>
              <a:latin typeface="Comic Sans MS" panose="030F0702030302020204" pitchFamily="66" charset="0"/>
            </a:endParaRPr>
          </a:p>
        </p:txBody>
      </p:sp>
    </p:spTree>
    <p:extLst>
      <p:ext uri="{BB962C8B-B14F-4D97-AF65-F5344CB8AC3E}">
        <p14:creationId xmlns:p14="http://schemas.microsoft.com/office/powerpoint/2010/main" val="25294025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298" r="17836"/>
          <a:stretch/>
        </p:blipFill>
        <p:spPr bwMode="auto">
          <a:xfrm rot="5400000">
            <a:off x="1501970" y="-174429"/>
            <a:ext cx="6096000" cy="7511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00200" y="0"/>
            <a:ext cx="5674951" cy="523220"/>
          </a:xfrm>
          <a:prstGeom prst="rect">
            <a:avLst/>
          </a:prstGeom>
          <a:noFill/>
        </p:spPr>
        <p:txBody>
          <a:bodyPr wrap="none" rtlCol="0">
            <a:spAutoFit/>
          </a:bodyPr>
          <a:lstStyle/>
          <a:p>
            <a:r>
              <a:rPr lang="en-US" sz="2800" dirty="0" smtClean="0">
                <a:solidFill>
                  <a:srgbClr val="00B050"/>
                </a:solidFill>
                <a:latin typeface="Comic Sans MS" panose="030F0702030302020204" pitchFamily="66" charset="0"/>
              </a:rPr>
              <a:t>Evolution of magnetron cathodes</a:t>
            </a:r>
            <a:endParaRPr lang="en-US" sz="2800" dirty="0">
              <a:solidFill>
                <a:srgbClr val="00B050"/>
              </a:solidFill>
              <a:latin typeface="Comic Sans MS" panose="030F0702030302020204" pitchFamily="66" charset="0"/>
            </a:endParaRPr>
          </a:p>
        </p:txBody>
      </p:sp>
      <p:sp>
        <p:nvSpPr>
          <p:cNvPr id="2" name="Rounded Rectangle 1"/>
          <p:cNvSpPr/>
          <p:nvPr/>
        </p:nvSpPr>
        <p:spPr>
          <a:xfrm>
            <a:off x="1193180" y="4806177"/>
            <a:ext cx="6869152" cy="1527717"/>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98934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1374" y="189208"/>
            <a:ext cx="7612982" cy="461665"/>
          </a:xfrm>
          <a:prstGeom prst="rect">
            <a:avLst/>
          </a:prstGeom>
          <a:noFill/>
        </p:spPr>
        <p:txBody>
          <a:bodyPr wrap="none" rtlCol="0">
            <a:spAutoFit/>
          </a:bodyPr>
          <a:lstStyle/>
          <a:p>
            <a:r>
              <a:rPr lang="en-US" sz="2400" dirty="0" smtClean="0">
                <a:solidFill>
                  <a:srgbClr val="00B050"/>
                </a:solidFill>
                <a:latin typeface="Comic Sans MS" panose="030F0702030302020204" pitchFamily="66" charset="0"/>
              </a:rPr>
              <a:t>Extractor sparking, one of our greatest challenges !</a:t>
            </a:r>
            <a:endParaRPr lang="en-US" sz="2400" dirty="0">
              <a:solidFill>
                <a:srgbClr val="00B050"/>
              </a:solidFill>
              <a:latin typeface="Comic Sans MS" panose="030F0702030302020204" pitchFamily="66" charset="0"/>
            </a:endParaRPr>
          </a:p>
        </p:txBody>
      </p:sp>
      <p:sp>
        <p:nvSpPr>
          <p:cNvPr id="4" name="TextBox 3"/>
          <p:cNvSpPr txBox="1"/>
          <p:nvPr/>
        </p:nvSpPr>
        <p:spPr>
          <a:xfrm>
            <a:off x="494542" y="1849451"/>
            <a:ext cx="8055410" cy="2246769"/>
          </a:xfrm>
          <a:prstGeom prst="rect">
            <a:avLst/>
          </a:prstGeom>
          <a:noFill/>
        </p:spPr>
        <p:txBody>
          <a:bodyPr wrap="none" rtlCol="0">
            <a:spAutoFit/>
          </a:bodyPr>
          <a:lstStyle/>
          <a:p>
            <a:r>
              <a:rPr lang="en-US" sz="2000" dirty="0" smtClean="0">
                <a:solidFill>
                  <a:srgbClr val="FF0000"/>
                </a:solidFill>
                <a:latin typeface="Comic Sans MS" panose="030F0702030302020204" pitchFamily="66" charset="0"/>
              </a:rPr>
              <a:t>There have been 6 main issues that have lead to high spark rates:</a:t>
            </a:r>
          </a:p>
          <a:p>
            <a:pPr marL="342900" indent="-342900">
              <a:buFont typeface="+mj-lt"/>
              <a:buAutoNum type="arabicPeriod"/>
            </a:pPr>
            <a:r>
              <a:rPr lang="en-US" sz="2000" dirty="0">
                <a:solidFill>
                  <a:srgbClr val="FF0000"/>
                </a:solidFill>
                <a:latin typeface="Comic Sans MS" panose="030F0702030302020204" pitchFamily="66" charset="0"/>
              </a:rPr>
              <a:t> </a:t>
            </a:r>
            <a:r>
              <a:rPr lang="en-US" sz="2000" dirty="0" smtClean="0">
                <a:solidFill>
                  <a:srgbClr val="FF0000"/>
                </a:solidFill>
                <a:latin typeface="Comic Sans MS" panose="030F0702030302020204" pitchFamily="66" charset="0"/>
              </a:rPr>
              <a:t>Materials used</a:t>
            </a:r>
          </a:p>
          <a:p>
            <a:pPr marL="342900" indent="-342900">
              <a:buFont typeface="+mj-lt"/>
              <a:buAutoNum type="arabicPeriod"/>
            </a:pPr>
            <a:r>
              <a:rPr lang="en-US" sz="2000" dirty="0">
                <a:solidFill>
                  <a:srgbClr val="FF0000"/>
                </a:solidFill>
                <a:latin typeface="Comic Sans MS" panose="030F0702030302020204" pitchFamily="66" charset="0"/>
              </a:rPr>
              <a:t> </a:t>
            </a:r>
            <a:r>
              <a:rPr lang="en-US" sz="2000" dirty="0" smtClean="0">
                <a:solidFill>
                  <a:srgbClr val="FF0000"/>
                </a:solidFill>
                <a:latin typeface="Comic Sans MS" panose="030F0702030302020204" pitchFamily="66" charset="0"/>
              </a:rPr>
              <a:t>Magnetic Field</a:t>
            </a:r>
          </a:p>
          <a:p>
            <a:pPr marL="342900" indent="-342900">
              <a:buFont typeface="+mj-lt"/>
              <a:buAutoNum type="arabicPeriod"/>
            </a:pPr>
            <a:r>
              <a:rPr lang="en-US" sz="2000" dirty="0">
                <a:solidFill>
                  <a:srgbClr val="FF0000"/>
                </a:solidFill>
                <a:latin typeface="Comic Sans MS" panose="030F0702030302020204" pitchFamily="66" charset="0"/>
              </a:rPr>
              <a:t> </a:t>
            </a:r>
            <a:r>
              <a:rPr lang="en-US" sz="2000" dirty="0" smtClean="0">
                <a:solidFill>
                  <a:srgbClr val="FF0000"/>
                </a:solidFill>
                <a:latin typeface="Comic Sans MS" panose="030F0702030302020204" pitchFamily="66" charset="0"/>
              </a:rPr>
              <a:t>Source pressure</a:t>
            </a:r>
          </a:p>
          <a:p>
            <a:pPr marL="342900" indent="-342900">
              <a:buFont typeface="+mj-lt"/>
              <a:buAutoNum type="arabicPeriod"/>
            </a:pPr>
            <a:r>
              <a:rPr lang="en-US" sz="2000" dirty="0">
                <a:solidFill>
                  <a:srgbClr val="FF0000"/>
                </a:solidFill>
                <a:latin typeface="Comic Sans MS" panose="030F0702030302020204" pitchFamily="66" charset="0"/>
              </a:rPr>
              <a:t> </a:t>
            </a:r>
            <a:r>
              <a:rPr lang="en-US" sz="2000" dirty="0" smtClean="0">
                <a:solidFill>
                  <a:srgbClr val="FF0000"/>
                </a:solidFill>
                <a:latin typeface="Comic Sans MS" panose="030F0702030302020204" pitchFamily="66" charset="0"/>
              </a:rPr>
              <a:t>Extraction gap pressure</a:t>
            </a:r>
          </a:p>
          <a:p>
            <a:pPr marL="342900" indent="-342900">
              <a:buFont typeface="+mj-lt"/>
              <a:buAutoNum type="arabicPeriod"/>
            </a:pPr>
            <a:r>
              <a:rPr lang="en-US" sz="2000" dirty="0">
                <a:solidFill>
                  <a:srgbClr val="FF0000"/>
                </a:solidFill>
                <a:latin typeface="Comic Sans MS" panose="030F0702030302020204" pitchFamily="66" charset="0"/>
              </a:rPr>
              <a:t> </a:t>
            </a:r>
            <a:r>
              <a:rPr lang="en-US" sz="2000" dirty="0" smtClean="0">
                <a:solidFill>
                  <a:srgbClr val="FF0000"/>
                </a:solidFill>
                <a:latin typeface="Comic Sans MS" panose="030F0702030302020204" pitchFamily="66" charset="0"/>
              </a:rPr>
              <a:t>Cs control</a:t>
            </a:r>
          </a:p>
          <a:p>
            <a:pPr marL="342900" indent="-342900">
              <a:buFont typeface="+mj-lt"/>
              <a:buAutoNum type="arabicPeriod"/>
            </a:pPr>
            <a:r>
              <a:rPr lang="en-US" sz="2000" dirty="0">
                <a:solidFill>
                  <a:srgbClr val="FF0000"/>
                </a:solidFill>
                <a:latin typeface="Comic Sans MS" panose="030F0702030302020204" pitchFamily="66" charset="0"/>
              </a:rPr>
              <a:t> </a:t>
            </a:r>
            <a:r>
              <a:rPr lang="en-US" sz="2000" dirty="0" smtClean="0">
                <a:solidFill>
                  <a:srgbClr val="FF0000"/>
                </a:solidFill>
                <a:latin typeface="Comic Sans MS" panose="030F0702030302020204" pitchFamily="66" charset="0"/>
              </a:rPr>
              <a:t>Source electronics</a:t>
            </a:r>
            <a:endParaRPr lang="en-US"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4016115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d scope pics\0490 - 20110831_094403.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622" y="3009900"/>
            <a:ext cx="259080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old scope pics\0939 - 20130530_133411.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964383"/>
            <a:ext cx="2524822" cy="189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5029200"/>
            <a:ext cx="2438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668126" y="14376"/>
            <a:ext cx="1784463" cy="523220"/>
          </a:xfrm>
          <a:prstGeom prst="rect">
            <a:avLst/>
          </a:prstGeom>
          <a:noFill/>
        </p:spPr>
        <p:txBody>
          <a:bodyPr wrap="none" rtlCol="0">
            <a:spAutoFit/>
          </a:bodyPr>
          <a:lstStyle/>
          <a:p>
            <a:r>
              <a:rPr lang="en-US" sz="2800" dirty="0" smtClean="0">
                <a:solidFill>
                  <a:srgbClr val="00B050"/>
                </a:solidFill>
                <a:latin typeface="Comic Sans MS" panose="030F0702030302020204" pitchFamily="66" charset="0"/>
              </a:rPr>
              <a:t>Materials</a:t>
            </a:r>
            <a:endParaRPr lang="en-US" sz="2800" dirty="0">
              <a:solidFill>
                <a:srgbClr val="00B050"/>
              </a:solidFill>
              <a:latin typeface="Comic Sans MS" panose="030F0702030302020204" pitchFamily="66" charset="0"/>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2743201"/>
            <a:ext cx="2463800"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descr="C:\old scope pics\0880 - 20130423_094304.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7980" y="2743200"/>
            <a:ext cx="2439020" cy="18292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3955" y="381086"/>
            <a:ext cx="8802292" cy="707886"/>
          </a:xfrm>
          <a:prstGeom prst="rect">
            <a:avLst/>
          </a:prstGeom>
          <a:noFill/>
        </p:spPr>
        <p:txBody>
          <a:bodyPr wrap="square" rtlCol="0">
            <a:spAutoFit/>
          </a:bodyPr>
          <a:lstStyle/>
          <a:p>
            <a:r>
              <a:rPr lang="en-US" sz="2000" dirty="0" smtClean="0"/>
              <a:t>Materials play a big role, once the damage is done there is nothing left to do other than pull the source and fix it.</a:t>
            </a:r>
          </a:p>
        </p:txBody>
      </p:sp>
      <p:sp>
        <p:nvSpPr>
          <p:cNvPr id="3" name="TextBox 2"/>
          <p:cNvSpPr txBox="1"/>
          <p:nvPr/>
        </p:nvSpPr>
        <p:spPr>
          <a:xfrm>
            <a:off x="69659" y="1062852"/>
            <a:ext cx="3429000" cy="1815882"/>
          </a:xfrm>
          <a:prstGeom prst="rect">
            <a:avLst/>
          </a:prstGeom>
          <a:noFill/>
        </p:spPr>
        <p:txBody>
          <a:bodyPr wrap="square" rtlCol="0">
            <a:spAutoFit/>
          </a:bodyPr>
          <a:lstStyle/>
          <a:p>
            <a:pPr marL="171450" indent="-171450">
              <a:buFont typeface="Arial" panose="020B0604020202020204" pitchFamily="34" charset="0"/>
              <a:buChar char="•"/>
            </a:pPr>
            <a:r>
              <a:rPr lang="en-US" sz="1400" dirty="0" smtClean="0"/>
              <a:t>Original extractor cone tip made out of molybdenum</a:t>
            </a:r>
          </a:p>
          <a:p>
            <a:pPr marL="171450" indent="-171450">
              <a:buFont typeface="Arial" panose="020B0604020202020204" pitchFamily="34" charset="0"/>
              <a:buChar char="•"/>
            </a:pPr>
            <a:r>
              <a:rPr lang="en-US" sz="1400" dirty="0" smtClean="0"/>
              <a:t>Energy of spark would cause damage that would lead to the need to pull the source and fix</a:t>
            </a:r>
          </a:p>
          <a:p>
            <a:pPr marL="171450" indent="-171450">
              <a:buFont typeface="Arial" panose="020B0604020202020204" pitchFamily="34" charset="0"/>
              <a:buChar char="•"/>
            </a:pPr>
            <a:r>
              <a:rPr lang="en-US" sz="1400" dirty="0" smtClean="0"/>
              <a:t>BNL uses tungsten for cone tips. They sent us one to try out. Big improvement in eliminating the damage from sparking</a:t>
            </a:r>
            <a:endParaRPr lang="en-US" sz="1400" dirty="0"/>
          </a:p>
        </p:txBody>
      </p:sp>
      <p:sp>
        <p:nvSpPr>
          <p:cNvPr id="7" name="TextBox 6"/>
          <p:cNvSpPr txBox="1"/>
          <p:nvPr/>
        </p:nvSpPr>
        <p:spPr>
          <a:xfrm>
            <a:off x="3920075" y="1127230"/>
            <a:ext cx="5113850"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Original inner anode cover plate made out of titanium</a:t>
            </a:r>
          </a:p>
          <a:p>
            <a:pPr marL="285750" indent="-285750">
              <a:buFont typeface="Arial" panose="020B0604020202020204" pitchFamily="34" charset="0"/>
              <a:buChar char="•"/>
            </a:pPr>
            <a:r>
              <a:rPr lang="en-US" sz="1400" dirty="0" smtClean="0"/>
              <a:t>Severe case of erosion increased the aperture from 0.125in to 0.25in !</a:t>
            </a:r>
          </a:p>
          <a:p>
            <a:pPr marL="285750" indent="-285750">
              <a:buFont typeface="Arial" panose="020B0604020202020204" pitchFamily="34" charset="0"/>
              <a:buChar char="•"/>
            </a:pPr>
            <a:r>
              <a:rPr lang="en-US" sz="1400" dirty="0" smtClean="0"/>
              <a:t>Once again BNL (“ahead of the curve”) sent us a molybdenum cover plate which has clearly solved the erosion problem</a:t>
            </a:r>
            <a:endParaRPr lang="en-US" sz="1400" dirty="0"/>
          </a:p>
        </p:txBody>
      </p:sp>
      <p:cxnSp>
        <p:nvCxnSpPr>
          <p:cNvPr id="11" name="Straight Arrow Connector 10"/>
          <p:cNvCxnSpPr/>
          <p:nvPr/>
        </p:nvCxnSpPr>
        <p:spPr>
          <a:xfrm>
            <a:off x="7467600" y="3505200"/>
            <a:ext cx="381000" cy="0"/>
          </a:xfrm>
          <a:prstGeom prst="straightConnector1">
            <a:avLst/>
          </a:prstGeom>
          <a:ln w="285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467600" y="3222179"/>
            <a:ext cx="381000" cy="444947"/>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467600" y="3657832"/>
            <a:ext cx="739305" cy="307777"/>
          </a:xfrm>
          <a:prstGeom prst="rect">
            <a:avLst/>
          </a:prstGeom>
          <a:noFill/>
        </p:spPr>
        <p:txBody>
          <a:bodyPr wrap="none" rtlCol="0">
            <a:spAutoFit/>
          </a:bodyPr>
          <a:lstStyle/>
          <a:p>
            <a:r>
              <a:rPr lang="en-US" sz="1400" b="1" dirty="0" smtClean="0">
                <a:solidFill>
                  <a:schemeClr val="bg1"/>
                </a:solidFill>
              </a:rPr>
              <a:t>0.125in</a:t>
            </a:r>
            <a:endParaRPr lang="en-US" sz="1400" b="1" dirty="0">
              <a:solidFill>
                <a:schemeClr val="bg1"/>
              </a:solidFill>
            </a:endParaRPr>
          </a:p>
        </p:txBody>
      </p:sp>
      <p:sp>
        <p:nvSpPr>
          <p:cNvPr id="16" name="TextBox 15"/>
          <p:cNvSpPr txBox="1"/>
          <p:nvPr/>
        </p:nvSpPr>
        <p:spPr>
          <a:xfrm rot="18863448">
            <a:off x="6873359" y="3037513"/>
            <a:ext cx="776175" cy="369332"/>
          </a:xfrm>
          <a:prstGeom prst="rect">
            <a:avLst/>
          </a:prstGeom>
          <a:noFill/>
        </p:spPr>
        <p:txBody>
          <a:bodyPr wrap="none" rtlCol="0">
            <a:spAutoFit/>
          </a:bodyPr>
          <a:lstStyle/>
          <a:p>
            <a:r>
              <a:rPr lang="en-US" b="1" dirty="0" smtClean="0">
                <a:solidFill>
                  <a:srgbClr val="FF0000"/>
                </a:solidFill>
              </a:rPr>
              <a:t>0.25in</a:t>
            </a:r>
            <a:endParaRPr lang="en-US" b="1" dirty="0">
              <a:solidFill>
                <a:srgbClr val="FF0000"/>
              </a:solidFill>
            </a:endParaRPr>
          </a:p>
        </p:txBody>
      </p:sp>
    </p:spTree>
    <p:extLst>
      <p:ext uri="{BB962C8B-B14F-4D97-AF65-F5344CB8AC3E}">
        <p14:creationId xmlns:p14="http://schemas.microsoft.com/office/powerpoint/2010/main" val="8333432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ICIS 2013\Paper figures\Graph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971800"/>
            <a:ext cx="4797953"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161403"/>
            <a:ext cx="2656263" cy="1986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106" y="4428610"/>
            <a:ext cx="2646970" cy="1982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63462" y="-23648"/>
            <a:ext cx="2614818" cy="523220"/>
          </a:xfrm>
          <a:prstGeom prst="rect">
            <a:avLst/>
          </a:prstGeom>
          <a:noFill/>
        </p:spPr>
        <p:txBody>
          <a:bodyPr wrap="none" rtlCol="0">
            <a:spAutoFit/>
          </a:bodyPr>
          <a:lstStyle/>
          <a:p>
            <a:r>
              <a:rPr lang="en-US" sz="2800" dirty="0">
                <a:solidFill>
                  <a:srgbClr val="00B050"/>
                </a:solidFill>
                <a:latin typeface="Comic Sans MS" panose="030F0702030302020204" pitchFamily="66" charset="0"/>
              </a:rPr>
              <a:t>M</a:t>
            </a:r>
            <a:r>
              <a:rPr lang="en-US" sz="2800" dirty="0" smtClean="0">
                <a:solidFill>
                  <a:srgbClr val="00B050"/>
                </a:solidFill>
                <a:latin typeface="Comic Sans MS" panose="030F0702030302020204" pitchFamily="66" charset="0"/>
              </a:rPr>
              <a:t>agnetic field</a:t>
            </a:r>
            <a:endParaRPr lang="en-US" sz="2800" dirty="0">
              <a:solidFill>
                <a:srgbClr val="00B050"/>
              </a:solidFill>
              <a:latin typeface="Comic Sans MS" panose="030F0702030302020204" pitchFamily="66" charset="0"/>
            </a:endParaRPr>
          </a:p>
        </p:txBody>
      </p:sp>
      <p:sp>
        <p:nvSpPr>
          <p:cNvPr id="2" name="TextBox 1"/>
          <p:cNvSpPr txBox="1"/>
          <p:nvPr/>
        </p:nvSpPr>
        <p:spPr>
          <a:xfrm>
            <a:off x="265376" y="533400"/>
            <a:ext cx="5181600"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latin typeface="Comic Sans MS" panose="030F0702030302020204" pitchFamily="66" charset="0"/>
              </a:rPr>
              <a:t>Magnetic field plays a big role in both confinement and sweeping away co-extracted electrons</a:t>
            </a:r>
          </a:p>
          <a:p>
            <a:pPr marL="285750" indent="-285750">
              <a:buFont typeface="Arial" panose="020B0604020202020204" pitchFamily="34" charset="0"/>
              <a:buChar char="•"/>
            </a:pPr>
            <a:r>
              <a:rPr lang="en-US" sz="1600" dirty="0" smtClean="0">
                <a:latin typeface="Comic Sans MS" panose="030F0702030302020204" pitchFamily="66" charset="0"/>
              </a:rPr>
              <a:t>Magnetrons prefer 1kG in the plasma region for proper confinement. </a:t>
            </a:r>
          </a:p>
          <a:p>
            <a:pPr marL="285750" indent="-285750">
              <a:buFont typeface="Arial" panose="020B0604020202020204" pitchFamily="34" charset="0"/>
              <a:buChar char="•"/>
            </a:pPr>
            <a:r>
              <a:rPr lang="en-US" sz="1600" dirty="0" smtClean="0">
                <a:latin typeface="Comic Sans MS" panose="030F0702030302020204" pitchFamily="66" charset="0"/>
              </a:rPr>
              <a:t>Original magnets were marginal to start with and ended up too low (~700G) when warmed up.</a:t>
            </a:r>
          </a:p>
          <a:p>
            <a:pPr marL="285750" indent="-285750">
              <a:buFont typeface="Arial" panose="020B0604020202020204" pitchFamily="34" charset="0"/>
              <a:buChar char="•"/>
            </a:pPr>
            <a:r>
              <a:rPr lang="en-US" sz="1600" dirty="0" smtClean="0">
                <a:latin typeface="Comic Sans MS" panose="030F0702030302020204" pitchFamily="66" charset="0"/>
              </a:rPr>
              <a:t>Redesigned the magnets and yoke with the help of Jim Volk</a:t>
            </a:r>
            <a:endParaRPr lang="en-US" sz="1600" dirty="0">
              <a:latin typeface="Comic Sans MS" panose="030F0702030302020204" pitchFamily="66" charset="0"/>
            </a:endParaRPr>
          </a:p>
        </p:txBody>
      </p:sp>
      <p:sp>
        <p:nvSpPr>
          <p:cNvPr id="3" name="TextBox 2"/>
          <p:cNvSpPr txBox="1"/>
          <p:nvPr/>
        </p:nvSpPr>
        <p:spPr>
          <a:xfrm>
            <a:off x="6074371" y="817831"/>
            <a:ext cx="2584362" cy="307777"/>
          </a:xfrm>
          <a:prstGeom prst="rect">
            <a:avLst/>
          </a:prstGeom>
          <a:noFill/>
        </p:spPr>
        <p:txBody>
          <a:bodyPr wrap="none" rtlCol="0">
            <a:spAutoFit/>
          </a:bodyPr>
          <a:lstStyle/>
          <a:p>
            <a:r>
              <a:rPr lang="en-US" sz="1400" dirty="0" smtClean="0">
                <a:latin typeface="Helvetica" pitchFamily="34" charset="0"/>
              </a:rPr>
              <a:t>Original design: 4 </a:t>
            </a:r>
            <a:r>
              <a:rPr lang="en-US" sz="1400" dirty="0" err="1" smtClean="0">
                <a:latin typeface="Helvetica" pitchFamily="34" charset="0"/>
              </a:rPr>
              <a:t>SmCo</a:t>
            </a:r>
            <a:r>
              <a:rPr lang="en-US" sz="1400" dirty="0" smtClean="0">
                <a:latin typeface="Helvetica" pitchFamily="34" charset="0"/>
              </a:rPr>
              <a:t> disks</a:t>
            </a:r>
            <a:endParaRPr lang="en-US" sz="1400" dirty="0">
              <a:latin typeface="Helvetica" pitchFamily="34" charset="0"/>
            </a:endParaRPr>
          </a:p>
        </p:txBody>
      </p:sp>
      <p:sp>
        <p:nvSpPr>
          <p:cNvPr id="4" name="TextBox 3"/>
          <p:cNvSpPr txBox="1"/>
          <p:nvPr/>
        </p:nvSpPr>
        <p:spPr>
          <a:xfrm>
            <a:off x="5989510" y="3603622"/>
            <a:ext cx="2752566" cy="738664"/>
          </a:xfrm>
          <a:prstGeom prst="rect">
            <a:avLst/>
          </a:prstGeom>
          <a:noFill/>
        </p:spPr>
        <p:txBody>
          <a:bodyPr wrap="square" rtlCol="0">
            <a:spAutoFit/>
          </a:bodyPr>
          <a:lstStyle/>
          <a:p>
            <a:r>
              <a:rPr lang="en-US" sz="1400" dirty="0" smtClean="0">
                <a:latin typeface="Helvetica" pitchFamily="34" charset="0"/>
              </a:rPr>
              <a:t>Final design: 2 </a:t>
            </a:r>
            <a:r>
              <a:rPr lang="en-US" sz="1400" dirty="0" err="1" smtClean="0">
                <a:latin typeface="Helvetica" pitchFamily="34" charset="0"/>
              </a:rPr>
              <a:t>SmCo</a:t>
            </a:r>
            <a:r>
              <a:rPr lang="en-US" sz="1400" dirty="0" smtClean="0">
                <a:latin typeface="Helvetica" pitchFamily="34" charset="0"/>
              </a:rPr>
              <a:t> rectangular magnets with higher field, thicker yoke</a:t>
            </a:r>
            <a:endParaRPr lang="en-US" sz="1400" dirty="0">
              <a:latin typeface="Helvetica" pitchFamily="34" charset="0"/>
            </a:endParaRPr>
          </a:p>
        </p:txBody>
      </p:sp>
    </p:spTree>
    <p:extLst>
      <p:ext uri="{BB962C8B-B14F-4D97-AF65-F5344CB8AC3E}">
        <p14:creationId xmlns:p14="http://schemas.microsoft.com/office/powerpoint/2010/main" val="18698986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ramesAll (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87563" y="0"/>
            <a:ext cx="4968875" cy="6858000"/>
          </a:xfrm>
          <a:prstGeom prst="rect">
            <a:avLst/>
          </a:prstGeom>
        </p:spPr>
      </p:pic>
      <p:sp>
        <p:nvSpPr>
          <p:cNvPr id="4" name="TextBox 3"/>
          <p:cNvSpPr txBox="1"/>
          <p:nvPr/>
        </p:nvSpPr>
        <p:spPr>
          <a:xfrm>
            <a:off x="7198824" y="319939"/>
            <a:ext cx="1629294" cy="523220"/>
          </a:xfrm>
          <a:prstGeom prst="rect">
            <a:avLst/>
          </a:prstGeom>
          <a:noFill/>
        </p:spPr>
        <p:txBody>
          <a:bodyPr wrap="square" rtlCol="0">
            <a:spAutoFit/>
          </a:bodyPr>
          <a:lstStyle/>
          <a:p>
            <a:r>
              <a:rPr lang="en-US" sz="1400" dirty="0" smtClean="0">
                <a:solidFill>
                  <a:srgbClr val="FF0000"/>
                </a:solidFill>
              </a:rPr>
              <a:t># of electrons inside source</a:t>
            </a:r>
            <a:endParaRPr lang="en-US" sz="1400" dirty="0">
              <a:solidFill>
                <a:srgbClr val="FF0000"/>
              </a:solidFill>
            </a:endParaRPr>
          </a:p>
        </p:txBody>
      </p:sp>
      <p:sp>
        <p:nvSpPr>
          <p:cNvPr id="5" name="TextBox 4"/>
          <p:cNvSpPr txBox="1"/>
          <p:nvPr/>
        </p:nvSpPr>
        <p:spPr>
          <a:xfrm>
            <a:off x="1105593" y="581549"/>
            <a:ext cx="752129" cy="307777"/>
          </a:xfrm>
          <a:prstGeom prst="rect">
            <a:avLst/>
          </a:prstGeom>
          <a:noFill/>
        </p:spPr>
        <p:txBody>
          <a:bodyPr wrap="none" rtlCol="0">
            <a:spAutoFit/>
          </a:bodyPr>
          <a:lstStyle/>
          <a:p>
            <a:r>
              <a:rPr lang="en-US" sz="1400" dirty="0" smtClean="0">
                <a:solidFill>
                  <a:srgbClr val="FF0000"/>
                </a:solidFill>
              </a:rPr>
              <a:t>0 Gauss</a:t>
            </a:r>
            <a:endParaRPr lang="en-US" sz="1400" dirty="0">
              <a:solidFill>
                <a:srgbClr val="FF0000"/>
              </a:solidFill>
            </a:endParaRPr>
          </a:p>
        </p:txBody>
      </p:sp>
      <p:sp>
        <p:nvSpPr>
          <p:cNvPr id="6" name="TextBox 5"/>
          <p:cNvSpPr txBox="1"/>
          <p:nvPr/>
        </p:nvSpPr>
        <p:spPr>
          <a:xfrm>
            <a:off x="1105592" y="2338306"/>
            <a:ext cx="934871" cy="307777"/>
          </a:xfrm>
          <a:prstGeom prst="rect">
            <a:avLst/>
          </a:prstGeom>
          <a:noFill/>
        </p:spPr>
        <p:txBody>
          <a:bodyPr wrap="none" rtlCol="0">
            <a:spAutoFit/>
          </a:bodyPr>
          <a:lstStyle/>
          <a:p>
            <a:r>
              <a:rPr lang="en-US" sz="1400" dirty="0" smtClean="0">
                <a:solidFill>
                  <a:srgbClr val="FF0000"/>
                </a:solidFill>
              </a:rPr>
              <a:t>500 Gauss</a:t>
            </a:r>
            <a:endParaRPr lang="en-US" sz="1400" dirty="0">
              <a:solidFill>
                <a:srgbClr val="FF0000"/>
              </a:solidFill>
            </a:endParaRPr>
          </a:p>
        </p:txBody>
      </p:sp>
      <p:sp>
        <p:nvSpPr>
          <p:cNvPr id="7" name="TextBox 6"/>
          <p:cNvSpPr txBox="1"/>
          <p:nvPr/>
        </p:nvSpPr>
        <p:spPr>
          <a:xfrm>
            <a:off x="1196962" y="4059040"/>
            <a:ext cx="833883" cy="307777"/>
          </a:xfrm>
          <a:prstGeom prst="rect">
            <a:avLst/>
          </a:prstGeom>
          <a:noFill/>
        </p:spPr>
        <p:txBody>
          <a:bodyPr wrap="none" rtlCol="0">
            <a:spAutoFit/>
          </a:bodyPr>
          <a:lstStyle/>
          <a:p>
            <a:r>
              <a:rPr lang="en-US" sz="1400" dirty="0" smtClean="0">
                <a:solidFill>
                  <a:srgbClr val="FF0000"/>
                </a:solidFill>
              </a:rPr>
              <a:t>1k Gauss</a:t>
            </a:r>
            <a:endParaRPr lang="en-US" sz="1400" dirty="0">
              <a:solidFill>
                <a:srgbClr val="FF0000"/>
              </a:solidFill>
            </a:endParaRPr>
          </a:p>
        </p:txBody>
      </p:sp>
      <p:sp>
        <p:nvSpPr>
          <p:cNvPr id="8" name="TextBox 7"/>
          <p:cNvSpPr txBox="1"/>
          <p:nvPr/>
        </p:nvSpPr>
        <p:spPr>
          <a:xfrm>
            <a:off x="1105592" y="5740982"/>
            <a:ext cx="970137" cy="307777"/>
          </a:xfrm>
          <a:prstGeom prst="rect">
            <a:avLst/>
          </a:prstGeom>
          <a:noFill/>
        </p:spPr>
        <p:txBody>
          <a:bodyPr wrap="none" rtlCol="0">
            <a:spAutoFit/>
          </a:bodyPr>
          <a:lstStyle/>
          <a:p>
            <a:r>
              <a:rPr lang="en-US" sz="1400" dirty="0" smtClean="0">
                <a:solidFill>
                  <a:srgbClr val="FF0000"/>
                </a:solidFill>
              </a:rPr>
              <a:t>1.5k Gauss</a:t>
            </a:r>
            <a:endParaRPr lang="en-US" sz="1400" dirty="0">
              <a:solidFill>
                <a:srgbClr val="FF0000"/>
              </a:solidFill>
            </a:endParaRPr>
          </a:p>
        </p:txBody>
      </p:sp>
      <p:sp>
        <p:nvSpPr>
          <p:cNvPr id="9" name="TextBox 8"/>
          <p:cNvSpPr txBox="1"/>
          <p:nvPr/>
        </p:nvSpPr>
        <p:spPr>
          <a:xfrm>
            <a:off x="7456517" y="6111008"/>
            <a:ext cx="1033681" cy="461665"/>
          </a:xfrm>
          <a:prstGeom prst="rect">
            <a:avLst/>
          </a:prstGeom>
          <a:noFill/>
        </p:spPr>
        <p:txBody>
          <a:bodyPr wrap="none" rtlCol="0">
            <a:spAutoFit/>
          </a:bodyPr>
          <a:lstStyle/>
          <a:p>
            <a:r>
              <a:rPr lang="en-US" sz="1200" dirty="0" smtClean="0">
                <a:solidFill>
                  <a:srgbClr val="00B050"/>
                </a:solidFill>
              </a:rPr>
              <a:t>Simulation by</a:t>
            </a:r>
          </a:p>
          <a:p>
            <a:r>
              <a:rPr lang="en-US" sz="1200" dirty="0" smtClean="0">
                <a:solidFill>
                  <a:srgbClr val="00B050"/>
                </a:solidFill>
              </a:rPr>
              <a:t>CY Tan</a:t>
            </a:r>
            <a:endParaRPr lang="en-US" sz="1200" dirty="0">
              <a:solidFill>
                <a:srgbClr val="00B050"/>
              </a:solidFill>
            </a:endParaRPr>
          </a:p>
        </p:txBody>
      </p:sp>
      <p:sp>
        <p:nvSpPr>
          <p:cNvPr id="10" name="TextBox 9"/>
          <p:cNvSpPr txBox="1"/>
          <p:nvPr/>
        </p:nvSpPr>
        <p:spPr>
          <a:xfrm>
            <a:off x="37002" y="1197032"/>
            <a:ext cx="2050561" cy="738664"/>
          </a:xfrm>
          <a:prstGeom prst="rect">
            <a:avLst/>
          </a:prstGeom>
          <a:noFill/>
        </p:spPr>
        <p:txBody>
          <a:bodyPr wrap="none" rtlCol="0">
            <a:spAutoFit/>
          </a:bodyPr>
          <a:lstStyle/>
          <a:p>
            <a:r>
              <a:rPr lang="en-US" sz="1400" dirty="0" smtClean="0">
                <a:latin typeface="Helvetica" pitchFamily="34" charset="0"/>
              </a:rPr>
              <a:t>For all simulations:</a:t>
            </a:r>
          </a:p>
          <a:p>
            <a:pPr marL="285750" indent="-285750">
              <a:buFont typeface="Arial" panose="020B0604020202020204" pitchFamily="34" charset="0"/>
              <a:buChar char="•"/>
            </a:pPr>
            <a:r>
              <a:rPr lang="en-US" sz="1400" dirty="0" smtClean="0">
                <a:latin typeface="Helvetica" pitchFamily="34" charset="0"/>
              </a:rPr>
              <a:t>Extractor cone = 0V</a:t>
            </a:r>
          </a:p>
          <a:p>
            <a:pPr marL="285750" indent="-285750">
              <a:buFont typeface="Arial" panose="020B0604020202020204" pitchFamily="34" charset="0"/>
              <a:buChar char="•"/>
            </a:pPr>
            <a:r>
              <a:rPr lang="en-US" sz="1400" dirty="0" smtClean="0">
                <a:latin typeface="Helvetica" pitchFamily="34" charset="0"/>
              </a:rPr>
              <a:t>Cathode = -35.2kV</a:t>
            </a:r>
            <a:endParaRPr lang="en-US" sz="1400" dirty="0">
              <a:latin typeface="Helvetica" pitchFamily="34" charset="0"/>
            </a:endParaRPr>
          </a:p>
        </p:txBody>
      </p:sp>
    </p:spTree>
    <p:extLst>
      <p:ext uri="{BB962C8B-B14F-4D97-AF65-F5344CB8AC3E}">
        <p14:creationId xmlns:p14="http://schemas.microsoft.com/office/powerpoint/2010/main" val="4486404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0388" y="9"/>
            <a:ext cx="3326552" cy="584775"/>
          </a:xfrm>
          <a:prstGeom prst="rect">
            <a:avLst/>
          </a:prstGeom>
          <a:noFill/>
        </p:spPr>
        <p:txBody>
          <a:bodyPr wrap="none" rtlCol="0">
            <a:spAutoFit/>
          </a:bodyPr>
          <a:lstStyle/>
          <a:p>
            <a:r>
              <a:rPr lang="en-US" sz="3200" dirty="0" smtClean="0">
                <a:solidFill>
                  <a:srgbClr val="00B050"/>
                </a:solidFill>
                <a:latin typeface="Comic Sans MS" panose="030F0702030302020204" pitchFamily="66" charset="0"/>
              </a:rPr>
              <a:t>Source Pressure</a:t>
            </a:r>
            <a:endParaRPr lang="en-US" sz="3200" dirty="0">
              <a:solidFill>
                <a:srgbClr val="00B050"/>
              </a:solidFill>
              <a:latin typeface="Comic Sans MS" panose="030F0702030302020204" pitchFamily="66" charset="0"/>
            </a:endParaRPr>
          </a:p>
        </p:txBody>
      </p:sp>
      <p:pic>
        <p:nvPicPr>
          <p:cNvPr id="1026" name="Picture 2" descr="C:\Graphics_Storage\AD121127-LT2014012808020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85253"/>
            <a:ext cx="3941762" cy="32727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87352"/>
            <a:ext cx="3941763" cy="3272749"/>
          </a:xfrm>
          <a:prstGeom prst="rect">
            <a:avLst/>
          </a:prstGeom>
        </p:spPr>
      </p:pic>
      <p:grpSp>
        <p:nvGrpSpPr>
          <p:cNvPr id="1051" name="Group 1050"/>
          <p:cNvGrpSpPr/>
          <p:nvPr/>
        </p:nvGrpSpPr>
        <p:grpSpPr>
          <a:xfrm>
            <a:off x="4219786" y="743466"/>
            <a:ext cx="4635341" cy="1955981"/>
            <a:chOff x="4297843" y="3352800"/>
            <a:chExt cx="4635341" cy="1955981"/>
          </a:xfrm>
        </p:grpSpPr>
        <p:sp>
          <p:nvSpPr>
            <p:cNvPr id="12" name="Oval 18"/>
            <p:cNvSpPr>
              <a:spLocks noChangeArrowheads="1"/>
            </p:cNvSpPr>
            <p:nvPr/>
          </p:nvSpPr>
          <p:spPr bwMode="auto">
            <a:xfrm>
              <a:off x="6976051" y="4217023"/>
              <a:ext cx="93327" cy="93327"/>
            </a:xfrm>
            <a:prstGeom prst="ellipse">
              <a:avLst/>
            </a:prstGeom>
            <a:gradFill rotWithShape="0">
              <a:gsLst>
                <a:gs pos="0">
                  <a:srgbClr val="FF0000"/>
                </a:gs>
                <a:gs pos="100000">
                  <a:srgbClr val="FF0000">
                    <a:gamma/>
                    <a:shade val="46275"/>
                    <a:invGamma/>
                  </a:srgbClr>
                </a:gs>
              </a:gsLst>
              <a:lin ang="2700000" scaled="1"/>
            </a:gradFill>
            <a:ln w="9525">
              <a:solidFill>
                <a:schemeClr val="tx1"/>
              </a:solidFill>
              <a:round/>
              <a:headEnd/>
              <a:tailEnd/>
            </a:ln>
            <a:effectLst/>
          </p:spPr>
          <p:txBody>
            <a:bodyPr wrap="none" anchor="ctr"/>
            <a:lstStyle/>
            <a:p>
              <a:endParaRPr lang="en-US"/>
            </a:p>
          </p:txBody>
        </p:sp>
        <p:sp>
          <p:nvSpPr>
            <p:cNvPr id="57" name="Oval 94"/>
            <p:cNvSpPr>
              <a:spLocks noChangeArrowheads="1"/>
            </p:cNvSpPr>
            <p:nvPr/>
          </p:nvSpPr>
          <p:spPr bwMode="auto">
            <a:xfrm>
              <a:off x="5859289" y="4022770"/>
              <a:ext cx="93327" cy="93327"/>
            </a:xfrm>
            <a:prstGeom prst="ellipse">
              <a:avLst/>
            </a:prstGeom>
            <a:solidFill>
              <a:srgbClr val="00B050"/>
            </a:solidFill>
            <a:ln w="9525">
              <a:solidFill>
                <a:srgbClr val="00B050"/>
              </a:solidFill>
              <a:round/>
              <a:headEnd/>
              <a:tailEnd/>
            </a:ln>
            <a:effectLst/>
          </p:spPr>
          <p:txBody>
            <a:bodyPr wrap="none" anchor="ctr"/>
            <a:lstStyle/>
            <a:p>
              <a:endParaRPr lang="en-US"/>
            </a:p>
          </p:txBody>
        </p:sp>
        <p:sp>
          <p:nvSpPr>
            <p:cNvPr id="4" name="Rectangle 3"/>
            <p:cNvSpPr/>
            <p:nvPr/>
          </p:nvSpPr>
          <p:spPr>
            <a:xfrm>
              <a:off x="4297843" y="3352800"/>
              <a:ext cx="4342584" cy="23245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551429" y="3511680"/>
              <a:ext cx="1694454" cy="1891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5560663" y="3585253"/>
              <a:ext cx="104992" cy="945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5723573" y="3548473"/>
              <a:ext cx="104992" cy="945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5839183" y="3516943"/>
              <a:ext cx="104992" cy="945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5944283" y="3516943"/>
              <a:ext cx="104992" cy="945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6133463" y="3495923"/>
              <a:ext cx="104992" cy="945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6280603" y="3495923"/>
              <a:ext cx="104992" cy="945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6438253" y="3506433"/>
              <a:ext cx="104992" cy="945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6585393" y="3506433"/>
              <a:ext cx="104992" cy="945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6701003" y="3495923"/>
              <a:ext cx="104992" cy="945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6827123" y="3506433"/>
              <a:ext cx="104992" cy="945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6984773" y="3527453"/>
              <a:ext cx="104992" cy="945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7121403" y="3558983"/>
              <a:ext cx="104992" cy="94594"/>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297843" y="4572002"/>
              <a:ext cx="4385359" cy="68317"/>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5655447" y="4561490"/>
              <a:ext cx="1686530" cy="25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7694255" y="3543220"/>
              <a:ext cx="1238929" cy="369332"/>
            </a:xfrm>
            <a:prstGeom prst="rect">
              <a:avLst/>
            </a:prstGeom>
            <a:noFill/>
          </p:spPr>
          <p:txBody>
            <a:bodyPr wrap="none" rtlCol="0">
              <a:spAutoFit/>
            </a:bodyPr>
            <a:lstStyle/>
            <a:p>
              <a:r>
                <a:rPr lang="en-US" dirty="0" smtClean="0"/>
                <a:t>Cathode (-)</a:t>
              </a:r>
              <a:endParaRPr lang="en-US" dirty="0"/>
            </a:p>
          </p:txBody>
        </p:sp>
        <p:sp>
          <p:nvSpPr>
            <p:cNvPr id="115" name="TextBox 114"/>
            <p:cNvSpPr txBox="1"/>
            <p:nvPr/>
          </p:nvSpPr>
          <p:spPr>
            <a:xfrm>
              <a:off x="7671509" y="4612046"/>
              <a:ext cx="1091966" cy="338554"/>
            </a:xfrm>
            <a:prstGeom prst="rect">
              <a:avLst/>
            </a:prstGeom>
            <a:noFill/>
          </p:spPr>
          <p:txBody>
            <a:bodyPr wrap="none" rtlCol="0">
              <a:spAutoFit/>
            </a:bodyPr>
            <a:lstStyle/>
            <a:p>
              <a:r>
                <a:rPr lang="en-US" sz="1600" dirty="0" smtClean="0">
                  <a:latin typeface="Helvetica" panose="020B0604020202020204" pitchFamily="34" charset="0"/>
                  <a:cs typeface="Helvetica" panose="020B0604020202020204" pitchFamily="34" charset="0"/>
                </a:rPr>
                <a:t>Anode (+)</a:t>
              </a:r>
              <a:endParaRPr lang="en-US" sz="1600" dirty="0">
                <a:latin typeface="Helvetica" panose="020B0604020202020204" pitchFamily="34" charset="0"/>
                <a:cs typeface="Helvetica" panose="020B0604020202020204" pitchFamily="34" charset="0"/>
              </a:endParaRPr>
            </a:p>
          </p:txBody>
        </p:sp>
        <p:grpSp>
          <p:nvGrpSpPr>
            <p:cNvPr id="1046" name="Group 1045"/>
            <p:cNvGrpSpPr/>
            <p:nvPr/>
          </p:nvGrpSpPr>
          <p:grpSpPr>
            <a:xfrm>
              <a:off x="5720876" y="3693939"/>
              <a:ext cx="1333872" cy="949365"/>
              <a:chOff x="6133463" y="5221626"/>
              <a:chExt cx="1333872" cy="949365"/>
            </a:xfrm>
          </p:grpSpPr>
          <p:cxnSp>
            <p:nvCxnSpPr>
              <p:cNvPr id="125" name="Straight Arrow Connector 124"/>
              <p:cNvCxnSpPr/>
              <p:nvPr/>
            </p:nvCxnSpPr>
            <p:spPr>
              <a:xfrm>
                <a:off x="6133463" y="5221626"/>
                <a:ext cx="199636" cy="2982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flipV="1">
                <a:off x="6333099" y="5221626"/>
                <a:ext cx="240542" cy="2982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a:off x="6573641" y="5221626"/>
                <a:ext cx="64248" cy="2982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flipH="1">
                <a:off x="6485499" y="5519854"/>
                <a:ext cx="152390" cy="152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a:off x="6486020" y="5671393"/>
                <a:ext cx="284591" cy="8091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flipV="1">
                <a:off x="6719463" y="5519854"/>
                <a:ext cx="107660" cy="23245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a:off x="6845048" y="5545443"/>
                <a:ext cx="199636" cy="2982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flipH="1" flipV="1">
                <a:off x="7037269" y="5446510"/>
                <a:ext cx="26248" cy="39716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a:off x="7037269" y="5446510"/>
                <a:ext cx="262858" cy="33868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flipH="1">
                <a:off x="7011593" y="5785195"/>
                <a:ext cx="288534" cy="7455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a:off x="7000550" y="5872763"/>
                <a:ext cx="320392" cy="14911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flipV="1">
                <a:off x="7300127" y="5833843"/>
                <a:ext cx="167208" cy="1621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p:nvPr/>
            </p:nvCxnSpPr>
            <p:spPr>
              <a:xfrm>
                <a:off x="7421667" y="5872763"/>
                <a:ext cx="0" cy="2982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64" name="Arc 95"/>
            <p:cNvSpPr>
              <a:spLocks/>
            </p:cNvSpPr>
            <p:nvPr/>
          </p:nvSpPr>
          <p:spPr bwMode="auto">
            <a:xfrm flipH="1" flipV="1">
              <a:off x="7017912" y="4628701"/>
              <a:ext cx="1043114" cy="48970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type="triangle" w="med" len="med"/>
              <a:tailEnd/>
            </a:ln>
            <a:effectLst/>
          </p:spPr>
          <p:txBody>
            <a:bodyPr wrap="none" anchor="ctr"/>
            <a:lstStyle/>
            <a:p>
              <a:endParaRPr lang="en-US"/>
            </a:p>
          </p:txBody>
        </p:sp>
        <p:sp>
          <p:nvSpPr>
            <p:cNvPr id="1047" name="TextBox 1046"/>
            <p:cNvSpPr txBox="1"/>
            <p:nvPr/>
          </p:nvSpPr>
          <p:spPr>
            <a:xfrm>
              <a:off x="5715454" y="4036779"/>
              <a:ext cx="428322" cy="369332"/>
            </a:xfrm>
            <a:prstGeom prst="rect">
              <a:avLst/>
            </a:prstGeom>
            <a:noFill/>
          </p:spPr>
          <p:txBody>
            <a:bodyPr wrap="none" rtlCol="0">
              <a:spAutoFit/>
            </a:bodyPr>
            <a:lstStyle/>
            <a:p>
              <a:r>
                <a:rPr lang="en-US" dirty="0" smtClean="0">
                  <a:latin typeface="Helvetica" panose="020B0604020202020204" pitchFamily="34" charset="0"/>
                  <a:cs typeface="Helvetica" panose="020B0604020202020204" pitchFamily="34" charset="0"/>
                </a:rPr>
                <a:t>H-</a:t>
              </a:r>
              <a:endParaRPr lang="en-US" dirty="0">
                <a:latin typeface="Helvetica" panose="020B0604020202020204" pitchFamily="34" charset="0"/>
                <a:cs typeface="Helvetica" panose="020B0604020202020204" pitchFamily="34" charset="0"/>
              </a:endParaRPr>
            </a:p>
          </p:txBody>
        </p:sp>
        <p:sp>
          <p:nvSpPr>
            <p:cNvPr id="1048" name="TextBox 1047"/>
            <p:cNvSpPr txBox="1"/>
            <p:nvPr/>
          </p:nvSpPr>
          <p:spPr>
            <a:xfrm>
              <a:off x="8111159" y="4939449"/>
              <a:ext cx="389850" cy="369332"/>
            </a:xfrm>
            <a:prstGeom prst="rect">
              <a:avLst/>
            </a:prstGeom>
            <a:noFill/>
          </p:spPr>
          <p:txBody>
            <a:bodyPr wrap="none" rtlCol="0">
              <a:spAutoFit/>
            </a:bodyPr>
            <a:lstStyle/>
            <a:p>
              <a:r>
                <a:rPr lang="en-US" dirty="0" smtClean="0">
                  <a:latin typeface="Helvetica" panose="020B0604020202020204" pitchFamily="34" charset="0"/>
                  <a:cs typeface="Helvetica" panose="020B0604020202020204" pitchFamily="34" charset="0"/>
                </a:rPr>
                <a:t>e-</a:t>
              </a:r>
              <a:endParaRPr lang="en-US" dirty="0">
                <a:latin typeface="Helvetica" panose="020B0604020202020204" pitchFamily="34" charset="0"/>
                <a:cs typeface="Helvetica" panose="020B0604020202020204" pitchFamily="34" charset="0"/>
              </a:endParaRPr>
            </a:p>
          </p:txBody>
        </p:sp>
        <p:sp>
          <p:nvSpPr>
            <p:cNvPr id="168" name="Arc 91"/>
            <p:cNvSpPr>
              <a:spLocks/>
            </p:cNvSpPr>
            <p:nvPr/>
          </p:nvSpPr>
          <p:spPr bwMode="auto">
            <a:xfrm rot="307098" flipH="1" flipV="1">
              <a:off x="6874565" y="3772963"/>
              <a:ext cx="311577" cy="519038"/>
            </a:xfrm>
            <a:custGeom>
              <a:avLst/>
              <a:gdLst>
                <a:gd name="G0" fmla="+- 0 0 0"/>
                <a:gd name="G1" fmla="+- 19986 0 0"/>
                <a:gd name="G2" fmla="+- 21600 0 0"/>
                <a:gd name="T0" fmla="*/ 8192 w 21600"/>
                <a:gd name="T1" fmla="*/ 0 h 20439"/>
                <a:gd name="T2" fmla="*/ 21595 w 21600"/>
                <a:gd name="T3" fmla="*/ 20439 h 20439"/>
                <a:gd name="T4" fmla="*/ 0 w 21600"/>
                <a:gd name="T5" fmla="*/ 19986 h 20439"/>
              </a:gdLst>
              <a:ahLst/>
              <a:cxnLst>
                <a:cxn ang="0">
                  <a:pos x="T0" y="T1"/>
                </a:cxn>
                <a:cxn ang="0">
                  <a:pos x="T2" y="T3"/>
                </a:cxn>
                <a:cxn ang="0">
                  <a:pos x="T4" y="T5"/>
                </a:cxn>
              </a:cxnLst>
              <a:rect l="0" t="0" r="r" b="b"/>
              <a:pathLst>
                <a:path w="21600" h="20439" fill="none" extrusionOk="0">
                  <a:moveTo>
                    <a:pt x="8192" y="-1"/>
                  </a:moveTo>
                  <a:cubicBezTo>
                    <a:pt x="16302" y="3324"/>
                    <a:pt x="21600" y="11220"/>
                    <a:pt x="21600" y="19986"/>
                  </a:cubicBezTo>
                  <a:cubicBezTo>
                    <a:pt x="21600" y="20137"/>
                    <a:pt x="21598" y="20288"/>
                    <a:pt x="21595" y="20439"/>
                  </a:cubicBezTo>
                </a:path>
                <a:path w="21600" h="20439" stroke="0" extrusionOk="0">
                  <a:moveTo>
                    <a:pt x="8192" y="-1"/>
                  </a:moveTo>
                  <a:cubicBezTo>
                    <a:pt x="16302" y="3324"/>
                    <a:pt x="21600" y="11220"/>
                    <a:pt x="21600" y="19986"/>
                  </a:cubicBezTo>
                  <a:cubicBezTo>
                    <a:pt x="21600" y="20137"/>
                    <a:pt x="21598" y="20288"/>
                    <a:pt x="21595" y="20439"/>
                  </a:cubicBezTo>
                  <a:lnTo>
                    <a:pt x="0" y="19986"/>
                  </a:lnTo>
                  <a:close/>
                </a:path>
              </a:pathLst>
            </a:custGeom>
            <a:noFill/>
            <a:ln w="9525">
              <a:solidFill>
                <a:schemeClr val="tx1"/>
              </a:solidFill>
              <a:round/>
              <a:headEnd/>
              <a:tailEnd type="triangle" w="med" len="med"/>
            </a:ln>
            <a:effectLst/>
          </p:spPr>
          <p:txBody>
            <a:bodyPr wrap="none" anchor="ctr"/>
            <a:lstStyle/>
            <a:p>
              <a:endParaRPr lang="en-US"/>
            </a:p>
          </p:txBody>
        </p:sp>
        <p:sp>
          <p:nvSpPr>
            <p:cNvPr id="1050" name="TextBox 1049"/>
            <p:cNvSpPr txBox="1"/>
            <p:nvPr/>
          </p:nvSpPr>
          <p:spPr>
            <a:xfrm>
              <a:off x="6876832" y="3787817"/>
              <a:ext cx="936475" cy="369332"/>
            </a:xfrm>
            <a:prstGeom prst="rect">
              <a:avLst/>
            </a:prstGeom>
            <a:noFill/>
          </p:spPr>
          <p:txBody>
            <a:bodyPr wrap="none" rtlCol="0">
              <a:spAutoFit/>
            </a:bodyPr>
            <a:lstStyle/>
            <a:p>
              <a:r>
                <a:rPr lang="en-US" dirty="0" smtClean="0">
                  <a:latin typeface="Helvetica" panose="020B0604020202020204" pitchFamily="34" charset="0"/>
                  <a:cs typeface="Helvetica" panose="020B0604020202020204" pitchFamily="34" charset="0"/>
                </a:rPr>
                <a:t>H+,H</a:t>
              </a:r>
              <a:r>
                <a:rPr lang="en-US" baseline="-25000" dirty="0" smtClean="0">
                  <a:latin typeface="Helvetica" panose="020B0604020202020204" pitchFamily="34" charset="0"/>
                  <a:cs typeface="Helvetica" panose="020B0604020202020204" pitchFamily="34" charset="0"/>
                </a:rPr>
                <a:t>2</a:t>
              </a:r>
              <a:r>
                <a:rPr lang="en-US" dirty="0" smtClean="0">
                  <a:latin typeface="Helvetica" panose="020B0604020202020204" pitchFamily="34" charset="0"/>
                  <a:cs typeface="Helvetica" panose="020B0604020202020204" pitchFamily="34" charset="0"/>
                </a:rPr>
                <a:t>+</a:t>
              </a:r>
              <a:endParaRPr lang="en-US" dirty="0">
                <a:latin typeface="Helvetica" panose="020B0604020202020204" pitchFamily="34" charset="0"/>
                <a:cs typeface="Helvetica" panose="020B0604020202020204" pitchFamily="34" charset="0"/>
              </a:endParaRPr>
            </a:p>
          </p:txBody>
        </p:sp>
      </p:grpSp>
      <p:sp>
        <p:nvSpPr>
          <p:cNvPr id="1053" name="TextBox 1052"/>
          <p:cNvSpPr txBox="1"/>
          <p:nvPr/>
        </p:nvSpPr>
        <p:spPr>
          <a:xfrm>
            <a:off x="4063672" y="3141833"/>
            <a:ext cx="4924214" cy="1384995"/>
          </a:xfrm>
          <a:prstGeom prst="rect">
            <a:avLst/>
          </a:prstGeom>
          <a:noFill/>
        </p:spPr>
        <p:txBody>
          <a:bodyPr wrap="square" rtlCol="0">
            <a:spAutoFit/>
          </a:bodyPr>
          <a:lstStyle/>
          <a:p>
            <a:r>
              <a:rPr lang="en-US" sz="1400" dirty="0" smtClean="0">
                <a:latin typeface="Comic Sans MS" panose="030F0702030302020204" pitchFamily="66" charset="0"/>
              </a:rPr>
              <a:t>If source pressure is too high, one possibility is that the path length for the fragile H- ions is so long that the probability is high that some number of them will loose their electron on the way to the extraction aperture, leaving an excess of electrons to be extracted. Leading to sparking.</a:t>
            </a:r>
            <a:endParaRPr lang="en-US" sz="1400" dirty="0">
              <a:latin typeface="Comic Sans MS" panose="030F0702030302020204" pitchFamily="66" charset="0"/>
            </a:endParaRPr>
          </a:p>
        </p:txBody>
      </p:sp>
      <p:cxnSp>
        <p:nvCxnSpPr>
          <p:cNvPr id="1055" name="Straight Arrow Connector 1054"/>
          <p:cNvCxnSpPr/>
          <p:nvPr/>
        </p:nvCxnSpPr>
        <p:spPr>
          <a:xfrm>
            <a:off x="4850780" y="1002203"/>
            <a:ext cx="0" cy="949953"/>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a:off x="4806176" y="1383321"/>
            <a:ext cx="526106" cy="276999"/>
          </a:xfrm>
          <a:prstGeom prst="rect">
            <a:avLst/>
          </a:prstGeom>
          <a:noFill/>
        </p:spPr>
        <p:txBody>
          <a:bodyPr wrap="none" rtlCol="0">
            <a:spAutoFit/>
          </a:bodyPr>
          <a:lstStyle/>
          <a:p>
            <a:r>
              <a:rPr lang="en-US" sz="1200" dirty="0" smtClean="0">
                <a:latin typeface="Helvetica" panose="020B0604020202020204" pitchFamily="34" charset="0"/>
                <a:cs typeface="Helvetica" panose="020B0604020202020204" pitchFamily="34" charset="0"/>
              </a:rPr>
              <a:t>1mm</a:t>
            </a:r>
            <a:endParaRPr lang="en-US" sz="12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0145384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a:xfrm>
            <a:off x="6082207" y="3628734"/>
            <a:ext cx="1605775" cy="87984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301621" y="3305346"/>
            <a:ext cx="3211551" cy="4416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ICIS 2013\Paper figures\Paschen Curve.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996" y="1201000"/>
            <a:ext cx="3786653" cy="45497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90388" y="9"/>
            <a:ext cx="3326552" cy="584775"/>
          </a:xfrm>
          <a:prstGeom prst="rect">
            <a:avLst/>
          </a:prstGeom>
          <a:noFill/>
        </p:spPr>
        <p:txBody>
          <a:bodyPr wrap="none" rtlCol="0">
            <a:spAutoFit/>
          </a:bodyPr>
          <a:lstStyle/>
          <a:p>
            <a:r>
              <a:rPr lang="en-US" sz="3200" dirty="0" smtClean="0">
                <a:solidFill>
                  <a:srgbClr val="00B050"/>
                </a:solidFill>
                <a:latin typeface="Comic Sans MS" panose="030F0702030302020204" pitchFamily="66" charset="0"/>
              </a:rPr>
              <a:t>Source Pressure</a:t>
            </a:r>
            <a:endParaRPr lang="en-US" sz="3200" dirty="0">
              <a:solidFill>
                <a:srgbClr val="00B050"/>
              </a:solidFill>
              <a:latin typeface="Comic Sans MS" panose="030F0702030302020204" pitchFamily="66" charset="0"/>
            </a:endParaRPr>
          </a:p>
        </p:txBody>
      </p:sp>
      <p:sp>
        <p:nvSpPr>
          <p:cNvPr id="2" name="TextBox 1"/>
          <p:cNvSpPr txBox="1"/>
          <p:nvPr/>
        </p:nvSpPr>
        <p:spPr>
          <a:xfrm>
            <a:off x="0" y="3321961"/>
            <a:ext cx="1497526" cy="307777"/>
          </a:xfrm>
          <a:prstGeom prst="rect">
            <a:avLst/>
          </a:prstGeom>
          <a:noFill/>
        </p:spPr>
        <p:txBody>
          <a:bodyPr wrap="none" rtlCol="0">
            <a:spAutoFit/>
          </a:bodyPr>
          <a:lstStyle/>
          <a:p>
            <a:r>
              <a:rPr lang="en-US" sz="1400" dirty="0" smtClean="0">
                <a:latin typeface="Helvetica" panose="020B0604020202020204" pitchFamily="34" charset="0"/>
                <a:cs typeface="Helvetica" panose="020B0604020202020204" pitchFamily="34" charset="0"/>
              </a:rPr>
              <a:t>Source pressure</a:t>
            </a:r>
            <a:endParaRPr lang="en-US" sz="1400" dirty="0">
              <a:latin typeface="Helvetica" panose="020B0604020202020204" pitchFamily="34" charset="0"/>
              <a:cs typeface="Helvetica" panose="020B0604020202020204" pitchFamily="34" charset="0"/>
            </a:endParaRPr>
          </a:p>
        </p:txBody>
      </p:sp>
      <p:cxnSp>
        <p:nvCxnSpPr>
          <p:cNvPr id="5" name="Straight Arrow Connector 4"/>
          <p:cNvCxnSpPr>
            <a:stCxn id="2" idx="3"/>
          </p:cNvCxnSpPr>
          <p:nvPr/>
        </p:nvCxnSpPr>
        <p:spPr>
          <a:xfrm>
            <a:off x="1497526" y="3475850"/>
            <a:ext cx="1067254" cy="3044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0" y="4278738"/>
            <a:ext cx="1548565" cy="307777"/>
          </a:xfrm>
          <a:prstGeom prst="rect">
            <a:avLst/>
          </a:prstGeom>
          <a:noFill/>
        </p:spPr>
        <p:txBody>
          <a:bodyPr wrap="none" rtlCol="0">
            <a:spAutoFit/>
          </a:bodyPr>
          <a:lstStyle/>
          <a:p>
            <a:r>
              <a:rPr lang="en-US" sz="1400" dirty="0" smtClean="0">
                <a:latin typeface="Helvetica" panose="020B0604020202020204" pitchFamily="34" charset="0"/>
                <a:cs typeface="Helvetica" panose="020B0604020202020204" pitchFamily="34" charset="0"/>
              </a:rPr>
              <a:t>Extractor Voltage</a:t>
            </a:r>
            <a:endParaRPr lang="en-US" sz="1400" dirty="0">
              <a:latin typeface="Helvetica" panose="020B0604020202020204" pitchFamily="34" charset="0"/>
              <a:cs typeface="Helvetica" panose="020B0604020202020204" pitchFamily="34" charset="0"/>
            </a:endParaRPr>
          </a:p>
        </p:txBody>
      </p:sp>
      <p:cxnSp>
        <p:nvCxnSpPr>
          <p:cNvPr id="8" name="Straight Arrow Connector 7"/>
          <p:cNvCxnSpPr>
            <a:stCxn id="6" idx="2"/>
          </p:cNvCxnSpPr>
          <p:nvPr/>
        </p:nvCxnSpPr>
        <p:spPr>
          <a:xfrm>
            <a:off x="774283" y="4586515"/>
            <a:ext cx="774282" cy="1304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301621" y="3193834"/>
            <a:ext cx="3211551" cy="1115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405593" y="3193834"/>
            <a:ext cx="959005" cy="111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520715" y="3253828"/>
            <a:ext cx="974947" cy="307777"/>
          </a:xfrm>
          <a:prstGeom prst="rect">
            <a:avLst/>
          </a:prstGeom>
          <a:noFill/>
        </p:spPr>
        <p:txBody>
          <a:bodyPr wrap="none" rtlCol="0">
            <a:spAutoFit/>
          </a:bodyPr>
          <a:lstStyle/>
          <a:p>
            <a:r>
              <a:rPr lang="en-US" sz="1400" dirty="0" smtClean="0">
                <a:latin typeface="Helvetica" panose="020B0604020202020204" pitchFamily="34" charset="0"/>
                <a:cs typeface="Helvetica" panose="020B0604020202020204" pitchFamily="34" charset="0"/>
              </a:rPr>
              <a:t>Anode (+)</a:t>
            </a:r>
            <a:endParaRPr lang="en-US" sz="1400" dirty="0">
              <a:latin typeface="Helvetica" panose="020B0604020202020204" pitchFamily="34" charset="0"/>
              <a:cs typeface="Helvetica" panose="020B0604020202020204" pitchFamily="34" charset="0"/>
            </a:endParaRPr>
          </a:p>
        </p:txBody>
      </p:sp>
      <p:sp>
        <p:nvSpPr>
          <p:cNvPr id="17" name="TextBox 16"/>
          <p:cNvSpPr txBox="1"/>
          <p:nvPr/>
        </p:nvSpPr>
        <p:spPr>
          <a:xfrm>
            <a:off x="6333240" y="4523398"/>
            <a:ext cx="1200970" cy="276999"/>
          </a:xfrm>
          <a:prstGeom prst="rect">
            <a:avLst/>
          </a:prstGeom>
          <a:noFill/>
        </p:spPr>
        <p:txBody>
          <a:bodyPr wrap="none" rtlCol="0">
            <a:spAutoFit/>
          </a:bodyPr>
          <a:lstStyle/>
          <a:p>
            <a:r>
              <a:rPr lang="en-US" sz="1200" dirty="0" smtClean="0">
                <a:latin typeface="Helvetica" panose="020B0604020202020204" pitchFamily="34" charset="0"/>
                <a:cs typeface="Helvetica" panose="020B0604020202020204" pitchFamily="34" charset="0"/>
              </a:rPr>
              <a:t>Extractor (</a:t>
            </a:r>
            <a:r>
              <a:rPr lang="en-US" sz="1200" dirty="0" err="1" smtClean="0">
                <a:latin typeface="Helvetica" panose="020B0604020202020204" pitchFamily="34" charset="0"/>
                <a:cs typeface="Helvetica" panose="020B0604020202020204" pitchFamily="34" charset="0"/>
              </a:rPr>
              <a:t>gnd</a:t>
            </a:r>
            <a:r>
              <a:rPr lang="en-US" sz="1200" dirty="0" smtClean="0">
                <a:latin typeface="Helvetica" panose="020B0604020202020204" pitchFamily="34" charset="0"/>
                <a:cs typeface="Helvetica" panose="020B0604020202020204" pitchFamily="34" charset="0"/>
              </a:rPr>
              <a:t>)</a:t>
            </a:r>
            <a:endParaRPr lang="en-US" sz="1200" dirty="0">
              <a:latin typeface="Helvetica" panose="020B0604020202020204" pitchFamily="34" charset="0"/>
              <a:cs typeface="Helvetica" panose="020B0604020202020204" pitchFamily="34" charset="0"/>
            </a:endParaRPr>
          </a:p>
        </p:txBody>
      </p:sp>
      <p:sp>
        <p:nvSpPr>
          <p:cNvPr id="18" name="TextBox 17"/>
          <p:cNvSpPr txBox="1"/>
          <p:nvPr/>
        </p:nvSpPr>
        <p:spPr>
          <a:xfrm>
            <a:off x="5236370" y="1201000"/>
            <a:ext cx="3389971" cy="1754326"/>
          </a:xfrm>
          <a:prstGeom prst="rect">
            <a:avLst/>
          </a:prstGeom>
          <a:noFill/>
        </p:spPr>
        <p:txBody>
          <a:bodyPr wrap="square" rtlCol="0">
            <a:spAutoFit/>
          </a:bodyPr>
          <a:lstStyle/>
          <a:p>
            <a:r>
              <a:rPr lang="en-US" dirty="0" smtClean="0"/>
              <a:t>Another possibility is low average cube pressure. When </a:t>
            </a:r>
            <a:r>
              <a:rPr lang="en-US" dirty="0"/>
              <a:t>t</a:t>
            </a:r>
            <a:r>
              <a:rPr lang="en-US" dirty="0" smtClean="0"/>
              <a:t>he pressure is too low in the extraction gap and we are operating in a different regime of the </a:t>
            </a:r>
            <a:r>
              <a:rPr lang="en-US" dirty="0" err="1" smtClean="0"/>
              <a:t>Paschen</a:t>
            </a:r>
            <a:r>
              <a:rPr lang="en-US" dirty="0" smtClean="0"/>
              <a:t> curve.</a:t>
            </a:r>
            <a:endParaRPr lang="en-US" dirty="0"/>
          </a:p>
        </p:txBody>
      </p:sp>
      <p:cxnSp>
        <p:nvCxnSpPr>
          <p:cNvPr id="25" name="Straight Arrow Connector 24"/>
          <p:cNvCxnSpPr/>
          <p:nvPr/>
        </p:nvCxnSpPr>
        <p:spPr>
          <a:xfrm>
            <a:off x="6405593" y="3321961"/>
            <a:ext cx="0" cy="379256"/>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665440" y="3376939"/>
            <a:ext cx="601447" cy="276999"/>
          </a:xfrm>
          <a:prstGeom prst="rect">
            <a:avLst/>
          </a:prstGeom>
          <a:noFill/>
        </p:spPr>
        <p:txBody>
          <a:bodyPr wrap="none" rtlCol="0">
            <a:spAutoFit/>
          </a:bodyPr>
          <a:lstStyle/>
          <a:p>
            <a:r>
              <a:rPr lang="en-US" sz="1200" dirty="0" smtClean="0">
                <a:latin typeface="Helvetica" panose="020B0604020202020204" pitchFamily="34" charset="0"/>
                <a:cs typeface="Helvetica" panose="020B0604020202020204" pitchFamily="34" charset="0"/>
              </a:rPr>
              <a:t>0.09in</a:t>
            </a:r>
            <a:endParaRPr lang="en-US" sz="1200" dirty="0">
              <a:latin typeface="Helvetica" panose="020B0604020202020204" pitchFamily="34" charset="0"/>
              <a:cs typeface="Helvetica" panose="020B0604020202020204" pitchFamily="34" charset="0"/>
            </a:endParaRPr>
          </a:p>
        </p:txBody>
      </p:sp>
      <p:cxnSp>
        <p:nvCxnSpPr>
          <p:cNvPr id="13" name="Straight Arrow Connector 12"/>
          <p:cNvCxnSpPr/>
          <p:nvPr/>
        </p:nvCxnSpPr>
        <p:spPr>
          <a:xfrm>
            <a:off x="6216940" y="2678328"/>
            <a:ext cx="483118" cy="62701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40437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69344" y="73580"/>
            <a:ext cx="3379451" cy="646331"/>
          </a:xfrm>
          <a:prstGeom prst="rect">
            <a:avLst/>
          </a:prstGeom>
          <a:noFill/>
        </p:spPr>
        <p:txBody>
          <a:bodyPr wrap="none" rtlCol="0">
            <a:spAutoFit/>
          </a:bodyPr>
          <a:lstStyle/>
          <a:p>
            <a:r>
              <a:rPr lang="en-US" sz="3600" dirty="0" smtClean="0">
                <a:solidFill>
                  <a:srgbClr val="00B050"/>
                </a:solidFill>
                <a:latin typeface="Comic Sans MS" panose="030F0702030302020204" pitchFamily="66" charset="0"/>
              </a:rPr>
              <a:t>Cesium Control</a:t>
            </a:r>
            <a:endParaRPr lang="en-US" sz="3600" dirty="0">
              <a:solidFill>
                <a:srgbClr val="00B050"/>
              </a:solidFill>
              <a:latin typeface="Comic Sans MS" panose="030F0702030302020204" pitchFamily="66" charset="0"/>
            </a:endParaRPr>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l="4292" b="6203"/>
          <a:stretch>
            <a:fillRect/>
          </a:stretch>
        </p:blipFill>
        <p:spPr bwMode="auto">
          <a:xfrm>
            <a:off x="312683" y="1108569"/>
            <a:ext cx="3124200"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040523" y="977764"/>
            <a:ext cx="825867" cy="261610"/>
          </a:xfrm>
          <a:prstGeom prst="rect">
            <a:avLst/>
          </a:prstGeom>
          <a:noFill/>
        </p:spPr>
        <p:txBody>
          <a:bodyPr wrap="none" rtlCol="0">
            <a:spAutoFit/>
          </a:bodyPr>
          <a:lstStyle/>
          <a:p>
            <a:r>
              <a:rPr lang="en-US" sz="1100" dirty="0" smtClean="0">
                <a:latin typeface="Helvetica" pitchFamily="34" charset="0"/>
              </a:rPr>
              <a:t>Mo: 4.6eV</a:t>
            </a:r>
            <a:endParaRPr lang="en-US" sz="1100" dirty="0">
              <a:latin typeface="Helvetica" pitchFamily="34" charset="0"/>
            </a:endParaRPr>
          </a:p>
        </p:txBody>
      </p:sp>
      <p:cxnSp>
        <p:nvCxnSpPr>
          <p:cNvPr id="6" name="Straight Arrow Connector 5"/>
          <p:cNvCxnSpPr/>
          <p:nvPr/>
        </p:nvCxnSpPr>
        <p:spPr>
          <a:xfrm flipH="1">
            <a:off x="945931" y="1239374"/>
            <a:ext cx="253763" cy="849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026077" y="2501462"/>
            <a:ext cx="1233030" cy="261610"/>
          </a:xfrm>
          <a:prstGeom prst="rect">
            <a:avLst/>
          </a:prstGeom>
          <a:noFill/>
        </p:spPr>
        <p:txBody>
          <a:bodyPr wrap="none" rtlCol="0">
            <a:spAutoFit/>
          </a:bodyPr>
          <a:lstStyle/>
          <a:p>
            <a:r>
              <a:rPr lang="en-US" sz="1100" dirty="0" smtClean="0">
                <a:latin typeface="Helvetica" pitchFamily="34" charset="0"/>
              </a:rPr>
              <a:t>Cs on Mo: 1.6eV</a:t>
            </a:r>
            <a:endParaRPr lang="en-US" sz="1100" dirty="0">
              <a:latin typeface="Helvetica" pitchFamily="34" charset="0"/>
            </a:endParaRPr>
          </a:p>
        </p:txBody>
      </p:sp>
      <p:cxnSp>
        <p:nvCxnSpPr>
          <p:cNvPr id="10" name="Straight Arrow Connector 9"/>
          <p:cNvCxnSpPr/>
          <p:nvPr/>
        </p:nvCxnSpPr>
        <p:spPr>
          <a:xfrm flipH="1" flipV="1">
            <a:off x="2026077" y="2375338"/>
            <a:ext cx="296709" cy="1261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59107" y="1707357"/>
            <a:ext cx="764953" cy="261610"/>
          </a:xfrm>
          <a:prstGeom prst="rect">
            <a:avLst/>
          </a:prstGeom>
          <a:noFill/>
        </p:spPr>
        <p:txBody>
          <a:bodyPr wrap="none" rtlCol="0">
            <a:spAutoFit/>
          </a:bodyPr>
          <a:lstStyle/>
          <a:p>
            <a:r>
              <a:rPr lang="en-US" sz="1100" dirty="0" smtClean="0">
                <a:latin typeface="Helvetica" pitchFamily="34" charset="0"/>
              </a:rPr>
              <a:t>Cs 2.1eV</a:t>
            </a:r>
            <a:endParaRPr lang="en-US" sz="1100" dirty="0">
              <a:latin typeface="Helvetica" pitchFamily="34" charset="0"/>
            </a:endParaRPr>
          </a:p>
        </p:txBody>
      </p:sp>
      <p:cxnSp>
        <p:nvCxnSpPr>
          <p:cNvPr id="13" name="Straight Arrow Connector 12"/>
          <p:cNvCxnSpPr/>
          <p:nvPr/>
        </p:nvCxnSpPr>
        <p:spPr>
          <a:xfrm flipH="1">
            <a:off x="3259107" y="1968967"/>
            <a:ext cx="177776" cy="15412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0717" y="4548036"/>
            <a:ext cx="4204137" cy="1477328"/>
          </a:xfrm>
          <a:prstGeom prst="rect">
            <a:avLst/>
          </a:prstGeom>
          <a:noFill/>
        </p:spPr>
        <p:txBody>
          <a:bodyPr wrap="square" rtlCol="0">
            <a:spAutoFit/>
          </a:bodyPr>
          <a:lstStyle/>
          <a:p>
            <a:r>
              <a:rPr lang="en-US" dirty="0" smtClean="0">
                <a:solidFill>
                  <a:srgbClr val="FF0000"/>
                </a:solidFill>
                <a:latin typeface="Comic Sans MS" panose="030F0702030302020204" pitchFamily="66" charset="0"/>
              </a:rPr>
              <a:t>If the cesium layer is too thick/thin:</a:t>
            </a:r>
          </a:p>
          <a:p>
            <a:pPr marL="285750" indent="-285750">
              <a:buFont typeface="Arial" panose="020B0604020202020204" pitchFamily="34" charset="0"/>
              <a:buChar char="•"/>
            </a:pPr>
            <a:r>
              <a:rPr lang="en-US" dirty="0" smtClean="0">
                <a:solidFill>
                  <a:srgbClr val="FF0000"/>
                </a:solidFill>
                <a:latin typeface="Comic Sans MS" panose="030F0702030302020204" pitchFamily="66" charset="0"/>
              </a:rPr>
              <a:t>Work function increases</a:t>
            </a:r>
          </a:p>
          <a:p>
            <a:pPr marL="285750" indent="-285750">
              <a:buFont typeface="Arial" panose="020B0604020202020204" pitchFamily="34" charset="0"/>
              <a:buChar char="•"/>
            </a:pPr>
            <a:r>
              <a:rPr lang="en-US" dirty="0" smtClean="0">
                <a:solidFill>
                  <a:srgbClr val="FF0000"/>
                </a:solidFill>
                <a:latin typeface="Comic Sans MS" panose="030F0702030302020204" pitchFamily="66" charset="0"/>
              </a:rPr>
              <a:t>H- production decreases</a:t>
            </a:r>
          </a:p>
          <a:p>
            <a:pPr marL="285750" indent="-285750">
              <a:buFont typeface="Arial" panose="020B0604020202020204" pitchFamily="34" charset="0"/>
              <a:buChar char="•"/>
            </a:pPr>
            <a:r>
              <a:rPr lang="en-US" dirty="0" smtClean="0">
                <a:solidFill>
                  <a:srgbClr val="FF0000"/>
                </a:solidFill>
                <a:latin typeface="Comic Sans MS" panose="030F0702030302020204" pitchFamily="66" charset="0"/>
              </a:rPr>
              <a:t>Number of free electrons increases</a:t>
            </a:r>
            <a:endParaRPr lang="en-US" dirty="0">
              <a:solidFill>
                <a:srgbClr val="FF0000"/>
              </a:solidFill>
              <a:latin typeface="Comic Sans MS" panose="030F0702030302020204" pitchFamily="66" charset="0"/>
            </a:endParaRPr>
          </a:p>
        </p:txBody>
      </p:sp>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5181596" y="827444"/>
            <a:ext cx="3515015" cy="2918430"/>
          </a:xfrm>
          <a:prstGeom prst="rect">
            <a:avLst/>
          </a:prstGeom>
        </p:spPr>
      </p:pic>
      <p:sp>
        <p:nvSpPr>
          <p:cNvPr id="17" name="TextBox 16"/>
          <p:cNvSpPr txBox="1"/>
          <p:nvPr/>
        </p:nvSpPr>
        <p:spPr>
          <a:xfrm>
            <a:off x="6726617" y="1826458"/>
            <a:ext cx="1619354" cy="261610"/>
          </a:xfrm>
          <a:prstGeom prst="rect">
            <a:avLst/>
          </a:prstGeom>
          <a:noFill/>
        </p:spPr>
        <p:txBody>
          <a:bodyPr wrap="none" rtlCol="0">
            <a:spAutoFit/>
          </a:bodyPr>
          <a:lstStyle/>
          <a:p>
            <a:r>
              <a:rPr lang="en-US" sz="1100" dirty="0" smtClean="0">
                <a:solidFill>
                  <a:schemeClr val="bg1"/>
                </a:solidFill>
                <a:latin typeface="Helvetica" pitchFamily="34" charset="0"/>
              </a:rPr>
              <a:t>Cs boiler temp (yellow)</a:t>
            </a:r>
            <a:endParaRPr lang="en-US" sz="1100" dirty="0">
              <a:solidFill>
                <a:schemeClr val="bg1"/>
              </a:solidFill>
              <a:latin typeface="Helvetica" pitchFamily="34" charset="0"/>
            </a:endParaRPr>
          </a:p>
        </p:txBody>
      </p:sp>
      <p:cxnSp>
        <p:nvCxnSpPr>
          <p:cNvPr id="19" name="Straight Arrow Connector 18"/>
          <p:cNvCxnSpPr/>
          <p:nvPr/>
        </p:nvCxnSpPr>
        <p:spPr>
          <a:xfrm flipH="1">
            <a:off x="6939103" y="2088068"/>
            <a:ext cx="597191" cy="45543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243893" y="3146374"/>
            <a:ext cx="1265090" cy="261610"/>
          </a:xfrm>
          <a:prstGeom prst="rect">
            <a:avLst/>
          </a:prstGeom>
          <a:noFill/>
        </p:spPr>
        <p:txBody>
          <a:bodyPr wrap="none" rtlCol="0">
            <a:spAutoFit/>
          </a:bodyPr>
          <a:lstStyle/>
          <a:p>
            <a:r>
              <a:rPr lang="en-US" sz="1100" dirty="0" smtClean="0">
                <a:solidFill>
                  <a:schemeClr val="bg1"/>
                </a:solidFill>
                <a:latin typeface="Helvetica" pitchFamily="34" charset="0"/>
              </a:rPr>
              <a:t>Extractor Voltage</a:t>
            </a:r>
            <a:endParaRPr lang="en-US" sz="1100" dirty="0">
              <a:solidFill>
                <a:schemeClr val="bg1"/>
              </a:solidFill>
              <a:latin typeface="Helvetica" pitchFamily="34" charset="0"/>
            </a:endParaRPr>
          </a:p>
        </p:txBody>
      </p:sp>
      <p:pic>
        <p:nvPicPr>
          <p:cNvPr id="21" name="Picture 20" descr="GxPC_1_Source_A_Parame.gif"/>
          <p:cNvPicPr>
            <a:picLocks noChangeAspect="1"/>
          </p:cNvPicPr>
          <p:nvPr/>
        </p:nvPicPr>
        <p:blipFill>
          <a:blip r:embed="rId5" cstate="print"/>
          <a:stretch>
            <a:fillRect/>
          </a:stretch>
        </p:blipFill>
        <p:spPr>
          <a:xfrm>
            <a:off x="5151002" y="3998114"/>
            <a:ext cx="3500368" cy="2800295"/>
          </a:xfrm>
          <a:prstGeom prst="rect">
            <a:avLst/>
          </a:prstGeom>
        </p:spPr>
      </p:pic>
      <p:sp>
        <p:nvSpPr>
          <p:cNvPr id="22" name="TextBox 21"/>
          <p:cNvSpPr txBox="1"/>
          <p:nvPr/>
        </p:nvSpPr>
        <p:spPr>
          <a:xfrm>
            <a:off x="4559069" y="3998114"/>
            <a:ext cx="1112822" cy="430887"/>
          </a:xfrm>
          <a:prstGeom prst="rect">
            <a:avLst/>
          </a:prstGeom>
          <a:noFill/>
        </p:spPr>
        <p:txBody>
          <a:bodyPr wrap="square" rtlCol="0">
            <a:spAutoFit/>
          </a:bodyPr>
          <a:lstStyle/>
          <a:p>
            <a:r>
              <a:rPr lang="en-US" sz="1100" dirty="0" smtClean="0">
                <a:latin typeface="Helvetica" pitchFamily="34" charset="0"/>
              </a:rPr>
              <a:t>Cs boiler temp (green)</a:t>
            </a:r>
            <a:endParaRPr lang="en-US" sz="1100" dirty="0">
              <a:latin typeface="Helvetica" pitchFamily="34" charset="0"/>
            </a:endParaRPr>
          </a:p>
        </p:txBody>
      </p:sp>
      <p:cxnSp>
        <p:nvCxnSpPr>
          <p:cNvPr id="24" name="Straight Arrow Connector 23"/>
          <p:cNvCxnSpPr/>
          <p:nvPr/>
        </p:nvCxnSpPr>
        <p:spPr>
          <a:xfrm>
            <a:off x="5255172" y="4213557"/>
            <a:ext cx="672662" cy="21544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534485" y="557046"/>
            <a:ext cx="2746265" cy="369332"/>
          </a:xfrm>
          <a:prstGeom prst="rect">
            <a:avLst/>
          </a:prstGeom>
          <a:noFill/>
        </p:spPr>
        <p:txBody>
          <a:bodyPr wrap="none" rtlCol="0">
            <a:spAutoFit/>
          </a:bodyPr>
          <a:lstStyle/>
          <a:p>
            <a:r>
              <a:rPr lang="en-US" dirty="0" smtClean="0">
                <a:solidFill>
                  <a:srgbClr val="FF0000"/>
                </a:solidFill>
                <a:latin typeface="Comic Sans MS" panose="030F0702030302020204" pitchFamily="66" charset="0"/>
              </a:rPr>
              <a:t>Example of too much Cs</a:t>
            </a:r>
            <a:endParaRPr lang="en-US" dirty="0">
              <a:solidFill>
                <a:srgbClr val="FF0000"/>
              </a:solidFill>
              <a:latin typeface="Comic Sans MS" panose="030F0702030302020204" pitchFamily="66" charset="0"/>
            </a:endParaRPr>
          </a:p>
        </p:txBody>
      </p:sp>
      <p:sp>
        <p:nvSpPr>
          <p:cNvPr id="28" name="Rectangle 27"/>
          <p:cNvSpPr/>
          <p:nvPr/>
        </p:nvSpPr>
        <p:spPr>
          <a:xfrm>
            <a:off x="5671891" y="3930540"/>
            <a:ext cx="2979479" cy="18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5691466" y="3792105"/>
            <a:ext cx="2728632" cy="369332"/>
          </a:xfrm>
          <a:prstGeom prst="rect">
            <a:avLst/>
          </a:prstGeom>
          <a:noFill/>
        </p:spPr>
        <p:txBody>
          <a:bodyPr wrap="none" rtlCol="0">
            <a:spAutoFit/>
          </a:bodyPr>
          <a:lstStyle/>
          <a:p>
            <a:r>
              <a:rPr lang="en-US" dirty="0" smtClean="0">
                <a:solidFill>
                  <a:srgbClr val="FF0000"/>
                </a:solidFill>
                <a:latin typeface="Comic Sans MS" panose="030F0702030302020204" pitchFamily="66" charset="0"/>
              </a:rPr>
              <a:t>Example of too little Cs</a:t>
            </a:r>
            <a:endParaRPr lang="en-US"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01968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fi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0805" y="91443"/>
            <a:ext cx="3900761" cy="6148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182656" y="6438454"/>
            <a:ext cx="1168910" cy="246221"/>
          </a:xfrm>
          <a:prstGeom prst="rect">
            <a:avLst/>
          </a:prstGeom>
          <a:noFill/>
        </p:spPr>
        <p:txBody>
          <a:bodyPr wrap="none" rtlCol="0">
            <a:spAutoFit/>
          </a:bodyPr>
          <a:lstStyle/>
          <a:p>
            <a:r>
              <a:rPr lang="en-US" sz="1000" dirty="0" smtClean="0"/>
              <a:t>Figure: </a:t>
            </a:r>
            <a:r>
              <a:rPr lang="en-US" sz="1000" dirty="0" err="1" smtClean="0"/>
              <a:t>V.Dudnikov</a:t>
            </a:r>
            <a:endParaRPr lang="en-US" sz="1000" dirty="0"/>
          </a:p>
        </p:txBody>
      </p:sp>
      <p:sp>
        <p:nvSpPr>
          <p:cNvPr id="5" name="Rectangle 4"/>
          <p:cNvSpPr/>
          <p:nvPr/>
        </p:nvSpPr>
        <p:spPr>
          <a:xfrm>
            <a:off x="4871530" y="2383018"/>
            <a:ext cx="1480036" cy="1170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979392" y="2784767"/>
            <a:ext cx="989215" cy="19950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871530" y="1354978"/>
            <a:ext cx="740018" cy="24938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82211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8605" r="2000" b="24727"/>
          <a:stretch/>
        </p:blipFill>
        <p:spPr>
          <a:xfrm>
            <a:off x="0" y="3574493"/>
            <a:ext cx="8961120" cy="3200401"/>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52969"/>
          <a:stretch/>
        </p:blipFill>
        <p:spPr>
          <a:xfrm>
            <a:off x="0" y="556976"/>
            <a:ext cx="9144000" cy="3225338"/>
          </a:xfrm>
          <a:prstGeom prst="rect">
            <a:avLst/>
          </a:prstGeom>
        </p:spPr>
      </p:pic>
      <p:sp>
        <p:nvSpPr>
          <p:cNvPr id="6" name="TextBox 5"/>
          <p:cNvSpPr txBox="1"/>
          <p:nvPr/>
        </p:nvSpPr>
        <p:spPr>
          <a:xfrm>
            <a:off x="2289458" y="87888"/>
            <a:ext cx="4557658" cy="369332"/>
          </a:xfrm>
          <a:prstGeom prst="rect">
            <a:avLst/>
          </a:prstGeom>
          <a:noFill/>
        </p:spPr>
        <p:txBody>
          <a:bodyPr wrap="none" rtlCol="0">
            <a:spAutoFit/>
          </a:bodyPr>
          <a:lstStyle/>
          <a:p>
            <a:r>
              <a:rPr lang="en-US" dirty="0" smtClean="0">
                <a:solidFill>
                  <a:srgbClr val="00B050"/>
                </a:solidFill>
                <a:latin typeface="Comic Sans MS" panose="030F0702030302020204" pitchFamily="66" charset="0"/>
              </a:rPr>
              <a:t>Examples of excess cesium in the source</a:t>
            </a:r>
            <a:endParaRPr lang="en-US" dirty="0">
              <a:solidFill>
                <a:srgbClr val="00B050"/>
              </a:solidFill>
              <a:latin typeface="Comic Sans MS" panose="030F0702030302020204" pitchFamily="66" charset="0"/>
            </a:endParaRPr>
          </a:p>
        </p:txBody>
      </p:sp>
    </p:spTree>
    <p:extLst>
      <p:ext uri="{BB962C8B-B14F-4D97-AF65-F5344CB8AC3E}">
        <p14:creationId xmlns:p14="http://schemas.microsoft.com/office/powerpoint/2010/main" val="32542511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www-bd.fnal.gov/Elog/getFileThumbnail?fileID=1177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s://www-bd.fnal.gov/Elog/getFileThumbnail?fileID=1177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75" y="842961"/>
            <a:ext cx="6229350" cy="5172075"/>
          </a:xfrm>
          <a:prstGeom prst="rect">
            <a:avLst/>
          </a:prstGeom>
        </p:spPr>
      </p:pic>
      <p:sp>
        <p:nvSpPr>
          <p:cNvPr id="8" name="TextBox 7"/>
          <p:cNvSpPr txBox="1"/>
          <p:nvPr/>
        </p:nvSpPr>
        <p:spPr>
          <a:xfrm>
            <a:off x="2659147" y="128072"/>
            <a:ext cx="3778599" cy="584775"/>
          </a:xfrm>
          <a:prstGeom prst="rect">
            <a:avLst/>
          </a:prstGeom>
          <a:noFill/>
        </p:spPr>
        <p:txBody>
          <a:bodyPr wrap="none" rtlCol="0">
            <a:spAutoFit/>
          </a:bodyPr>
          <a:lstStyle/>
          <a:p>
            <a:r>
              <a:rPr lang="en-US" sz="3200" dirty="0" smtClean="0">
                <a:solidFill>
                  <a:srgbClr val="00B050"/>
                </a:solidFill>
                <a:latin typeface="Comic Sans MS" panose="030F0702030302020204" pitchFamily="66" charset="0"/>
              </a:rPr>
              <a:t>Source electronics</a:t>
            </a:r>
            <a:endParaRPr lang="en-US" sz="3200" dirty="0">
              <a:solidFill>
                <a:srgbClr val="00B050"/>
              </a:solidFill>
              <a:latin typeface="Comic Sans MS" panose="030F0702030302020204" pitchFamily="66" charset="0"/>
            </a:endParaRPr>
          </a:p>
        </p:txBody>
      </p:sp>
      <p:sp>
        <p:nvSpPr>
          <p:cNvPr id="9" name="Rectangle 8"/>
          <p:cNvSpPr/>
          <p:nvPr/>
        </p:nvSpPr>
        <p:spPr>
          <a:xfrm>
            <a:off x="2417379" y="3520966"/>
            <a:ext cx="515007" cy="9459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702676" y="3693652"/>
            <a:ext cx="1692165" cy="523220"/>
          </a:xfrm>
          <a:prstGeom prst="rect">
            <a:avLst/>
          </a:prstGeom>
          <a:noFill/>
        </p:spPr>
        <p:txBody>
          <a:bodyPr wrap="square" rtlCol="0">
            <a:spAutoFit/>
          </a:bodyPr>
          <a:lstStyle/>
          <a:p>
            <a:r>
              <a:rPr lang="en-US" sz="1400" dirty="0" smtClean="0">
                <a:solidFill>
                  <a:schemeClr val="bg1"/>
                </a:solidFill>
                <a:latin typeface="Helvetica" pitchFamily="34" charset="0"/>
              </a:rPr>
              <a:t>HRM resets due to sparking</a:t>
            </a:r>
            <a:endParaRPr lang="en-US" sz="1400" dirty="0">
              <a:solidFill>
                <a:schemeClr val="bg1"/>
              </a:solidFill>
              <a:latin typeface="Helvetica" pitchFamily="34" charset="0"/>
            </a:endParaRPr>
          </a:p>
        </p:txBody>
      </p:sp>
      <p:cxnSp>
        <p:nvCxnSpPr>
          <p:cNvPr id="13" name="Straight Arrow Connector 12"/>
          <p:cNvCxnSpPr/>
          <p:nvPr/>
        </p:nvCxnSpPr>
        <p:spPr>
          <a:xfrm>
            <a:off x="2659147" y="4120055"/>
            <a:ext cx="851308" cy="2732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629106" y="2186152"/>
            <a:ext cx="1455695" cy="10930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Helvetica" pitchFamily="34" charset="0"/>
              </a:rPr>
              <a:t>Cathode looses about 20C due to the arc being off during the resets</a:t>
            </a:r>
            <a:endParaRPr lang="en-US" sz="1200" dirty="0">
              <a:latin typeface="Helvetica" pitchFamily="34" charset="0"/>
            </a:endParaRPr>
          </a:p>
        </p:txBody>
      </p:sp>
      <p:cxnSp>
        <p:nvCxnSpPr>
          <p:cNvPr id="16" name="Straight Connector 15"/>
          <p:cNvCxnSpPr/>
          <p:nvPr/>
        </p:nvCxnSpPr>
        <p:spPr>
          <a:xfrm flipH="1">
            <a:off x="2932386" y="3279228"/>
            <a:ext cx="217564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084801" y="1965434"/>
            <a:ext cx="0" cy="1313794"/>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801710" y="1240221"/>
            <a:ext cx="336331" cy="10825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231320" y="1344966"/>
            <a:ext cx="1153605" cy="400110"/>
          </a:xfrm>
          <a:prstGeom prst="rect">
            <a:avLst/>
          </a:prstGeom>
          <a:noFill/>
        </p:spPr>
        <p:txBody>
          <a:bodyPr wrap="square" rtlCol="0">
            <a:spAutoFit/>
          </a:bodyPr>
          <a:lstStyle/>
          <a:p>
            <a:r>
              <a:rPr lang="en-US" sz="1000" dirty="0" smtClean="0">
                <a:solidFill>
                  <a:schemeClr val="bg1"/>
                </a:solidFill>
                <a:latin typeface="Helvetica" pitchFamily="34" charset="0"/>
              </a:rPr>
              <a:t>Source body looses about 2C</a:t>
            </a:r>
            <a:endParaRPr lang="en-US" sz="1000" dirty="0">
              <a:solidFill>
                <a:schemeClr val="bg1"/>
              </a:solidFill>
              <a:latin typeface="Helvetica" pitchFamily="34" charset="0"/>
            </a:endParaRPr>
          </a:p>
        </p:txBody>
      </p:sp>
      <p:cxnSp>
        <p:nvCxnSpPr>
          <p:cNvPr id="24" name="Straight Arrow Connector 23"/>
          <p:cNvCxnSpPr>
            <a:stCxn id="22" idx="1"/>
          </p:cNvCxnSpPr>
          <p:nvPr/>
        </p:nvCxnSpPr>
        <p:spPr>
          <a:xfrm flipH="1" flipV="1">
            <a:off x="4172607" y="1418897"/>
            <a:ext cx="1058713" cy="1261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231320" y="1545021"/>
            <a:ext cx="0" cy="5465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437746" y="1801139"/>
            <a:ext cx="2630950" cy="3416320"/>
          </a:xfrm>
          <a:prstGeom prst="rect">
            <a:avLst/>
          </a:prstGeom>
          <a:noFill/>
        </p:spPr>
        <p:txBody>
          <a:bodyPr wrap="square" rtlCol="0">
            <a:spAutoFit/>
          </a:bodyPr>
          <a:lstStyle/>
          <a:p>
            <a:r>
              <a:rPr lang="en-US" dirty="0" smtClean="0"/>
              <a:t>HRM in the HV rack hangs up during heavy sparking. During resets the HRM is off for a few seconds which means that the arc is not on during that time. This allows the cathode and source body to cool off since the only heating is from the arc power: (150V)(15A)(15Hz)(230</a:t>
            </a:r>
            <a:r>
              <a:rPr lang="en-US" dirty="0" smtClean="0">
                <a:latin typeface="Symbol" panose="05050102010706020507" pitchFamily="18" charset="2"/>
              </a:rPr>
              <a:t>m</a:t>
            </a:r>
            <a:r>
              <a:rPr lang="en-US" dirty="0" smtClean="0"/>
              <a:t>s)= 7.8W average power</a:t>
            </a:r>
            <a:endParaRPr lang="en-US" dirty="0"/>
          </a:p>
        </p:txBody>
      </p:sp>
    </p:spTree>
    <p:extLst>
      <p:ext uri="{BB962C8B-B14F-4D97-AF65-F5344CB8AC3E}">
        <p14:creationId xmlns:p14="http://schemas.microsoft.com/office/powerpoint/2010/main" val="5882427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8859" y="1546653"/>
            <a:ext cx="5865708" cy="3785652"/>
          </a:xfrm>
          <a:prstGeom prst="rect">
            <a:avLst/>
          </a:prstGeom>
          <a:noFill/>
        </p:spPr>
        <p:txBody>
          <a:bodyPr wrap="none" rtlCol="0">
            <a:spAutoFit/>
          </a:bodyPr>
          <a:lstStyle/>
          <a:p>
            <a:r>
              <a:rPr lang="en-US" sz="2400" dirty="0" smtClean="0">
                <a:solidFill>
                  <a:srgbClr val="FF0000"/>
                </a:solidFill>
                <a:latin typeface="Comic Sans MS" panose="030F0702030302020204" pitchFamily="66" charset="0"/>
              </a:rPr>
              <a:t>What we are working on:</a:t>
            </a:r>
          </a:p>
          <a:p>
            <a:endParaRPr lang="en-US" sz="2400" dirty="0" smtClean="0">
              <a:solidFill>
                <a:srgbClr val="FF0000"/>
              </a:solidFill>
              <a:latin typeface="Comic Sans MS" panose="030F0702030302020204" pitchFamily="66" charset="0"/>
            </a:endParaRPr>
          </a:p>
          <a:p>
            <a:pPr marL="285750" indent="-285750">
              <a:buFont typeface="Arial" panose="020B0604020202020204" pitchFamily="34" charset="0"/>
              <a:buChar char="•"/>
            </a:pPr>
            <a:r>
              <a:rPr lang="en-US" sz="2400" dirty="0">
                <a:solidFill>
                  <a:srgbClr val="FF0000"/>
                </a:solidFill>
                <a:latin typeface="Comic Sans MS" panose="030F0702030302020204" pitchFamily="66" charset="0"/>
              </a:rPr>
              <a:t> </a:t>
            </a:r>
            <a:r>
              <a:rPr lang="en-US" sz="2400" dirty="0" smtClean="0">
                <a:solidFill>
                  <a:srgbClr val="FF0000"/>
                </a:solidFill>
                <a:latin typeface="Comic Sans MS" panose="030F0702030302020204" pitchFamily="66" charset="0"/>
              </a:rPr>
              <a:t>Solid State extractor </a:t>
            </a:r>
            <a:r>
              <a:rPr lang="en-US" sz="2400" dirty="0" err="1" smtClean="0">
                <a:solidFill>
                  <a:srgbClr val="FF0000"/>
                </a:solidFill>
                <a:latin typeface="Comic Sans MS" panose="030F0702030302020204" pitchFamily="66" charset="0"/>
              </a:rPr>
              <a:t>pulsers</a:t>
            </a:r>
            <a:endParaRPr lang="en-US" sz="2400" dirty="0" smtClean="0">
              <a:solidFill>
                <a:srgbClr val="FF0000"/>
              </a:solidFill>
              <a:latin typeface="Comic Sans MS" panose="030F0702030302020204" pitchFamily="66" charset="0"/>
            </a:endParaRPr>
          </a:p>
          <a:p>
            <a:pPr marL="285750" indent="-285750">
              <a:buFont typeface="Arial" panose="020B0604020202020204" pitchFamily="34" charset="0"/>
              <a:buChar char="•"/>
            </a:pPr>
            <a:r>
              <a:rPr lang="en-US" sz="2400" dirty="0">
                <a:solidFill>
                  <a:srgbClr val="FF0000"/>
                </a:solidFill>
                <a:latin typeface="Comic Sans MS" panose="030F0702030302020204" pitchFamily="66" charset="0"/>
              </a:rPr>
              <a:t> </a:t>
            </a:r>
            <a:r>
              <a:rPr lang="en-US" sz="2400" dirty="0" smtClean="0">
                <a:solidFill>
                  <a:srgbClr val="FF0000"/>
                </a:solidFill>
                <a:latin typeface="Comic Sans MS" panose="030F0702030302020204" pitchFamily="66" charset="0"/>
              </a:rPr>
              <a:t>New gas valves</a:t>
            </a:r>
          </a:p>
          <a:p>
            <a:pPr marL="285750" indent="-285750">
              <a:buFont typeface="Arial" panose="020B0604020202020204" pitchFamily="34" charset="0"/>
              <a:buChar char="•"/>
            </a:pPr>
            <a:r>
              <a:rPr lang="en-US" sz="2400" dirty="0">
                <a:solidFill>
                  <a:srgbClr val="FF0000"/>
                </a:solidFill>
                <a:latin typeface="Comic Sans MS" panose="030F0702030302020204" pitchFamily="66" charset="0"/>
              </a:rPr>
              <a:t> </a:t>
            </a:r>
            <a:r>
              <a:rPr lang="en-US" sz="2400" dirty="0" smtClean="0">
                <a:solidFill>
                  <a:srgbClr val="FF0000"/>
                </a:solidFill>
                <a:latin typeface="Comic Sans MS" panose="030F0702030302020204" pitchFamily="66" charset="0"/>
              </a:rPr>
              <a:t>2 stage extraction</a:t>
            </a:r>
          </a:p>
          <a:p>
            <a:pPr marL="285750" indent="-285750">
              <a:buFont typeface="Arial" panose="020B0604020202020204" pitchFamily="34" charset="0"/>
              <a:buChar char="•"/>
            </a:pPr>
            <a:r>
              <a:rPr lang="en-US" sz="2400" dirty="0">
                <a:solidFill>
                  <a:srgbClr val="FF0000"/>
                </a:solidFill>
                <a:latin typeface="Comic Sans MS" panose="030F0702030302020204" pitchFamily="66" charset="0"/>
              </a:rPr>
              <a:t> </a:t>
            </a:r>
            <a:r>
              <a:rPr lang="en-US" sz="2400" dirty="0" smtClean="0">
                <a:solidFill>
                  <a:srgbClr val="FF0000"/>
                </a:solidFill>
                <a:latin typeface="Comic Sans MS" panose="030F0702030302020204" pitchFamily="66" charset="0"/>
              </a:rPr>
              <a:t>Removing HRM from HV rack</a:t>
            </a:r>
          </a:p>
          <a:p>
            <a:pPr marL="285750" indent="-285750">
              <a:buFont typeface="Arial" panose="020B0604020202020204" pitchFamily="34" charset="0"/>
              <a:buChar char="•"/>
            </a:pPr>
            <a:r>
              <a:rPr lang="en-US" sz="2400" dirty="0">
                <a:solidFill>
                  <a:srgbClr val="FF0000"/>
                </a:solidFill>
                <a:latin typeface="Comic Sans MS" panose="030F0702030302020204" pitchFamily="66" charset="0"/>
              </a:rPr>
              <a:t> </a:t>
            </a:r>
            <a:r>
              <a:rPr lang="en-US" sz="2400" dirty="0" smtClean="0">
                <a:solidFill>
                  <a:srgbClr val="FF0000"/>
                </a:solidFill>
                <a:latin typeface="Comic Sans MS" panose="030F0702030302020204" pitchFamily="66" charset="0"/>
              </a:rPr>
              <a:t>current regulated arc modulator</a:t>
            </a:r>
          </a:p>
          <a:p>
            <a:pPr marL="285750" indent="-285750">
              <a:buFont typeface="Arial" panose="020B0604020202020204" pitchFamily="34" charset="0"/>
              <a:buChar char="•"/>
            </a:pPr>
            <a:r>
              <a:rPr lang="en-US" sz="2400" dirty="0" smtClean="0">
                <a:solidFill>
                  <a:srgbClr val="FF0000"/>
                </a:solidFill>
                <a:latin typeface="Comic Sans MS" panose="030F0702030302020204" pitchFamily="66" charset="0"/>
              </a:rPr>
              <a:t> Better Cs boiler (no glass, heat tape)</a:t>
            </a:r>
          </a:p>
          <a:p>
            <a:pPr marL="285750" indent="-285750">
              <a:buFont typeface="Arial" panose="020B0604020202020204" pitchFamily="34" charset="0"/>
              <a:buChar char="•"/>
            </a:pPr>
            <a:r>
              <a:rPr lang="en-US" sz="2400" dirty="0" smtClean="0">
                <a:solidFill>
                  <a:srgbClr val="FF0000"/>
                </a:solidFill>
                <a:latin typeface="Comic Sans MS" panose="030F0702030302020204" pitchFamily="66" charset="0"/>
              </a:rPr>
              <a:t> Tungsten dimpled cathode</a:t>
            </a:r>
          </a:p>
          <a:p>
            <a:endParaRPr lang="en-US"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1950588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152400" y="3581400"/>
            <a:ext cx="5257800" cy="3154680"/>
          </a:xfrm>
          <a:prstGeom prst="rect">
            <a:avLst/>
          </a:prstGeom>
          <a:noFill/>
          <a:ln w="9525">
            <a:noFill/>
            <a:miter lim="800000"/>
            <a:headEnd/>
            <a:tailEnd/>
          </a:ln>
          <a:effectLst/>
        </p:spPr>
      </p:pic>
      <p:pic>
        <p:nvPicPr>
          <p:cNvPr id="3" name="Picture 2"/>
          <p:cNvPicPr>
            <a:picLocks noChangeAspect="1" noChangeArrowheads="1"/>
          </p:cNvPicPr>
          <p:nvPr/>
        </p:nvPicPr>
        <p:blipFill>
          <a:blip r:embed="rId3" cstate="print"/>
          <a:srcRect/>
          <a:stretch>
            <a:fillRect/>
          </a:stretch>
        </p:blipFill>
        <p:spPr bwMode="auto">
          <a:xfrm>
            <a:off x="228600" y="228600"/>
            <a:ext cx="5130800" cy="3078480"/>
          </a:xfrm>
          <a:prstGeom prst="rect">
            <a:avLst/>
          </a:prstGeom>
          <a:noFill/>
          <a:ln w="9525">
            <a:noFill/>
            <a:miter lim="800000"/>
            <a:headEnd/>
            <a:tailEnd/>
          </a:ln>
          <a:effectLst/>
        </p:spPr>
      </p:pic>
      <p:sp>
        <p:nvSpPr>
          <p:cNvPr id="4" name="TextBox 3"/>
          <p:cNvSpPr txBox="1"/>
          <p:nvPr/>
        </p:nvSpPr>
        <p:spPr>
          <a:xfrm>
            <a:off x="5580998" y="241753"/>
            <a:ext cx="3170868" cy="1754326"/>
          </a:xfrm>
          <a:prstGeom prst="rect">
            <a:avLst/>
          </a:prstGeom>
          <a:noFill/>
        </p:spPr>
        <p:txBody>
          <a:bodyPr wrap="none" rtlCol="0">
            <a:spAutoFit/>
          </a:bodyPr>
          <a:lstStyle/>
          <a:p>
            <a:r>
              <a:rPr lang="en-US" dirty="0" smtClean="0"/>
              <a:t>Current extractor </a:t>
            </a:r>
            <a:r>
              <a:rPr lang="en-US" dirty="0" err="1" smtClean="0"/>
              <a:t>pulser</a:t>
            </a:r>
            <a:endParaRPr lang="en-US" dirty="0" smtClean="0"/>
          </a:p>
          <a:p>
            <a:pPr marL="285750" indent="-285750">
              <a:buFont typeface="Arial" panose="020B0604020202020204" pitchFamily="34" charset="0"/>
              <a:buChar char="•"/>
            </a:pPr>
            <a:r>
              <a:rPr lang="en-US" dirty="0" smtClean="0"/>
              <a:t>Vacuum tube based</a:t>
            </a:r>
          </a:p>
          <a:p>
            <a:pPr marL="285750" indent="-285750">
              <a:buFont typeface="Arial" panose="020B0604020202020204" pitchFamily="34" charset="0"/>
              <a:buChar char="•"/>
            </a:pPr>
            <a:r>
              <a:rPr lang="en-US" dirty="0" smtClean="0"/>
              <a:t>150</a:t>
            </a:r>
            <a:r>
              <a:rPr lang="en-US" dirty="0" smtClean="0">
                <a:latin typeface="Symbol" panose="05050102010706020507" pitchFamily="18" charset="2"/>
              </a:rPr>
              <a:t>m</a:t>
            </a:r>
            <a:r>
              <a:rPr lang="en-US" dirty="0" smtClean="0"/>
              <a:t>s rise time</a:t>
            </a:r>
          </a:p>
          <a:p>
            <a:pPr marL="285750" indent="-285750">
              <a:buFont typeface="Arial" panose="020B0604020202020204" pitchFamily="34" charset="0"/>
              <a:buChar char="•"/>
            </a:pPr>
            <a:r>
              <a:rPr lang="en-US" dirty="0" smtClean="0"/>
              <a:t>Tube lifetime 3 months</a:t>
            </a:r>
          </a:p>
          <a:p>
            <a:pPr marL="285750" indent="-285750">
              <a:buFont typeface="Arial" panose="020B0604020202020204" pitchFamily="34" charset="0"/>
              <a:buChar char="•"/>
            </a:pPr>
            <a:r>
              <a:rPr lang="en-US" dirty="0" smtClean="0"/>
              <a:t>Long arc PW needed (230</a:t>
            </a:r>
            <a:r>
              <a:rPr lang="en-US" dirty="0" smtClean="0">
                <a:latin typeface="Symbol" panose="05050102010706020507" pitchFamily="18" charset="2"/>
              </a:rPr>
              <a:t>m</a:t>
            </a:r>
            <a:r>
              <a:rPr lang="en-US" dirty="0" smtClean="0"/>
              <a:t>s)</a:t>
            </a:r>
          </a:p>
          <a:p>
            <a:pPr marL="285750" indent="-285750">
              <a:buFont typeface="Arial" panose="020B0604020202020204" pitchFamily="34" charset="0"/>
              <a:buChar char="•"/>
            </a:pPr>
            <a:r>
              <a:rPr lang="en-US" dirty="0" smtClean="0"/>
              <a:t>Source duty factor 0.3%</a:t>
            </a:r>
            <a:endParaRPr lang="en-US" dirty="0"/>
          </a:p>
        </p:txBody>
      </p:sp>
      <p:cxnSp>
        <p:nvCxnSpPr>
          <p:cNvPr id="8" name="Straight Connector 7"/>
          <p:cNvCxnSpPr/>
          <p:nvPr/>
        </p:nvCxnSpPr>
        <p:spPr>
          <a:xfrm flipV="1">
            <a:off x="2879834" y="367862"/>
            <a:ext cx="0" cy="13999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93227" y="384679"/>
            <a:ext cx="0" cy="30900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993227" y="539181"/>
            <a:ext cx="1886607" cy="0"/>
          </a:xfrm>
          <a:prstGeom prst="straightConnector1">
            <a:avLst/>
          </a:prstGeom>
          <a:ln w="1905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557259" y="556839"/>
            <a:ext cx="758541" cy="369332"/>
          </a:xfrm>
          <a:prstGeom prst="rect">
            <a:avLst/>
          </a:prstGeom>
        </p:spPr>
        <p:txBody>
          <a:bodyPr wrap="none">
            <a:spAutoFit/>
          </a:bodyPr>
          <a:lstStyle/>
          <a:p>
            <a:r>
              <a:rPr lang="en-US" dirty="0">
                <a:solidFill>
                  <a:schemeClr val="bg1"/>
                </a:solidFill>
              </a:rPr>
              <a:t>150</a:t>
            </a:r>
            <a:r>
              <a:rPr lang="en-US" dirty="0">
                <a:solidFill>
                  <a:schemeClr val="bg1"/>
                </a:solidFill>
                <a:latin typeface="Symbol" panose="05050102010706020507" pitchFamily="18" charset="2"/>
              </a:rPr>
              <a:t>m</a:t>
            </a:r>
            <a:r>
              <a:rPr lang="en-US" dirty="0">
                <a:solidFill>
                  <a:schemeClr val="bg1"/>
                </a:solidFill>
              </a:rPr>
              <a:t>s</a:t>
            </a:r>
          </a:p>
        </p:txBody>
      </p:sp>
      <p:sp>
        <p:nvSpPr>
          <p:cNvPr id="14" name="TextBox 13"/>
          <p:cNvSpPr txBox="1"/>
          <p:nvPr/>
        </p:nvSpPr>
        <p:spPr>
          <a:xfrm>
            <a:off x="5749164" y="3664131"/>
            <a:ext cx="2827278" cy="2308324"/>
          </a:xfrm>
          <a:prstGeom prst="rect">
            <a:avLst/>
          </a:prstGeom>
          <a:noFill/>
        </p:spPr>
        <p:txBody>
          <a:bodyPr wrap="square" rtlCol="0">
            <a:spAutoFit/>
          </a:bodyPr>
          <a:lstStyle/>
          <a:p>
            <a:r>
              <a:rPr lang="en-US" dirty="0" smtClean="0"/>
              <a:t>DTI Solid State Switches</a:t>
            </a:r>
          </a:p>
          <a:p>
            <a:pPr marL="285750" indent="-285750">
              <a:buFont typeface="Arial" panose="020B0604020202020204" pitchFamily="34" charset="0"/>
              <a:buChar char="•"/>
            </a:pPr>
            <a:r>
              <a:rPr lang="en-US" dirty="0" smtClean="0"/>
              <a:t>9.6</a:t>
            </a:r>
            <a:r>
              <a:rPr lang="en-US" dirty="0" smtClean="0">
                <a:latin typeface="Symbol" panose="05050102010706020507" pitchFamily="18" charset="2"/>
              </a:rPr>
              <a:t>m</a:t>
            </a:r>
            <a:r>
              <a:rPr lang="en-US" dirty="0" smtClean="0"/>
              <a:t>s rise time</a:t>
            </a:r>
          </a:p>
          <a:p>
            <a:pPr marL="285750" indent="-285750">
              <a:buFont typeface="Arial" panose="020B0604020202020204" pitchFamily="34" charset="0"/>
              <a:buChar char="•"/>
            </a:pPr>
            <a:r>
              <a:rPr lang="en-US" dirty="0" smtClean="0"/>
              <a:t>50kV, 50A switches</a:t>
            </a:r>
          </a:p>
          <a:p>
            <a:pPr marL="285750" indent="-285750">
              <a:buFont typeface="Arial" panose="020B0604020202020204" pitchFamily="34" charset="0"/>
              <a:buChar char="•"/>
            </a:pPr>
            <a:r>
              <a:rPr lang="en-US" dirty="0" smtClean="0"/>
              <a:t>Source duty factor  0.12%  a decrease of 40% !</a:t>
            </a:r>
          </a:p>
          <a:p>
            <a:pPr marL="285750" indent="-285750">
              <a:buFont typeface="Arial" panose="020B0604020202020204" pitchFamily="34" charset="0"/>
              <a:buChar char="•"/>
            </a:pPr>
            <a:r>
              <a:rPr lang="en-US" dirty="0"/>
              <a:t> </a:t>
            </a:r>
            <a:r>
              <a:rPr lang="en-US" dirty="0" smtClean="0"/>
              <a:t>Should allow even longer lifetimes</a:t>
            </a:r>
            <a:endParaRPr lang="en-US" dirty="0"/>
          </a:p>
        </p:txBody>
      </p:sp>
      <p:pic>
        <p:nvPicPr>
          <p:cNvPr id="2050" name="Picture 2" descr="C:\extraction\IMG_435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354" t="5130" r="27112" b="34698"/>
          <a:stretch/>
        </p:blipFill>
        <p:spPr bwMode="auto">
          <a:xfrm>
            <a:off x="5825943" y="1996079"/>
            <a:ext cx="1468236" cy="1237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7101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801" y="1696652"/>
            <a:ext cx="2933412" cy="220005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800" y="4109545"/>
            <a:ext cx="3057061" cy="229279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0565" y="1696652"/>
            <a:ext cx="2858812" cy="2144109"/>
          </a:xfrm>
          <a:prstGeom prst="rect">
            <a:avLst/>
          </a:prstGeom>
        </p:spPr>
      </p:pic>
      <p:sp>
        <p:nvSpPr>
          <p:cNvPr id="6" name="TextBox 5"/>
          <p:cNvSpPr txBox="1"/>
          <p:nvPr/>
        </p:nvSpPr>
        <p:spPr>
          <a:xfrm>
            <a:off x="3189250" y="7472"/>
            <a:ext cx="2719014" cy="707886"/>
          </a:xfrm>
          <a:prstGeom prst="rect">
            <a:avLst/>
          </a:prstGeom>
          <a:noFill/>
        </p:spPr>
        <p:txBody>
          <a:bodyPr wrap="none" rtlCol="0">
            <a:spAutoFit/>
          </a:bodyPr>
          <a:lstStyle/>
          <a:p>
            <a:r>
              <a:rPr lang="en-US" sz="4000" dirty="0" smtClean="0">
                <a:solidFill>
                  <a:srgbClr val="00B050"/>
                </a:solidFill>
                <a:latin typeface="Comic Sans MS" panose="030F0702030302020204" pitchFamily="66" charset="0"/>
              </a:rPr>
              <a:t>Gas Valves</a:t>
            </a:r>
            <a:endParaRPr lang="en-US" sz="4000" dirty="0">
              <a:solidFill>
                <a:srgbClr val="00B050"/>
              </a:solidFill>
              <a:latin typeface="Comic Sans MS" panose="030F0702030302020204" pitchFamily="66" charset="0"/>
            </a:endParaRPr>
          </a:p>
        </p:txBody>
      </p:sp>
      <p:sp>
        <p:nvSpPr>
          <p:cNvPr id="7" name="TextBox 6"/>
          <p:cNvSpPr txBox="1"/>
          <p:nvPr/>
        </p:nvSpPr>
        <p:spPr>
          <a:xfrm>
            <a:off x="1365823" y="624428"/>
            <a:ext cx="6390409" cy="923330"/>
          </a:xfrm>
          <a:prstGeom prst="rect">
            <a:avLst/>
          </a:prstGeom>
          <a:noFill/>
        </p:spPr>
        <p:txBody>
          <a:bodyPr wrap="square" rtlCol="0">
            <a:spAutoFit/>
          </a:bodyPr>
          <a:lstStyle/>
          <a:p>
            <a:r>
              <a:rPr lang="en-US" dirty="0" smtClean="0">
                <a:latin typeface="Comic Sans MS" panose="030F0702030302020204" pitchFamily="66" charset="0"/>
              </a:rPr>
              <a:t>The current gas valves are </a:t>
            </a:r>
            <a:r>
              <a:rPr lang="en-US" dirty="0" err="1" smtClean="0">
                <a:latin typeface="Comic Sans MS" panose="030F0702030302020204" pitchFamily="66" charset="0"/>
              </a:rPr>
              <a:t>Veco</a:t>
            </a:r>
            <a:r>
              <a:rPr lang="en-US" dirty="0" smtClean="0">
                <a:latin typeface="Comic Sans MS" panose="030F0702030302020204" pitchFamily="66" charset="0"/>
              </a:rPr>
              <a:t> PV-10 piezoelectric valves.  They are fast and reliable for the most part and have been in use since day one.</a:t>
            </a:r>
            <a:endParaRPr lang="en-US" dirty="0">
              <a:latin typeface="Comic Sans MS" panose="030F0702030302020204" pitchFamily="66"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5099" y="3983420"/>
            <a:ext cx="3546165" cy="2706906"/>
          </a:xfrm>
          <a:prstGeom prst="rect">
            <a:avLst/>
          </a:prstGeom>
        </p:spPr>
      </p:pic>
      <p:sp>
        <p:nvSpPr>
          <p:cNvPr id="12" name="TextBox 11"/>
          <p:cNvSpPr txBox="1"/>
          <p:nvPr/>
        </p:nvSpPr>
        <p:spPr>
          <a:xfrm>
            <a:off x="4952785" y="3378306"/>
            <a:ext cx="1214371" cy="369332"/>
          </a:xfrm>
          <a:prstGeom prst="rect">
            <a:avLst/>
          </a:prstGeom>
          <a:noFill/>
        </p:spPr>
        <p:txBody>
          <a:bodyPr wrap="none" rtlCol="0">
            <a:spAutoFit/>
          </a:bodyPr>
          <a:lstStyle/>
          <a:p>
            <a:r>
              <a:rPr lang="en-US" dirty="0" err="1" smtClean="0">
                <a:solidFill>
                  <a:schemeClr val="bg1"/>
                </a:solidFill>
              </a:rPr>
              <a:t>Piezeo</a:t>
            </a:r>
            <a:r>
              <a:rPr lang="en-US" dirty="0" smtClean="0">
                <a:solidFill>
                  <a:schemeClr val="bg1"/>
                </a:solidFill>
              </a:rPr>
              <a:t> disk</a:t>
            </a:r>
            <a:endParaRPr lang="en-US" dirty="0">
              <a:solidFill>
                <a:schemeClr val="bg1"/>
              </a:solidFill>
            </a:endParaRPr>
          </a:p>
        </p:txBody>
      </p:sp>
      <p:sp>
        <p:nvSpPr>
          <p:cNvPr id="13" name="TextBox 12"/>
          <p:cNvSpPr txBox="1"/>
          <p:nvPr/>
        </p:nvSpPr>
        <p:spPr>
          <a:xfrm>
            <a:off x="4468998" y="1696652"/>
            <a:ext cx="2181944" cy="307777"/>
          </a:xfrm>
          <a:prstGeom prst="rect">
            <a:avLst/>
          </a:prstGeom>
          <a:noFill/>
        </p:spPr>
        <p:txBody>
          <a:bodyPr wrap="none" rtlCol="0">
            <a:spAutoFit/>
          </a:bodyPr>
          <a:lstStyle/>
          <a:p>
            <a:r>
              <a:rPr lang="en-US" sz="1400" dirty="0" smtClean="0">
                <a:solidFill>
                  <a:srgbClr val="FFFF00"/>
                </a:solidFill>
                <a:latin typeface="Helvetica" pitchFamily="34" charset="0"/>
              </a:rPr>
              <a:t>Viton wafer provides seal</a:t>
            </a:r>
            <a:endParaRPr lang="en-US" sz="1400" dirty="0">
              <a:solidFill>
                <a:srgbClr val="FFFF00"/>
              </a:solidFill>
              <a:latin typeface="Helvetica" pitchFamily="34" charset="0"/>
            </a:endParaRPr>
          </a:p>
        </p:txBody>
      </p:sp>
      <p:cxnSp>
        <p:nvCxnSpPr>
          <p:cNvPr id="15" name="Straight Arrow Connector 14"/>
          <p:cNvCxnSpPr/>
          <p:nvPr/>
        </p:nvCxnSpPr>
        <p:spPr>
          <a:xfrm>
            <a:off x="5126963" y="2004429"/>
            <a:ext cx="433007" cy="42679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57975" y="4109545"/>
            <a:ext cx="1567532" cy="830997"/>
          </a:xfrm>
          <a:prstGeom prst="rect">
            <a:avLst/>
          </a:prstGeom>
          <a:noFill/>
        </p:spPr>
        <p:txBody>
          <a:bodyPr wrap="square" rtlCol="0">
            <a:spAutoFit/>
          </a:bodyPr>
          <a:lstStyle/>
          <a:p>
            <a:r>
              <a:rPr lang="en-US" sz="1200" dirty="0" smtClean="0">
                <a:latin typeface="Helvetica" pitchFamily="34" charset="0"/>
              </a:rPr>
              <a:t>Calibration is done by adjusting the tension on the retainer</a:t>
            </a:r>
            <a:endParaRPr lang="en-US" sz="1200" dirty="0">
              <a:latin typeface="Helvetica" pitchFamily="34" charset="0"/>
            </a:endParaRPr>
          </a:p>
        </p:txBody>
      </p:sp>
      <p:cxnSp>
        <p:nvCxnSpPr>
          <p:cNvPr id="18" name="Straight Arrow Connector 17"/>
          <p:cNvCxnSpPr/>
          <p:nvPr/>
        </p:nvCxnSpPr>
        <p:spPr>
          <a:xfrm>
            <a:off x="1312433" y="4525043"/>
            <a:ext cx="513074" cy="60635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220806" y="4240279"/>
            <a:ext cx="1923193" cy="2031325"/>
          </a:xfrm>
          <a:prstGeom prst="rect">
            <a:avLst/>
          </a:prstGeom>
          <a:noFill/>
        </p:spPr>
        <p:txBody>
          <a:bodyPr wrap="square" rtlCol="0">
            <a:spAutoFit/>
          </a:bodyPr>
          <a:lstStyle/>
          <a:p>
            <a:r>
              <a:rPr lang="en-US" dirty="0" smtClean="0">
                <a:latin typeface="Helvetica" pitchFamily="34" charset="0"/>
              </a:rPr>
              <a:t>End up with a hysteresis curve like these. The valves start to open around 20V and are fully open by 100V</a:t>
            </a:r>
            <a:endParaRPr lang="en-US" dirty="0">
              <a:latin typeface="Helvetica" pitchFamily="34" charset="0"/>
            </a:endParaRPr>
          </a:p>
        </p:txBody>
      </p:sp>
    </p:spTree>
    <p:extLst>
      <p:ext uri="{BB962C8B-B14F-4D97-AF65-F5344CB8AC3E}">
        <p14:creationId xmlns:p14="http://schemas.microsoft.com/office/powerpoint/2010/main" val="20200918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32000"/>
                    </a14:imgEffect>
                  </a14:imgLayer>
                </a14:imgProps>
              </a:ext>
              <a:ext uri="{28A0092B-C50C-407E-A947-70E740481C1C}">
                <a14:useLocalDpi xmlns:a14="http://schemas.microsoft.com/office/drawing/2010/main" val="0"/>
              </a:ext>
            </a:extLst>
          </a:blip>
          <a:srcRect l="31618" t="17170" r="28138" b="5277"/>
          <a:stretch/>
        </p:blipFill>
        <p:spPr bwMode="auto">
          <a:xfrm>
            <a:off x="432108" y="2240280"/>
            <a:ext cx="4028514" cy="4366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600200" y="4206240"/>
            <a:ext cx="2697480" cy="365760"/>
          </a:xfrm>
          <a:prstGeom prst="rect">
            <a:avLst/>
          </a:prstGeom>
          <a:solidFill>
            <a:srgbClr val="00206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a:off x="3954780" y="4206240"/>
            <a:ext cx="0" cy="36576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954780" y="4285204"/>
            <a:ext cx="1071127" cy="276999"/>
          </a:xfrm>
          <a:prstGeom prst="rect">
            <a:avLst/>
          </a:prstGeom>
          <a:noFill/>
        </p:spPr>
        <p:txBody>
          <a:bodyPr wrap="none" rtlCol="0">
            <a:spAutoFit/>
          </a:bodyPr>
          <a:lstStyle/>
          <a:p>
            <a:r>
              <a:rPr lang="en-US" sz="1200" dirty="0" smtClean="0">
                <a:latin typeface="Helvetica" panose="020B0604020202020204" pitchFamily="34" charset="0"/>
                <a:cs typeface="Helvetica" panose="020B0604020202020204" pitchFamily="34" charset="0"/>
              </a:rPr>
              <a:t>10% / 5degC</a:t>
            </a:r>
            <a:endParaRPr lang="en-US" sz="1200" dirty="0">
              <a:latin typeface="Helvetica" panose="020B0604020202020204" pitchFamily="34" charset="0"/>
              <a:cs typeface="Helvetica" panose="020B0604020202020204" pitchFamily="34" charset="0"/>
            </a:endParaRPr>
          </a:p>
        </p:txBody>
      </p:sp>
      <p:sp>
        <p:nvSpPr>
          <p:cNvPr id="7" name="TextBox 6"/>
          <p:cNvSpPr txBox="1"/>
          <p:nvPr/>
        </p:nvSpPr>
        <p:spPr>
          <a:xfrm>
            <a:off x="3189250" y="49512"/>
            <a:ext cx="2719014" cy="707886"/>
          </a:xfrm>
          <a:prstGeom prst="rect">
            <a:avLst/>
          </a:prstGeom>
          <a:noFill/>
        </p:spPr>
        <p:txBody>
          <a:bodyPr wrap="none" rtlCol="0">
            <a:spAutoFit/>
          </a:bodyPr>
          <a:lstStyle/>
          <a:p>
            <a:r>
              <a:rPr lang="en-US" sz="4000" dirty="0" smtClean="0">
                <a:solidFill>
                  <a:srgbClr val="00B050"/>
                </a:solidFill>
                <a:latin typeface="Comic Sans MS" panose="030F0702030302020204" pitchFamily="66" charset="0"/>
              </a:rPr>
              <a:t>Gas Valves</a:t>
            </a:r>
            <a:endParaRPr lang="en-US" sz="4000" dirty="0">
              <a:solidFill>
                <a:srgbClr val="00B050"/>
              </a:solidFill>
              <a:latin typeface="Comic Sans MS" panose="030F0702030302020204" pitchFamily="66" charset="0"/>
            </a:endParaRPr>
          </a:p>
        </p:txBody>
      </p:sp>
      <p:sp>
        <p:nvSpPr>
          <p:cNvPr id="8" name="TextBox 7"/>
          <p:cNvSpPr txBox="1"/>
          <p:nvPr/>
        </p:nvSpPr>
        <p:spPr>
          <a:xfrm>
            <a:off x="653563" y="1027451"/>
            <a:ext cx="3172201" cy="523220"/>
          </a:xfrm>
          <a:prstGeom prst="rect">
            <a:avLst/>
          </a:prstGeom>
          <a:noFill/>
        </p:spPr>
        <p:txBody>
          <a:bodyPr wrap="square" rtlCol="0">
            <a:spAutoFit/>
          </a:bodyPr>
          <a:lstStyle/>
          <a:p>
            <a:r>
              <a:rPr lang="en-US" sz="1400" dirty="0" smtClean="0">
                <a:latin typeface="Comic Sans MS" panose="030F0702030302020204" pitchFamily="66" charset="0"/>
              </a:rPr>
              <a:t>However, these valves have a terrible temperature dependence !  </a:t>
            </a:r>
            <a:endParaRPr lang="en-US" sz="1400" dirty="0">
              <a:latin typeface="Comic Sans MS" panose="030F0702030302020204" pitchFamily="66" charset="0"/>
            </a:endParaRPr>
          </a:p>
        </p:txBody>
      </p:sp>
      <p:sp>
        <p:nvSpPr>
          <p:cNvPr id="9" name="TextBox 8"/>
          <p:cNvSpPr txBox="1"/>
          <p:nvPr/>
        </p:nvSpPr>
        <p:spPr>
          <a:xfrm>
            <a:off x="1800140" y="2223669"/>
            <a:ext cx="1571264" cy="253916"/>
          </a:xfrm>
          <a:prstGeom prst="rect">
            <a:avLst/>
          </a:prstGeom>
          <a:noFill/>
        </p:spPr>
        <p:txBody>
          <a:bodyPr wrap="none" rtlCol="0">
            <a:spAutoFit/>
          </a:bodyPr>
          <a:lstStyle/>
          <a:p>
            <a:r>
              <a:rPr lang="en-US" sz="1050" dirty="0" err="1" smtClean="0">
                <a:latin typeface="Helvetica" pitchFamily="34" charset="0"/>
              </a:rPr>
              <a:t>Veco</a:t>
            </a:r>
            <a:r>
              <a:rPr lang="en-US" sz="1050" dirty="0" smtClean="0">
                <a:latin typeface="Helvetica" pitchFamily="34" charset="0"/>
              </a:rPr>
              <a:t> PV-10 data sheet</a:t>
            </a:r>
            <a:endParaRPr lang="en-US" sz="1050" dirty="0">
              <a:latin typeface="Helvetica" pitchFamily="34" charset="0"/>
            </a:endParaRPr>
          </a:p>
        </p:txBody>
      </p:sp>
      <p:sp>
        <p:nvSpPr>
          <p:cNvPr id="11" name="TextBox 10"/>
          <p:cNvSpPr txBox="1"/>
          <p:nvPr/>
        </p:nvSpPr>
        <p:spPr>
          <a:xfrm>
            <a:off x="4548757" y="1120419"/>
            <a:ext cx="4323364" cy="1384995"/>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latin typeface="Comic Sans MS" panose="030F0702030302020204" pitchFamily="66" charset="0"/>
              </a:rPr>
              <a:t>Even a change as small as 1C changes the arc current by about 1.5A  and a change is source pressure of 1x 10^-6 </a:t>
            </a:r>
            <a:r>
              <a:rPr lang="en-US" sz="1400" dirty="0" err="1" smtClean="0">
                <a:latin typeface="Comic Sans MS" panose="030F0702030302020204" pitchFamily="66" charset="0"/>
              </a:rPr>
              <a:t>Torr</a:t>
            </a:r>
            <a:r>
              <a:rPr lang="en-US" sz="1400" dirty="0" smtClean="0">
                <a:latin typeface="Comic Sans MS" panose="030F0702030302020204" pitchFamily="66" charset="0"/>
              </a:rPr>
              <a:t> !</a:t>
            </a:r>
          </a:p>
          <a:p>
            <a:pPr marL="285750" indent="-285750">
              <a:buFont typeface="Arial" panose="020B0604020202020204" pitchFamily="34" charset="0"/>
              <a:buChar char="•"/>
            </a:pPr>
            <a:r>
              <a:rPr lang="en-US" sz="1400" dirty="0" smtClean="0">
                <a:latin typeface="Comic Sans MS" panose="030F0702030302020204" pitchFamily="66" charset="0"/>
              </a:rPr>
              <a:t>This is a big change that can lead to sparking and big changes in beam current!</a:t>
            </a:r>
          </a:p>
          <a:p>
            <a:pPr marL="285750" indent="-285750">
              <a:buFont typeface="Arial" panose="020B0604020202020204" pitchFamily="34" charset="0"/>
              <a:buChar char="•"/>
            </a:pPr>
            <a:endParaRPr lang="en-US" sz="1400" dirty="0">
              <a:latin typeface="Comic Sans MS" panose="030F0702030302020204" pitchFamily="66"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1210" y="2959393"/>
            <a:ext cx="3860911" cy="3205619"/>
          </a:xfrm>
          <a:prstGeom prst="rect">
            <a:avLst/>
          </a:prstGeom>
        </p:spPr>
      </p:pic>
      <p:sp>
        <p:nvSpPr>
          <p:cNvPr id="4" name="Right Brace 3"/>
          <p:cNvSpPr/>
          <p:nvPr/>
        </p:nvSpPr>
        <p:spPr>
          <a:xfrm rot="18232189">
            <a:off x="7113743" y="4633694"/>
            <a:ext cx="353019" cy="824262"/>
          </a:xfrm>
          <a:prstGeom prst="rightBrace">
            <a:avLst>
              <a:gd name="adj1" fmla="val 8333"/>
              <a:gd name="adj2" fmla="val 52705"/>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7411660" y="4684423"/>
            <a:ext cx="470000" cy="276999"/>
          </a:xfrm>
          <a:prstGeom prst="rect">
            <a:avLst/>
          </a:prstGeom>
          <a:noFill/>
        </p:spPr>
        <p:txBody>
          <a:bodyPr wrap="none" rtlCol="0">
            <a:spAutoFit/>
          </a:bodyPr>
          <a:lstStyle/>
          <a:p>
            <a:r>
              <a:rPr lang="en-US" sz="1200" dirty="0" smtClean="0">
                <a:solidFill>
                  <a:schemeClr val="bg1"/>
                </a:solidFill>
                <a:latin typeface="Helvetica" pitchFamily="34" charset="0"/>
              </a:rPr>
              <a:t>~1C</a:t>
            </a:r>
            <a:endParaRPr lang="en-US" sz="1200" dirty="0">
              <a:solidFill>
                <a:schemeClr val="bg1"/>
              </a:solidFill>
              <a:latin typeface="Helvetica" pitchFamily="34" charset="0"/>
            </a:endParaRPr>
          </a:p>
        </p:txBody>
      </p:sp>
      <p:sp>
        <p:nvSpPr>
          <p:cNvPr id="13" name="Right Brace 12"/>
          <p:cNvSpPr/>
          <p:nvPr/>
        </p:nvSpPr>
        <p:spPr>
          <a:xfrm rot="4434480">
            <a:off x="7305247" y="3185592"/>
            <a:ext cx="212823" cy="816114"/>
          </a:xfrm>
          <a:prstGeom prst="rightBrace">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7419674" y="3593649"/>
            <a:ext cx="461986" cy="276999"/>
          </a:xfrm>
          <a:prstGeom prst="rect">
            <a:avLst/>
          </a:prstGeom>
          <a:noFill/>
        </p:spPr>
        <p:txBody>
          <a:bodyPr wrap="none" rtlCol="0">
            <a:spAutoFit/>
          </a:bodyPr>
          <a:lstStyle/>
          <a:p>
            <a:r>
              <a:rPr lang="en-US" sz="1200" dirty="0" smtClean="0">
                <a:solidFill>
                  <a:schemeClr val="bg1"/>
                </a:solidFill>
                <a:latin typeface="Helvetica" pitchFamily="34" charset="0"/>
              </a:rPr>
              <a:t>~1A</a:t>
            </a:r>
            <a:endParaRPr lang="en-US" sz="1200" dirty="0">
              <a:solidFill>
                <a:schemeClr val="bg1"/>
              </a:solidFill>
              <a:latin typeface="Helvetica" pitchFamily="34" charset="0"/>
            </a:endParaRPr>
          </a:p>
        </p:txBody>
      </p:sp>
    </p:spTree>
    <p:extLst>
      <p:ext uri="{BB962C8B-B14F-4D97-AF65-F5344CB8AC3E}">
        <p14:creationId xmlns:p14="http://schemas.microsoft.com/office/powerpoint/2010/main" val="27554600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89250" y="49512"/>
            <a:ext cx="2719014" cy="707886"/>
          </a:xfrm>
          <a:prstGeom prst="rect">
            <a:avLst/>
          </a:prstGeom>
          <a:noFill/>
        </p:spPr>
        <p:txBody>
          <a:bodyPr wrap="none" rtlCol="0">
            <a:spAutoFit/>
          </a:bodyPr>
          <a:lstStyle/>
          <a:p>
            <a:r>
              <a:rPr lang="en-US" sz="4000" dirty="0" smtClean="0">
                <a:solidFill>
                  <a:srgbClr val="00B050"/>
                </a:solidFill>
                <a:latin typeface="Comic Sans MS" panose="030F0702030302020204" pitchFamily="66" charset="0"/>
              </a:rPr>
              <a:t>Gas Valves</a:t>
            </a:r>
            <a:endParaRPr lang="en-US" sz="4000" dirty="0">
              <a:solidFill>
                <a:srgbClr val="00B050"/>
              </a:solidFill>
              <a:latin typeface="Comic Sans MS" panose="030F0702030302020204" pitchFamily="66"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64" y="2417396"/>
            <a:ext cx="2766132" cy="3124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40814" y="1146522"/>
            <a:ext cx="8030538" cy="646331"/>
          </a:xfrm>
          <a:prstGeom prst="rect">
            <a:avLst/>
          </a:prstGeom>
          <a:noFill/>
        </p:spPr>
        <p:txBody>
          <a:bodyPr wrap="square" rtlCol="0">
            <a:spAutoFit/>
          </a:bodyPr>
          <a:lstStyle/>
          <a:p>
            <a:r>
              <a:rPr lang="en-US" dirty="0" smtClean="0">
                <a:latin typeface="Comic Sans MS" panose="030F0702030302020204" pitchFamily="66" charset="0"/>
              </a:rPr>
              <a:t>We are currently testing a solenoid type valve that should have not temperature dependence.</a:t>
            </a:r>
            <a:endParaRPr lang="en-US" dirty="0">
              <a:latin typeface="Comic Sans MS" panose="030F0702030302020204" pitchFamily="66"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2080" y="2423862"/>
            <a:ext cx="4045722" cy="3511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0719" y="2942815"/>
            <a:ext cx="3405335" cy="2827364"/>
          </a:xfrm>
          <a:prstGeom prst="rect">
            <a:avLst/>
          </a:prstGeom>
        </p:spPr>
      </p:pic>
    </p:spTree>
    <p:extLst>
      <p:ext uri="{BB962C8B-B14F-4D97-AF65-F5344CB8AC3E}">
        <p14:creationId xmlns:p14="http://schemas.microsoft.com/office/powerpoint/2010/main" val="20570932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0680" y="2453640"/>
            <a:ext cx="1889760" cy="115824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950720" y="2743200"/>
            <a:ext cx="1324402" cy="523220"/>
          </a:xfrm>
          <a:prstGeom prst="rect">
            <a:avLst/>
          </a:prstGeom>
          <a:noFill/>
        </p:spPr>
        <p:txBody>
          <a:bodyPr wrap="none" rtlCol="0">
            <a:spAutoFit/>
          </a:bodyPr>
          <a:lstStyle/>
          <a:p>
            <a:r>
              <a:rPr lang="en-US" sz="2800" dirty="0" smtClean="0">
                <a:latin typeface="Helvetica" pitchFamily="34" charset="0"/>
              </a:rPr>
              <a:t>Source</a:t>
            </a:r>
            <a:endParaRPr lang="en-US" sz="2800" dirty="0">
              <a:latin typeface="Helvetica" pitchFamily="34" charset="0"/>
            </a:endParaRPr>
          </a:p>
        </p:txBody>
      </p:sp>
      <p:grpSp>
        <p:nvGrpSpPr>
          <p:cNvPr id="16" name="Group 15"/>
          <p:cNvGrpSpPr/>
          <p:nvPr/>
        </p:nvGrpSpPr>
        <p:grpSpPr>
          <a:xfrm>
            <a:off x="3855720" y="2362200"/>
            <a:ext cx="228600" cy="609600"/>
            <a:chOff x="3855720" y="2362200"/>
            <a:chExt cx="228600" cy="609600"/>
          </a:xfrm>
        </p:grpSpPr>
        <p:cxnSp>
          <p:nvCxnSpPr>
            <p:cNvPr id="5" name="Straight Connector 4"/>
            <p:cNvCxnSpPr/>
            <p:nvPr/>
          </p:nvCxnSpPr>
          <p:spPr>
            <a:xfrm>
              <a:off x="4084320" y="2362200"/>
              <a:ext cx="0" cy="5791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855720" y="2926080"/>
              <a:ext cx="213360" cy="45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flipV="1">
            <a:off x="3855720" y="3078480"/>
            <a:ext cx="228600" cy="609600"/>
            <a:chOff x="3855720" y="2362200"/>
            <a:chExt cx="228600" cy="609600"/>
          </a:xfrm>
        </p:grpSpPr>
        <p:cxnSp>
          <p:nvCxnSpPr>
            <p:cNvPr id="18" name="Straight Connector 17"/>
            <p:cNvCxnSpPr/>
            <p:nvPr/>
          </p:nvCxnSpPr>
          <p:spPr>
            <a:xfrm>
              <a:off x="4084320" y="2362200"/>
              <a:ext cx="0" cy="5791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855720" y="2926080"/>
              <a:ext cx="213360" cy="45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Rectangle 20"/>
          <p:cNvSpPr/>
          <p:nvPr/>
        </p:nvSpPr>
        <p:spPr>
          <a:xfrm>
            <a:off x="1615440" y="1905000"/>
            <a:ext cx="2880360" cy="22555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449186" y="2286000"/>
            <a:ext cx="198120" cy="141732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286000" y="731520"/>
            <a:ext cx="1341120" cy="6705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499360" y="807720"/>
            <a:ext cx="1003801" cy="523220"/>
          </a:xfrm>
          <a:prstGeom prst="rect">
            <a:avLst/>
          </a:prstGeom>
          <a:noFill/>
        </p:spPr>
        <p:txBody>
          <a:bodyPr wrap="none" rtlCol="0">
            <a:spAutoFit/>
          </a:bodyPr>
          <a:lstStyle/>
          <a:p>
            <a:r>
              <a:rPr lang="en-US" sz="2800" dirty="0" smtClean="0">
                <a:latin typeface="Helvetica" pitchFamily="34" charset="0"/>
              </a:rPr>
              <a:t>35kV</a:t>
            </a:r>
            <a:endParaRPr lang="en-US" sz="2800" dirty="0">
              <a:latin typeface="Helvetica" pitchFamily="34" charset="0"/>
            </a:endParaRPr>
          </a:p>
        </p:txBody>
      </p:sp>
      <p:cxnSp>
        <p:nvCxnSpPr>
          <p:cNvPr id="26" name="Straight Connector 25"/>
          <p:cNvCxnSpPr>
            <a:stCxn id="23" idx="1"/>
          </p:cNvCxnSpPr>
          <p:nvPr/>
        </p:nvCxnSpPr>
        <p:spPr>
          <a:xfrm flipH="1">
            <a:off x="1112520" y="1066800"/>
            <a:ext cx="11734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097280" y="1082040"/>
            <a:ext cx="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82040" y="2392680"/>
            <a:ext cx="335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23" idx="3"/>
          </p:cNvCxnSpPr>
          <p:nvPr/>
        </p:nvCxnSpPr>
        <p:spPr>
          <a:xfrm>
            <a:off x="3627120" y="1066800"/>
            <a:ext cx="8534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480560" y="1082040"/>
            <a:ext cx="0" cy="807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749040" y="4343400"/>
            <a:ext cx="453970" cy="646331"/>
          </a:xfrm>
          <a:prstGeom prst="rect">
            <a:avLst/>
          </a:prstGeom>
          <a:noFill/>
        </p:spPr>
        <p:txBody>
          <a:bodyPr wrap="square" rtlCol="0">
            <a:spAutoFit/>
          </a:bodyPr>
          <a:lstStyle/>
          <a:p>
            <a:r>
              <a:rPr lang="en-US" sz="3600" dirty="0" smtClean="0">
                <a:latin typeface="Helvetica" pitchFamily="34" charset="0"/>
              </a:rPr>
              <a:t>+</a:t>
            </a:r>
            <a:endParaRPr lang="en-US" sz="3600" dirty="0">
              <a:latin typeface="Helvetica" pitchFamily="34" charset="0"/>
            </a:endParaRPr>
          </a:p>
        </p:txBody>
      </p:sp>
      <p:sp>
        <p:nvSpPr>
          <p:cNvPr id="41" name="TextBox 40"/>
          <p:cNvSpPr txBox="1"/>
          <p:nvPr/>
        </p:nvSpPr>
        <p:spPr>
          <a:xfrm>
            <a:off x="1752600" y="381000"/>
            <a:ext cx="412292" cy="584775"/>
          </a:xfrm>
          <a:prstGeom prst="rect">
            <a:avLst/>
          </a:prstGeom>
          <a:noFill/>
        </p:spPr>
        <p:txBody>
          <a:bodyPr wrap="none" rtlCol="0">
            <a:spAutoFit/>
          </a:bodyPr>
          <a:lstStyle/>
          <a:p>
            <a:r>
              <a:rPr lang="en-US" sz="3200" dirty="0">
                <a:latin typeface="Helvetica" pitchFamily="34" charset="0"/>
              </a:rPr>
              <a:t>_</a:t>
            </a:r>
          </a:p>
        </p:txBody>
      </p:sp>
      <p:cxnSp>
        <p:nvCxnSpPr>
          <p:cNvPr id="43" name="Straight Connector 42"/>
          <p:cNvCxnSpPr/>
          <p:nvPr/>
        </p:nvCxnSpPr>
        <p:spPr>
          <a:xfrm>
            <a:off x="4495800" y="4160520"/>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Isosceles Triangle 44"/>
          <p:cNvSpPr/>
          <p:nvPr/>
        </p:nvSpPr>
        <p:spPr>
          <a:xfrm rot="10800000">
            <a:off x="4282440" y="5120640"/>
            <a:ext cx="426720" cy="47692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453640" y="4541520"/>
            <a:ext cx="1219200" cy="7010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2638948" y="4556760"/>
            <a:ext cx="864340" cy="646331"/>
          </a:xfrm>
          <a:prstGeom prst="rect">
            <a:avLst/>
          </a:prstGeom>
          <a:noFill/>
        </p:spPr>
        <p:txBody>
          <a:bodyPr wrap="none" rtlCol="0">
            <a:spAutoFit/>
          </a:bodyPr>
          <a:lstStyle/>
          <a:p>
            <a:pPr algn="ctr"/>
            <a:r>
              <a:rPr lang="en-US" dirty="0" smtClean="0">
                <a:latin typeface="Helvetica" pitchFamily="34" charset="0"/>
              </a:rPr>
              <a:t>~8kV</a:t>
            </a:r>
          </a:p>
          <a:p>
            <a:pPr algn="ctr"/>
            <a:r>
              <a:rPr lang="en-US" dirty="0" smtClean="0">
                <a:latin typeface="Helvetica" pitchFamily="34" charset="0"/>
              </a:rPr>
              <a:t>pulsed</a:t>
            </a:r>
            <a:endParaRPr lang="en-US" dirty="0">
              <a:latin typeface="Helvetica" pitchFamily="34" charset="0"/>
            </a:endParaRPr>
          </a:p>
        </p:txBody>
      </p:sp>
      <p:cxnSp>
        <p:nvCxnSpPr>
          <p:cNvPr id="56" name="Straight Connector 55"/>
          <p:cNvCxnSpPr>
            <a:stCxn id="46" idx="3"/>
          </p:cNvCxnSpPr>
          <p:nvPr/>
        </p:nvCxnSpPr>
        <p:spPr>
          <a:xfrm flipV="1">
            <a:off x="3672840" y="4876800"/>
            <a:ext cx="822960" cy="15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3733800" y="548640"/>
            <a:ext cx="453970" cy="646331"/>
          </a:xfrm>
          <a:prstGeom prst="rect">
            <a:avLst/>
          </a:prstGeom>
          <a:noFill/>
        </p:spPr>
        <p:txBody>
          <a:bodyPr wrap="none" rtlCol="0">
            <a:spAutoFit/>
          </a:bodyPr>
          <a:lstStyle/>
          <a:p>
            <a:r>
              <a:rPr lang="en-US" sz="3600" dirty="0" smtClean="0">
                <a:latin typeface="Helvetica" pitchFamily="34" charset="0"/>
              </a:rPr>
              <a:t>+</a:t>
            </a:r>
            <a:endParaRPr lang="en-US" sz="3600" dirty="0">
              <a:latin typeface="Helvetica" pitchFamily="34" charset="0"/>
            </a:endParaRPr>
          </a:p>
        </p:txBody>
      </p:sp>
      <p:sp>
        <p:nvSpPr>
          <p:cNvPr id="58" name="TextBox 57"/>
          <p:cNvSpPr txBox="1"/>
          <p:nvPr/>
        </p:nvSpPr>
        <p:spPr>
          <a:xfrm flipV="1">
            <a:off x="2621280" y="4303335"/>
            <a:ext cx="412292" cy="584775"/>
          </a:xfrm>
          <a:prstGeom prst="rect">
            <a:avLst/>
          </a:prstGeom>
          <a:noFill/>
        </p:spPr>
        <p:txBody>
          <a:bodyPr wrap="square" rtlCol="0">
            <a:spAutoFit/>
          </a:bodyPr>
          <a:lstStyle/>
          <a:p>
            <a:r>
              <a:rPr lang="en-US" sz="3200" dirty="0">
                <a:latin typeface="Helvetica" pitchFamily="34" charset="0"/>
              </a:rPr>
              <a:t>_</a:t>
            </a:r>
          </a:p>
        </p:txBody>
      </p:sp>
      <p:sp>
        <p:nvSpPr>
          <p:cNvPr id="30" name="TextBox 29"/>
          <p:cNvSpPr txBox="1"/>
          <p:nvPr/>
        </p:nvSpPr>
        <p:spPr>
          <a:xfrm>
            <a:off x="2514600" y="0"/>
            <a:ext cx="4650632" cy="523220"/>
          </a:xfrm>
          <a:prstGeom prst="rect">
            <a:avLst/>
          </a:prstGeom>
          <a:noFill/>
        </p:spPr>
        <p:txBody>
          <a:bodyPr wrap="none" rtlCol="0">
            <a:spAutoFit/>
          </a:bodyPr>
          <a:lstStyle/>
          <a:p>
            <a:r>
              <a:rPr lang="en-US" sz="2800" dirty="0" smtClean="0">
                <a:solidFill>
                  <a:srgbClr val="00B050"/>
                </a:solidFill>
                <a:latin typeface="Comic Sans MS" panose="030F0702030302020204" pitchFamily="66" charset="0"/>
              </a:rPr>
              <a:t>2 stage extraction scheme</a:t>
            </a:r>
            <a:endParaRPr lang="en-US" sz="2800" dirty="0">
              <a:solidFill>
                <a:srgbClr val="00B050"/>
              </a:solidFill>
              <a:latin typeface="Comic Sans MS" panose="030F0702030302020204" pitchFamily="66" charset="0"/>
            </a:endParaRPr>
          </a:p>
        </p:txBody>
      </p:sp>
      <p:sp>
        <p:nvSpPr>
          <p:cNvPr id="32" name="TextBox 31"/>
          <p:cNvSpPr txBox="1"/>
          <p:nvPr/>
        </p:nvSpPr>
        <p:spPr>
          <a:xfrm>
            <a:off x="3474720" y="2651760"/>
            <a:ext cx="606256" cy="307777"/>
          </a:xfrm>
          <a:prstGeom prst="rect">
            <a:avLst/>
          </a:prstGeom>
          <a:noFill/>
        </p:spPr>
        <p:txBody>
          <a:bodyPr wrap="none" rtlCol="0">
            <a:spAutoFit/>
          </a:bodyPr>
          <a:lstStyle/>
          <a:p>
            <a:r>
              <a:rPr lang="en-US" sz="1400" dirty="0" smtClean="0"/>
              <a:t>-27kV</a:t>
            </a:r>
            <a:endParaRPr lang="en-US" sz="1400" dirty="0"/>
          </a:p>
        </p:txBody>
      </p:sp>
      <p:sp>
        <p:nvSpPr>
          <p:cNvPr id="34" name="TextBox 33"/>
          <p:cNvSpPr txBox="1"/>
          <p:nvPr/>
        </p:nvSpPr>
        <p:spPr>
          <a:xfrm>
            <a:off x="4023360" y="2499360"/>
            <a:ext cx="514885" cy="307777"/>
          </a:xfrm>
          <a:prstGeom prst="rect">
            <a:avLst/>
          </a:prstGeom>
          <a:noFill/>
        </p:spPr>
        <p:txBody>
          <a:bodyPr wrap="none" rtlCol="0">
            <a:spAutoFit/>
          </a:bodyPr>
          <a:lstStyle/>
          <a:p>
            <a:r>
              <a:rPr lang="en-US" sz="1400" dirty="0" smtClean="0"/>
              <a:t>-8kV</a:t>
            </a:r>
            <a:endParaRPr lang="en-US" sz="1400" dirty="0"/>
          </a:p>
        </p:txBody>
      </p:sp>
      <p:cxnSp>
        <p:nvCxnSpPr>
          <p:cNvPr id="42" name="Straight Arrow Connector 41"/>
          <p:cNvCxnSpPr/>
          <p:nvPr/>
        </p:nvCxnSpPr>
        <p:spPr>
          <a:xfrm>
            <a:off x="4084320" y="2788920"/>
            <a:ext cx="381000"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 idx="3"/>
          </p:cNvCxnSpPr>
          <p:nvPr/>
        </p:nvCxnSpPr>
        <p:spPr>
          <a:xfrm>
            <a:off x="3520440" y="3032760"/>
            <a:ext cx="365760"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1463040" y="6019800"/>
            <a:ext cx="3033203" cy="400110"/>
          </a:xfrm>
          <a:prstGeom prst="rect">
            <a:avLst/>
          </a:prstGeom>
          <a:noFill/>
        </p:spPr>
        <p:txBody>
          <a:bodyPr wrap="none" rtlCol="0">
            <a:spAutoFit/>
          </a:bodyPr>
          <a:lstStyle/>
          <a:p>
            <a:r>
              <a:rPr lang="en-US" sz="2000" dirty="0" smtClean="0"/>
              <a:t>-35kV – (-27kV) – (-8kV) = 0</a:t>
            </a:r>
            <a:endParaRPr lang="en-US" sz="2000" dirty="0"/>
          </a:p>
        </p:txBody>
      </p:sp>
      <p:cxnSp>
        <p:nvCxnSpPr>
          <p:cNvPr id="55" name="Straight Connector 54"/>
          <p:cNvCxnSpPr>
            <a:stCxn id="47" idx="0"/>
          </p:cNvCxnSpPr>
          <p:nvPr/>
        </p:nvCxnSpPr>
        <p:spPr>
          <a:xfrm flipH="1" flipV="1">
            <a:off x="3063240" y="3703320"/>
            <a:ext cx="7878" cy="853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048000" y="3718560"/>
            <a:ext cx="731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3779520" y="3505200"/>
            <a:ext cx="0" cy="213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779520" y="3505200"/>
            <a:ext cx="305370" cy="71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0" name="Picture 49" descr="Perveance.gif"/>
          <p:cNvPicPr>
            <a:picLocks noChangeAspect="1"/>
          </p:cNvPicPr>
          <p:nvPr/>
        </p:nvPicPr>
        <p:blipFill>
          <a:blip r:embed="rId2" cstate="print"/>
          <a:stretch>
            <a:fillRect/>
          </a:stretch>
        </p:blipFill>
        <p:spPr>
          <a:xfrm>
            <a:off x="4809775" y="889527"/>
            <a:ext cx="4026654" cy="3068311"/>
          </a:xfrm>
          <a:prstGeom prst="rect">
            <a:avLst/>
          </a:prstGeom>
        </p:spPr>
      </p:pic>
      <p:cxnSp>
        <p:nvCxnSpPr>
          <p:cNvPr id="6" name="Straight Connector 5"/>
          <p:cNvCxnSpPr/>
          <p:nvPr/>
        </p:nvCxnSpPr>
        <p:spPr>
          <a:xfrm>
            <a:off x="5511338" y="1905000"/>
            <a:ext cx="19867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498080" y="1905000"/>
            <a:ext cx="0" cy="1600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498080" y="3093044"/>
            <a:ext cx="593432" cy="307777"/>
          </a:xfrm>
          <a:prstGeom prst="rect">
            <a:avLst/>
          </a:prstGeom>
          <a:noFill/>
        </p:spPr>
        <p:txBody>
          <a:bodyPr wrap="none" rtlCol="0">
            <a:spAutoFit/>
          </a:bodyPr>
          <a:lstStyle/>
          <a:p>
            <a:r>
              <a:rPr lang="en-US" sz="1400" dirty="0" smtClean="0">
                <a:latin typeface="Helvetica" pitchFamily="34" charset="0"/>
              </a:rPr>
              <a:t>27kV</a:t>
            </a:r>
            <a:endParaRPr lang="en-US" sz="1400" dirty="0">
              <a:latin typeface="Helvetica" pitchFamily="34" charset="0"/>
            </a:endParaRPr>
          </a:p>
        </p:txBody>
      </p:sp>
      <p:sp>
        <p:nvSpPr>
          <p:cNvPr id="14" name="TextBox 13"/>
          <p:cNvSpPr txBox="1"/>
          <p:nvPr/>
        </p:nvSpPr>
        <p:spPr>
          <a:xfrm>
            <a:off x="5419900" y="4273957"/>
            <a:ext cx="3250276" cy="1600438"/>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latin typeface="Comic Sans MS" panose="030F0702030302020204" pitchFamily="66" charset="0"/>
              </a:rPr>
              <a:t>We only 27kV across extraction gap</a:t>
            </a:r>
          </a:p>
          <a:p>
            <a:pPr marL="285750" indent="-285750">
              <a:buFont typeface="Arial" panose="020B0604020202020204" pitchFamily="34" charset="0"/>
              <a:buChar char="•"/>
            </a:pPr>
            <a:r>
              <a:rPr lang="en-US" sz="1400" dirty="0" smtClean="0">
                <a:latin typeface="Comic Sans MS" panose="030F0702030302020204" pitchFamily="66" charset="0"/>
              </a:rPr>
              <a:t>Less voltage should reduce sparking</a:t>
            </a:r>
          </a:p>
          <a:p>
            <a:pPr marL="285750" indent="-285750">
              <a:buFont typeface="Arial" panose="020B0604020202020204" pitchFamily="34" charset="0"/>
              <a:buChar char="•"/>
            </a:pPr>
            <a:r>
              <a:rPr lang="en-US" sz="1400" dirty="0" smtClean="0">
                <a:latin typeface="Comic Sans MS" panose="030F0702030302020204" pitchFamily="66" charset="0"/>
              </a:rPr>
              <a:t>No need to pulse HV rack (it would set at 35kV DC)</a:t>
            </a:r>
          </a:p>
          <a:p>
            <a:pPr marL="285750" indent="-285750">
              <a:buFont typeface="Arial" panose="020B0604020202020204" pitchFamily="34" charset="0"/>
              <a:buChar char="•"/>
            </a:pPr>
            <a:r>
              <a:rPr lang="en-US" sz="1400" dirty="0">
                <a:latin typeface="Comic Sans MS" panose="030F0702030302020204" pitchFamily="66" charset="0"/>
              </a:rPr>
              <a:t> </a:t>
            </a:r>
            <a:r>
              <a:rPr lang="en-US" sz="1400" dirty="0" smtClean="0">
                <a:latin typeface="Comic Sans MS" panose="030F0702030302020204" pitchFamily="66" charset="0"/>
              </a:rPr>
              <a:t>Currently testing on test stand</a:t>
            </a:r>
            <a:endParaRPr lang="en-US" sz="1400" dirty="0">
              <a:latin typeface="Comic Sans MS" panose="030F0702030302020204" pitchFamily="66" charset="0"/>
            </a:endParaRPr>
          </a:p>
        </p:txBody>
      </p:sp>
    </p:spTree>
    <p:extLst>
      <p:ext uri="{BB962C8B-B14F-4D97-AF65-F5344CB8AC3E}">
        <p14:creationId xmlns:p14="http://schemas.microsoft.com/office/powerpoint/2010/main" val="20900305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7" y="1132020"/>
            <a:ext cx="3403614" cy="254220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66" y="3787319"/>
            <a:ext cx="3332099" cy="248879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20079" b="18492"/>
          <a:stretch/>
        </p:blipFill>
        <p:spPr>
          <a:xfrm rot="5400000">
            <a:off x="2488522" y="2481246"/>
            <a:ext cx="5003808" cy="2305356"/>
          </a:xfrm>
          <a:prstGeom prst="rect">
            <a:avLst/>
          </a:prstGeom>
        </p:spPr>
      </p:pic>
      <p:sp>
        <p:nvSpPr>
          <p:cNvPr id="11" name="Rounded Rectangle 10"/>
          <p:cNvSpPr/>
          <p:nvPr/>
        </p:nvSpPr>
        <p:spPr>
          <a:xfrm>
            <a:off x="4397433" y="1712422"/>
            <a:ext cx="1122218" cy="27432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510603" y="66493"/>
            <a:ext cx="2085827" cy="461665"/>
          </a:xfrm>
          <a:prstGeom prst="rect">
            <a:avLst/>
          </a:prstGeom>
          <a:noFill/>
        </p:spPr>
        <p:txBody>
          <a:bodyPr wrap="none" rtlCol="0">
            <a:spAutoFit/>
          </a:bodyPr>
          <a:lstStyle/>
          <a:p>
            <a:r>
              <a:rPr lang="en-US" sz="2400" dirty="0" smtClean="0">
                <a:solidFill>
                  <a:srgbClr val="00B050"/>
                </a:solidFill>
                <a:latin typeface="Comic Sans MS" panose="030F0702030302020204" pitchFamily="66" charset="0"/>
              </a:rPr>
              <a:t>HRM removal</a:t>
            </a:r>
            <a:endParaRPr lang="en-US" sz="2400" dirty="0">
              <a:solidFill>
                <a:srgbClr val="00B050"/>
              </a:solidFill>
              <a:latin typeface="Comic Sans MS" panose="030F0702030302020204" pitchFamily="66" charset="0"/>
            </a:endParaRPr>
          </a:p>
        </p:txBody>
      </p:sp>
      <p:sp>
        <p:nvSpPr>
          <p:cNvPr id="13" name="TextBox 12"/>
          <p:cNvSpPr txBox="1"/>
          <p:nvPr/>
        </p:nvSpPr>
        <p:spPr>
          <a:xfrm>
            <a:off x="6276109" y="1404851"/>
            <a:ext cx="2867891"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rgbClr val="FF0000"/>
                </a:solidFill>
                <a:latin typeface="Comic Sans MS" panose="030F0702030302020204" pitchFamily="66" charset="0"/>
              </a:rPr>
              <a:t>Plan to remove HRM and install it in a ground controls rack.</a:t>
            </a:r>
          </a:p>
          <a:p>
            <a:pPr marL="285750" indent="-285750">
              <a:buFont typeface="Arial" panose="020B0604020202020204" pitchFamily="34" charset="0"/>
              <a:buChar char="•"/>
            </a:pPr>
            <a:r>
              <a:rPr lang="en-US" sz="1600" dirty="0" smtClean="0">
                <a:solidFill>
                  <a:srgbClr val="FF0000"/>
                </a:solidFill>
                <a:latin typeface="Comic Sans MS" panose="030F0702030302020204" pitchFamily="66" charset="0"/>
              </a:rPr>
              <a:t>Communication via fiber transceivers  will be installed</a:t>
            </a:r>
          </a:p>
          <a:p>
            <a:pPr marL="285750" indent="-285750">
              <a:buFont typeface="Arial" panose="020B0604020202020204" pitchFamily="34" charset="0"/>
              <a:buChar char="•"/>
            </a:pPr>
            <a:r>
              <a:rPr lang="en-US" sz="1600" dirty="0" smtClean="0">
                <a:solidFill>
                  <a:srgbClr val="FF0000"/>
                </a:solidFill>
                <a:latin typeface="Comic Sans MS" panose="030F0702030302020204" pitchFamily="66" charset="0"/>
              </a:rPr>
              <a:t>Will be a big help in reducing the affect of sparking</a:t>
            </a:r>
          </a:p>
          <a:p>
            <a:pPr marL="285750" indent="-285750">
              <a:buFont typeface="Arial" panose="020B0604020202020204" pitchFamily="34" charset="0"/>
              <a:buChar char="•"/>
            </a:pPr>
            <a:r>
              <a:rPr lang="en-US" sz="1600" dirty="0" smtClean="0">
                <a:solidFill>
                  <a:srgbClr val="FF0000"/>
                </a:solidFill>
                <a:latin typeface="Comic Sans MS" panose="030F0702030302020204" pitchFamily="66" charset="0"/>
              </a:rPr>
              <a:t>Will reduce overall spark rate due to asynchronous rebooting of HRM</a:t>
            </a:r>
            <a:endParaRPr lang="en-US" sz="1600" dirty="0">
              <a:solidFill>
                <a:srgbClr val="FF0000"/>
              </a:solidFill>
              <a:latin typeface="Comic Sans MS" panose="030F0702030302020204" pitchFamily="66" charset="0"/>
            </a:endParaRPr>
          </a:p>
        </p:txBody>
      </p:sp>
      <p:sp>
        <p:nvSpPr>
          <p:cNvPr id="14" name="TextBox 13"/>
          <p:cNvSpPr txBox="1"/>
          <p:nvPr/>
        </p:nvSpPr>
        <p:spPr>
          <a:xfrm>
            <a:off x="2221214" y="6384175"/>
            <a:ext cx="4678332" cy="369332"/>
          </a:xfrm>
          <a:prstGeom prst="rect">
            <a:avLst/>
          </a:prstGeom>
          <a:noFill/>
        </p:spPr>
        <p:txBody>
          <a:bodyPr wrap="none" rtlCol="0">
            <a:spAutoFit/>
          </a:bodyPr>
          <a:lstStyle/>
          <a:p>
            <a:r>
              <a:rPr lang="en-US" dirty="0" smtClean="0">
                <a:solidFill>
                  <a:srgbClr val="FF0000"/>
                </a:solidFill>
              </a:rPr>
              <a:t>Thanks to Mike </a:t>
            </a:r>
            <a:r>
              <a:rPr lang="en-US" dirty="0" err="1" smtClean="0">
                <a:solidFill>
                  <a:srgbClr val="FF0000"/>
                </a:solidFill>
              </a:rPr>
              <a:t>Kucera</a:t>
            </a:r>
            <a:r>
              <a:rPr lang="en-US" dirty="0" smtClean="0">
                <a:solidFill>
                  <a:srgbClr val="FF0000"/>
                </a:solidFill>
              </a:rPr>
              <a:t> for pursuing this option !</a:t>
            </a:r>
            <a:endParaRPr lang="en-US" dirty="0">
              <a:solidFill>
                <a:srgbClr val="FF0000"/>
              </a:solidFill>
            </a:endParaRPr>
          </a:p>
        </p:txBody>
      </p:sp>
    </p:spTree>
    <p:extLst>
      <p:ext uri="{BB962C8B-B14F-4D97-AF65-F5344CB8AC3E}">
        <p14:creationId xmlns:p14="http://schemas.microsoft.com/office/powerpoint/2010/main" val="12116496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702.jpg"/>
          <p:cNvPicPr>
            <a:picLocks noChangeAspect="1"/>
          </p:cNvPicPr>
          <p:nvPr/>
        </p:nvPicPr>
        <p:blipFill>
          <a:blip r:embed="rId2" cstate="print"/>
          <a:stretch>
            <a:fillRect/>
          </a:stretch>
        </p:blipFill>
        <p:spPr>
          <a:xfrm rot="5400000">
            <a:off x="-91999" y="1374384"/>
            <a:ext cx="2698597" cy="2023948"/>
          </a:xfrm>
          <a:prstGeom prst="rect">
            <a:avLst/>
          </a:prstGeom>
        </p:spPr>
      </p:pic>
      <p:pic>
        <p:nvPicPr>
          <p:cNvPr id="3" name="Picture 2" descr="IMG_4669.jpg"/>
          <p:cNvPicPr>
            <a:picLocks noChangeAspect="1"/>
          </p:cNvPicPr>
          <p:nvPr/>
        </p:nvPicPr>
        <p:blipFill>
          <a:blip r:embed="rId3" cstate="print"/>
          <a:stretch>
            <a:fillRect/>
          </a:stretch>
        </p:blipFill>
        <p:spPr>
          <a:xfrm rot="5400000">
            <a:off x="-91381" y="4110772"/>
            <a:ext cx="2693642" cy="2020231"/>
          </a:xfrm>
          <a:prstGeom prst="rect">
            <a:avLst/>
          </a:prstGeom>
        </p:spPr>
      </p:pic>
      <p:cxnSp>
        <p:nvCxnSpPr>
          <p:cNvPr id="5" name="Straight Connector 4"/>
          <p:cNvCxnSpPr/>
          <p:nvPr/>
        </p:nvCxnSpPr>
        <p:spPr>
          <a:xfrm>
            <a:off x="4449337" y="122663"/>
            <a:ext cx="0" cy="6445405"/>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47846" y="111514"/>
            <a:ext cx="2491388" cy="769441"/>
          </a:xfrm>
          <a:prstGeom prst="rect">
            <a:avLst/>
          </a:prstGeom>
          <a:noFill/>
        </p:spPr>
        <p:txBody>
          <a:bodyPr wrap="none" rtlCol="0">
            <a:spAutoFit/>
          </a:bodyPr>
          <a:lstStyle/>
          <a:p>
            <a:r>
              <a:rPr lang="en-US" sz="4400" dirty="0" smtClean="0">
                <a:solidFill>
                  <a:srgbClr val="00B050"/>
                </a:solidFill>
                <a:latin typeface="Comic Sans MS" panose="030F0702030302020204" pitchFamily="66" charset="0"/>
              </a:rPr>
              <a:t>Cs boiler</a:t>
            </a:r>
            <a:endParaRPr lang="en-US" sz="4400" dirty="0">
              <a:solidFill>
                <a:srgbClr val="00B050"/>
              </a:solidFill>
              <a:latin typeface="Comic Sans MS" panose="030F0702030302020204" pitchFamily="66" charset="0"/>
            </a:endParaRPr>
          </a:p>
        </p:txBody>
      </p:sp>
      <p:sp>
        <p:nvSpPr>
          <p:cNvPr id="9" name="TextBox 8"/>
          <p:cNvSpPr txBox="1"/>
          <p:nvPr/>
        </p:nvSpPr>
        <p:spPr>
          <a:xfrm>
            <a:off x="4716973" y="177756"/>
            <a:ext cx="4049507" cy="646331"/>
          </a:xfrm>
          <a:prstGeom prst="rect">
            <a:avLst/>
          </a:prstGeom>
          <a:noFill/>
        </p:spPr>
        <p:txBody>
          <a:bodyPr wrap="none" rtlCol="0">
            <a:spAutoFit/>
          </a:bodyPr>
          <a:lstStyle/>
          <a:p>
            <a:r>
              <a:rPr lang="en-US" sz="3600" dirty="0" smtClean="0">
                <a:solidFill>
                  <a:srgbClr val="00B050"/>
                </a:solidFill>
                <a:latin typeface="Comic Sans MS" panose="030F0702030302020204" pitchFamily="66" charset="0"/>
              </a:rPr>
              <a:t>W cathode dimple</a:t>
            </a:r>
            <a:endParaRPr lang="en-US" sz="3600" dirty="0">
              <a:solidFill>
                <a:srgbClr val="00B050"/>
              </a:solidFill>
              <a:latin typeface="Comic Sans MS" panose="030F0702030302020204" pitchFamily="66" charset="0"/>
            </a:endParaRPr>
          </a:p>
        </p:txBody>
      </p:sp>
      <p:pic>
        <p:nvPicPr>
          <p:cNvPr id="11" name="Picture 10" descr="work function.jpeg"/>
          <p:cNvPicPr>
            <a:picLocks noChangeAspect="1"/>
          </p:cNvPicPr>
          <p:nvPr/>
        </p:nvPicPr>
        <p:blipFill>
          <a:blip r:embed="rId4" cstate="print"/>
          <a:stretch>
            <a:fillRect/>
          </a:stretch>
        </p:blipFill>
        <p:spPr>
          <a:xfrm rot="16200000">
            <a:off x="4682043" y="3380284"/>
            <a:ext cx="3261871" cy="3236635"/>
          </a:xfrm>
          <a:prstGeom prst="rect">
            <a:avLst/>
          </a:prstGeom>
        </p:spPr>
      </p:pic>
      <p:sp>
        <p:nvSpPr>
          <p:cNvPr id="10" name="TextBox 9"/>
          <p:cNvSpPr txBox="1"/>
          <p:nvPr/>
        </p:nvSpPr>
        <p:spPr>
          <a:xfrm>
            <a:off x="7304049" y="2914478"/>
            <a:ext cx="1741212" cy="430887"/>
          </a:xfrm>
          <a:prstGeom prst="rect">
            <a:avLst/>
          </a:prstGeom>
          <a:noFill/>
        </p:spPr>
        <p:txBody>
          <a:bodyPr wrap="square" rtlCol="0">
            <a:spAutoFit/>
          </a:bodyPr>
          <a:lstStyle/>
          <a:p>
            <a:r>
              <a:rPr lang="en-US" sz="1100" dirty="0" smtClean="0">
                <a:latin typeface="Helvetica" panose="020B0604020202020204" pitchFamily="34" charset="0"/>
                <a:cs typeface="Helvetica" panose="020B0604020202020204" pitchFamily="34" charset="0"/>
              </a:rPr>
              <a:t>Cs on W H- production peak is broader</a:t>
            </a:r>
            <a:endParaRPr lang="en-US" sz="1100" dirty="0">
              <a:latin typeface="Helvetica" panose="020B0604020202020204" pitchFamily="34" charset="0"/>
              <a:cs typeface="Helvetica" panose="020B0604020202020204" pitchFamily="34" charset="0"/>
            </a:endParaRPr>
          </a:p>
        </p:txBody>
      </p:sp>
      <p:cxnSp>
        <p:nvCxnSpPr>
          <p:cNvPr id="13" name="Straight Arrow Connector 12"/>
          <p:cNvCxnSpPr>
            <a:stCxn id="10" idx="1"/>
          </p:cNvCxnSpPr>
          <p:nvPr/>
        </p:nvCxnSpPr>
        <p:spPr>
          <a:xfrm flipH="1">
            <a:off x="6741726" y="3129922"/>
            <a:ext cx="562323" cy="117444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265556" y="1415317"/>
            <a:ext cx="1940312"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latin typeface="Helvetica" panose="020B0604020202020204" pitchFamily="34" charset="0"/>
                <a:cs typeface="Helvetica" panose="020B0604020202020204" pitchFamily="34" charset="0"/>
              </a:rPr>
              <a:t>We us 5g ampules of Cs. </a:t>
            </a:r>
          </a:p>
          <a:p>
            <a:pPr marL="285750" indent="-285750">
              <a:buFont typeface="Arial" panose="020B0604020202020204" pitchFamily="34" charset="0"/>
              <a:buChar char="•"/>
            </a:pPr>
            <a:r>
              <a:rPr lang="en-US" sz="1400" dirty="0" smtClean="0">
                <a:latin typeface="Helvetica" panose="020B0604020202020204" pitchFamily="34" charset="0"/>
                <a:cs typeface="Helvetica" panose="020B0604020202020204" pitchFamily="34" charset="0"/>
              </a:rPr>
              <a:t>Sometimes Cs gets trapped in the broken glass</a:t>
            </a:r>
            <a:endParaRPr lang="en-US" sz="1400" dirty="0">
              <a:latin typeface="Helvetica" panose="020B0604020202020204" pitchFamily="34" charset="0"/>
              <a:cs typeface="Helvetica" panose="020B0604020202020204" pitchFamily="34" charset="0"/>
            </a:endParaRPr>
          </a:p>
        </p:txBody>
      </p:sp>
      <p:sp>
        <p:nvSpPr>
          <p:cNvPr id="19" name="TextBox 18"/>
          <p:cNvSpPr txBox="1"/>
          <p:nvPr/>
        </p:nvSpPr>
        <p:spPr>
          <a:xfrm>
            <a:off x="2811966" y="3822461"/>
            <a:ext cx="1393902" cy="1477328"/>
          </a:xfrm>
          <a:prstGeom prst="rect">
            <a:avLst/>
          </a:prstGeom>
          <a:noFill/>
        </p:spPr>
        <p:txBody>
          <a:bodyPr wrap="square" rtlCol="0">
            <a:spAutoFit/>
          </a:bodyPr>
          <a:lstStyle/>
          <a:p>
            <a:r>
              <a:rPr lang="en-US" dirty="0" smtClean="0"/>
              <a:t>Need to get rid of heat tape and go to heater like BNL</a:t>
            </a:r>
            <a:endParaRPr lang="en-US" dirty="0"/>
          </a:p>
        </p:txBody>
      </p:sp>
      <p:cxnSp>
        <p:nvCxnSpPr>
          <p:cNvPr id="21" name="Straight Arrow Connector 20"/>
          <p:cNvCxnSpPr>
            <a:stCxn id="19" idx="1"/>
          </p:cNvCxnSpPr>
          <p:nvPr/>
        </p:nvCxnSpPr>
        <p:spPr>
          <a:xfrm flipH="1">
            <a:off x="1616927" y="4561125"/>
            <a:ext cx="1195039" cy="128211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6966" t="16967" r="21364" b="26341"/>
          <a:stretch/>
        </p:blipFill>
        <p:spPr>
          <a:xfrm>
            <a:off x="5433919" y="1102854"/>
            <a:ext cx="2506288" cy="1727971"/>
          </a:xfrm>
          <a:prstGeom prst="rect">
            <a:avLst/>
          </a:prstGeom>
        </p:spPr>
      </p:pic>
      <p:sp>
        <p:nvSpPr>
          <p:cNvPr id="6" name="TextBox 5"/>
          <p:cNvSpPr txBox="1"/>
          <p:nvPr/>
        </p:nvSpPr>
        <p:spPr>
          <a:xfrm>
            <a:off x="6943819" y="2109359"/>
            <a:ext cx="950453" cy="461665"/>
          </a:xfrm>
          <a:prstGeom prst="rect">
            <a:avLst/>
          </a:prstGeom>
          <a:noFill/>
        </p:spPr>
        <p:txBody>
          <a:bodyPr wrap="square" rtlCol="0">
            <a:spAutoFit/>
          </a:bodyPr>
          <a:lstStyle/>
          <a:p>
            <a:pPr algn="ctr"/>
            <a:r>
              <a:rPr lang="en-US" sz="1200" dirty="0" smtClean="0">
                <a:solidFill>
                  <a:schemeClr val="bg1"/>
                </a:solidFill>
                <a:latin typeface="Helvetica" pitchFamily="34" charset="0"/>
              </a:rPr>
              <a:t>Tungsten dimple</a:t>
            </a:r>
            <a:endParaRPr lang="en-US" sz="1200" dirty="0">
              <a:solidFill>
                <a:schemeClr val="bg1"/>
              </a:solidFill>
              <a:latin typeface="Helvetica" pitchFamily="34" charset="0"/>
            </a:endParaRPr>
          </a:p>
        </p:txBody>
      </p:sp>
    </p:spTree>
    <p:extLst>
      <p:ext uri="{BB962C8B-B14F-4D97-AF65-F5344CB8AC3E}">
        <p14:creationId xmlns:p14="http://schemas.microsoft.com/office/powerpoint/2010/main" val="35846309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k function.jpeg"/>
          <p:cNvPicPr>
            <a:picLocks noChangeAspect="1"/>
          </p:cNvPicPr>
          <p:nvPr/>
        </p:nvPicPr>
        <p:blipFill>
          <a:blip r:embed="rId2" cstate="print"/>
          <a:stretch>
            <a:fillRect/>
          </a:stretch>
        </p:blipFill>
        <p:spPr>
          <a:xfrm rot="16200000">
            <a:off x="253368" y="1563671"/>
            <a:ext cx="4465519" cy="4430971"/>
          </a:xfrm>
          <a:prstGeom prst="rect">
            <a:avLst/>
          </a:prstGeom>
        </p:spPr>
      </p:pic>
      <p:sp>
        <p:nvSpPr>
          <p:cNvPr id="3" name="TextBox 2"/>
          <p:cNvSpPr txBox="1"/>
          <p:nvPr/>
        </p:nvSpPr>
        <p:spPr>
          <a:xfrm>
            <a:off x="399393" y="2259724"/>
            <a:ext cx="787395" cy="261610"/>
          </a:xfrm>
          <a:prstGeom prst="rect">
            <a:avLst/>
          </a:prstGeom>
          <a:noFill/>
        </p:spPr>
        <p:txBody>
          <a:bodyPr wrap="none" rtlCol="0">
            <a:spAutoFit/>
          </a:bodyPr>
          <a:lstStyle/>
          <a:p>
            <a:r>
              <a:rPr lang="en-US" sz="1100" dirty="0" smtClean="0">
                <a:solidFill>
                  <a:srgbClr val="FF0000"/>
                </a:solidFill>
                <a:latin typeface="Helvetica" pitchFamily="34" charset="0"/>
              </a:rPr>
              <a:t>4.6eV:Mo</a:t>
            </a:r>
            <a:endParaRPr lang="en-US" sz="1100" dirty="0">
              <a:solidFill>
                <a:srgbClr val="FF0000"/>
              </a:solidFill>
              <a:latin typeface="Helvetica" pitchFamily="34" charset="0"/>
            </a:endParaRPr>
          </a:p>
        </p:txBody>
      </p:sp>
      <p:cxnSp>
        <p:nvCxnSpPr>
          <p:cNvPr id="5" name="Straight Arrow Connector 4"/>
          <p:cNvCxnSpPr>
            <a:stCxn id="3" idx="2"/>
          </p:cNvCxnSpPr>
          <p:nvPr/>
        </p:nvCxnSpPr>
        <p:spPr>
          <a:xfrm>
            <a:off x="793091" y="2521334"/>
            <a:ext cx="393697" cy="23237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920998" y="4771694"/>
            <a:ext cx="1151277" cy="253916"/>
          </a:xfrm>
          <a:prstGeom prst="rect">
            <a:avLst/>
          </a:prstGeom>
          <a:noFill/>
        </p:spPr>
        <p:txBody>
          <a:bodyPr wrap="none" rtlCol="0">
            <a:spAutoFit/>
          </a:bodyPr>
          <a:lstStyle/>
          <a:p>
            <a:r>
              <a:rPr lang="en-US" sz="1050" dirty="0" smtClean="0">
                <a:solidFill>
                  <a:srgbClr val="FF0000"/>
                </a:solidFill>
                <a:latin typeface="Helvetica" pitchFamily="34" charset="0"/>
              </a:rPr>
              <a:t>1.6eV:Cs on Mo</a:t>
            </a:r>
            <a:endParaRPr lang="en-US" sz="1050" dirty="0">
              <a:solidFill>
                <a:srgbClr val="FF0000"/>
              </a:solidFill>
              <a:latin typeface="Helvetica" pitchFamily="34" charset="0"/>
            </a:endParaRPr>
          </a:p>
        </p:txBody>
      </p:sp>
      <p:sp>
        <p:nvSpPr>
          <p:cNvPr id="8" name="Rectangle 7"/>
          <p:cNvSpPr/>
          <p:nvPr/>
        </p:nvSpPr>
        <p:spPr>
          <a:xfrm>
            <a:off x="3951890" y="1671145"/>
            <a:ext cx="749723" cy="41936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955378" y="4060011"/>
            <a:ext cx="746235" cy="246221"/>
          </a:xfrm>
          <a:prstGeom prst="rect">
            <a:avLst/>
          </a:prstGeom>
          <a:noFill/>
        </p:spPr>
        <p:txBody>
          <a:bodyPr wrap="square" rtlCol="0">
            <a:spAutoFit/>
          </a:bodyPr>
          <a:lstStyle/>
          <a:p>
            <a:r>
              <a:rPr lang="en-US" sz="1000" dirty="0" smtClean="0">
                <a:solidFill>
                  <a:srgbClr val="FF0000"/>
                </a:solidFill>
                <a:latin typeface="Helvetica" pitchFamily="34" charset="0"/>
              </a:rPr>
              <a:t>2.1eV:Cs</a:t>
            </a:r>
            <a:endParaRPr lang="en-US" sz="1000" dirty="0">
              <a:solidFill>
                <a:srgbClr val="FF0000"/>
              </a:solidFill>
              <a:latin typeface="Helvetica" pitchFamily="34" charset="0"/>
            </a:endParaRPr>
          </a:p>
        </p:txBody>
      </p:sp>
      <p:cxnSp>
        <p:nvCxnSpPr>
          <p:cNvPr id="10" name="Straight Arrow Connector 9"/>
          <p:cNvCxnSpPr/>
          <p:nvPr/>
        </p:nvCxnSpPr>
        <p:spPr>
          <a:xfrm flipH="1">
            <a:off x="3605048" y="4306232"/>
            <a:ext cx="504497" cy="28678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954386" y="2241313"/>
            <a:ext cx="3948546" cy="2492990"/>
          </a:xfrm>
          <a:prstGeom prst="rect">
            <a:avLst/>
          </a:prstGeom>
          <a:noFill/>
        </p:spPr>
        <p:txBody>
          <a:bodyPr wrap="square" rtlCol="0">
            <a:spAutoFit/>
          </a:bodyPr>
          <a:lstStyle/>
          <a:p>
            <a:pPr marL="171450" indent="-171450">
              <a:buFont typeface="Arial" panose="020B0604020202020204" pitchFamily="34" charset="0"/>
              <a:buChar char="•"/>
            </a:pPr>
            <a:r>
              <a:rPr lang="en-US" sz="1200" dirty="0" smtClean="0">
                <a:latin typeface="Comic Sans MS" panose="030F0702030302020204" pitchFamily="66" charset="0"/>
              </a:rPr>
              <a:t>Metals have an abundance of loosely bound electrons, for molybdenum it takes 4.6eV to removed an electron.</a:t>
            </a:r>
          </a:p>
          <a:p>
            <a:pPr marL="171450" indent="-171450">
              <a:buFont typeface="Arial" panose="020B0604020202020204" pitchFamily="34" charset="0"/>
              <a:buChar char="•"/>
            </a:pPr>
            <a:r>
              <a:rPr lang="en-US" sz="1200" dirty="0" smtClean="0">
                <a:latin typeface="Comic Sans MS" panose="030F0702030302020204" pitchFamily="66" charset="0"/>
              </a:rPr>
              <a:t>Cesium has a work function of 2.1eV, but  can lower the surface work function of molybdenum to 1.6eV with a 0.6 monolayer.</a:t>
            </a:r>
          </a:p>
          <a:p>
            <a:pPr marL="171450" indent="-171450">
              <a:buFont typeface="Arial" panose="020B0604020202020204" pitchFamily="34" charset="0"/>
              <a:buChar char="•"/>
            </a:pPr>
            <a:r>
              <a:rPr lang="en-US" sz="1200" dirty="0" smtClean="0">
                <a:latin typeface="Comic Sans MS" panose="030F0702030302020204" pitchFamily="66" charset="0"/>
              </a:rPr>
              <a:t>Since the work function exceeds the electron affinity of hydrogen atoms, a majority of hydrogen particles leave the surface as neutrals. However a few will pick up an excess electron when leaving the surface.</a:t>
            </a:r>
          </a:p>
          <a:p>
            <a:pPr marL="171450" indent="-171450">
              <a:buFont typeface="Arial" panose="020B0604020202020204" pitchFamily="34" charset="0"/>
              <a:buChar char="•"/>
            </a:pPr>
            <a:r>
              <a:rPr lang="en-US" sz="1200" dirty="0" smtClean="0">
                <a:latin typeface="Comic Sans MS" panose="030F0702030302020204" pitchFamily="66" charset="0"/>
              </a:rPr>
              <a:t>Some of these H- ions will make their way though the plasma to the anode and be extracted.</a:t>
            </a:r>
            <a:endParaRPr lang="en-US" sz="1200" dirty="0">
              <a:latin typeface="Comic Sans MS" panose="030F0702030302020204" pitchFamily="66" charset="0"/>
            </a:endParaRPr>
          </a:p>
        </p:txBody>
      </p:sp>
      <p:sp>
        <p:nvSpPr>
          <p:cNvPr id="11" name="TextBox 10"/>
          <p:cNvSpPr txBox="1"/>
          <p:nvPr/>
        </p:nvSpPr>
        <p:spPr>
          <a:xfrm>
            <a:off x="2252712" y="141303"/>
            <a:ext cx="4671472" cy="523220"/>
          </a:xfrm>
          <a:prstGeom prst="rect">
            <a:avLst/>
          </a:prstGeom>
          <a:noFill/>
        </p:spPr>
        <p:txBody>
          <a:bodyPr wrap="none" rtlCol="0">
            <a:spAutoFit/>
          </a:bodyPr>
          <a:lstStyle/>
          <a:p>
            <a:r>
              <a:rPr lang="en-US" sz="2800" dirty="0" smtClean="0">
                <a:solidFill>
                  <a:srgbClr val="00B050"/>
                </a:solidFill>
                <a:latin typeface="Comic Sans MS" panose="030F0702030302020204" pitchFamily="66" charset="0"/>
              </a:rPr>
              <a:t>Surface production of ions</a:t>
            </a:r>
            <a:endParaRPr lang="en-US" sz="2800" dirty="0">
              <a:solidFill>
                <a:srgbClr val="00B050"/>
              </a:solidFill>
              <a:latin typeface="Comic Sans MS" panose="030F0702030302020204" pitchFamily="66" charset="0"/>
            </a:endParaRPr>
          </a:p>
        </p:txBody>
      </p:sp>
      <p:sp>
        <p:nvSpPr>
          <p:cNvPr id="12" name="TextBox 11"/>
          <p:cNvSpPr txBox="1"/>
          <p:nvPr/>
        </p:nvSpPr>
        <p:spPr>
          <a:xfrm>
            <a:off x="2873386" y="6096390"/>
            <a:ext cx="1194558" cy="246221"/>
          </a:xfrm>
          <a:prstGeom prst="rect">
            <a:avLst/>
          </a:prstGeom>
          <a:noFill/>
        </p:spPr>
        <p:txBody>
          <a:bodyPr wrap="none" rtlCol="0">
            <a:spAutoFit/>
          </a:bodyPr>
          <a:lstStyle/>
          <a:p>
            <a:r>
              <a:rPr lang="en-US" sz="1000" dirty="0" smtClean="0"/>
              <a:t>Zhang: Ion Sources </a:t>
            </a:r>
            <a:endParaRPr lang="en-US" sz="1000" dirty="0"/>
          </a:p>
        </p:txBody>
      </p:sp>
    </p:spTree>
    <p:extLst>
      <p:ext uri="{BB962C8B-B14F-4D97-AF65-F5344CB8AC3E}">
        <p14:creationId xmlns:p14="http://schemas.microsoft.com/office/powerpoint/2010/main" val="22039136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ib 1.jpeg"/>
          <p:cNvPicPr>
            <a:picLocks noChangeAspect="1"/>
          </p:cNvPicPr>
          <p:nvPr/>
        </p:nvPicPr>
        <p:blipFill>
          <a:blip r:embed="rId2" cstate="print"/>
          <a:stretch>
            <a:fillRect/>
          </a:stretch>
        </p:blipFill>
        <p:spPr>
          <a:xfrm rot="16200000">
            <a:off x="596971" y="241231"/>
            <a:ext cx="2311264" cy="3048001"/>
          </a:xfrm>
          <a:prstGeom prst="rect">
            <a:avLst/>
          </a:prstGeom>
        </p:spPr>
      </p:pic>
      <p:pic>
        <p:nvPicPr>
          <p:cNvPr id="3" name="Picture 2" descr="trib 2.jpeg"/>
          <p:cNvPicPr>
            <a:picLocks noChangeAspect="1"/>
          </p:cNvPicPr>
          <p:nvPr/>
        </p:nvPicPr>
        <p:blipFill>
          <a:blip r:embed="rId3" cstate="print"/>
          <a:stretch>
            <a:fillRect/>
          </a:stretch>
        </p:blipFill>
        <p:spPr>
          <a:xfrm rot="16200000">
            <a:off x="620542" y="2448405"/>
            <a:ext cx="2286003" cy="3069881"/>
          </a:xfrm>
          <a:prstGeom prst="rect">
            <a:avLst/>
          </a:prstGeom>
        </p:spPr>
      </p:pic>
      <p:pic>
        <p:nvPicPr>
          <p:cNvPr id="4" name="Picture 3" descr="trib 3.jpeg"/>
          <p:cNvPicPr>
            <a:picLocks noChangeAspect="1"/>
          </p:cNvPicPr>
          <p:nvPr/>
        </p:nvPicPr>
        <p:blipFill>
          <a:blip r:embed="rId4" cstate="print"/>
          <a:stretch>
            <a:fillRect/>
          </a:stretch>
        </p:blipFill>
        <p:spPr>
          <a:xfrm rot="5400000">
            <a:off x="1104900" y="4229102"/>
            <a:ext cx="1371599" cy="3124200"/>
          </a:xfrm>
          <a:prstGeom prst="rect">
            <a:avLst/>
          </a:prstGeom>
        </p:spPr>
      </p:pic>
      <p:pic>
        <p:nvPicPr>
          <p:cNvPr id="7" name="Picture 6" descr="trib 4.jpeg"/>
          <p:cNvPicPr>
            <a:picLocks noChangeAspect="1"/>
          </p:cNvPicPr>
          <p:nvPr/>
        </p:nvPicPr>
        <p:blipFill>
          <a:blip r:embed="rId5" cstate="print"/>
          <a:stretch>
            <a:fillRect/>
          </a:stretch>
        </p:blipFill>
        <p:spPr>
          <a:xfrm rot="5400000">
            <a:off x="5205984" y="2109216"/>
            <a:ext cx="1048512" cy="6126480"/>
          </a:xfrm>
          <a:prstGeom prst="rect">
            <a:avLst/>
          </a:prstGeom>
        </p:spPr>
      </p:pic>
      <p:cxnSp>
        <p:nvCxnSpPr>
          <p:cNvPr id="9" name="Straight Connector 8"/>
          <p:cNvCxnSpPr/>
          <p:nvPr/>
        </p:nvCxnSpPr>
        <p:spPr>
          <a:xfrm flipV="1">
            <a:off x="1905000" y="4648200"/>
            <a:ext cx="762000" cy="609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828800" y="5410200"/>
            <a:ext cx="838200" cy="228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657600" y="1219200"/>
            <a:ext cx="5105400" cy="2246769"/>
          </a:xfrm>
          <a:prstGeom prst="rect">
            <a:avLst/>
          </a:prstGeom>
          <a:noFill/>
        </p:spPr>
        <p:txBody>
          <a:bodyPr wrap="square" lIns="91440" tIns="45720" rIns="91440" bIns="45720">
            <a:spAutoFit/>
          </a:bodyPr>
          <a:lstStyle/>
          <a:p>
            <a:r>
              <a:rPr lang="en-US" sz="2800" b="1" dirty="0" smtClean="0">
                <a:ln w="1905"/>
                <a:solidFill>
                  <a:srgbClr val="0070C0"/>
                </a:solidFill>
                <a:effectLst>
                  <a:innerShdw blurRad="69850" dist="43180" dir="5400000">
                    <a:srgbClr val="000000">
                      <a:alpha val="65000"/>
                    </a:srgbClr>
                  </a:innerShdw>
                </a:effectLst>
              </a:rPr>
              <a:t>All of this is cool, but </a:t>
            </a:r>
            <a:r>
              <a:rPr lang="en-US" sz="2800" b="1" dirty="0">
                <a:ln w="1905"/>
                <a:solidFill>
                  <a:srgbClr val="0070C0"/>
                </a:solidFill>
                <a:effectLst>
                  <a:innerShdw blurRad="69850" dist="43180" dir="5400000">
                    <a:srgbClr val="000000">
                      <a:alpha val="65000"/>
                    </a:srgbClr>
                  </a:innerShdw>
                </a:effectLst>
              </a:rPr>
              <a:t>t</a:t>
            </a:r>
            <a:r>
              <a:rPr lang="en-US" sz="2800" b="1" dirty="0" smtClean="0">
                <a:ln w="1905"/>
                <a:solidFill>
                  <a:srgbClr val="0070C0"/>
                </a:solidFill>
                <a:effectLst>
                  <a:innerShdw blurRad="69850" dist="43180" dir="5400000">
                    <a:srgbClr val="000000">
                      <a:alpha val="65000"/>
                    </a:srgbClr>
                  </a:innerShdw>
                </a:effectLst>
              </a:rPr>
              <a:t>he </a:t>
            </a:r>
            <a:r>
              <a:rPr lang="en-US" sz="2800" b="1" dirty="0" smtClean="0">
                <a:ln w="1905"/>
                <a:solidFill>
                  <a:srgbClr val="0070C0"/>
                </a:solidFill>
                <a:effectLst>
                  <a:innerShdw blurRad="69850" dist="43180" dir="5400000">
                    <a:srgbClr val="000000">
                      <a:alpha val="65000"/>
                    </a:srgbClr>
                  </a:innerShdw>
                </a:effectLst>
              </a:rPr>
              <a:t>coolest thing about working on sources  is:   You  don’t have to commit a crime to be on the cover of the Chicago Tribune !</a:t>
            </a:r>
            <a:endParaRPr lang="en-US" sz="2800" b="1" dirty="0">
              <a:ln w="1905"/>
              <a:solidFill>
                <a:srgbClr val="0070C0"/>
              </a:solidFill>
              <a:effectLst>
                <a:innerShdw blurRad="69850" dist="43180" dir="5400000">
                  <a:srgbClr val="000000">
                    <a:alpha val="65000"/>
                  </a:srgbClr>
                </a:innerShdw>
              </a:effectLst>
            </a:endParaRPr>
          </a:p>
        </p:txBody>
      </p:sp>
      <p:sp>
        <p:nvSpPr>
          <p:cNvPr id="17" name="Oval 16"/>
          <p:cNvSpPr/>
          <p:nvPr/>
        </p:nvSpPr>
        <p:spPr>
          <a:xfrm>
            <a:off x="3886200" y="5105400"/>
            <a:ext cx="838200" cy="3048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25179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129" y="2763673"/>
            <a:ext cx="8941871" cy="923330"/>
          </a:xfrm>
          <a:prstGeom prst="rect">
            <a:avLst/>
          </a:prstGeom>
          <a:noFill/>
        </p:spPr>
        <p:txBody>
          <a:bodyPr wrap="none" rtlCol="0">
            <a:spAutoFit/>
          </a:bodyPr>
          <a:lstStyle/>
          <a:p>
            <a:r>
              <a:rPr lang="en-US" sz="5400" dirty="0" smtClean="0">
                <a:solidFill>
                  <a:srgbClr val="00B050"/>
                </a:solidFill>
                <a:latin typeface="Comic Sans MS" panose="030F0702030302020204" pitchFamily="66" charset="0"/>
              </a:rPr>
              <a:t>Thanks for your attention !</a:t>
            </a:r>
            <a:endParaRPr lang="en-US" sz="5400" dirty="0">
              <a:solidFill>
                <a:srgbClr val="00B050"/>
              </a:solidFill>
              <a:latin typeface="Comic Sans MS" panose="030F0702030302020204" pitchFamily="66" charset="0"/>
            </a:endParaRPr>
          </a:p>
        </p:txBody>
      </p:sp>
    </p:spTree>
    <p:extLst>
      <p:ext uri="{BB962C8B-B14F-4D97-AF65-F5344CB8AC3E}">
        <p14:creationId xmlns:p14="http://schemas.microsoft.com/office/powerpoint/2010/main" val="805252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ChangeArrowheads="1"/>
          </p:cNvSpPr>
          <p:nvPr/>
        </p:nvSpPr>
        <p:spPr bwMode="auto">
          <a:xfrm>
            <a:off x="3130294" y="88656"/>
            <a:ext cx="289322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marL="457200" fontAlgn="base">
              <a:spcBef>
                <a:spcPct val="0"/>
              </a:spcBef>
              <a:spcAft>
                <a:spcPct val="0"/>
              </a:spcAft>
              <a:defRPr sz="2400">
                <a:solidFill>
                  <a:schemeClr val="tx1"/>
                </a:solidFill>
                <a:latin typeface="Times New Roman" pitchFamily="18" charset="0"/>
              </a:defRPr>
            </a:lvl6pPr>
            <a:lvl7pPr marL="914400" fontAlgn="base">
              <a:spcBef>
                <a:spcPct val="0"/>
              </a:spcBef>
              <a:spcAft>
                <a:spcPct val="0"/>
              </a:spcAft>
              <a:defRPr sz="2400">
                <a:solidFill>
                  <a:schemeClr val="tx1"/>
                </a:solidFill>
                <a:latin typeface="Times New Roman" pitchFamily="18" charset="0"/>
              </a:defRPr>
            </a:lvl7pPr>
            <a:lvl8pPr marL="1371600" fontAlgn="base">
              <a:spcBef>
                <a:spcPct val="0"/>
              </a:spcBef>
              <a:spcAft>
                <a:spcPct val="0"/>
              </a:spcAft>
              <a:defRPr sz="2400">
                <a:solidFill>
                  <a:schemeClr val="tx1"/>
                </a:solidFill>
                <a:latin typeface="Times New Roman" pitchFamily="18" charset="0"/>
              </a:defRPr>
            </a:lvl8pPr>
            <a:lvl9pPr marL="1828800" fontAlgn="base">
              <a:spcBef>
                <a:spcPct val="0"/>
              </a:spcBef>
              <a:spcAft>
                <a:spcPct val="0"/>
              </a:spcAft>
              <a:defRPr sz="2400">
                <a:solidFill>
                  <a:schemeClr val="tx1"/>
                </a:solidFill>
                <a:latin typeface="Times New Roman" pitchFamily="18" charset="0"/>
              </a:defRPr>
            </a:lvl9pPr>
          </a:lstStyle>
          <a:p>
            <a:r>
              <a:rPr lang="en-US" altLang="en-US" dirty="0">
                <a:solidFill>
                  <a:srgbClr val="00B050"/>
                </a:solidFill>
                <a:latin typeface="Comic Sans MS" panose="030F0702030302020204" pitchFamily="66" charset="0"/>
              </a:rPr>
              <a:t>M</a:t>
            </a:r>
            <a:r>
              <a:rPr lang="en-US" altLang="en-US" dirty="0" smtClean="0">
                <a:solidFill>
                  <a:srgbClr val="00B050"/>
                </a:solidFill>
                <a:latin typeface="Comic Sans MS" panose="030F0702030302020204" pitchFamily="66" charset="0"/>
              </a:rPr>
              <a:t>agnetron sources</a:t>
            </a:r>
            <a:endParaRPr lang="en-US" altLang="en-US" dirty="0">
              <a:solidFill>
                <a:srgbClr val="00B050"/>
              </a:solidFill>
              <a:latin typeface="Comic Sans MS" panose="030F0702030302020204" pitchFamily="66" charset="0"/>
            </a:endParaRPr>
          </a:p>
        </p:txBody>
      </p:sp>
      <p:sp>
        <p:nvSpPr>
          <p:cNvPr id="176132" name="Text Box 4"/>
          <p:cNvSpPr txBox="1">
            <a:spLocks noChangeArrowheads="1"/>
          </p:cNvSpPr>
          <p:nvPr/>
        </p:nvSpPr>
        <p:spPr bwMode="auto">
          <a:xfrm>
            <a:off x="6445251" y="4856394"/>
            <a:ext cx="2279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0850" indent="-450850" algn="l">
              <a:defRPr sz="2400">
                <a:solidFill>
                  <a:schemeClr val="tx1"/>
                </a:solidFill>
                <a:latin typeface="Times New Roman" pitchFamily="18" charset="0"/>
              </a:defRPr>
            </a:lvl1pPr>
            <a:lvl2pPr marL="565150"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gn="ctr"/>
            <a:r>
              <a:rPr lang="en-US" altLang="en-US" sz="1800">
                <a:solidFill>
                  <a:srgbClr val="A50021"/>
                </a:solidFill>
                <a:latin typeface="Helvetica" pitchFamily="34" charset="0"/>
              </a:rPr>
              <a:t>Plasma parameters</a:t>
            </a:r>
          </a:p>
        </p:txBody>
      </p:sp>
      <p:sp>
        <p:nvSpPr>
          <p:cNvPr id="176134" name="Freeform 6"/>
          <p:cNvSpPr>
            <a:spLocks/>
          </p:cNvSpPr>
          <p:nvPr/>
        </p:nvSpPr>
        <p:spPr bwMode="auto">
          <a:xfrm flipH="1">
            <a:off x="5448300" y="3276600"/>
            <a:ext cx="2247900" cy="165100"/>
          </a:xfrm>
          <a:custGeom>
            <a:avLst/>
            <a:gdLst>
              <a:gd name="T0" fmla="*/ 0 w 880"/>
              <a:gd name="T1" fmla="*/ 0 h 104"/>
              <a:gd name="T2" fmla="*/ 880 w 880"/>
              <a:gd name="T3" fmla="*/ 0 h 104"/>
              <a:gd name="T4" fmla="*/ 792 w 880"/>
              <a:gd name="T5" fmla="*/ 104 h 104"/>
              <a:gd name="T6" fmla="*/ 0 w 880"/>
              <a:gd name="T7" fmla="*/ 104 h 104"/>
              <a:gd name="T8" fmla="*/ 0 w 880"/>
              <a:gd name="T9" fmla="*/ 0 h 104"/>
            </a:gdLst>
            <a:ahLst/>
            <a:cxnLst>
              <a:cxn ang="0">
                <a:pos x="T0" y="T1"/>
              </a:cxn>
              <a:cxn ang="0">
                <a:pos x="T2" y="T3"/>
              </a:cxn>
              <a:cxn ang="0">
                <a:pos x="T4" y="T5"/>
              </a:cxn>
              <a:cxn ang="0">
                <a:pos x="T6" y="T7"/>
              </a:cxn>
              <a:cxn ang="0">
                <a:pos x="T8" y="T9"/>
              </a:cxn>
            </a:cxnLst>
            <a:rect l="0" t="0" r="r" b="b"/>
            <a:pathLst>
              <a:path w="880" h="104">
                <a:moveTo>
                  <a:pt x="0" y="0"/>
                </a:moveTo>
                <a:lnTo>
                  <a:pt x="880" y="0"/>
                </a:lnTo>
                <a:lnTo>
                  <a:pt x="792" y="104"/>
                </a:lnTo>
                <a:lnTo>
                  <a:pt x="0" y="104"/>
                </a:lnTo>
                <a:lnTo>
                  <a:pt x="0" y="0"/>
                </a:lnTo>
                <a:close/>
              </a:path>
            </a:pathLst>
          </a:custGeom>
          <a:solidFill>
            <a:srgbClr val="A5002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76135" name="Group 7"/>
          <p:cNvGrpSpPr>
            <a:grpSpLocks/>
          </p:cNvGrpSpPr>
          <p:nvPr/>
        </p:nvGrpSpPr>
        <p:grpSpPr bwMode="auto">
          <a:xfrm>
            <a:off x="614363" y="1036638"/>
            <a:ext cx="6964362" cy="441325"/>
            <a:chOff x="1784" y="2768"/>
            <a:chExt cx="2540" cy="284"/>
          </a:xfrm>
        </p:grpSpPr>
        <p:sp>
          <p:nvSpPr>
            <p:cNvPr id="176136" name="Freeform 8"/>
            <p:cNvSpPr>
              <a:spLocks/>
            </p:cNvSpPr>
            <p:nvPr/>
          </p:nvSpPr>
          <p:spPr bwMode="auto">
            <a:xfrm>
              <a:off x="1784" y="2768"/>
              <a:ext cx="2540" cy="284"/>
            </a:xfrm>
            <a:custGeom>
              <a:avLst/>
              <a:gdLst>
                <a:gd name="T0" fmla="*/ 720 w 2540"/>
                <a:gd name="T1" fmla="*/ 284 h 284"/>
                <a:gd name="T2" fmla="*/ 0 w 2540"/>
                <a:gd name="T3" fmla="*/ 284 h 284"/>
                <a:gd name="T4" fmla="*/ 0 w 2540"/>
                <a:gd name="T5" fmla="*/ 0 h 284"/>
                <a:gd name="T6" fmla="*/ 2540 w 2540"/>
                <a:gd name="T7" fmla="*/ 0 h 284"/>
                <a:gd name="T8" fmla="*/ 2540 w 2540"/>
                <a:gd name="T9" fmla="*/ 280 h 284"/>
                <a:gd name="T10" fmla="*/ 1868 w 2540"/>
                <a:gd name="T11" fmla="*/ 280 h 284"/>
              </a:gdLst>
              <a:ahLst/>
              <a:cxnLst>
                <a:cxn ang="0">
                  <a:pos x="T0" y="T1"/>
                </a:cxn>
                <a:cxn ang="0">
                  <a:pos x="T2" y="T3"/>
                </a:cxn>
                <a:cxn ang="0">
                  <a:pos x="T4" y="T5"/>
                </a:cxn>
                <a:cxn ang="0">
                  <a:pos x="T6" y="T7"/>
                </a:cxn>
                <a:cxn ang="0">
                  <a:pos x="T8" y="T9"/>
                </a:cxn>
                <a:cxn ang="0">
                  <a:pos x="T10" y="T11"/>
                </a:cxn>
              </a:cxnLst>
              <a:rect l="0" t="0" r="r" b="b"/>
              <a:pathLst>
                <a:path w="2540" h="284">
                  <a:moveTo>
                    <a:pt x="720" y="284"/>
                  </a:moveTo>
                  <a:lnTo>
                    <a:pt x="0" y="284"/>
                  </a:lnTo>
                  <a:lnTo>
                    <a:pt x="0" y="0"/>
                  </a:lnTo>
                  <a:lnTo>
                    <a:pt x="2540" y="0"/>
                  </a:lnTo>
                  <a:lnTo>
                    <a:pt x="2540" y="280"/>
                  </a:lnTo>
                  <a:lnTo>
                    <a:pt x="1868" y="280"/>
                  </a:lnTo>
                </a:path>
              </a:pathLst>
            </a:custGeom>
            <a:solidFill>
              <a:srgbClr val="A5002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76137" name="Group 9"/>
            <p:cNvGrpSpPr>
              <a:grpSpLocks/>
            </p:cNvGrpSpPr>
            <p:nvPr/>
          </p:nvGrpSpPr>
          <p:grpSpPr bwMode="auto">
            <a:xfrm>
              <a:off x="2478" y="2928"/>
              <a:ext cx="1152" cy="123"/>
              <a:chOff x="2448" y="3024"/>
              <a:chExt cx="1152" cy="123"/>
            </a:xfrm>
          </p:grpSpPr>
          <p:sp>
            <p:nvSpPr>
              <p:cNvPr id="176138" name="Arc 10"/>
              <p:cNvSpPr>
                <a:spLocks/>
              </p:cNvSpPr>
              <p:nvPr/>
            </p:nvSpPr>
            <p:spPr bwMode="auto">
              <a:xfrm>
                <a:off x="3024" y="3024"/>
                <a:ext cx="576" cy="12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39" name="Arc 11"/>
              <p:cNvSpPr>
                <a:spLocks/>
              </p:cNvSpPr>
              <p:nvPr/>
            </p:nvSpPr>
            <p:spPr bwMode="auto">
              <a:xfrm flipH="1">
                <a:off x="2448" y="3024"/>
                <a:ext cx="576" cy="12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76140" name="Freeform 12"/>
          <p:cNvSpPr>
            <a:spLocks/>
          </p:cNvSpPr>
          <p:nvPr/>
        </p:nvSpPr>
        <p:spPr bwMode="auto">
          <a:xfrm>
            <a:off x="614363" y="3278188"/>
            <a:ext cx="2247900" cy="165100"/>
          </a:xfrm>
          <a:custGeom>
            <a:avLst/>
            <a:gdLst>
              <a:gd name="T0" fmla="*/ 0 w 880"/>
              <a:gd name="T1" fmla="*/ 0 h 104"/>
              <a:gd name="T2" fmla="*/ 880 w 880"/>
              <a:gd name="T3" fmla="*/ 0 h 104"/>
              <a:gd name="T4" fmla="*/ 792 w 880"/>
              <a:gd name="T5" fmla="*/ 104 h 104"/>
              <a:gd name="T6" fmla="*/ 0 w 880"/>
              <a:gd name="T7" fmla="*/ 104 h 104"/>
              <a:gd name="T8" fmla="*/ 0 w 880"/>
              <a:gd name="T9" fmla="*/ 0 h 104"/>
            </a:gdLst>
            <a:ahLst/>
            <a:cxnLst>
              <a:cxn ang="0">
                <a:pos x="T0" y="T1"/>
              </a:cxn>
              <a:cxn ang="0">
                <a:pos x="T2" y="T3"/>
              </a:cxn>
              <a:cxn ang="0">
                <a:pos x="T4" y="T5"/>
              </a:cxn>
              <a:cxn ang="0">
                <a:pos x="T6" y="T7"/>
              </a:cxn>
              <a:cxn ang="0">
                <a:pos x="T8" y="T9"/>
              </a:cxn>
            </a:cxnLst>
            <a:rect l="0" t="0" r="r" b="b"/>
            <a:pathLst>
              <a:path w="880" h="104">
                <a:moveTo>
                  <a:pt x="0" y="0"/>
                </a:moveTo>
                <a:lnTo>
                  <a:pt x="880" y="0"/>
                </a:lnTo>
                <a:lnTo>
                  <a:pt x="792" y="104"/>
                </a:lnTo>
                <a:lnTo>
                  <a:pt x="0" y="104"/>
                </a:lnTo>
                <a:lnTo>
                  <a:pt x="0" y="0"/>
                </a:lnTo>
                <a:close/>
              </a:path>
            </a:pathLst>
          </a:custGeom>
          <a:solidFill>
            <a:srgbClr val="A5002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76141" name="Group 13"/>
          <p:cNvGrpSpPr>
            <a:grpSpLocks/>
          </p:cNvGrpSpPr>
          <p:nvPr/>
        </p:nvGrpSpPr>
        <p:grpSpPr bwMode="auto">
          <a:xfrm flipV="1">
            <a:off x="2182813" y="2286000"/>
            <a:ext cx="422275" cy="200025"/>
            <a:chOff x="2732" y="1380"/>
            <a:chExt cx="266" cy="126"/>
          </a:xfrm>
        </p:grpSpPr>
        <p:sp>
          <p:nvSpPr>
            <p:cNvPr id="176142" name="Arc 14"/>
            <p:cNvSpPr>
              <a:spLocks/>
            </p:cNvSpPr>
            <p:nvPr/>
          </p:nvSpPr>
          <p:spPr bwMode="auto">
            <a:xfrm>
              <a:off x="2865"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43" name="Arc 15"/>
            <p:cNvSpPr>
              <a:spLocks/>
            </p:cNvSpPr>
            <p:nvPr/>
          </p:nvSpPr>
          <p:spPr bwMode="auto">
            <a:xfrm flipH="1">
              <a:off x="2732"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6144" name="Arc 16"/>
          <p:cNvSpPr>
            <a:spLocks/>
          </p:cNvSpPr>
          <p:nvPr/>
        </p:nvSpPr>
        <p:spPr bwMode="auto">
          <a:xfrm flipV="1">
            <a:off x="2816225" y="2286000"/>
            <a:ext cx="211138" cy="2000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45" name="Arc 17"/>
          <p:cNvSpPr>
            <a:spLocks/>
          </p:cNvSpPr>
          <p:nvPr/>
        </p:nvSpPr>
        <p:spPr bwMode="auto">
          <a:xfrm flipH="1" flipV="1">
            <a:off x="2605088" y="2286000"/>
            <a:ext cx="211137" cy="2000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46" name="Oval 18"/>
          <p:cNvSpPr>
            <a:spLocks noChangeArrowheads="1"/>
          </p:cNvSpPr>
          <p:nvPr/>
        </p:nvSpPr>
        <p:spPr bwMode="auto">
          <a:xfrm>
            <a:off x="4732338" y="2716213"/>
            <a:ext cx="152400" cy="152400"/>
          </a:xfrm>
          <a:prstGeom prst="ellipse">
            <a:avLst/>
          </a:prstGeom>
          <a:gradFill rotWithShape="0">
            <a:gsLst>
              <a:gs pos="0">
                <a:srgbClr val="FF0000"/>
              </a:gs>
              <a:gs pos="100000">
                <a:srgbClr val="FF0000">
                  <a:gamma/>
                  <a:shade val="46275"/>
                  <a:invGamma/>
                </a:srgbClr>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76147" name="Group 19"/>
          <p:cNvGrpSpPr>
            <a:grpSpLocks/>
          </p:cNvGrpSpPr>
          <p:nvPr/>
        </p:nvGrpSpPr>
        <p:grpSpPr bwMode="auto">
          <a:xfrm flipV="1">
            <a:off x="493713" y="2295525"/>
            <a:ext cx="1689100" cy="200025"/>
            <a:chOff x="2732" y="1380"/>
            <a:chExt cx="1064" cy="126"/>
          </a:xfrm>
        </p:grpSpPr>
        <p:grpSp>
          <p:nvGrpSpPr>
            <p:cNvPr id="176148" name="Group 20"/>
            <p:cNvGrpSpPr>
              <a:grpSpLocks/>
            </p:cNvGrpSpPr>
            <p:nvPr/>
          </p:nvGrpSpPr>
          <p:grpSpPr bwMode="auto">
            <a:xfrm>
              <a:off x="2732" y="1380"/>
              <a:ext cx="266" cy="126"/>
              <a:chOff x="2732" y="1380"/>
              <a:chExt cx="266" cy="126"/>
            </a:xfrm>
          </p:grpSpPr>
          <p:sp>
            <p:nvSpPr>
              <p:cNvPr id="176149" name="Arc 21"/>
              <p:cNvSpPr>
                <a:spLocks/>
              </p:cNvSpPr>
              <p:nvPr/>
            </p:nvSpPr>
            <p:spPr bwMode="auto">
              <a:xfrm>
                <a:off x="2865"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50" name="Arc 22"/>
              <p:cNvSpPr>
                <a:spLocks/>
              </p:cNvSpPr>
              <p:nvPr/>
            </p:nvSpPr>
            <p:spPr bwMode="auto">
              <a:xfrm flipH="1">
                <a:off x="2732"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6151" name="Group 23"/>
            <p:cNvGrpSpPr>
              <a:grpSpLocks/>
            </p:cNvGrpSpPr>
            <p:nvPr/>
          </p:nvGrpSpPr>
          <p:grpSpPr bwMode="auto">
            <a:xfrm>
              <a:off x="2998" y="1380"/>
              <a:ext cx="266" cy="126"/>
              <a:chOff x="2732" y="1380"/>
              <a:chExt cx="266" cy="126"/>
            </a:xfrm>
          </p:grpSpPr>
          <p:sp>
            <p:nvSpPr>
              <p:cNvPr id="176152" name="Arc 24"/>
              <p:cNvSpPr>
                <a:spLocks/>
              </p:cNvSpPr>
              <p:nvPr/>
            </p:nvSpPr>
            <p:spPr bwMode="auto">
              <a:xfrm>
                <a:off x="2865"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53" name="Arc 25"/>
              <p:cNvSpPr>
                <a:spLocks/>
              </p:cNvSpPr>
              <p:nvPr/>
            </p:nvSpPr>
            <p:spPr bwMode="auto">
              <a:xfrm flipH="1">
                <a:off x="2732"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6154" name="Group 26"/>
            <p:cNvGrpSpPr>
              <a:grpSpLocks/>
            </p:cNvGrpSpPr>
            <p:nvPr/>
          </p:nvGrpSpPr>
          <p:grpSpPr bwMode="auto">
            <a:xfrm>
              <a:off x="3264" y="1380"/>
              <a:ext cx="266" cy="126"/>
              <a:chOff x="2732" y="1380"/>
              <a:chExt cx="266" cy="126"/>
            </a:xfrm>
          </p:grpSpPr>
          <p:sp>
            <p:nvSpPr>
              <p:cNvPr id="176155" name="Arc 27"/>
              <p:cNvSpPr>
                <a:spLocks/>
              </p:cNvSpPr>
              <p:nvPr/>
            </p:nvSpPr>
            <p:spPr bwMode="auto">
              <a:xfrm>
                <a:off x="2865"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56" name="Arc 28"/>
              <p:cNvSpPr>
                <a:spLocks/>
              </p:cNvSpPr>
              <p:nvPr/>
            </p:nvSpPr>
            <p:spPr bwMode="auto">
              <a:xfrm flipH="1">
                <a:off x="2732"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6157" name="Group 29"/>
            <p:cNvGrpSpPr>
              <a:grpSpLocks/>
            </p:cNvGrpSpPr>
            <p:nvPr/>
          </p:nvGrpSpPr>
          <p:grpSpPr bwMode="auto">
            <a:xfrm>
              <a:off x="3530" y="1380"/>
              <a:ext cx="266" cy="126"/>
              <a:chOff x="2732" y="1380"/>
              <a:chExt cx="266" cy="126"/>
            </a:xfrm>
          </p:grpSpPr>
          <p:sp>
            <p:nvSpPr>
              <p:cNvPr id="176158" name="Arc 30"/>
              <p:cNvSpPr>
                <a:spLocks/>
              </p:cNvSpPr>
              <p:nvPr/>
            </p:nvSpPr>
            <p:spPr bwMode="auto">
              <a:xfrm>
                <a:off x="2865"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59" name="Arc 31"/>
              <p:cNvSpPr>
                <a:spLocks/>
              </p:cNvSpPr>
              <p:nvPr/>
            </p:nvSpPr>
            <p:spPr bwMode="auto">
              <a:xfrm flipH="1">
                <a:off x="2732"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76160" name="Arc 32"/>
          <p:cNvSpPr>
            <a:spLocks/>
          </p:cNvSpPr>
          <p:nvPr/>
        </p:nvSpPr>
        <p:spPr bwMode="auto">
          <a:xfrm flipV="1">
            <a:off x="2182813" y="1890713"/>
            <a:ext cx="211137" cy="2000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61" name="Arc 33"/>
          <p:cNvSpPr>
            <a:spLocks/>
          </p:cNvSpPr>
          <p:nvPr/>
        </p:nvSpPr>
        <p:spPr bwMode="auto">
          <a:xfrm flipH="1" flipV="1">
            <a:off x="1971675" y="1890713"/>
            <a:ext cx="211138" cy="2000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76162" name="Group 34"/>
          <p:cNvGrpSpPr>
            <a:grpSpLocks/>
          </p:cNvGrpSpPr>
          <p:nvPr/>
        </p:nvGrpSpPr>
        <p:grpSpPr bwMode="auto">
          <a:xfrm flipV="1">
            <a:off x="293688" y="1890713"/>
            <a:ext cx="1689100" cy="200025"/>
            <a:chOff x="2732" y="1380"/>
            <a:chExt cx="1064" cy="126"/>
          </a:xfrm>
        </p:grpSpPr>
        <p:grpSp>
          <p:nvGrpSpPr>
            <p:cNvPr id="176163" name="Group 35"/>
            <p:cNvGrpSpPr>
              <a:grpSpLocks/>
            </p:cNvGrpSpPr>
            <p:nvPr/>
          </p:nvGrpSpPr>
          <p:grpSpPr bwMode="auto">
            <a:xfrm>
              <a:off x="2732" y="1380"/>
              <a:ext cx="266" cy="126"/>
              <a:chOff x="2732" y="1380"/>
              <a:chExt cx="266" cy="126"/>
            </a:xfrm>
          </p:grpSpPr>
          <p:sp>
            <p:nvSpPr>
              <p:cNvPr id="176164" name="Arc 36"/>
              <p:cNvSpPr>
                <a:spLocks/>
              </p:cNvSpPr>
              <p:nvPr/>
            </p:nvSpPr>
            <p:spPr bwMode="auto">
              <a:xfrm>
                <a:off x="2865"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65" name="Arc 37"/>
              <p:cNvSpPr>
                <a:spLocks/>
              </p:cNvSpPr>
              <p:nvPr/>
            </p:nvSpPr>
            <p:spPr bwMode="auto">
              <a:xfrm flipH="1">
                <a:off x="2732"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6166" name="Group 38"/>
            <p:cNvGrpSpPr>
              <a:grpSpLocks/>
            </p:cNvGrpSpPr>
            <p:nvPr/>
          </p:nvGrpSpPr>
          <p:grpSpPr bwMode="auto">
            <a:xfrm>
              <a:off x="2998" y="1380"/>
              <a:ext cx="266" cy="126"/>
              <a:chOff x="2732" y="1380"/>
              <a:chExt cx="266" cy="126"/>
            </a:xfrm>
          </p:grpSpPr>
          <p:sp>
            <p:nvSpPr>
              <p:cNvPr id="176167" name="Arc 39"/>
              <p:cNvSpPr>
                <a:spLocks/>
              </p:cNvSpPr>
              <p:nvPr/>
            </p:nvSpPr>
            <p:spPr bwMode="auto">
              <a:xfrm>
                <a:off x="2865"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68" name="Arc 40"/>
              <p:cNvSpPr>
                <a:spLocks/>
              </p:cNvSpPr>
              <p:nvPr/>
            </p:nvSpPr>
            <p:spPr bwMode="auto">
              <a:xfrm flipH="1">
                <a:off x="2732"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6169" name="Group 41"/>
            <p:cNvGrpSpPr>
              <a:grpSpLocks/>
            </p:cNvGrpSpPr>
            <p:nvPr/>
          </p:nvGrpSpPr>
          <p:grpSpPr bwMode="auto">
            <a:xfrm>
              <a:off x="3264" y="1380"/>
              <a:ext cx="266" cy="126"/>
              <a:chOff x="2732" y="1380"/>
              <a:chExt cx="266" cy="126"/>
            </a:xfrm>
          </p:grpSpPr>
          <p:sp>
            <p:nvSpPr>
              <p:cNvPr id="176170" name="Arc 42"/>
              <p:cNvSpPr>
                <a:spLocks/>
              </p:cNvSpPr>
              <p:nvPr/>
            </p:nvSpPr>
            <p:spPr bwMode="auto">
              <a:xfrm>
                <a:off x="2865"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71" name="Arc 43"/>
              <p:cNvSpPr>
                <a:spLocks/>
              </p:cNvSpPr>
              <p:nvPr/>
            </p:nvSpPr>
            <p:spPr bwMode="auto">
              <a:xfrm flipH="1">
                <a:off x="2732"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6172" name="Group 44"/>
            <p:cNvGrpSpPr>
              <a:grpSpLocks/>
            </p:cNvGrpSpPr>
            <p:nvPr/>
          </p:nvGrpSpPr>
          <p:grpSpPr bwMode="auto">
            <a:xfrm>
              <a:off x="3530" y="1380"/>
              <a:ext cx="266" cy="126"/>
              <a:chOff x="2732" y="1380"/>
              <a:chExt cx="266" cy="126"/>
            </a:xfrm>
          </p:grpSpPr>
          <p:sp>
            <p:nvSpPr>
              <p:cNvPr id="176173" name="Arc 45"/>
              <p:cNvSpPr>
                <a:spLocks/>
              </p:cNvSpPr>
              <p:nvPr/>
            </p:nvSpPr>
            <p:spPr bwMode="auto">
              <a:xfrm>
                <a:off x="2865"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74" name="Arc 46"/>
              <p:cNvSpPr>
                <a:spLocks/>
              </p:cNvSpPr>
              <p:nvPr/>
            </p:nvSpPr>
            <p:spPr bwMode="auto">
              <a:xfrm flipH="1">
                <a:off x="2732"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76175" name="Oval 47"/>
          <p:cNvSpPr>
            <a:spLocks noChangeArrowheads="1"/>
          </p:cNvSpPr>
          <p:nvPr/>
        </p:nvSpPr>
        <p:spPr bwMode="auto">
          <a:xfrm>
            <a:off x="8234363" y="2063750"/>
            <a:ext cx="152400" cy="152400"/>
          </a:xfrm>
          <a:prstGeom prst="ellipse">
            <a:avLst/>
          </a:prstGeom>
          <a:solidFill>
            <a:srgbClr val="00B050"/>
          </a:solidFill>
          <a:ln w="9525">
            <a:solidFill>
              <a:schemeClr val="tx1"/>
            </a:solidFill>
            <a:round/>
            <a:headEnd/>
            <a:tailEnd/>
          </a:ln>
          <a:effectLst/>
        </p:spPr>
        <p:txBody>
          <a:bodyPr wrap="none" anchor="ctr"/>
          <a:lstStyle/>
          <a:p>
            <a:endParaRPr lang="en-US"/>
          </a:p>
        </p:txBody>
      </p:sp>
      <p:sp>
        <p:nvSpPr>
          <p:cNvPr id="176176" name="Oval 48"/>
          <p:cNvSpPr>
            <a:spLocks noChangeArrowheads="1"/>
          </p:cNvSpPr>
          <p:nvPr/>
        </p:nvSpPr>
        <p:spPr bwMode="auto">
          <a:xfrm>
            <a:off x="2971800" y="2090738"/>
            <a:ext cx="152400" cy="152400"/>
          </a:xfrm>
          <a:prstGeom prst="ellipse">
            <a:avLst/>
          </a:prstGeom>
          <a:solidFill>
            <a:srgbClr val="00B050"/>
          </a:solidFill>
          <a:ln w="9525">
            <a:solidFill>
              <a:schemeClr val="tx1"/>
            </a:solidFill>
            <a:round/>
            <a:headEnd/>
            <a:tailEnd/>
          </a:ln>
          <a:effectLst/>
        </p:spPr>
        <p:txBody>
          <a:bodyPr wrap="none" anchor="ctr"/>
          <a:lstStyle/>
          <a:p>
            <a:endParaRPr lang="en-US"/>
          </a:p>
        </p:txBody>
      </p:sp>
      <p:sp>
        <p:nvSpPr>
          <p:cNvPr id="176177" name="Oval 49"/>
          <p:cNvSpPr>
            <a:spLocks noChangeArrowheads="1"/>
          </p:cNvSpPr>
          <p:nvPr/>
        </p:nvSpPr>
        <p:spPr bwMode="auto">
          <a:xfrm>
            <a:off x="2349500" y="1711325"/>
            <a:ext cx="152400" cy="152400"/>
          </a:xfrm>
          <a:prstGeom prst="ellipse">
            <a:avLst/>
          </a:prstGeom>
          <a:solidFill>
            <a:srgbClr val="00B050"/>
          </a:solidFill>
          <a:ln w="9525">
            <a:solidFill>
              <a:schemeClr val="tx1"/>
            </a:solidFill>
            <a:round/>
            <a:headEnd/>
            <a:tailEnd/>
          </a:ln>
          <a:effectLst/>
        </p:spPr>
        <p:txBody>
          <a:bodyPr wrap="none" anchor="ctr"/>
          <a:lstStyle/>
          <a:p>
            <a:endParaRPr lang="en-US"/>
          </a:p>
        </p:txBody>
      </p:sp>
      <p:sp>
        <p:nvSpPr>
          <p:cNvPr id="176178" name="Arc 50"/>
          <p:cNvSpPr>
            <a:spLocks/>
          </p:cNvSpPr>
          <p:nvPr/>
        </p:nvSpPr>
        <p:spPr bwMode="auto">
          <a:xfrm flipV="1">
            <a:off x="6810375" y="2243138"/>
            <a:ext cx="211138" cy="2000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79" name="Arc 51"/>
          <p:cNvSpPr>
            <a:spLocks/>
          </p:cNvSpPr>
          <p:nvPr/>
        </p:nvSpPr>
        <p:spPr bwMode="auto">
          <a:xfrm flipH="1" flipV="1">
            <a:off x="6599238" y="2243138"/>
            <a:ext cx="211137" cy="2000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80" name="Arc 52"/>
          <p:cNvSpPr>
            <a:spLocks/>
          </p:cNvSpPr>
          <p:nvPr/>
        </p:nvSpPr>
        <p:spPr bwMode="auto">
          <a:xfrm flipV="1">
            <a:off x="7232650" y="2243138"/>
            <a:ext cx="211138" cy="2000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81" name="Arc 53"/>
          <p:cNvSpPr>
            <a:spLocks/>
          </p:cNvSpPr>
          <p:nvPr/>
        </p:nvSpPr>
        <p:spPr bwMode="auto">
          <a:xfrm flipH="1" flipV="1">
            <a:off x="7021513" y="2243138"/>
            <a:ext cx="211137" cy="2000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82" name="Arc 54"/>
          <p:cNvSpPr>
            <a:spLocks/>
          </p:cNvSpPr>
          <p:nvPr/>
        </p:nvSpPr>
        <p:spPr bwMode="auto">
          <a:xfrm flipV="1">
            <a:off x="7654925" y="2243138"/>
            <a:ext cx="211138" cy="2000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83" name="Arc 55"/>
          <p:cNvSpPr>
            <a:spLocks/>
          </p:cNvSpPr>
          <p:nvPr/>
        </p:nvSpPr>
        <p:spPr bwMode="auto">
          <a:xfrm flipH="1" flipV="1">
            <a:off x="7443788" y="2243138"/>
            <a:ext cx="211137" cy="2000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84" name="Arc 56"/>
          <p:cNvSpPr>
            <a:spLocks/>
          </p:cNvSpPr>
          <p:nvPr/>
        </p:nvSpPr>
        <p:spPr bwMode="auto">
          <a:xfrm flipV="1">
            <a:off x="8077200" y="2243138"/>
            <a:ext cx="211138" cy="2000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85" name="Arc 57"/>
          <p:cNvSpPr>
            <a:spLocks/>
          </p:cNvSpPr>
          <p:nvPr/>
        </p:nvSpPr>
        <p:spPr bwMode="auto">
          <a:xfrm flipH="1" flipV="1">
            <a:off x="7866063" y="2243138"/>
            <a:ext cx="211137" cy="2000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87" name="Oval 59"/>
          <p:cNvSpPr>
            <a:spLocks noChangeArrowheads="1"/>
          </p:cNvSpPr>
          <p:nvPr/>
        </p:nvSpPr>
        <p:spPr bwMode="auto">
          <a:xfrm>
            <a:off x="7937500" y="2598738"/>
            <a:ext cx="152400" cy="152400"/>
          </a:xfrm>
          <a:prstGeom prst="ellipse">
            <a:avLst/>
          </a:prstGeom>
          <a:solidFill>
            <a:srgbClr val="00B050"/>
          </a:solidFill>
          <a:ln w="9525">
            <a:solidFill>
              <a:schemeClr val="tx1"/>
            </a:solidFill>
            <a:round/>
            <a:headEnd/>
            <a:tailEnd/>
          </a:ln>
          <a:effectLst/>
        </p:spPr>
        <p:txBody>
          <a:bodyPr wrap="none" anchor="ctr"/>
          <a:lstStyle/>
          <a:p>
            <a:endParaRPr lang="en-US"/>
          </a:p>
        </p:txBody>
      </p:sp>
      <p:grpSp>
        <p:nvGrpSpPr>
          <p:cNvPr id="176188" name="Group 60"/>
          <p:cNvGrpSpPr>
            <a:grpSpLocks/>
          </p:cNvGrpSpPr>
          <p:nvPr/>
        </p:nvGrpSpPr>
        <p:grpSpPr bwMode="auto">
          <a:xfrm flipV="1">
            <a:off x="6318250" y="2770188"/>
            <a:ext cx="422275" cy="200025"/>
            <a:chOff x="2732" y="1380"/>
            <a:chExt cx="266" cy="126"/>
          </a:xfrm>
          <a:solidFill>
            <a:schemeClr val="bg1"/>
          </a:solidFill>
        </p:grpSpPr>
        <p:sp>
          <p:nvSpPr>
            <p:cNvPr id="176189" name="Arc 61"/>
            <p:cNvSpPr>
              <a:spLocks/>
            </p:cNvSpPr>
            <p:nvPr/>
          </p:nvSpPr>
          <p:spPr bwMode="auto">
            <a:xfrm>
              <a:off x="2865"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p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90" name="Arc 62"/>
            <p:cNvSpPr>
              <a:spLocks/>
            </p:cNvSpPr>
            <p:nvPr/>
          </p:nvSpPr>
          <p:spPr bwMode="auto">
            <a:xfrm flipH="1">
              <a:off x="2732"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p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6191" name="Group 63"/>
          <p:cNvGrpSpPr>
            <a:grpSpLocks/>
          </p:cNvGrpSpPr>
          <p:nvPr/>
        </p:nvGrpSpPr>
        <p:grpSpPr bwMode="auto">
          <a:xfrm flipV="1">
            <a:off x="6740525" y="2770188"/>
            <a:ext cx="422275" cy="200025"/>
            <a:chOff x="2732" y="1380"/>
            <a:chExt cx="266" cy="126"/>
          </a:xfrm>
          <a:solidFill>
            <a:schemeClr val="bg1"/>
          </a:solidFill>
        </p:grpSpPr>
        <p:sp>
          <p:nvSpPr>
            <p:cNvPr id="176192" name="Arc 64"/>
            <p:cNvSpPr>
              <a:spLocks/>
            </p:cNvSpPr>
            <p:nvPr/>
          </p:nvSpPr>
          <p:spPr bwMode="auto">
            <a:xfrm>
              <a:off x="2865"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p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93" name="Arc 65"/>
            <p:cNvSpPr>
              <a:spLocks/>
            </p:cNvSpPr>
            <p:nvPr/>
          </p:nvSpPr>
          <p:spPr bwMode="auto">
            <a:xfrm flipH="1">
              <a:off x="2732"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p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6194" name="Group 66"/>
          <p:cNvGrpSpPr>
            <a:grpSpLocks/>
          </p:cNvGrpSpPr>
          <p:nvPr/>
        </p:nvGrpSpPr>
        <p:grpSpPr bwMode="auto">
          <a:xfrm flipV="1">
            <a:off x="7162800" y="2770188"/>
            <a:ext cx="422275" cy="200025"/>
            <a:chOff x="2732" y="1380"/>
            <a:chExt cx="266" cy="126"/>
          </a:xfrm>
          <a:solidFill>
            <a:schemeClr val="bg1"/>
          </a:solidFill>
        </p:grpSpPr>
        <p:sp>
          <p:nvSpPr>
            <p:cNvPr id="176195" name="Arc 67"/>
            <p:cNvSpPr>
              <a:spLocks/>
            </p:cNvSpPr>
            <p:nvPr/>
          </p:nvSpPr>
          <p:spPr bwMode="auto">
            <a:xfrm>
              <a:off x="2865"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p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96" name="Arc 68"/>
            <p:cNvSpPr>
              <a:spLocks/>
            </p:cNvSpPr>
            <p:nvPr/>
          </p:nvSpPr>
          <p:spPr bwMode="auto">
            <a:xfrm flipH="1">
              <a:off x="2732" y="1380"/>
              <a:ext cx="133" cy="12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p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6197" name="Arc 69"/>
          <p:cNvSpPr>
            <a:spLocks/>
          </p:cNvSpPr>
          <p:nvPr/>
        </p:nvSpPr>
        <p:spPr bwMode="auto">
          <a:xfrm flipV="1">
            <a:off x="7796213" y="2770188"/>
            <a:ext cx="211138" cy="2000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bg1"/>
          </a:solidFill>
          <a:ln w="1905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98" name="Arc 70"/>
          <p:cNvSpPr>
            <a:spLocks/>
          </p:cNvSpPr>
          <p:nvPr/>
        </p:nvSpPr>
        <p:spPr bwMode="auto">
          <a:xfrm flipH="1" flipV="1">
            <a:off x="7585075" y="2770188"/>
            <a:ext cx="211138" cy="2000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bg1"/>
          </a:solid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199" name="Text Box 71"/>
          <p:cNvSpPr txBox="1">
            <a:spLocks noChangeArrowheads="1"/>
          </p:cNvSpPr>
          <p:nvPr/>
        </p:nvSpPr>
        <p:spPr bwMode="auto">
          <a:xfrm>
            <a:off x="8110538" y="2576513"/>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Helvetica" pitchFamily="34" charset="0"/>
              </a:rPr>
              <a:t>e</a:t>
            </a:r>
            <a:r>
              <a:rPr lang="en-US" altLang="en-US" sz="2000" baseline="30000">
                <a:latin typeface="Helvetica" pitchFamily="34" charset="0"/>
              </a:rPr>
              <a:t>-</a:t>
            </a:r>
          </a:p>
        </p:txBody>
      </p:sp>
      <p:sp>
        <p:nvSpPr>
          <p:cNvPr id="176200" name="Text Box 72"/>
          <p:cNvSpPr txBox="1">
            <a:spLocks noChangeArrowheads="1"/>
          </p:cNvSpPr>
          <p:nvPr/>
        </p:nvSpPr>
        <p:spPr bwMode="auto">
          <a:xfrm>
            <a:off x="2478088" y="1844675"/>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Helvetica" pitchFamily="34" charset="0"/>
              </a:rPr>
              <a:t>e</a:t>
            </a:r>
            <a:r>
              <a:rPr lang="en-US" altLang="en-US" sz="2000" baseline="30000">
                <a:latin typeface="Helvetica" pitchFamily="34" charset="0"/>
              </a:rPr>
              <a:t>-</a:t>
            </a:r>
          </a:p>
        </p:txBody>
      </p:sp>
      <p:sp>
        <p:nvSpPr>
          <p:cNvPr id="176201" name="Text Box 73"/>
          <p:cNvSpPr txBox="1">
            <a:spLocks noChangeArrowheads="1"/>
          </p:cNvSpPr>
          <p:nvPr/>
        </p:nvSpPr>
        <p:spPr bwMode="auto">
          <a:xfrm>
            <a:off x="6081713" y="3441700"/>
            <a:ext cx="13620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Helvetica" pitchFamily="34" charset="0"/>
              </a:rPr>
              <a:t>Anode (+)</a:t>
            </a:r>
            <a:endParaRPr lang="en-US" altLang="en-US" sz="2000" baseline="30000">
              <a:latin typeface="Helvetica" pitchFamily="34" charset="0"/>
            </a:endParaRPr>
          </a:p>
        </p:txBody>
      </p:sp>
      <p:sp>
        <p:nvSpPr>
          <p:cNvPr id="176202" name="Text Box 74"/>
          <p:cNvSpPr txBox="1">
            <a:spLocks noChangeArrowheads="1"/>
          </p:cNvSpPr>
          <p:nvPr/>
        </p:nvSpPr>
        <p:spPr bwMode="auto">
          <a:xfrm>
            <a:off x="5969000" y="1517650"/>
            <a:ext cx="152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Helvetica" pitchFamily="34" charset="0"/>
              </a:rPr>
              <a:t>Cathode (-)</a:t>
            </a:r>
            <a:endParaRPr lang="en-US" altLang="en-US" sz="2000" baseline="30000">
              <a:latin typeface="Helvetica" pitchFamily="34" charset="0"/>
            </a:endParaRPr>
          </a:p>
        </p:txBody>
      </p:sp>
      <p:sp>
        <p:nvSpPr>
          <p:cNvPr id="176203" name="Oval 75"/>
          <p:cNvSpPr>
            <a:spLocks noChangeArrowheads="1"/>
          </p:cNvSpPr>
          <p:nvPr/>
        </p:nvSpPr>
        <p:spPr bwMode="auto">
          <a:xfrm>
            <a:off x="2528888" y="1441450"/>
            <a:ext cx="152400" cy="152400"/>
          </a:xfrm>
          <a:prstGeom prst="ellipse">
            <a:avLst/>
          </a:prstGeom>
          <a:solidFill>
            <a:srgbClr val="0070C0"/>
          </a:solidFill>
          <a:ln w="9525">
            <a:solidFill>
              <a:schemeClr val="tx1"/>
            </a:solidFill>
            <a:round/>
            <a:headEnd/>
            <a:tailEnd/>
          </a:ln>
          <a:effectLst/>
        </p:spPr>
        <p:txBody>
          <a:bodyPr wrap="none" anchor="ctr"/>
          <a:lstStyle/>
          <a:p>
            <a:endParaRPr lang="en-US"/>
          </a:p>
        </p:txBody>
      </p:sp>
      <p:sp>
        <p:nvSpPr>
          <p:cNvPr id="176204" name="Oval 76"/>
          <p:cNvSpPr>
            <a:spLocks noChangeArrowheads="1"/>
          </p:cNvSpPr>
          <p:nvPr/>
        </p:nvSpPr>
        <p:spPr bwMode="auto">
          <a:xfrm>
            <a:off x="2776538" y="1366838"/>
            <a:ext cx="152400" cy="152400"/>
          </a:xfrm>
          <a:prstGeom prst="ellipse">
            <a:avLst/>
          </a:prstGeom>
          <a:solidFill>
            <a:srgbClr val="0070C0"/>
          </a:solidFill>
          <a:ln w="9525">
            <a:solidFill>
              <a:schemeClr val="tx1"/>
            </a:solidFill>
            <a:round/>
            <a:headEnd/>
            <a:tailEnd/>
          </a:ln>
          <a:effectLst/>
        </p:spPr>
        <p:txBody>
          <a:bodyPr wrap="none" anchor="ctr"/>
          <a:lstStyle/>
          <a:p>
            <a:endParaRPr lang="en-US"/>
          </a:p>
        </p:txBody>
      </p:sp>
      <p:sp>
        <p:nvSpPr>
          <p:cNvPr id="176205" name="Oval 77"/>
          <p:cNvSpPr>
            <a:spLocks noChangeArrowheads="1"/>
          </p:cNvSpPr>
          <p:nvPr/>
        </p:nvSpPr>
        <p:spPr bwMode="auto">
          <a:xfrm>
            <a:off x="3046413" y="1331913"/>
            <a:ext cx="152400" cy="152400"/>
          </a:xfrm>
          <a:prstGeom prst="ellipse">
            <a:avLst/>
          </a:prstGeom>
          <a:solidFill>
            <a:srgbClr val="0070C0"/>
          </a:solidFill>
          <a:ln w="9525">
            <a:solidFill>
              <a:schemeClr val="tx1"/>
            </a:solidFill>
            <a:round/>
            <a:headEnd/>
            <a:tailEnd/>
          </a:ln>
          <a:effectLst/>
        </p:spPr>
        <p:txBody>
          <a:bodyPr wrap="none" anchor="ctr"/>
          <a:lstStyle/>
          <a:p>
            <a:endParaRPr lang="en-US"/>
          </a:p>
        </p:txBody>
      </p:sp>
      <p:sp>
        <p:nvSpPr>
          <p:cNvPr id="176206" name="Oval 78"/>
          <p:cNvSpPr>
            <a:spLocks noChangeArrowheads="1"/>
          </p:cNvSpPr>
          <p:nvPr/>
        </p:nvSpPr>
        <p:spPr bwMode="auto">
          <a:xfrm>
            <a:off x="3198813" y="1323975"/>
            <a:ext cx="152400" cy="152400"/>
          </a:xfrm>
          <a:prstGeom prst="ellipse">
            <a:avLst/>
          </a:prstGeom>
          <a:solidFill>
            <a:srgbClr val="0070C0"/>
          </a:solidFill>
          <a:ln w="9525">
            <a:solidFill>
              <a:schemeClr val="tx1"/>
            </a:solidFill>
            <a:round/>
            <a:headEnd/>
            <a:tailEnd/>
          </a:ln>
          <a:effectLst/>
        </p:spPr>
        <p:txBody>
          <a:bodyPr wrap="none" anchor="ctr"/>
          <a:lstStyle/>
          <a:p>
            <a:endParaRPr lang="en-US"/>
          </a:p>
        </p:txBody>
      </p:sp>
      <p:sp>
        <p:nvSpPr>
          <p:cNvPr id="176207" name="Oval 79"/>
          <p:cNvSpPr>
            <a:spLocks noChangeArrowheads="1"/>
          </p:cNvSpPr>
          <p:nvPr/>
        </p:nvSpPr>
        <p:spPr bwMode="auto">
          <a:xfrm>
            <a:off x="3351213" y="1314450"/>
            <a:ext cx="152400" cy="152400"/>
          </a:xfrm>
          <a:prstGeom prst="ellipse">
            <a:avLst/>
          </a:prstGeom>
          <a:solidFill>
            <a:srgbClr val="0070C0"/>
          </a:solidFill>
          <a:ln w="9525">
            <a:solidFill>
              <a:schemeClr val="tx1"/>
            </a:solidFill>
            <a:round/>
            <a:headEnd/>
            <a:tailEnd/>
          </a:ln>
          <a:effectLst/>
        </p:spPr>
        <p:txBody>
          <a:bodyPr wrap="none" anchor="ctr"/>
          <a:lstStyle/>
          <a:p>
            <a:endParaRPr lang="en-US"/>
          </a:p>
        </p:txBody>
      </p:sp>
      <p:sp>
        <p:nvSpPr>
          <p:cNvPr id="176208" name="Oval 80"/>
          <p:cNvSpPr>
            <a:spLocks noChangeArrowheads="1"/>
          </p:cNvSpPr>
          <p:nvPr/>
        </p:nvSpPr>
        <p:spPr bwMode="auto">
          <a:xfrm>
            <a:off x="4370388" y="1295400"/>
            <a:ext cx="152400" cy="152400"/>
          </a:xfrm>
          <a:prstGeom prst="ellipse">
            <a:avLst/>
          </a:prstGeom>
          <a:solidFill>
            <a:srgbClr val="0070C0"/>
          </a:solidFill>
          <a:ln w="9525">
            <a:solidFill>
              <a:schemeClr val="tx1"/>
            </a:solidFill>
            <a:round/>
            <a:headEnd/>
            <a:tailEnd/>
          </a:ln>
          <a:effectLst/>
        </p:spPr>
        <p:txBody>
          <a:bodyPr wrap="none" anchor="ctr"/>
          <a:lstStyle/>
          <a:p>
            <a:endParaRPr lang="en-US"/>
          </a:p>
        </p:txBody>
      </p:sp>
      <p:sp>
        <p:nvSpPr>
          <p:cNvPr id="176209" name="Oval 81"/>
          <p:cNvSpPr>
            <a:spLocks noChangeArrowheads="1"/>
          </p:cNvSpPr>
          <p:nvPr/>
        </p:nvSpPr>
        <p:spPr bwMode="auto">
          <a:xfrm>
            <a:off x="4789488" y="1317625"/>
            <a:ext cx="152400" cy="152400"/>
          </a:xfrm>
          <a:prstGeom prst="ellipse">
            <a:avLst/>
          </a:prstGeom>
          <a:solidFill>
            <a:srgbClr val="0070C0"/>
          </a:solidFill>
          <a:ln w="9525">
            <a:solidFill>
              <a:schemeClr val="tx1"/>
            </a:solidFill>
            <a:round/>
            <a:headEnd/>
            <a:tailEnd/>
          </a:ln>
          <a:effectLst/>
        </p:spPr>
        <p:txBody>
          <a:bodyPr wrap="none" anchor="ctr"/>
          <a:lstStyle/>
          <a:p>
            <a:endParaRPr lang="en-US"/>
          </a:p>
        </p:txBody>
      </p:sp>
      <p:sp>
        <p:nvSpPr>
          <p:cNvPr id="176210" name="Oval 82"/>
          <p:cNvSpPr>
            <a:spLocks noChangeArrowheads="1"/>
          </p:cNvSpPr>
          <p:nvPr/>
        </p:nvSpPr>
        <p:spPr bwMode="auto">
          <a:xfrm>
            <a:off x="4951413" y="1327150"/>
            <a:ext cx="152400" cy="152400"/>
          </a:xfrm>
          <a:prstGeom prst="ellipse">
            <a:avLst/>
          </a:prstGeom>
          <a:solidFill>
            <a:srgbClr val="0070C0"/>
          </a:solidFill>
          <a:ln w="9525">
            <a:solidFill>
              <a:schemeClr val="tx1"/>
            </a:solidFill>
            <a:round/>
            <a:headEnd/>
            <a:tailEnd/>
          </a:ln>
          <a:effectLst/>
        </p:spPr>
        <p:txBody>
          <a:bodyPr wrap="none" anchor="ctr"/>
          <a:lstStyle/>
          <a:p>
            <a:endParaRPr lang="en-US"/>
          </a:p>
        </p:txBody>
      </p:sp>
      <p:sp>
        <p:nvSpPr>
          <p:cNvPr id="176211" name="Oval 83"/>
          <p:cNvSpPr>
            <a:spLocks noChangeArrowheads="1"/>
          </p:cNvSpPr>
          <p:nvPr/>
        </p:nvSpPr>
        <p:spPr bwMode="auto">
          <a:xfrm>
            <a:off x="5248275" y="1365250"/>
            <a:ext cx="152400" cy="152400"/>
          </a:xfrm>
          <a:prstGeom prst="ellipse">
            <a:avLst/>
          </a:prstGeom>
          <a:solidFill>
            <a:srgbClr val="0070C0"/>
          </a:solidFill>
          <a:ln w="9525">
            <a:solidFill>
              <a:schemeClr val="tx1"/>
            </a:solidFill>
            <a:round/>
            <a:headEnd/>
            <a:tailEnd/>
          </a:ln>
          <a:effectLst/>
        </p:spPr>
        <p:txBody>
          <a:bodyPr wrap="none" anchor="ctr"/>
          <a:lstStyle/>
          <a:p>
            <a:endParaRPr lang="en-US"/>
          </a:p>
        </p:txBody>
      </p:sp>
      <p:sp>
        <p:nvSpPr>
          <p:cNvPr id="176212" name="Oval 84"/>
          <p:cNvSpPr>
            <a:spLocks noChangeArrowheads="1"/>
          </p:cNvSpPr>
          <p:nvPr/>
        </p:nvSpPr>
        <p:spPr bwMode="auto">
          <a:xfrm>
            <a:off x="5400675" y="1395413"/>
            <a:ext cx="152400" cy="152400"/>
          </a:xfrm>
          <a:prstGeom prst="ellipse">
            <a:avLst/>
          </a:prstGeom>
          <a:solidFill>
            <a:srgbClr val="0070C0"/>
          </a:solidFill>
          <a:ln w="9525">
            <a:solidFill>
              <a:schemeClr val="tx1"/>
            </a:solidFill>
            <a:round/>
            <a:headEnd/>
            <a:tailEnd/>
          </a:ln>
          <a:effectLst/>
        </p:spPr>
        <p:txBody>
          <a:bodyPr wrap="none" anchor="ctr"/>
          <a:lstStyle/>
          <a:p>
            <a:endParaRPr lang="en-US"/>
          </a:p>
        </p:txBody>
      </p:sp>
      <p:sp>
        <p:nvSpPr>
          <p:cNvPr id="176213" name="Oval 85"/>
          <p:cNvSpPr>
            <a:spLocks noChangeArrowheads="1"/>
          </p:cNvSpPr>
          <p:nvPr/>
        </p:nvSpPr>
        <p:spPr bwMode="auto">
          <a:xfrm>
            <a:off x="5543550" y="1436688"/>
            <a:ext cx="152400" cy="152400"/>
          </a:xfrm>
          <a:prstGeom prst="ellipse">
            <a:avLst/>
          </a:prstGeom>
          <a:solidFill>
            <a:srgbClr val="0070C0"/>
          </a:solidFill>
          <a:ln w="9525">
            <a:solidFill>
              <a:schemeClr val="tx1"/>
            </a:solidFill>
            <a:round/>
            <a:headEnd/>
            <a:tailEnd/>
          </a:ln>
          <a:effectLst/>
        </p:spPr>
        <p:txBody>
          <a:bodyPr wrap="none" anchor="ctr"/>
          <a:lstStyle/>
          <a:p>
            <a:endParaRPr lang="en-US"/>
          </a:p>
        </p:txBody>
      </p:sp>
      <p:sp>
        <p:nvSpPr>
          <p:cNvPr id="176214" name="Oval 86"/>
          <p:cNvSpPr>
            <a:spLocks noChangeArrowheads="1"/>
          </p:cNvSpPr>
          <p:nvPr/>
        </p:nvSpPr>
        <p:spPr bwMode="auto">
          <a:xfrm>
            <a:off x="4217988" y="1295400"/>
            <a:ext cx="152400" cy="152400"/>
          </a:xfrm>
          <a:prstGeom prst="ellipse">
            <a:avLst/>
          </a:prstGeom>
          <a:solidFill>
            <a:srgbClr val="0070C0"/>
          </a:solidFill>
          <a:ln w="9525">
            <a:solidFill>
              <a:schemeClr val="tx1"/>
            </a:solidFill>
            <a:round/>
            <a:headEnd/>
            <a:tailEnd/>
          </a:ln>
          <a:effectLst/>
        </p:spPr>
        <p:txBody>
          <a:bodyPr wrap="none" anchor="ctr"/>
          <a:lstStyle/>
          <a:p>
            <a:endParaRPr lang="en-US"/>
          </a:p>
        </p:txBody>
      </p:sp>
      <p:sp>
        <p:nvSpPr>
          <p:cNvPr id="176215" name="Oval 87"/>
          <p:cNvSpPr>
            <a:spLocks noChangeArrowheads="1"/>
          </p:cNvSpPr>
          <p:nvPr/>
        </p:nvSpPr>
        <p:spPr bwMode="auto">
          <a:xfrm>
            <a:off x="3760788" y="1304925"/>
            <a:ext cx="152400" cy="152400"/>
          </a:xfrm>
          <a:prstGeom prst="ellipse">
            <a:avLst/>
          </a:prstGeom>
          <a:solidFill>
            <a:srgbClr val="0070C0"/>
          </a:solidFill>
          <a:ln w="9525">
            <a:solidFill>
              <a:schemeClr val="tx1"/>
            </a:solidFill>
            <a:round/>
            <a:headEnd/>
            <a:tailEnd/>
          </a:ln>
          <a:effectLst/>
        </p:spPr>
        <p:txBody>
          <a:bodyPr wrap="none" anchor="ctr"/>
          <a:lstStyle/>
          <a:p>
            <a:endParaRPr lang="en-US"/>
          </a:p>
        </p:txBody>
      </p:sp>
      <p:sp>
        <p:nvSpPr>
          <p:cNvPr id="176216" name="Text Box 88"/>
          <p:cNvSpPr txBox="1">
            <a:spLocks noChangeArrowheads="1"/>
          </p:cNvSpPr>
          <p:nvPr/>
        </p:nvSpPr>
        <p:spPr bwMode="auto">
          <a:xfrm>
            <a:off x="3089275" y="1552575"/>
            <a:ext cx="509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Helvetica" pitchFamily="34" charset="0"/>
              </a:rPr>
              <a:t>Cs</a:t>
            </a:r>
            <a:endParaRPr lang="en-US" altLang="en-US" sz="2000" baseline="30000">
              <a:latin typeface="Helvetica" pitchFamily="34" charset="0"/>
            </a:endParaRPr>
          </a:p>
        </p:txBody>
      </p:sp>
      <p:sp>
        <p:nvSpPr>
          <p:cNvPr id="176217" name="Text Box 89"/>
          <p:cNvSpPr txBox="1">
            <a:spLocks noChangeArrowheads="1"/>
          </p:cNvSpPr>
          <p:nvPr/>
        </p:nvSpPr>
        <p:spPr bwMode="auto">
          <a:xfrm>
            <a:off x="4903788" y="2571750"/>
            <a:ext cx="465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Helvetica" pitchFamily="34" charset="0"/>
              </a:rPr>
              <a:t>H</a:t>
            </a:r>
            <a:r>
              <a:rPr lang="en-US" altLang="en-US" sz="2000" baseline="30000">
                <a:latin typeface="Helvetica" pitchFamily="34" charset="0"/>
              </a:rPr>
              <a:t>+</a:t>
            </a:r>
          </a:p>
        </p:txBody>
      </p:sp>
      <p:sp>
        <p:nvSpPr>
          <p:cNvPr id="176218" name="Text Box 90"/>
          <p:cNvSpPr txBox="1">
            <a:spLocks noChangeArrowheads="1"/>
          </p:cNvSpPr>
          <p:nvPr/>
        </p:nvSpPr>
        <p:spPr bwMode="auto">
          <a:xfrm>
            <a:off x="5300663" y="2581275"/>
            <a:ext cx="557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latin typeface="Helvetica" pitchFamily="34" charset="0"/>
              </a:rPr>
              <a:t>H</a:t>
            </a:r>
            <a:r>
              <a:rPr lang="en-US" altLang="en-US" sz="2000" baseline="-25000" dirty="0">
                <a:latin typeface="Helvetica" pitchFamily="34" charset="0"/>
              </a:rPr>
              <a:t>2</a:t>
            </a:r>
            <a:r>
              <a:rPr lang="en-US" altLang="en-US" sz="2000" baseline="30000" dirty="0">
                <a:latin typeface="Helvetica" pitchFamily="34" charset="0"/>
              </a:rPr>
              <a:t>+</a:t>
            </a:r>
          </a:p>
        </p:txBody>
      </p:sp>
      <p:sp>
        <p:nvSpPr>
          <p:cNvPr id="176219" name="Arc 91"/>
          <p:cNvSpPr>
            <a:spLocks/>
          </p:cNvSpPr>
          <p:nvPr/>
        </p:nvSpPr>
        <p:spPr bwMode="auto">
          <a:xfrm flipH="1" flipV="1">
            <a:off x="4421188" y="1504950"/>
            <a:ext cx="476250" cy="1193800"/>
          </a:xfrm>
          <a:custGeom>
            <a:avLst/>
            <a:gdLst>
              <a:gd name="G0" fmla="+- 0 0 0"/>
              <a:gd name="G1" fmla="+- 19986 0 0"/>
              <a:gd name="G2" fmla="+- 21600 0 0"/>
              <a:gd name="T0" fmla="*/ 8192 w 21600"/>
              <a:gd name="T1" fmla="*/ 0 h 20439"/>
              <a:gd name="T2" fmla="*/ 21595 w 21600"/>
              <a:gd name="T3" fmla="*/ 20439 h 20439"/>
              <a:gd name="T4" fmla="*/ 0 w 21600"/>
              <a:gd name="T5" fmla="*/ 19986 h 20439"/>
            </a:gdLst>
            <a:ahLst/>
            <a:cxnLst>
              <a:cxn ang="0">
                <a:pos x="T0" y="T1"/>
              </a:cxn>
              <a:cxn ang="0">
                <a:pos x="T2" y="T3"/>
              </a:cxn>
              <a:cxn ang="0">
                <a:pos x="T4" y="T5"/>
              </a:cxn>
            </a:cxnLst>
            <a:rect l="0" t="0" r="r" b="b"/>
            <a:pathLst>
              <a:path w="21600" h="20439" fill="none" extrusionOk="0">
                <a:moveTo>
                  <a:pt x="8192" y="-1"/>
                </a:moveTo>
                <a:cubicBezTo>
                  <a:pt x="16302" y="3324"/>
                  <a:pt x="21600" y="11220"/>
                  <a:pt x="21600" y="19986"/>
                </a:cubicBezTo>
                <a:cubicBezTo>
                  <a:pt x="21600" y="20137"/>
                  <a:pt x="21598" y="20288"/>
                  <a:pt x="21595" y="20439"/>
                </a:cubicBezTo>
              </a:path>
              <a:path w="21600" h="20439" stroke="0" extrusionOk="0">
                <a:moveTo>
                  <a:pt x="8192" y="-1"/>
                </a:moveTo>
                <a:cubicBezTo>
                  <a:pt x="16302" y="3324"/>
                  <a:pt x="21600" y="11220"/>
                  <a:pt x="21600" y="19986"/>
                </a:cubicBezTo>
                <a:cubicBezTo>
                  <a:pt x="21600" y="20137"/>
                  <a:pt x="21598" y="20288"/>
                  <a:pt x="21595" y="20439"/>
                </a:cubicBezTo>
                <a:lnTo>
                  <a:pt x="0" y="19986"/>
                </a:lnTo>
                <a:close/>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220" name="Text Box 92"/>
          <p:cNvSpPr txBox="1">
            <a:spLocks noChangeArrowheads="1"/>
          </p:cNvSpPr>
          <p:nvPr/>
        </p:nvSpPr>
        <p:spPr bwMode="auto">
          <a:xfrm>
            <a:off x="4033838" y="3581400"/>
            <a:ext cx="4238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Helvetica" pitchFamily="34" charset="0"/>
              </a:rPr>
              <a:t>H</a:t>
            </a:r>
            <a:r>
              <a:rPr lang="en-US" altLang="en-US" sz="2000" baseline="30000">
                <a:latin typeface="Helvetica" pitchFamily="34" charset="0"/>
              </a:rPr>
              <a:t>-</a:t>
            </a:r>
          </a:p>
        </p:txBody>
      </p:sp>
      <p:sp>
        <p:nvSpPr>
          <p:cNvPr id="176221" name="Arc 93"/>
          <p:cNvSpPr>
            <a:spLocks/>
          </p:cNvSpPr>
          <p:nvPr/>
        </p:nvSpPr>
        <p:spPr bwMode="auto">
          <a:xfrm rot="620191">
            <a:off x="3759200" y="1441450"/>
            <a:ext cx="476250" cy="1922463"/>
          </a:xfrm>
          <a:custGeom>
            <a:avLst/>
            <a:gdLst>
              <a:gd name="G0" fmla="+- 0 0 0"/>
              <a:gd name="G1" fmla="+- 14328 0 0"/>
              <a:gd name="G2" fmla="+- 21600 0 0"/>
              <a:gd name="T0" fmla="*/ 16164 w 21600"/>
              <a:gd name="T1" fmla="*/ 0 h 14328"/>
              <a:gd name="T2" fmla="*/ 21600 w 21600"/>
              <a:gd name="T3" fmla="*/ 14328 h 14328"/>
              <a:gd name="T4" fmla="*/ 0 w 21600"/>
              <a:gd name="T5" fmla="*/ 14328 h 14328"/>
            </a:gdLst>
            <a:ahLst/>
            <a:cxnLst>
              <a:cxn ang="0">
                <a:pos x="T0" y="T1"/>
              </a:cxn>
              <a:cxn ang="0">
                <a:pos x="T2" y="T3"/>
              </a:cxn>
              <a:cxn ang="0">
                <a:pos x="T4" y="T5"/>
              </a:cxn>
            </a:cxnLst>
            <a:rect l="0" t="0" r="r" b="b"/>
            <a:pathLst>
              <a:path w="21600" h="14328" fill="none" extrusionOk="0">
                <a:moveTo>
                  <a:pt x="16163" y="0"/>
                </a:moveTo>
                <a:cubicBezTo>
                  <a:pt x="19666" y="3951"/>
                  <a:pt x="21600" y="9048"/>
                  <a:pt x="21600" y="14328"/>
                </a:cubicBezTo>
              </a:path>
              <a:path w="21600" h="14328" stroke="0" extrusionOk="0">
                <a:moveTo>
                  <a:pt x="16163" y="0"/>
                </a:moveTo>
                <a:cubicBezTo>
                  <a:pt x="19666" y="3951"/>
                  <a:pt x="21600" y="9048"/>
                  <a:pt x="21600" y="14328"/>
                </a:cubicBezTo>
                <a:lnTo>
                  <a:pt x="0" y="14328"/>
                </a:lnTo>
                <a:close/>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222" name="Oval 94"/>
          <p:cNvSpPr>
            <a:spLocks noChangeArrowheads="1"/>
          </p:cNvSpPr>
          <p:nvPr/>
        </p:nvSpPr>
        <p:spPr bwMode="auto">
          <a:xfrm>
            <a:off x="3983038" y="3436938"/>
            <a:ext cx="152400" cy="152400"/>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76223" name="Arc 95"/>
          <p:cNvSpPr>
            <a:spLocks/>
          </p:cNvSpPr>
          <p:nvPr/>
        </p:nvSpPr>
        <p:spPr bwMode="auto">
          <a:xfrm flipH="1" flipV="1">
            <a:off x="5097463" y="3506788"/>
            <a:ext cx="1703387" cy="50165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224" name="Oval 96"/>
          <p:cNvSpPr>
            <a:spLocks noChangeArrowheads="1"/>
          </p:cNvSpPr>
          <p:nvPr/>
        </p:nvSpPr>
        <p:spPr bwMode="auto">
          <a:xfrm>
            <a:off x="6864350" y="3935413"/>
            <a:ext cx="152400" cy="152400"/>
          </a:xfrm>
          <a:prstGeom prst="ellipse">
            <a:avLst/>
          </a:prstGeom>
          <a:solidFill>
            <a:srgbClr val="00B050"/>
          </a:solidFill>
          <a:ln w="9525">
            <a:solidFill>
              <a:schemeClr val="tx1"/>
            </a:solidFill>
            <a:round/>
            <a:headEnd/>
            <a:tailEnd/>
          </a:ln>
          <a:effectLst/>
        </p:spPr>
        <p:txBody>
          <a:bodyPr wrap="none" anchor="ctr"/>
          <a:lstStyle/>
          <a:p>
            <a:endParaRPr lang="en-US"/>
          </a:p>
        </p:txBody>
      </p:sp>
      <p:sp>
        <p:nvSpPr>
          <p:cNvPr id="176225" name="Text Box 97"/>
          <p:cNvSpPr txBox="1">
            <a:spLocks noChangeArrowheads="1"/>
          </p:cNvSpPr>
          <p:nvPr/>
        </p:nvSpPr>
        <p:spPr bwMode="auto">
          <a:xfrm>
            <a:off x="6659563" y="4025900"/>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Helvetica" pitchFamily="34" charset="0"/>
              </a:rPr>
              <a:t>e</a:t>
            </a:r>
            <a:r>
              <a:rPr lang="en-US" altLang="en-US" sz="2000" baseline="30000">
                <a:latin typeface="Helvetica" pitchFamily="34" charset="0"/>
              </a:rPr>
              <a:t>-</a:t>
            </a:r>
          </a:p>
        </p:txBody>
      </p:sp>
      <p:sp>
        <p:nvSpPr>
          <p:cNvPr id="176226" name="Line 98"/>
          <p:cNvSpPr>
            <a:spLocks noChangeShapeType="1"/>
          </p:cNvSpPr>
          <p:nvPr/>
        </p:nvSpPr>
        <p:spPr bwMode="auto">
          <a:xfrm>
            <a:off x="1039813" y="1552575"/>
            <a:ext cx="0" cy="167957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6227" name="Text Box 99"/>
          <p:cNvSpPr txBox="1">
            <a:spLocks noChangeArrowheads="1"/>
          </p:cNvSpPr>
          <p:nvPr/>
        </p:nvSpPr>
        <p:spPr bwMode="auto">
          <a:xfrm>
            <a:off x="1120775" y="2687638"/>
            <a:ext cx="993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Helvetica" pitchFamily="34" charset="0"/>
              </a:rPr>
              <a:t>~1 mm</a:t>
            </a:r>
          </a:p>
        </p:txBody>
      </p:sp>
      <p:grpSp>
        <p:nvGrpSpPr>
          <p:cNvPr id="176229" name="Group 101"/>
          <p:cNvGrpSpPr>
            <a:grpSpLocks noChangeAspect="1"/>
          </p:cNvGrpSpPr>
          <p:nvPr/>
        </p:nvGrpSpPr>
        <p:grpSpPr bwMode="auto">
          <a:xfrm>
            <a:off x="7853363" y="3443288"/>
            <a:ext cx="311150" cy="271462"/>
            <a:chOff x="4947" y="2169"/>
            <a:chExt cx="253" cy="221"/>
          </a:xfrm>
        </p:grpSpPr>
        <p:sp>
          <p:nvSpPr>
            <p:cNvPr id="176230" name="Oval 102"/>
            <p:cNvSpPr>
              <a:spLocks noChangeAspect="1" noChangeArrowheads="1"/>
            </p:cNvSpPr>
            <p:nvPr/>
          </p:nvSpPr>
          <p:spPr bwMode="auto">
            <a:xfrm>
              <a:off x="4947" y="2169"/>
              <a:ext cx="253" cy="221"/>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6231" name="Oval 103"/>
            <p:cNvSpPr>
              <a:spLocks noChangeAspect="1" noChangeArrowheads="1"/>
            </p:cNvSpPr>
            <p:nvPr/>
          </p:nvSpPr>
          <p:spPr bwMode="auto">
            <a:xfrm>
              <a:off x="5011" y="2224"/>
              <a:ext cx="126" cy="11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6232" name="Text Box 104"/>
          <p:cNvSpPr txBox="1">
            <a:spLocks noChangeArrowheads="1"/>
          </p:cNvSpPr>
          <p:nvPr/>
        </p:nvSpPr>
        <p:spPr bwMode="auto">
          <a:xfrm>
            <a:off x="8250238" y="3321050"/>
            <a:ext cx="368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Helvetica" pitchFamily="34" charset="0"/>
              </a:rPr>
              <a:t>B</a:t>
            </a:r>
            <a:endParaRPr lang="en-US" altLang="en-US" sz="2000" baseline="30000">
              <a:latin typeface="Helvetica" pitchFamily="34" charset="0"/>
            </a:endParaRPr>
          </a:p>
        </p:txBody>
      </p:sp>
      <p:sp>
        <p:nvSpPr>
          <p:cNvPr id="176233" name="Text Box 105"/>
          <p:cNvSpPr txBox="1">
            <a:spLocks noChangeArrowheads="1"/>
          </p:cNvSpPr>
          <p:nvPr/>
        </p:nvSpPr>
        <p:spPr bwMode="auto">
          <a:xfrm>
            <a:off x="6637338" y="5350107"/>
            <a:ext cx="192405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600">
                <a:latin typeface="Helvetica" pitchFamily="34" charset="0"/>
              </a:rPr>
              <a:t>n</a:t>
            </a:r>
            <a:r>
              <a:rPr lang="en-US" altLang="en-US" sz="1600" baseline="-25000">
                <a:latin typeface="Helvetica" pitchFamily="34" charset="0"/>
              </a:rPr>
              <a:t>H2</a:t>
            </a:r>
            <a:r>
              <a:rPr lang="en-US" altLang="en-US" sz="1600">
                <a:latin typeface="Helvetica" pitchFamily="34" charset="0"/>
              </a:rPr>
              <a:t> ~ 10</a:t>
            </a:r>
            <a:r>
              <a:rPr lang="en-US" altLang="en-US" sz="1600" baseline="30000">
                <a:latin typeface="Helvetica" pitchFamily="34" charset="0"/>
              </a:rPr>
              <a:t>16</a:t>
            </a:r>
            <a:r>
              <a:rPr lang="en-US" altLang="en-US" sz="1600">
                <a:latin typeface="Helvetica" pitchFamily="34" charset="0"/>
              </a:rPr>
              <a:t> cm</a:t>
            </a:r>
            <a:r>
              <a:rPr lang="en-US" altLang="en-US" sz="1600" baseline="30000">
                <a:latin typeface="Helvetica" pitchFamily="34" charset="0"/>
              </a:rPr>
              <a:t>-3</a:t>
            </a:r>
            <a:endParaRPr lang="en-US" altLang="en-US" sz="1600">
              <a:latin typeface="Helvetica" pitchFamily="34" charset="0"/>
            </a:endParaRPr>
          </a:p>
          <a:p>
            <a:pPr algn="l"/>
            <a:r>
              <a:rPr lang="en-US" altLang="en-US" sz="1600">
                <a:latin typeface="Helvetica" pitchFamily="34" charset="0"/>
              </a:rPr>
              <a:t>n</a:t>
            </a:r>
            <a:r>
              <a:rPr lang="en-US" altLang="en-US" sz="1600" baseline="-25000">
                <a:latin typeface="Helvetica" pitchFamily="34" charset="0"/>
              </a:rPr>
              <a:t>e</a:t>
            </a:r>
            <a:r>
              <a:rPr lang="en-US" altLang="en-US" sz="1600">
                <a:latin typeface="Helvetica" pitchFamily="34" charset="0"/>
              </a:rPr>
              <a:t> ~ 10</a:t>
            </a:r>
            <a:r>
              <a:rPr lang="en-US" altLang="en-US" sz="1600" baseline="30000">
                <a:latin typeface="Helvetica" pitchFamily="34" charset="0"/>
              </a:rPr>
              <a:t>13</a:t>
            </a:r>
            <a:r>
              <a:rPr lang="en-US" altLang="en-US" sz="1600">
                <a:latin typeface="Helvetica" pitchFamily="34" charset="0"/>
              </a:rPr>
              <a:t>-10</a:t>
            </a:r>
            <a:r>
              <a:rPr lang="en-US" altLang="en-US" sz="1600" baseline="30000">
                <a:latin typeface="Helvetica" pitchFamily="34" charset="0"/>
              </a:rPr>
              <a:t>14</a:t>
            </a:r>
            <a:r>
              <a:rPr lang="en-US" altLang="en-US" sz="1600">
                <a:latin typeface="Helvetica" pitchFamily="34" charset="0"/>
              </a:rPr>
              <a:t> cm</a:t>
            </a:r>
            <a:r>
              <a:rPr lang="en-US" altLang="en-US" sz="1600" baseline="30000">
                <a:latin typeface="Helvetica" pitchFamily="34" charset="0"/>
              </a:rPr>
              <a:t>-3</a:t>
            </a:r>
          </a:p>
          <a:p>
            <a:pPr algn="l"/>
            <a:r>
              <a:rPr lang="en-US" altLang="en-US" sz="1600">
                <a:latin typeface="Helvetica" pitchFamily="34" charset="0"/>
              </a:rPr>
              <a:t>Te ~ 1eV / 15 eV</a:t>
            </a:r>
          </a:p>
          <a:p>
            <a:pPr algn="l"/>
            <a:endParaRPr lang="en-US" altLang="en-US" sz="1600">
              <a:latin typeface="Helvetica" pitchFamily="34" charset="0"/>
            </a:endParaRPr>
          </a:p>
        </p:txBody>
      </p:sp>
      <p:sp>
        <p:nvSpPr>
          <p:cNvPr id="176235" name="Text Box 107"/>
          <p:cNvSpPr txBox="1">
            <a:spLocks noChangeArrowheads="1"/>
          </p:cNvSpPr>
          <p:nvPr/>
        </p:nvSpPr>
        <p:spPr bwMode="auto">
          <a:xfrm>
            <a:off x="7637463" y="1293813"/>
            <a:ext cx="5508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Helvetica" pitchFamily="34" charset="0"/>
              </a:rPr>
              <a:t>Mo</a:t>
            </a:r>
            <a:endParaRPr lang="en-US" altLang="en-US" sz="2000" baseline="30000">
              <a:latin typeface="Helvetica" pitchFamily="34" charset="0"/>
            </a:endParaRPr>
          </a:p>
        </p:txBody>
      </p:sp>
      <p:sp>
        <p:nvSpPr>
          <p:cNvPr id="2" name="TextBox 1"/>
          <p:cNvSpPr txBox="1"/>
          <p:nvPr/>
        </p:nvSpPr>
        <p:spPr>
          <a:xfrm>
            <a:off x="255008" y="4898686"/>
            <a:ext cx="4798218" cy="1600438"/>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latin typeface="Comic Sans MS" panose="030F0702030302020204" pitchFamily="66" charset="0"/>
              </a:rPr>
              <a:t>In gas discharge plasma positive hydrogen and cesium ions are formed</a:t>
            </a:r>
          </a:p>
          <a:p>
            <a:pPr marL="285750" indent="-285750">
              <a:buFont typeface="Arial" panose="020B0604020202020204" pitchFamily="34" charset="0"/>
              <a:buChar char="•"/>
            </a:pPr>
            <a:r>
              <a:rPr lang="en-US" sz="1400" dirty="0" smtClean="0">
                <a:latin typeface="Comic Sans MS" panose="030F0702030302020204" pitchFamily="66" charset="0"/>
              </a:rPr>
              <a:t>These ions are accelerated toward the cathode</a:t>
            </a:r>
          </a:p>
          <a:p>
            <a:pPr marL="285750" indent="-285750">
              <a:buFont typeface="Arial" panose="020B0604020202020204" pitchFamily="34" charset="0"/>
              <a:buChar char="•"/>
            </a:pPr>
            <a:r>
              <a:rPr lang="en-US" sz="1400" dirty="0" smtClean="0">
                <a:latin typeface="Comic Sans MS" panose="030F0702030302020204" pitchFamily="66" charset="0"/>
              </a:rPr>
              <a:t>Some of the ions that strike the surface have enough energy to “bounce” off the surface, and some small number of those leave the surface as H- ions.</a:t>
            </a:r>
          </a:p>
        </p:txBody>
      </p:sp>
      <p:sp>
        <p:nvSpPr>
          <p:cNvPr id="3" name="TextBox 2"/>
          <p:cNvSpPr txBox="1"/>
          <p:nvPr/>
        </p:nvSpPr>
        <p:spPr>
          <a:xfrm>
            <a:off x="7414113" y="4307359"/>
            <a:ext cx="1188146" cy="230832"/>
          </a:xfrm>
          <a:prstGeom prst="rect">
            <a:avLst/>
          </a:prstGeom>
          <a:noFill/>
        </p:spPr>
        <p:txBody>
          <a:bodyPr wrap="none" rtlCol="0">
            <a:spAutoFit/>
          </a:bodyPr>
          <a:lstStyle/>
          <a:p>
            <a:r>
              <a:rPr lang="en-US" sz="900" dirty="0" smtClean="0"/>
              <a:t>Figure: Martin </a:t>
            </a:r>
            <a:r>
              <a:rPr lang="en-US" sz="900" dirty="0" err="1" smtClean="0"/>
              <a:t>Stockli</a:t>
            </a:r>
            <a:endParaRPr lang="en-US" sz="900" dirty="0"/>
          </a:p>
        </p:txBody>
      </p:sp>
      <p:sp>
        <p:nvSpPr>
          <p:cNvPr id="4" name="TextBox 3"/>
          <p:cNvSpPr txBox="1"/>
          <p:nvPr/>
        </p:nvSpPr>
        <p:spPr>
          <a:xfrm>
            <a:off x="5686757" y="2591896"/>
            <a:ext cx="598241" cy="400110"/>
          </a:xfrm>
          <a:prstGeom prst="rect">
            <a:avLst/>
          </a:prstGeom>
          <a:noFill/>
        </p:spPr>
        <p:txBody>
          <a:bodyPr wrap="none" rtlCol="0">
            <a:spAutoFit/>
          </a:bodyPr>
          <a:lstStyle/>
          <a:p>
            <a:r>
              <a:rPr lang="en-US" sz="2000" dirty="0" smtClean="0">
                <a:latin typeface="Helvetica" pitchFamily="34" charset="0"/>
              </a:rPr>
              <a:t>Cs</a:t>
            </a:r>
            <a:r>
              <a:rPr lang="en-US" sz="2000" baseline="30000" dirty="0" smtClean="0">
                <a:latin typeface="Helvetica" pitchFamily="34" charset="0"/>
              </a:rPr>
              <a:t>+</a:t>
            </a:r>
            <a:endParaRPr lang="en-US" sz="2000" baseline="30000" dirty="0">
              <a:latin typeface="Helvetica" pitchFamily="34" charset="0"/>
            </a:endParaRPr>
          </a:p>
        </p:txBody>
      </p:sp>
      <p:sp>
        <p:nvSpPr>
          <p:cNvPr id="7" name="Rectangle 6"/>
          <p:cNvSpPr/>
          <p:nvPr/>
        </p:nvSpPr>
        <p:spPr>
          <a:xfrm>
            <a:off x="0" y="1130531"/>
            <a:ext cx="599282" cy="2306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2645834">
            <a:off x="858" y="1235320"/>
            <a:ext cx="776999" cy="649626"/>
          </a:xfrm>
          <a:prstGeom prst="rightArrow">
            <a:avLst>
              <a:gd name="adj1" fmla="val 50000"/>
              <a:gd name="adj2" fmla="val 588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6229" y="1233143"/>
            <a:ext cx="407484" cy="369332"/>
          </a:xfrm>
          <a:prstGeom prst="rect">
            <a:avLst/>
          </a:prstGeom>
          <a:noFill/>
        </p:spPr>
        <p:txBody>
          <a:bodyPr wrap="none" rtlCol="0">
            <a:spAutoFit/>
          </a:bodyPr>
          <a:lstStyle/>
          <a:p>
            <a:r>
              <a:rPr lang="en-US" dirty="0" smtClean="0"/>
              <a:t>H</a:t>
            </a:r>
            <a:r>
              <a:rPr lang="en-US" baseline="-25000" dirty="0" smtClean="0"/>
              <a:t>2</a:t>
            </a:r>
            <a:endParaRPr lang="en-US" baseline="-25000" dirty="0"/>
          </a:p>
        </p:txBody>
      </p:sp>
      <p:sp>
        <p:nvSpPr>
          <p:cNvPr id="115" name="Right Arrow 114"/>
          <p:cNvSpPr/>
          <p:nvPr/>
        </p:nvSpPr>
        <p:spPr>
          <a:xfrm rot="2645834">
            <a:off x="-43281" y="1863134"/>
            <a:ext cx="776999" cy="649626"/>
          </a:xfrm>
          <a:prstGeom prst="rightArrow">
            <a:avLst>
              <a:gd name="adj1" fmla="val 50000"/>
              <a:gd name="adj2" fmla="val 588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689" y="1847898"/>
            <a:ext cx="397866" cy="369332"/>
          </a:xfrm>
          <a:prstGeom prst="rect">
            <a:avLst/>
          </a:prstGeom>
          <a:noFill/>
        </p:spPr>
        <p:txBody>
          <a:bodyPr wrap="none" rtlCol="0">
            <a:spAutoFit/>
          </a:bodyPr>
          <a:lstStyle/>
          <a:p>
            <a:r>
              <a:rPr lang="en-US" dirty="0" smtClean="0"/>
              <a:t>Cs</a:t>
            </a:r>
            <a:endParaRPr lang="en-US" dirty="0"/>
          </a:p>
        </p:txBody>
      </p:sp>
    </p:spTree>
    <p:extLst>
      <p:ext uri="{BB962C8B-B14F-4D97-AF65-F5344CB8AC3E}">
        <p14:creationId xmlns:p14="http://schemas.microsoft.com/office/powerpoint/2010/main" val="58379602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misc talks\APT Talk\IMG_637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1428"/>
          <a:stretch/>
        </p:blipFill>
        <p:spPr bwMode="auto">
          <a:xfrm>
            <a:off x="4886325" y="1400175"/>
            <a:ext cx="35560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misc talks\APT Talk\IMG_637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7030"/>
          <a:stretch/>
        </p:blipFill>
        <p:spPr bwMode="auto">
          <a:xfrm>
            <a:off x="4886325" y="3868616"/>
            <a:ext cx="3579445" cy="22273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misc talks\APT Talk\IMG_6388.JPG"/>
          <p:cNvPicPr>
            <a:picLocks noChangeAspect="1" noChangeArrowheads="1"/>
          </p:cNvPicPr>
          <p:nvPr/>
        </p:nvPicPr>
        <p:blipFill rotWithShape="1">
          <a:blip r:embed="rId4">
            <a:extLst>
              <a:ext uri="{28A0092B-C50C-407E-A947-70E740481C1C}">
                <a14:useLocalDpi xmlns:a14="http://schemas.microsoft.com/office/drawing/2010/main" val="0"/>
              </a:ext>
            </a:extLst>
          </a:blip>
          <a:srcRect l="34744" t="58563" r="40080" b="22976"/>
          <a:stretch/>
        </p:blipFill>
        <p:spPr bwMode="auto">
          <a:xfrm>
            <a:off x="533400" y="3886200"/>
            <a:ext cx="4018162" cy="2209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1484" y="91568"/>
            <a:ext cx="8899456" cy="954107"/>
          </a:xfrm>
          <a:prstGeom prst="rect">
            <a:avLst/>
          </a:prstGeom>
          <a:noFill/>
        </p:spPr>
        <p:txBody>
          <a:bodyPr wrap="square" rtlCol="0">
            <a:spAutoFit/>
          </a:bodyPr>
          <a:lstStyle/>
          <a:p>
            <a:pPr algn="ctr"/>
            <a:r>
              <a:rPr lang="en-US" sz="2800" dirty="0" smtClean="0">
                <a:solidFill>
                  <a:srgbClr val="00B050"/>
                </a:solidFill>
                <a:latin typeface="Comic Sans MS" panose="030F0702030302020204" pitchFamily="66" charset="0"/>
              </a:rPr>
              <a:t>Prototype magnetron H- ion source bought by FNAL for $40k from </a:t>
            </a:r>
            <a:r>
              <a:rPr lang="en-US" sz="2800" dirty="0" smtClean="0">
                <a:solidFill>
                  <a:srgbClr val="00B050"/>
                </a:solidFill>
                <a:latin typeface="Comic Sans MS" panose="030F0702030302020204" pitchFamily="66" charset="0"/>
              </a:rPr>
              <a:t>Brookhaven in the late 70’s</a:t>
            </a:r>
            <a:endParaRPr lang="en-US" sz="2800" dirty="0">
              <a:solidFill>
                <a:srgbClr val="00B050"/>
              </a:solidFill>
              <a:latin typeface="Comic Sans MS" panose="030F0702030302020204" pitchFamily="66" charset="0"/>
            </a:endParaRPr>
          </a:p>
        </p:txBody>
      </p:sp>
      <p:sp>
        <p:nvSpPr>
          <p:cNvPr id="3" name="TextBox 2"/>
          <p:cNvSpPr txBox="1"/>
          <p:nvPr/>
        </p:nvSpPr>
        <p:spPr>
          <a:xfrm>
            <a:off x="533398" y="1540620"/>
            <a:ext cx="3876675"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Comic Sans MS" panose="030F0702030302020204" pitchFamily="66" charset="0"/>
              </a:rPr>
              <a:t>This source was designed for fusion  research</a:t>
            </a:r>
          </a:p>
          <a:p>
            <a:pPr marL="285750" indent="-285750">
              <a:buFont typeface="Arial" panose="020B0604020202020204" pitchFamily="34" charset="0"/>
              <a:buChar char="•"/>
            </a:pPr>
            <a:r>
              <a:rPr lang="en-US" dirty="0" smtClean="0">
                <a:latin typeface="Comic Sans MS" panose="030F0702030302020204" pitchFamily="66" charset="0"/>
              </a:rPr>
              <a:t>Low current DC source</a:t>
            </a:r>
          </a:p>
          <a:p>
            <a:pPr marL="285750" indent="-285750">
              <a:buFont typeface="Arial" panose="020B0604020202020204" pitchFamily="34" charset="0"/>
              <a:buChar char="•"/>
            </a:pPr>
            <a:r>
              <a:rPr lang="en-US" dirty="0" smtClean="0">
                <a:latin typeface="Comic Sans MS" panose="030F0702030302020204" pitchFamily="66" charset="0"/>
              </a:rPr>
              <a:t>Large gas volume (important later on)</a:t>
            </a:r>
          </a:p>
          <a:p>
            <a:pPr marL="285750" indent="-285750">
              <a:buFont typeface="Arial" panose="020B0604020202020204" pitchFamily="34" charset="0"/>
              <a:buChar char="•"/>
            </a:pPr>
            <a:r>
              <a:rPr lang="en-US" dirty="0" smtClean="0">
                <a:latin typeface="Comic Sans MS" panose="030F0702030302020204" pitchFamily="66" charset="0"/>
              </a:rPr>
              <a:t>Used Cs </a:t>
            </a:r>
            <a:r>
              <a:rPr lang="en-US" dirty="0" smtClean="0">
                <a:latin typeface="Comic Sans MS" panose="030F0702030302020204" pitchFamily="66" charset="0"/>
              </a:rPr>
              <a:t>pellets to enhance H- production</a:t>
            </a:r>
            <a:endParaRPr lang="en-US" dirty="0">
              <a:latin typeface="Comic Sans MS" panose="030F0702030302020204" pitchFamily="66" charset="0"/>
            </a:endParaRPr>
          </a:p>
        </p:txBody>
      </p:sp>
    </p:spTree>
    <p:extLst>
      <p:ext uri="{BB962C8B-B14F-4D97-AF65-F5344CB8AC3E}">
        <p14:creationId xmlns:p14="http://schemas.microsoft.com/office/powerpoint/2010/main" val="42467748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230868"/>
            <a:ext cx="1535998" cy="369332"/>
          </a:xfrm>
          <a:prstGeom prst="rect">
            <a:avLst/>
          </a:prstGeom>
          <a:noFill/>
        </p:spPr>
        <p:txBody>
          <a:bodyPr wrap="none" rtlCol="0">
            <a:spAutoFit/>
          </a:bodyPr>
          <a:lstStyle/>
          <a:p>
            <a:r>
              <a:rPr lang="en-US" dirty="0" smtClean="0">
                <a:latin typeface="Comic Sans MS" panose="030F0702030302020204" pitchFamily="66" charset="0"/>
              </a:rPr>
              <a:t>Source Body</a:t>
            </a:r>
            <a:endParaRPr lang="en-US" dirty="0">
              <a:latin typeface="Comic Sans MS" panose="030F0702030302020204" pitchFamily="66" charset="0"/>
            </a:endParaRPr>
          </a:p>
        </p:txBody>
      </p:sp>
      <p:sp>
        <p:nvSpPr>
          <p:cNvPr id="9" name="TextBox 8"/>
          <p:cNvSpPr txBox="1"/>
          <p:nvPr/>
        </p:nvSpPr>
        <p:spPr>
          <a:xfrm>
            <a:off x="7016399" y="275327"/>
            <a:ext cx="1771639" cy="369332"/>
          </a:xfrm>
          <a:prstGeom prst="rect">
            <a:avLst/>
          </a:prstGeom>
          <a:noFill/>
        </p:spPr>
        <p:txBody>
          <a:bodyPr wrap="none" rtlCol="0">
            <a:spAutoFit/>
          </a:bodyPr>
          <a:lstStyle/>
          <a:p>
            <a:r>
              <a:rPr lang="en-US" dirty="0" smtClean="0">
                <a:latin typeface="Comic Sans MS" panose="030F0702030302020204" pitchFamily="66" charset="0"/>
              </a:rPr>
              <a:t>Hydrogen inlet</a:t>
            </a:r>
            <a:endParaRPr lang="en-US" dirty="0">
              <a:latin typeface="Comic Sans MS" panose="030F0702030302020204" pitchFamily="66"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73" t="10989" r="4891" b="4176"/>
          <a:stretch/>
        </p:blipFill>
        <p:spPr bwMode="auto">
          <a:xfrm rot="5400000">
            <a:off x="1254369" y="1207477"/>
            <a:ext cx="6588369" cy="4525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Arrow Connector 18"/>
          <p:cNvCxnSpPr/>
          <p:nvPr/>
        </p:nvCxnSpPr>
        <p:spPr>
          <a:xfrm flipH="1">
            <a:off x="4724400" y="459993"/>
            <a:ext cx="2209800" cy="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988777" y="1905000"/>
            <a:ext cx="3027622" cy="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057400" y="2895600"/>
            <a:ext cx="1295400" cy="30480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057400" y="3200400"/>
            <a:ext cx="1143000" cy="26963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4695092" y="2913185"/>
            <a:ext cx="2291999" cy="57443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75" name="Straight Arrow Connector 3074"/>
          <p:cNvCxnSpPr/>
          <p:nvPr/>
        </p:nvCxnSpPr>
        <p:spPr>
          <a:xfrm>
            <a:off x="2057400" y="5334000"/>
            <a:ext cx="2057400" cy="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76" name="TextBox 3075"/>
          <p:cNvSpPr txBox="1"/>
          <p:nvPr/>
        </p:nvSpPr>
        <p:spPr>
          <a:xfrm>
            <a:off x="932708" y="3015734"/>
            <a:ext cx="857927" cy="369332"/>
          </a:xfrm>
          <a:prstGeom prst="rect">
            <a:avLst/>
          </a:prstGeom>
          <a:noFill/>
        </p:spPr>
        <p:txBody>
          <a:bodyPr wrap="none" rtlCol="0">
            <a:spAutoFit/>
          </a:bodyPr>
          <a:lstStyle/>
          <a:p>
            <a:r>
              <a:rPr lang="en-US" dirty="0" smtClean="0">
                <a:latin typeface="Comic Sans MS" panose="030F0702030302020204" pitchFamily="66" charset="0"/>
              </a:rPr>
              <a:t>Anode</a:t>
            </a:r>
            <a:endParaRPr lang="en-US" dirty="0">
              <a:latin typeface="Comic Sans MS" panose="030F0702030302020204" pitchFamily="66" charset="0"/>
            </a:endParaRPr>
          </a:p>
        </p:txBody>
      </p:sp>
      <p:sp>
        <p:nvSpPr>
          <p:cNvPr id="3077" name="TextBox 3076"/>
          <p:cNvSpPr txBox="1"/>
          <p:nvPr/>
        </p:nvSpPr>
        <p:spPr>
          <a:xfrm>
            <a:off x="7010400" y="1581834"/>
            <a:ext cx="1447800" cy="646331"/>
          </a:xfrm>
          <a:prstGeom prst="rect">
            <a:avLst/>
          </a:prstGeom>
          <a:noFill/>
        </p:spPr>
        <p:txBody>
          <a:bodyPr wrap="square" rtlCol="0">
            <a:spAutoFit/>
          </a:bodyPr>
          <a:lstStyle/>
          <a:p>
            <a:pPr algn="ctr"/>
            <a:r>
              <a:rPr lang="en-US" dirty="0" smtClean="0">
                <a:latin typeface="Comic Sans MS" panose="030F0702030302020204" pitchFamily="66" charset="0"/>
              </a:rPr>
              <a:t>Cathode connection</a:t>
            </a:r>
            <a:endParaRPr lang="en-US" dirty="0">
              <a:latin typeface="Comic Sans MS" panose="030F0702030302020204" pitchFamily="66" charset="0"/>
            </a:endParaRPr>
          </a:p>
        </p:txBody>
      </p:sp>
      <p:sp>
        <p:nvSpPr>
          <p:cNvPr id="3078" name="TextBox 3077"/>
          <p:cNvSpPr txBox="1"/>
          <p:nvPr/>
        </p:nvSpPr>
        <p:spPr>
          <a:xfrm>
            <a:off x="7178318" y="3335215"/>
            <a:ext cx="1069524" cy="369332"/>
          </a:xfrm>
          <a:prstGeom prst="rect">
            <a:avLst/>
          </a:prstGeom>
          <a:noFill/>
        </p:spPr>
        <p:txBody>
          <a:bodyPr wrap="none" rtlCol="0">
            <a:spAutoFit/>
          </a:bodyPr>
          <a:lstStyle/>
          <a:p>
            <a:r>
              <a:rPr lang="en-US" dirty="0">
                <a:latin typeface="Comic Sans MS" panose="030F0702030302020204" pitchFamily="66" charset="0"/>
              </a:rPr>
              <a:t>C</a:t>
            </a:r>
            <a:r>
              <a:rPr lang="en-US" dirty="0" smtClean="0">
                <a:latin typeface="Comic Sans MS" panose="030F0702030302020204" pitchFamily="66" charset="0"/>
              </a:rPr>
              <a:t>athode</a:t>
            </a:r>
            <a:endParaRPr lang="en-US" dirty="0">
              <a:latin typeface="Comic Sans MS" panose="030F0702030302020204" pitchFamily="66" charset="0"/>
            </a:endParaRPr>
          </a:p>
        </p:txBody>
      </p:sp>
      <p:sp>
        <p:nvSpPr>
          <p:cNvPr id="3079" name="TextBox 3078"/>
          <p:cNvSpPr txBox="1"/>
          <p:nvPr/>
        </p:nvSpPr>
        <p:spPr>
          <a:xfrm>
            <a:off x="0" y="4867870"/>
            <a:ext cx="2133600" cy="923330"/>
          </a:xfrm>
          <a:prstGeom prst="rect">
            <a:avLst/>
          </a:prstGeom>
          <a:noFill/>
        </p:spPr>
        <p:txBody>
          <a:bodyPr wrap="square" rtlCol="0">
            <a:spAutoFit/>
          </a:bodyPr>
          <a:lstStyle/>
          <a:p>
            <a:pPr algn="ctr"/>
            <a:r>
              <a:rPr lang="en-US" dirty="0" smtClean="0">
                <a:latin typeface="Comic Sans MS" panose="030F0702030302020204" pitchFamily="66" charset="0"/>
              </a:rPr>
              <a:t>Anode cover plate (extraction aperture)</a:t>
            </a:r>
            <a:endParaRPr lang="en-US" dirty="0">
              <a:latin typeface="Comic Sans MS" panose="030F0702030302020204" pitchFamily="66" charset="0"/>
            </a:endParaRPr>
          </a:p>
        </p:txBody>
      </p:sp>
      <p:cxnSp>
        <p:nvCxnSpPr>
          <p:cNvPr id="3081" name="Straight Arrow Connector 3080"/>
          <p:cNvCxnSpPr/>
          <p:nvPr/>
        </p:nvCxnSpPr>
        <p:spPr>
          <a:xfrm>
            <a:off x="1840798" y="1447800"/>
            <a:ext cx="1359602" cy="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V="1">
            <a:off x="2520599" y="5004262"/>
            <a:ext cx="3888514" cy="108066"/>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162204" y="5066608"/>
            <a:ext cx="423514" cy="307777"/>
          </a:xfrm>
          <a:prstGeom prst="rect">
            <a:avLst/>
          </a:prstGeom>
          <a:noFill/>
        </p:spPr>
        <p:txBody>
          <a:bodyPr wrap="none" rtlCol="0">
            <a:spAutoFit/>
          </a:bodyPr>
          <a:lstStyle/>
          <a:p>
            <a:r>
              <a:rPr lang="en-US" sz="1400" dirty="0" smtClean="0">
                <a:solidFill>
                  <a:schemeClr val="bg1"/>
                </a:solidFill>
                <a:latin typeface="Helvetica" pitchFamily="34" charset="0"/>
              </a:rPr>
              <a:t>3in</a:t>
            </a:r>
            <a:endParaRPr lang="en-US" sz="1400" dirty="0">
              <a:solidFill>
                <a:schemeClr val="bg1"/>
              </a:solidFill>
              <a:latin typeface="Helvetica" pitchFamily="34" charset="0"/>
            </a:endParaRPr>
          </a:p>
        </p:txBody>
      </p:sp>
    </p:spTree>
    <p:extLst>
      <p:ext uri="{BB962C8B-B14F-4D97-AF65-F5344CB8AC3E}">
        <p14:creationId xmlns:p14="http://schemas.microsoft.com/office/powerpoint/2010/main" val="29512304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misc talks\APT Talk\IMG_6660.JPG"/>
          <p:cNvPicPr>
            <a:picLocks noChangeAspect="1" noChangeArrowheads="1"/>
          </p:cNvPicPr>
          <p:nvPr/>
        </p:nvPicPr>
        <p:blipFill rotWithShape="1">
          <a:blip r:embed="rId2">
            <a:extLst>
              <a:ext uri="{28A0092B-C50C-407E-A947-70E740481C1C}">
                <a14:useLocalDpi xmlns:a14="http://schemas.microsoft.com/office/drawing/2010/main" val="0"/>
              </a:ext>
            </a:extLst>
          </a:blip>
          <a:srcRect l="18310" t="24489" r="21949" b="21890"/>
          <a:stretch/>
        </p:blipFill>
        <p:spPr bwMode="auto">
          <a:xfrm rot="5400000">
            <a:off x="-289036" y="2201918"/>
            <a:ext cx="4855780" cy="32687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9309" y="1408387"/>
            <a:ext cx="3308976" cy="4282492"/>
          </a:xfrm>
          <a:prstGeom prst="rect">
            <a:avLst/>
          </a:prstGeom>
        </p:spPr>
      </p:pic>
      <p:sp>
        <p:nvSpPr>
          <p:cNvPr id="4" name="TextBox 3"/>
          <p:cNvSpPr txBox="1"/>
          <p:nvPr/>
        </p:nvSpPr>
        <p:spPr>
          <a:xfrm>
            <a:off x="1839311" y="409903"/>
            <a:ext cx="6106159" cy="369332"/>
          </a:xfrm>
          <a:prstGeom prst="rect">
            <a:avLst/>
          </a:prstGeom>
          <a:noFill/>
        </p:spPr>
        <p:txBody>
          <a:bodyPr wrap="none" rtlCol="0">
            <a:spAutoFit/>
          </a:bodyPr>
          <a:lstStyle/>
          <a:p>
            <a:r>
              <a:rPr lang="en-US" dirty="0" smtClean="0">
                <a:solidFill>
                  <a:srgbClr val="FF0000"/>
                </a:solidFill>
                <a:latin typeface="Comic Sans MS" panose="030F0702030302020204" pitchFamily="66" charset="0"/>
              </a:rPr>
              <a:t>BNL source was installed in bell jar and tested at 15Hz</a:t>
            </a:r>
            <a:endParaRPr lang="en-US" dirty="0">
              <a:solidFill>
                <a:srgbClr val="FF0000"/>
              </a:solidFill>
              <a:latin typeface="Comic Sans MS" panose="030F0702030302020204" pitchFamily="66" charset="0"/>
            </a:endParaRPr>
          </a:p>
        </p:txBody>
      </p:sp>
      <p:sp>
        <p:nvSpPr>
          <p:cNvPr id="6" name="Rounded Rectangle 5"/>
          <p:cNvSpPr/>
          <p:nvPr/>
        </p:nvSpPr>
        <p:spPr>
          <a:xfrm>
            <a:off x="5037513" y="1990897"/>
            <a:ext cx="1911927" cy="324197"/>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488874" y="5835535"/>
            <a:ext cx="4580312" cy="646331"/>
          </a:xfrm>
          <a:prstGeom prst="rect">
            <a:avLst/>
          </a:prstGeom>
          <a:noFill/>
        </p:spPr>
        <p:txBody>
          <a:bodyPr wrap="square" rtlCol="0">
            <a:spAutoFit/>
          </a:bodyPr>
          <a:lstStyle/>
          <a:p>
            <a:r>
              <a:rPr lang="en-US" sz="1200" dirty="0" smtClean="0">
                <a:solidFill>
                  <a:srgbClr val="002060"/>
                </a:solidFill>
                <a:latin typeface="Comic Sans MS" panose="030F0702030302020204" pitchFamily="66" charset="0"/>
              </a:rPr>
              <a:t>Interesting side note early test were done using cesium chromate and titanium powder to make cesium tablets that were inserted into the cathode</a:t>
            </a:r>
            <a:endParaRPr lang="en-US" sz="1200"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9934956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7816</TotalTime>
  <Words>1841</Words>
  <Application>Microsoft Office PowerPoint</Application>
  <PresentationFormat>On-screen Show (4:3)</PresentationFormat>
  <Paragraphs>295</Paragraphs>
  <Slides>51</Slides>
  <Notes>0</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3" baseType="lpstr">
      <vt:lpstr>Office Theme</vt:lpstr>
      <vt:lpstr>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S. Bollinger x2529 08342N</dc:creator>
  <cp:lastModifiedBy>Daniel S. Bollinger x2529 08342N</cp:lastModifiedBy>
  <cp:revision>173</cp:revision>
  <cp:lastPrinted>2013-12-27T14:56:28Z</cp:lastPrinted>
  <dcterms:created xsi:type="dcterms:W3CDTF">2013-12-19T13:47:54Z</dcterms:created>
  <dcterms:modified xsi:type="dcterms:W3CDTF">2014-02-06T19:36:18Z</dcterms:modified>
</cp:coreProperties>
</file>