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5" r:id="rId3"/>
    <p:sldId id="296" r:id="rId4"/>
    <p:sldId id="301" r:id="rId5"/>
    <p:sldId id="303" r:id="rId6"/>
    <p:sldId id="299" r:id="rId7"/>
    <p:sldId id="300" r:id="rId8"/>
    <p:sldId id="304" r:id="rId9"/>
    <p:sldId id="311" r:id="rId10"/>
    <p:sldId id="305" r:id="rId11"/>
    <p:sldId id="310" r:id="rId12"/>
    <p:sldId id="302" r:id="rId13"/>
    <p:sldId id="306" r:id="rId14"/>
    <p:sldId id="308" r:id="rId15"/>
    <p:sldId id="309" r:id="rId16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591" autoAdjust="0"/>
  </p:normalViewPr>
  <p:slideViewPr>
    <p:cSldViewPr snapToGrid="0" snapToObjects="1">
      <p:cViewPr>
        <p:scale>
          <a:sx n="91" d="100"/>
          <a:sy n="91" d="100"/>
        </p:scale>
        <p:origin x="-4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2FFC102-56DA-479F-949F-02B1E083021E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292D989-D5FA-4A48-BD8E-FB981ABD3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3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-ad.fnal.gov/proton/PIP/PIP_index.html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42BD9-BBD7-4C1A-99A1-9A6998E35D57}" type="datetime1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6" y="0"/>
            <a:ext cx="63359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roton Improvement Plan - PIP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65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1A32-A490-4965-83EC-B47787772110}" type="datetime1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8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B1F4-2906-412C-BA8E-983948CD1E93}" type="datetime1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7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Tx/>
              <a:buSzPct val="70000"/>
              <a:buFont typeface="Wingdings" panose="05000000000000000000" pitchFamily="2" charset="2"/>
              <a:buChar char="q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v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483731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5805C31-1FEE-4DB9-ACA6-830F5079BB01}" type="datetime1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Chandra Bhat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76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B1EE-7BE4-4B18-9003-5BFAE7FA3440}" type="datetime1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81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E407-4DE0-4832-BC3F-914B22535646}" type="datetime1">
              <a:rPr lang="en-US" smtClean="0"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2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399D-996A-426E-916F-8DEC392D7F93}" type="datetime1">
              <a:rPr lang="en-US" smtClean="0"/>
              <a:t>2/19/2014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27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fld id="{B8E9A6F2-0BE3-4ACE-8CF4-A43427ACA003}" type="datetime1">
              <a:rPr lang="en-US" smtClean="0"/>
              <a:t>2/19/2014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62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93FC-43E4-4FA2-A5A0-02927C1049CF}" type="datetime1">
              <a:rPr lang="en-US" smtClean="0"/>
              <a:t>2/19/2014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5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1DD2-2E1D-4CA5-A01E-B86966D8D7D7}" type="datetime1">
              <a:rPr lang="en-US" smtClean="0"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6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8F38-879C-40D9-93BF-193A7951C8D5}" type="datetime1">
              <a:rPr lang="en-US" smtClean="0"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4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-ad.fnal.gov/proton/PIP/PIP_index.html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F2D37-236F-4AD1-9BBD-D5D4FD6728E4}" type="datetime1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Chandra Bhat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705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64833-0210-4999-B6BB-5BBCA76D12E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1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6" y="0"/>
            <a:ext cx="63359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Proton Improvement Plan - PIP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2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0000CC"/>
          </a:solidFill>
          <a:latin typeface="Comic Sans MS" panose="030F0702030302020204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FF0000"/>
          </a:solidFill>
          <a:latin typeface="Comic Sans MS" panose="030F0702030302020204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FF0000"/>
          </a:solidFill>
          <a:latin typeface="Comic Sans MS" panose="030F0702030302020204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-ad.fnal.gov/proton/PIP/PIP_index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8.emf"/><Relationship Id="rId7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10" Type="http://schemas.openxmlformats.org/officeDocument/2006/relationships/image" Target="../media/image12.emf"/><Relationship Id="rId4" Type="http://schemas.openxmlformats.org/officeDocument/2006/relationships/image" Target="../media/image19.emf"/><Relationship Id="rId9" Type="http://schemas.openxmlformats.org/officeDocument/2006/relationships/package" Target="../embeddings/Microsoft_Excel_Worksheet7.xlsx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23.emf"/><Relationship Id="rId7" Type="http://schemas.openxmlformats.org/officeDocument/2006/relationships/package" Target="../embeddings/Microsoft_Excel_Worksheet8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Relationship Id="rId9" Type="http://schemas.openxmlformats.org/officeDocument/2006/relationships/package" Target="../embeddings/Microsoft_Excel_Worksheet9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png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28.png"/><Relationship Id="rId7" Type="http://schemas.openxmlformats.org/officeDocument/2006/relationships/package" Target="../embeddings/Microsoft_Excel_Worksheet11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package" Target="../embeddings/Microsoft_Excel_Worksheet1.xlsx"/><Relationship Id="rId7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5.emf"/><Relationship Id="rId4" Type="http://schemas.openxmlformats.org/officeDocument/2006/relationships/image" Target="../media/image3.emf"/><Relationship Id="rId9" Type="http://schemas.openxmlformats.org/officeDocument/2006/relationships/package" Target="../embeddings/Microsoft_Excel_Worksheet3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3.emf"/><Relationship Id="rId7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10" Type="http://schemas.openxmlformats.org/officeDocument/2006/relationships/image" Target="../media/image12.emf"/><Relationship Id="rId4" Type="http://schemas.openxmlformats.org/officeDocument/2006/relationships/image" Target="../media/image14.emf"/><Relationship Id="rId9" Type="http://schemas.openxmlformats.org/officeDocument/2006/relationships/package" Target="../embeddings/Microsoft_Excel_Worksheet5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Beam Energy Spread in the Booster at Injection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124200"/>
            <a:ext cx="8153400" cy="3200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Chandra Bhat</a:t>
            </a:r>
          </a:p>
          <a:p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B. E. Chase, Salah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</a:rPr>
              <a:t>Chaurize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Fernanda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Garcia,</a:t>
            </a:r>
            <a:r>
              <a:rPr lang="en-US" sz="2200" u="sng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200" u="sng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</a:rPr>
              <a:t>Kiyomi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</a:rPr>
              <a:t>Seiya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, Bill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</a:rPr>
              <a:t>Pellico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, Todd Sullivan, Kent Triplett</a:t>
            </a:r>
            <a:endParaRPr lang="en-US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Acknowledgements: Dave Wildman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PIP Meeting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February 18,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61B39-CEEC-425C-BE85-FBE60F75E504}" type="datetime1">
              <a:rPr lang="en-US" smtClean="0"/>
              <a:t>2/19/2014</a:t>
            </a:fld>
            <a:endParaRPr lang="en-US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6" y="0"/>
            <a:ext cx="63359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Proton Improvement Plan - PI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5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018" y="3805135"/>
            <a:ext cx="3025429" cy="25951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56" y="3805135"/>
            <a:ext cx="3025429" cy="25951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56" y="1039979"/>
            <a:ext cx="3025429" cy="25951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236" y="1025907"/>
            <a:ext cx="3025429" cy="25951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620" y="-104260"/>
            <a:ext cx="8229600" cy="1046060"/>
          </a:xfrm>
        </p:spPr>
        <p:txBody>
          <a:bodyPr/>
          <a:lstStyle/>
          <a:p>
            <a:r>
              <a:rPr lang="en-US" sz="2400" dirty="0" smtClean="0"/>
              <a:t>Measurements: MR data for Booster &amp; </a:t>
            </a:r>
            <a:r>
              <a:rPr lang="en-US" sz="2400" dirty="0" err="1" smtClean="0"/>
              <a:t>Debuncher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Cavities at different configurations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6AA8-0C6E-456D-991E-62AEFB6C9919}" type="datetime1">
              <a:rPr lang="en-US" smtClean="0"/>
              <a:t>2/19/2014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647308"/>
              </p:ext>
            </p:extLst>
          </p:nvPr>
        </p:nvGraphicFramePr>
        <p:xfrm>
          <a:off x="1619748" y="2468875"/>
          <a:ext cx="878382" cy="514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6" name="Worksheet" r:id="rId7" imgW="1714534" imgH="685800" progId="Excel.Sheet.12">
                  <p:embed/>
                </p:oleObj>
              </mc:Choice>
              <mc:Fallback>
                <p:oleObj name="Worksheet" r:id="rId7" imgW="1714534" imgH="6858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748" y="2468875"/>
                        <a:ext cx="878382" cy="51491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759717"/>
              </p:ext>
            </p:extLst>
          </p:nvPr>
        </p:nvGraphicFramePr>
        <p:xfrm>
          <a:off x="5570530" y="2468875"/>
          <a:ext cx="844910" cy="500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Worksheet" r:id="rId9" imgW="1714534" imgH="685800" progId="Excel.Sheet.12">
                  <p:embed/>
                </p:oleObj>
              </mc:Choice>
              <mc:Fallback>
                <p:oleObj name="Worksheet" r:id="rId9" imgW="1714534" imgH="6858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0530" y="2468875"/>
                        <a:ext cx="844910" cy="50078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612341" y="4081885"/>
            <a:ext cx="2153154" cy="21544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" dirty="0" smtClean="0"/>
              <a:t>1</a:t>
            </a:r>
            <a:r>
              <a:rPr lang="en-US" sz="800" baseline="30000" dirty="0" smtClean="0"/>
              <a:t>st</a:t>
            </a:r>
            <a:r>
              <a:rPr lang="en-US" sz="800" dirty="0" smtClean="0"/>
              <a:t>  trace with notch &amp; Trace with grazing touch</a:t>
            </a:r>
            <a:endParaRPr lang="en-US" sz="800" dirty="0"/>
          </a:p>
        </p:txBody>
      </p:sp>
      <p:sp>
        <p:nvSpPr>
          <p:cNvPr id="17" name="TextBox 16"/>
          <p:cNvSpPr txBox="1"/>
          <p:nvPr/>
        </p:nvSpPr>
        <p:spPr>
          <a:xfrm>
            <a:off x="5570530" y="4108499"/>
            <a:ext cx="2153154" cy="21544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" dirty="0" smtClean="0"/>
              <a:t>1</a:t>
            </a:r>
            <a:r>
              <a:rPr lang="en-US" sz="800" baseline="30000" dirty="0" smtClean="0"/>
              <a:t>st</a:t>
            </a:r>
            <a:r>
              <a:rPr lang="en-US" sz="800" dirty="0" smtClean="0"/>
              <a:t>  trace with notch &amp; Trace with grazing touch</a:t>
            </a:r>
            <a:endParaRPr lang="en-US" sz="8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96806" y="997332"/>
            <a:ext cx="3113244" cy="54383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65778" y="987807"/>
            <a:ext cx="3113244" cy="54383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231951" y="2600329"/>
            <a:ext cx="65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10BT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232451" y="2596004"/>
            <a:ext cx="65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10BT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31951" y="5234182"/>
            <a:ext cx="65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10BT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232451" y="5229857"/>
            <a:ext cx="65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10BT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31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C:\Chandra\FermilabSuperSource\Fermilab_Booster\Booster-dE-Meas-20140117\cb-ScopeDatafromKiyomi\Analysis\MRfillnotch-10BT-nt-2030-no-RF-no-deb-2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494" y="1025907"/>
            <a:ext cx="3025429" cy="25951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Chandra\FermilabSuperSource\Fermilab_Booster\Booster-dE-Meas-20140117\cb-ScopeDatafromKiyomi\Analysis\MRfillnotch-1standLast-10BT-nt-2030-no-RF-no-deb-2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31" y="3805135"/>
            <a:ext cx="3025429" cy="25951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Chandra\FermilabSuperSource\Fermilab_Booster\Booster-dE-Meas-20140117\cb-ScopeDatafromKiyomi\Analysis\MRfillnotch-3BT-nt-2030-no-RF-no-deb-2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285" y="1035432"/>
            <a:ext cx="3025429" cy="25951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Chandra\FermilabSuperSource\Fermilab_Booster\Booster-dE-Meas-20140117\cb-ScopeDatafromKiyomi\Analysis\MRfillnotch-1standLast-3BT-nt-2030-no-RF-no-deb-2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832" y="3805135"/>
            <a:ext cx="3025429" cy="25951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620" y="-104260"/>
            <a:ext cx="8229600" cy="1046060"/>
          </a:xfrm>
        </p:spPr>
        <p:txBody>
          <a:bodyPr/>
          <a:lstStyle/>
          <a:p>
            <a:r>
              <a:rPr lang="en-US" sz="2400" dirty="0" smtClean="0"/>
              <a:t>Measurements: MR data for Booster &amp; </a:t>
            </a:r>
            <a:r>
              <a:rPr lang="en-US" sz="2400" dirty="0" err="1" smtClean="0"/>
              <a:t>Debuncher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Cavities at different configurations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6AA8-0C6E-456D-991E-62AEFB6C9919}" type="datetime1">
              <a:rPr lang="en-US" smtClean="0"/>
              <a:t>2/19/2014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604414"/>
              </p:ext>
            </p:extLst>
          </p:nvPr>
        </p:nvGraphicFramePr>
        <p:xfrm>
          <a:off x="2991888" y="2630800"/>
          <a:ext cx="878382" cy="514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Worksheet" r:id="rId7" imgW="1714500" imgH="685800" progId="Excel.Sheet.12">
                  <p:embed/>
                </p:oleObj>
              </mc:Choice>
              <mc:Fallback>
                <p:oleObj name="Worksheet" r:id="rId7" imgW="1714500" imgH="6858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1888" y="2630800"/>
                        <a:ext cx="878382" cy="51491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602608"/>
              </p:ext>
            </p:extLst>
          </p:nvPr>
        </p:nvGraphicFramePr>
        <p:xfrm>
          <a:off x="6989755" y="2468875"/>
          <a:ext cx="844910" cy="500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Worksheet" r:id="rId9" imgW="1714500" imgH="685800" progId="Excel.Sheet.12">
                  <p:embed/>
                </p:oleObj>
              </mc:Choice>
              <mc:Fallback>
                <p:oleObj name="Worksheet" r:id="rId9" imgW="1714500" imgH="6858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9755" y="2468875"/>
                        <a:ext cx="844910" cy="50078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612341" y="4081885"/>
            <a:ext cx="2153154" cy="21544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" dirty="0" smtClean="0"/>
              <a:t>1</a:t>
            </a:r>
            <a:r>
              <a:rPr lang="en-US" sz="800" baseline="30000" dirty="0" smtClean="0"/>
              <a:t>st</a:t>
            </a:r>
            <a:r>
              <a:rPr lang="en-US" sz="800" dirty="0" smtClean="0"/>
              <a:t>  trace with notch &amp; Trace with grazing touch</a:t>
            </a:r>
            <a:endParaRPr lang="en-US" sz="800" dirty="0"/>
          </a:p>
        </p:txBody>
      </p:sp>
      <p:sp>
        <p:nvSpPr>
          <p:cNvPr id="17" name="TextBox 16"/>
          <p:cNvSpPr txBox="1"/>
          <p:nvPr/>
        </p:nvSpPr>
        <p:spPr>
          <a:xfrm>
            <a:off x="5570530" y="4108499"/>
            <a:ext cx="2153154" cy="21544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" dirty="0" smtClean="0"/>
              <a:t>1</a:t>
            </a:r>
            <a:r>
              <a:rPr lang="en-US" sz="800" baseline="30000" dirty="0" smtClean="0"/>
              <a:t>st</a:t>
            </a:r>
            <a:r>
              <a:rPr lang="en-US" sz="800" dirty="0" smtClean="0"/>
              <a:t>  trace with notch &amp; Trace with grazing touch</a:t>
            </a:r>
            <a:endParaRPr lang="en-US" sz="8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t>11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12341" y="2471932"/>
            <a:ext cx="533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3BT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612841" y="2467607"/>
            <a:ext cx="65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10BT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96806" y="997332"/>
            <a:ext cx="3113244" cy="54383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064802" y="987807"/>
            <a:ext cx="3113244" cy="54383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636870" y="5434207"/>
            <a:ext cx="533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3BT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637370" y="5429882"/>
            <a:ext cx="65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10BT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24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Results from the 20140117 Measurements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E26D-B079-44D3-B2C2-A45B8550194C}" type="datetime1">
              <a:rPr lang="en-US" smtClean="0"/>
              <a:t>2/19/2014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40315"/>
              </p:ext>
            </p:extLst>
          </p:nvPr>
        </p:nvGraphicFramePr>
        <p:xfrm>
          <a:off x="1691625" y="740650"/>
          <a:ext cx="5683940" cy="432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Worksheet" r:id="rId3" imgW="6924588" imgH="5524470" progId="Excel.Sheet.12">
                  <p:embed/>
                </p:oleObj>
              </mc:Choice>
              <mc:Fallback>
                <p:oleObj name="Worksheet" r:id="rId3" imgW="6924588" imgH="55244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1625" y="740650"/>
                        <a:ext cx="5683940" cy="4325125"/>
                      </a:xfrm>
                      <a:prstGeom prst="rect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996" y="5171872"/>
                <a:ext cx="9119804" cy="1291123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700" u="sng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Conclusions:</a:t>
                </a:r>
                <a:r>
                  <a:rPr lang="en-US" sz="17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 1.  </a:t>
                </a:r>
                <a:r>
                  <a:rPr lang="en-US" sz="1700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sym typeface="Symbol"/>
                  </a:rPr>
                  <a:t></a:t>
                </a:r>
                <a:r>
                  <a:rPr lang="en-US" sz="1700" dirty="0" err="1" smtClean="0">
                    <a:solidFill>
                      <a:schemeClr val="tx1"/>
                    </a:solidFill>
                    <a:latin typeface="Comic Sans MS" panose="030F0702030302020204" pitchFamily="66" charset="0"/>
                    <a:sym typeface="Symbol"/>
                  </a:rPr>
                  <a:t>E</a:t>
                </a:r>
                <a:r>
                  <a:rPr lang="en-US" sz="1700" b="1" dirty="0" err="1" smtClean="0">
                    <a:solidFill>
                      <a:schemeClr val="tx1"/>
                    </a:solidFill>
                    <a:latin typeface="Comic Sans MS" panose="030F0702030302020204" pitchFamily="66" charset="0"/>
                    <a:sym typeface="Symbol"/>
                  </a:rPr>
                  <a:t>|</a:t>
                </a:r>
                <a:r>
                  <a:rPr lang="en-US" sz="1700" b="1" baseline="-25000" dirty="0" err="1" smtClean="0">
                    <a:solidFill>
                      <a:schemeClr val="tx1"/>
                    </a:solidFill>
                    <a:latin typeface="Comic Sans MS" panose="030F0702030302020204" pitchFamily="66" charset="0"/>
                    <a:sym typeface="Symbol"/>
                  </a:rPr>
                  <a:t>full</a:t>
                </a:r>
                <a:r>
                  <a:rPr lang="en-US" sz="1700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sym typeface="Symbol"/>
                  </a:rPr>
                  <a:t>=1.240.05 </a:t>
                </a:r>
                <a:r>
                  <a:rPr lang="en-US" sz="1700" dirty="0">
                    <a:solidFill>
                      <a:schemeClr val="tx1"/>
                    </a:solidFill>
                    <a:latin typeface="Comic Sans MS" panose="030F0702030302020204" pitchFamily="66" charset="0"/>
                    <a:sym typeface="Symbol"/>
                  </a:rPr>
                  <a:t>MeV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700" b="1" i="1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sz="1700" b="1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𝐝𝐩</m:t>
                        </m:r>
                      </m:num>
                      <m:den>
                        <m:r>
                          <a:rPr lang="en-US" sz="1700" b="1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𝐩</m:t>
                        </m:r>
                      </m:den>
                    </m:f>
                  </m:oMath>
                </a14:m>
                <a:r>
                  <a:rPr lang="en-US" sz="1700" dirty="0">
                    <a:solidFill>
                      <a:schemeClr val="tx1"/>
                    </a:solidFill>
                    <a:latin typeface="Comic Sans MS" panose="030F0702030302020204" pitchFamily="66" charset="0"/>
                    <a:sym typeface="Symbol"/>
                  </a:rPr>
                  <a:t>|</a:t>
                </a:r>
                <a:r>
                  <a:rPr lang="en-US" sz="1700" baseline="-25000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sym typeface="Symbol"/>
                  </a:rPr>
                  <a:t>full</a:t>
                </a:r>
                <a:r>
                  <a:rPr lang="en-US" sz="1700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sym typeface="Symbol"/>
                  </a:rPr>
                  <a:t>=(1.81 </a:t>
                </a:r>
                <a:r>
                  <a:rPr lang="en-US" sz="1700" dirty="0">
                    <a:solidFill>
                      <a:schemeClr val="tx1"/>
                    </a:solidFill>
                    <a:latin typeface="Comic Sans MS" panose="030F0702030302020204" pitchFamily="66" charset="0"/>
                    <a:sym typeface="Symbol"/>
                  </a:rPr>
                  <a:t></a:t>
                </a:r>
                <a:r>
                  <a:rPr lang="en-US" sz="1700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sym typeface="Symbol"/>
                  </a:rPr>
                  <a:t>0.07) E-3</a:t>
                </a:r>
              </a:p>
              <a:p>
                <a:r>
                  <a:rPr lang="en-US" sz="1700" dirty="0">
                    <a:solidFill>
                      <a:schemeClr val="tx1"/>
                    </a:solidFill>
                    <a:latin typeface="Comic Sans MS" panose="030F0702030302020204" pitchFamily="66" charset="0"/>
                    <a:sym typeface="Symbol"/>
                  </a:rPr>
                  <a:t> </a:t>
                </a:r>
                <a:r>
                  <a:rPr lang="en-US" sz="1700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sym typeface="Symbol"/>
                  </a:rPr>
                  <a:t>                   2.  Within the errors No difference between 3BT and 10BT Measurements</a:t>
                </a:r>
              </a:p>
              <a:p>
                <a:r>
                  <a:rPr lang="en-US" sz="1700" dirty="0">
                    <a:solidFill>
                      <a:schemeClr val="tx1"/>
                    </a:solidFill>
                    <a:latin typeface="Comic Sans MS" panose="030F0702030302020204" pitchFamily="66" charset="0"/>
                    <a:sym typeface="Symbol"/>
                  </a:rPr>
                  <a:t> </a:t>
                </a:r>
                <a:r>
                  <a:rPr lang="en-US" sz="1700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sym typeface="Symbol"/>
                  </a:rPr>
                  <a:t>                   3.  &lt;3% effect with </a:t>
                </a:r>
                <a:r>
                  <a:rPr lang="en-US" sz="1700" dirty="0" err="1" smtClean="0">
                    <a:solidFill>
                      <a:schemeClr val="tx1"/>
                    </a:solidFill>
                    <a:latin typeface="Comic Sans MS" panose="030F0702030302020204" pitchFamily="66" charset="0"/>
                    <a:sym typeface="Symbol"/>
                  </a:rPr>
                  <a:t>Debuncher</a:t>
                </a:r>
                <a:r>
                  <a:rPr lang="en-US" sz="1700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sym typeface="Symbol"/>
                  </a:rPr>
                  <a:t> cavity  ON and OFF </a:t>
                </a:r>
                <a:endParaRPr lang="en-US" sz="1700" dirty="0">
                  <a:solidFill>
                    <a:schemeClr val="tx1"/>
                  </a:solidFill>
                  <a:latin typeface="Comic Sans MS" panose="030F0702030302020204" pitchFamily="66" charset="0"/>
                  <a:sym typeface="Symbol"/>
                </a:endParaRPr>
              </a:p>
              <a:p>
                <a:endParaRPr lang="en-US" sz="17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6" y="5171872"/>
                <a:ext cx="9119804" cy="1291123"/>
              </a:xfrm>
              <a:prstGeom prst="rect">
                <a:avLst/>
              </a:prstGeom>
              <a:blipFill rotWithShape="1">
                <a:blip r:embed="rId6"/>
                <a:stretch>
                  <a:fillRect l="-33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4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8691"/>
            <a:ext cx="8229600" cy="623605"/>
          </a:xfrm>
        </p:spPr>
        <p:txBody>
          <a:bodyPr/>
          <a:lstStyle/>
          <a:p>
            <a:r>
              <a:rPr lang="en-US" sz="2800" dirty="0" smtClean="0"/>
              <a:t>Interesting Facts from the Data Set-I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C00000"/>
                </a:solidFill>
              </a:rPr>
              <a:t>Motion of Notch-Center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4A03-4D25-4ABF-B407-914E4A05FD95}" type="datetime1">
              <a:rPr lang="en-US" smtClean="0"/>
              <a:t>2/19/2014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692" y="988472"/>
            <a:ext cx="2783746" cy="2440544"/>
          </a:xfrm>
          <a:prstGeom prst="rect">
            <a:avLst/>
          </a:prstGeom>
        </p:spPr>
      </p:pic>
      <p:pic>
        <p:nvPicPr>
          <p:cNvPr id="16" name="Picture 15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887" y="976806"/>
            <a:ext cx="2784021" cy="24457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137" y="3541115"/>
            <a:ext cx="2760063" cy="24211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045" y="3546711"/>
            <a:ext cx="2734045" cy="2398372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247139"/>
              </p:ext>
            </p:extLst>
          </p:nvPr>
        </p:nvGraphicFramePr>
        <p:xfrm>
          <a:off x="175390" y="1859374"/>
          <a:ext cx="1601859" cy="939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Worksheet" r:id="rId7" imgW="1714534" imgH="685800" progId="Excel.Sheet.12">
                  <p:embed/>
                </p:oleObj>
              </mc:Choice>
              <mc:Fallback>
                <p:oleObj name="Worksheet" r:id="rId7" imgW="1714534" imgH="685800" progId="Excel.Sheet.1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90" y="1859374"/>
                        <a:ext cx="1601859" cy="93971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7050800" y="3891690"/>
            <a:ext cx="0" cy="1536200"/>
          </a:xfrm>
          <a:prstGeom prst="line">
            <a:avLst/>
          </a:prstGeom>
          <a:ln w="19050">
            <a:solidFill>
              <a:srgbClr val="00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260225" y="3882165"/>
            <a:ext cx="0" cy="1536200"/>
          </a:xfrm>
          <a:prstGeom prst="line">
            <a:avLst/>
          </a:prstGeom>
          <a:ln w="19050">
            <a:solidFill>
              <a:srgbClr val="00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95975" y="4217365"/>
            <a:ext cx="364250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050801" y="4227995"/>
            <a:ext cx="617598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668399" y="4043329"/>
            <a:ext cx="13422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&gt;30ns &amp;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Varies from cycle-to-cycle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145" name="TextBox 6144"/>
          <p:cNvSpPr txBox="1"/>
          <p:nvPr/>
        </p:nvSpPr>
        <p:spPr>
          <a:xfrm>
            <a:off x="4371975" y="5973319"/>
            <a:ext cx="4724400" cy="590931"/>
          </a:xfrm>
          <a:prstGeom prst="rec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 panose="030F0702030302020204" pitchFamily="66" charset="0"/>
              </a:rPr>
              <a:t>Does this cause any problem for cogging &amp; clean beam extraction from the Booster?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149" name="Slide Number Placeholder 61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7057199" y="2070755"/>
            <a:ext cx="1689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Ming-Jen’s B62 Program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004440" y="988472"/>
            <a:ext cx="1622560" cy="369332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Contour Plots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7436" y="2902343"/>
            <a:ext cx="694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Notch</a:t>
            </a:r>
            <a:endParaRPr lang="en-US" sz="1600" b="1" dirty="0">
              <a:solidFill>
                <a:srgbClr val="FFFF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095569" y="2833382"/>
            <a:ext cx="333992" cy="236428"/>
          </a:xfrm>
          <a:prstGeom prst="line">
            <a:avLst/>
          </a:prstGeom>
          <a:ln w="19050">
            <a:solidFill>
              <a:srgbClr val="FFFF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09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8210"/>
                <a:ext cx="8686800" cy="499110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 smtClean="0"/>
                  <a:t>We have measured the </a:t>
                </a:r>
                <a:r>
                  <a:rPr lang="en-US" sz="2000" dirty="0">
                    <a:solidFill>
                      <a:srgbClr val="0000CC"/>
                    </a:solidFill>
                    <a:sym typeface="Symbol"/>
                  </a:rPr>
                  <a:t></a:t>
                </a:r>
                <a:r>
                  <a:rPr lang="en-US" sz="2000" dirty="0" err="1" smtClean="0">
                    <a:solidFill>
                      <a:srgbClr val="0000CC"/>
                    </a:solidFill>
                    <a:sym typeface="Symbol"/>
                  </a:rPr>
                  <a:t>E</a:t>
                </a:r>
                <a:r>
                  <a:rPr lang="en-US" sz="2000" b="1" dirty="0" err="1" smtClean="0">
                    <a:solidFill>
                      <a:srgbClr val="0000CC"/>
                    </a:solidFill>
                    <a:sym typeface="Symbol"/>
                  </a:rPr>
                  <a:t>|</a:t>
                </a:r>
                <a:r>
                  <a:rPr lang="en-US" sz="2000" b="1" baseline="-25000" dirty="0" err="1" smtClean="0">
                    <a:solidFill>
                      <a:srgbClr val="0000CC"/>
                    </a:solidFill>
                    <a:sym typeface="Symbol"/>
                  </a:rPr>
                  <a:t>full</a:t>
                </a:r>
                <a:r>
                  <a:rPr lang="en-US" sz="2000" dirty="0" smtClean="0"/>
                  <a:t> in the </a:t>
                </a:r>
                <a:r>
                  <a:rPr lang="en-US" sz="2000" dirty="0"/>
                  <a:t>Booster at injection </a:t>
                </a:r>
                <a:r>
                  <a:rPr lang="en-US" sz="2000" dirty="0" smtClean="0"/>
                  <a:t>energy by a creating a gap (width~40 ns) at about 36 </a:t>
                </a:r>
                <a:r>
                  <a:rPr lang="en-US" sz="2000" dirty="0" smtClean="0">
                    <a:sym typeface="Symbol"/>
                  </a:rPr>
                  <a:t>s after beam injection and measuring  the time required for grazing touch on  two shoulders of the notch.     </a:t>
                </a:r>
                <a:endParaRPr lang="en-US" sz="2000" dirty="0" smtClean="0"/>
              </a:p>
              <a:p>
                <a:pPr lvl="1">
                  <a:lnSpc>
                    <a:spcPct val="120000"/>
                  </a:lnSpc>
                </a:pPr>
                <a:r>
                  <a:rPr lang="en-US" sz="1600" dirty="0" smtClean="0"/>
                  <a:t>for 3, 6 and 10 BT beam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sz="1600" dirty="0" smtClean="0"/>
                  <a:t>Turning ON and OFF the </a:t>
                </a:r>
                <a:r>
                  <a:rPr lang="en-US" sz="1600" dirty="0" err="1" smtClean="0"/>
                  <a:t>Debuncher</a:t>
                </a:r>
                <a:r>
                  <a:rPr lang="en-US" sz="1600" dirty="0" smtClean="0"/>
                  <a:t>  and Booster Cavities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CC"/>
                    </a:solidFill>
                    <a:sym typeface="Symbol"/>
                  </a:rPr>
                  <a:t> </a:t>
                </a:r>
                <a:r>
                  <a:rPr lang="en-US" sz="1800" dirty="0" smtClean="0">
                    <a:solidFill>
                      <a:srgbClr val="0000CC"/>
                    </a:solidFill>
                    <a:sym typeface="Symbol"/>
                  </a:rPr>
                  <a:t>    </a:t>
                </a:r>
                <a:r>
                  <a:rPr lang="en-US" sz="2000" dirty="0" smtClean="0">
                    <a:solidFill>
                      <a:srgbClr val="0000CC"/>
                    </a:solidFill>
                    <a:sym typeface="Symbol"/>
                  </a:rPr>
                  <a:t> </a:t>
                </a:r>
                <a:r>
                  <a:rPr lang="en-US" sz="2000" dirty="0" err="1">
                    <a:solidFill>
                      <a:srgbClr val="0000CC"/>
                    </a:solidFill>
                    <a:sym typeface="Symbol"/>
                  </a:rPr>
                  <a:t>E</a:t>
                </a:r>
                <a:r>
                  <a:rPr lang="en-US" sz="2000" b="1" dirty="0" err="1">
                    <a:solidFill>
                      <a:srgbClr val="0000CC"/>
                    </a:solidFill>
                    <a:sym typeface="Symbol"/>
                  </a:rPr>
                  <a:t>|</a:t>
                </a:r>
                <a:r>
                  <a:rPr lang="en-US" sz="2000" b="1" baseline="-25000" dirty="0" err="1">
                    <a:solidFill>
                      <a:srgbClr val="0000CC"/>
                    </a:solidFill>
                    <a:sym typeface="Symbol"/>
                  </a:rPr>
                  <a:t>full</a:t>
                </a:r>
                <a:r>
                  <a:rPr lang="en-US" sz="2000" dirty="0">
                    <a:solidFill>
                      <a:srgbClr val="0000CC"/>
                    </a:solidFill>
                    <a:sym typeface="Symbol"/>
                  </a:rPr>
                  <a:t>=1.240.05 MeV </a:t>
                </a:r>
                <a:r>
                  <a:rPr lang="en-US" sz="2000" dirty="0" smtClean="0">
                    <a:solidFill>
                      <a:srgbClr val="0000CC"/>
                    </a:solidFill>
                    <a:sym typeface="Symbol"/>
                  </a:rPr>
                  <a:t>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00CC"/>
                            </a:solidFill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sz="2000" b="1">
                            <a:solidFill>
                              <a:srgbClr val="0000CC"/>
                            </a:solidFill>
                            <a:latin typeface="Cambria Math"/>
                            <a:sym typeface="Symbol"/>
                          </a:rPr>
                          <m:t>𝐝𝐩</m:t>
                        </m:r>
                      </m:num>
                      <m:den>
                        <m:r>
                          <a:rPr lang="en-US" sz="2000" b="1">
                            <a:solidFill>
                              <a:srgbClr val="0000CC"/>
                            </a:solidFill>
                            <a:latin typeface="Cambria Math"/>
                            <a:sym typeface="Symbol"/>
                          </a:rPr>
                          <m:t>𝐩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CC"/>
                    </a:solidFill>
                    <a:sym typeface="Symbol"/>
                  </a:rPr>
                  <a:t>|</a:t>
                </a:r>
                <a:r>
                  <a:rPr lang="en-US" sz="2000" baseline="-25000" dirty="0">
                    <a:solidFill>
                      <a:srgbClr val="0000CC"/>
                    </a:solidFill>
                    <a:sym typeface="Symbol"/>
                  </a:rPr>
                  <a:t>full</a:t>
                </a:r>
                <a:r>
                  <a:rPr lang="en-US" sz="2000" dirty="0">
                    <a:solidFill>
                      <a:srgbClr val="0000CC"/>
                    </a:solidFill>
                    <a:sym typeface="Symbol"/>
                  </a:rPr>
                  <a:t>=(1.81 0.07) E-3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00CC"/>
                    </a:solidFill>
                    <a:sym typeface="Symbol"/>
                  </a:rPr>
                  <a:t>  </a:t>
                </a:r>
                <a:r>
                  <a:rPr lang="en-US" sz="2000" dirty="0" smtClean="0">
                    <a:solidFill>
                      <a:srgbClr val="0000CC"/>
                    </a:solidFill>
                    <a:sym typeface="Symbol"/>
                  </a:rPr>
                  <a:t>    </a:t>
                </a:r>
                <a:r>
                  <a:rPr lang="en-US" sz="2000" dirty="0">
                    <a:solidFill>
                      <a:srgbClr val="0000CC"/>
                    </a:solidFill>
                    <a:sym typeface="Symbol"/>
                  </a:rPr>
                  <a:t>NO difference </a:t>
                </a:r>
                <a:r>
                  <a:rPr lang="en-US" sz="2000" dirty="0" smtClean="0">
                    <a:solidFill>
                      <a:srgbClr val="0000CC"/>
                    </a:solidFill>
                    <a:sym typeface="Symbol"/>
                  </a:rPr>
                  <a:t>is seen between </a:t>
                </a:r>
                <a:r>
                  <a:rPr lang="en-US" sz="2000" dirty="0">
                    <a:solidFill>
                      <a:srgbClr val="0000CC"/>
                    </a:solidFill>
                    <a:sym typeface="Symbol"/>
                  </a:rPr>
                  <a:t>3BT and </a:t>
                </a:r>
                <a:r>
                  <a:rPr lang="en-US" sz="2000" dirty="0" smtClean="0">
                    <a:solidFill>
                      <a:srgbClr val="0000CC"/>
                    </a:solidFill>
                    <a:sym typeface="Symbol"/>
                  </a:rPr>
                  <a:t>10BT Measurements</a:t>
                </a:r>
                <a:endParaRPr lang="en-US" sz="2000" dirty="0">
                  <a:solidFill>
                    <a:srgbClr val="0000CC"/>
                  </a:solidFill>
                  <a:sym typeface="Symbol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00CC"/>
                    </a:solidFill>
                    <a:sym typeface="Symbol"/>
                  </a:rPr>
                  <a:t> </a:t>
                </a:r>
                <a:r>
                  <a:rPr lang="en-US" sz="2000" dirty="0" smtClean="0">
                    <a:solidFill>
                      <a:srgbClr val="0000CC"/>
                    </a:solidFill>
                    <a:sym typeface="Symbol"/>
                  </a:rPr>
                  <a:t>     </a:t>
                </a:r>
                <a:r>
                  <a:rPr lang="en-US" sz="2000" dirty="0">
                    <a:solidFill>
                      <a:srgbClr val="0000CC"/>
                    </a:solidFill>
                    <a:sym typeface="Symbol"/>
                  </a:rPr>
                  <a:t>&lt;3% effect with </a:t>
                </a:r>
                <a:r>
                  <a:rPr lang="en-US" sz="2000" dirty="0" err="1">
                    <a:solidFill>
                      <a:srgbClr val="0000CC"/>
                    </a:solidFill>
                    <a:sym typeface="Symbol"/>
                  </a:rPr>
                  <a:t>Debuncher</a:t>
                </a:r>
                <a:r>
                  <a:rPr lang="en-US" sz="2000" dirty="0">
                    <a:solidFill>
                      <a:srgbClr val="0000CC"/>
                    </a:solidFill>
                    <a:sym typeface="Symbol"/>
                  </a:rPr>
                  <a:t> cavity  ON and OFF </a:t>
                </a:r>
                <a:endParaRPr lang="en-US" sz="2000" dirty="0" smtClean="0">
                  <a:solidFill>
                    <a:srgbClr val="0000CC"/>
                  </a:solidFill>
                  <a:sym typeface="Symbol"/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0000CC"/>
                    </a:solidFill>
                    <a:sym typeface="Wingdings" panose="05000000000000000000" pitchFamily="2" charset="2"/>
                  </a:rPr>
                  <a:t>                   </a:t>
                </a:r>
                <a:r>
                  <a:rPr lang="en-US" sz="2000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 A big factor may be gained in future in Booster beam LE </a:t>
                </a:r>
                <a:endParaRPr lang="en-US" sz="2400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 smtClean="0"/>
                  <a:t>These measurements also showed a motion of the notch center by </a:t>
                </a:r>
                <a:r>
                  <a:rPr lang="en-US" sz="2000" dirty="0" err="1" smtClean="0"/>
                  <a:t>upto</a:t>
                </a:r>
                <a:r>
                  <a:rPr lang="en-US" sz="2000" dirty="0" smtClean="0"/>
                  <a:t> about </a:t>
                </a:r>
                <a:r>
                  <a:rPr lang="en-US" sz="2000" dirty="0"/>
                  <a:t>6</a:t>
                </a:r>
                <a:r>
                  <a:rPr lang="en-US" sz="2000" dirty="0" smtClean="0"/>
                  <a:t>0 ns in about 100 </a:t>
                </a:r>
                <a:r>
                  <a:rPr lang="en-US" sz="2000" dirty="0">
                    <a:sym typeface="Symbol"/>
                  </a:rPr>
                  <a:t></a:t>
                </a:r>
                <a:r>
                  <a:rPr lang="en-US" sz="2000" dirty="0" smtClean="0">
                    <a:sym typeface="Symbol"/>
                  </a:rPr>
                  <a:t>s.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000" dirty="0">
                    <a:sym typeface="Symbol"/>
                  </a:rPr>
                  <a:t> </a:t>
                </a:r>
                <a:r>
                  <a:rPr lang="en-US" sz="2000" dirty="0" smtClean="0">
                    <a:sym typeface="Symbol"/>
                  </a:rPr>
                  <a:t>        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 Needs further investigation with Booster rf Cavities OFF</a:t>
                </a:r>
                <a:endParaRPr lang="en-US" sz="2000" dirty="0" smtClean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000" dirty="0">
                  <a:sym typeface="Symbol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8210"/>
                <a:ext cx="8686800" cy="4991100"/>
              </a:xfrm>
              <a:blipFill rotWithShape="1">
                <a:blip r:embed="rId2"/>
                <a:stretch>
                  <a:fillRect l="-70" t="-122" r="-1123" b="-4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5C31-1FEE-4DB9-ACA6-830F5079BB01}" type="datetime1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4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"/>
            <a:ext cx="8229600" cy="674370"/>
          </a:xfrm>
        </p:spPr>
        <p:txBody>
          <a:bodyPr/>
          <a:lstStyle/>
          <a:p>
            <a:r>
              <a:rPr lang="en-US" sz="2400" dirty="0" smtClean="0"/>
              <a:t>2013-14 Energy Spread Measurements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(Fernanda Garcia)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A6F2-0BE3-4ACE-8CF4-A43427ACA003}" type="datetime1">
              <a:rPr lang="en-US" smtClean="0"/>
              <a:t>2/19/2014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t>15</a:t>
            </a:fld>
            <a:endParaRPr lang="en-US"/>
          </a:p>
        </p:txBody>
      </p:sp>
      <p:pic>
        <p:nvPicPr>
          <p:cNvPr id="7170" name="Picture 2" descr="C:\Chandra\FermilabSuperSource\Fermilab_Booster\DatafromFernandaGarcia_201401\Dpop-400MeV-2007-fromFernanda-20131223-DONTU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508761"/>
            <a:ext cx="4706959" cy="49377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7383780" y="2801774"/>
            <a:ext cx="0" cy="350901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35862" y="3989942"/>
            <a:ext cx="1483098" cy="357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Location of the </a:t>
            </a:r>
          </a:p>
          <a:p>
            <a:pPr>
              <a:lnSpc>
                <a:spcPct val="70000"/>
              </a:lnSpc>
            </a:pPr>
            <a:r>
              <a:rPr lang="en-US" sz="12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Debuncher</a:t>
            </a:r>
            <a:r>
              <a:rPr lang="en-US" sz="1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Cavity</a:t>
            </a:r>
            <a:endParaRPr lang="en-US" sz="1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810319" y="4134259"/>
            <a:ext cx="573461" cy="2656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9" y="2724150"/>
            <a:ext cx="3939336" cy="187364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108680" y="966723"/>
            <a:ext cx="4924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 panose="030F0702030302020204" pitchFamily="66" charset="0"/>
              </a:rPr>
              <a:t>Energy spread  from Multi-wire data fit to the 400MeV beam-line optics 2013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3644" y="4367758"/>
            <a:ext cx="1720086" cy="19574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dirty="0" smtClean="0"/>
              <a:t>RMS Momentum Spread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-248840" y="3378557"/>
            <a:ext cx="1098378" cy="2215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dirty="0" smtClean="0"/>
              <a:t>RMS </a:t>
            </a:r>
            <a:r>
              <a:rPr lang="en-US" sz="1200" dirty="0" smtClean="0">
                <a:sym typeface="Symbol"/>
              </a:rPr>
              <a:t>E (MeV)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238212" y="1764030"/>
            <a:ext cx="4101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 panose="030F0702030302020204" pitchFamily="66" charset="0"/>
              </a:rPr>
              <a:t>LINAC Downstream Spectrometer measurements of 2013-2014</a:t>
            </a:r>
            <a:endParaRPr lang="en-US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20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534400" cy="702855"/>
          </a:xfrm>
        </p:spPr>
        <p:txBody>
          <a:bodyPr/>
          <a:lstStyle/>
          <a:p>
            <a:r>
              <a:rPr lang="en-US" altLang="en-US" sz="3400" dirty="0" smtClean="0"/>
              <a:t>The </a:t>
            </a:r>
            <a:r>
              <a:rPr lang="en-US" altLang="en-US" sz="3400" dirty="0"/>
              <a:t>Proton Improvement </a:t>
            </a:r>
            <a:r>
              <a:rPr lang="en-US" altLang="en-US" sz="3400" dirty="0" err="1" smtClean="0"/>
              <a:t>PlP</a:t>
            </a:r>
            <a:r>
              <a:rPr lang="en-US" altLang="en-US" sz="3400" dirty="0"/>
              <a:t>	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40" y="813804"/>
            <a:ext cx="8001000" cy="566992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en-US" sz="2400" dirty="0"/>
              <a:t>The </a:t>
            </a:r>
            <a:r>
              <a:rPr lang="en-US" altLang="en-US" sz="2400" b="1" i="1" dirty="0"/>
              <a:t>Proton Improvement Plan</a:t>
            </a:r>
            <a:r>
              <a:rPr lang="en-US" altLang="en-US" sz="2400" dirty="0"/>
              <a:t>, when executed, should enable </a:t>
            </a:r>
            <a:r>
              <a:rPr lang="en-US" altLang="en-US" sz="2400" dirty="0" err="1"/>
              <a:t>Linac</a:t>
            </a:r>
            <a:r>
              <a:rPr lang="en-US" altLang="en-US" sz="2400" dirty="0"/>
              <a:t>/</a:t>
            </a:r>
            <a:r>
              <a:rPr lang="en-US" altLang="en-US" sz="2400" b="1" dirty="0">
                <a:solidFill>
                  <a:srgbClr val="C00000"/>
                </a:solidFill>
              </a:rPr>
              <a:t>Booster</a:t>
            </a:r>
            <a:r>
              <a:rPr lang="en-US" altLang="en-US" sz="2400" dirty="0"/>
              <a:t> operation capable of 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/>
              <a:t>delivering 1.8E17 protons/hour (at 12 Hz) by May 1, 2013</a:t>
            </a:r>
          </a:p>
          <a:p>
            <a:pPr lvl="1">
              <a:lnSpc>
                <a:spcPct val="120000"/>
              </a:lnSpc>
            </a:pPr>
            <a:r>
              <a:rPr lang="en-US" altLang="en-US" sz="2000" dirty="0"/>
              <a:t>delivering 2.25E17 protons/hour (at 15 Hz) by January 1, 2016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en-US" sz="2000" b="1" dirty="0"/>
              <a:t>While </a:t>
            </a:r>
            <a:r>
              <a:rPr lang="en-US" altLang="en-US" sz="2000" dirty="0"/>
              <a:t>maintaining </a:t>
            </a:r>
            <a:r>
              <a:rPr lang="en-US" altLang="en-US" sz="2000" dirty="0" err="1"/>
              <a:t>Linac</a:t>
            </a:r>
            <a:r>
              <a:rPr lang="en-US" altLang="en-US" sz="2000" dirty="0"/>
              <a:t>/Booster availability &gt; 85% and maintaining residual activation at acceptable levels </a:t>
            </a:r>
            <a:r>
              <a:rPr lang="en-US" altLang="en-US" sz="2200" dirty="0"/>
              <a:t>and ensuring a useful operating life of the proton source through 2025</a:t>
            </a:r>
            <a:r>
              <a:rPr lang="en-US" altLang="en-US" sz="2200" dirty="0" smtClean="0"/>
              <a:t>.</a:t>
            </a:r>
            <a:endParaRPr lang="en-US" altLang="en-US" sz="2400" dirty="0" smtClean="0"/>
          </a:p>
          <a:p>
            <a:pPr>
              <a:lnSpc>
                <a:spcPct val="120000"/>
              </a:lnSpc>
            </a:pPr>
            <a:r>
              <a:rPr lang="en-US" altLang="en-US" sz="2400" dirty="0" smtClean="0"/>
              <a:t>The </a:t>
            </a:r>
            <a:r>
              <a:rPr lang="en-US" altLang="en-US" sz="2400" b="1" i="1" dirty="0"/>
              <a:t>Proton Improvement </a:t>
            </a:r>
            <a:r>
              <a:rPr lang="en-US" altLang="en-US" sz="2400" b="1" i="1" dirty="0" smtClean="0"/>
              <a:t>Plan-II Strategy: </a:t>
            </a:r>
            <a:r>
              <a:rPr lang="en-US" sz="2400" dirty="0" smtClean="0"/>
              <a:t>Increase </a:t>
            </a:r>
            <a:r>
              <a:rPr lang="en-US" sz="2400" b="1" dirty="0">
                <a:solidFill>
                  <a:srgbClr val="C00000"/>
                </a:solidFill>
              </a:rPr>
              <a:t>Booster</a:t>
            </a:r>
            <a:r>
              <a:rPr lang="en-US" sz="2400" dirty="0"/>
              <a:t>/Recycler/Main Injector per pulse intensity by ~50% by selecting the Booster Injection energy as 800 MeV which gives 30</a:t>
            </a:r>
            <a:r>
              <a:rPr lang="en-US" sz="2400" dirty="0" smtClean="0"/>
              <a:t>% </a:t>
            </a:r>
            <a:r>
              <a:rPr lang="en-US" sz="2400" dirty="0"/>
              <a:t>reduction in space-charge tune shift. </a:t>
            </a:r>
            <a:endParaRPr lang="en-US" sz="2400" dirty="0" smtClean="0"/>
          </a:p>
          <a:p>
            <a:pPr lvl="1">
              <a:lnSpc>
                <a:spcPct val="120000"/>
              </a:lnSpc>
            </a:pPr>
            <a:r>
              <a:rPr lang="en-US" sz="2000" dirty="0"/>
              <a:t>Provide a platform for eventual extension of beam power to LBNE </a:t>
            </a:r>
            <a:r>
              <a:rPr lang="en-US" sz="2000" dirty="0" smtClean="0"/>
              <a:t>from 1.2MW to &gt;</a:t>
            </a:r>
            <a:r>
              <a:rPr lang="en-US" sz="2000" dirty="0"/>
              <a:t>2 </a:t>
            </a:r>
            <a:r>
              <a:rPr lang="en-US" sz="2000" dirty="0" smtClean="0"/>
              <a:t>MW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Conclusions: “Booster </a:t>
            </a:r>
            <a:r>
              <a:rPr lang="en-US" sz="2400" dirty="0"/>
              <a:t>is just </a:t>
            </a:r>
            <a:r>
              <a:rPr lang="en-US" sz="2400" dirty="0" smtClean="0"/>
              <a:t>Forty Years Old!” 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Revisit: </a:t>
            </a:r>
            <a:r>
              <a:rPr lang="en-US" sz="2000" b="1" dirty="0" smtClean="0"/>
              <a:t>Injection</a:t>
            </a:r>
            <a:r>
              <a:rPr lang="en-US" sz="2000" dirty="0" smtClean="0"/>
              <a:t>, Acceleration, Tran. </a:t>
            </a:r>
            <a:r>
              <a:rPr lang="en-US" sz="2000" dirty="0" err="1" smtClean="0"/>
              <a:t>Xsing</a:t>
            </a:r>
            <a:r>
              <a:rPr lang="en-US" sz="2000" dirty="0" smtClean="0"/>
              <a:t>, Extraction &amp; …</a:t>
            </a:r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A67C-3839-47CD-B3FA-19037AD67B81}" type="datetime1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Chandra Bhat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7468786" y="1563566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1600" dirty="0" smtClean="0"/>
              <a:t>S. Henderson, </a:t>
            </a:r>
          </a:p>
          <a:p>
            <a:pPr algn="r"/>
            <a:r>
              <a:rPr lang="en-US" altLang="en-US" sz="1600" dirty="0" smtClean="0"/>
              <a:t>Proton </a:t>
            </a:r>
            <a:r>
              <a:rPr lang="en-US" altLang="en-US" sz="1600" dirty="0"/>
              <a:t>Source </a:t>
            </a:r>
            <a:r>
              <a:rPr lang="en-US" altLang="en-US" sz="1600" dirty="0" smtClean="0"/>
              <a:t>Retreat,</a:t>
            </a:r>
          </a:p>
          <a:p>
            <a:pPr algn="r"/>
            <a:r>
              <a:rPr lang="en-US" altLang="en-US" sz="1600" dirty="0" smtClean="0"/>
              <a:t> Dec</a:t>
            </a:r>
            <a:r>
              <a:rPr lang="en-US" altLang="en-US" sz="1600" dirty="0"/>
              <a:t>. 7-8, </a:t>
            </a:r>
            <a:r>
              <a:rPr lang="en-US" altLang="en-US" sz="1600" dirty="0" smtClean="0"/>
              <a:t>2010</a:t>
            </a:r>
            <a:endParaRPr lang="en-US" altLang="en-US" sz="1600" dirty="0"/>
          </a:p>
        </p:txBody>
      </p:sp>
      <p:sp>
        <p:nvSpPr>
          <p:cNvPr id="6" name="Oval 5"/>
          <p:cNvSpPr/>
          <p:nvPr/>
        </p:nvSpPr>
        <p:spPr>
          <a:xfrm>
            <a:off x="2344238" y="1169306"/>
            <a:ext cx="1143881" cy="412597"/>
          </a:xfrm>
          <a:custGeom>
            <a:avLst/>
            <a:gdLst>
              <a:gd name="connsiteX0" fmla="*/ 0 w 1143610"/>
              <a:gd name="connsiteY0" fmla="*/ 228601 h 457201"/>
              <a:gd name="connsiteX1" fmla="*/ 571805 w 1143610"/>
              <a:gd name="connsiteY1" fmla="*/ 0 h 457201"/>
              <a:gd name="connsiteX2" fmla="*/ 1143610 w 1143610"/>
              <a:gd name="connsiteY2" fmla="*/ 228601 h 457201"/>
              <a:gd name="connsiteX3" fmla="*/ 571805 w 1143610"/>
              <a:gd name="connsiteY3" fmla="*/ 457202 h 457201"/>
              <a:gd name="connsiteX4" fmla="*/ 0 w 1143610"/>
              <a:gd name="connsiteY4" fmla="*/ 228601 h 457201"/>
              <a:gd name="connsiteX0" fmla="*/ 271 w 1143881"/>
              <a:gd name="connsiteY0" fmla="*/ 183996 h 412597"/>
              <a:gd name="connsiteX1" fmla="*/ 518550 w 1143881"/>
              <a:gd name="connsiteY1" fmla="*/ 0 h 412597"/>
              <a:gd name="connsiteX2" fmla="*/ 1143881 w 1143881"/>
              <a:gd name="connsiteY2" fmla="*/ 183996 h 412597"/>
              <a:gd name="connsiteX3" fmla="*/ 572076 w 1143881"/>
              <a:gd name="connsiteY3" fmla="*/ 412597 h 412597"/>
              <a:gd name="connsiteX4" fmla="*/ 271 w 1143881"/>
              <a:gd name="connsiteY4" fmla="*/ 183996 h 41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881" h="412597">
                <a:moveTo>
                  <a:pt x="271" y="183996"/>
                </a:moveTo>
                <a:cubicBezTo>
                  <a:pt x="-8650" y="115230"/>
                  <a:pt x="202751" y="0"/>
                  <a:pt x="518550" y="0"/>
                </a:cubicBezTo>
                <a:cubicBezTo>
                  <a:pt x="834349" y="0"/>
                  <a:pt x="1143881" y="57743"/>
                  <a:pt x="1143881" y="183996"/>
                </a:cubicBezTo>
                <a:cubicBezTo>
                  <a:pt x="1143881" y="310249"/>
                  <a:pt x="887875" y="412597"/>
                  <a:pt x="572076" y="412597"/>
                </a:cubicBezTo>
                <a:cubicBezTo>
                  <a:pt x="256277" y="412597"/>
                  <a:pt x="9192" y="252762"/>
                  <a:pt x="271" y="18399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6285" y="3544215"/>
            <a:ext cx="1143610" cy="4572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914705" y="2832189"/>
            <a:ext cx="921720" cy="3663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6200000">
            <a:off x="7921804" y="3597795"/>
            <a:ext cx="1497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1600" dirty="0" smtClean="0"/>
              <a:t>S. Holmes, </a:t>
            </a:r>
          </a:p>
          <a:p>
            <a:pPr algn="r"/>
            <a:r>
              <a:rPr lang="en-US" altLang="en-US" sz="1600" dirty="0" smtClean="0"/>
              <a:t>P5/BNL,</a:t>
            </a:r>
          </a:p>
          <a:p>
            <a:pPr algn="r"/>
            <a:r>
              <a:rPr lang="en-US" altLang="en-US" sz="1600" dirty="0" smtClean="0"/>
              <a:t> Dec 16, 2013</a:t>
            </a:r>
            <a:endParaRPr lang="en-US" altLang="en-US" sz="1600" dirty="0"/>
          </a:p>
        </p:txBody>
      </p:sp>
      <p:sp>
        <p:nvSpPr>
          <p:cNvPr id="14" name="Up Arrow 13"/>
          <p:cNvSpPr/>
          <p:nvPr/>
        </p:nvSpPr>
        <p:spPr>
          <a:xfrm>
            <a:off x="2395615" y="6419889"/>
            <a:ext cx="277375" cy="4289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9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4270"/>
          </a:xfrm>
        </p:spPr>
        <p:txBody>
          <a:bodyPr/>
          <a:lstStyle/>
          <a:p>
            <a:r>
              <a:rPr lang="en-US" sz="3200" dirty="0"/>
              <a:t>Proton Beam Energy Spread at Injection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38150"/>
            <a:ext cx="8757379" cy="584005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</a:pPr>
            <a:r>
              <a:rPr lang="en-US" dirty="0" smtClean="0"/>
              <a:t>Past: After the LINAC energy upgrade the </a:t>
            </a:r>
            <a:r>
              <a:rPr lang="en-US" dirty="0"/>
              <a:t>b</a:t>
            </a:r>
            <a:r>
              <a:rPr lang="en-US" dirty="0" smtClean="0"/>
              <a:t>eam energy spread is measured (</a:t>
            </a:r>
            <a:r>
              <a:rPr lang="en-US" dirty="0" err="1" smtClean="0"/>
              <a:t>M.Popovic</a:t>
            </a:r>
            <a:r>
              <a:rPr lang="en-US" dirty="0" smtClean="0"/>
              <a:t> 1995-97)</a:t>
            </a:r>
          </a:p>
          <a:p>
            <a:pPr lvl="1">
              <a:lnSpc>
                <a:spcPct val="115000"/>
              </a:lnSpc>
            </a:pPr>
            <a:r>
              <a:rPr lang="en-US" dirty="0" smtClean="0"/>
              <a:t>Down stream of LINAC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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 E</a:t>
            </a:r>
            <a:r>
              <a:rPr lang="en-US" b="1" dirty="0">
                <a:solidFill>
                  <a:srgbClr val="C00000"/>
                </a:solidFill>
                <a:sym typeface="Symbol"/>
              </a:rPr>
              <a:t>|</a:t>
            </a:r>
            <a:r>
              <a:rPr lang="en-US" b="1" baseline="-25000" dirty="0">
                <a:solidFill>
                  <a:srgbClr val="C00000"/>
                </a:solidFill>
                <a:sym typeface="Symbol"/>
              </a:rPr>
              <a:t>full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3 MeV </a:t>
            </a:r>
            <a:endParaRPr lang="en-US" dirty="0" smtClean="0">
              <a:solidFill>
                <a:srgbClr val="C00000"/>
              </a:solidFill>
            </a:endParaRPr>
          </a:p>
          <a:p>
            <a:pPr lvl="1">
              <a:lnSpc>
                <a:spcPct val="115000"/>
              </a:lnSpc>
            </a:pPr>
            <a:r>
              <a:rPr lang="en-US" dirty="0" smtClean="0"/>
              <a:t>For partial batch </a:t>
            </a:r>
            <a:r>
              <a:rPr lang="en-US" dirty="0"/>
              <a:t>a</a:t>
            </a:r>
            <a:r>
              <a:rPr lang="en-US" dirty="0" smtClean="0"/>
              <a:t>t injection in the Booster by measuring the delta increase of its length</a:t>
            </a:r>
          </a:p>
          <a:p>
            <a:pPr lvl="2">
              <a:lnSpc>
                <a:spcPct val="115000"/>
              </a:lnSpc>
            </a:pPr>
            <a:r>
              <a:rPr lang="en-US" dirty="0" smtClean="0"/>
              <a:t>de-</a:t>
            </a:r>
            <a:r>
              <a:rPr lang="en-US" dirty="0" err="1" smtClean="0"/>
              <a:t>buncher</a:t>
            </a:r>
            <a:r>
              <a:rPr lang="en-US" dirty="0" smtClean="0"/>
              <a:t> cavity “OFF”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</a:t>
            </a:r>
            <a:r>
              <a:rPr lang="en-US" dirty="0">
                <a:solidFill>
                  <a:srgbClr val="C00000"/>
                </a:solidFill>
                <a:sym typeface="Symbol"/>
              </a:rPr>
              <a:t> 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E</a:t>
            </a:r>
            <a:r>
              <a:rPr lang="en-US" b="1" dirty="0" err="1">
                <a:solidFill>
                  <a:srgbClr val="C00000"/>
                </a:solidFill>
                <a:sym typeface="Symbol"/>
              </a:rPr>
              <a:t>|</a:t>
            </a:r>
            <a:r>
              <a:rPr lang="en-US" b="1" baseline="-25000" dirty="0" err="1">
                <a:solidFill>
                  <a:srgbClr val="C00000"/>
                </a:solidFill>
                <a:sym typeface="Symbol"/>
              </a:rPr>
              <a:t>full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=2.8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MeV </a:t>
            </a:r>
            <a:endParaRPr lang="en-US" dirty="0" smtClean="0"/>
          </a:p>
          <a:p>
            <a:pPr lvl="2">
              <a:lnSpc>
                <a:spcPct val="115000"/>
              </a:lnSpc>
            </a:pPr>
            <a:r>
              <a:rPr lang="en-US" dirty="0"/>
              <a:t>de-</a:t>
            </a:r>
            <a:r>
              <a:rPr lang="en-US" dirty="0" err="1"/>
              <a:t>buncher</a:t>
            </a:r>
            <a:r>
              <a:rPr lang="en-US" dirty="0"/>
              <a:t> cavity “ON”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</a:t>
            </a:r>
            <a:r>
              <a:rPr lang="en-US" dirty="0">
                <a:solidFill>
                  <a:srgbClr val="C00000"/>
                </a:solidFill>
                <a:sym typeface="Symbol"/>
              </a:rPr>
              <a:t> 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E</a:t>
            </a:r>
            <a:r>
              <a:rPr lang="en-US" b="1" dirty="0" err="1">
                <a:solidFill>
                  <a:srgbClr val="C00000"/>
                </a:solidFill>
                <a:sym typeface="Symbol"/>
              </a:rPr>
              <a:t>|</a:t>
            </a:r>
            <a:r>
              <a:rPr lang="en-US" b="1" baseline="-25000" dirty="0" err="1">
                <a:solidFill>
                  <a:srgbClr val="C00000"/>
                </a:solidFill>
                <a:sym typeface="Symbol"/>
              </a:rPr>
              <a:t>full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=1.02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MeV </a:t>
            </a:r>
            <a:endParaRPr lang="en-US" dirty="0"/>
          </a:p>
          <a:p>
            <a:pPr marL="914400" lvl="2" indent="0">
              <a:lnSpc>
                <a:spcPct val="115000"/>
              </a:lnSpc>
              <a:buNone/>
            </a:pPr>
            <a:endParaRPr lang="en-US" dirty="0"/>
          </a:p>
          <a:p>
            <a:pPr>
              <a:lnSpc>
                <a:spcPct val="115000"/>
              </a:lnSpc>
            </a:pPr>
            <a:r>
              <a:rPr lang="en-US" dirty="0" smtClean="0"/>
              <a:t>Present (2013 and 14): </a:t>
            </a:r>
            <a:r>
              <a:rPr lang="en-US" dirty="0"/>
              <a:t>With </a:t>
            </a:r>
            <a:r>
              <a:rPr lang="en-US" dirty="0" smtClean="0"/>
              <a:t>the new </a:t>
            </a:r>
            <a:r>
              <a:rPr lang="en-US" dirty="0"/>
              <a:t>ion source &amp;</a:t>
            </a:r>
            <a:r>
              <a:rPr lang="en-US" dirty="0" smtClean="0"/>
              <a:t> </a:t>
            </a:r>
            <a:r>
              <a:rPr lang="en-US" dirty="0"/>
              <a:t>RFQ</a:t>
            </a:r>
          </a:p>
          <a:p>
            <a:pPr lvl="1">
              <a:lnSpc>
                <a:spcPct val="115000"/>
              </a:lnSpc>
            </a:pPr>
            <a:r>
              <a:rPr lang="en-US" dirty="0"/>
              <a:t>Down stream of </a:t>
            </a:r>
            <a:r>
              <a:rPr lang="en-US" dirty="0" smtClean="0"/>
              <a:t>LINAC  (F. Garcia 2013-14 )</a:t>
            </a:r>
          </a:p>
          <a:p>
            <a:pPr lvl="2">
              <a:lnSpc>
                <a:spcPct val="115000"/>
              </a:lnSpc>
            </a:pPr>
            <a:r>
              <a:rPr lang="en-US" dirty="0" smtClean="0"/>
              <a:t>1) Spectrometer &amp; </a:t>
            </a:r>
          </a:p>
          <a:p>
            <a:pPr lvl="2">
              <a:lnSpc>
                <a:spcPct val="115000"/>
              </a:lnSpc>
            </a:pPr>
            <a:r>
              <a:rPr lang="en-US" dirty="0" smtClean="0"/>
              <a:t>2) Fitting the multi-wire data  with                                                       the best known lattice of the                                                        400MeV transfer line</a:t>
            </a:r>
          </a:p>
          <a:p>
            <a:pPr lvl="1">
              <a:lnSpc>
                <a:spcPct val="115000"/>
              </a:lnSpc>
            </a:pPr>
            <a:r>
              <a:rPr lang="en-US" dirty="0" smtClean="0"/>
              <a:t>At Injection in the Booster  (C. Bhat et. al.)</a:t>
            </a:r>
          </a:p>
          <a:p>
            <a:pPr lvl="2">
              <a:lnSpc>
                <a:spcPct val="115000"/>
              </a:lnSpc>
            </a:pPr>
            <a:r>
              <a:rPr lang="en-US" dirty="0" smtClean="0"/>
              <a:t>By creating a 30-45 </a:t>
            </a:r>
            <a:r>
              <a:rPr lang="en-US" dirty="0" err="1" smtClean="0"/>
              <a:t>nsec</a:t>
            </a:r>
            <a:r>
              <a:rPr lang="en-US" dirty="0" smtClean="0"/>
              <a:t> notch in 3, 6 and 10 booster turn beam            </a:t>
            </a:r>
            <a:r>
              <a:rPr lang="en-US" dirty="0" smtClean="0">
                <a:solidFill>
                  <a:srgbClr val="0000CC"/>
                </a:solidFill>
                <a:sym typeface="Wingdings" panose="05000000000000000000" pitchFamily="2" charset="2"/>
              </a:rPr>
              <a:t> Gives intensity dependence of the energy spread.</a:t>
            </a:r>
            <a:endParaRPr lang="en-US" dirty="0" smtClean="0">
              <a:solidFill>
                <a:srgbClr val="0000CC"/>
              </a:solidFill>
            </a:endParaRPr>
          </a:p>
          <a:p>
            <a:pPr lvl="2">
              <a:lnSpc>
                <a:spcPct val="115000"/>
              </a:lnSpc>
            </a:pPr>
            <a:r>
              <a:rPr lang="en-US" dirty="0" err="1" smtClean="0"/>
              <a:t>Debuncher</a:t>
            </a:r>
            <a:r>
              <a:rPr lang="en-US" dirty="0" smtClean="0"/>
              <a:t> and Booster Main cavities “ON”  </a:t>
            </a:r>
            <a:r>
              <a:rPr lang="en-US" dirty="0"/>
              <a:t>and </a:t>
            </a:r>
            <a:r>
              <a:rPr lang="en-US" dirty="0" smtClean="0"/>
              <a:t>“OFF”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F300-92C3-420A-BEF7-58C2B90A20B4}" type="datetime1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42787" y="4005075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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E|</a:t>
            </a:r>
            <a:r>
              <a:rPr lang="en-US" b="1" baseline="-25000" dirty="0" smtClean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full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1.8 MeV</a:t>
            </a:r>
            <a:endParaRPr lang="en-U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39897" y="4569306"/>
                <a:ext cx="3243196" cy="530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  <m:t>𝐝𝐩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  <m:t>𝐩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C00000"/>
                    </a:solidFill>
                    <a:latin typeface="Comic Sans MS" panose="030F0702030302020204" pitchFamily="66" charset="0"/>
                    <a:sym typeface="Symbol"/>
                  </a:rPr>
                  <a:t>|</a:t>
                </a:r>
                <a:r>
                  <a:rPr lang="en-US" baseline="-25000" dirty="0" smtClean="0">
                    <a:solidFill>
                      <a:srgbClr val="C00000"/>
                    </a:solidFill>
                    <a:latin typeface="Comic Sans MS" panose="030F0702030302020204" pitchFamily="66" charset="0"/>
                    <a:sym typeface="Symbol"/>
                  </a:rPr>
                  <a:t>full</a:t>
                </a:r>
                <a:r>
                  <a:rPr lang="en-US" dirty="0" smtClean="0">
                    <a:solidFill>
                      <a:srgbClr val="C00000"/>
                    </a:solidFill>
                    <a:latin typeface="Comic Sans MS" panose="030F0702030302020204" pitchFamily="66" charset="0"/>
                    <a:sym typeface="Symbol"/>
                  </a:rPr>
                  <a:t>=3E-3 or </a:t>
                </a:r>
                <a:r>
                  <a:rPr lang="en-US" b="1" dirty="0">
                    <a:solidFill>
                      <a:srgbClr val="C00000"/>
                    </a:solidFill>
                    <a:latin typeface="Comic Sans MS" panose="030F0702030302020204" pitchFamily="66" charset="0"/>
                    <a:sym typeface="Symbol"/>
                  </a:rPr>
                  <a:t></a:t>
                </a:r>
                <a:r>
                  <a:rPr lang="en-US" b="1" dirty="0" err="1" smtClean="0">
                    <a:solidFill>
                      <a:srgbClr val="C00000"/>
                    </a:solidFill>
                    <a:latin typeface="Comic Sans MS" panose="030F0702030302020204" pitchFamily="66" charset="0"/>
                    <a:sym typeface="Symbol"/>
                  </a:rPr>
                  <a:t>E|</a:t>
                </a:r>
                <a:r>
                  <a:rPr lang="en-US" b="1" baseline="-25000" dirty="0" err="1" smtClean="0">
                    <a:solidFill>
                      <a:srgbClr val="C00000"/>
                    </a:solidFill>
                    <a:latin typeface="Comic Sans MS" panose="030F0702030302020204" pitchFamily="66" charset="0"/>
                    <a:sym typeface="Symbol"/>
                  </a:rPr>
                  <a:t>full</a:t>
                </a:r>
                <a:r>
                  <a:rPr lang="en-US" b="1" dirty="0" smtClean="0">
                    <a:solidFill>
                      <a:srgbClr val="C00000"/>
                    </a:solidFill>
                    <a:latin typeface="Comic Sans MS" panose="030F0702030302020204" pitchFamily="66" charset="0"/>
                    <a:sym typeface="Symbol"/>
                  </a:rPr>
                  <a:t>=2 </a:t>
                </a:r>
                <a:r>
                  <a:rPr lang="en-US" b="1" dirty="0">
                    <a:solidFill>
                      <a:srgbClr val="C00000"/>
                    </a:solidFill>
                    <a:latin typeface="Comic Sans MS" panose="030F0702030302020204" pitchFamily="66" charset="0"/>
                    <a:sym typeface="Symbol"/>
                  </a:rPr>
                  <a:t>MeV</a:t>
                </a:r>
                <a:endParaRPr lang="en-US" b="1" dirty="0">
                  <a:solidFill>
                    <a:srgbClr val="C0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897" y="4569306"/>
                <a:ext cx="3243196" cy="530723"/>
              </a:xfrm>
              <a:prstGeom prst="rect">
                <a:avLst/>
              </a:prstGeom>
              <a:blipFill rotWithShape="1">
                <a:blip r:embed="rId2"/>
                <a:stretch>
                  <a:fillRect r="-564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Brace 12"/>
          <p:cNvSpPr/>
          <p:nvPr/>
        </p:nvSpPr>
        <p:spPr>
          <a:xfrm>
            <a:off x="5301695" y="4427530"/>
            <a:ext cx="230430" cy="65288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4570897" y="4088978"/>
            <a:ext cx="1512221" cy="192025"/>
          </a:xfrm>
          <a:custGeom>
            <a:avLst/>
            <a:gdLst>
              <a:gd name="connsiteX0" fmla="*/ 0 w 1512221"/>
              <a:gd name="connsiteY0" fmla="*/ 87716 h 175431"/>
              <a:gd name="connsiteX1" fmla="*/ 87716 w 1512221"/>
              <a:gd name="connsiteY1" fmla="*/ 0 h 175431"/>
              <a:gd name="connsiteX2" fmla="*/ 87716 w 1512221"/>
              <a:gd name="connsiteY2" fmla="*/ 43858 h 175431"/>
              <a:gd name="connsiteX3" fmla="*/ 1512221 w 1512221"/>
              <a:gd name="connsiteY3" fmla="*/ 43858 h 175431"/>
              <a:gd name="connsiteX4" fmla="*/ 1512221 w 1512221"/>
              <a:gd name="connsiteY4" fmla="*/ 131573 h 175431"/>
              <a:gd name="connsiteX5" fmla="*/ 87716 w 1512221"/>
              <a:gd name="connsiteY5" fmla="*/ 131573 h 175431"/>
              <a:gd name="connsiteX6" fmla="*/ 87716 w 1512221"/>
              <a:gd name="connsiteY6" fmla="*/ 175431 h 175431"/>
              <a:gd name="connsiteX7" fmla="*/ 0 w 1512221"/>
              <a:gd name="connsiteY7" fmla="*/ 87716 h 175431"/>
              <a:gd name="connsiteX0" fmla="*/ 0 w 1512221"/>
              <a:gd name="connsiteY0" fmla="*/ 87716 h 306399"/>
              <a:gd name="connsiteX1" fmla="*/ 87716 w 1512221"/>
              <a:gd name="connsiteY1" fmla="*/ 0 h 306399"/>
              <a:gd name="connsiteX2" fmla="*/ 87716 w 1512221"/>
              <a:gd name="connsiteY2" fmla="*/ 43858 h 306399"/>
              <a:gd name="connsiteX3" fmla="*/ 1512221 w 1512221"/>
              <a:gd name="connsiteY3" fmla="*/ 43858 h 306399"/>
              <a:gd name="connsiteX4" fmla="*/ 1512221 w 1512221"/>
              <a:gd name="connsiteY4" fmla="*/ 131573 h 306399"/>
              <a:gd name="connsiteX5" fmla="*/ 87716 w 1512221"/>
              <a:gd name="connsiteY5" fmla="*/ 131573 h 306399"/>
              <a:gd name="connsiteX6" fmla="*/ 275835 w 1512221"/>
              <a:gd name="connsiteY6" fmla="*/ 306399 h 306399"/>
              <a:gd name="connsiteX7" fmla="*/ 0 w 1512221"/>
              <a:gd name="connsiteY7" fmla="*/ 87716 h 306399"/>
              <a:gd name="connsiteX0" fmla="*/ 0 w 1512221"/>
              <a:gd name="connsiteY0" fmla="*/ 268691 h 487374"/>
              <a:gd name="connsiteX1" fmla="*/ 271073 w 1512221"/>
              <a:gd name="connsiteY1" fmla="*/ 0 h 487374"/>
              <a:gd name="connsiteX2" fmla="*/ 87716 w 1512221"/>
              <a:gd name="connsiteY2" fmla="*/ 224833 h 487374"/>
              <a:gd name="connsiteX3" fmla="*/ 1512221 w 1512221"/>
              <a:gd name="connsiteY3" fmla="*/ 224833 h 487374"/>
              <a:gd name="connsiteX4" fmla="*/ 1512221 w 1512221"/>
              <a:gd name="connsiteY4" fmla="*/ 312548 h 487374"/>
              <a:gd name="connsiteX5" fmla="*/ 87716 w 1512221"/>
              <a:gd name="connsiteY5" fmla="*/ 312548 h 487374"/>
              <a:gd name="connsiteX6" fmla="*/ 275835 w 1512221"/>
              <a:gd name="connsiteY6" fmla="*/ 487374 h 487374"/>
              <a:gd name="connsiteX7" fmla="*/ 0 w 1512221"/>
              <a:gd name="connsiteY7" fmla="*/ 268691 h 487374"/>
              <a:gd name="connsiteX0" fmla="*/ 0 w 1512221"/>
              <a:gd name="connsiteY0" fmla="*/ 268691 h 520711"/>
              <a:gd name="connsiteX1" fmla="*/ 271073 w 1512221"/>
              <a:gd name="connsiteY1" fmla="*/ 0 h 520711"/>
              <a:gd name="connsiteX2" fmla="*/ 87716 w 1512221"/>
              <a:gd name="connsiteY2" fmla="*/ 224833 h 520711"/>
              <a:gd name="connsiteX3" fmla="*/ 1512221 w 1512221"/>
              <a:gd name="connsiteY3" fmla="*/ 224833 h 520711"/>
              <a:gd name="connsiteX4" fmla="*/ 1512221 w 1512221"/>
              <a:gd name="connsiteY4" fmla="*/ 312548 h 520711"/>
              <a:gd name="connsiteX5" fmla="*/ 87716 w 1512221"/>
              <a:gd name="connsiteY5" fmla="*/ 312548 h 520711"/>
              <a:gd name="connsiteX6" fmla="*/ 321079 w 1512221"/>
              <a:gd name="connsiteY6" fmla="*/ 520711 h 520711"/>
              <a:gd name="connsiteX7" fmla="*/ 0 w 1512221"/>
              <a:gd name="connsiteY7" fmla="*/ 268691 h 520711"/>
              <a:gd name="connsiteX0" fmla="*/ 0 w 1512221"/>
              <a:gd name="connsiteY0" fmla="*/ 268691 h 520711"/>
              <a:gd name="connsiteX1" fmla="*/ 271073 w 1512221"/>
              <a:gd name="connsiteY1" fmla="*/ 0 h 520711"/>
              <a:gd name="connsiteX2" fmla="*/ 204397 w 1512221"/>
              <a:gd name="connsiteY2" fmla="*/ 210546 h 520711"/>
              <a:gd name="connsiteX3" fmla="*/ 1512221 w 1512221"/>
              <a:gd name="connsiteY3" fmla="*/ 224833 h 520711"/>
              <a:gd name="connsiteX4" fmla="*/ 1512221 w 1512221"/>
              <a:gd name="connsiteY4" fmla="*/ 312548 h 520711"/>
              <a:gd name="connsiteX5" fmla="*/ 87716 w 1512221"/>
              <a:gd name="connsiteY5" fmla="*/ 312548 h 520711"/>
              <a:gd name="connsiteX6" fmla="*/ 321079 w 1512221"/>
              <a:gd name="connsiteY6" fmla="*/ 520711 h 520711"/>
              <a:gd name="connsiteX7" fmla="*/ 0 w 1512221"/>
              <a:gd name="connsiteY7" fmla="*/ 268691 h 520711"/>
              <a:gd name="connsiteX0" fmla="*/ 0 w 1512221"/>
              <a:gd name="connsiteY0" fmla="*/ 268691 h 520711"/>
              <a:gd name="connsiteX1" fmla="*/ 271073 w 1512221"/>
              <a:gd name="connsiteY1" fmla="*/ 0 h 520711"/>
              <a:gd name="connsiteX2" fmla="*/ 204397 w 1512221"/>
              <a:gd name="connsiteY2" fmla="*/ 210546 h 520711"/>
              <a:gd name="connsiteX3" fmla="*/ 1512221 w 1512221"/>
              <a:gd name="connsiteY3" fmla="*/ 224833 h 520711"/>
              <a:gd name="connsiteX4" fmla="*/ 1512221 w 1512221"/>
              <a:gd name="connsiteY4" fmla="*/ 312548 h 520711"/>
              <a:gd name="connsiteX5" fmla="*/ 202016 w 1512221"/>
              <a:gd name="connsiteY5" fmla="*/ 312548 h 520711"/>
              <a:gd name="connsiteX6" fmla="*/ 321079 w 1512221"/>
              <a:gd name="connsiteY6" fmla="*/ 520711 h 520711"/>
              <a:gd name="connsiteX7" fmla="*/ 0 w 1512221"/>
              <a:gd name="connsiteY7" fmla="*/ 268691 h 520711"/>
              <a:gd name="connsiteX0" fmla="*/ 0 w 1512221"/>
              <a:gd name="connsiteY0" fmla="*/ 268691 h 396886"/>
              <a:gd name="connsiteX1" fmla="*/ 271073 w 1512221"/>
              <a:gd name="connsiteY1" fmla="*/ 0 h 396886"/>
              <a:gd name="connsiteX2" fmla="*/ 204397 w 1512221"/>
              <a:gd name="connsiteY2" fmla="*/ 210546 h 396886"/>
              <a:gd name="connsiteX3" fmla="*/ 1512221 w 1512221"/>
              <a:gd name="connsiteY3" fmla="*/ 224833 h 396886"/>
              <a:gd name="connsiteX4" fmla="*/ 1512221 w 1512221"/>
              <a:gd name="connsiteY4" fmla="*/ 312548 h 396886"/>
              <a:gd name="connsiteX5" fmla="*/ 202016 w 1512221"/>
              <a:gd name="connsiteY5" fmla="*/ 312548 h 396886"/>
              <a:gd name="connsiteX6" fmla="*/ 268692 w 1512221"/>
              <a:gd name="connsiteY6" fmla="*/ 396886 h 396886"/>
              <a:gd name="connsiteX7" fmla="*/ 0 w 1512221"/>
              <a:gd name="connsiteY7" fmla="*/ 268691 h 396886"/>
              <a:gd name="connsiteX0" fmla="*/ 0 w 1512221"/>
              <a:gd name="connsiteY0" fmla="*/ 156772 h 284967"/>
              <a:gd name="connsiteX1" fmla="*/ 271073 w 1512221"/>
              <a:gd name="connsiteY1" fmla="*/ 0 h 284967"/>
              <a:gd name="connsiteX2" fmla="*/ 204397 w 1512221"/>
              <a:gd name="connsiteY2" fmla="*/ 98627 h 284967"/>
              <a:gd name="connsiteX3" fmla="*/ 1512221 w 1512221"/>
              <a:gd name="connsiteY3" fmla="*/ 112914 h 284967"/>
              <a:gd name="connsiteX4" fmla="*/ 1512221 w 1512221"/>
              <a:gd name="connsiteY4" fmla="*/ 200629 h 284967"/>
              <a:gd name="connsiteX5" fmla="*/ 202016 w 1512221"/>
              <a:gd name="connsiteY5" fmla="*/ 200629 h 284967"/>
              <a:gd name="connsiteX6" fmla="*/ 268692 w 1512221"/>
              <a:gd name="connsiteY6" fmla="*/ 284967 h 284967"/>
              <a:gd name="connsiteX7" fmla="*/ 0 w 1512221"/>
              <a:gd name="connsiteY7" fmla="*/ 156772 h 284967"/>
              <a:gd name="connsiteX0" fmla="*/ 0 w 1512221"/>
              <a:gd name="connsiteY0" fmla="*/ 156772 h 284967"/>
              <a:gd name="connsiteX1" fmla="*/ 271073 w 1512221"/>
              <a:gd name="connsiteY1" fmla="*/ 0 h 284967"/>
              <a:gd name="connsiteX2" fmla="*/ 204397 w 1512221"/>
              <a:gd name="connsiteY2" fmla="*/ 127202 h 284967"/>
              <a:gd name="connsiteX3" fmla="*/ 1512221 w 1512221"/>
              <a:gd name="connsiteY3" fmla="*/ 112914 h 284967"/>
              <a:gd name="connsiteX4" fmla="*/ 1512221 w 1512221"/>
              <a:gd name="connsiteY4" fmla="*/ 200629 h 284967"/>
              <a:gd name="connsiteX5" fmla="*/ 202016 w 1512221"/>
              <a:gd name="connsiteY5" fmla="*/ 200629 h 284967"/>
              <a:gd name="connsiteX6" fmla="*/ 268692 w 1512221"/>
              <a:gd name="connsiteY6" fmla="*/ 284967 h 284967"/>
              <a:gd name="connsiteX7" fmla="*/ 0 w 1512221"/>
              <a:gd name="connsiteY7" fmla="*/ 156772 h 284967"/>
              <a:gd name="connsiteX0" fmla="*/ 0 w 1512221"/>
              <a:gd name="connsiteY0" fmla="*/ 156772 h 284967"/>
              <a:gd name="connsiteX1" fmla="*/ 271073 w 1512221"/>
              <a:gd name="connsiteY1" fmla="*/ 0 h 284967"/>
              <a:gd name="connsiteX2" fmla="*/ 204397 w 1512221"/>
              <a:gd name="connsiteY2" fmla="*/ 127202 h 284967"/>
              <a:gd name="connsiteX3" fmla="*/ 1512221 w 1512221"/>
              <a:gd name="connsiteY3" fmla="*/ 112914 h 284967"/>
              <a:gd name="connsiteX4" fmla="*/ 1512221 w 1512221"/>
              <a:gd name="connsiteY4" fmla="*/ 200629 h 284967"/>
              <a:gd name="connsiteX5" fmla="*/ 202016 w 1512221"/>
              <a:gd name="connsiteY5" fmla="*/ 179197 h 284967"/>
              <a:gd name="connsiteX6" fmla="*/ 268692 w 1512221"/>
              <a:gd name="connsiteY6" fmla="*/ 284967 h 284967"/>
              <a:gd name="connsiteX7" fmla="*/ 0 w 1512221"/>
              <a:gd name="connsiteY7" fmla="*/ 156772 h 28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2221" h="284967">
                <a:moveTo>
                  <a:pt x="0" y="156772"/>
                </a:moveTo>
                <a:lnTo>
                  <a:pt x="271073" y="0"/>
                </a:lnTo>
                <a:lnTo>
                  <a:pt x="204397" y="127202"/>
                </a:lnTo>
                <a:lnTo>
                  <a:pt x="1512221" y="112914"/>
                </a:lnTo>
                <a:lnTo>
                  <a:pt x="1512221" y="200629"/>
                </a:lnTo>
                <a:lnTo>
                  <a:pt x="202016" y="179197"/>
                </a:lnTo>
                <a:lnTo>
                  <a:pt x="268692" y="284967"/>
                </a:lnTo>
                <a:lnTo>
                  <a:pt x="0" y="156772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3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310" y="10955"/>
            <a:ext cx="7325470" cy="614480"/>
          </a:xfrm>
        </p:spPr>
        <p:txBody>
          <a:bodyPr/>
          <a:lstStyle/>
          <a:p>
            <a:r>
              <a:rPr lang="en-US" sz="3200" dirty="0" smtClean="0"/>
              <a:t>Methodology of the Technique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22EBB-3885-4AB5-96D5-4E24A537F727}" type="datetime1">
              <a:rPr lang="en-US" smtClean="0"/>
              <a:t>2/19/2014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7363235" y="1086295"/>
            <a:ext cx="1833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Phase-Space Distribution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349723" y="1907518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WCM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58" name="Left Arrow 13"/>
          <p:cNvSpPr/>
          <p:nvPr/>
        </p:nvSpPr>
        <p:spPr>
          <a:xfrm>
            <a:off x="6884693" y="1337561"/>
            <a:ext cx="480770" cy="168620"/>
          </a:xfrm>
          <a:custGeom>
            <a:avLst/>
            <a:gdLst>
              <a:gd name="connsiteX0" fmla="*/ 0 w 1512221"/>
              <a:gd name="connsiteY0" fmla="*/ 87716 h 175431"/>
              <a:gd name="connsiteX1" fmla="*/ 87716 w 1512221"/>
              <a:gd name="connsiteY1" fmla="*/ 0 h 175431"/>
              <a:gd name="connsiteX2" fmla="*/ 87716 w 1512221"/>
              <a:gd name="connsiteY2" fmla="*/ 43858 h 175431"/>
              <a:gd name="connsiteX3" fmla="*/ 1512221 w 1512221"/>
              <a:gd name="connsiteY3" fmla="*/ 43858 h 175431"/>
              <a:gd name="connsiteX4" fmla="*/ 1512221 w 1512221"/>
              <a:gd name="connsiteY4" fmla="*/ 131573 h 175431"/>
              <a:gd name="connsiteX5" fmla="*/ 87716 w 1512221"/>
              <a:gd name="connsiteY5" fmla="*/ 131573 h 175431"/>
              <a:gd name="connsiteX6" fmla="*/ 87716 w 1512221"/>
              <a:gd name="connsiteY6" fmla="*/ 175431 h 175431"/>
              <a:gd name="connsiteX7" fmla="*/ 0 w 1512221"/>
              <a:gd name="connsiteY7" fmla="*/ 87716 h 175431"/>
              <a:gd name="connsiteX0" fmla="*/ 0 w 1512221"/>
              <a:gd name="connsiteY0" fmla="*/ 87716 h 306399"/>
              <a:gd name="connsiteX1" fmla="*/ 87716 w 1512221"/>
              <a:gd name="connsiteY1" fmla="*/ 0 h 306399"/>
              <a:gd name="connsiteX2" fmla="*/ 87716 w 1512221"/>
              <a:gd name="connsiteY2" fmla="*/ 43858 h 306399"/>
              <a:gd name="connsiteX3" fmla="*/ 1512221 w 1512221"/>
              <a:gd name="connsiteY3" fmla="*/ 43858 h 306399"/>
              <a:gd name="connsiteX4" fmla="*/ 1512221 w 1512221"/>
              <a:gd name="connsiteY4" fmla="*/ 131573 h 306399"/>
              <a:gd name="connsiteX5" fmla="*/ 87716 w 1512221"/>
              <a:gd name="connsiteY5" fmla="*/ 131573 h 306399"/>
              <a:gd name="connsiteX6" fmla="*/ 275835 w 1512221"/>
              <a:gd name="connsiteY6" fmla="*/ 306399 h 306399"/>
              <a:gd name="connsiteX7" fmla="*/ 0 w 1512221"/>
              <a:gd name="connsiteY7" fmla="*/ 87716 h 306399"/>
              <a:gd name="connsiteX0" fmla="*/ 0 w 1512221"/>
              <a:gd name="connsiteY0" fmla="*/ 268691 h 487374"/>
              <a:gd name="connsiteX1" fmla="*/ 271073 w 1512221"/>
              <a:gd name="connsiteY1" fmla="*/ 0 h 487374"/>
              <a:gd name="connsiteX2" fmla="*/ 87716 w 1512221"/>
              <a:gd name="connsiteY2" fmla="*/ 224833 h 487374"/>
              <a:gd name="connsiteX3" fmla="*/ 1512221 w 1512221"/>
              <a:gd name="connsiteY3" fmla="*/ 224833 h 487374"/>
              <a:gd name="connsiteX4" fmla="*/ 1512221 w 1512221"/>
              <a:gd name="connsiteY4" fmla="*/ 312548 h 487374"/>
              <a:gd name="connsiteX5" fmla="*/ 87716 w 1512221"/>
              <a:gd name="connsiteY5" fmla="*/ 312548 h 487374"/>
              <a:gd name="connsiteX6" fmla="*/ 275835 w 1512221"/>
              <a:gd name="connsiteY6" fmla="*/ 487374 h 487374"/>
              <a:gd name="connsiteX7" fmla="*/ 0 w 1512221"/>
              <a:gd name="connsiteY7" fmla="*/ 268691 h 487374"/>
              <a:gd name="connsiteX0" fmla="*/ 0 w 1512221"/>
              <a:gd name="connsiteY0" fmla="*/ 268691 h 520711"/>
              <a:gd name="connsiteX1" fmla="*/ 271073 w 1512221"/>
              <a:gd name="connsiteY1" fmla="*/ 0 h 520711"/>
              <a:gd name="connsiteX2" fmla="*/ 87716 w 1512221"/>
              <a:gd name="connsiteY2" fmla="*/ 224833 h 520711"/>
              <a:gd name="connsiteX3" fmla="*/ 1512221 w 1512221"/>
              <a:gd name="connsiteY3" fmla="*/ 224833 h 520711"/>
              <a:gd name="connsiteX4" fmla="*/ 1512221 w 1512221"/>
              <a:gd name="connsiteY4" fmla="*/ 312548 h 520711"/>
              <a:gd name="connsiteX5" fmla="*/ 87716 w 1512221"/>
              <a:gd name="connsiteY5" fmla="*/ 312548 h 520711"/>
              <a:gd name="connsiteX6" fmla="*/ 321079 w 1512221"/>
              <a:gd name="connsiteY6" fmla="*/ 520711 h 520711"/>
              <a:gd name="connsiteX7" fmla="*/ 0 w 1512221"/>
              <a:gd name="connsiteY7" fmla="*/ 268691 h 520711"/>
              <a:gd name="connsiteX0" fmla="*/ 0 w 1512221"/>
              <a:gd name="connsiteY0" fmla="*/ 268691 h 520711"/>
              <a:gd name="connsiteX1" fmla="*/ 271073 w 1512221"/>
              <a:gd name="connsiteY1" fmla="*/ 0 h 520711"/>
              <a:gd name="connsiteX2" fmla="*/ 204397 w 1512221"/>
              <a:gd name="connsiteY2" fmla="*/ 210546 h 520711"/>
              <a:gd name="connsiteX3" fmla="*/ 1512221 w 1512221"/>
              <a:gd name="connsiteY3" fmla="*/ 224833 h 520711"/>
              <a:gd name="connsiteX4" fmla="*/ 1512221 w 1512221"/>
              <a:gd name="connsiteY4" fmla="*/ 312548 h 520711"/>
              <a:gd name="connsiteX5" fmla="*/ 87716 w 1512221"/>
              <a:gd name="connsiteY5" fmla="*/ 312548 h 520711"/>
              <a:gd name="connsiteX6" fmla="*/ 321079 w 1512221"/>
              <a:gd name="connsiteY6" fmla="*/ 520711 h 520711"/>
              <a:gd name="connsiteX7" fmla="*/ 0 w 1512221"/>
              <a:gd name="connsiteY7" fmla="*/ 268691 h 520711"/>
              <a:gd name="connsiteX0" fmla="*/ 0 w 1512221"/>
              <a:gd name="connsiteY0" fmla="*/ 268691 h 520711"/>
              <a:gd name="connsiteX1" fmla="*/ 271073 w 1512221"/>
              <a:gd name="connsiteY1" fmla="*/ 0 h 520711"/>
              <a:gd name="connsiteX2" fmla="*/ 204397 w 1512221"/>
              <a:gd name="connsiteY2" fmla="*/ 210546 h 520711"/>
              <a:gd name="connsiteX3" fmla="*/ 1512221 w 1512221"/>
              <a:gd name="connsiteY3" fmla="*/ 224833 h 520711"/>
              <a:gd name="connsiteX4" fmla="*/ 1512221 w 1512221"/>
              <a:gd name="connsiteY4" fmla="*/ 312548 h 520711"/>
              <a:gd name="connsiteX5" fmla="*/ 202016 w 1512221"/>
              <a:gd name="connsiteY5" fmla="*/ 312548 h 520711"/>
              <a:gd name="connsiteX6" fmla="*/ 321079 w 1512221"/>
              <a:gd name="connsiteY6" fmla="*/ 520711 h 520711"/>
              <a:gd name="connsiteX7" fmla="*/ 0 w 1512221"/>
              <a:gd name="connsiteY7" fmla="*/ 268691 h 520711"/>
              <a:gd name="connsiteX0" fmla="*/ 0 w 1512221"/>
              <a:gd name="connsiteY0" fmla="*/ 268691 h 396886"/>
              <a:gd name="connsiteX1" fmla="*/ 271073 w 1512221"/>
              <a:gd name="connsiteY1" fmla="*/ 0 h 396886"/>
              <a:gd name="connsiteX2" fmla="*/ 204397 w 1512221"/>
              <a:gd name="connsiteY2" fmla="*/ 210546 h 396886"/>
              <a:gd name="connsiteX3" fmla="*/ 1512221 w 1512221"/>
              <a:gd name="connsiteY3" fmla="*/ 224833 h 396886"/>
              <a:gd name="connsiteX4" fmla="*/ 1512221 w 1512221"/>
              <a:gd name="connsiteY4" fmla="*/ 312548 h 396886"/>
              <a:gd name="connsiteX5" fmla="*/ 202016 w 1512221"/>
              <a:gd name="connsiteY5" fmla="*/ 312548 h 396886"/>
              <a:gd name="connsiteX6" fmla="*/ 268692 w 1512221"/>
              <a:gd name="connsiteY6" fmla="*/ 396886 h 396886"/>
              <a:gd name="connsiteX7" fmla="*/ 0 w 1512221"/>
              <a:gd name="connsiteY7" fmla="*/ 268691 h 396886"/>
              <a:gd name="connsiteX0" fmla="*/ 0 w 1512221"/>
              <a:gd name="connsiteY0" fmla="*/ 156772 h 284967"/>
              <a:gd name="connsiteX1" fmla="*/ 271073 w 1512221"/>
              <a:gd name="connsiteY1" fmla="*/ 0 h 284967"/>
              <a:gd name="connsiteX2" fmla="*/ 204397 w 1512221"/>
              <a:gd name="connsiteY2" fmla="*/ 98627 h 284967"/>
              <a:gd name="connsiteX3" fmla="*/ 1512221 w 1512221"/>
              <a:gd name="connsiteY3" fmla="*/ 112914 h 284967"/>
              <a:gd name="connsiteX4" fmla="*/ 1512221 w 1512221"/>
              <a:gd name="connsiteY4" fmla="*/ 200629 h 284967"/>
              <a:gd name="connsiteX5" fmla="*/ 202016 w 1512221"/>
              <a:gd name="connsiteY5" fmla="*/ 200629 h 284967"/>
              <a:gd name="connsiteX6" fmla="*/ 268692 w 1512221"/>
              <a:gd name="connsiteY6" fmla="*/ 284967 h 284967"/>
              <a:gd name="connsiteX7" fmla="*/ 0 w 1512221"/>
              <a:gd name="connsiteY7" fmla="*/ 156772 h 284967"/>
              <a:gd name="connsiteX0" fmla="*/ 0 w 1512221"/>
              <a:gd name="connsiteY0" fmla="*/ 156772 h 284967"/>
              <a:gd name="connsiteX1" fmla="*/ 271073 w 1512221"/>
              <a:gd name="connsiteY1" fmla="*/ 0 h 284967"/>
              <a:gd name="connsiteX2" fmla="*/ 204397 w 1512221"/>
              <a:gd name="connsiteY2" fmla="*/ 127202 h 284967"/>
              <a:gd name="connsiteX3" fmla="*/ 1512221 w 1512221"/>
              <a:gd name="connsiteY3" fmla="*/ 112914 h 284967"/>
              <a:gd name="connsiteX4" fmla="*/ 1512221 w 1512221"/>
              <a:gd name="connsiteY4" fmla="*/ 200629 h 284967"/>
              <a:gd name="connsiteX5" fmla="*/ 202016 w 1512221"/>
              <a:gd name="connsiteY5" fmla="*/ 200629 h 284967"/>
              <a:gd name="connsiteX6" fmla="*/ 268692 w 1512221"/>
              <a:gd name="connsiteY6" fmla="*/ 284967 h 284967"/>
              <a:gd name="connsiteX7" fmla="*/ 0 w 1512221"/>
              <a:gd name="connsiteY7" fmla="*/ 156772 h 284967"/>
              <a:gd name="connsiteX0" fmla="*/ 0 w 1512221"/>
              <a:gd name="connsiteY0" fmla="*/ 156772 h 284967"/>
              <a:gd name="connsiteX1" fmla="*/ 271073 w 1512221"/>
              <a:gd name="connsiteY1" fmla="*/ 0 h 284967"/>
              <a:gd name="connsiteX2" fmla="*/ 204397 w 1512221"/>
              <a:gd name="connsiteY2" fmla="*/ 127202 h 284967"/>
              <a:gd name="connsiteX3" fmla="*/ 1512221 w 1512221"/>
              <a:gd name="connsiteY3" fmla="*/ 112914 h 284967"/>
              <a:gd name="connsiteX4" fmla="*/ 1512221 w 1512221"/>
              <a:gd name="connsiteY4" fmla="*/ 200629 h 284967"/>
              <a:gd name="connsiteX5" fmla="*/ 202016 w 1512221"/>
              <a:gd name="connsiteY5" fmla="*/ 179197 h 284967"/>
              <a:gd name="connsiteX6" fmla="*/ 268692 w 1512221"/>
              <a:gd name="connsiteY6" fmla="*/ 284967 h 284967"/>
              <a:gd name="connsiteX7" fmla="*/ 0 w 1512221"/>
              <a:gd name="connsiteY7" fmla="*/ 156772 h 284967"/>
              <a:gd name="connsiteX0" fmla="*/ 0 w 1512221"/>
              <a:gd name="connsiteY0" fmla="*/ 156772 h 290653"/>
              <a:gd name="connsiteX1" fmla="*/ 271073 w 1512221"/>
              <a:gd name="connsiteY1" fmla="*/ 0 h 290653"/>
              <a:gd name="connsiteX2" fmla="*/ 204397 w 1512221"/>
              <a:gd name="connsiteY2" fmla="*/ 127202 h 290653"/>
              <a:gd name="connsiteX3" fmla="*/ 1512221 w 1512221"/>
              <a:gd name="connsiteY3" fmla="*/ 112914 h 290653"/>
              <a:gd name="connsiteX4" fmla="*/ 1497389 w 1512221"/>
              <a:gd name="connsiteY4" fmla="*/ 290653 h 290653"/>
              <a:gd name="connsiteX5" fmla="*/ 202016 w 1512221"/>
              <a:gd name="connsiteY5" fmla="*/ 179197 h 290653"/>
              <a:gd name="connsiteX6" fmla="*/ 268692 w 1512221"/>
              <a:gd name="connsiteY6" fmla="*/ 284967 h 290653"/>
              <a:gd name="connsiteX7" fmla="*/ 0 w 1512221"/>
              <a:gd name="connsiteY7" fmla="*/ 156772 h 290653"/>
              <a:gd name="connsiteX0" fmla="*/ 0 w 1497389"/>
              <a:gd name="connsiteY0" fmla="*/ 156772 h 290653"/>
              <a:gd name="connsiteX1" fmla="*/ 271073 w 1497389"/>
              <a:gd name="connsiteY1" fmla="*/ 0 h 290653"/>
              <a:gd name="connsiteX2" fmla="*/ 204397 w 1497389"/>
              <a:gd name="connsiteY2" fmla="*/ 127202 h 290653"/>
              <a:gd name="connsiteX3" fmla="*/ 1497386 w 1497389"/>
              <a:gd name="connsiteY3" fmla="*/ 1708 h 290653"/>
              <a:gd name="connsiteX4" fmla="*/ 1497389 w 1497389"/>
              <a:gd name="connsiteY4" fmla="*/ 290653 h 290653"/>
              <a:gd name="connsiteX5" fmla="*/ 202016 w 1497389"/>
              <a:gd name="connsiteY5" fmla="*/ 179197 h 290653"/>
              <a:gd name="connsiteX6" fmla="*/ 268692 w 1497389"/>
              <a:gd name="connsiteY6" fmla="*/ 284967 h 290653"/>
              <a:gd name="connsiteX7" fmla="*/ 0 w 1497389"/>
              <a:gd name="connsiteY7" fmla="*/ 156772 h 290653"/>
              <a:gd name="connsiteX0" fmla="*/ 0 w 1497389"/>
              <a:gd name="connsiteY0" fmla="*/ 156772 h 316739"/>
              <a:gd name="connsiteX1" fmla="*/ 271073 w 1497389"/>
              <a:gd name="connsiteY1" fmla="*/ 0 h 316739"/>
              <a:gd name="connsiteX2" fmla="*/ 204397 w 1497389"/>
              <a:gd name="connsiteY2" fmla="*/ 127202 h 316739"/>
              <a:gd name="connsiteX3" fmla="*/ 1497386 w 1497389"/>
              <a:gd name="connsiteY3" fmla="*/ 1708 h 316739"/>
              <a:gd name="connsiteX4" fmla="*/ 1497389 w 1497389"/>
              <a:gd name="connsiteY4" fmla="*/ 290653 h 316739"/>
              <a:gd name="connsiteX5" fmla="*/ 202016 w 1497389"/>
              <a:gd name="connsiteY5" fmla="*/ 179197 h 316739"/>
              <a:gd name="connsiteX6" fmla="*/ 372524 w 1497389"/>
              <a:gd name="connsiteY6" fmla="*/ 316739 h 316739"/>
              <a:gd name="connsiteX7" fmla="*/ 0 w 1497389"/>
              <a:gd name="connsiteY7" fmla="*/ 156772 h 316739"/>
              <a:gd name="connsiteX0" fmla="*/ 0 w 1497389"/>
              <a:gd name="connsiteY0" fmla="*/ 204432 h 364399"/>
              <a:gd name="connsiteX1" fmla="*/ 389738 w 1497389"/>
              <a:gd name="connsiteY1" fmla="*/ 0 h 364399"/>
              <a:gd name="connsiteX2" fmla="*/ 204397 w 1497389"/>
              <a:gd name="connsiteY2" fmla="*/ 174862 h 364399"/>
              <a:gd name="connsiteX3" fmla="*/ 1497386 w 1497389"/>
              <a:gd name="connsiteY3" fmla="*/ 49368 h 364399"/>
              <a:gd name="connsiteX4" fmla="*/ 1497389 w 1497389"/>
              <a:gd name="connsiteY4" fmla="*/ 338313 h 364399"/>
              <a:gd name="connsiteX5" fmla="*/ 202016 w 1497389"/>
              <a:gd name="connsiteY5" fmla="*/ 226857 h 364399"/>
              <a:gd name="connsiteX6" fmla="*/ 372524 w 1497389"/>
              <a:gd name="connsiteY6" fmla="*/ 364399 h 364399"/>
              <a:gd name="connsiteX7" fmla="*/ 0 w 1497389"/>
              <a:gd name="connsiteY7" fmla="*/ 204432 h 364399"/>
              <a:gd name="connsiteX0" fmla="*/ 0 w 1497389"/>
              <a:gd name="connsiteY0" fmla="*/ 204432 h 374989"/>
              <a:gd name="connsiteX1" fmla="*/ 389738 w 1497389"/>
              <a:gd name="connsiteY1" fmla="*/ 0 h 374989"/>
              <a:gd name="connsiteX2" fmla="*/ 204397 w 1497389"/>
              <a:gd name="connsiteY2" fmla="*/ 174862 h 374989"/>
              <a:gd name="connsiteX3" fmla="*/ 1497386 w 1497389"/>
              <a:gd name="connsiteY3" fmla="*/ 49368 h 374989"/>
              <a:gd name="connsiteX4" fmla="*/ 1497389 w 1497389"/>
              <a:gd name="connsiteY4" fmla="*/ 338313 h 374989"/>
              <a:gd name="connsiteX5" fmla="*/ 202016 w 1497389"/>
              <a:gd name="connsiteY5" fmla="*/ 226857 h 374989"/>
              <a:gd name="connsiteX6" fmla="*/ 417025 w 1497389"/>
              <a:gd name="connsiteY6" fmla="*/ 374989 h 374989"/>
              <a:gd name="connsiteX7" fmla="*/ 0 w 1497389"/>
              <a:gd name="connsiteY7" fmla="*/ 204432 h 374989"/>
              <a:gd name="connsiteX0" fmla="*/ 0 w 1497389"/>
              <a:gd name="connsiteY0" fmla="*/ 204432 h 374989"/>
              <a:gd name="connsiteX1" fmla="*/ 389738 w 1497389"/>
              <a:gd name="connsiteY1" fmla="*/ 0 h 374989"/>
              <a:gd name="connsiteX2" fmla="*/ 204397 w 1497389"/>
              <a:gd name="connsiteY2" fmla="*/ 174862 h 374989"/>
              <a:gd name="connsiteX3" fmla="*/ 1497386 w 1497389"/>
              <a:gd name="connsiteY3" fmla="*/ 49368 h 374989"/>
              <a:gd name="connsiteX4" fmla="*/ 1497389 w 1497389"/>
              <a:gd name="connsiteY4" fmla="*/ 301245 h 374989"/>
              <a:gd name="connsiteX5" fmla="*/ 202016 w 1497389"/>
              <a:gd name="connsiteY5" fmla="*/ 226857 h 374989"/>
              <a:gd name="connsiteX6" fmla="*/ 417025 w 1497389"/>
              <a:gd name="connsiteY6" fmla="*/ 374989 h 374989"/>
              <a:gd name="connsiteX7" fmla="*/ 0 w 1497389"/>
              <a:gd name="connsiteY7" fmla="*/ 204432 h 374989"/>
              <a:gd name="connsiteX0" fmla="*/ 0 w 1497389"/>
              <a:gd name="connsiteY0" fmla="*/ 204432 h 374989"/>
              <a:gd name="connsiteX1" fmla="*/ 389738 w 1497389"/>
              <a:gd name="connsiteY1" fmla="*/ 0 h 374989"/>
              <a:gd name="connsiteX2" fmla="*/ 204397 w 1497389"/>
              <a:gd name="connsiteY2" fmla="*/ 174862 h 374989"/>
              <a:gd name="connsiteX3" fmla="*/ 1497386 w 1497389"/>
              <a:gd name="connsiteY3" fmla="*/ 91732 h 374989"/>
              <a:gd name="connsiteX4" fmla="*/ 1497389 w 1497389"/>
              <a:gd name="connsiteY4" fmla="*/ 301245 h 374989"/>
              <a:gd name="connsiteX5" fmla="*/ 202016 w 1497389"/>
              <a:gd name="connsiteY5" fmla="*/ 226857 h 374989"/>
              <a:gd name="connsiteX6" fmla="*/ 417025 w 1497389"/>
              <a:gd name="connsiteY6" fmla="*/ 374989 h 374989"/>
              <a:gd name="connsiteX7" fmla="*/ 0 w 1497389"/>
              <a:gd name="connsiteY7" fmla="*/ 204432 h 37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7389" h="374989">
                <a:moveTo>
                  <a:pt x="0" y="204432"/>
                </a:moveTo>
                <a:lnTo>
                  <a:pt x="389738" y="0"/>
                </a:lnTo>
                <a:lnTo>
                  <a:pt x="204397" y="174862"/>
                </a:lnTo>
                <a:lnTo>
                  <a:pt x="1497386" y="91732"/>
                </a:lnTo>
                <a:cubicBezTo>
                  <a:pt x="1497387" y="161570"/>
                  <a:pt x="1497388" y="231407"/>
                  <a:pt x="1497389" y="301245"/>
                </a:cubicBezTo>
                <a:lnTo>
                  <a:pt x="202016" y="226857"/>
                </a:lnTo>
                <a:lnTo>
                  <a:pt x="417025" y="374989"/>
                </a:lnTo>
                <a:lnTo>
                  <a:pt x="0" y="204432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Left Arrow 13"/>
          <p:cNvSpPr/>
          <p:nvPr/>
        </p:nvSpPr>
        <p:spPr>
          <a:xfrm>
            <a:off x="6898853" y="2031420"/>
            <a:ext cx="480770" cy="168620"/>
          </a:xfrm>
          <a:custGeom>
            <a:avLst/>
            <a:gdLst>
              <a:gd name="connsiteX0" fmla="*/ 0 w 1512221"/>
              <a:gd name="connsiteY0" fmla="*/ 87716 h 175431"/>
              <a:gd name="connsiteX1" fmla="*/ 87716 w 1512221"/>
              <a:gd name="connsiteY1" fmla="*/ 0 h 175431"/>
              <a:gd name="connsiteX2" fmla="*/ 87716 w 1512221"/>
              <a:gd name="connsiteY2" fmla="*/ 43858 h 175431"/>
              <a:gd name="connsiteX3" fmla="*/ 1512221 w 1512221"/>
              <a:gd name="connsiteY3" fmla="*/ 43858 h 175431"/>
              <a:gd name="connsiteX4" fmla="*/ 1512221 w 1512221"/>
              <a:gd name="connsiteY4" fmla="*/ 131573 h 175431"/>
              <a:gd name="connsiteX5" fmla="*/ 87716 w 1512221"/>
              <a:gd name="connsiteY5" fmla="*/ 131573 h 175431"/>
              <a:gd name="connsiteX6" fmla="*/ 87716 w 1512221"/>
              <a:gd name="connsiteY6" fmla="*/ 175431 h 175431"/>
              <a:gd name="connsiteX7" fmla="*/ 0 w 1512221"/>
              <a:gd name="connsiteY7" fmla="*/ 87716 h 175431"/>
              <a:gd name="connsiteX0" fmla="*/ 0 w 1512221"/>
              <a:gd name="connsiteY0" fmla="*/ 87716 h 306399"/>
              <a:gd name="connsiteX1" fmla="*/ 87716 w 1512221"/>
              <a:gd name="connsiteY1" fmla="*/ 0 h 306399"/>
              <a:gd name="connsiteX2" fmla="*/ 87716 w 1512221"/>
              <a:gd name="connsiteY2" fmla="*/ 43858 h 306399"/>
              <a:gd name="connsiteX3" fmla="*/ 1512221 w 1512221"/>
              <a:gd name="connsiteY3" fmla="*/ 43858 h 306399"/>
              <a:gd name="connsiteX4" fmla="*/ 1512221 w 1512221"/>
              <a:gd name="connsiteY4" fmla="*/ 131573 h 306399"/>
              <a:gd name="connsiteX5" fmla="*/ 87716 w 1512221"/>
              <a:gd name="connsiteY5" fmla="*/ 131573 h 306399"/>
              <a:gd name="connsiteX6" fmla="*/ 275835 w 1512221"/>
              <a:gd name="connsiteY6" fmla="*/ 306399 h 306399"/>
              <a:gd name="connsiteX7" fmla="*/ 0 w 1512221"/>
              <a:gd name="connsiteY7" fmla="*/ 87716 h 306399"/>
              <a:gd name="connsiteX0" fmla="*/ 0 w 1512221"/>
              <a:gd name="connsiteY0" fmla="*/ 268691 h 487374"/>
              <a:gd name="connsiteX1" fmla="*/ 271073 w 1512221"/>
              <a:gd name="connsiteY1" fmla="*/ 0 h 487374"/>
              <a:gd name="connsiteX2" fmla="*/ 87716 w 1512221"/>
              <a:gd name="connsiteY2" fmla="*/ 224833 h 487374"/>
              <a:gd name="connsiteX3" fmla="*/ 1512221 w 1512221"/>
              <a:gd name="connsiteY3" fmla="*/ 224833 h 487374"/>
              <a:gd name="connsiteX4" fmla="*/ 1512221 w 1512221"/>
              <a:gd name="connsiteY4" fmla="*/ 312548 h 487374"/>
              <a:gd name="connsiteX5" fmla="*/ 87716 w 1512221"/>
              <a:gd name="connsiteY5" fmla="*/ 312548 h 487374"/>
              <a:gd name="connsiteX6" fmla="*/ 275835 w 1512221"/>
              <a:gd name="connsiteY6" fmla="*/ 487374 h 487374"/>
              <a:gd name="connsiteX7" fmla="*/ 0 w 1512221"/>
              <a:gd name="connsiteY7" fmla="*/ 268691 h 487374"/>
              <a:gd name="connsiteX0" fmla="*/ 0 w 1512221"/>
              <a:gd name="connsiteY0" fmla="*/ 268691 h 520711"/>
              <a:gd name="connsiteX1" fmla="*/ 271073 w 1512221"/>
              <a:gd name="connsiteY1" fmla="*/ 0 h 520711"/>
              <a:gd name="connsiteX2" fmla="*/ 87716 w 1512221"/>
              <a:gd name="connsiteY2" fmla="*/ 224833 h 520711"/>
              <a:gd name="connsiteX3" fmla="*/ 1512221 w 1512221"/>
              <a:gd name="connsiteY3" fmla="*/ 224833 h 520711"/>
              <a:gd name="connsiteX4" fmla="*/ 1512221 w 1512221"/>
              <a:gd name="connsiteY4" fmla="*/ 312548 h 520711"/>
              <a:gd name="connsiteX5" fmla="*/ 87716 w 1512221"/>
              <a:gd name="connsiteY5" fmla="*/ 312548 h 520711"/>
              <a:gd name="connsiteX6" fmla="*/ 321079 w 1512221"/>
              <a:gd name="connsiteY6" fmla="*/ 520711 h 520711"/>
              <a:gd name="connsiteX7" fmla="*/ 0 w 1512221"/>
              <a:gd name="connsiteY7" fmla="*/ 268691 h 520711"/>
              <a:gd name="connsiteX0" fmla="*/ 0 w 1512221"/>
              <a:gd name="connsiteY0" fmla="*/ 268691 h 520711"/>
              <a:gd name="connsiteX1" fmla="*/ 271073 w 1512221"/>
              <a:gd name="connsiteY1" fmla="*/ 0 h 520711"/>
              <a:gd name="connsiteX2" fmla="*/ 204397 w 1512221"/>
              <a:gd name="connsiteY2" fmla="*/ 210546 h 520711"/>
              <a:gd name="connsiteX3" fmla="*/ 1512221 w 1512221"/>
              <a:gd name="connsiteY3" fmla="*/ 224833 h 520711"/>
              <a:gd name="connsiteX4" fmla="*/ 1512221 w 1512221"/>
              <a:gd name="connsiteY4" fmla="*/ 312548 h 520711"/>
              <a:gd name="connsiteX5" fmla="*/ 87716 w 1512221"/>
              <a:gd name="connsiteY5" fmla="*/ 312548 h 520711"/>
              <a:gd name="connsiteX6" fmla="*/ 321079 w 1512221"/>
              <a:gd name="connsiteY6" fmla="*/ 520711 h 520711"/>
              <a:gd name="connsiteX7" fmla="*/ 0 w 1512221"/>
              <a:gd name="connsiteY7" fmla="*/ 268691 h 520711"/>
              <a:gd name="connsiteX0" fmla="*/ 0 w 1512221"/>
              <a:gd name="connsiteY0" fmla="*/ 268691 h 520711"/>
              <a:gd name="connsiteX1" fmla="*/ 271073 w 1512221"/>
              <a:gd name="connsiteY1" fmla="*/ 0 h 520711"/>
              <a:gd name="connsiteX2" fmla="*/ 204397 w 1512221"/>
              <a:gd name="connsiteY2" fmla="*/ 210546 h 520711"/>
              <a:gd name="connsiteX3" fmla="*/ 1512221 w 1512221"/>
              <a:gd name="connsiteY3" fmla="*/ 224833 h 520711"/>
              <a:gd name="connsiteX4" fmla="*/ 1512221 w 1512221"/>
              <a:gd name="connsiteY4" fmla="*/ 312548 h 520711"/>
              <a:gd name="connsiteX5" fmla="*/ 202016 w 1512221"/>
              <a:gd name="connsiteY5" fmla="*/ 312548 h 520711"/>
              <a:gd name="connsiteX6" fmla="*/ 321079 w 1512221"/>
              <a:gd name="connsiteY6" fmla="*/ 520711 h 520711"/>
              <a:gd name="connsiteX7" fmla="*/ 0 w 1512221"/>
              <a:gd name="connsiteY7" fmla="*/ 268691 h 520711"/>
              <a:gd name="connsiteX0" fmla="*/ 0 w 1512221"/>
              <a:gd name="connsiteY0" fmla="*/ 268691 h 396886"/>
              <a:gd name="connsiteX1" fmla="*/ 271073 w 1512221"/>
              <a:gd name="connsiteY1" fmla="*/ 0 h 396886"/>
              <a:gd name="connsiteX2" fmla="*/ 204397 w 1512221"/>
              <a:gd name="connsiteY2" fmla="*/ 210546 h 396886"/>
              <a:gd name="connsiteX3" fmla="*/ 1512221 w 1512221"/>
              <a:gd name="connsiteY3" fmla="*/ 224833 h 396886"/>
              <a:gd name="connsiteX4" fmla="*/ 1512221 w 1512221"/>
              <a:gd name="connsiteY4" fmla="*/ 312548 h 396886"/>
              <a:gd name="connsiteX5" fmla="*/ 202016 w 1512221"/>
              <a:gd name="connsiteY5" fmla="*/ 312548 h 396886"/>
              <a:gd name="connsiteX6" fmla="*/ 268692 w 1512221"/>
              <a:gd name="connsiteY6" fmla="*/ 396886 h 396886"/>
              <a:gd name="connsiteX7" fmla="*/ 0 w 1512221"/>
              <a:gd name="connsiteY7" fmla="*/ 268691 h 396886"/>
              <a:gd name="connsiteX0" fmla="*/ 0 w 1512221"/>
              <a:gd name="connsiteY0" fmla="*/ 156772 h 284967"/>
              <a:gd name="connsiteX1" fmla="*/ 271073 w 1512221"/>
              <a:gd name="connsiteY1" fmla="*/ 0 h 284967"/>
              <a:gd name="connsiteX2" fmla="*/ 204397 w 1512221"/>
              <a:gd name="connsiteY2" fmla="*/ 98627 h 284967"/>
              <a:gd name="connsiteX3" fmla="*/ 1512221 w 1512221"/>
              <a:gd name="connsiteY3" fmla="*/ 112914 h 284967"/>
              <a:gd name="connsiteX4" fmla="*/ 1512221 w 1512221"/>
              <a:gd name="connsiteY4" fmla="*/ 200629 h 284967"/>
              <a:gd name="connsiteX5" fmla="*/ 202016 w 1512221"/>
              <a:gd name="connsiteY5" fmla="*/ 200629 h 284967"/>
              <a:gd name="connsiteX6" fmla="*/ 268692 w 1512221"/>
              <a:gd name="connsiteY6" fmla="*/ 284967 h 284967"/>
              <a:gd name="connsiteX7" fmla="*/ 0 w 1512221"/>
              <a:gd name="connsiteY7" fmla="*/ 156772 h 284967"/>
              <a:gd name="connsiteX0" fmla="*/ 0 w 1512221"/>
              <a:gd name="connsiteY0" fmla="*/ 156772 h 284967"/>
              <a:gd name="connsiteX1" fmla="*/ 271073 w 1512221"/>
              <a:gd name="connsiteY1" fmla="*/ 0 h 284967"/>
              <a:gd name="connsiteX2" fmla="*/ 204397 w 1512221"/>
              <a:gd name="connsiteY2" fmla="*/ 127202 h 284967"/>
              <a:gd name="connsiteX3" fmla="*/ 1512221 w 1512221"/>
              <a:gd name="connsiteY3" fmla="*/ 112914 h 284967"/>
              <a:gd name="connsiteX4" fmla="*/ 1512221 w 1512221"/>
              <a:gd name="connsiteY4" fmla="*/ 200629 h 284967"/>
              <a:gd name="connsiteX5" fmla="*/ 202016 w 1512221"/>
              <a:gd name="connsiteY5" fmla="*/ 200629 h 284967"/>
              <a:gd name="connsiteX6" fmla="*/ 268692 w 1512221"/>
              <a:gd name="connsiteY6" fmla="*/ 284967 h 284967"/>
              <a:gd name="connsiteX7" fmla="*/ 0 w 1512221"/>
              <a:gd name="connsiteY7" fmla="*/ 156772 h 284967"/>
              <a:gd name="connsiteX0" fmla="*/ 0 w 1512221"/>
              <a:gd name="connsiteY0" fmla="*/ 156772 h 284967"/>
              <a:gd name="connsiteX1" fmla="*/ 271073 w 1512221"/>
              <a:gd name="connsiteY1" fmla="*/ 0 h 284967"/>
              <a:gd name="connsiteX2" fmla="*/ 204397 w 1512221"/>
              <a:gd name="connsiteY2" fmla="*/ 127202 h 284967"/>
              <a:gd name="connsiteX3" fmla="*/ 1512221 w 1512221"/>
              <a:gd name="connsiteY3" fmla="*/ 112914 h 284967"/>
              <a:gd name="connsiteX4" fmla="*/ 1512221 w 1512221"/>
              <a:gd name="connsiteY4" fmla="*/ 200629 h 284967"/>
              <a:gd name="connsiteX5" fmla="*/ 202016 w 1512221"/>
              <a:gd name="connsiteY5" fmla="*/ 179197 h 284967"/>
              <a:gd name="connsiteX6" fmla="*/ 268692 w 1512221"/>
              <a:gd name="connsiteY6" fmla="*/ 284967 h 284967"/>
              <a:gd name="connsiteX7" fmla="*/ 0 w 1512221"/>
              <a:gd name="connsiteY7" fmla="*/ 156772 h 284967"/>
              <a:gd name="connsiteX0" fmla="*/ 0 w 1512221"/>
              <a:gd name="connsiteY0" fmla="*/ 156772 h 290653"/>
              <a:gd name="connsiteX1" fmla="*/ 271073 w 1512221"/>
              <a:gd name="connsiteY1" fmla="*/ 0 h 290653"/>
              <a:gd name="connsiteX2" fmla="*/ 204397 w 1512221"/>
              <a:gd name="connsiteY2" fmla="*/ 127202 h 290653"/>
              <a:gd name="connsiteX3" fmla="*/ 1512221 w 1512221"/>
              <a:gd name="connsiteY3" fmla="*/ 112914 h 290653"/>
              <a:gd name="connsiteX4" fmla="*/ 1497389 w 1512221"/>
              <a:gd name="connsiteY4" fmla="*/ 290653 h 290653"/>
              <a:gd name="connsiteX5" fmla="*/ 202016 w 1512221"/>
              <a:gd name="connsiteY5" fmla="*/ 179197 h 290653"/>
              <a:gd name="connsiteX6" fmla="*/ 268692 w 1512221"/>
              <a:gd name="connsiteY6" fmla="*/ 284967 h 290653"/>
              <a:gd name="connsiteX7" fmla="*/ 0 w 1512221"/>
              <a:gd name="connsiteY7" fmla="*/ 156772 h 290653"/>
              <a:gd name="connsiteX0" fmla="*/ 0 w 1497389"/>
              <a:gd name="connsiteY0" fmla="*/ 156772 h 290653"/>
              <a:gd name="connsiteX1" fmla="*/ 271073 w 1497389"/>
              <a:gd name="connsiteY1" fmla="*/ 0 h 290653"/>
              <a:gd name="connsiteX2" fmla="*/ 204397 w 1497389"/>
              <a:gd name="connsiteY2" fmla="*/ 127202 h 290653"/>
              <a:gd name="connsiteX3" fmla="*/ 1497386 w 1497389"/>
              <a:gd name="connsiteY3" fmla="*/ 1708 h 290653"/>
              <a:gd name="connsiteX4" fmla="*/ 1497389 w 1497389"/>
              <a:gd name="connsiteY4" fmla="*/ 290653 h 290653"/>
              <a:gd name="connsiteX5" fmla="*/ 202016 w 1497389"/>
              <a:gd name="connsiteY5" fmla="*/ 179197 h 290653"/>
              <a:gd name="connsiteX6" fmla="*/ 268692 w 1497389"/>
              <a:gd name="connsiteY6" fmla="*/ 284967 h 290653"/>
              <a:gd name="connsiteX7" fmla="*/ 0 w 1497389"/>
              <a:gd name="connsiteY7" fmla="*/ 156772 h 290653"/>
              <a:gd name="connsiteX0" fmla="*/ 0 w 1497389"/>
              <a:gd name="connsiteY0" fmla="*/ 156772 h 316739"/>
              <a:gd name="connsiteX1" fmla="*/ 271073 w 1497389"/>
              <a:gd name="connsiteY1" fmla="*/ 0 h 316739"/>
              <a:gd name="connsiteX2" fmla="*/ 204397 w 1497389"/>
              <a:gd name="connsiteY2" fmla="*/ 127202 h 316739"/>
              <a:gd name="connsiteX3" fmla="*/ 1497386 w 1497389"/>
              <a:gd name="connsiteY3" fmla="*/ 1708 h 316739"/>
              <a:gd name="connsiteX4" fmla="*/ 1497389 w 1497389"/>
              <a:gd name="connsiteY4" fmla="*/ 290653 h 316739"/>
              <a:gd name="connsiteX5" fmla="*/ 202016 w 1497389"/>
              <a:gd name="connsiteY5" fmla="*/ 179197 h 316739"/>
              <a:gd name="connsiteX6" fmla="*/ 372524 w 1497389"/>
              <a:gd name="connsiteY6" fmla="*/ 316739 h 316739"/>
              <a:gd name="connsiteX7" fmla="*/ 0 w 1497389"/>
              <a:gd name="connsiteY7" fmla="*/ 156772 h 316739"/>
              <a:gd name="connsiteX0" fmla="*/ 0 w 1497389"/>
              <a:gd name="connsiteY0" fmla="*/ 204432 h 364399"/>
              <a:gd name="connsiteX1" fmla="*/ 389738 w 1497389"/>
              <a:gd name="connsiteY1" fmla="*/ 0 h 364399"/>
              <a:gd name="connsiteX2" fmla="*/ 204397 w 1497389"/>
              <a:gd name="connsiteY2" fmla="*/ 174862 h 364399"/>
              <a:gd name="connsiteX3" fmla="*/ 1497386 w 1497389"/>
              <a:gd name="connsiteY3" fmla="*/ 49368 h 364399"/>
              <a:gd name="connsiteX4" fmla="*/ 1497389 w 1497389"/>
              <a:gd name="connsiteY4" fmla="*/ 338313 h 364399"/>
              <a:gd name="connsiteX5" fmla="*/ 202016 w 1497389"/>
              <a:gd name="connsiteY5" fmla="*/ 226857 h 364399"/>
              <a:gd name="connsiteX6" fmla="*/ 372524 w 1497389"/>
              <a:gd name="connsiteY6" fmla="*/ 364399 h 364399"/>
              <a:gd name="connsiteX7" fmla="*/ 0 w 1497389"/>
              <a:gd name="connsiteY7" fmla="*/ 204432 h 364399"/>
              <a:gd name="connsiteX0" fmla="*/ 0 w 1497389"/>
              <a:gd name="connsiteY0" fmla="*/ 204432 h 374989"/>
              <a:gd name="connsiteX1" fmla="*/ 389738 w 1497389"/>
              <a:gd name="connsiteY1" fmla="*/ 0 h 374989"/>
              <a:gd name="connsiteX2" fmla="*/ 204397 w 1497389"/>
              <a:gd name="connsiteY2" fmla="*/ 174862 h 374989"/>
              <a:gd name="connsiteX3" fmla="*/ 1497386 w 1497389"/>
              <a:gd name="connsiteY3" fmla="*/ 49368 h 374989"/>
              <a:gd name="connsiteX4" fmla="*/ 1497389 w 1497389"/>
              <a:gd name="connsiteY4" fmla="*/ 338313 h 374989"/>
              <a:gd name="connsiteX5" fmla="*/ 202016 w 1497389"/>
              <a:gd name="connsiteY5" fmla="*/ 226857 h 374989"/>
              <a:gd name="connsiteX6" fmla="*/ 417025 w 1497389"/>
              <a:gd name="connsiteY6" fmla="*/ 374989 h 374989"/>
              <a:gd name="connsiteX7" fmla="*/ 0 w 1497389"/>
              <a:gd name="connsiteY7" fmla="*/ 204432 h 374989"/>
              <a:gd name="connsiteX0" fmla="*/ 0 w 1497389"/>
              <a:gd name="connsiteY0" fmla="*/ 204432 h 374989"/>
              <a:gd name="connsiteX1" fmla="*/ 389738 w 1497389"/>
              <a:gd name="connsiteY1" fmla="*/ 0 h 374989"/>
              <a:gd name="connsiteX2" fmla="*/ 204397 w 1497389"/>
              <a:gd name="connsiteY2" fmla="*/ 174862 h 374989"/>
              <a:gd name="connsiteX3" fmla="*/ 1497386 w 1497389"/>
              <a:gd name="connsiteY3" fmla="*/ 49368 h 374989"/>
              <a:gd name="connsiteX4" fmla="*/ 1497389 w 1497389"/>
              <a:gd name="connsiteY4" fmla="*/ 301245 h 374989"/>
              <a:gd name="connsiteX5" fmla="*/ 202016 w 1497389"/>
              <a:gd name="connsiteY5" fmla="*/ 226857 h 374989"/>
              <a:gd name="connsiteX6" fmla="*/ 417025 w 1497389"/>
              <a:gd name="connsiteY6" fmla="*/ 374989 h 374989"/>
              <a:gd name="connsiteX7" fmla="*/ 0 w 1497389"/>
              <a:gd name="connsiteY7" fmla="*/ 204432 h 374989"/>
              <a:gd name="connsiteX0" fmla="*/ 0 w 1497389"/>
              <a:gd name="connsiteY0" fmla="*/ 204432 h 374989"/>
              <a:gd name="connsiteX1" fmla="*/ 389738 w 1497389"/>
              <a:gd name="connsiteY1" fmla="*/ 0 h 374989"/>
              <a:gd name="connsiteX2" fmla="*/ 204397 w 1497389"/>
              <a:gd name="connsiteY2" fmla="*/ 174862 h 374989"/>
              <a:gd name="connsiteX3" fmla="*/ 1497386 w 1497389"/>
              <a:gd name="connsiteY3" fmla="*/ 91732 h 374989"/>
              <a:gd name="connsiteX4" fmla="*/ 1497389 w 1497389"/>
              <a:gd name="connsiteY4" fmla="*/ 301245 h 374989"/>
              <a:gd name="connsiteX5" fmla="*/ 202016 w 1497389"/>
              <a:gd name="connsiteY5" fmla="*/ 226857 h 374989"/>
              <a:gd name="connsiteX6" fmla="*/ 417025 w 1497389"/>
              <a:gd name="connsiteY6" fmla="*/ 374989 h 374989"/>
              <a:gd name="connsiteX7" fmla="*/ 0 w 1497389"/>
              <a:gd name="connsiteY7" fmla="*/ 204432 h 37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7389" h="374989">
                <a:moveTo>
                  <a:pt x="0" y="204432"/>
                </a:moveTo>
                <a:lnTo>
                  <a:pt x="389738" y="0"/>
                </a:lnTo>
                <a:lnTo>
                  <a:pt x="204397" y="174862"/>
                </a:lnTo>
                <a:lnTo>
                  <a:pt x="1497386" y="91732"/>
                </a:lnTo>
                <a:cubicBezTo>
                  <a:pt x="1497387" y="161570"/>
                  <a:pt x="1497388" y="231407"/>
                  <a:pt x="1497389" y="301245"/>
                </a:cubicBezTo>
                <a:lnTo>
                  <a:pt x="202016" y="226857"/>
                </a:lnTo>
                <a:lnTo>
                  <a:pt x="417025" y="374989"/>
                </a:lnTo>
                <a:lnTo>
                  <a:pt x="0" y="204432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01070" y="2867623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50021"/>
                </a:solidFill>
                <a:latin typeface="Comic Sans MS" panose="030F0702030302020204" pitchFamily="66" charset="0"/>
              </a:rPr>
              <a:t>After Notch</a:t>
            </a:r>
            <a:endParaRPr lang="en-US" dirty="0">
              <a:solidFill>
                <a:srgbClr val="A5002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842288" y="5272440"/>
                <a:ext cx="3101362" cy="1031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sym typeface="Symbol"/>
                        </a:rPr>
                        <m:t></m:t>
                      </m:r>
                      <m:r>
                        <a:rPr lang="en-US" sz="2800" b="0" i="1" smtClean="0">
                          <a:latin typeface="Cambria Math"/>
                          <a:sym typeface="Symbol"/>
                        </a:rPr>
                        <m:t>𝐸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sym typeface="Symbol"/>
                            </a:rPr>
                            <m:t>|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sym typeface="Symbol"/>
                            </a:rPr>
                            <m:t>𝐻𝑎𝑙𝑓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𝐸</m:t>
                      </m:r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 smtClean="0">
                                  <a:latin typeface="Cambria Math"/>
                                  <a:sym typeface="Symbol"/>
                                </a:rPr>
                                <m:t>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i="1">
                              <a:latin typeface="Cambria Math"/>
                              <a:sym typeface="Symbol"/>
                            </a:rPr>
                            <m:t>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sym typeface="Symbol"/>
                            </a:rPr>
                            <m:t></m:t>
                          </m:r>
                          <m:r>
                            <a:rPr lang="en-US" sz="2800" b="0" i="1" smtClean="0">
                              <a:latin typeface="Cambria Math"/>
                              <a:sym typeface="Symbol"/>
                            </a:rPr>
                            <m:t>𝑇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sym typeface="Symbol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  <a:sym typeface="Symbol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288" y="5272440"/>
                <a:ext cx="3101362" cy="10315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97116" y="755368"/>
            <a:ext cx="6179797" cy="4325047"/>
            <a:chOff x="597116" y="755368"/>
            <a:chExt cx="6179797" cy="4325047"/>
          </a:xfrm>
        </p:grpSpPr>
        <p:sp>
          <p:nvSpPr>
            <p:cNvPr id="48" name="TextBox 47"/>
            <p:cNvSpPr txBox="1"/>
            <p:nvPr/>
          </p:nvSpPr>
          <p:spPr>
            <a:xfrm>
              <a:off x="1707453" y="2392065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ym typeface="Symbol"/>
                </a:rPr>
                <a:t>E</a:t>
              </a:r>
              <a:endParaRPr lang="en-US" i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730373" y="3750958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ym typeface="Symbol"/>
                </a:rPr>
                <a:t>E</a:t>
              </a:r>
              <a:endParaRPr lang="en-US" i="1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180777" y="4530976"/>
              <a:ext cx="1987526" cy="321008"/>
            </a:xfrm>
            <a:custGeom>
              <a:avLst/>
              <a:gdLst>
                <a:gd name="connsiteX0" fmla="*/ 0 w 2184094"/>
                <a:gd name="connsiteY0" fmla="*/ 0 h 578386"/>
                <a:gd name="connsiteX1" fmla="*/ 1809520 w 2184094"/>
                <a:gd name="connsiteY1" fmla="*/ 5509 h 578386"/>
                <a:gd name="connsiteX2" fmla="*/ 2184094 w 2184094"/>
                <a:gd name="connsiteY2" fmla="*/ 575632 h 578386"/>
                <a:gd name="connsiteX3" fmla="*/ 0 w 2184094"/>
                <a:gd name="connsiteY3" fmla="*/ 578386 h 578386"/>
                <a:gd name="connsiteX4" fmla="*/ 0 w 2184094"/>
                <a:gd name="connsiteY4" fmla="*/ 0 h 57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4094" h="578386">
                  <a:moveTo>
                    <a:pt x="0" y="0"/>
                  </a:moveTo>
                  <a:lnTo>
                    <a:pt x="1809520" y="5509"/>
                  </a:lnTo>
                  <a:lnTo>
                    <a:pt x="2184094" y="575632"/>
                  </a:lnTo>
                  <a:lnTo>
                    <a:pt x="0" y="5783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H="1">
              <a:off x="4168302" y="4530976"/>
              <a:ext cx="1957119" cy="321008"/>
            </a:xfrm>
            <a:custGeom>
              <a:avLst/>
              <a:gdLst>
                <a:gd name="connsiteX0" fmla="*/ 0 w 2184094"/>
                <a:gd name="connsiteY0" fmla="*/ 0 h 578386"/>
                <a:gd name="connsiteX1" fmla="*/ 1809520 w 2184094"/>
                <a:gd name="connsiteY1" fmla="*/ 5509 h 578386"/>
                <a:gd name="connsiteX2" fmla="*/ 2184094 w 2184094"/>
                <a:gd name="connsiteY2" fmla="*/ 575632 h 578386"/>
                <a:gd name="connsiteX3" fmla="*/ 0 w 2184094"/>
                <a:gd name="connsiteY3" fmla="*/ 578386 h 578386"/>
                <a:gd name="connsiteX4" fmla="*/ 0 w 2184094"/>
                <a:gd name="connsiteY4" fmla="*/ 0 h 57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4094" h="578386">
                  <a:moveTo>
                    <a:pt x="0" y="0"/>
                  </a:moveTo>
                  <a:lnTo>
                    <a:pt x="1809520" y="5509"/>
                  </a:lnTo>
                  <a:lnTo>
                    <a:pt x="2184094" y="575632"/>
                  </a:lnTo>
                  <a:lnTo>
                    <a:pt x="0" y="5783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76235" y="3145911"/>
              <a:ext cx="1642582" cy="36868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496266" y="3145911"/>
              <a:ext cx="1628644" cy="36868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180261" y="2556009"/>
              <a:ext cx="1642582" cy="417846"/>
              <a:chOff x="2075675" y="1489547"/>
              <a:chExt cx="1805035" cy="113294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075675" y="2046420"/>
                <a:ext cx="1805035" cy="576075"/>
              </a:xfrm>
              <a:prstGeom prst="rect">
                <a:avLst/>
              </a:prstGeom>
              <a:gradFill flip="none" rotWithShape="1">
                <a:gsLst>
                  <a:gs pos="2000">
                    <a:srgbClr val="FBEAC7">
                      <a:lumMod val="0"/>
                    </a:srgbClr>
                  </a:gs>
                  <a:gs pos="43000">
                    <a:srgbClr val="FEE7F2"/>
                  </a:gs>
                </a:gsLst>
                <a:lin ang="5400000" scaled="0"/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0800000">
                <a:off x="2075675" y="1489547"/>
                <a:ext cx="1805035" cy="576075"/>
              </a:xfrm>
              <a:prstGeom prst="rect">
                <a:avLst/>
              </a:prstGeom>
              <a:gradFill flip="none" rotWithShape="1">
                <a:gsLst>
                  <a:gs pos="2000">
                    <a:srgbClr val="FBEAC7">
                      <a:lumMod val="0"/>
                    </a:srgbClr>
                  </a:gs>
                  <a:gs pos="43000">
                    <a:srgbClr val="FEE7F2"/>
                  </a:gs>
                </a:gsLst>
                <a:lin ang="5400000" scaled="0"/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486866" y="2556010"/>
              <a:ext cx="1642582" cy="417846"/>
              <a:chOff x="2075675" y="1489547"/>
              <a:chExt cx="1805035" cy="1132948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075675" y="2046420"/>
                <a:ext cx="1805035" cy="576075"/>
              </a:xfrm>
              <a:prstGeom prst="rect">
                <a:avLst/>
              </a:prstGeom>
              <a:gradFill flip="none" rotWithShape="1">
                <a:gsLst>
                  <a:gs pos="2000">
                    <a:srgbClr val="FBEAC7">
                      <a:lumMod val="0"/>
                    </a:srgbClr>
                  </a:gs>
                  <a:gs pos="43000">
                    <a:srgbClr val="FEE7F2"/>
                  </a:gs>
                </a:gsLst>
                <a:lin ang="5400000" scaled="0"/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0800000">
                <a:off x="2075675" y="1489547"/>
                <a:ext cx="1805035" cy="576075"/>
              </a:xfrm>
              <a:prstGeom prst="rect">
                <a:avLst/>
              </a:prstGeom>
              <a:gradFill flip="none" rotWithShape="1">
                <a:gsLst>
                  <a:gs pos="2000">
                    <a:srgbClr val="FBEAC7">
                      <a:lumMod val="0"/>
                    </a:srgbClr>
                  </a:gs>
                  <a:gs pos="43000">
                    <a:srgbClr val="FEE7F2"/>
                  </a:gs>
                </a:gsLst>
                <a:lin ang="5400000" scaled="0"/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4242183" y="3889851"/>
              <a:ext cx="1882728" cy="416957"/>
              <a:chOff x="4345948" y="3998150"/>
              <a:chExt cx="2068932" cy="651497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4643984" y="4308467"/>
                <a:ext cx="1770896" cy="341180"/>
              </a:xfrm>
              <a:custGeom>
                <a:avLst/>
                <a:gdLst>
                  <a:gd name="connsiteX0" fmla="*/ 0 w 1805035"/>
                  <a:gd name="connsiteY0" fmla="*/ 0 h 331975"/>
                  <a:gd name="connsiteX1" fmla="*/ 1805035 w 1805035"/>
                  <a:gd name="connsiteY1" fmla="*/ 0 h 331975"/>
                  <a:gd name="connsiteX2" fmla="*/ 1805035 w 1805035"/>
                  <a:gd name="connsiteY2" fmla="*/ 331975 h 331975"/>
                  <a:gd name="connsiteX3" fmla="*/ 0 w 1805035"/>
                  <a:gd name="connsiteY3" fmla="*/ 331975 h 331975"/>
                  <a:gd name="connsiteX4" fmla="*/ 0 w 1805035"/>
                  <a:gd name="connsiteY4" fmla="*/ 0 h 331975"/>
                  <a:gd name="connsiteX0" fmla="*/ 0 w 1805035"/>
                  <a:gd name="connsiteY0" fmla="*/ 0 h 335043"/>
                  <a:gd name="connsiteX1" fmla="*/ 1805035 w 1805035"/>
                  <a:gd name="connsiteY1" fmla="*/ 0 h 335043"/>
                  <a:gd name="connsiteX2" fmla="*/ 1805035 w 1805035"/>
                  <a:gd name="connsiteY2" fmla="*/ 331975 h 335043"/>
                  <a:gd name="connsiteX3" fmla="*/ 306846 w 1805035"/>
                  <a:gd name="connsiteY3" fmla="*/ 335043 h 335043"/>
                  <a:gd name="connsiteX4" fmla="*/ 0 w 1805035"/>
                  <a:gd name="connsiteY4" fmla="*/ 0 h 335043"/>
                  <a:gd name="connsiteX0" fmla="*/ 0 w 1814240"/>
                  <a:gd name="connsiteY0" fmla="*/ 0 h 341180"/>
                  <a:gd name="connsiteX1" fmla="*/ 1814240 w 1814240"/>
                  <a:gd name="connsiteY1" fmla="*/ 6137 h 341180"/>
                  <a:gd name="connsiteX2" fmla="*/ 1814240 w 1814240"/>
                  <a:gd name="connsiteY2" fmla="*/ 338112 h 341180"/>
                  <a:gd name="connsiteX3" fmla="*/ 316051 w 1814240"/>
                  <a:gd name="connsiteY3" fmla="*/ 341180 h 341180"/>
                  <a:gd name="connsiteX4" fmla="*/ 0 w 1814240"/>
                  <a:gd name="connsiteY4" fmla="*/ 0 h 34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4240" h="341180">
                    <a:moveTo>
                      <a:pt x="0" y="0"/>
                    </a:moveTo>
                    <a:lnTo>
                      <a:pt x="1814240" y="6137"/>
                    </a:lnTo>
                    <a:lnTo>
                      <a:pt x="1814240" y="338112"/>
                    </a:lnTo>
                    <a:lnTo>
                      <a:pt x="316051" y="34118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2000">
                    <a:srgbClr val="FBEAC7">
                      <a:lumMod val="0"/>
                    </a:srgbClr>
                  </a:gs>
                  <a:gs pos="43000">
                    <a:srgbClr val="FEE7F2"/>
                  </a:gs>
                </a:gsLst>
                <a:lin ang="5400000" scaled="0"/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10800000">
                <a:off x="4345948" y="3998150"/>
                <a:ext cx="2068931" cy="335043"/>
              </a:xfrm>
              <a:custGeom>
                <a:avLst/>
                <a:gdLst>
                  <a:gd name="connsiteX0" fmla="*/ 0 w 1805035"/>
                  <a:gd name="connsiteY0" fmla="*/ 0 h 331975"/>
                  <a:gd name="connsiteX1" fmla="*/ 1805035 w 1805035"/>
                  <a:gd name="connsiteY1" fmla="*/ 0 h 331975"/>
                  <a:gd name="connsiteX2" fmla="*/ 1805035 w 1805035"/>
                  <a:gd name="connsiteY2" fmla="*/ 331975 h 331975"/>
                  <a:gd name="connsiteX3" fmla="*/ 0 w 1805035"/>
                  <a:gd name="connsiteY3" fmla="*/ 331975 h 331975"/>
                  <a:gd name="connsiteX4" fmla="*/ 0 w 1805035"/>
                  <a:gd name="connsiteY4" fmla="*/ 0 h 331975"/>
                  <a:gd name="connsiteX0" fmla="*/ 0 w 2127223"/>
                  <a:gd name="connsiteY0" fmla="*/ 0 h 335043"/>
                  <a:gd name="connsiteX1" fmla="*/ 1805035 w 2127223"/>
                  <a:gd name="connsiteY1" fmla="*/ 0 h 335043"/>
                  <a:gd name="connsiteX2" fmla="*/ 2127223 w 2127223"/>
                  <a:gd name="connsiteY2" fmla="*/ 335043 h 335043"/>
                  <a:gd name="connsiteX3" fmla="*/ 0 w 2127223"/>
                  <a:gd name="connsiteY3" fmla="*/ 331975 h 335043"/>
                  <a:gd name="connsiteX4" fmla="*/ 0 w 2127223"/>
                  <a:gd name="connsiteY4" fmla="*/ 0 h 335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7223" h="335043">
                    <a:moveTo>
                      <a:pt x="0" y="0"/>
                    </a:moveTo>
                    <a:lnTo>
                      <a:pt x="1805035" y="0"/>
                    </a:lnTo>
                    <a:lnTo>
                      <a:pt x="2127223" y="335043"/>
                    </a:lnTo>
                    <a:lnTo>
                      <a:pt x="0" y="331975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2000">
                    <a:srgbClr val="FBEAC7">
                      <a:lumMod val="0"/>
                    </a:srgbClr>
                  </a:gs>
                  <a:gs pos="43000">
                    <a:srgbClr val="FEE7F2"/>
                  </a:gs>
                </a:gsLst>
                <a:lin ang="5400000" scaled="0"/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 flipH="1" flipV="1">
              <a:off x="2168313" y="3889864"/>
              <a:ext cx="1949602" cy="416954"/>
              <a:chOff x="989247" y="4380921"/>
              <a:chExt cx="2112275" cy="651492"/>
            </a:xfrm>
          </p:grpSpPr>
          <p:sp>
            <p:nvSpPr>
              <p:cNvPr id="26" name="Rectangle 23"/>
              <p:cNvSpPr/>
              <p:nvPr/>
            </p:nvSpPr>
            <p:spPr>
              <a:xfrm>
                <a:off x="1287280" y="4691233"/>
                <a:ext cx="1814240" cy="341180"/>
              </a:xfrm>
              <a:custGeom>
                <a:avLst/>
                <a:gdLst>
                  <a:gd name="connsiteX0" fmla="*/ 0 w 1805035"/>
                  <a:gd name="connsiteY0" fmla="*/ 0 h 331975"/>
                  <a:gd name="connsiteX1" fmla="*/ 1805035 w 1805035"/>
                  <a:gd name="connsiteY1" fmla="*/ 0 h 331975"/>
                  <a:gd name="connsiteX2" fmla="*/ 1805035 w 1805035"/>
                  <a:gd name="connsiteY2" fmla="*/ 331975 h 331975"/>
                  <a:gd name="connsiteX3" fmla="*/ 0 w 1805035"/>
                  <a:gd name="connsiteY3" fmla="*/ 331975 h 331975"/>
                  <a:gd name="connsiteX4" fmla="*/ 0 w 1805035"/>
                  <a:gd name="connsiteY4" fmla="*/ 0 h 331975"/>
                  <a:gd name="connsiteX0" fmla="*/ 0 w 1805035"/>
                  <a:gd name="connsiteY0" fmla="*/ 0 h 335043"/>
                  <a:gd name="connsiteX1" fmla="*/ 1805035 w 1805035"/>
                  <a:gd name="connsiteY1" fmla="*/ 0 h 335043"/>
                  <a:gd name="connsiteX2" fmla="*/ 1805035 w 1805035"/>
                  <a:gd name="connsiteY2" fmla="*/ 331975 h 335043"/>
                  <a:gd name="connsiteX3" fmla="*/ 306846 w 1805035"/>
                  <a:gd name="connsiteY3" fmla="*/ 335043 h 335043"/>
                  <a:gd name="connsiteX4" fmla="*/ 0 w 1805035"/>
                  <a:gd name="connsiteY4" fmla="*/ 0 h 335043"/>
                  <a:gd name="connsiteX0" fmla="*/ 0 w 1814240"/>
                  <a:gd name="connsiteY0" fmla="*/ 0 h 341180"/>
                  <a:gd name="connsiteX1" fmla="*/ 1814240 w 1814240"/>
                  <a:gd name="connsiteY1" fmla="*/ 6137 h 341180"/>
                  <a:gd name="connsiteX2" fmla="*/ 1814240 w 1814240"/>
                  <a:gd name="connsiteY2" fmla="*/ 338112 h 341180"/>
                  <a:gd name="connsiteX3" fmla="*/ 316051 w 1814240"/>
                  <a:gd name="connsiteY3" fmla="*/ 341180 h 341180"/>
                  <a:gd name="connsiteX4" fmla="*/ 0 w 1814240"/>
                  <a:gd name="connsiteY4" fmla="*/ 0 h 341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4240" h="341180">
                    <a:moveTo>
                      <a:pt x="0" y="0"/>
                    </a:moveTo>
                    <a:lnTo>
                      <a:pt x="1814240" y="6137"/>
                    </a:lnTo>
                    <a:lnTo>
                      <a:pt x="1814240" y="338112"/>
                    </a:lnTo>
                    <a:lnTo>
                      <a:pt x="316051" y="34118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2000">
                    <a:srgbClr val="FBEAC7">
                      <a:lumMod val="0"/>
                    </a:srgbClr>
                  </a:gs>
                  <a:gs pos="43000">
                    <a:srgbClr val="FEE7F2"/>
                  </a:gs>
                </a:gsLst>
                <a:lin ang="5400000" scaled="0"/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4"/>
              <p:cNvSpPr/>
              <p:nvPr/>
            </p:nvSpPr>
            <p:spPr>
              <a:xfrm rot="10800000">
                <a:off x="989247" y="4380921"/>
                <a:ext cx="2112275" cy="335043"/>
              </a:xfrm>
              <a:custGeom>
                <a:avLst/>
                <a:gdLst>
                  <a:gd name="connsiteX0" fmla="*/ 0 w 1805035"/>
                  <a:gd name="connsiteY0" fmla="*/ 0 h 331975"/>
                  <a:gd name="connsiteX1" fmla="*/ 1805035 w 1805035"/>
                  <a:gd name="connsiteY1" fmla="*/ 0 h 331975"/>
                  <a:gd name="connsiteX2" fmla="*/ 1805035 w 1805035"/>
                  <a:gd name="connsiteY2" fmla="*/ 331975 h 331975"/>
                  <a:gd name="connsiteX3" fmla="*/ 0 w 1805035"/>
                  <a:gd name="connsiteY3" fmla="*/ 331975 h 331975"/>
                  <a:gd name="connsiteX4" fmla="*/ 0 w 1805035"/>
                  <a:gd name="connsiteY4" fmla="*/ 0 h 331975"/>
                  <a:gd name="connsiteX0" fmla="*/ 0 w 2127223"/>
                  <a:gd name="connsiteY0" fmla="*/ 0 h 335043"/>
                  <a:gd name="connsiteX1" fmla="*/ 1805035 w 2127223"/>
                  <a:gd name="connsiteY1" fmla="*/ 0 h 335043"/>
                  <a:gd name="connsiteX2" fmla="*/ 2127223 w 2127223"/>
                  <a:gd name="connsiteY2" fmla="*/ 335043 h 335043"/>
                  <a:gd name="connsiteX3" fmla="*/ 0 w 2127223"/>
                  <a:gd name="connsiteY3" fmla="*/ 331975 h 335043"/>
                  <a:gd name="connsiteX4" fmla="*/ 0 w 2127223"/>
                  <a:gd name="connsiteY4" fmla="*/ 0 h 335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7223" h="335043">
                    <a:moveTo>
                      <a:pt x="0" y="0"/>
                    </a:moveTo>
                    <a:lnTo>
                      <a:pt x="1805035" y="0"/>
                    </a:lnTo>
                    <a:lnTo>
                      <a:pt x="2127223" y="335043"/>
                    </a:lnTo>
                    <a:lnTo>
                      <a:pt x="0" y="331975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2000">
                    <a:srgbClr val="FBEAC7">
                      <a:lumMod val="0"/>
                    </a:srgbClr>
                  </a:gs>
                  <a:gs pos="43000">
                    <a:srgbClr val="FEE7F2"/>
                  </a:gs>
                </a:gsLst>
                <a:lin ang="5400000" scaled="0"/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2176235" y="1799097"/>
              <a:ext cx="3942197" cy="36868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176235" y="1194567"/>
              <a:ext cx="3942197" cy="417846"/>
              <a:chOff x="2075675" y="1489547"/>
              <a:chExt cx="1805035" cy="1132948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2075675" y="2046420"/>
                <a:ext cx="1805035" cy="576075"/>
              </a:xfrm>
              <a:prstGeom prst="rect">
                <a:avLst/>
              </a:prstGeom>
              <a:gradFill flip="none" rotWithShape="1">
                <a:gsLst>
                  <a:gs pos="2000">
                    <a:srgbClr val="FBEAC7">
                      <a:lumMod val="0"/>
                    </a:srgbClr>
                  </a:gs>
                  <a:gs pos="43000">
                    <a:srgbClr val="FEE7F2"/>
                  </a:gs>
                </a:gsLst>
                <a:lin ang="5400000" scaled="0"/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10800000">
                <a:off x="2075675" y="1489547"/>
                <a:ext cx="1805035" cy="576075"/>
              </a:xfrm>
              <a:prstGeom prst="rect">
                <a:avLst/>
              </a:prstGeom>
              <a:gradFill flip="none" rotWithShape="1">
                <a:gsLst>
                  <a:gs pos="2000">
                    <a:srgbClr val="FBEAC7">
                      <a:lumMod val="0"/>
                    </a:srgbClr>
                  </a:gs>
                  <a:gs pos="43000">
                    <a:srgbClr val="FEE7F2"/>
                  </a:gs>
                </a:gsLst>
                <a:lin ang="5400000" scaled="0"/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2079716" y="2167785"/>
              <a:ext cx="446508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071389" y="1407032"/>
              <a:ext cx="4473415" cy="110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2159060" y="1086301"/>
              <a:ext cx="17174" cy="663638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079716" y="3514599"/>
              <a:ext cx="4473415" cy="3713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079716" y="2757559"/>
              <a:ext cx="4473415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2167387" y="2436828"/>
              <a:ext cx="17174" cy="663638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079716" y="4853273"/>
              <a:ext cx="445483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061131" y="4103950"/>
              <a:ext cx="4473415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2148802" y="3783219"/>
              <a:ext cx="17174" cy="663638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1669048" y="1009485"/>
              <a:ext cx="3985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ym typeface="Symbol"/>
                </a:rPr>
                <a:t>E</a:t>
              </a:r>
              <a:endParaRPr lang="en-US" i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518182" y="1216228"/>
              <a:ext cx="238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t</a:t>
              </a:r>
              <a:endParaRPr lang="en-US" i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524757" y="1931205"/>
              <a:ext cx="238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t</a:t>
              </a:r>
              <a:endParaRPr lang="en-US" i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518182" y="2598808"/>
              <a:ext cx="238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t</a:t>
              </a:r>
              <a:endParaRPr lang="en-US" i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524757" y="3313785"/>
              <a:ext cx="238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t</a:t>
              </a:r>
              <a:endParaRPr lang="en-US" i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532273" y="3880891"/>
              <a:ext cx="238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t</a:t>
              </a:r>
              <a:endParaRPr lang="en-US" i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538848" y="4595868"/>
              <a:ext cx="238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t</a:t>
              </a:r>
              <a:endParaRPr lang="en-US" i="1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53490" y="1470345"/>
              <a:ext cx="1322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A50021"/>
                  </a:solidFill>
                  <a:latin typeface="Comic Sans MS" panose="030F0702030302020204" pitchFamily="66" charset="0"/>
                </a:rPr>
                <a:t>Beam@Inj</a:t>
              </a:r>
              <a:endParaRPr lang="en-US" dirty="0">
                <a:solidFill>
                  <a:srgbClr val="A5002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97116" y="4262191"/>
              <a:ext cx="1532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A50021"/>
                  </a:solidFill>
                  <a:latin typeface="Comic Sans MS" panose="030F0702030302020204" pitchFamily="66" charset="0"/>
                </a:rPr>
                <a:t>Notch filling</a:t>
              </a:r>
              <a:endParaRPr lang="en-US" dirty="0">
                <a:solidFill>
                  <a:srgbClr val="A50021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 flipH="1">
              <a:off x="2184561" y="947393"/>
              <a:ext cx="3944887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2976232" y="755368"/>
              <a:ext cx="2392065" cy="369332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To=2.216</a:t>
              </a:r>
              <a:r>
                <a:rPr lang="en-US" b="1" dirty="0" smtClean="0">
                  <a:sym typeface="Symbol"/>
                </a:rPr>
                <a:t>s for Booster</a:t>
              </a:r>
              <a:endParaRPr lang="en-US" b="1" dirty="0"/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3818817" y="2436828"/>
              <a:ext cx="0" cy="264358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4496858" y="2441008"/>
              <a:ext cx="4505" cy="263940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3420101" y="3758621"/>
              <a:ext cx="402742" cy="20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H="1" flipV="1">
              <a:off x="4513396" y="3736240"/>
              <a:ext cx="402742" cy="104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4840835" y="3541009"/>
                  <a:ext cx="5215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  <a:sym typeface="Symbol"/>
                          </a:rPr>
                          <m:t></m:t>
                        </m:r>
                        <m:r>
                          <a:rPr lang="en-US" i="1">
                            <a:latin typeface="Cambria Math"/>
                            <a:sym typeface="Symbol"/>
                          </a:rPr>
                          <m:t>𝑇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0835" y="3541009"/>
                  <a:ext cx="52155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6" name="TextBox 85"/>
          <p:cNvSpPr txBox="1"/>
          <p:nvPr/>
        </p:nvSpPr>
        <p:spPr>
          <a:xfrm>
            <a:off x="4038153" y="5380674"/>
            <a:ext cx="44895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Symbol"/>
              </a:rPr>
              <a:t>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= 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Width of the Notch =30-35ns </a:t>
            </a:r>
          </a:p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 </a:t>
            </a:r>
            <a:r>
              <a:rPr lang="en-US" sz="2400" dirty="0">
                <a:sym typeface="Symbol"/>
              </a:rPr>
              <a:t>= </a:t>
            </a:r>
            <a:r>
              <a:rPr lang="en-US" sz="2000" dirty="0" smtClean="0">
                <a:latin typeface="Comic Sans MS" panose="030F0702030302020204" pitchFamily="66" charset="0"/>
                <a:sym typeface="Symbol"/>
              </a:rPr>
              <a:t>Time required for grazing touch</a:t>
            </a:r>
            <a:endParaRPr lang="en-US" sz="2400" dirty="0">
              <a:latin typeface="Comic Sans MS" panose="030F0702030302020204" pitchFamily="66" charset="0"/>
              <a:sym typeface="Symbol"/>
            </a:endParaRPr>
          </a:p>
        </p:txBody>
      </p:sp>
      <p:sp>
        <p:nvSpPr>
          <p:cNvPr id="87" name="Slide Number Placeholder 8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5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815" y="102405"/>
            <a:ext cx="6380695" cy="523030"/>
          </a:xfrm>
        </p:spPr>
        <p:txBody>
          <a:bodyPr/>
          <a:lstStyle/>
          <a:p>
            <a:r>
              <a:rPr lang="en-US" sz="3200" dirty="0" smtClean="0"/>
              <a:t>Measurements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90B9-9416-418B-8F26-42AAC4401800}" type="datetime1">
              <a:rPr lang="en-US" smtClean="0"/>
              <a:t>2/19/2014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661855" y="825500"/>
            <a:ext cx="5430360" cy="5711666"/>
            <a:chOff x="40210" y="789819"/>
            <a:chExt cx="5430360" cy="5711666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1375648"/>
                </p:ext>
              </p:extLst>
            </p:nvPr>
          </p:nvGraphicFramePr>
          <p:xfrm>
            <a:off x="731280" y="789819"/>
            <a:ext cx="3956050" cy="407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3" name="Worksheet" r:id="rId3" imgW="4924357" imgH="5057775" progId="Excel.Sheet.12">
                    <p:embed/>
                  </p:oleObj>
                </mc:Choice>
                <mc:Fallback>
                  <p:oleObj name="Worksheet" r:id="rId3" imgW="4924357" imgH="5057775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31280" y="789819"/>
                          <a:ext cx="3956050" cy="4076700"/>
                        </a:xfrm>
                        <a:prstGeom prst="rect">
                          <a:avLst/>
                        </a:prstGeom>
                        <a:ln w="38100">
                          <a:solidFill>
                            <a:srgbClr val="A5002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40210" y="4931825"/>
              <a:ext cx="5430360" cy="156966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u="sng" dirty="0" smtClean="0">
                  <a:latin typeface="Comic Sans MS" panose="030F0702030302020204" pitchFamily="66" charset="0"/>
                </a:rPr>
                <a:t>Comments</a:t>
              </a:r>
              <a:r>
                <a:rPr lang="en-US" sz="1600" u="sng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:</a:t>
              </a:r>
              <a:r>
                <a:rPr lang="en-US" sz="16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    </a:t>
              </a:r>
              <a:r>
                <a:rPr lang="en-US" sz="1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sym typeface="Symbol"/>
                </a:rPr>
                <a:t></a:t>
              </a:r>
              <a:r>
                <a:rPr lang="en-US" sz="1600" dirty="0" smtClean="0">
                  <a:solidFill>
                    <a:schemeClr val="tx1"/>
                  </a:solidFill>
                  <a:latin typeface="Comic Sans MS" panose="030F0702030302020204" pitchFamily="66" charset="0"/>
                  <a:sym typeface="Symbol"/>
                </a:rPr>
                <a:t> </a:t>
              </a:r>
              <a:r>
                <a:rPr lang="en-US" sz="1600" dirty="0" smtClean="0">
                  <a:latin typeface="Comic Sans MS" panose="030F0702030302020204" pitchFamily="66" charset="0"/>
                </a:rPr>
                <a:t>“Data Set-I” h</a:t>
              </a:r>
              <a:r>
                <a:rPr lang="en-US" sz="16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ad a systematic error of </a:t>
              </a:r>
            </a:p>
            <a:p>
              <a:r>
                <a:rPr lang="en-US" sz="1600" dirty="0">
                  <a:latin typeface="Comic Sans MS" panose="030F0702030302020204" pitchFamily="66" charset="0"/>
                </a:rPr>
                <a:t> </a:t>
              </a:r>
              <a:r>
                <a:rPr lang="en-US" sz="1600" dirty="0" smtClean="0">
                  <a:latin typeface="Comic Sans MS" panose="030F0702030302020204" pitchFamily="66" charset="0"/>
                </a:rPr>
                <a:t>                          </a:t>
              </a:r>
              <a:r>
                <a:rPr lang="en-US" sz="16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nearly 2BT, but, can be used to </a:t>
              </a:r>
              <a:r>
                <a:rPr lang="en-US" sz="1600" dirty="0" smtClean="0">
                  <a:latin typeface="Comic Sans MS" panose="030F0702030302020204" pitchFamily="66" charset="0"/>
                  <a:sym typeface="Symbol"/>
                </a:rPr>
                <a:t>get </a:t>
              </a:r>
            </a:p>
            <a:p>
              <a:r>
                <a:rPr lang="en-US" sz="1600" dirty="0" smtClean="0">
                  <a:latin typeface="Comic Sans MS" panose="030F0702030302020204" pitchFamily="66" charset="0"/>
                  <a:sym typeface="Symbol"/>
                </a:rPr>
                <a:t>                          info. on cycle to cycle B-field/</a:t>
              </a:r>
              <a:r>
                <a:rPr lang="en-US" sz="1600" dirty="0" err="1" smtClean="0">
                  <a:latin typeface="Comic Sans MS" panose="030F0702030302020204" pitchFamily="66" charset="0"/>
                  <a:sym typeface="Symbol"/>
                </a:rPr>
                <a:t>Bdot</a:t>
              </a:r>
              <a:r>
                <a:rPr lang="en-US" sz="1600" dirty="0">
                  <a:latin typeface="Comic Sans MS" panose="030F0702030302020204" pitchFamily="66" charset="0"/>
                  <a:sym typeface="Symbol"/>
                </a:rPr>
                <a:t> </a:t>
              </a:r>
              <a:r>
                <a:rPr lang="en-US" sz="1600" dirty="0" smtClean="0">
                  <a:latin typeface="Comic Sans MS" panose="030F0702030302020204" pitchFamily="66" charset="0"/>
                  <a:sym typeface="Symbol"/>
                </a:rPr>
                <a:t>  </a:t>
              </a:r>
            </a:p>
            <a:p>
              <a:r>
                <a:rPr lang="en-US" sz="1600" dirty="0">
                  <a:latin typeface="Comic Sans MS" panose="030F0702030302020204" pitchFamily="66" charset="0"/>
                  <a:sym typeface="Symbol"/>
                </a:rPr>
                <a:t> </a:t>
              </a:r>
              <a:r>
                <a:rPr lang="en-US" sz="1600" dirty="0" smtClean="0">
                  <a:latin typeface="Comic Sans MS" panose="030F0702030302020204" pitchFamily="66" charset="0"/>
                  <a:sym typeface="Symbol"/>
                </a:rPr>
                <a:t>                         variations and its effect on the beam.</a:t>
              </a:r>
              <a:endPara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  <a:sym typeface="Symbol"/>
              </a:endParaRPr>
            </a:p>
            <a:p>
              <a:r>
                <a:rPr lang="en-US" sz="1600" dirty="0">
                  <a:solidFill>
                    <a:schemeClr val="tx1"/>
                  </a:solidFill>
                  <a:latin typeface="Comic Sans MS" panose="030F0702030302020204" pitchFamily="66" charset="0"/>
                  <a:sym typeface="Symbol"/>
                </a:rPr>
                <a:t> </a:t>
              </a:r>
              <a:r>
                <a:rPr lang="en-US" sz="1600" dirty="0" smtClean="0">
                  <a:solidFill>
                    <a:schemeClr val="tx1"/>
                  </a:solidFill>
                  <a:latin typeface="Comic Sans MS" panose="030F0702030302020204" pitchFamily="66" charset="0"/>
                  <a:sym typeface="Symbol"/>
                </a:rPr>
                <a:t>	    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sym typeface="Symbol"/>
                </a:rPr>
                <a:t> </a:t>
              </a:r>
              <a:r>
                <a:rPr lang="en-US" sz="1600" dirty="0">
                  <a:latin typeface="Comic Sans MS" panose="030F0702030302020204" pitchFamily="66" charset="0"/>
                </a:rPr>
                <a:t>“Data </a:t>
              </a:r>
              <a:r>
                <a:rPr lang="en-US" sz="1600" dirty="0" smtClean="0">
                  <a:latin typeface="Comic Sans MS" panose="030F0702030302020204" pitchFamily="66" charset="0"/>
                </a:rPr>
                <a:t>Set-II” has less error for </a:t>
              </a:r>
            </a:p>
            <a:p>
              <a:r>
                <a:rPr lang="en-US" sz="1600" dirty="0">
                  <a:latin typeface="Comic Sans MS" panose="030F0702030302020204" pitchFamily="66" charset="0"/>
                </a:rPr>
                <a:t> </a:t>
              </a:r>
              <a:r>
                <a:rPr lang="en-US" sz="1600" dirty="0" smtClean="0">
                  <a:latin typeface="Comic Sans MS" panose="030F0702030302020204" pitchFamily="66" charset="0"/>
                </a:rPr>
                <a:t>                          energy spread </a:t>
              </a:r>
              <a:endParaRPr lang="en-US" sz="1600" dirty="0">
                <a:solidFill>
                  <a:schemeClr val="tx1"/>
                </a:solidFill>
                <a:latin typeface="Comic Sans MS" panose="030F0702030302020204" pitchFamily="66" charset="0"/>
                <a:sym typeface="Symbo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7844942">
              <a:off x="603077" y="1940182"/>
              <a:ext cx="1221809" cy="307777"/>
            </a:xfrm>
            <a:prstGeom prst="rect">
              <a:avLst/>
            </a:prstGeom>
            <a:solidFill>
              <a:srgbClr val="FFFF00">
                <a:alpha val="49000"/>
              </a:srgbClr>
            </a:solidFill>
            <a:ln>
              <a:solidFill>
                <a:srgbClr val="A5002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mic Sans MS" panose="030F0702030302020204" pitchFamily="66" charset="0"/>
                </a:rPr>
                <a:t>Data Set - I</a:t>
              </a:r>
              <a:endParaRPr lang="en-US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8014243">
              <a:off x="554185" y="3751665"/>
              <a:ext cx="1319592" cy="307777"/>
            </a:xfrm>
            <a:prstGeom prst="rect">
              <a:avLst/>
            </a:prstGeom>
            <a:solidFill>
              <a:srgbClr val="FFFF00">
                <a:alpha val="49000"/>
              </a:srgbClr>
            </a:solidFill>
            <a:ln>
              <a:solidFill>
                <a:srgbClr val="A5002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mic Sans MS" panose="030F0702030302020204" pitchFamily="66" charset="0"/>
                </a:rPr>
                <a:t>Data Set - II</a:t>
              </a:r>
              <a:endParaRPr lang="en-US" sz="1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71887" y="772399"/>
            <a:ext cx="3250769" cy="5755942"/>
            <a:chOff x="5515381" y="740650"/>
            <a:chExt cx="3250769" cy="575594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3129" y="740650"/>
              <a:ext cx="3225016" cy="277658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5381" y="3697835"/>
              <a:ext cx="3250769" cy="2798757"/>
            </a:xfrm>
            <a:prstGeom prst="rect">
              <a:avLst/>
            </a:prstGeom>
          </p:spPr>
        </p:pic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130713"/>
                </p:ext>
              </p:extLst>
            </p:nvPr>
          </p:nvGraphicFramePr>
          <p:xfrm>
            <a:off x="6681964" y="855865"/>
            <a:ext cx="1236663" cy="581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4" name="Worksheet" r:id="rId7" imgW="1714534" imgH="685800" progId="Excel.Sheet.12">
                    <p:embed/>
                  </p:oleObj>
                </mc:Choice>
                <mc:Fallback>
                  <p:oleObj name="Worksheet" r:id="rId7" imgW="1714534" imgH="68580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681964" y="855865"/>
                          <a:ext cx="1236663" cy="581025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222580"/>
                </p:ext>
              </p:extLst>
            </p:nvPr>
          </p:nvGraphicFramePr>
          <p:xfrm>
            <a:off x="6681964" y="3851455"/>
            <a:ext cx="1236663" cy="581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5" name="Worksheet" r:id="rId9" imgW="1714534" imgH="685800" progId="Excel.Sheet.12">
                    <p:embed/>
                  </p:oleObj>
                </mc:Choice>
                <mc:Fallback>
                  <p:oleObj name="Worksheet" r:id="rId9" imgW="1714534" imgH="685800" progId="Excel.Sheet.12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1964" y="3851455"/>
                          <a:ext cx="1236663" cy="581025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7605995" y="2860841"/>
              <a:ext cx="10502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B:RFSUM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918627" y="1759610"/>
              <a:ext cx="707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WCM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5336366" y="1082562"/>
              <a:ext cx="1075340" cy="39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dirty="0" smtClean="0">
                  <a:solidFill>
                    <a:srgbClr val="FFFF00"/>
                  </a:solidFill>
                </a:rPr>
                <a:t>10 BT Beam Injection</a:t>
              </a:r>
              <a:endParaRPr lang="en-US" sz="1200" dirty="0">
                <a:solidFill>
                  <a:srgbClr val="FFFF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78787" y="2573053"/>
              <a:ext cx="766942" cy="39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dirty="0" smtClean="0">
                  <a:solidFill>
                    <a:srgbClr val="FFFF00"/>
                  </a:solidFill>
                </a:rPr>
                <a:t>Produce a Notch</a:t>
              </a:r>
              <a:endParaRPr lang="en-US" sz="1200" dirty="0">
                <a:solidFill>
                  <a:srgbClr val="FFFF00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5839365" y="1739180"/>
              <a:ext cx="145763" cy="230429"/>
            </a:xfrm>
            <a:prstGeom prst="line">
              <a:avLst/>
            </a:prstGeom>
            <a:ln w="28575">
              <a:solidFill>
                <a:srgbClr val="FFFF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6019800" y="2149290"/>
              <a:ext cx="242020" cy="422455"/>
            </a:xfrm>
            <a:prstGeom prst="line">
              <a:avLst/>
            </a:prstGeom>
            <a:ln w="28575">
              <a:solidFill>
                <a:srgbClr val="FFFF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168355" y="855865"/>
              <a:ext cx="0" cy="1536200"/>
            </a:xfrm>
            <a:prstGeom prst="line">
              <a:avLst/>
            </a:prstGeom>
            <a:ln w="1905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80870" y="866433"/>
              <a:ext cx="0" cy="1536200"/>
            </a:xfrm>
            <a:prstGeom prst="line">
              <a:avLst/>
            </a:prstGeom>
            <a:ln w="1905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019800" y="855865"/>
              <a:ext cx="0" cy="1536200"/>
            </a:xfrm>
            <a:prstGeom prst="line">
              <a:avLst/>
            </a:prstGeom>
            <a:ln w="1905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153200" y="3894985"/>
              <a:ext cx="0" cy="1536200"/>
            </a:xfrm>
            <a:prstGeom prst="line">
              <a:avLst/>
            </a:prstGeom>
            <a:ln w="1905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265715" y="3905553"/>
              <a:ext cx="0" cy="1536200"/>
            </a:xfrm>
            <a:prstGeom prst="line">
              <a:avLst/>
            </a:prstGeom>
            <a:ln w="1905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214195" y="4450042"/>
              <a:ext cx="738164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dirty="0" smtClean="0">
                  <a:solidFill>
                    <a:srgbClr val="FFFF00"/>
                  </a:solidFill>
                </a:rPr>
                <a:t>~10 </a:t>
              </a:r>
              <a:r>
                <a:rPr lang="en-US" sz="1200" dirty="0" smtClean="0">
                  <a:solidFill>
                    <a:srgbClr val="FFFF00"/>
                  </a:solidFill>
                  <a:sym typeface="Symbol"/>
                </a:rPr>
                <a:t>s</a:t>
              </a:r>
              <a:endParaRPr lang="en-US" sz="12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766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191" y="2563514"/>
            <a:ext cx="4371975" cy="34975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26" y="2549370"/>
            <a:ext cx="4371975" cy="3497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Expectations </a:t>
            </a:r>
            <a:r>
              <a:rPr lang="en-US" sz="3200" dirty="0" smtClean="0"/>
              <a:t>from </a:t>
            </a:r>
            <a:r>
              <a:rPr lang="en-US" sz="3200" dirty="0"/>
              <a:t>Simulations</a:t>
            </a:r>
            <a:br>
              <a:rPr lang="en-US" sz="3200" dirty="0"/>
            </a:br>
            <a:r>
              <a:rPr lang="en-US" sz="2400" dirty="0">
                <a:solidFill>
                  <a:srgbClr val="C00000"/>
                </a:solidFill>
              </a:rPr>
              <a:t>Booster </a:t>
            </a:r>
            <a:r>
              <a:rPr lang="en-US" sz="2400" dirty="0" smtClean="0">
                <a:solidFill>
                  <a:srgbClr val="C00000"/>
                </a:solidFill>
              </a:rPr>
              <a:t>Cavities OFF </a:t>
            </a:r>
            <a:r>
              <a:rPr lang="en-US" sz="2400" dirty="0">
                <a:solidFill>
                  <a:srgbClr val="C00000"/>
                </a:solidFill>
              </a:rPr>
              <a:t>(</a:t>
            </a:r>
            <a:r>
              <a:rPr lang="en-US" sz="2400" dirty="0" err="1" smtClean="0">
                <a:solidFill>
                  <a:srgbClr val="C00000"/>
                </a:solidFill>
              </a:rPr>
              <a:t>Vrf</a:t>
            </a:r>
            <a:r>
              <a:rPr lang="en-US" sz="2400" dirty="0" smtClean="0">
                <a:solidFill>
                  <a:srgbClr val="C00000"/>
                </a:solidFill>
              </a:rPr>
              <a:t>=0kV</a:t>
            </a:r>
            <a:r>
              <a:rPr lang="en-US" sz="24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690" y="1295401"/>
            <a:ext cx="8229601" cy="86623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Inject a beam of 10 </a:t>
            </a:r>
            <a:r>
              <a:rPr lang="en-US" dirty="0"/>
              <a:t>Booster </a:t>
            </a:r>
            <a:r>
              <a:rPr lang="en-US" dirty="0" smtClean="0"/>
              <a:t>turn and </a:t>
            </a:r>
            <a:r>
              <a:rPr lang="en-US" dirty="0"/>
              <a:t>a </a:t>
            </a:r>
            <a:r>
              <a:rPr lang="en-US" dirty="0" smtClean="0"/>
              <a:t>create a notch </a:t>
            </a:r>
            <a:r>
              <a:rPr lang="en-US" dirty="0"/>
              <a:t>of </a:t>
            </a:r>
            <a:r>
              <a:rPr lang="en-US" dirty="0" smtClean="0"/>
              <a:t>35ns </a:t>
            </a:r>
            <a:r>
              <a:rPr lang="en-US" dirty="0"/>
              <a:t>width </a:t>
            </a:r>
            <a:r>
              <a:rPr lang="en-US" dirty="0" smtClean="0"/>
              <a:t>after </a:t>
            </a:r>
            <a:r>
              <a:rPr lang="en-US" dirty="0"/>
              <a:t>about a turn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4C0-C748-411E-9F4C-50826B4526A4}" type="datetime1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46715" y="2161635"/>
            <a:ext cx="2991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Phase Space Distributions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0960" y="2123230"/>
            <a:ext cx="224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WCM Expectations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24615" y="2660900"/>
            <a:ext cx="709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ESME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5391" y="2664325"/>
            <a:ext cx="709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ESME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3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2" y="2545685"/>
            <a:ext cx="4371975" cy="34975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17" y="2545685"/>
            <a:ext cx="4371975" cy="3497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Expectations </a:t>
            </a:r>
            <a:r>
              <a:rPr lang="en-US" sz="3200" dirty="0" smtClean="0"/>
              <a:t>from Simulations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400" dirty="0">
                <a:solidFill>
                  <a:srgbClr val="C00000"/>
                </a:solidFill>
              </a:rPr>
              <a:t>Booster Cavity ON (</a:t>
            </a:r>
            <a:r>
              <a:rPr lang="en-US" sz="2400" dirty="0" err="1" smtClean="0">
                <a:solidFill>
                  <a:srgbClr val="C00000"/>
                </a:solidFill>
              </a:rPr>
              <a:t>Vrf</a:t>
            </a:r>
            <a:r>
              <a:rPr lang="en-US" sz="2400" dirty="0" smtClean="0">
                <a:solidFill>
                  <a:srgbClr val="C00000"/>
                </a:solidFill>
              </a:rPr>
              <a:t>=10kV</a:t>
            </a:r>
            <a:r>
              <a:rPr lang="en-US" sz="24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919" y="1256996"/>
            <a:ext cx="8229601" cy="86623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Inject a beam of 10 </a:t>
            </a:r>
            <a:r>
              <a:rPr lang="en-US" dirty="0"/>
              <a:t>Booster </a:t>
            </a:r>
            <a:r>
              <a:rPr lang="en-US" dirty="0" smtClean="0"/>
              <a:t>turn and </a:t>
            </a:r>
            <a:r>
              <a:rPr lang="en-US" dirty="0"/>
              <a:t>a </a:t>
            </a:r>
            <a:r>
              <a:rPr lang="en-US" dirty="0" smtClean="0"/>
              <a:t>create a notch </a:t>
            </a:r>
            <a:r>
              <a:rPr lang="en-US" dirty="0"/>
              <a:t>of </a:t>
            </a:r>
            <a:r>
              <a:rPr lang="en-US" dirty="0" smtClean="0"/>
              <a:t>38ns </a:t>
            </a:r>
            <a:r>
              <a:rPr lang="en-US" dirty="0"/>
              <a:t>width </a:t>
            </a:r>
            <a:r>
              <a:rPr lang="en-US" dirty="0" smtClean="0"/>
              <a:t>after </a:t>
            </a:r>
            <a:r>
              <a:rPr lang="en-US" dirty="0"/>
              <a:t>about a turn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FF3E-4E2D-4798-BF29-5A34DE1CB4F3}" type="datetime1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46715" y="2161635"/>
            <a:ext cx="2991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Phase Space Distributions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0960" y="2123230"/>
            <a:ext cx="224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WCM Expectations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24615" y="2660900"/>
            <a:ext cx="709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ESME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55372" y="2692900"/>
            <a:ext cx="709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ESME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1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620" y="-104260"/>
            <a:ext cx="8229600" cy="1046060"/>
          </a:xfrm>
        </p:spPr>
        <p:txBody>
          <a:bodyPr/>
          <a:lstStyle/>
          <a:p>
            <a:r>
              <a:rPr lang="en-US" sz="2400" dirty="0" smtClean="0"/>
              <a:t>Measurements: MR data for Booster &amp; </a:t>
            </a:r>
            <a:r>
              <a:rPr lang="en-US" sz="2400" dirty="0" err="1" smtClean="0"/>
              <a:t>Debuncher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Cavities at different configurations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7CA2-06AB-417E-8C3D-96B0523BB64B}" type="datetime1">
              <a:rPr lang="en-US" smtClean="0"/>
              <a:t>2/19/2014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53955" y="1119989"/>
            <a:ext cx="6989710" cy="5376696"/>
            <a:chOff x="270643" y="1278324"/>
            <a:chExt cx="6989710" cy="537669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6358" y="1278324"/>
              <a:ext cx="3025429" cy="259511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644" y="1278324"/>
              <a:ext cx="3025429" cy="259511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643" y="4043480"/>
              <a:ext cx="3025429" cy="259511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4924" y="4059902"/>
              <a:ext cx="3025429" cy="259511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387091"/>
              </p:ext>
            </p:extLst>
          </p:nvPr>
        </p:nvGraphicFramePr>
        <p:xfrm>
          <a:off x="2957197" y="1278409"/>
          <a:ext cx="1153943" cy="676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Worksheet" r:id="rId7" imgW="1714534" imgH="685800" progId="Excel.Sheet.12">
                  <p:embed/>
                </p:oleObj>
              </mc:Choice>
              <mc:Fallback>
                <p:oleObj name="Worksheet" r:id="rId7" imgW="1714534" imgH="685800" progId="Excel.Sheet.1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197" y="1278409"/>
                        <a:ext cx="1153943" cy="67645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37475"/>
              </p:ext>
            </p:extLst>
          </p:nvPr>
        </p:nvGraphicFramePr>
        <p:xfrm>
          <a:off x="7260350" y="1319925"/>
          <a:ext cx="1236662" cy="691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Worksheet" r:id="rId9" imgW="1714534" imgH="685800" progId="Excel.Sheet.12">
                  <p:embed/>
                </p:oleObj>
              </mc:Choice>
              <mc:Fallback>
                <p:oleObj name="Worksheet" r:id="rId9" imgW="1714534" imgH="685800" progId="Excel.Sheet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0350" y="1319925"/>
                        <a:ext cx="1236662" cy="69129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08635" y="1135259"/>
            <a:ext cx="814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10BT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689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2800" dirty="0" smtClean="0"/>
              <a:t>How to determine the </a:t>
            </a:r>
            <a:r>
              <a:rPr lang="en-US" sz="2800" dirty="0">
                <a:sym typeface="Symbol"/>
              </a:rPr>
              <a:t>grazing touch on </a:t>
            </a:r>
            <a:r>
              <a:rPr lang="en-US" sz="2800" dirty="0" smtClean="0">
                <a:sym typeface="Symbol"/>
              </a:rPr>
              <a:t>two </a:t>
            </a:r>
            <a:r>
              <a:rPr lang="en-US" sz="2800" dirty="0">
                <a:sym typeface="Symbol"/>
              </a:rPr>
              <a:t>shoulders of a</a:t>
            </a:r>
            <a:r>
              <a:rPr lang="en-US" sz="2800" dirty="0" smtClean="0">
                <a:sym typeface="Symbol"/>
              </a:rPr>
              <a:t> notch?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A6F2-0BE3-4ACE-8CF4-A43427ACA003}" type="datetime1">
              <a:rPr lang="en-US" smtClean="0"/>
              <a:t>2/19/2014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Chandra Bhat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t>9</a:t>
            </a:fld>
            <a:endParaRPr lang="en-US"/>
          </a:p>
        </p:txBody>
      </p:sp>
      <p:pic>
        <p:nvPicPr>
          <p:cNvPr id="8194" name="Picture 2" descr="C:\Chandra\FermilabSuperSource\Fermilab_Booster\Booster-dE-Meas-20140117\cb-ScopeDatafromKiyomi\Analysis\Delta-10BT-nt-2030-no-RF-no-deb-2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790" y="1402035"/>
            <a:ext cx="4182210" cy="358736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Connector 36"/>
          <p:cNvCxnSpPr/>
          <p:nvPr/>
        </p:nvCxnSpPr>
        <p:spPr>
          <a:xfrm>
            <a:off x="2419756" y="2096012"/>
            <a:ext cx="0" cy="26435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904189" y="2100192"/>
            <a:ext cx="3219" cy="263940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1249078" y="3603185"/>
            <a:ext cx="1420007" cy="796246"/>
          </a:xfrm>
          <a:custGeom>
            <a:avLst/>
            <a:gdLst>
              <a:gd name="connsiteX0" fmla="*/ 0 w 2184094"/>
              <a:gd name="connsiteY0" fmla="*/ 0 h 578386"/>
              <a:gd name="connsiteX1" fmla="*/ 1809520 w 2184094"/>
              <a:gd name="connsiteY1" fmla="*/ 5509 h 578386"/>
              <a:gd name="connsiteX2" fmla="*/ 2184094 w 2184094"/>
              <a:gd name="connsiteY2" fmla="*/ 575632 h 578386"/>
              <a:gd name="connsiteX3" fmla="*/ 0 w 2184094"/>
              <a:gd name="connsiteY3" fmla="*/ 578386 h 578386"/>
              <a:gd name="connsiteX4" fmla="*/ 0 w 2184094"/>
              <a:gd name="connsiteY4" fmla="*/ 0 h 57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4094" h="578386">
                <a:moveTo>
                  <a:pt x="0" y="0"/>
                </a:moveTo>
                <a:lnTo>
                  <a:pt x="1809520" y="5509"/>
                </a:lnTo>
                <a:lnTo>
                  <a:pt x="2184094" y="575632"/>
                </a:lnTo>
                <a:lnTo>
                  <a:pt x="0" y="578386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flipH="1">
            <a:off x="2669084" y="3603185"/>
            <a:ext cx="1398282" cy="796246"/>
          </a:xfrm>
          <a:custGeom>
            <a:avLst/>
            <a:gdLst>
              <a:gd name="connsiteX0" fmla="*/ 0 w 2184094"/>
              <a:gd name="connsiteY0" fmla="*/ 0 h 578386"/>
              <a:gd name="connsiteX1" fmla="*/ 1809520 w 2184094"/>
              <a:gd name="connsiteY1" fmla="*/ 5509 h 578386"/>
              <a:gd name="connsiteX2" fmla="*/ 2184094 w 2184094"/>
              <a:gd name="connsiteY2" fmla="*/ 575632 h 578386"/>
              <a:gd name="connsiteX3" fmla="*/ 0 w 2184094"/>
              <a:gd name="connsiteY3" fmla="*/ 578386 h 578386"/>
              <a:gd name="connsiteX4" fmla="*/ 0 w 2184094"/>
              <a:gd name="connsiteY4" fmla="*/ 0 h 57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4094" h="578386">
                <a:moveTo>
                  <a:pt x="0" y="0"/>
                </a:moveTo>
                <a:lnTo>
                  <a:pt x="1809520" y="5509"/>
                </a:lnTo>
                <a:lnTo>
                  <a:pt x="2184094" y="575632"/>
                </a:lnTo>
                <a:lnTo>
                  <a:pt x="0" y="578386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46198" y="2237396"/>
            <a:ext cx="1173558" cy="78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03766" y="2237396"/>
            <a:ext cx="1163600" cy="783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177239" y="3020404"/>
            <a:ext cx="3196074" cy="371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176874" y="4400719"/>
            <a:ext cx="3182795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53041" y="2801519"/>
            <a:ext cx="170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</a:t>
            </a:r>
            <a:endParaRPr lang="en-US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4363108" y="4188377"/>
            <a:ext cx="170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</a:t>
            </a:r>
            <a:endParaRPr lang="en-US" i="1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2134890" y="3322555"/>
            <a:ext cx="287743" cy="20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2916005" y="3319224"/>
            <a:ext cx="287743" cy="10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149947" y="3123993"/>
                <a:ext cx="3726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sym typeface="Symbol"/>
                        </a:rPr>
                        <m:t></m:t>
                      </m:r>
                      <m:r>
                        <a:rPr lang="en-US" i="1">
                          <a:latin typeface="Cambria Math"/>
                          <a:sym typeface="Symbol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947" y="3123993"/>
                <a:ext cx="372628" cy="369332"/>
              </a:xfrm>
              <a:prstGeom prst="rect">
                <a:avLst/>
              </a:prstGeom>
              <a:blipFill rotWithShape="1">
                <a:blip r:embed="rId3"/>
                <a:stretch>
                  <a:fillRect r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1225366" y="2509868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A50021"/>
                </a:solidFill>
                <a:latin typeface="Comic Sans MS" panose="030F0702030302020204" pitchFamily="66" charset="0"/>
              </a:rPr>
              <a:t>After Notch</a:t>
            </a:r>
            <a:endParaRPr lang="en-US" sz="1400" dirty="0">
              <a:solidFill>
                <a:srgbClr val="A5002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323850" y="2237396"/>
            <a:ext cx="706153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01920" y="3020404"/>
            <a:ext cx="706153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533400" y="2237396"/>
            <a:ext cx="12270" cy="786721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92524" y="2465858"/>
            <a:ext cx="978794" cy="3139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1200" dirty="0" smtClean="0"/>
              <a:t>WCM </a:t>
            </a:r>
          </a:p>
          <a:p>
            <a:pPr algn="ctr">
              <a:lnSpc>
                <a:spcPct val="60000"/>
              </a:lnSpc>
            </a:pPr>
            <a:r>
              <a:rPr lang="en-US" sz="1200" dirty="0" smtClean="0"/>
              <a:t>Notch Depth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 rot="16200000">
            <a:off x="3342496" y="3056715"/>
            <a:ext cx="2809672" cy="2215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1400" dirty="0" smtClean="0"/>
              <a:t>WCM  Notch Depth (</a:t>
            </a:r>
            <a:r>
              <a:rPr lang="en-US" sz="1400" dirty="0" err="1" smtClean="0"/>
              <a:t>Arb</a:t>
            </a:r>
            <a:r>
              <a:rPr lang="en-US" sz="1400" dirty="0" smtClean="0"/>
              <a:t>. Units)</a:t>
            </a:r>
            <a:endParaRPr lang="en-US" sz="1400" dirty="0"/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6279921" y="2142018"/>
            <a:ext cx="0" cy="238829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 60"/>
          <p:cNvSpPr/>
          <p:nvPr/>
        </p:nvSpPr>
        <p:spPr>
          <a:xfrm>
            <a:off x="1250731" y="3605048"/>
            <a:ext cx="2806262" cy="798786"/>
          </a:xfrm>
          <a:custGeom>
            <a:avLst/>
            <a:gdLst>
              <a:gd name="connsiteX0" fmla="*/ 1177159 w 2806262"/>
              <a:gd name="connsiteY0" fmla="*/ 21021 h 798786"/>
              <a:gd name="connsiteX1" fmla="*/ 1418897 w 2806262"/>
              <a:gd name="connsiteY1" fmla="*/ 798786 h 798786"/>
              <a:gd name="connsiteX2" fmla="*/ 1660635 w 2806262"/>
              <a:gd name="connsiteY2" fmla="*/ 0 h 798786"/>
              <a:gd name="connsiteX3" fmla="*/ 2806262 w 2806262"/>
              <a:gd name="connsiteY3" fmla="*/ 0 h 798786"/>
              <a:gd name="connsiteX4" fmla="*/ 2806262 w 2806262"/>
              <a:gd name="connsiteY4" fmla="*/ 798786 h 798786"/>
              <a:gd name="connsiteX5" fmla="*/ 0 w 2806262"/>
              <a:gd name="connsiteY5" fmla="*/ 788276 h 798786"/>
              <a:gd name="connsiteX6" fmla="*/ 10510 w 2806262"/>
              <a:gd name="connsiteY6" fmla="*/ 10511 h 798786"/>
              <a:gd name="connsiteX7" fmla="*/ 1177159 w 2806262"/>
              <a:gd name="connsiteY7" fmla="*/ 21021 h 798786"/>
              <a:gd name="connsiteX0" fmla="*/ 1177159 w 2806262"/>
              <a:gd name="connsiteY0" fmla="*/ 21021 h 798786"/>
              <a:gd name="connsiteX1" fmla="*/ 1418897 w 2806262"/>
              <a:gd name="connsiteY1" fmla="*/ 546538 h 798786"/>
              <a:gd name="connsiteX2" fmla="*/ 1660635 w 2806262"/>
              <a:gd name="connsiteY2" fmla="*/ 0 h 798786"/>
              <a:gd name="connsiteX3" fmla="*/ 2806262 w 2806262"/>
              <a:gd name="connsiteY3" fmla="*/ 0 h 798786"/>
              <a:gd name="connsiteX4" fmla="*/ 2806262 w 2806262"/>
              <a:gd name="connsiteY4" fmla="*/ 798786 h 798786"/>
              <a:gd name="connsiteX5" fmla="*/ 0 w 2806262"/>
              <a:gd name="connsiteY5" fmla="*/ 788276 h 798786"/>
              <a:gd name="connsiteX6" fmla="*/ 10510 w 2806262"/>
              <a:gd name="connsiteY6" fmla="*/ 10511 h 798786"/>
              <a:gd name="connsiteX7" fmla="*/ 1177159 w 2806262"/>
              <a:gd name="connsiteY7" fmla="*/ 21021 h 79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6262" h="798786">
                <a:moveTo>
                  <a:pt x="1177159" y="21021"/>
                </a:moveTo>
                <a:lnTo>
                  <a:pt x="1418897" y="546538"/>
                </a:lnTo>
                <a:lnTo>
                  <a:pt x="1660635" y="0"/>
                </a:lnTo>
                <a:lnTo>
                  <a:pt x="2806262" y="0"/>
                </a:lnTo>
                <a:lnTo>
                  <a:pt x="2806262" y="798786"/>
                </a:lnTo>
                <a:lnTo>
                  <a:pt x="0" y="788276"/>
                </a:lnTo>
                <a:lnTo>
                  <a:pt x="10510" y="10511"/>
                </a:lnTo>
                <a:lnTo>
                  <a:pt x="1177159" y="21021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225366" y="3815797"/>
            <a:ext cx="1236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A50021"/>
                </a:solidFill>
                <a:latin typeface="Comic Sans MS" panose="030F0702030302020204" pitchFamily="66" charset="0"/>
              </a:rPr>
              <a:t>Notch filling</a:t>
            </a:r>
            <a:endParaRPr lang="en-US" sz="1400" dirty="0">
              <a:solidFill>
                <a:srgbClr val="A5002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3" name="Straight Connector 62"/>
          <p:cNvCxnSpPr>
            <a:endCxn id="61" idx="1"/>
          </p:cNvCxnSpPr>
          <p:nvPr/>
        </p:nvCxnSpPr>
        <p:spPr>
          <a:xfrm>
            <a:off x="301919" y="4111744"/>
            <a:ext cx="2367709" cy="3984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61" idx="0"/>
          </p:cNvCxnSpPr>
          <p:nvPr/>
        </p:nvCxnSpPr>
        <p:spPr>
          <a:xfrm>
            <a:off x="301918" y="3605048"/>
            <a:ext cx="2125972" cy="2102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61" idx="5"/>
          </p:cNvCxnSpPr>
          <p:nvPr/>
        </p:nvCxnSpPr>
        <p:spPr>
          <a:xfrm flipV="1">
            <a:off x="301918" y="4393324"/>
            <a:ext cx="948813" cy="1051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57200" y="5103674"/>
            <a:ext cx="8203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Since the WCM is an AC coupled devised, once the two shoulders of a notch touch then the WCM notch depth starts decreasing  from turn-to-turn . We determine the excursion point from the data shown on the right. The uncertainty comes from measuring exact notch depth from the WCM data.  </a:t>
            </a:r>
            <a:endParaRPr lang="en-US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659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5967</TotalTime>
  <Words>1041</Words>
  <Application>Microsoft Office PowerPoint</Application>
  <PresentationFormat>On-screen Show (4:3)</PresentationFormat>
  <Paragraphs>184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Worksheet</vt:lpstr>
      <vt:lpstr>Beam Energy Spread in the Booster at Injection</vt:lpstr>
      <vt:lpstr>The Proton Improvement PlP </vt:lpstr>
      <vt:lpstr>Proton Beam Energy Spread at Injection</vt:lpstr>
      <vt:lpstr>Methodology of the Technique</vt:lpstr>
      <vt:lpstr>Measurements</vt:lpstr>
      <vt:lpstr>Expectations from Simulations Booster Cavities OFF (Vrf=0kV)</vt:lpstr>
      <vt:lpstr>Expectations from Simulations Booster Cavity ON (Vrf=10kV)</vt:lpstr>
      <vt:lpstr>Measurements: MR data for Booster &amp; Debuncher  Cavities at different configurations</vt:lpstr>
      <vt:lpstr>How to determine the grazing touch on two shoulders of a notch?</vt:lpstr>
      <vt:lpstr>Measurements: MR data for Booster &amp; Debuncher  Cavities at different configurations</vt:lpstr>
      <vt:lpstr>Measurements: MR data for Booster &amp; Debuncher  Cavities at different configurations</vt:lpstr>
      <vt:lpstr>Results from the 20140117 Measurements</vt:lpstr>
      <vt:lpstr>Interesting Facts from the Data Set-I Motion of Notch-Center </vt:lpstr>
      <vt:lpstr>Summary and Conclusion</vt:lpstr>
      <vt:lpstr>2013-14 Energy Spread Measurements (Fernanda Garcia)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Beam ESME Simulations</dc:title>
  <dc:creator>Chandrashekhara M. Bhat x4821 08252N</dc:creator>
  <cp:lastModifiedBy>Chandrashekhara M. Bhat x4821 08252N</cp:lastModifiedBy>
  <cp:revision>159</cp:revision>
  <cp:lastPrinted>2014-02-18T18:38:12Z</cp:lastPrinted>
  <dcterms:created xsi:type="dcterms:W3CDTF">2013-12-13T00:30:33Z</dcterms:created>
  <dcterms:modified xsi:type="dcterms:W3CDTF">2014-02-19T14:17:16Z</dcterms:modified>
</cp:coreProperties>
</file>