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March 12</a:t>
            </a:r>
            <a:r>
              <a:rPr lang="en-US" baseline="30000" dirty="0" smtClean="0"/>
              <a:t>th</a:t>
            </a:r>
            <a:r>
              <a:rPr lang="en-US" dirty="0" smtClean="0"/>
              <a:t> 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dirty="0" smtClean="0"/>
              <a:t>Current Activities/Updates</a:t>
            </a:r>
          </a:p>
          <a:p>
            <a:pPr lvl="1"/>
            <a:r>
              <a:rPr lang="en-US" dirty="0" smtClean="0"/>
              <a:t>Upcoming Talks, Reports, Meetings</a:t>
            </a:r>
          </a:p>
          <a:p>
            <a:pPr>
              <a:buNone/>
            </a:pPr>
            <a:r>
              <a:rPr lang="en-US" dirty="0" smtClean="0"/>
              <a:t>Updates/Talks:</a:t>
            </a:r>
            <a:endParaRPr lang="en-US" sz="2400" dirty="0" smtClean="0"/>
          </a:p>
          <a:p>
            <a:r>
              <a:rPr lang="en-US" sz="2400" dirty="0" smtClean="0"/>
              <a:t>Chaurize – Notcher PS</a:t>
            </a:r>
          </a:p>
          <a:p>
            <a:r>
              <a:rPr lang="en-US" sz="2400" dirty="0" smtClean="0"/>
              <a:t>Crawford – Anode Supply Update</a:t>
            </a:r>
            <a:endParaRPr lang="en-US" sz="2400" dirty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220200" cy="6705600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endParaRPr lang="en-US" sz="3400" dirty="0" smtClean="0"/>
          </a:p>
          <a:p>
            <a:pPr lvl="1"/>
            <a:r>
              <a:rPr lang="en-US" sz="3300" dirty="0" smtClean="0"/>
              <a:t>Linac SBK – No recent upgrade – CPI AT WORK - </a:t>
            </a:r>
          </a:p>
          <a:p>
            <a:pPr lvl="1"/>
            <a:r>
              <a:rPr lang="en-US" sz="3300" dirty="0" smtClean="0"/>
              <a:t>Linac Laser Notching – </a:t>
            </a:r>
            <a:r>
              <a:rPr lang="en-US" sz="2900" dirty="0"/>
              <a:t>Optical pulse generator has been repackaged and </a:t>
            </a:r>
            <a:r>
              <a:rPr lang="en-US" sz="2900" dirty="0" smtClean="0"/>
              <a:t>tested and </a:t>
            </a:r>
            <a:r>
              <a:rPr lang="en-US" sz="2900" dirty="0"/>
              <a:t>setting up the equipment rack and  loading all the necessary drivers </a:t>
            </a:r>
            <a:endParaRPr lang="en-US" sz="2900" dirty="0" smtClean="0"/>
          </a:p>
          <a:p>
            <a:pPr lvl="1"/>
            <a:r>
              <a:rPr lang="en-US" sz="3300" dirty="0" smtClean="0"/>
              <a:t>Modulator work – EE: Proceeding with build up of 20 cell.  SLAC: issues with the current design which does not accommodate a feedback system.  Trevor is working with them on their plan/issues.</a:t>
            </a:r>
          </a:p>
          <a:p>
            <a:pPr lvl="1"/>
            <a:r>
              <a:rPr lang="en-US" sz="3300" dirty="0" smtClean="0"/>
              <a:t>Linac Beam </a:t>
            </a:r>
            <a:r>
              <a:rPr lang="en-US" sz="3300" dirty="0"/>
              <a:t>Physics:  Linac – waiting for JP on RFQ injector </a:t>
            </a:r>
            <a:r>
              <a:rPr lang="en-US" sz="3300" dirty="0" err="1" smtClean="0"/>
              <a:t>sims</a:t>
            </a:r>
            <a:endParaRPr lang="en-US" sz="3300" dirty="0" smtClean="0"/>
          </a:p>
          <a:p>
            <a:pPr lvl="1"/>
            <a:r>
              <a:rPr lang="en-US" sz="3300" dirty="0" smtClean="0"/>
              <a:t>Injector Lens issue – swapped lens but also now working on new design</a:t>
            </a:r>
            <a:endParaRPr lang="en-US" sz="3300" dirty="0"/>
          </a:p>
          <a:p>
            <a:pPr lvl="1"/>
            <a:r>
              <a:rPr lang="en-US" sz="3300" dirty="0" smtClean="0"/>
              <a:t>Booster Beam:  </a:t>
            </a:r>
          </a:p>
          <a:p>
            <a:pPr lvl="2"/>
            <a:r>
              <a:rPr lang="en-US" sz="2300" dirty="0" smtClean="0"/>
              <a:t>Transverse damper –  work started last week on turning on system – some issue with clock lock</a:t>
            </a:r>
          </a:p>
          <a:p>
            <a:pPr lvl="2"/>
            <a:r>
              <a:rPr lang="en-US" sz="2300" dirty="0" smtClean="0"/>
              <a:t>Cogging software work continues – Kiyomi working on notch creation/sync with present system</a:t>
            </a:r>
          </a:p>
          <a:p>
            <a:pPr lvl="2"/>
            <a:r>
              <a:rPr lang="en-US" sz="2300" dirty="0" smtClean="0"/>
              <a:t>Booster optics software –  meeting to decide operational issues – talked to controls about how to implement (software vs Hardware) </a:t>
            </a:r>
          </a:p>
          <a:p>
            <a:pPr lvl="2"/>
            <a:r>
              <a:rPr lang="en-US" sz="2300" dirty="0" smtClean="0"/>
              <a:t>Booster Longitudinal dampers  - old system repaired and running well – waiting for firmware development of new card</a:t>
            </a:r>
          </a:p>
          <a:p>
            <a:pPr lvl="1"/>
            <a:r>
              <a:rPr lang="en-US" sz="3300" dirty="0" smtClean="0"/>
              <a:t>Booster RF</a:t>
            </a:r>
          </a:p>
          <a:p>
            <a:pPr lvl="2"/>
            <a:r>
              <a:rPr lang="en-US" sz="3300" dirty="0" smtClean="0"/>
              <a:t>Booster RF3 cavity on test stand – issues with vacuum and a water leak has delayed work</a:t>
            </a:r>
          </a:p>
          <a:p>
            <a:pPr lvl="2"/>
            <a:r>
              <a:rPr lang="en-US" sz="3400" dirty="0" smtClean="0"/>
              <a:t>RF19 – being repaired – Cavity has had tuners removed (at least side tuners)</a:t>
            </a:r>
          </a:p>
          <a:p>
            <a:pPr lvl="2"/>
            <a:r>
              <a:rPr lang="en-US" sz="3400" dirty="0" smtClean="0"/>
              <a:t>Cone work continues – TD has a batch that is having cooling attached</a:t>
            </a:r>
          </a:p>
          <a:p>
            <a:pPr lvl="2"/>
            <a:r>
              <a:rPr lang="en-US" sz="3400" dirty="0" smtClean="0"/>
              <a:t>New Cavities – working to set some cavity design specifications (Tom is setting up meeting)</a:t>
            </a:r>
          </a:p>
          <a:p>
            <a:pPr lvl="2"/>
            <a:r>
              <a:rPr lang="en-US" sz="3400" dirty="0" smtClean="0"/>
              <a:t>Perpendicular Cavities – progress on simulations and testing of TRIUMF cavity – working on solenoid design.  Issues with solenoid/heating still being worked on.</a:t>
            </a:r>
          </a:p>
          <a:p>
            <a:pPr lvl="2"/>
            <a:r>
              <a:rPr lang="en-US" sz="3400" dirty="0" smtClean="0"/>
              <a:t>High mu cores - A </a:t>
            </a:r>
            <a:r>
              <a:rPr lang="en-US" sz="3400" dirty="0"/>
              <a:t>new batch, initial results are good </a:t>
            </a:r>
            <a:r>
              <a:rPr lang="el-GR" sz="3400" dirty="0" smtClean="0"/>
              <a:t>μ</a:t>
            </a:r>
            <a:r>
              <a:rPr lang="en-US" sz="3400" dirty="0" smtClean="0"/>
              <a:t> but </a:t>
            </a:r>
            <a:r>
              <a:rPr lang="en-US" sz="3400" dirty="0"/>
              <a:t>q lower than our trial </a:t>
            </a:r>
            <a:r>
              <a:rPr lang="en-US" sz="3400" dirty="0" smtClean="0"/>
              <a:t>batch</a:t>
            </a:r>
          </a:p>
          <a:p>
            <a:pPr lvl="3"/>
            <a:r>
              <a:rPr lang="en-US" sz="3000" dirty="0" smtClean="0"/>
              <a:t>The two samples tested as expected!</a:t>
            </a:r>
          </a:p>
          <a:p>
            <a:pPr lvl="3"/>
            <a:r>
              <a:rPr lang="en-US" sz="3000" dirty="0" smtClean="0"/>
              <a:t>Next sample set should be finished soon according to last email…Ralph has not heard anything yet.</a:t>
            </a:r>
          </a:p>
          <a:p>
            <a:pPr lvl="2"/>
            <a:r>
              <a:rPr lang="en-US" sz="3800" dirty="0" smtClean="0"/>
              <a:t>Booster </a:t>
            </a:r>
            <a:r>
              <a:rPr lang="en-US" sz="3800" dirty="0"/>
              <a:t>Anode Supplies </a:t>
            </a:r>
            <a:r>
              <a:rPr lang="en-US" sz="3600" dirty="0" smtClean="0"/>
              <a:t>–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  <a:cs typeface="Times New Roman"/>
              </a:rPr>
              <a:t> update slides</a:t>
            </a:r>
            <a:endParaRPr lang="en-US" sz="3600" dirty="0"/>
          </a:p>
          <a:p>
            <a:pPr lvl="2"/>
            <a:r>
              <a:rPr lang="en-US" sz="3400" dirty="0" smtClean="0"/>
              <a:t>Booster </a:t>
            </a:r>
            <a:r>
              <a:rPr lang="en-US" sz="3400" dirty="0"/>
              <a:t>Bias supplies – </a:t>
            </a:r>
            <a:r>
              <a:rPr lang="en-US" sz="3400" dirty="0" smtClean="0"/>
              <a:t>Work being done with EE supt. </a:t>
            </a:r>
            <a:r>
              <a:rPr lang="en-US" sz="3400" dirty="0"/>
              <a:t>h</a:t>
            </a:r>
            <a:r>
              <a:rPr lang="en-US" sz="3400" dirty="0" smtClean="0"/>
              <a:t>elp - plan </a:t>
            </a:r>
            <a:r>
              <a:rPr lang="en-US" sz="3400" dirty="0"/>
              <a:t>to have a </a:t>
            </a:r>
            <a:r>
              <a:rPr lang="en-US" sz="3400" dirty="0" smtClean="0"/>
              <a:t>prototype </a:t>
            </a:r>
            <a:r>
              <a:rPr lang="en-US" sz="3400" dirty="0"/>
              <a:t>done in </a:t>
            </a:r>
            <a:r>
              <a:rPr lang="en-US" sz="3400" strike="sngStrike" dirty="0"/>
              <a:t>Feb</a:t>
            </a:r>
            <a:r>
              <a:rPr lang="en-US" sz="3200" dirty="0" smtClean="0"/>
              <a:t>. March – updated schedule.</a:t>
            </a:r>
            <a:endParaRPr lang="en-US" sz="3200" dirty="0"/>
          </a:p>
          <a:p>
            <a:pPr lvl="1"/>
            <a:r>
              <a:rPr lang="en-US" sz="3400" dirty="0" smtClean="0"/>
              <a:t>Booster Shielding – bi-weekly safety meetings – discussing simulations and next step(s)</a:t>
            </a:r>
          </a:p>
          <a:p>
            <a:pPr lvl="2"/>
            <a:r>
              <a:rPr lang="en-US" sz="2900" dirty="0" smtClean="0"/>
              <a:t>When weather clears – will try and set up another round of testing – </a:t>
            </a:r>
          </a:p>
          <a:p>
            <a:pPr lvl="1"/>
            <a:r>
              <a:rPr lang="en-US" sz="3300" dirty="0" smtClean="0"/>
              <a:t>Booster </a:t>
            </a:r>
            <a:r>
              <a:rPr lang="en-US" sz="3300" dirty="0" err="1" smtClean="0"/>
              <a:t>Nothcer</a:t>
            </a:r>
            <a:r>
              <a:rPr lang="en-US" sz="3300" dirty="0" smtClean="0"/>
              <a:t> – Update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Potentials.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1204-520C-4B7A-BFFA-10360DE0777B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0" r="36822"/>
          <a:stretch/>
        </p:blipFill>
        <p:spPr bwMode="auto">
          <a:xfrm>
            <a:off x="2743200" y="1447800"/>
            <a:ext cx="3477483" cy="448627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43" b="45807"/>
          <a:stretch/>
        </p:blipFill>
        <p:spPr bwMode="auto">
          <a:xfrm>
            <a:off x="6521597" y="1447800"/>
            <a:ext cx="1043769" cy="309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83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6858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Budget Issues: </a:t>
            </a:r>
            <a:r>
              <a:rPr lang="en-US" sz="2800" dirty="0" smtClean="0"/>
              <a:t>Meeting today with Ann but no news</a:t>
            </a:r>
          </a:p>
          <a:p>
            <a:r>
              <a:rPr lang="en-US" dirty="0" smtClean="0"/>
              <a:t>Labor: </a:t>
            </a:r>
            <a:r>
              <a:rPr lang="en-US" sz="2800" dirty="0" smtClean="0"/>
              <a:t>Looked at Feb labor numbers – some are over – some are under but FTL seem to be increasing</a:t>
            </a:r>
          </a:p>
          <a:p>
            <a:pPr lvl="1"/>
            <a:r>
              <a:rPr lang="en-US" dirty="0" smtClean="0"/>
              <a:t>General</a:t>
            </a:r>
          </a:p>
          <a:p>
            <a:pPr lvl="2"/>
            <a:r>
              <a:rPr lang="en-US" dirty="0" smtClean="0"/>
              <a:t>PIP2: </a:t>
            </a:r>
            <a:r>
              <a:rPr lang="en-US" dirty="0"/>
              <a:t>R</a:t>
            </a:r>
            <a:r>
              <a:rPr lang="en-US" dirty="0" smtClean="0"/>
              <a:t>eview (CY Tan, B Zwaska – talked) </a:t>
            </a:r>
          </a:p>
          <a:p>
            <a:pPr lvl="2"/>
            <a:r>
              <a:rPr lang="en-US" dirty="0" smtClean="0"/>
              <a:t>Keeping an eye on it for impact to PIP but alignment did come up</a:t>
            </a:r>
            <a:endParaRPr lang="en-US" dirty="0"/>
          </a:p>
          <a:p>
            <a:pPr lvl="1"/>
            <a:r>
              <a:rPr lang="en-US" dirty="0" smtClean="0"/>
              <a:t>PIP </a:t>
            </a:r>
            <a:r>
              <a:rPr lang="en-US" dirty="0"/>
              <a:t>t</a:t>
            </a:r>
            <a:r>
              <a:rPr lang="en-US" dirty="0" smtClean="0"/>
              <a:t>alks planned</a:t>
            </a:r>
          </a:p>
          <a:p>
            <a:r>
              <a:rPr lang="en-US" sz="2800" dirty="0" smtClean="0"/>
              <a:t>PMG – March</a:t>
            </a:r>
          </a:p>
          <a:p>
            <a:r>
              <a:rPr lang="en-US" dirty="0" smtClean="0"/>
              <a:t>Sergei </a:t>
            </a:r>
          </a:p>
          <a:p>
            <a:pPr lvl="1"/>
            <a:r>
              <a:rPr lang="en-US" sz="2400" dirty="0" smtClean="0"/>
              <a:t>DOE Talk</a:t>
            </a:r>
          </a:p>
          <a:p>
            <a:r>
              <a:rPr lang="en-US" sz="2800" dirty="0" smtClean="0"/>
              <a:t>Lots of Lab talk</a:t>
            </a:r>
          </a:p>
          <a:p>
            <a:pPr lvl="1"/>
            <a:r>
              <a:rPr lang="en-US" sz="2400" dirty="0" smtClean="0"/>
              <a:t>Proton Needs</a:t>
            </a:r>
          </a:p>
          <a:p>
            <a:pPr lvl="1"/>
            <a:r>
              <a:rPr lang="en-US" sz="2400" dirty="0" smtClean="0"/>
              <a:t>New Experiments</a:t>
            </a:r>
          </a:p>
          <a:p>
            <a:r>
              <a:rPr lang="en-US" sz="3000" dirty="0" smtClean="0"/>
              <a:t>Update of RLS just about done – needed for review!</a:t>
            </a:r>
          </a:p>
          <a:p>
            <a:r>
              <a:rPr lang="en-US" sz="3000" dirty="0" smtClean="0"/>
              <a:t>P5 should report back to lab in April – PIP impact likely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861436"/>
              </p:ext>
            </p:extLst>
          </p:nvPr>
        </p:nvGraphicFramePr>
        <p:xfrm>
          <a:off x="3305691" y="3276600"/>
          <a:ext cx="583830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4" imgW="5334090" imgH="1933485" progId="Excel.Sheet.12">
                  <p:embed/>
                </p:oleObj>
              </mc:Choice>
              <mc:Fallback>
                <p:oleObj name="Worksheet" r:id="rId4" imgW="5334090" imgH="1933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5691" y="3276600"/>
                        <a:ext cx="5838309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Future Meetings to be Scheduled:</a:t>
            </a:r>
          </a:p>
          <a:p>
            <a:r>
              <a:rPr lang="en-US" dirty="0" smtClean="0"/>
              <a:t>Pat Sheehan – Booster Bias Supplies</a:t>
            </a:r>
          </a:p>
          <a:p>
            <a:r>
              <a:rPr lang="en-US" dirty="0" smtClean="0"/>
              <a:t>Tom Kubicki – New Booster Cavity Plan</a:t>
            </a:r>
          </a:p>
          <a:p>
            <a:r>
              <a:rPr lang="en-US" dirty="0" smtClean="0"/>
              <a:t>Eddy – Booster damper plans</a:t>
            </a:r>
          </a:p>
          <a:p>
            <a:r>
              <a:rPr lang="en-US" dirty="0" smtClean="0"/>
              <a:t>CY Tan – Perpendicular Cavities</a:t>
            </a:r>
          </a:p>
          <a:p>
            <a:r>
              <a:rPr lang="en-US" dirty="0" smtClean="0"/>
              <a:t>Bill </a:t>
            </a:r>
            <a:r>
              <a:rPr lang="en-US" dirty="0" err="1" smtClean="0"/>
              <a:t>Pellico</a:t>
            </a:r>
            <a:r>
              <a:rPr lang="en-US" dirty="0" smtClean="0"/>
              <a:t> - Loss Scans and Shielding Assessment</a:t>
            </a:r>
          </a:p>
          <a:p>
            <a:r>
              <a:rPr lang="en-US" dirty="0" smtClean="0"/>
              <a:t>John Reid - Solid State Installation - Final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213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Worksheet</vt:lpstr>
      <vt:lpstr>PIP Update</vt:lpstr>
      <vt:lpstr>Agenda</vt:lpstr>
      <vt:lpstr>Update</vt:lpstr>
      <vt:lpstr>Potentials. 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Fernanda G. Garcia x3798 13038N</cp:lastModifiedBy>
  <cp:revision>232</cp:revision>
  <dcterms:created xsi:type="dcterms:W3CDTF">2012-05-23T14:14:44Z</dcterms:created>
  <dcterms:modified xsi:type="dcterms:W3CDTF">2014-03-13T16:37:03Z</dcterms:modified>
</cp:coreProperties>
</file>