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2" r:id="rId1"/>
  </p:sldMasterIdLst>
  <p:notesMasterIdLst>
    <p:notesMasterId r:id="rId21"/>
  </p:notesMasterIdLst>
  <p:sldIdLst>
    <p:sldId id="256" r:id="rId2"/>
    <p:sldId id="270" r:id="rId3"/>
    <p:sldId id="263" r:id="rId4"/>
    <p:sldId id="264" r:id="rId5"/>
    <p:sldId id="265" r:id="rId6"/>
    <p:sldId id="266" r:id="rId7"/>
    <p:sldId id="279" r:id="rId8"/>
    <p:sldId id="267" r:id="rId9"/>
    <p:sldId id="268" r:id="rId10"/>
    <p:sldId id="269" r:id="rId11"/>
    <p:sldId id="278" r:id="rId12"/>
    <p:sldId id="280" r:id="rId13"/>
    <p:sldId id="275" r:id="rId14"/>
    <p:sldId id="271" r:id="rId15"/>
    <p:sldId id="272" r:id="rId16"/>
    <p:sldId id="276" r:id="rId17"/>
    <p:sldId id="277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009799"/>
    <a:srgbClr val="009900"/>
    <a:srgbClr val="CC0000"/>
    <a:srgbClr val="FFFF00"/>
    <a:srgbClr val="6666FF"/>
    <a:srgbClr val="0033CC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6" autoAdjust="0"/>
    <p:restoredTop sz="90937" autoAdjust="0"/>
  </p:normalViewPr>
  <p:slideViewPr>
    <p:cSldViewPr>
      <p:cViewPr varScale="1">
        <p:scale>
          <a:sx n="103" d="100"/>
          <a:sy n="103" d="100"/>
        </p:scale>
        <p:origin x="-10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cytan:expt:booster:harmonic_cavities:measurements:results:FerriteLosses_NoOil_Try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cytan:expt:booster:harmonic_cavities:measurements:results:FerriteLosses_NoOil_Try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cytan:expt:booster:harmonic_cavities:measurements:results:FerriteLosses_NoOil_Try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Sheet4!$A$4:$A$18</c:f>
              <c:numCache>
                <c:formatCode>General</c:formatCode>
                <c:ptCount val="15"/>
                <c:pt idx="0">
                  <c:v>30000.0</c:v>
                </c:pt>
                <c:pt idx="1">
                  <c:v>24000.0</c:v>
                </c:pt>
                <c:pt idx="2">
                  <c:v>18000.0</c:v>
                </c:pt>
                <c:pt idx="3">
                  <c:v>15600.0</c:v>
                </c:pt>
                <c:pt idx="4">
                  <c:v>13200.0</c:v>
                </c:pt>
                <c:pt idx="5">
                  <c:v>12000.0</c:v>
                </c:pt>
                <c:pt idx="6">
                  <c:v>10800.0</c:v>
                </c:pt>
                <c:pt idx="7">
                  <c:v>9600.0</c:v>
                </c:pt>
                <c:pt idx="8">
                  <c:v>8400.0</c:v>
                </c:pt>
                <c:pt idx="9">
                  <c:v>7200.0</c:v>
                </c:pt>
                <c:pt idx="10">
                  <c:v>6000.0</c:v>
                </c:pt>
                <c:pt idx="11">
                  <c:v>4800.0</c:v>
                </c:pt>
                <c:pt idx="12">
                  <c:v>4500.0</c:v>
                </c:pt>
                <c:pt idx="13">
                  <c:v>4440.0</c:v>
                </c:pt>
                <c:pt idx="14">
                  <c:v>100.0</c:v>
                </c:pt>
              </c:numCache>
            </c:numRef>
          </c:xVal>
          <c:yVal>
            <c:numRef>
              <c:f>Sheet4!$B$4:$B$18</c:f>
              <c:numCache>
                <c:formatCode>General</c:formatCode>
                <c:ptCount val="15"/>
                <c:pt idx="0">
                  <c:v>112.55</c:v>
                </c:pt>
                <c:pt idx="1">
                  <c:v>109.78</c:v>
                </c:pt>
                <c:pt idx="2">
                  <c:v>105.56</c:v>
                </c:pt>
                <c:pt idx="3">
                  <c:v>103.18</c:v>
                </c:pt>
                <c:pt idx="4">
                  <c:v>100.14</c:v>
                </c:pt>
                <c:pt idx="5">
                  <c:v>98.31</c:v>
                </c:pt>
                <c:pt idx="6">
                  <c:v>96.2</c:v>
                </c:pt>
                <c:pt idx="7">
                  <c:v>93.72</c:v>
                </c:pt>
                <c:pt idx="8">
                  <c:v>90.78</c:v>
                </c:pt>
                <c:pt idx="9">
                  <c:v>87.27</c:v>
                </c:pt>
                <c:pt idx="10">
                  <c:v>82.95</c:v>
                </c:pt>
                <c:pt idx="11">
                  <c:v>77.52</c:v>
                </c:pt>
                <c:pt idx="12">
                  <c:v>75.92</c:v>
                </c:pt>
                <c:pt idx="13">
                  <c:v>75.6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9265384"/>
        <c:axId val="-2133134248"/>
      </c:scatterChart>
      <c:valAx>
        <c:axId val="-2119265384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Solenoid current, Ampere·turns</a:t>
                </a:r>
                <a:r>
                  <a:rPr lang="en-US" sz="14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-2133134248"/>
        <c:crosses val="autoZero"/>
        <c:crossBetween val="midCat"/>
      </c:valAx>
      <c:valAx>
        <c:axId val="-2133134248"/>
        <c:scaling>
          <c:orientation val="minMax"/>
          <c:min val="7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Frequency, MHz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-2119265384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  <a:ln>
      <a:solidFill>
        <a:srgbClr val="7030A0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756825873401"/>
          <c:y val="0.0538855743394111"/>
          <c:w val="0.743202516478934"/>
          <c:h val="0.76665773893277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Sheet1!$P$30</c:f>
              <c:strCache>
                <c:ptCount val="1"/>
                <c:pt idx="0">
                  <c:v>Cuire, °C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19050">
                <a:solidFill>
                  <a:srgbClr val="FF0000"/>
                </a:solidFill>
              </a:ln>
            </c:spPr>
            <c:trendlineType val="poly"/>
            <c:order val="3"/>
            <c:dispRSqr val="0"/>
            <c:dispEq val="0"/>
          </c:trendline>
          <c:xVal>
            <c:numRef>
              <c:f>Sheet1!$O$31:$O$40</c:f>
              <c:numCache>
                <c:formatCode>General</c:formatCode>
                <c:ptCount val="10"/>
                <c:pt idx="0">
                  <c:v>219.0</c:v>
                </c:pt>
                <c:pt idx="1">
                  <c:v>400.0</c:v>
                </c:pt>
                <c:pt idx="2">
                  <c:v>650.0</c:v>
                </c:pt>
                <c:pt idx="3">
                  <c:v>800.0</c:v>
                </c:pt>
                <c:pt idx="4">
                  <c:v>1000.0</c:v>
                </c:pt>
                <c:pt idx="5">
                  <c:v>1030.0</c:v>
                </c:pt>
                <c:pt idx="6">
                  <c:v>1200.0</c:v>
                </c:pt>
                <c:pt idx="7">
                  <c:v>1210.0</c:v>
                </c:pt>
                <c:pt idx="8">
                  <c:v>1400.0</c:v>
                </c:pt>
                <c:pt idx="9">
                  <c:v>1510.0</c:v>
                </c:pt>
              </c:numCache>
            </c:numRef>
          </c:xVal>
          <c:yVal>
            <c:numRef>
              <c:f>Sheet1!$P$31:$P$40</c:f>
              <c:numCache>
                <c:formatCode>General</c:formatCode>
                <c:ptCount val="10"/>
                <c:pt idx="0">
                  <c:v>100.0</c:v>
                </c:pt>
                <c:pt idx="1">
                  <c:v>130.0</c:v>
                </c:pt>
                <c:pt idx="2">
                  <c:v>175.0</c:v>
                </c:pt>
                <c:pt idx="3">
                  <c:v>200.0</c:v>
                </c:pt>
                <c:pt idx="4">
                  <c:v>210.0</c:v>
                </c:pt>
                <c:pt idx="5">
                  <c:v>215.0</c:v>
                </c:pt>
                <c:pt idx="6">
                  <c:v>230.0</c:v>
                </c:pt>
                <c:pt idx="7">
                  <c:v>230.0</c:v>
                </c:pt>
                <c:pt idx="8">
                  <c:v>245.0</c:v>
                </c:pt>
                <c:pt idx="9">
                  <c:v>255.0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9294424"/>
        <c:axId val="-2114302184"/>
      </c:scatterChart>
      <c:valAx>
        <c:axId val="-211929442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900"/>
                </a:pPr>
                <a:r>
                  <a:rPr lang="en-US" sz="9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Saturation</a:t>
                </a:r>
                <a:r>
                  <a:rPr lang="en-US" sz="9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magnetization, Gauss</a:t>
                </a:r>
                <a:endParaRPr 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-2114302184"/>
        <c:crosses val="autoZero"/>
        <c:crossBetween val="midCat"/>
      </c:valAx>
      <c:valAx>
        <c:axId val="-2114302184"/>
        <c:scaling>
          <c:orientation val="minMax"/>
          <c:min val="5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900"/>
                </a:pPr>
                <a:r>
                  <a:rPr lang="en-US" sz="9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Curie temperature, °C</a:t>
                </a:r>
              </a:p>
            </c:rich>
          </c:tx>
          <c:layout>
            <c:manualLayout>
              <c:xMode val="edge"/>
              <c:yMode val="edge"/>
              <c:x val="0.0367621108443328"/>
              <c:y val="0.24093146868647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-2119294424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  <a:ln>
      <a:solidFill>
        <a:srgbClr val="7030A0"/>
      </a:solidFill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Measured</a:t>
            </a:r>
            <a:r>
              <a:rPr lang="en-US" baseline="0"/>
              <a:t> Losses Vs Solenoid Bias</a:t>
            </a:r>
            <a:endParaRPr lang="en-US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42002405949256"/>
          <c:y val="0.0838079615048119"/>
          <c:w val="0.768949693788277"/>
          <c:h val="0.715929571303587"/>
        </c:manualLayout>
      </c:layout>
      <c:scatterChart>
        <c:scatterStyle val="lineMarker"/>
        <c:varyColors val="0"/>
        <c:ser>
          <c:idx val="0"/>
          <c:order val="0"/>
          <c:tx>
            <c:v>76 MHz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Data!$A$3:$A$34</c:f>
              <c:numCache>
                <c:formatCode>General</c:formatCode>
                <c:ptCount val="32"/>
                <c:pt idx="0">
                  <c:v>0.0</c:v>
                </c:pt>
                <c:pt idx="1">
                  <c:v>10.0</c:v>
                </c:pt>
                <c:pt idx="2">
                  <c:v>12.0</c:v>
                </c:pt>
                <c:pt idx="3">
                  <c:v>14.0</c:v>
                </c:pt>
                <c:pt idx="4">
                  <c:v>16.0</c:v>
                </c:pt>
                <c:pt idx="5">
                  <c:v>18.0</c:v>
                </c:pt>
                <c:pt idx="6">
                  <c:v>22.0</c:v>
                </c:pt>
                <c:pt idx="7">
                  <c:v>24.0</c:v>
                </c:pt>
                <c:pt idx="8">
                  <c:v>26.0</c:v>
                </c:pt>
                <c:pt idx="9">
                  <c:v>28.0</c:v>
                </c:pt>
                <c:pt idx="10">
                  <c:v>30.0</c:v>
                </c:pt>
                <c:pt idx="11">
                  <c:v>32.0</c:v>
                </c:pt>
                <c:pt idx="12">
                  <c:v>34.0</c:v>
                </c:pt>
                <c:pt idx="13">
                  <c:v>36.0</c:v>
                </c:pt>
                <c:pt idx="14">
                  <c:v>38.0</c:v>
                </c:pt>
                <c:pt idx="15">
                  <c:v>40.0</c:v>
                </c:pt>
                <c:pt idx="16">
                  <c:v>42.0</c:v>
                </c:pt>
                <c:pt idx="17">
                  <c:v>44.0</c:v>
                </c:pt>
                <c:pt idx="18">
                  <c:v>46.0</c:v>
                </c:pt>
                <c:pt idx="19">
                  <c:v>48.0</c:v>
                </c:pt>
                <c:pt idx="20">
                  <c:v>50.0</c:v>
                </c:pt>
                <c:pt idx="21">
                  <c:v>52.0</c:v>
                </c:pt>
                <c:pt idx="22">
                  <c:v>54.0</c:v>
                </c:pt>
                <c:pt idx="23">
                  <c:v>56.0</c:v>
                </c:pt>
                <c:pt idx="24">
                  <c:v>58.0</c:v>
                </c:pt>
                <c:pt idx="25">
                  <c:v>60.0</c:v>
                </c:pt>
                <c:pt idx="26">
                  <c:v>65.0</c:v>
                </c:pt>
                <c:pt idx="27">
                  <c:v>70.0</c:v>
                </c:pt>
                <c:pt idx="28">
                  <c:v>75.0</c:v>
                </c:pt>
                <c:pt idx="29">
                  <c:v>80.0</c:v>
                </c:pt>
                <c:pt idx="30">
                  <c:v>90.0</c:v>
                </c:pt>
                <c:pt idx="31">
                  <c:v>100.0</c:v>
                </c:pt>
              </c:numCache>
            </c:numRef>
          </c:xVal>
          <c:yVal>
            <c:numRef>
              <c:f>Data!$E$3:$E$34</c:f>
              <c:numCache>
                <c:formatCode>General</c:formatCode>
                <c:ptCount val="32"/>
                <c:pt idx="0">
                  <c:v>7.05</c:v>
                </c:pt>
                <c:pt idx="1">
                  <c:v>3.26</c:v>
                </c:pt>
                <c:pt idx="2">
                  <c:v>2.3604</c:v>
                </c:pt>
                <c:pt idx="3">
                  <c:v>1.6412</c:v>
                </c:pt>
                <c:pt idx="4">
                  <c:v>1.1098</c:v>
                </c:pt>
                <c:pt idx="5">
                  <c:v>0.7285</c:v>
                </c:pt>
                <c:pt idx="6">
                  <c:v>0.2846</c:v>
                </c:pt>
                <c:pt idx="7">
                  <c:v>0.1657</c:v>
                </c:pt>
                <c:pt idx="8">
                  <c:v>0.0883</c:v>
                </c:pt>
                <c:pt idx="9">
                  <c:v>0.0469</c:v>
                </c:pt>
                <c:pt idx="10">
                  <c:v>0.0254</c:v>
                </c:pt>
                <c:pt idx="11">
                  <c:v>0.0173</c:v>
                </c:pt>
                <c:pt idx="12">
                  <c:v>0.0115</c:v>
                </c:pt>
                <c:pt idx="13">
                  <c:v>0.0121</c:v>
                </c:pt>
                <c:pt idx="14">
                  <c:v>0.0071</c:v>
                </c:pt>
                <c:pt idx="15">
                  <c:v>0.0027</c:v>
                </c:pt>
                <c:pt idx="16">
                  <c:v>0.0058</c:v>
                </c:pt>
                <c:pt idx="17">
                  <c:v>0.0007</c:v>
                </c:pt>
                <c:pt idx="18">
                  <c:v>-0.0031</c:v>
                </c:pt>
                <c:pt idx="19">
                  <c:v>0.0042</c:v>
                </c:pt>
                <c:pt idx="20">
                  <c:v>0.0009</c:v>
                </c:pt>
                <c:pt idx="21">
                  <c:v>0.0</c:v>
                </c:pt>
                <c:pt idx="22">
                  <c:v>0.0007</c:v>
                </c:pt>
                <c:pt idx="23">
                  <c:v>0.0038</c:v>
                </c:pt>
                <c:pt idx="24">
                  <c:v>0.0002</c:v>
                </c:pt>
                <c:pt idx="25">
                  <c:v>-0.0045</c:v>
                </c:pt>
                <c:pt idx="26">
                  <c:v>-0.0022</c:v>
                </c:pt>
                <c:pt idx="27">
                  <c:v>0.0038</c:v>
                </c:pt>
                <c:pt idx="28">
                  <c:v>0.0001</c:v>
                </c:pt>
                <c:pt idx="29">
                  <c:v>0.0014</c:v>
                </c:pt>
                <c:pt idx="30">
                  <c:v>-0.0013</c:v>
                </c:pt>
                <c:pt idx="31">
                  <c:v>0.0001</c:v>
                </c:pt>
              </c:numCache>
            </c:numRef>
          </c:yVal>
          <c:smooth val="0"/>
        </c:ser>
        <c:ser>
          <c:idx val="1"/>
          <c:order val="1"/>
          <c:tx>
            <c:v>106 MHz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Data!$A$3:$A$34</c:f>
              <c:numCache>
                <c:formatCode>General</c:formatCode>
                <c:ptCount val="32"/>
                <c:pt idx="0">
                  <c:v>0.0</c:v>
                </c:pt>
                <c:pt idx="1">
                  <c:v>10.0</c:v>
                </c:pt>
                <c:pt idx="2">
                  <c:v>12.0</c:v>
                </c:pt>
                <c:pt idx="3">
                  <c:v>14.0</c:v>
                </c:pt>
                <c:pt idx="4">
                  <c:v>16.0</c:v>
                </c:pt>
                <c:pt idx="5">
                  <c:v>18.0</c:v>
                </c:pt>
                <c:pt idx="6">
                  <c:v>22.0</c:v>
                </c:pt>
                <c:pt idx="7">
                  <c:v>24.0</c:v>
                </c:pt>
                <c:pt idx="8">
                  <c:v>26.0</c:v>
                </c:pt>
                <c:pt idx="9">
                  <c:v>28.0</c:v>
                </c:pt>
                <c:pt idx="10">
                  <c:v>30.0</c:v>
                </c:pt>
                <c:pt idx="11">
                  <c:v>32.0</c:v>
                </c:pt>
                <c:pt idx="12">
                  <c:v>34.0</c:v>
                </c:pt>
                <c:pt idx="13">
                  <c:v>36.0</c:v>
                </c:pt>
                <c:pt idx="14">
                  <c:v>38.0</c:v>
                </c:pt>
                <c:pt idx="15">
                  <c:v>40.0</c:v>
                </c:pt>
                <c:pt idx="16">
                  <c:v>42.0</c:v>
                </c:pt>
                <c:pt idx="17">
                  <c:v>44.0</c:v>
                </c:pt>
                <c:pt idx="18">
                  <c:v>46.0</c:v>
                </c:pt>
                <c:pt idx="19">
                  <c:v>48.0</c:v>
                </c:pt>
                <c:pt idx="20">
                  <c:v>50.0</c:v>
                </c:pt>
                <c:pt idx="21">
                  <c:v>52.0</c:v>
                </c:pt>
                <c:pt idx="22">
                  <c:v>54.0</c:v>
                </c:pt>
                <c:pt idx="23">
                  <c:v>56.0</c:v>
                </c:pt>
                <c:pt idx="24">
                  <c:v>58.0</c:v>
                </c:pt>
                <c:pt idx="25">
                  <c:v>60.0</c:v>
                </c:pt>
                <c:pt idx="26">
                  <c:v>65.0</c:v>
                </c:pt>
                <c:pt idx="27">
                  <c:v>70.0</c:v>
                </c:pt>
                <c:pt idx="28">
                  <c:v>75.0</c:v>
                </c:pt>
                <c:pt idx="29">
                  <c:v>80.0</c:v>
                </c:pt>
                <c:pt idx="30">
                  <c:v>90.0</c:v>
                </c:pt>
                <c:pt idx="31">
                  <c:v>100.0</c:v>
                </c:pt>
              </c:numCache>
            </c:numRef>
          </c:xVal>
          <c:yVal>
            <c:numRef>
              <c:f>Data!$F$3:$F$34</c:f>
              <c:numCache>
                <c:formatCode>General</c:formatCode>
                <c:ptCount val="32"/>
                <c:pt idx="0">
                  <c:v>7.09</c:v>
                </c:pt>
                <c:pt idx="1">
                  <c:v>7.109999999999999</c:v>
                </c:pt>
                <c:pt idx="2">
                  <c:v>6.326</c:v>
                </c:pt>
                <c:pt idx="3">
                  <c:v>4.7395</c:v>
                </c:pt>
                <c:pt idx="4">
                  <c:v>3.1825</c:v>
                </c:pt>
                <c:pt idx="5">
                  <c:v>2.0072</c:v>
                </c:pt>
                <c:pt idx="6">
                  <c:v>0.701</c:v>
                </c:pt>
                <c:pt idx="7">
                  <c:v>0.397</c:v>
                </c:pt>
                <c:pt idx="8">
                  <c:v>0.2067</c:v>
                </c:pt>
                <c:pt idx="9">
                  <c:v>0.1161</c:v>
                </c:pt>
                <c:pt idx="10">
                  <c:v>0.0544</c:v>
                </c:pt>
                <c:pt idx="11">
                  <c:v>0.0405</c:v>
                </c:pt>
                <c:pt idx="12">
                  <c:v>0.0311</c:v>
                </c:pt>
                <c:pt idx="13">
                  <c:v>0.0253</c:v>
                </c:pt>
                <c:pt idx="14">
                  <c:v>0.0211</c:v>
                </c:pt>
                <c:pt idx="15">
                  <c:v>0.017</c:v>
                </c:pt>
                <c:pt idx="16">
                  <c:v>0.0198</c:v>
                </c:pt>
                <c:pt idx="17">
                  <c:v>0.0138</c:v>
                </c:pt>
                <c:pt idx="18">
                  <c:v>0.0117</c:v>
                </c:pt>
                <c:pt idx="19">
                  <c:v>0.0149</c:v>
                </c:pt>
                <c:pt idx="20">
                  <c:v>0.0051</c:v>
                </c:pt>
                <c:pt idx="21">
                  <c:v>0.0122</c:v>
                </c:pt>
                <c:pt idx="22">
                  <c:v>0.0048</c:v>
                </c:pt>
                <c:pt idx="23">
                  <c:v>0.01</c:v>
                </c:pt>
                <c:pt idx="24">
                  <c:v>0.017</c:v>
                </c:pt>
                <c:pt idx="25">
                  <c:v>0.0136</c:v>
                </c:pt>
                <c:pt idx="26">
                  <c:v>0.0067</c:v>
                </c:pt>
                <c:pt idx="27">
                  <c:v>0.0085</c:v>
                </c:pt>
                <c:pt idx="28">
                  <c:v>0.0055</c:v>
                </c:pt>
                <c:pt idx="29">
                  <c:v>0.0043</c:v>
                </c:pt>
                <c:pt idx="30">
                  <c:v>-0.0058</c:v>
                </c:pt>
                <c:pt idx="31">
                  <c:v>0.0029</c:v>
                </c:pt>
              </c:numCache>
            </c:numRef>
          </c:yVal>
          <c:smooth val="0"/>
        </c:ser>
        <c:ser>
          <c:idx val="2"/>
          <c:order val="2"/>
          <c:tx>
            <c:v>53 MHz</c:v>
          </c:tx>
          <c:spPr>
            <a:ln w="28575">
              <a:noFill/>
            </a:ln>
          </c:spPr>
          <c:marker>
            <c:symbol val="circle"/>
            <c:size val="3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Data!$A$3:$A$34</c:f>
              <c:numCache>
                <c:formatCode>General</c:formatCode>
                <c:ptCount val="32"/>
                <c:pt idx="0">
                  <c:v>0.0</c:v>
                </c:pt>
                <c:pt idx="1">
                  <c:v>10.0</c:v>
                </c:pt>
                <c:pt idx="2">
                  <c:v>12.0</c:v>
                </c:pt>
                <c:pt idx="3">
                  <c:v>14.0</c:v>
                </c:pt>
                <c:pt idx="4">
                  <c:v>16.0</c:v>
                </c:pt>
                <c:pt idx="5">
                  <c:v>18.0</c:v>
                </c:pt>
                <c:pt idx="6">
                  <c:v>22.0</c:v>
                </c:pt>
                <c:pt idx="7">
                  <c:v>24.0</c:v>
                </c:pt>
                <c:pt idx="8">
                  <c:v>26.0</c:v>
                </c:pt>
                <c:pt idx="9">
                  <c:v>28.0</c:v>
                </c:pt>
                <c:pt idx="10">
                  <c:v>30.0</c:v>
                </c:pt>
                <c:pt idx="11">
                  <c:v>32.0</c:v>
                </c:pt>
                <c:pt idx="12">
                  <c:v>34.0</c:v>
                </c:pt>
                <c:pt idx="13">
                  <c:v>36.0</c:v>
                </c:pt>
                <c:pt idx="14">
                  <c:v>38.0</c:v>
                </c:pt>
                <c:pt idx="15">
                  <c:v>40.0</c:v>
                </c:pt>
                <c:pt idx="16">
                  <c:v>42.0</c:v>
                </c:pt>
                <c:pt idx="17">
                  <c:v>44.0</c:v>
                </c:pt>
                <c:pt idx="18">
                  <c:v>46.0</c:v>
                </c:pt>
                <c:pt idx="19">
                  <c:v>48.0</c:v>
                </c:pt>
                <c:pt idx="20">
                  <c:v>50.0</c:v>
                </c:pt>
                <c:pt idx="21">
                  <c:v>52.0</c:v>
                </c:pt>
                <c:pt idx="22">
                  <c:v>54.0</c:v>
                </c:pt>
                <c:pt idx="23">
                  <c:v>56.0</c:v>
                </c:pt>
                <c:pt idx="24">
                  <c:v>58.0</c:v>
                </c:pt>
                <c:pt idx="25">
                  <c:v>60.0</c:v>
                </c:pt>
                <c:pt idx="26">
                  <c:v>65.0</c:v>
                </c:pt>
                <c:pt idx="27">
                  <c:v>70.0</c:v>
                </c:pt>
                <c:pt idx="28">
                  <c:v>75.0</c:v>
                </c:pt>
                <c:pt idx="29">
                  <c:v>80.0</c:v>
                </c:pt>
                <c:pt idx="30">
                  <c:v>90.0</c:v>
                </c:pt>
                <c:pt idx="31">
                  <c:v>100.0</c:v>
                </c:pt>
              </c:numCache>
            </c:numRef>
          </c:xVal>
          <c:yVal>
            <c:numRef>
              <c:f>Data!$G$3:$G$34</c:f>
              <c:numCache>
                <c:formatCode>General</c:formatCode>
                <c:ptCount val="32"/>
                <c:pt idx="0">
                  <c:v>7.31</c:v>
                </c:pt>
                <c:pt idx="1">
                  <c:v>2.295</c:v>
                </c:pt>
                <c:pt idx="2">
                  <c:v>1.681</c:v>
                </c:pt>
                <c:pt idx="3">
                  <c:v>1.2418</c:v>
                </c:pt>
                <c:pt idx="4">
                  <c:v>0.9119</c:v>
                </c:pt>
                <c:pt idx="5">
                  <c:v>0.6352</c:v>
                </c:pt>
                <c:pt idx="6">
                  <c:v>0.2705</c:v>
                </c:pt>
                <c:pt idx="7">
                  <c:v>0.16</c:v>
                </c:pt>
                <c:pt idx="8">
                  <c:v>0.0873</c:v>
                </c:pt>
                <c:pt idx="9">
                  <c:v>0.0517</c:v>
                </c:pt>
                <c:pt idx="10">
                  <c:v>0.0296</c:v>
                </c:pt>
                <c:pt idx="11">
                  <c:v>0.0127</c:v>
                </c:pt>
                <c:pt idx="12">
                  <c:v>0.0157</c:v>
                </c:pt>
                <c:pt idx="13">
                  <c:v>-0.0009</c:v>
                </c:pt>
                <c:pt idx="14">
                  <c:v>0.0002</c:v>
                </c:pt>
                <c:pt idx="15">
                  <c:v>0.0047</c:v>
                </c:pt>
                <c:pt idx="16">
                  <c:v>0.0039</c:v>
                </c:pt>
                <c:pt idx="17">
                  <c:v>0.0</c:v>
                </c:pt>
                <c:pt idx="18">
                  <c:v>-0.0025</c:v>
                </c:pt>
                <c:pt idx="19">
                  <c:v>0.0015</c:v>
                </c:pt>
                <c:pt idx="20">
                  <c:v>-0.0068</c:v>
                </c:pt>
                <c:pt idx="21">
                  <c:v>-0.0053</c:v>
                </c:pt>
                <c:pt idx="22">
                  <c:v>-0.0055</c:v>
                </c:pt>
                <c:pt idx="23">
                  <c:v>-0.0005</c:v>
                </c:pt>
                <c:pt idx="24">
                  <c:v>-0.0004</c:v>
                </c:pt>
                <c:pt idx="25">
                  <c:v>-0.0046</c:v>
                </c:pt>
                <c:pt idx="26">
                  <c:v>-0.0057</c:v>
                </c:pt>
                <c:pt idx="27">
                  <c:v>-0.01</c:v>
                </c:pt>
                <c:pt idx="28">
                  <c:v>-0.0071</c:v>
                </c:pt>
                <c:pt idx="29">
                  <c:v>-0.0006</c:v>
                </c:pt>
                <c:pt idx="30">
                  <c:v>-0.003</c:v>
                </c:pt>
                <c:pt idx="31">
                  <c:v>-0.0037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9800296"/>
        <c:axId val="-2113976648"/>
      </c:scatterChart>
      <c:valAx>
        <c:axId val="-2119800296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solenoid bias (A)</a:t>
                </a:r>
              </a:p>
            </c:rich>
          </c:tx>
          <c:layout>
            <c:manualLayout>
              <c:xMode val="edge"/>
              <c:yMode val="edge"/>
              <c:x val="0.495359142607174"/>
              <c:y val="0.88793963254593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13976648"/>
        <c:crossesAt val="-1.0"/>
        <c:crossBetween val="midCat"/>
      </c:valAx>
      <c:valAx>
        <c:axId val="-2113976648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Losses (-dB)</a:t>
                </a:r>
              </a:p>
            </c:rich>
          </c:tx>
          <c:layout>
            <c:manualLayout>
              <c:xMode val="edge"/>
              <c:yMode val="edge"/>
              <c:x val="0.059375"/>
              <c:y val="0.32078238046331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19800296"/>
        <c:crossesAt val="0.0"/>
        <c:crossBetween val="midCat"/>
      </c:valAx>
    </c:plotArea>
    <c:legend>
      <c:legendPos val="r"/>
      <c:layout>
        <c:manualLayout>
          <c:xMode val="edge"/>
          <c:yMode val="edge"/>
          <c:x val="0.727250656167979"/>
          <c:y val="0.171104184893555"/>
          <c:w val="0.149860236220472"/>
          <c:h val="0.1674343832021"/>
        </c:manualLayout>
      </c:layout>
      <c:overlay val="0"/>
      <c:spPr>
        <a:solidFill>
          <a:schemeClr val="bg1">
            <a:lumMod val="95000"/>
          </a:schemeClr>
        </a:solidFill>
      </c:sp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Mu</a:t>
            </a:r>
            <a:r>
              <a:rPr lang="en-US" baseline="0"/>
              <a:t> and Losses, 76 MHz</a:t>
            </a:r>
            <a:endParaRPr lang="en-US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42002405949256"/>
          <c:y val="0.0838079615048119"/>
          <c:w val="0.768949693788277"/>
          <c:h val="0.715929571303587"/>
        </c:manualLayout>
      </c:layout>
      <c:scatterChart>
        <c:scatterStyle val="lineMarker"/>
        <c:varyColors val="0"/>
        <c:ser>
          <c:idx val="0"/>
          <c:order val="0"/>
          <c:tx>
            <c:v>Mu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Data!$A$3:$A$34</c:f>
              <c:numCache>
                <c:formatCode>General</c:formatCode>
                <c:ptCount val="32"/>
                <c:pt idx="0">
                  <c:v>0.0</c:v>
                </c:pt>
                <c:pt idx="1">
                  <c:v>10.0</c:v>
                </c:pt>
                <c:pt idx="2">
                  <c:v>12.0</c:v>
                </c:pt>
                <c:pt idx="3">
                  <c:v>14.0</c:v>
                </c:pt>
                <c:pt idx="4">
                  <c:v>16.0</c:v>
                </c:pt>
                <c:pt idx="5">
                  <c:v>18.0</c:v>
                </c:pt>
                <c:pt idx="6">
                  <c:v>22.0</c:v>
                </c:pt>
                <c:pt idx="7">
                  <c:v>24.0</c:v>
                </c:pt>
                <c:pt idx="8">
                  <c:v>26.0</c:v>
                </c:pt>
                <c:pt idx="9">
                  <c:v>28.0</c:v>
                </c:pt>
                <c:pt idx="10">
                  <c:v>30.0</c:v>
                </c:pt>
                <c:pt idx="11">
                  <c:v>32.0</c:v>
                </c:pt>
                <c:pt idx="12">
                  <c:v>34.0</c:v>
                </c:pt>
                <c:pt idx="13">
                  <c:v>36.0</c:v>
                </c:pt>
                <c:pt idx="14">
                  <c:v>38.0</c:v>
                </c:pt>
                <c:pt idx="15">
                  <c:v>40.0</c:v>
                </c:pt>
                <c:pt idx="16">
                  <c:v>42.0</c:v>
                </c:pt>
                <c:pt idx="17">
                  <c:v>44.0</c:v>
                </c:pt>
                <c:pt idx="18">
                  <c:v>46.0</c:v>
                </c:pt>
                <c:pt idx="19">
                  <c:v>48.0</c:v>
                </c:pt>
                <c:pt idx="20">
                  <c:v>50.0</c:v>
                </c:pt>
                <c:pt idx="21">
                  <c:v>52.0</c:v>
                </c:pt>
                <c:pt idx="22">
                  <c:v>54.0</c:v>
                </c:pt>
                <c:pt idx="23">
                  <c:v>56.0</c:v>
                </c:pt>
                <c:pt idx="24">
                  <c:v>58.0</c:v>
                </c:pt>
                <c:pt idx="25">
                  <c:v>60.0</c:v>
                </c:pt>
                <c:pt idx="26">
                  <c:v>65.0</c:v>
                </c:pt>
                <c:pt idx="27">
                  <c:v>70.0</c:v>
                </c:pt>
                <c:pt idx="28">
                  <c:v>75.0</c:v>
                </c:pt>
                <c:pt idx="29">
                  <c:v>80.0</c:v>
                </c:pt>
                <c:pt idx="30">
                  <c:v>90.0</c:v>
                </c:pt>
                <c:pt idx="31">
                  <c:v>100.0</c:v>
                </c:pt>
              </c:numCache>
            </c:numRef>
          </c:xVal>
          <c:yVal>
            <c:numRef>
              <c:f>Data!$K$3:$K$34</c:f>
              <c:numCache>
                <c:formatCode>0.00</c:formatCode>
                <c:ptCount val="32"/>
                <c:pt idx="0">
                  <c:v>6.501578081902463</c:v>
                </c:pt>
                <c:pt idx="1">
                  <c:v>6.889985881849348</c:v>
                </c:pt>
                <c:pt idx="2">
                  <c:v>6.459202945065022</c:v>
                </c:pt>
                <c:pt idx="3">
                  <c:v>5.917314216119494</c:v>
                </c:pt>
                <c:pt idx="4">
                  <c:v>5.367368455042282</c:v>
                </c:pt>
                <c:pt idx="5">
                  <c:v>4.855990361040945</c:v>
                </c:pt>
                <c:pt idx="6">
                  <c:v>4.03022632365802</c:v>
                </c:pt>
                <c:pt idx="7">
                  <c:v>3.710240336080562</c:v>
                </c:pt>
                <c:pt idx="8">
                  <c:v>3.437996159020932</c:v>
                </c:pt>
                <c:pt idx="9">
                  <c:v>3.214939732439855</c:v>
                </c:pt>
                <c:pt idx="10">
                  <c:v>3.028698449779197</c:v>
                </c:pt>
                <c:pt idx="11">
                  <c:v>2.871017063668237</c:v>
                </c:pt>
                <c:pt idx="12">
                  <c:v>2.736718535176971</c:v>
                </c:pt>
                <c:pt idx="13">
                  <c:v>2.62710159988109</c:v>
                </c:pt>
                <c:pt idx="14">
                  <c:v>2.52009052746824</c:v>
                </c:pt>
                <c:pt idx="15">
                  <c:v>2.438313389679391</c:v>
                </c:pt>
                <c:pt idx="16">
                  <c:v>2.35823690271951</c:v>
                </c:pt>
                <c:pt idx="17">
                  <c:v>2.286086242060693</c:v>
                </c:pt>
                <c:pt idx="18">
                  <c:v>2.216270729401777</c:v>
                </c:pt>
                <c:pt idx="19">
                  <c:v>2.161215701341014</c:v>
                </c:pt>
                <c:pt idx="20">
                  <c:v>2.107860395532448</c:v>
                </c:pt>
                <c:pt idx="21">
                  <c:v>2.057991364550015</c:v>
                </c:pt>
                <c:pt idx="22">
                  <c:v>2.013965089021309</c:v>
                </c:pt>
                <c:pt idx="23">
                  <c:v>1.970237758119287</c:v>
                </c:pt>
                <c:pt idx="24">
                  <c:v>1.930700522408175</c:v>
                </c:pt>
                <c:pt idx="25">
                  <c:v>1.892542855115686</c:v>
                </c:pt>
                <c:pt idx="26">
                  <c:v>1.805364778737394</c:v>
                </c:pt>
                <c:pt idx="27">
                  <c:v>1.732824234955389</c:v>
                </c:pt>
                <c:pt idx="28">
                  <c:v>1.665974554710042</c:v>
                </c:pt>
                <c:pt idx="29">
                  <c:v>1.60954551798029</c:v>
                </c:pt>
                <c:pt idx="30">
                  <c:v>1.509141711617265</c:v>
                </c:pt>
                <c:pt idx="31">
                  <c:v>1.427003871937419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4012216"/>
        <c:axId val="-2114415928"/>
      </c:scatterChart>
      <c:scatterChart>
        <c:scatterStyle val="lineMarker"/>
        <c:varyColors val="0"/>
        <c:ser>
          <c:idx val="1"/>
          <c:order val="1"/>
          <c:tx>
            <c:v>Losses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Data!$A$3:$A$34</c:f>
              <c:numCache>
                <c:formatCode>General</c:formatCode>
                <c:ptCount val="32"/>
                <c:pt idx="0">
                  <c:v>0.0</c:v>
                </c:pt>
                <c:pt idx="1">
                  <c:v>10.0</c:v>
                </c:pt>
                <c:pt idx="2">
                  <c:v>12.0</c:v>
                </c:pt>
                <c:pt idx="3">
                  <c:v>14.0</c:v>
                </c:pt>
                <c:pt idx="4">
                  <c:v>16.0</c:v>
                </c:pt>
                <c:pt idx="5">
                  <c:v>18.0</c:v>
                </c:pt>
                <c:pt idx="6">
                  <c:v>22.0</c:v>
                </c:pt>
                <c:pt idx="7">
                  <c:v>24.0</c:v>
                </c:pt>
                <c:pt idx="8">
                  <c:v>26.0</c:v>
                </c:pt>
                <c:pt idx="9">
                  <c:v>28.0</c:v>
                </c:pt>
                <c:pt idx="10">
                  <c:v>30.0</c:v>
                </c:pt>
                <c:pt idx="11">
                  <c:v>32.0</c:v>
                </c:pt>
                <c:pt idx="12">
                  <c:v>34.0</c:v>
                </c:pt>
                <c:pt idx="13">
                  <c:v>36.0</c:v>
                </c:pt>
                <c:pt idx="14">
                  <c:v>38.0</c:v>
                </c:pt>
                <c:pt idx="15">
                  <c:v>40.0</c:v>
                </c:pt>
                <c:pt idx="16">
                  <c:v>42.0</c:v>
                </c:pt>
                <c:pt idx="17">
                  <c:v>44.0</c:v>
                </c:pt>
                <c:pt idx="18">
                  <c:v>46.0</c:v>
                </c:pt>
                <c:pt idx="19">
                  <c:v>48.0</c:v>
                </c:pt>
                <c:pt idx="20">
                  <c:v>50.0</c:v>
                </c:pt>
                <c:pt idx="21">
                  <c:v>52.0</c:v>
                </c:pt>
                <c:pt idx="22">
                  <c:v>54.0</c:v>
                </c:pt>
                <c:pt idx="23">
                  <c:v>56.0</c:v>
                </c:pt>
                <c:pt idx="24">
                  <c:v>58.0</c:v>
                </c:pt>
                <c:pt idx="25">
                  <c:v>60.0</c:v>
                </c:pt>
                <c:pt idx="26">
                  <c:v>65.0</c:v>
                </c:pt>
                <c:pt idx="27">
                  <c:v>70.0</c:v>
                </c:pt>
                <c:pt idx="28">
                  <c:v>75.0</c:v>
                </c:pt>
                <c:pt idx="29">
                  <c:v>80.0</c:v>
                </c:pt>
                <c:pt idx="30">
                  <c:v>90.0</c:v>
                </c:pt>
                <c:pt idx="31">
                  <c:v>100.0</c:v>
                </c:pt>
              </c:numCache>
            </c:numRef>
          </c:xVal>
          <c:yVal>
            <c:numRef>
              <c:f>Data!$E$3:$E$34</c:f>
              <c:numCache>
                <c:formatCode>General</c:formatCode>
                <c:ptCount val="32"/>
                <c:pt idx="0">
                  <c:v>7.05</c:v>
                </c:pt>
                <c:pt idx="1">
                  <c:v>3.26</c:v>
                </c:pt>
                <c:pt idx="2">
                  <c:v>2.3604</c:v>
                </c:pt>
                <c:pt idx="3">
                  <c:v>1.6412</c:v>
                </c:pt>
                <c:pt idx="4">
                  <c:v>1.1098</c:v>
                </c:pt>
                <c:pt idx="5">
                  <c:v>0.7285</c:v>
                </c:pt>
                <c:pt idx="6">
                  <c:v>0.2846</c:v>
                </c:pt>
                <c:pt idx="7">
                  <c:v>0.1657</c:v>
                </c:pt>
                <c:pt idx="8">
                  <c:v>0.0883</c:v>
                </c:pt>
                <c:pt idx="9">
                  <c:v>0.0469</c:v>
                </c:pt>
                <c:pt idx="10">
                  <c:v>0.0254</c:v>
                </c:pt>
                <c:pt idx="11">
                  <c:v>0.0173</c:v>
                </c:pt>
                <c:pt idx="12">
                  <c:v>0.0115</c:v>
                </c:pt>
                <c:pt idx="13">
                  <c:v>0.0121</c:v>
                </c:pt>
                <c:pt idx="14">
                  <c:v>0.0071</c:v>
                </c:pt>
                <c:pt idx="15">
                  <c:v>0.0027</c:v>
                </c:pt>
                <c:pt idx="16">
                  <c:v>0.0058</c:v>
                </c:pt>
                <c:pt idx="17">
                  <c:v>0.0007</c:v>
                </c:pt>
                <c:pt idx="18">
                  <c:v>-0.0031</c:v>
                </c:pt>
                <c:pt idx="19">
                  <c:v>0.0042</c:v>
                </c:pt>
                <c:pt idx="20">
                  <c:v>0.0009</c:v>
                </c:pt>
                <c:pt idx="21">
                  <c:v>0.0</c:v>
                </c:pt>
                <c:pt idx="22">
                  <c:v>0.0007</c:v>
                </c:pt>
                <c:pt idx="23">
                  <c:v>0.0038</c:v>
                </c:pt>
                <c:pt idx="24">
                  <c:v>0.0002</c:v>
                </c:pt>
                <c:pt idx="25">
                  <c:v>-0.0045</c:v>
                </c:pt>
                <c:pt idx="26">
                  <c:v>-0.0022</c:v>
                </c:pt>
                <c:pt idx="27">
                  <c:v>0.0038</c:v>
                </c:pt>
                <c:pt idx="28">
                  <c:v>0.0001</c:v>
                </c:pt>
                <c:pt idx="29">
                  <c:v>0.0014</c:v>
                </c:pt>
                <c:pt idx="30">
                  <c:v>-0.0013</c:v>
                </c:pt>
                <c:pt idx="31">
                  <c:v>0.0001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4383336"/>
        <c:axId val="-2120118664"/>
      </c:scatterChart>
      <c:valAx>
        <c:axId val="-2114012216"/>
        <c:scaling>
          <c:orientation val="minMax"/>
          <c:max val="120.0"/>
          <c:min val="15.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solenoid bias (A)</a:t>
                </a:r>
              </a:p>
            </c:rich>
          </c:tx>
          <c:layout>
            <c:manualLayout>
              <c:xMode val="edge"/>
              <c:yMode val="edge"/>
              <c:x val="0.438067448600175"/>
              <c:y val="0.85605568869108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14415928"/>
        <c:crosses val="autoZero"/>
        <c:crossBetween val="midCat"/>
      </c:valAx>
      <c:valAx>
        <c:axId val="-2114415928"/>
        <c:scaling>
          <c:orientation val="minMax"/>
          <c:max val="6.0"/>
          <c:min val="1.0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Mu</a:t>
                </a:r>
              </a:p>
            </c:rich>
          </c:tx>
          <c:layout>
            <c:manualLayout>
              <c:xMode val="edge"/>
              <c:yMode val="edge"/>
              <c:x val="0.0350694444444444"/>
              <c:y val="0.378753394956065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-2114012216"/>
        <c:crosses val="autoZero"/>
        <c:crossBetween val="midCat"/>
      </c:valAx>
      <c:valAx>
        <c:axId val="-2120118664"/>
        <c:scaling>
          <c:orientation val="minMax"/>
          <c:max val="1.0"/>
          <c:min val="-0.1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Losses (-dB)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14383336"/>
        <c:crosses val="max"/>
        <c:crossBetween val="midCat"/>
      </c:valAx>
      <c:valAx>
        <c:axId val="-2114383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201186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35931211723535"/>
          <c:y val="0.133423028643159"/>
          <c:w val="0.149860236220472"/>
          <c:h val="0.1674343832021"/>
        </c:manualLayout>
      </c:layout>
      <c:overlay val="0"/>
      <c:spPr>
        <a:solidFill>
          <a:schemeClr val="bg1">
            <a:lumMod val="95000"/>
          </a:schemeClr>
        </a:solidFill>
      </c:sp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Mu</a:t>
            </a:r>
            <a:r>
              <a:rPr lang="en-US" baseline="0"/>
              <a:t> and Losses, 106 MHz</a:t>
            </a:r>
            <a:endParaRPr lang="en-US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42002405949256"/>
          <c:y val="0.0838079615048119"/>
          <c:w val="0.768949693788277"/>
          <c:h val="0.715929571303587"/>
        </c:manualLayout>
      </c:layout>
      <c:scatterChart>
        <c:scatterStyle val="lineMarker"/>
        <c:varyColors val="0"/>
        <c:ser>
          <c:idx val="0"/>
          <c:order val="0"/>
          <c:tx>
            <c:v>Mu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Data!$A$3:$A$34</c:f>
              <c:numCache>
                <c:formatCode>General</c:formatCode>
                <c:ptCount val="32"/>
                <c:pt idx="0">
                  <c:v>0.0</c:v>
                </c:pt>
                <c:pt idx="1">
                  <c:v>10.0</c:v>
                </c:pt>
                <c:pt idx="2">
                  <c:v>12.0</c:v>
                </c:pt>
                <c:pt idx="3">
                  <c:v>14.0</c:v>
                </c:pt>
                <c:pt idx="4">
                  <c:v>16.0</c:v>
                </c:pt>
                <c:pt idx="5">
                  <c:v>18.0</c:v>
                </c:pt>
                <c:pt idx="6">
                  <c:v>22.0</c:v>
                </c:pt>
                <c:pt idx="7">
                  <c:v>24.0</c:v>
                </c:pt>
                <c:pt idx="8">
                  <c:v>26.0</c:v>
                </c:pt>
                <c:pt idx="9">
                  <c:v>28.0</c:v>
                </c:pt>
                <c:pt idx="10">
                  <c:v>30.0</c:v>
                </c:pt>
                <c:pt idx="11">
                  <c:v>32.0</c:v>
                </c:pt>
                <c:pt idx="12">
                  <c:v>34.0</c:v>
                </c:pt>
                <c:pt idx="13">
                  <c:v>36.0</c:v>
                </c:pt>
                <c:pt idx="14">
                  <c:v>38.0</c:v>
                </c:pt>
                <c:pt idx="15">
                  <c:v>40.0</c:v>
                </c:pt>
                <c:pt idx="16">
                  <c:v>42.0</c:v>
                </c:pt>
                <c:pt idx="17">
                  <c:v>44.0</c:v>
                </c:pt>
                <c:pt idx="18">
                  <c:v>46.0</c:v>
                </c:pt>
                <c:pt idx="19">
                  <c:v>48.0</c:v>
                </c:pt>
                <c:pt idx="20">
                  <c:v>50.0</c:v>
                </c:pt>
                <c:pt idx="21">
                  <c:v>52.0</c:v>
                </c:pt>
                <c:pt idx="22">
                  <c:v>54.0</c:v>
                </c:pt>
                <c:pt idx="23">
                  <c:v>56.0</c:v>
                </c:pt>
                <c:pt idx="24">
                  <c:v>58.0</c:v>
                </c:pt>
                <c:pt idx="25">
                  <c:v>60.0</c:v>
                </c:pt>
                <c:pt idx="26">
                  <c:v>65.0</c:v>
                </c:pt>
                <c:pt idx="27">
                  <c:v>70.0</c:v>
                </c:pt>
                <c:pt idx="28">
                  <c:v>75.0</c:v>
                </c:pt>
                <c:pt idx="29">
                  <c:v>80.0</c:v>
                </c:pt>
                <c:pt idx="30">
                  <c:v>90.0</c:v>
                </c:pt>
                <c:pt idx="31">
                  <c:v>100.0</c:v>
                </c:pt>
              </c:numCache>
            </c:numRef>
          </c:xVal>
          <c:yVal>
            <c:numRef>
              <c:f>Data!$L$3:$L$34</c:f>
              <c:numCache>
                <c:formatCode>0.00</c:formatCode>
                <c:ptCount val="32"/>
                <c:pt idx="0">
                  <c:v>4.082395993136799</c:v>
                </c:pt>
                <c:pt idx="1">
                  <c:v>5.07127874721377</c:v>
                </c:pt>
                <c:pt idx="2">
                  <c:v>5.498973246335134</c:v>
                </c:pt>
                <c:pt idx="3">
                  <c:v>5.568644365788296</c:v>
                </c:pt>
                <c:pt idx="4">
                  <c:v>5.272703593917484</c:v>
                </c:pt>
                <c:pt idx="5">
                  <c:v>4.82077342474366</c:v>
                </c:pt>
                <c:pt idx="6">
                  <c:v>3.94466444922619</c:v>
                </c:pt>
                <c:pt idx="7">
                  <c:v>3.601579622125225</c:v>
                </c:pt>
                <c:pt idx="8">
                  <c:v>3.313615264473506</c:v>
                </c:pt>
                <c:pt idx="9">
                  <c:v>3.084258504231779</c:v>
                </c:pt>
                <c:pt idx="10">
                  <c:v>2.896532219526942</c:v>
                </c:pt>
                <c:pt idx="11">
                  <c:v>2.740417441495973</c:v>
                </c:pt>
                <c:pt idx="12">
                  <c:v>2.611393051496588</c:v>
                </c:pt>
                <c:pt idx="13">
                  <c:v>2.507706739230953</c:v>
                </c:pt>
                <c:pt idx="14">
                  <c:v>2.407634448973875</c:v>
                </c:pt>
                <c:pt idx="15">
                  <c:v>2.333410391764182</c:v>
                </c:pt>
                <c:pt idx="16">
                  <c:v>2.260506209145292</c:v>
                </c:pt>
                <c:pt idx="17">
                  <c:v>2.196749467135969</c:v>
                </c:pt>
                <c:pt idx="18">
                  <c:v>2.13601841179708</c:v>
                </c:pt>
                <c:pt idx="19">
                  <c:v>2.089162539560276</c:v>
                </c:pt>
                <c:pt idx="20">
                  <c:v>2.042763824165582</c:v>
                </c:pt>
                <c:pt idx="21">
                  <c:v>2.001457388627778</c:v>
                </c:pt>
                <c:pt idx="22">
                  <c:v>1.965920238098493</c:v>
                </c:pt>
                <c:pt idx="23">
                  <c:v>1.931581944802454</c:v>
                </c:pt>
                <c:pt idx="24">
                  <c:v>1.899401383938785</c:v>
                </c:pt>
                <c:pt idx="25">
                  <c:v>1.87084950596043</c:v>
                </c:pt>
                <c:pt idx="26">
                  <c:v>1.805906168705332</c:v>
                </c:pt>
                <c:pt idx="27">
                  <c:v>1.755544575101204</c:v>
                </c:pt>
                <c:pt idx="28">
                  <c:v>1.710584385271744</c:v>
                </c:pt>
                <c:pt idx="29">
                  <c:v>1.67481167101053</c:v>
                </c:pt>
                <c:pt idx="30">
                  <c:v>1.61281513735694</c:v>
                </c:pt>
                <c:pt idx="31">
                  <c:v>1.566046734840295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3052696"/>
        <c:axId val="-2114389064"/>
      </c:scatterChart>
      <c:scatterChart>
        <c:scatterStyle val="lineMarker"/>
        <c:varyColors val="0"/>
        <c:ser>
          <c:idx val="1"/>
          <c:order val="1"/>
          <c:tx>
            <c:v>Losses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Data!$A$3:$A$34</c:f>
              <c:numCache>
                <c:formatCode>General</c:formatCode>
                <c:ptCount val="32"/>
                <c:pt idx="0">
                  <c:v>0.0</c:v>
                </c:pt>
                <c:pt idx="1">
                  <c:v>10.0</c:v>
                </c:pt>
                <c:pt idx="2">
                  <c:v>12.0</c:v>
                </c:pt>
                <c:pt idx="3">
                  <c:v>14.0</c:v>
                </c:pt>
                <c:pt idx="4">
                  <c:v>16.0</c:v>
                </c:pt>
                <c:pt idx="5">
                  <c:v>18.0</c:v>
                </c:pt>
                <c:pt idx="6">
                  <c:v>22.0</c:v>
                </c:pt>
                <c:pt idx="7">
                  <c:v>24.0</c:v>
                </c:pt>
                <c:pt idx="8">
                  <c:v>26.0</c:v>
                </c:pt>
                <c:pt idx="9">
                  <c:v>28.0</c:v>
                </c:pt>
                <c:pt idx="10">
                  <c:v>30.0</c:v>
                </c:pt>
                <c:pt idx="11">
                  <c:v>32.0</c:v>
                </c:pt>
                <c:pt idx="12">
                  <c:v>34.0</c:v>
                </c:pt>
                <c:pt idx="13">
                  <c:v>36.0</c:v>
                </c:pt>
                <c:pt idx="14">
                  <c:v>38.0</c:v>
                </c:pt>
                <c:pt idx="15">
                  <c:v>40.0</c:v>
                </c:pt>
                <c:pt idx="16">
                  <c:v>42.0</c:v>
                </c:pt>
                <c:pt idx="17">
                  <c:v>44.0</c:v>
                </c:pt>
                <c:pt idx="18">
                  <c:v>46.0</c:v>
                </c:pt>
                <c:pt idx="19">
                  <c:v>48.0</c:v>
                </c:pt>
                <c:pt idx="20">
                  <c:v>50.0</c:v>
                </c:pt>
                <c:pt idx="21">
                  <c:v>52.0</c:v>
                </c:pt>
                <c:pt idx="22">
                  <c:v>54.0</c:v>
                </c:pt>
                <c:pt idx="23">
                  <c:v>56.0</c:v>
                </c:pt>
                <c:pt idx="24">
                  <c:v>58.0</c:v>
                </c:pt>
                <c:pt idx="25">
                  <c:v>60.0</c:v>
                </c:pt>
                <c:pt idx="26">
                  <c:v>65.0</c:v>
                </c:pt>
                <c:pt idx="27">
                  <c:v>70.0</c:v>
                </c:pt>
                <c:pt idx="28">
                  <c:v>75.0</c:v>
                </c:pt>
                <c:pt idx="29">
                  <c:v>80.0</c:v>
                </c:pt>
                <c:pt idx="30">
                  <c:v>90.0</c:v>
                </c:pt>
                <c:pt idx="31">
                  <c:v>100.0</c:v>
                </c:pt>
              </c:numCache>
            </c:numRef>
          </c:xVal>
          <c:yVal>
            <c:numRef>
              <c:f>Data!$F$3:$F$34</c:f>
              <c:numCache>
                <c:formatCode>General</c:formatCode>
                <c:ptCount val="32"/>
                <c:pt idx="0">
                  <c:v>7.09</c:v>
                </c:pt>
                <c:pt idx="1">
                  <c:v>7.109999999999999</c:v>
                </c:pt>
                <c:pt idx="2">
                  <c:v>6.326</c:v>
                </c:pt>
                <c:pt idx="3">
                  <c:v>4.7395</c:v>
                </c:pt>
                <c:pt idx="4">
                  <c:v>3.1825</c:v>
                </c:pt>
                <c:pt idx="5">
                  <c:v>2.0072</c:v>
                </c:pt>
                <c:pt idx="6">
                  <c:v>0.701</c:v>
                </c:pt>
                <c:pt idx="7">
                  <c:v>0.397</c:v>
                </c:pt>
                <c:pt idx="8">
                  <c:v>0.2067</c:v>
                </c:pt>
                <c:pt idx="9">
                  <c:v>0.1161</c:v>
                </c:pt>
                <c:pt idx="10">
                  <c:v>0.0544</c:v>
                </c:pt>
                <c:pt idx="11">
                  <c:v>0.0405</c:v>
                </c:pt>
                <c:pt idx="12">
                  <c:v>0.0311</c:v>
                </c:pt>
                <c:pt idx="13">
                  <c:v>0.0253</c:v>
                </c:pt>
                <c:pt idx="14">
                  <c:v>0.0211</c:v>
                </c:pt>
                <c:pt idx="15">
                  <c:v>0.017</c:v>
                </c:pt>
                <c:pt idx="16">
                  <c:v>0.0198</c:v>
                </c:pt>
                <c:pt idx="17">
                  <c:v>0.0138</c:v>
                </c:pt>
                <c:pt idx="18">
                  <c:v>0.0117</c:v>
                </c:pt>
                <c:pt idx="19">
                  <c:v>0.0149</c:v>
                </c:pt>
                <c:pt idx="20">
                  <c:v>0.0051</c:v>
                </c:pt>
                <c:pt idx="21">
                  <c:v>0.0122</c:v>
                </c:pt>
                <c:pt idx="22">
                  <c:v>0.0048</c:v>
                </c:pt>
                <c:pt idx="23">
                  <c:v>0.01</c:v>
                </c:pt>
                <c:pt idx="24">
                  <c:v>0.017</c:v>
                </c:pt>
                <c:pt idx="25">
                  <c:v>0.0136</c:v>
                </c:pt>
                <c:pt idx="26">
                  <c:v>0.0067</c:v>
                </c:pt>
                <c:pt idx="27">
                  <c:v>0.0085</c:v>
                </c:pt>
                <c:pt idx="28">
                  <c:v>0.0055</c:v>
                </c:pt>
                <c:pt idx="29">
                  <c:v>0.0043</c:v>
                </c:pt>
                <c:pt idx="30">
                  <c:v>-0.0058</c:v>
                </c:pt>
                <c:pt idx="31">
                  <c:v>0.0029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0065128"/>
        <c:axId val="-2119278120"/>
      </c:scatterChart>
      <c:valAx>
        <c:axId val="-2133052696"/>
        <c:scaling>
          <c:orientation val="minMax"/>
          <c:max val="120.0"/>
          <c:min val="15.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solenoid bias (A)</a:t>
                </a:r>
              </a:p>
            </c:rich>
          </c:tx>
          <c:layout>
            <c:manualLayout>
              <c:xMode val="edge"/>
              <c:yMode val="edge"/>
              <c:x val="0.438067448600175"/>
              <c:y val="0.85605568869108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14389064"/>
        <c:crosses val="autoZero"/>
        <c:crossBetween val="midCat"/>
      </c:valAx>
      <c:valAx>
        <c:axId val="-2114389064"/>
        <c:scaling>
          <c:orientation val="minMax"/>
          <c:max val="6.0"/>
          <c:min val="1.0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Mu</a:t>
                </a:r>
              </a:p>
            </c:rich>
          </c:tx>
          <c:layout>
            <c:manualLayout>
              <c:xMode val="edge"/>
              <c:yMode val="edge"/>
              <c:x val="0.0350694444444444"/>
              <c:y val="0.378753394956065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-2133052696"/>
        <c:crosses val="autoZero"/>
        <c:crossBetween val="midCat"/>
      </c:valAx>
      <c:valAx>
        <c:axId val="-2119278120"/>
        <c:scaling>
          <c:orientation val="minMax"/>
          <c:max val="1.0"/>
          <c:min val="-0.1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Losses (-dB)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0065128"/>
        <c:crosses val="max"/>
        <c:crossBetween val="midCat"/>
      </c:valAx>
      <c:valAx>
        <c:axId val="-2120065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192781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35931211723535"/>
          <c:y val="0.133423028643159"/>
          <c:w val="0.149860236220472"/>
          <c:h val="0.1674343832021"/>
        </c:manualLayout>
      </c:layout>
      <c:overlay val="0"/>
      <c:spPr>
        <a:solidFill>
          <a:schemeClr val="bg1">
            <a:lumMod val="95000"/>
          </a:schemeClr>
        </a:solidFill>
      </c:spPr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0.40205</cdr:x>
      <cdr:y>0.55886</cdr:y>
    </cdr:from>
    <cdr:to>
      <cdr:x>0.68165</cdr:x>
      <cdr:y>0.66041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45015" y="1418617"/>
          <a:ext cx="865814" cy="2577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AL-400-30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0.35631</cdr:x>
      <cdr:y>0.57956</cdr:y>
    </cdr:from>
    <cdr:to>
      <cdr:x>0.40205</cdr:x>
      <cdr:y>0.60964</cdr:y>
    </cdr:to>
    <cdr:cxnSp macro="">
      <cdr:nvCxnSpPr>
        <cdr:cNvPr id="4" name="Straight Connector 3"/>
        <cdr:cNvCxnSpPr>
          <a:stCxn xmlns:a="http://schemas.openxmlformats.org/drawingml/2006/main" id="2" idx="1"/>
        </cdr:cNvCxnSpPr>
      </cdr:nvCxnSpPr>
      <cdr:spPr>
        <a:xfrm xmlns:a="http://schemas.openxmlformats.org/drawingml/2006/main" flipH="1" flipV="1">
          <a:off x="1103373" y="1471163"/>
          <a:ext cx="141642" cy="7634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7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7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EA02FCC2-A4BC-46C7-A897-74930B37D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80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mtClean="0"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  <a:extLst/>
        </p:spPr>
        <p:txBody>
          <a:bodyPr anchor="b"/>
          <a:lstStyle>
            <a:lvl1pPr algn="r">
              <a:defRPr sz="40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352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04 Apr 2014; C.Y. Tan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977A28D-872A-4E3D-8386-956C3EE07B16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44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04 Apr 2014; C.Y. Tan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2922A94E-C0CB-45B3-8723-AF20DD5BA527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5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400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buSzPct val="100000"/>
              <a:defRPr/>
            </a:lvl1pPr>
            <a:lvl2pPr>
              <a:spcBef>
                <a:spcPts val="400"/>
              </a:spcBef>
              <a:buSzPct val="90000"/>
              <a:defRPr/>
            </a:lvl2pPr>
            <a:lvl3pPr marL="1143000" indent="-228600">
              <a:spcBef>
                <a:spcPts val="200"/>
              </a:spcBef>
              <a:buSzPct val="70000"/>
              <a:buFont typeface="Wingdings" pitchFamily="2" charset="2"/>
              <a:buChar char="v"/>
              <a:defRPr sz="2000"/>
            </a:lvl3pPr>
            <a:lvl4pPr>
              <a:spcBef>
                <a:spcPts val="200"/>
              </a:spcBef>
              <a:buSzPct val="50000"/>
              <a:defRPr/>
            </a:lvl4pPr>
            <a:lvl5pPr>
              <a:spcBef>
                <a:spcPts val="200"/>
              </a:spcBef>
              <a:buSzPct val="5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dirty="0" smtClean="0"/>
              <a:t>04 Apr 2014; C.Y. Tan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76BBECFF-F207-4C65-B9B5-95271AC2022A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7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04 Apr 2014; C.Y. Tan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48C8DA77-7B6E-474F-BE15-C939B38D51BC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67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04 Apr 2014; C.Y. Tan</a:t>
            </a:r>
            <a:endParaRPr 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1B1DF1E-7DB0-467B-AAD4-D7017BF1F2C8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0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04 Apr 2014; C.Y. Tan</a:t>
            </a:r>
            <a:endParaRPr lang="en-US" dirty="0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D2AC10E-7263-4860-8BFE-AAB80CDB04B0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5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04 Apr 2014; C.Y. Tan</a:t>
            </a:r>
            <a:endParaRPr 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85B01827-B483-47B9-B2FE-E934C17D2B60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73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04 Apr 2014; C.Y. Tan</a:t>
            </a:r>
            <a:endParaRPr lang="en-US" dirty="0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B8B8446-4389-417C-9B3A-FCE5EAB323EB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94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04 Apr 2014; Your Name</a:t>
            </a:r>
            <a:endParaRPr 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C5B0196E-8BB4-4339-ADD8-D0D000AD443B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04 Apr 2014; C.Y. Tan</a:t>
            </a:r>
            <a:endParaRPr 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220EB5C6-905C-4F83-BC8F-345CC34C4773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91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C:\Documents and Settings\kevin.XENOLAND\My Documents\fnalppt\newwhite\sub-pages\Fermi_white_subpag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86150" y="6381750"/>
            <a:ext cx="2895600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dirty="0" smtClean="0"/>
              <a:t>02 Apr 2014; C.Y. Tan</a:t>
            </a:r>
            <a:endParaRPr lang="en-US" dirty="0"/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>
                <a:solidFill>
                  <a:srgbClr val="111111"/>
                </a:solidFill>
              </a:defRPr>
            </a:lvl1pPr>
          </a:lstStyle>
          <a:p>
            <a:pPr>
              <a:defRPr/>
            </a:pPr>
            <a:fld id="{E56B12EA-D4C1-4634-B0F1-F4FFF28A20FC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102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Laksdjfalkjfds</a:t>
            </a:r>
          </a:p>
          <a:p>
            <a:pPr lvl="1"/>
            <a:r>
              <a:rPr lang="en-US" smtClean="0"/>
              <a:t>;slkjfda;slkjfd</a:t>
            </a:r>
          </a:p>
          <a:p>
            <a:pPr lvl="3"/>
            <a:r>
              <a:rPr lang="en-US" smtClean="0"/>
              <a:t>A;slkjfda;slkjfd</a:t>
            </a:r>
          </a:p>
          <a:p>
            <a:pPr lvl="3"/>
            <a:r>
              <a:rPr lang="en-US" smtClean="0"/>
              <a:t>	a;lksdjf;lsakjfd</a:t>
            </a:r>
          </a:p>
          <a:p>
            <a:pPr lvl="4"/>
            <a:r>
              <a:rPr lang="en-US" smtClean="0"/>
              <a:t>slkdflsdkjflsdkjflsdkjf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74" y="499708"/>
            <a:ext cx="1246652" cy="8718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80000"/>
        <a:buChar char="•"/>
        <a:defRPr sz="2400">
          <a:solidFill>
            <a:srgbClr val="11111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66FF"/>
        </a:buClr>
        <a:buSzPct val="70000"/>
        <a:buFont typeface="Wingdings" pitchFamily="2" charset="2"/>
        <a:buChar char="§"/>
        <a:defRPr sz="2000">
          <a:solidFill>
            <a:srgbClr val="11111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35000"/>
        <a:buFont typeface="Wingdings" pitchFamily="2" charset="2"/>
        <a:buChar char="q"/>
        <a:defRPr sz="2000">
          <a:solidFill>
            <a:srgbClr val="11111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Relationship Id="rId3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4.xml"/><Relationship Id="rId3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harmonic RF perpendicular biased cavity update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354300" y="3657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sz="2400" dirty="0" smtClean="0"/>
              <a:t>C.Y. Tan, W. </a:t>
            </a:r>
            <a:r>
              <a:rPr lang="en-US" sz="2400" dirty="0" err="1" smtClean="0"/>
              <a:t>Pellico</a:t>
            </a:r>
            <a:r>
              <a:rPr lang="en-US" sz="2400" dirty="0" smtClean="0"/>
              <a:t>, G. Romanov, R. </a:t>
            </a:r>
            <a:r>
              <a:rPr lang="en-US" sz="2400" dirty="0" err="1" smtClean="0"/>
              <a:t>Madrak</a:t>
            </a:r>
            <a:r>
              <a:rPr lang="en-US" sz="2400" dirty="0" smtClean="0"/>
              <a:t>, </a:t>
            </a:r>
          </a:p>
          <a:p>
            <a:r>
              <a:rPr lang="en-US" sz="2400" dirty="0" smtClean="0"/>
              <a:t>and D. Wildman</a:t>
            </a:r>
          </a:p>
          <a:p>
            <a:r>
              <a:rPr lang="en-US" sz="2400" dirty="0" smtClean="0"/>
              <a:t>04 </a:t>
            </a:r>
            <a:r>
              <a:rPr lang="en-US" sz="2400" dirty="0" smtClean="0"/>
              <a:t>Apr 2014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1992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analysis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04 Apr 2014; C.Y. 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B01827-B483-47B9-B2FE-E934C17D2B60}" type="slidenum">
              <a:rPr lang="en-US" smtClean="0"/>
              <a:pPr>
                <a:defRPr/>
              </a:pPr>
              <a:t>10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4" b="9878"/>
          <a:stretch/>
        </p:blipFill>
        <p:spPr bwMode="auto">
          <a:xfrm>
            <a:off x="152400" y="1524000"/>
            <a:ext cx="5485797" cy="35052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15000" y="1524000"/>
            <a:ext cx="3429000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 smtClean="0"/>
              <a:t>AlN</a:t>
            </a:r>
            <a:r>
              <a:rPr lang="en-US" sz="1800" dirty="0" smtClean="0"/>
              <a:t> cooling disks. Thermal losses in the ferrite are 14 kW for V=100 kV. Max T ≈ 75°C with cooling water temperature </a:t>
            </a:r>
            <a:r>
              <a:rPr lang="en-US" sz="1800" dirty="0"/>
              <a:t>of </a:t>
            </a:r>
            <a:r>
              <a:rPr lang="en-US" sz="1800" dirty="0" smtClean="0"/>
              <a:t>25°C.</a:t>
            </a:r>
            <a:endParaRPr lang="en-US" sz="18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0676698"/>
              </p:ext>
            </p:extLst>
          </p:nvPr>
        </p:nvGraphicFramePr>
        <p:xfrm>
          <a:off x="5890171" y="4191000"/>
          <a:ext cx="3096666" cy="2538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48400" y="3810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Curie temperature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54262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Mulitpacting</a:t>
            </a:r>
            <a:r>
              <a:rPr lang="en-US" dirty="0" smtClean="0"/>
              <a:t> with maximum </a:t>
            </a:r>
            <a:r>
              <a:rPr lang="en-US" dirty="0" err="1" smtClean="0"/>
              <a:t>solenoidal</a:t>
            </a:r>
            <a:r>
              <a:rPr lang="en-US" dirty="0" smtClean="0"/>
              <a:t> field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04 Apr 2014; C.Y. 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B01827-B483-47B9-B2FE-E934C17D2B60}" type="slidenum">
              <a:rPr lang="en-US" smtClean="0"/>
              <a:pPr>
                <a:defRPr/>
              </a:pPr>
              <a:t>11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5" r="23284"/>
          <a:stretch/>
        </p:blipFill>
        <p:spPr bwMode="auto">
          <a:xfrm>
            <a:off x="186383" y="2230947"/>
            <a:ext cx="4887891" cy="3255454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47"/>
          <a:stretch/>
        </p:blipFill>
        <p:spPr bwMode="auto">
          <a:xfrm>
            <a:off x="5097615" y="2230947"/>
            <a:ext cx="3889868" cy="325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97032" y="1447800"/>
            <a:ext cx="3398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Range: up to 2.5 % of nominal field level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757877" y="5693032"/>
            <a:ext cx="2070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Location of multipacting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825183" y="5672097"/>
            <a:ext cx="2721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Exponential growth of particle number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08444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Mulitpacting</a:t>
            </a:r>
            <a:r>
              <a:rPr lang="en-US" dirty="0" smtClean="0"/>
              <a:t> without </a:t>
            </a:r>
            <a:r>
              <a:rPr lang="en-US" dirty="0" err="1" smtClean="0"/>
              <a:t>solenoidal</a:t>
            </a:r>
            <a:r>
              <a:rPr lang="en-US" dirty="0" smtClean="0"/>
              <a:t> field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04 Apr 2014; C.Y. 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B01827-B483-47B9-B2FE-E934C17D2B60}" type="slidenum">
              <a:rPr lang="en-US" smtClean="0"/>
              <a:pPr>
                <a:defRPr/>
              </a:pPr>
              <a:t>12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43696" y="1594950"/>
            <a:ext cx="3248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Range: up to 1 % of nominal field level</a:t>
            </a:r>
            <a:endParaRPr lang="en-US" sz="14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53"/>
          <a:stretch/>
        </p:blipFill>
        <p:spPr bwMode="auto">
          <a:xfrm>
            <a:off x="4914695" y="2137568"/>
            <a:ext cx="3907703" cy="353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4" t="7467" r="27857" b="6350"/>
          <a:stretch/>
        </p:blipFill>
        <p:spPr bwMode="auto">
          <a:xfrm>
            <a:off x="0" y="2362200"/>
            <a:ext cx="4914695" cy="323908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101266" y="5797618"/>
            <a:ext cx="2721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Exponential growth of particle number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397726" y="5809117"/>
            <a:ext cx="2070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Location of multipacting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14246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permeability (</a:t>
            </a:r>
            <a:r>
              <a:rPr lang="en-US" dirty="0" err="1" smtClean="0"/>
              <a:t>Gyrotropic</a:t>
            </a:r>
            <a:r>
              <a:rPr lang="en-US" dirty="0" smtClean="0"/>
              <a:t> model)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04 Apr 2014; C.Y. 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B01827-B483-47B9-B2FE-E934C17D2B60}" type="slidenum">
              <a:rPr lang="en-US" smtClean="0"/>
              <a:pPr>
                <a:defRPr/>
              </a:pPr>
              <a:t>13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1905000"/>
            <a:ext cx="4267200" cy="3737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133600"/>
            <a:ext cx="4313067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20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AL400 (R. </a:t>
            </a:r>
            <a:r>
              <a:rPr lang="en-US" dirty="0" err="1" smtClean="0"/>
              <a:t>Madrak</a:t>
            </a:r>
            <a:r>
              <a:rPr lang="en-US" dirty="0" smtClean="0"/>
              <a:t> and D. Wildman)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04 Apr 2014; C.Y. 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B01827-B483-47B9-B2FE-E934C17D2B60}" type="slidenum">
              <a:rPr lang="en-US" smtClean="0"/>
              <a:pPr>
                <a:defRPr/>
              </a:pPr>
              <a:t>14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pic>
        <p:nvPicPr>
          <p:cNvPr id="5" name="Picture 4" descr="Photo Jan 31, 2 14 17 P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86199"/>
            <a:ext cx="3810000" cy="2845741"/>
          </a:xfrm>
          <a:prstGeom prst="rect">
            <a:avLst/>
          </a:prstGeom>
        </p:spPr>
      </p:pic>
      <p:pic>
        <p:nvPicPr>
          <p:cNvPr id="6" name="Picture 5" descr="Photo Jan 31, 2 04 00 P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3838969" cy="2867378"/>
          </a:xfrm>
          <a:prstGeom prst="rect">
            <a:avLst/>
          </a:prstGeom>
        </p:spPr>
      </p:pic>
      <p:pic>
        <p:nvPicPr>
          <p:cNvPr id="7" name="Picture 6" descr="Photo Jan 31, 2 13 22 PM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362200"/>
            <a:ext cx="4419600" cy="330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97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Measured losses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04 Apr 2014; C.Y. 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B01827-B483-47B9-B2FE-E934C17D2B60}" type="slidenum">
              <a:rPr lang="en-US" smtClean="0"/>
              <a:pPr>
                <a:defRPr/>
              </a:pPr>
              <a:t>15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7870812"/>
              </p:ext>
            </p:extLst>
          </p:nvPr>
        </p:nvGraphicFramePr>
        <p:xfrm>
          <a:off x="304800" y="1828800"/>
          <a:ext cx="60579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67400" y="1981200"/>
            <a:ext cx="297180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method looks at s11 and from there calculate the loss in the garnet.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 smtClean="0"/>
              <a:t>This number will </a:t>
            </a:r>
            <a:r>
              <a:rPr lang="en-US" sz="1800" smtClean="0"/>
              <a:t>scale with </a:t>
            </a:r>
            <a:r>
              <a:rPr lang="en-US" sz="1800" dirty="0" smtClean="0"/>
              <a:t>the length of the garnet.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98911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in ADS used to calculate μ’ from s11 phase data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04 Apr 2014; C.Y. 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B01827-B483-47B9-B2FE-E934C17D2B60}" type="slidenum">
              <a:rPr lang="en-US" smtClean="0"/>
              <a:pPr>
                <a:defRPr/>
              </a:pPr>
              <a:t>16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pic>
        <p:nvPicPr>
          <p:cNvPr id="6" name="Picture 5" descr="ads_pi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76400"/>
            <a:ext cx="5943600" cy="45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39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Fits to the s11 phase data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04 Apr 2014; C.Y. 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B01827-B483-47B9-B2FE-E934C17D2B60}" type="slidenum">
              <a:rPr lang="en-US" smtClean="0"/>
              <a:pPr>
                <a:defRPr/>
              </a:pPr>
              <a:t>17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pic>
        <p:nvPicPr>
          <p:cNvPr id="5" name="Picture 4" descr="ads_outpu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3492500" cy="4942190"/>
          </a:xfrm>
          <a:prstGeom prst="rect">
            <a:avLst/>
          </a:prstGeom>
        </p:spPr>
      </p:pic>
      <p:pic>
        <p:nvPicPr>
          <p:cNvPr id="6" name="Picture 5" descr="fit_76_largeran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61794"/>
            <a:ext cx="4576358" cy="514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23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Measured μ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04 Apr 2014; C.Y. 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B01827-B483-47B9-B2FE-E934C17D2B60}" type="slidenum">
              <a:rPr lang="en-US" smtClean="0"/>
              <a:pPr>
                <a:defRPr/>
              </a:pPr>
              <a:t>18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8539024"/>
              </p:ext>
            </p:extLst>
          </p:nvPr>
        </p:nvGraphicFramePr>
        <p:xfrm>
          <a:off x="304800" y="1524000"/>
          <a:ext cx="60579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679028"/>
              </p:ext>
            </p:extLst>
          </p:nvPr>
        </p:nvGraphicFramePr>
        <p:xfrm>
          <a:off x="304800" y="3962400"/>
          <a:ext cx="60579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77000" y="381000"/>
            <a:ext cx="2514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recall </a:t>
            </a:r>
            <a:r>
              <a:rPr lang="en-US" sz="1800" dirty="0" err="1" smtClean="0"/>
              <a:t>μ</a:t>
            </a:r>
            <a:r>
              <a:rPr lang="en-US" sz="1800" baseline="-25000" dirty="0" err="1" smtClean="0"/>
              <a:t>e</a:t>
            </a:r>
            <a:r>
              <a:rPr lang="en-US" sz="1800" dirty="0" smtClean="0"/>
              <a:t> = μ’ – </a:t>
            </a:r>
            <a:r>
              <a:rPr lang="en-US" sz="1800" dirty="0" err="1" smtClean="0"/>
              <a:t>iμ</a:t>
            </a:r>
            <a:r>
              <a:rPr lang="en-US" sz="1800" dirty="0" smtClean="0"/>
              <a:t>’’.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 smtClean="0"/>
              <a:t>Back of the envelope requires</a:t>
            </a:r>
          </a:p>
          <a:p>
            <a:pPr algn="l"/>
            <a:r>
              <a:rPr lang="en-US" sz="1800" dirty="0" err="1" smtClean="0"/>
              <a:t>μ</a:t>
            </a:r>
            <a:r>
              <a:rPr lang="en-US" sz="1800" baseline="-25000" dirty="0" err="1" smtClean="0"/>
              <a:t>max</a:t>
            </a:r>
            <a:r>
              <a:rPr lang="en-US" sz="1800" dirty="0" smtClean="0"/>
              <a:t>/</a:t>
            </a:r>
            <a:r>
              <a:rPr lang="en-US" sz="1800" dirty="0" err="1" smtClean="0"/>
              <a:t>μ</a:t>
            </a:r>
            <a:r>
              <a:rPr lang="en-US" sz="1800" baseline="-25000" dirty="0" err="1" smtClean="0"/>
              <a:t>min</a:t>
            </a:r>
            <a:r>
              <a:rPr lang="en-US" sz="1800" dirty="0" smtClean="0"/>
              <a:t> = (</a:t>
            </a:r>
            <a:r>
              <a:rPr lang="en-US" sz="1800" dirty="0" err="1" smtClean="0"/>
              <a:t>f</a:t>
            </a:r>
            <a:r>
              <a:rPr lang="en-US" sz="1800" baseline="-25000" dirty="0" err="1" smtClean="0"/>
              <a:t>max</a:t>
            </a:r>
            <a:r>
              <a:rPr lang="en-US" sz="1800" dirty="0" smtClean="0"/>
              <a:t>/</a:t>
            </a:r>
            <a:r>
              <a:rPr lang="en-US" sz="1800" dirty="0" err="1" smtClean="0"/>
              <a:t>f</a:t>
            </a:r>
            <a:r>
              <a:rPr lang="en-US" sz="1800" baseline="-25000" dirty="0" err="1" smtClean="0"/>
              <a:t>min</a:t>
            </a:r>
            <a:r>
              <a:rPr lang="en-US" sz="1800" dirty="0" smtClean="0"/>
              <a:t>)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= (106/76) 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≈ 2.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 smtClean="0"/>
              <a:t>Sims say ratio is 2.5, then if </a:t>
            </a:r>
            <a:r>
              <a:rPr lang="en-US" sz="1800" dirty="0" err="1" smtClean="0"/>
              <a:t>μ</a:t>
            </a:r>
            <a:r>
              <a:rPr lang="en-US" sz="1800" baseline="-25000" dirty="0" err="1" smtClean="0"/>
              <a:t>min</a:t>
            </a:r>
            <a:r>
              <a:rPr lang="en-US" sz="1800" dirty="0" smtClean="0"/>
              <a:t>=1.5, then </a:t>
            </a:r>
            <a:r>
              <a:rPr lang="en-US" sz="1800" dirty="0" err="1" smtClean="0"/>
              <a:t>μ</a:t>
            </a:r>
            <a:r>
              <a:rPr lang="en-US" sz="1800" baseline="-25000" dirty="0" err="1" smtClean="0"/>
              <a:t>max</a:t>
            </a:r>
            <a:r>
              <a:rPr lang="en-US" sz="1800" dirty="0" smtClean="0"/>
              <a:t>=1.5×2.5 = 3.75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2895600" y="4572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μ’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2209800" y="4953000"/>
            <a:ext cx="685800" cy="53340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1295400" y="60198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prop to μ’’</a:t>
            </a:r>
            <a:endParaRPr lang="en-US" sz="20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1676400" y="5791200"/>
            <a:ext cx="152400" cy="30480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1143000" y="5029200"/>
            <a:ext cx="381000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1600200" y="5029200"/>
            <a:ext cx="0" cy="106680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066800" y="4800600"/>
            <a:ext cx="45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3.75</a:t>
            </a:r>
            <a:endParaRPr lang="en-US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1143000" y="5791200"/>
            <a:ext cx="45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24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6400800" y="3733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-0.4 dB loss @ μ’=3.75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6477000" y="4419600"/>
            <a:ext cx="2514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s11 = (Pin - </a:t>
            </a:r>
            <a:r>
              <a:rPr lang="en-US" sz="1400" dirty="0" err="1" smtClean="0"/>
              <a:t>Pref</a:t>
            </a:r>
            <a:r>
              <a:rPr lang="en-US" sz="1400" dirty="0" smtClean="0"/>
              <a:t> )/Pin = 1-Pref/Pin.</a:t>
            </a:r>
          </a:p>
          <a:p>
            <a:pPr algn="l"/>
            <a:endParaRPr lang="en-US" sz="1400" dirty="0"/>
          </a:p>
          <a:p>
            <a:pPr algn="l"/>
            <a:r>
              <a:rPr lang="en-US" sz="1400" dirty="0" smtClean="0"/>
              <a:t>In dB = 10 Log10(1- </a:t>
            </a:r>
            <a:r>
              <a:rPr lang="en-US" sz="1400" dirty="0" err="1" smtClean="0"/>
              <a:t>Pref</a:t>
            </a:r>
            <a:r>
              <a:rPr lang="en-US" sz="1400" dirty="0" smtClean="0"/>
              <a:t>/Pin)</a:t>
            </a:r>
          </a:p>
          <a:p>
            <a:pPr algn="l"/>
            <a:r>
              <a:rPr lang="en-US" sz="1400" dirty="0" smtClean="0"/>
              <a:t>≈10(-0.43 </a:t>
            </a:r>
            <a:r>
              <a:rPr lang="en-US" sz="1400" i="1" dirty="0" smtClean="0"/>
              <a:t>x</a:t>
            </a:r>
            <a:r>
              <a:rPr lang="en-US" sz="1400" dirty="0" smtClean="0"/>
              <a:t> – 0.21 </a:t>
            </a:r>
            <a:r>
              <a:rPr lang="en-US" sz="1400" i="1" dirty="0" smtClean="0"/>
              <a:t>x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)</a:t>
            </a:r>
          </a:p>
          <a:p>
            <a:pPr algn="l"/>
            <a:endParaRPr lang="en-US" sz="1400" dirty="0"/>
          </a:p>
          <a:p>
            <a:pPr algn="l"/>
            <a:r>
              <a:rPr lang="en-US" sz="1400" dirty="0" smtClean="0"/>
              <a:t>Tan[</a:t>
            </a:r>
            <a:r>
              <a:rPr lang="en-US" sz="1400" dirty="0" err="1" smtClean="0"/>
              <a:t>δ</a:t>
            </a:r>
            <a:r>
              <a:rPr lang="en-US" sz="1400" dirty="0" smtClean="0"/>
              <a:t>] = μ’’/μ’=1/</a:t>
            </a:r>
            <a:r>
              <a:rPr lang="en-US" sz="1400" i="1" dirty="0" smtClean="0"/>
              <a:t>Q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742809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Todo</a:t>
            </a:r>
            <a:r>
              <a:rPr lang="en-US" dirty="0" smtClean="0"/>
              <a:t> (partial list) to be discussed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that solenoid can be built.</a:t>
            </a:r>
          </a:p>
          <a:p>
            <a:pPr lvl="1"/>
            <a:r>
              <a:rPr lang="en-US" dirty="0" smtClean="0"/>
              <a:t>PS for solenoid -- kA</a:t>
            </a:r>
            <a:endParaRPr lang="en-US" dirty="0" smtClean="0"/>
          </a:p>
          <a:p>
            <a:r>
              <a:rPr lang="en-US" dirty="0" smtClean="0"/>
              <a:t>Coupler?</a:t>
            </a:r>
          </a:p>
          <a:p>
            <a:r>
              <a:rPr lang="en-US" dirty="0" smtClean="0"/>
              <a:t>PA?</a:t>
            </a:r>
          </a:p>
          <a:p>
            <a:r>
              <a:rPr lang="en-US" dirty="0" smtClean="0"/>
              <a:t>Dimensions OK?</a:t>
            </a:r>
          </a:p>
          <a:p>
            <a:r>
              <a:rPr lang="en-US" dirty="0" smtClean="0"/>
              <a:t>Impedance of cavity? </a:t>
            </a:r>
            <a:r>
              <a:rPr lang="en-US" dirty="0" smtClean="0"/>
              <a:t>Shunt impedance &gt; 1 MΩ?</a:t>
            </a:r>
          </a:p>
          <a:p>
            <a:r>
              <a:rPr lang="en-US" dirty="0" smtClean="0"/>
              <a:t>How to incorporate μ measurements into simulations?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04 Apr 2014; C.Y. 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B01827-B483-47B9-B2FE-E934C17D2B60}" type="slidenum">
              <a:rPr lang="en-US" smtClean="0"/>
              <a:pPr>
                <a:defRPr/>
              </a:pPr>
              <a:t>19</a:t>
            </a:fld>
            <a:endParaRPr lang="en-US" smtClean="0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78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04 Apr 2014; C.Y. 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B01827-B483-47B9-B2FE-E934C17D2B60}" type="slidenum">
              <a:rPr lang="en-US" smtClean="0"/>
              <a:pPr>
                <a:defRPr/>
              </a:pPr>
              <a:t>2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cavity.</a:t>
            </a:r>
            <a:endParaRPr lang="en-US" dirty="0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4" r="23558"/>
          <a:stretch/>
        </p:blipFill>
        <p:spPr bwMode="auto">
          <a:xfrm>
            <a:off x="1363934" y="1600200"/>
            <a:ext cx="5070792" cy="364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0" y="5715000"/>
            <a:ext cx="7654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Ferrite disk: 380 mm outer diam.,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inner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diam.,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mm thickness</a:t>
            </a: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disk:    380 mm outer diam.,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 mm inner diam.,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mm thickness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563255" y="5061921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37200" y="4432627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629065" y="5366721"/>
            <a:ext cx="3831935" cy="42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228514" y="5302189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490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089400" y="3149763"/>
            <a:ext cx="0" cy="533400"/>
          </a:xfrm>
          <a:prstGeom prst="straightConnector1">
            <a:avLst/>
          </a:prstGeom>
          <a:ln w="22225">
            <a:solidFill>
              <a:schemeClr val="accent4">
                <a:lumMod val="20000"/>
                <a:lumOff val="8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6200000">
            <a:off x="3613415" y="327249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5115352" y="3991881"/>
            <a:ext cx="375504" cy="0"/>
          </a:xfrm>
          <a:prstGeom prst="straightConnector1">
            <a:avLst/>
          </a:prstGeom>
          <a:ln w="15875">
            <a:solidFill>
              <a:schemeClr val="accent4">
                <a:lumMod val="20000"/>
                <a:lumOff val="8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115352" y="3779568"/>
            <a:ext cx="0" cy="30480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080716" y="399252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1422400" y="2590800"/>
            <a:ext cx="1295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469291" y="4236768"/>
            <a:ext cx="1295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422400" y="2590800"/>
            <a:ext cx="0" cy="16459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16200000">
            <a:off x="999931" y="3352959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1078023" y="2514600"/>
            <a:ext cx="5510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993679" y="4361854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099958" y="2514600"/>
            <a:ext cx="0" cy="183942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rot="16200000">
            <a:off x="608663" y="3466456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731535" y="1828800"/>
            <a:ext cx="9194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671945" y="5004127"/>
            <a:ext cx="9028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08690" y="1828800"/>
            <a:ext cx="34073" cy="317532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16200000">
            <a:off x="214131" y="3522164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1469291" y="1571097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098800" y="1600200"/>
            <a:ext cx="0" cy="170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574800" y="1743603"/>
            <a:ext cx="1447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269311" y="1905000"/>
            <a:ext cx="925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Ferrite</a:t>
            </a:r>
            <a:endParaRPr lang="en-US" sz="2000" dirty="0"/>
          </a:p>
        </p:txBody>
      </p:sp>
      <p:cxnSp>
        <p:nvCxnSpPr>
          <p:cNvPr id="55" name="Straight Arrow Connector 54"/>
          <p:cNvCxnSpPr>
            <a:stCxn id="53" idx="1"/>
          </p:cNvCxnSpPr>
          <p:nvPr/>
        </p:nvCxnSpPr>
        <p:spPr>
          <a:xfrm flipH="1">
            <a:off x="2946400" y="2105055"/>
            <a:ext cx="322911" cy="10474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2791251" y="4800600"/>
            <a:ext cx="873409" cy="7665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3"/>
          <a:srcRect l="18388" t="52699" r="69423" b="14221"/>
          <a:stretch/>
        </p:blipFill>
        <p:spPr>
          <a:xfrm>
            <a:off x="6756400" y="1938694"/>
            <a:ext cx="2362200" cy="3472636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3810000" y="4724400"/>
            <a:ext cx="697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BeO</a:t>
            </a:r>
            <a:endParaRPr lang="en-US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1143000" y="14478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solenoid not shown here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55424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possible parameters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Tuning range 76.7 − 107 </a:t>
            </a:r>
            <a:r>
              <a:rPr lang="en-US" dirty="0" err="1" smtClean="0"/>
              <a:t>MHz.</a:t>
            </a:r>
            <a:endParaRPr lang="en-US" dirty="0" smtClean="0"/>
          </a:p>
          <a:p>
            <a:r>
              <a:rPr lang="en-US" dirty="0" smtClean="0"/>
              <a:t>Gap voltage. 100 kV per cavity.</a:t>
            </a:r>
          </a:p>
          <a:p>
            <a:r>
              <a:rPr lang="en-US" dirty="0" smtClean="0"/>
              <a:t>Ramp profile determines losses in the garnet.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04 Apr 2014; C.Y. 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B01827-B483-47B9-B2FE-E934C17D2B60}" type="slidenum">
              <a:rPr lang="en-US" smtClean="0"/>
              <a:pPr>
                <a:defRPr/>
              </a:pPr>
              <a:t>3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pic>
        <p:nvPicPr>
          <p:cNvPr id="6" name="Picture 5" descr="ramp_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81400"/>
            <a:ext cx="3632200" cy="2506218"/>
          </a:xfrm>
          <a:prstGeom prst="rect">
            <a:avLst/>
          </a:prstGeom>
        </p:spPr>
      </p:pic>
      <p:pic>
        <p:nvPicPr>
          <p:cNvPr id="7" name="Picture 6" descr="freq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312" y="3581400"/>
            <a:ext cx="3715488" cy="255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31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CST Model (done by G. Romanov)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04 Apr 2014; C.Y. Tan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4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5" r="33458"/>
          <a:stretch/>
        </p:blipFill>
        <p:spPr bwMode="auto">
          <a:xfrm>
            <a:off x="838200" y="2133599"/>
            <a:ext cx="4191000" cy="4171309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141874" y="1773758"/>
            <a:ext cx="457200" cy="9906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81600" y="2133600"/>
            <a:ext cx="366587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Complete cavity model with magnetic field generated by solenoid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1447800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Solenoid coil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243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90" y="228600"/>
            <a:ext cx="68580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441840" y="6000750"/>
            <a:ext cx="2895600" cy="247650"/>
          </a:xfrm>
        </p:spPr>
        <p:txBody>
          <a:bodyPr/>
          <a:lstStyle/>
          <a:p>
            <a:pPr>
              <a:defRPr/>
            </a:pPr>
            <a:r>
              <a:rPr lang="en-US" smtClean="0"/>
              <a:t>04 Apr 2014; C.Y. 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36690" y="5924550"/>
            <a:ext cx="1905000" cy="457200"/>
          </a:xfrm>
        </p:spPr>
        <p:txBody>
          <a:bodyPr/>
          <a:lstStyle/>
          <a:p>
            <a:pPr>
              <a:defRPr/>
            </a:pPr>
            <a:fld id="{85B01827-B483-47B9-B2FE-E934C17D2B60}" type="slidenum">
              <a:rPr lang="en-US" smtClean="0"/>
              <a:pPr>
                <a:defRPr/>
              </a:pPr>
              <a:t>5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2" t="4996" r="49072"/>
          <a:stretch/>
        </p:blipFill>
        <p:spPr bwMode="auto">
          <a:xfrm>
            <a:off x="1282761" y="609600"/>
            <a:ext cx="5324643" cy="513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>
            <a:off x="1130361" y="46827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282761" y="4682699"/>
            <a:ext cx="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759990" y="5298134"/>
            <a:ext cx="676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R110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44561" y="28539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945694" y="2853900"/>
            <a:ext cx="0" cy="289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382007" y="429501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R205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968561" y="4682700"/>
            <a:ext cx="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54761" y="4682700"/>
            <a:ext cx="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968561" y="6282900"/>
            <a:ext cx="3886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92561" y="5814341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 mm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25469" y="1239270"/>
            <a:ext cx="171970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Yoke, steel 1008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2561" y="2015700"/>
            <a:ext cx="144783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Coil, 12 turns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Callout 1 17"/>
          <p:cNvSpPr/>
          <p:nvPr/>
        </p:nvSpPr>
        <p:spPr>
          <a:xfrm>
            <a:off x="6689018" y="2625301"/>
            <a:ext cx="2213743" cy="586734"/>
          </a:xfrm>
          <a:prstGeom prst="borderCallout1">
            <a:avLst>
              <a:gd name="adj1" fmla="val 35396"/>
              <a:gd name="adj2" fmla="val -3870"/>
              <a:gd name="adj3" fmla="val 43754"/>
              <a:gd name="adj4" fmla="val -3538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cooling channels, 10x5 mm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ine Callout 1 18"/>
          <p:cNvSpPr/>
          <p:nvPr/>
        </p:nvSpPr>
        <p:spPr>
          <a:xfrm>
            <a:off x="6689018" y="3539700"/>
            <a:ext cx="2213743" cy="609600"/>
          </a:xfrm>
          <a:prstGeom prst="borderCallout1">
            <a:avLst>
              <a:gd name="adj1" fmla="val 18750"/>
              <a:gd name="adj2" fmla="val -8333"/>
              <a:gd name="adj3" fmla="val -9635"/>
              <a:gd name="adj4" fmla="val -6224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Ferrite G810, R=190 mm, r=115 mm, l=25 mm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Callout 1 19"/>
          <p:cNvSpPr/>
          <p:nvPr/>
        </p:nvSpPr>
        <p:spPr>
          <a:xfrm>
            <a:off x="6689018" y="4460360"/>
            <a:ext cx="2061343" cy="444679"/>
          </a:xfrm>
          <a:prstGeom prst="borderCallout1">
            <a:avLst>
              <a:gd name="adj1" fmla="val 18750"/>
              <a:gd name="adj2" fmla="val -8333"/>
              <a:gd name="adj3" fmla="val -25395"/>
              <a:gd name="adj4" fmla="val -7409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Ceramic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AlN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l=5mm 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511361" y="1107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11961" y="1107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511361" y="263100"/>
            <a:ext cx="4800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12294" y="17871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44561" y="7203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945694" y="1787100"/>
            <a:ext cx="0" cy="1066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945694" y="720300"/>
            <a:ext cx="0" cy="1066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492561" y="186900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230 mm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308268" y="2160097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mm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308267" y="1069033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mm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66974" y="1253699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old picture, not properly scaled. But the marked dimensions are current.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97166" y="263100"/>
            <a:ext cx="2334196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222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Ferrite tuner details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238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field distribution in ferrite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04 Apr 2014; C.Y. Tan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6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88832"/>
            <a:ext cx="5002442" cy="176521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5104961" cy="175410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8" t="7642" r="49418" b="5926"/>
          <a:stretch/>
        </p:blipFill>
        <p:spPr bwMode="auto">
          <a:xfrm>
            <a:off x="5867400" y="1752600"/>
            <a:ext cx="829926" cy="19490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8" r="33992"/>
          <a:stretch/>
        </p:blipFill>
        <p:spPr bwMode="auto">
          <a:xfrm>
            <a:off x="5715000" y="4038600"/>
            <a:ext cx="2130910" cy="2129601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00200" y="1524000"/>
            <a:ext cx="2666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Separate solenoid model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3581400"/>
            <a:ext cx="2558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cavity  model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5943600"/>
            <a:ext cx="3866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non-uniformity is about 25-30%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47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6858000" cy="1143000"/>
          </a:xfrm>
        </p:spPr>
        <p:txBody>
          <a:bodyPr/>
          <a:lstStyle/>
          <a:p>
            <a:r>
              <a:rPr lang="en-US" dirty="0" smtClean="0"/>
              <a:t>Suppression of fields with steel insert.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502266" y="6582439"/>
            <a:ext cx="2895600" cy="247650"/>
          </a:xfrm>
        </p:spPr>
        <p:txBody>
          <a:bodyPr/>
          <a:lstStyle/>
          <a:p>
            <a:pPr>
              <a:defRPr/>
            </a:pPr>
            <a:r>
              <a:rPr lang="en-US" smtClean="0"/>
              <a:t>04 Apr 2014; C.Y. 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B01827-B483-47B9-B2FE-E934C17D2B60}" type="slidenum">
              <a:rPr lang="en-US" smtClean="0"/>
              <a:pPr>
                <a:defRPr/>
              </a:pPr>
              <a:t>7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681" y="5102887"/>
            <a:ext cx="2458974" cy="156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34" y="4973289"/>
            <a:ext cx="2324100" cy="16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8" t="7642" r="49418" b="5926"/>
          <a:stretch/>
        </p:blipFill>
        <p:spPr bwMode="auto">
          <a:xfrm>
            <a:off x="1371600" y="1270001"/>
            <a:ext cx="1575574" cy="370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4" r="44234"/>
          <a:stretch/>
        </p:blipFill>
        <p:spPr bwMode="auto">
          <a:xfrm>
            <a:off x="5791200" y="1295400"/>
            <a:ext cx="1754088" cy="372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14800" y="1600200"/>
            <a:ext cx="6095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/>
              <a:t>Yoke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4205206" y="1971865"/>
            <a:ext cx="3969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/>
              <a:t>Coil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4225480" y="2365565"/>
            <a:ext cx="575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/>
              <a:t>Ferrite</a:t>
            </a:r>
            <a:endParaRPr lang="en-US" sz="1000" dirty="0"/>
          </a:p>
        </p:txBody>
      </p:sp>
      <p:cxnSp>
        <p:nvCxnSpPr>
          <p:cNvPr id="12" name="Straight Arrow Connector 11"/>
          <p:cNvCxnSpPr>
            <a:stCxn id="9" idx="3"/>
          </p:cNvCxnSpPr>
          <p:nvPr/>
        </p:nvCxnSpPr>
        <p:spPr>
          <a:xfrm flipV="1">
            <a:off x="4724399" y="1600203"/>
            <a:ext cx="1286747" cy="123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1"/>
          </p:cNvCxnSpPr>
          <p:nvPr/>
        </p:nvCxnSpPr>
        <p:spPr>
          <a:xfrm flipH="1" flipV="1">
            <a:off x="3039350" y="1462835"/>
            <a:ext cx="1075450" cy="2604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3"/>
          </p:cNvCxnSpPr>
          <p:nvPr/>
        </p:nvCxnSpPr>
        <p:spPr>
          <a:xfrm flipV="1">
            <a:off x="4602124" y="1971867"/>
            <a:ext cx="2084426" cy="1231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1"/>
          </p:cNvCxnSpPr>
          <p:nvPr/>
        </p:nvCxnSpPr>
        <p:spPr>
          <a:xfrm flipH="1" flipV="1">
            <a:off x="2632554" y="1951001"/>
            <a:ext cx="1572652" cy="143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3"/>
          </p:cNvCxnSpPr>
          <p:nvPr/>
        </p:nvCxnSpPr>
        <p:spPr>
          <a:xfrm>
            <a:off x="4800600" y="2488676"/>
            <a:ext cx="1885950" cy="246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1"/>
          </p:cNvCxnSpPr>
          <p:nvPr/>
        </p:nvCxnSpPr>
        <p:spPr>
          <a:xfrm flipH="1">
            <a:off x="2632554" y="2488676"/>
            <a:ext cx="1592926" cy="153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94205" y="2929167"/>
            <a:ext cx="799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/>
              <a:t>Copper drift tube</a:t>
            </a:r>
            <a:endParaRPr 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4087012" y="4180908"/>
            <a:ext cx="80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Steel 1008 insert</a:t>
            </a:r>
            <a:endParaRPr lang="en-US" sz="1000" dirty="0"/>
          </a:p>
        </p:txBody>
      </p:sp>
      <p:cxnSp>
        <p:nvCxnSpPr>
          <p:cNvPr id="20" name="Straight Arrow Connector 19"/>
          <p:cNvCxnSpPr>
            <a:stCxn id="18" idx="1"/>
          </p:cNvCxnSpPr>
          <p:nvPr/>
        </p:nvCxnSpPr>
        <p:spPr>
          <a:xfrm flipH="1">
            <a:off x="2971801" y="3129222"/>
            <a:ext cx="722404" cy="3107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3"/>
          </p:cNvCxnSpPr>
          <p:nvPr/>
        </p:nvCxnSpPr>
        <p:spPr>
          <a:xfrm flipV="1">
            <a:off x="4891854" y="3495109"/>
            <a:ext cx="1585146" cy="8858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48000" y="5173418"/>
            <a:ext cx="29596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Radial distribution of H field at tuner median plane. H field on the axis can be as high as 85 kA/m. With steel drift tube it is suppressed.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72034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magnetic field distribution in ferrite and losses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04 Apr 2014; C.Y. 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B01827-B483-47B9-B2FE-E934C17D2B60}" type="slidenum">
              <a:rPr lang="en-US" smtClean="0"/>
              <a:pPr>
                <a:defRPr/>
              </a:pPr>
              <a:t>8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4" b="18992"/>
          <a:stretch/>
        </p:blipFill>
        <p:spPr bwMode="auto">
          <a:xfrm>
            <a:off x="228600" y="1828801"/>
            <a:ext cx="5715000" cy="217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72200" y="1828800"/>
            <a:ext cx="1610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f=75.6 MHz</a:t>
            </a:r>
            <a:endParaRPr lang="en-US" sz="20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4" b="7401"/>
          <a:stretch/>
        </p:blipFill>
        <p:spPr bwMode="auto">
          <a:xfrm>
            <a:off x="374894" y="4119539"/>
            <a:ext cx="5357684" cy="223336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Freeform 11"/>
          <p:cNvSpPr/>
          <p:nvPr/>
        </p:nvSpPr>
        <p:spPr>
          <a:xfrm>
            <a:off x="2951146" y="5956663"/>
            <a:ext cx="593243" cy="513806"/>
          </a:xfrm>
          <a:custGeom>
            <a:avLst/>
            <a:gdLst>
              <a:gd name="connsiteX0" fmla="*/ 549700 w 593243"/>
              <a:gd name="connsiteY0" fmla="*/ 130628 h 513806"/>
              <a:gd name="connsiteX1" fmla="*/ 540991 w 593243"/>
              <a:gd name="connsiteY1" fmla="*/ 87086 h 513806"/>
              <a:gd name="connsiteX2" fmla="*/ 514865 w 593243"/>
              <a:gd name="connsiteY2" fmla="*/ 78377 h 513806"/>
              <a:gd name="connsiteX3" fmla="*/ 488740 w 593243"/>
              <a:gd name="connsiteY3" fmla="*/ 60960 h 513806"/>
              <a:gd name="connsiteX4" fmla="*/ 462614 w 593243"/>
              <a:gd name="connsiteY4" fmla="*/ 52251 h 513806"/>
              <a:gd name="connsiteX5" fmla="*/ 401654 w 593243"/>
              <a:gd name="connsiteY5" fmla="*/ 26126 h 513806"/>
              <a:gd name="connsiteX6" fmla="*/ 331985 w 593243"/>
              <a:gd name="connsiteY6" fmla="*/ 8708 h 513806"/>
              <a:gd name="connsiteX7" fmla="*/ 297151 w 593243"/>
              <a:gd name="connsiteY7" fmla="*/ 0 h 513806"/>
              <a:gd name="connsiteX8" fmla="*/ 192648 w 593243"/>
              <a:gd name="connsiteY8" fmla="*/ 8708 h 513806"/>
              <a:gd name="connsiteX9" fmla="*/ 140397 w 593243"/>
              <a:gd name="connsiteY9" fmla="*/ 26126 h 513806"/>
              <a:gd name="connsiteX10" fmla="*/ 114271 w 593243"/>
              <a:gd name="connsiteY10" fmla="*/ 34834 h 513806"/>
              <a:gd name="connsiteX11" fmla="*/ 88145 w 593243"/>
              <a:gd name="connsiteY11" fmla="*/ 52251 h 513806"/>
              <a:gd name="connsiteX12" fmla="*/ 53311 w 593243"/>
              <a:gd name="connsiteY12" fmla="*/ 104503 h 513806"/>
              <a:gd name="connsiteX13" fmla="*/ 44603 w 593243"/>
              <a:gd name="connsiteY13" fmla="*/ 130628 h 513806"/>
              <a:gd name="connsiteX14" fmla="*/ 27185 w 593243"/>
              <a:gd name="connsiteY14" fmla="*/ 148046 h 513806"/>
              <a:gd name="connsiteX15" fmla="*/ 9768 w 593243"/>
              <a:gd name="connsiteY15" fmla="*/ 200297 h 513806"/>
              <a:gd name="connsiteX16" fmla="*/ 9768 w 593243"/>
              <a:gd name="connsiteY16" fmla="*/ 357051 h 513806"/>
              <a:gd name="connsiteX17" fmla="*/ 44603 w 593243"/>
              <a:gd name="connsiteY17" fmla="*/ 409303 h 513806"/>
              <a:gd name="connsiteX18" fmla="*/ 62020 w 593243"/>
              <a:gd name="connsiteY18" fmla="*/ 435428 h 513806"/>
              <a:gd name="connsiteX19" fmla="*/ 114271 w 593243"/>
              <a:gd name="connsiteY19" fmla="*/ 452846 h 513806"/>
              <a:gd name="connsiteX20" fmla="*/ 210065 w 593243"/>
              <a:gd name="connsiteY20" fmla="*/ 487680 h 513806"/>
              <a:gd name="connsiteX21" fmla="*/ 244900 w 593243"/>
              <a:gd name="connsiteY21" fmla="*/ 496388 h 513806"/>
              <a:gd name="connsiteX22" fmla="*/ 271025 w 593243"/>
              <a:gd name="connsiteY22" fmla="*/ 505097 h 513806"/>
              <a:gd name="connsiteX23" fmla="*/ 340694 w 593243"/>
              <a:gd name="connsiteY23" fmla="*/ 513806 h 513806"/>
              <a:gd name="connsiteX24" fmla="*/ 419071 w 593243"/>
              <a:gd name="connsiteY24" fmla="*/ 505097 h 513806"/>
              <a:gd name="connsiteX25" fmla="*/ 445197 w 593243"/>
              <a:gd name="connsiteY25" fmla="*/ 496388 h 513806"/>
              <a:gd name="connsiteX26" fmla="*/ 488740 w 593243"/>
              <a:gd name="connsiteY26" fmla="*/ 461554 h 513806"/>
              <a:gd name="connsiteX27" fmla="*/ 514865 w 593243"/>
              <a:gd name="connsiteY27" fmla="*/ 409303 h 513806"/>
              <a:gd name="connsiteX28" fmla="*/ 523574 w 593243"/>
              <a:gd name="connsiteY28" fmla="*/ 383177 h 513806"/>
              <a:gd name="connsiteX29" fmla="*/ 540991 w 593243"/>
              <a:gd name="connsiteY29" fmla="*/ 357051 h 513806"/>
              <a:gd name="connsiteX30" fmla="*/ 567117 w 593243"/>
              <a:gd name="connsiteY30" fmla="*/ 304800 h 513806"/>
              <a:gd name="connsiteX31" fmla="*/ 584534 w 593243"/>
              <a:gd name="connsiteY31" fmla="*/ 252548 h 513806"/>
              <a:gd name="connsiteX32" fmla="*/ 593243 w 593243"/>
              <a:gd name="connsiteY32" fmla="*/ 226423 h 513806"/>
              <a:gd name="connsiteX33" fmla="*/ 584534 w 593243"/>
              <a:gd name="connsiteY33" fmla="*/ 113211 h 513806"/>
              <a:gd name="connsiteX34" fmla="*/ 558408 w 593243"/>
              <a:gd name="connsiteY34" fmla="*/ 52251 h 513806"/>
              <a:gd name="connsiteX35" fmla="*/ 549700 w 593243"/>
              <a:gd name="connsiteY35" fmla="*/ 52251 h 51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3243" h="513806">
                <a:moveTo>
                  <a:pt x="549700" y="130628"/>
                </a:moveTo>
                <a:cubicBezTo>
                  <a:pt x="546797" y="116114"/>
                  <a:pt x="549202" y="99401"/>
                  <a:pt x="540991" y="87086"/>
                </a:cubicBezTo>
                <a:cubicBezTo>
                  <a:pt x="535899" y="79448"/>
                  <a:pt x="523076" y="82482"/>
                  <a:pt x="514865" y="78377"/>
                </a:cubicBezTo>
                <a:cubicBezTo>
                  <a:pt x="505504" y="73696"/>
                  <a:pt x="498101" y="65641"/>
                  <a:pt x="488740" y="60960"/>
                </a:cubicBezTo>
                <a:cubicBezTo>
                  <a:pt x="480529" y="56855"/>
                  <a:pt x="471052" y="55867"/>
                  <a:pt x="462614" y="52251"/>
                </a:cubicBezTo>
                <a:cubicBezTo>
                  <a:pt x="420974" y="34405"/>
                  <a:pt x="439102" y="36339"/>
                  <a:pt x="401654" y="26126"/>
                </a:cubicBezTo>
                <a:cubicBezTo>
                  <a:pt x="378560" y="19828"/>
                  <a:pt x="355208" y="14514"/>
                  <a:pt x="331985" y="8708"/>
                </a:cubicBezTo>
                <a:lnTo>
                  <a:pt x="297151" y="0"/>
                </a:lnTo>
                <a:cubicBezTo>
                  <a:pt x="262317" y="2903"/>
                  <a:pt x="227127" y="2961"/>
                  <a:pt x="192648" y="8708"/>
                </a:cubicBezTo>
                <a:cubicBezTo>
                  <a:pt x="174539" y="11726"/>
                  <a:pt x="157814" y="20320"/>
                  <a:pt x="140397" y="26126"/>
                </a:cubicBezTo>
                <a:lnTo>
                  <a:pt x="114271" y="34834"/>
                </a:lnTo>
                <a:cubicBezTo>
                  <a:pt x="105562" y="40640"/>
                  <a:pt x="95037" y="44374"/>
                  <a:pt x="88145" y="52251"/>
                </a:cubicBezTo>
                <a:cubicBezTo>
                  <a:pt x="74361" y="68005"/>
                  <a:pt x="53311" y="104503"/>
                  <a:pt x="53311" y="104503"/>
                </a:cubicBezTo>
                <a:cubicBezTo>
                  <a:pt x="50408" y="113211"/>
                  <a:pt x="49326" y="122757"/>
                  <a:pt x="44603" y="130628"/>
                </a:cubicBezTo>
                <a:cubicBezTo>
                  <a:pt x="40378" y="137669"/>
                  <a:pt x="30857" y="140702"/>
                  <a:pt x="27185" y="148046"/>
                </a:cubicBezTo>
                <a:cubicBezTo>
                  <a:pt x="18974" y="164467"/>
                  <a:pt x="9768" y="200297"/>
                  <a:pt x="9768" y="200297"/>
                </a:cubicBezTo>
                <a:cubicBezTo>
                  <a:pt x="-92" y="269320"/>
                  <a:pt x="-6082" y="277801"/>
                  <a:pt x="9768" y="357051"/>
                </a:cubicBezTo>
                <a:cubicBezTo>
                  <a:pt x="16790" y="392161"/>
                  <a:pt x="26902" y="387177"/>
                  <a:pt x="44603" y="409303"/>
                </a:cubicBezTo>
                <a:cubicBezTo>
                  <a:pt x="51141" y="417476"/>
                  <a:pt x="53145" y="429881"/>
                  <a:pt x="62020" y="435428"/>
                </a:cubicBezTo>
                <a:cubicBezTo>
                  <a:pt x="77589" y="445158"/>
                  <a:pt x="98995" y="442662"/>
                  <a:pt x="114271" y="452846"/>
                </a:cubicBezTo>
                <a:cubicBezTo>
                  <a:pt x="160314" y="483540"/>
                  <a:pt x="130244" y="467725"/>
                  <a:pt x="210065" y="487680"/>
                </a:cubicBezTo>
                <a:lnTo>
                  <a:pt x="244900" y="496388"/>
                </a:lnTo>
                <a:cubicBezTo>
                  <a:pt x="253805" y="498614"/>
                  <a:pt x="261994" y="503455"/>
                  <a:pt x="271025" y="505097"/>
                </a:cubicBezTo>
                <a:cubicBezTo>
                  <a:pt x="294051" y="509284"/>
                  <a:pt x="317471" y="510903"/>
                  <a:pt x="340694" y="513806"/>
                </a:cubicBezTo>
                <a:cubicBezTo>
                  <a:pt x="366820" y="510903"/>
                  <a:pt x="393142" y="509419"/>
                  <a:pt x="419071" y="505097"/>
                </a:cubicBezTo>
                <a:cubicBezTo>
                  <a:pt x="428126" y="503588"/>
                  <a:pt x="438029" y="502123"/>
                  <a:pt x="445197" y="496388"/>
                </a:cubicBezTo>
                <a:cubicBezTo>
                  <a:pt x="501470" y="451370"/>
                  <a:pt x="423071" y="483445"/>
                  <a:pt x="488740" y="461554"/>
                </a:cubicBezTo>
                <a:cubicBezTo>
                  <a:pt x="510626" y="395892"/>
                  <a:pt x="481105" y="476822"/>
                  <a:pt x="514865" y="409303"/>
                </a:cubicBezTo>
                <a:cubicBezTo>
                  <a:pt x="518970" y="401092"/>
                  <a:pt x="519469" y="391388"/>
                  <a:pt x="523574" y="383177"/>
                </a:cubicBezTo>
                <a:cubicBezTo>
                  <a:pt x="528255" y="373816"/>
                  <a:pt x="536310" y="366412"/>
                  <a:pt x="540991" y="357051"/>
                </a:cubicBezTo>
                <a:cubicBezTo>
                  <a:pt x="577047" y="284941"/>
                  <a:pt x="517202" y="379675"/>
                  <a:pt x="567117" y="304800"/>
                </a:cubicBezTo>
                <a:lnTo>
                  <a:pt x="584534" y="252548"/>
                </a:lnTo>
                <a:lnTo>
                  <a:pt x="593243" y="226423"/>
                </a:lnTo>
                <a:cubicBezTo>
                  <a:pt x="590340" y="188686"/>
                  <a:pt x="588957" y="150801"/>
                  <a:pt x="584534" y="113211"/>
                </a:cubicBezTo>
                <a:cubicBezTo>
                  <a:pt x="581869" y="90560"/>
                  <a:pt x="574959" y="68802"/>
                  <a:pt x="558408" y="52251"/>
                </a:cubicBezTo>
                <a:cubicBezTo>
                  <a:pt x="556356" y="50198"/>
                  <a:pt x="552603" y="52251"/>
                  <a:pt x="549700" y="52251"/>
                </a:cubicBezTo>
              </a:path>
            </a:pathLst>
          </a:cu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535680" y="4664066"/>
            <a:ext cx="2362200" cy="14319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97880" y="4125457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power losses spikes are not real. They are due to the singularity of low frequency mesh that is used for thermal simulations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570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Tuning curves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04 Apr 2014; C.Y. 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B01827-B483-47B9-B2FE-E934C17D2B60}" type="slidenum">
              <a:rPr lang="en-US" smtClean="0"/>
              <a:pPr>
                <a:defRPr/>
              </a:pPr>
              <a:t>9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2168533"/>
              </p:ext>
            </p:extLst>
          </p:nvPr>
        </p:nvGraphicFramePr>
        <p:xfrm>
          <a:off x="381000" y="2286000"/>
          <a:ext cx="4605339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 descr="C:\Users\gromanov\Desktop\Oe_vs_ATur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90800"/>
            <a:ext cx="3352800" cy="3075141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05400" y="13716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Conversion of the solenoid current to the equivalent uniform field. We can continue to use uniform magnetization – the results are very close.</a:t>
            </a:r>
          </a:p>
        </p:txBody>
      </p:sp>
    </p:spTree>
    <p:extLst>
      <p:ext uri="{BB962C8B-B14F-4D97-AF65-F5344CB8AC3E}">
        <p14:creationId xmlns:p14="http://schemas.microsoft.com/office/powerpoint/2010/main" val="2124855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actory">
  <a:themeElements>
    <a:clrScheme name="Factory 3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DDDDD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BEBEB"/>
      </a:accent5>
      <a:accent6>
        <a:srgbClr val="A1A1A1"/>
      </a:accent6>
      <a:hlink>
        <a:srgbClr val="4D4D4D"/>
      </a:hlink>
      <a:folHlink>
        <a:srgbClr val="969696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Designs\Factory.pot</Template>
  <TotalTime>37989</TotalTime>
  <Words>858</Words>
  <Application>Microsoft Macintosh PowerPoint</Application>
  <PresentationFormat>On-screen Show (4:3)</PresentationFormat>
  <Paragraphs>149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Factory</vt:lpstr>
      <vt:lpstr>2nd harmonic RF perpendicular biased cavity update</vt:lpstr>
      <vt:lpstr>Proposed cavity.</vt:lpstr>
      <vt:lpstr>Some possible parameters</vt:lpstr>
      <vt:lpstr>CST Model (done by G. Romanov)</vt:lpstr>
      <vt:lpstr>PowerPoint Presentation</vt:lpstr>
      <vt:lpstr>Static field distribution in ferrite</vt:lpstr>
      <vt:lpstr>Suppression of fields with steel insert.</vt:lpstr>
      <vt:lpstr>RF magnetic field distribution in ferrite and losses</vt:lpstr>
      <vt:lpstr>Tuning curves</vt:lpstr>
      <vt:lpstr>Thermal analysis</vt:lpstr>
      <vt:lpstr>Mulitpacting with maximum solenoidal field</vt:lpstr>
      <vt:lpstr>Mulitpacting without solenoidal field</vt:lpstr>
      <vt:lpstr>Magnetic permeability (Gyrotropic model)</vt:lpstr>
      <vt:lpstr>Measuring AL400 (R. Madrak and D. Wildman)</vt:lpstr>
      <vt:lpstr>Measured losses</vt:lpstr>
      <vt:lpstr>Model in ADS used to calculate μ’ from s11 phase data</vt:lpstr>
      <vt:lpstr>Fits to the s11 phase data</vt:lpstr>
      <vt:lpstr>Measured μ</vt:lpstr>
      <vt:lpstr>Todo (partial list) to be discussed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communication talk</dc:title>
  <dc:creator>Jolie R. Macier x2353 11220N</dc:creator>
  <cp:lastModifiedBy>Cheng-Yang Tan</cp:lastModifiedBy>
  <cp:revision>369</cp:revision>
  <cp:lastPrinted>1601-01-01T00:00:00Z</cp:lastPrinted>
  <dcterms:created xsi:type="dcterms:W3CDTF">2008-08-01T20:03:26Z</dcterms:created>
  <dcterms:modified xsi:type="dcterms:W3CDTF">2014-04-03T15:21:45Z</dcterms:modified>
</cp:coreProperties>
</file>