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0" r:id="rId2"/>
    <p:sldId id="257" r:id="rId3"/>
    <p:sldId id="258" r:id="rId4"/>
    <p:sldId id="286" r:id="rId5"/>
    <p:sldId id="284" r:id="rId6"/>
    <p:sldId id="287" r:id="rId7"/>
    <p:sldId id="28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216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2A7B-2A2E-4B50-8A98-A7A74EA5D08C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9386D-BE52-4F99-B84F-75FAE385FB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ADA1-30FD-4307-AB4D-2563E0BE4ECF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FADA1-30FD-4307-AB4D-2563E0BE4ECF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DC1B6-902F-4C13-8EF6-8E39D5F089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905000"/>
            <a:ext cx="7772400" cy="1470025"/>
          </a:xfrm>
        </p:spPr>
        <p:txBody>
          <a:bodyPr/>
          <a:lstStyle/>
          <a:p>
            <a:r>
              <a:rPr lang="en-US" dirty="0" smtClean="0"/>
              <a:t>PIP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752600"/>
          </a:xfrm>
        </p:spPr>
        <p:txBody>
          <a:bodyPr/>
          <a:lstStyle/>
          <a:p>
            <a:r>
              <a:rPr lang="en-US" dirty="0" smtClean="0"/>
              <a:t>April 9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 smtClean="0"/>
              <a:t>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Summary Update</a:t>
            </a:r>
          </a:p>
          <a:p>
            <a:pPr lvl="1"/>
            <a:r>
              <a:rPr lang="en-US" dirty="0" smtClean="0"/>
              <a:t>Current Activities/Updates</a:t>
            </a:r>
          </a:p>
          <a:p>
            <a:pPr lvl="1"/>
            <a:r>
              <a:rPr lang="en-US" dirty="0"/>
              <a:t>Chandrashekhara M Bhat </a:t>
            </a:r>
            <a:r>
              <a:rPr lang="en-US" dirty="0" smtClean="0"/>
              <a:t>– Booster Capture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Update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067800" cy="6705600"/>
          </a:xfrm>
        </p:spPr>
        <p:txBody>
          <a:bodyPr>
            <a:normAutofit fontScale="47500" lnSpcReduction="20000"/>
          </a:bodyPr>
          <a:lstStyle/>
          <a:p>
            <a:pPr marL="457200" lvl="1" indent="0">
              <a:buNone/>
            </a:pPr>
            <a:endParaRPr lang="en-US" sz="3400" dirty="0" smtClean="0"/>
          </a:p>
          <a:p>
            <a:pPr lvl="1"/>
            <a:r>
              <a:rPr lang="en-US" sz="3300" dirty="0" smtClean="0"/>
              <a:t>Linac SBK:  </a:t>
            </a:r>
            <a:r>
              <a:rPr lang="en-US" sz="3300" dirty="0" smtClean="0"/>
              <a:t>Recent phone meetings and manager planning – work progressing (CDR in June)</a:t>
            </a:r>
            <a:endParaRPr lang="en-US" sz="3300" dirty="0" smtClean="0"/>
          </a:p>
          <a:p>
            <a:pPr lvl="1"/>
            <a:r>
              <a:rPr lang="en-US" sz="3300" dirty="0" smtClean="0"/>
              <a:t>Linac Laser Notching:  </a:t>
            </a:r>
            <a:r>
              <a:rPr lang="en-US" sz="2900" dirty="0" smtClean="0"/>
              <a:t> Work continues </a:t>
            </a:r>
            <a:r>
              <a:rPr lang="en-US" sz="2900" dirty="0" smtClean="0"/>
              <a:t>– plan to install laser cavity during shutdown </a:t>
            </a:r>
            <a:endParaRPr lang="en-US" sz="2900" dirty="0" smtClean="0"/>
          </a:p>
          <a:p>
            <a:pPr lvl="1"/>
            <a:r>
              <a:rPr lang="en-US" sz="3300" dirty="0" smtClean="0"/>
              <a:t>Modulator work:  EE support is </a:t>
            </a:r>
            <a:r>
              <a:rPr lang="en-US" sz="3300" dirty="0"/>
              <a:t>p</a:t>
            </a:r>
            <a:r>
              <a:rPr lang="en-US" sz="3300" dirty="0" smtClean="0"/>
              <a:t>roceeding with build up of </a:t>
            </a:r>
            <a:r>
              <a:rPr lang="en-US" sz="3300" dirty="0" smtClean="0"/>
              <a:t>25 </a:t>
            </a:r>
            <a:r>
              <a:rPr lang="en-US" sz="3300" dirty="0" smtClean="0"/>
              <a:t>cell </a:t>
            </a:r>
            <a:r>
              <a:rPr lang="en-US" sz="3300" dirty="0" smtClean="0"/>
              <a:t>(9 cell looks good)</a:t>
            </a:r>
            <a:endParaRPr lang="en-US" sz="3300" dirty="0" smtClean="0"/>
          </a:p>
          <a:p>
            <a:pPr lvl="1"/>
            <a:r>
              <a:rPr lang="en-US" sz="3300" dirty="0" smtClean="0"/>
              <a:t>Linac Beam </a:t>
            </a:r>
            <a:r>
              <a:rPr lang="en-US" sz="3300" dirty="0"/>
              <a:t>Physics:  Linac </a:t>
            </a:r>
            <a:r>
              <a:rPr lang="en-US" sz="3300" dirty="0" smtClean="0"/>
              <a:t>– </a:t>
            </a:r>
            <a:r>
              <a:rPr lang="en-US" sz="3300" dirty="0"/>
              <a:t>JP </a:t>
            </a:r>
            <a:r>
              <a:rPr lang="en-US" sz="3300" dirty="0" smtClean="0"/>
              <a:t>gave some </a:t>
            </a:r>
            <a:r>
              <a:rPr lang="en-US" sz="3300" dirty="0" smtClean="0"/>
              <a:t>results for MEBT &amp; RFQ modifications being considered</a:t>
            </a:r>
            <a:endParaRPr lang="en-US" sz="3300" dirty="0" smtClean="0"/>
          </a:p>
          <a:p>
            <a:pPr lvl="1"/>
            <a:r>
              <a:rPr lang="en-US" sz="3300" dirty="0" smtClean="0"/>
              <a:t>Injector: Both sources up and running – next will work on larger volume </a:t>
            </a:r>
            <a:r>
              <a:rPr lang="en-US" sz="3300" dirty="0" smtClean="0"/>
              <a:t>source (less I variations)</a:t>
            </a:r>
            <a:endParaRPr lang="en-US" sz="3300" dirty="0"/>
          </a:p>
          <a:p>
            <a:pPr lvl="1"/>
            <a:r>
              <a:rPr lang="en-US" sz="3300" dirty="0" smtClean="0"/>
              <a:t>Booster Beam:  </a:t>
            </a:r>
          </a:p>
          <a:p>
            <a:pPr lvl="2"/>
            <a:r>
              <a:rPr lang="en-US" sz="2300" dirty="0" smtClean="0"/>
              <a:t>Transverse damper –  work started last week on turning on system – some issue with clock lock</a:t>
            </a:r>
          </a:p>
          <a:p>
            <a:pPr lvl="2"/>
            <a:r>
              <a:rPr lang="en-US" sz="2300" dirty="0" smtClean="0"/>
              <a:t>Cogging software work continues – Kiyomi working on notch creation/sync with present system</a:t>
            </a:r>
          </a:p>
          <a:p>
            <a:pPr lvl="2"/>
            <a:r>
              <a:rPr lang="en-US" sz="2300" dirty="0" smtClean="0"/>
              <a:t>Booster optics software –  </a:t>
            </a:r>
            <a:r>
              <a:rPr lang="en-US" sz="2300" dirty="0" smtClean="0"/>
              <a:t>plan to test new tune control via 465 card this week – then move on with beta beating corrections!</a:t>
            </a:r>
            <a:endParaRPr lang="en-US" sz="2300" dirty="0" smtClean="0"/>
          </a:p>
          <a:p>
            <a:pPr lvl="2"/>
            <a:r>
              <a:rPr lang="en-US" sz="2300" dirty="0" smtClean="0"/>
              <a:t>Booster Longitudinal dampers  - </a:t>
            </a:r>
            <a:r>
              <a:rPr lang="en-US" sz="2300" dirty="0" smtClean="0"/>
              <a:t>recent meeting to work out plans – preparing to install card in LL room.</a:t>
            </a:r>
            <a:endParaRPr lang="en-US" sz="2300" dirty="0" smtClean="0"/>
          </a:p>
          <a:p>
            <a:pPr lvl="1"/>
            <a:r>
              <a:rPr lang="en-US" sz="3300" dirty="0" smtClean="0"/>
              <a:t>Booster RF</a:t>
            </a:r>
          </a:p>
          <a:p>
            <a:pPr lvl="2"/>
            <a:r>
              <a:rPr lang="en-US" sz="3300" dirty="0" smtClean="0"/>
              <a:t>Booster </a:t>
            </a:r>
            <a:r>
              <a:rPr lang="en-US" sz="3300" dirty="0" smtClean="0"/>
              <a:t>RF2 Cavity in staging area – waiting for a decision</a:t>
            </a:r>
            <a:endParaRPr lang="en-US" sz="3300" dirty="0" smtClean="0"/>
          </a:p>
          <a:p>
            <a:pPr lvl="2"/>
            <a:r>
              <a:rPr lang="en-US" sz="3400" dirty="0" smtClean="0"/>
              <a:t>RF19 </a:t>
            </a:r>
            <a:r>
              <a:rPr lang="en-US" sz="3400" dirty="0" smtClean="0"/>
              <a:t>–after ion pump flange replacement - it looks to have a vacuum leak </a:t>
            </a:r>
            <a:r>
              <a:rPr lang="en-US" sz="3400" smtClean="0"/>
              <a:t>(3+ weeks out)</a:t>
            </a:r>
            <a:endParaRPr lang="en-US" sz="3400" dirty="0"/>
          </a:p>
          <a:p>
            <a:pPr lvl="2"/>
            <a:r>
              <a:rPr lang="en-US" sz="3400" dirty="0" smtClean="0"/>
              <a:t>Additional labor (starting to show bum in hours) – helped prepare cones</a:t>
            </a:r>
            <a:endParaRPr lang="en-US" sz="3400" dirty="0" smtClean="0"/>
          </a:p>
          <a:p>
            <a:pPr lvl="2"/>
            <a:r>
              <a:rPr lang="en-US" sz="3400" dirty="0" smtClean="0"/>
              <a:t>New Cavities – Will need to meet to discuss plan</a:t>
            </a:r>
          </a:p>
          <a:p>
            <a:pPr lvl="2"/>
            <a:r>
              <a:rPr lang="en-US" sz="3400" dirty="0" smtClean="0"/>
              <a:t>Perpendicular Cavities – </a:t>
            </a:r>
            <a:r>
              <a:rPr lang="en-US" sz="3400" dirty="0" smtClean="0"/>
              <a:t>recent meeting – discussed plans – solenoid, ferrite, cooling</a:t>
            </a:r>
            <a:endParaRPr lang="en-US" sz="3400" dirty="0" smtClean="0"/>
          </a:p>
          <a:p>
            <a:pPr lvl="2"/>
            <a:r>
              <a:rPr lang="en-US" sz="3400" dirty="0" smtClean="0"/>
              <a:t>High mu cores - A </a:t>
            </a:r>
            <a:r>
              <a:rPr lang="en-US" sz="3400" dirty="0"/>
              <a:t>new batch, initial results are good </a:t>
            </a:r>
            <a:r>
              <a:rPr lang="el-GR" sz="3400" dirty="0" smtClean="0"/>
              <a:t>μ</a:t>
            </a:r>
            <a:r>
              <a:rPr lang="en-US" sz="3400" dirty="0" smtClean="0"/>
              <a:t> but </a:t>
            </a:r>
            <a:r>
              <a:rPr lang="en-US" sz="3400" dirty="0"/>
              <a:t>q lower than our trial </a:t>
            </a:r>
            <a:r>
              <a:rPr lang="en-US" sz="3400" dirty="0" smtClean="0"/>
              <a:t>batch</a:t>
            </a:r>
          </a:p>
          <a:p>
            <a:pPr lvl="3"/>
            <a:r>
              <a:rPr lang="en-US" sz="3000" dirty="0" smtClean="0"/>
              <a:t>Waiting on additional pieces to be able to build single tuner</a:t>
            </a:r>
            <a:endParaRPr lang="en-US" sz="3000" dirty="0" smtClean="0"/>
          </a:p>
          <a:p>
            <a:pPr lvl="2"/>
            <a:r>
              <a:rPr lang="en-US" sz="3800" dirty="0" smtClean="0"/>
              <a:t>Booster </a:t>
            </a:r>
            <a:r>
              <a:rPr lang="en-US" sz="3800" dirty="0"/>
              <a:t>Anode Supplies </a:t>
            </a:r>
            <a:r>
              <a:rPr lang="en-US" sz="3600" dirty="0" smtClean="0"/>
              <a:t>–</a:t>
            </a:r>
            <a:r>
              <a:rPr lang="en-US" sz="3600" dirty="0" smtClean="0">
                <a:solidFill>
                  <a:srgbClr val="000000"/>
                </a:solidFill>
                <a:ea typeface="Times New Roman"/>
                <a:cs typeface="Times New Roman"/>
              </a:rPr>
              <a:t> Work to </a:t>
            </a:r>
            <a:r>
              <a:rPr lang="en-US" sz="3600" dirty="0" smtClean="0">
                <a:solidFill>
                  <a:srgbClr val="000000"/>
                </a:solidFill>
                <a:ea typeface="Times New Roman"/>
                <a:cs typeface="Times New Roman"/>
              </a:rPr>
              <a:t>get ready for summer shutdown</a:t>
            </a:r>
          </a:p>
          <a:p>
            <a:pPr lvl="2"/>
            <a:r>
              <a:rPr lang="en-US" sz="3600" dirty="0">
                <a:solidFill>
                  <a:srgbClr val="000000"/>
                </a:solidFill>
                <a:ea typeface="Times New Roman"/>
                <a:cs typeface="Times New Roman"/>
              </a:rPr>
              <a:t>(</a:t>
            </a:r>
            <a:r>
              <a:rPr lang="en-US" sz="36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ea typeface="Times New Roman"/>
                <a:cs typeface="Times New Roman"/>
              </a:rPr>
              <a:t>Rumors that this will not happen or impact shutdown </a:t>
            </a:r>
            <a:r>
              <a:rPr lang="en-US" sz="3600" dirty="0" smtClean="0">
                <a:solidFill>
                  <a:srgbClr val="000000"/>
                </a:solidFill>
                <a:ea typeface="Times New Roman"/>
                <a:cs typeface="Times New Roman"/>
              </a:rPr>
              <a:t>– ignore)</a:t>
            </a:r>
            <a:endParaRPr lang="en-US" sz="3600" dirty="0"/>
          </a:p>
          <a:p>
            <a:pPr lvl="2"/>
            <a:r>
              <a:rPr lang="en-US" sz="3400" dirty="0" smtClean="0"/>
              <a:t>Booster </a:t>
            </a:r>
            <a:r>
              <a:rPr lang="en-US" sz="3400" dirty="0"/>
              <a:t>Bias supplies </a:t>
            </a:r>
            <a:r>
              <a:rPr lang="en-US" sz="3400" dirty="0" smtClean="0"/>
              <a:t>– First one done – preparing for testing then will start on others</a:t>
            </a:r>
          </a:p>
          <a:p>
            <a:pPr lvl="1"/>
            <a:r>
              <a:rPr lang="en-US" sz="3400" dirty="0" smtClean="0"/>
              <a:t>Booster </a:t>
            </a:r>
            <a:r>
              <a:rPr lang="en-US" sz="3400" dirty="0" smtClean="0"/>
              <a:t>Shielding – bi-weekly safety meetings – discussing simulations and next step(s)</a:t>
            </a:r>
          </a:p>
          <a:p>
            <a:pPr lvl="2"/>
            <a:r>
              <a:rPr lang="en-US" sz="2900" dirty="0" smtClean="0"/>
              <a:t>When weather clears – will try and set up another round of testing – </a:t>
            </a:r>
            <a:r>
              <a:rPr lang="en-US" sz="2900" dirty="0" smtClean="0"/>
              <a:t>VME crate moved yesterday</a:t>
            </a:r>
            <a:endParaRPr lang="en-US" sz="2900" dirty="0" smtClean="0"/>
          </a:p>
          <a:p>
            <a:pPr lvl="1"/>
            <a:r>
              <a:rPr lang="en-US" sz="3300" dirty="0" smtClean="0"/>
              <a:t>Booster </a:t>
            </a:r>
            <a:r>
              <a:rPr lang="en-US" sz="3300" dirty="0" err="1" smtClean="0"/>
              <a:t>Nothcer</a:t>
            </a:r>
            <a:r>
              <a:rPr lang="en-US" sz="3300" dirty="0" smtClean="0"/>
              <a:t> – Proceeding with testing, kickers tested good last week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390526" y="150098"/>
            <a:ext cx="4533953" cy="4355536"/>
            <a:chOff x="2617537" y="2461847"/>
            <a:chExt cx="4011863" cy="3557953"/>
          </a:xfrm>
        </p:grpSpPr>
        <p:pic>
          <p:nvPicPr>
            <p:cNvPr id="5" name="Picture 4" descr="BoosterLayout.gif"/>
            <p:cNvPicPr>
              <a:picLocks noChangeAspect="1"/>
            </p:cNvPicPr>
            <p:nvPr/>
          </p:nvPicPr>
          <p:blipFill>
            <a:blip r:embed="rId2" cstate="print"/>
            <a:srcRect r="17333" b="1935"/>
            <a:stretch>
              <a:fillRect/>
            </a:stretch>
          </p:blipFill>
          <p:spPr>
            <a:xfrm>
              <a:off x="2617537" y="2461847"/>
              <a:ext cx="4011863" cy="3557953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sp>
          <p:nvSpPr>
            <p:cNvPr id="6" name="Oval 5"/>
            <p:cNvSpPr/>
            <p:nvPr/>
          </p:nvSpPr>
          <p:spPr>
            <a:xfrm>
              <a:off x="5403893" y="2950183"/>
              <a:ext cx="127957" cy="1248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833952" y="4982923"/>
              <a:ext cx="127957" cy="1248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362491" y="5411746"/>
              <a:ext cx="127958" cy="1248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666349" y="5177815"/>
              <a:ext cx="127958" cy="1248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553267" y="5270123"/>
              <a:ext cx="127958" cy="1248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031331" y="5596356"/>
              <a:ext cx="127958" cy="1248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083896" y="4101506"/>
              <a:ext cx="127958" cy="1248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594233" y="3079801"/>
              <a:ext cx="127958" cy="1248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027118" y="4584114"/>
              <a:ext cx="127958" cy="1248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246278" y="5471437"/>
              <a:ext cx="127958" cy="1248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909249" y="3516319"/>
              <a:ext cx="127958" cy="1248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837650" y="3390448"/>
              <a:ext cx="127958" cy="1248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973224" y="2755452"/>
              <a:ext cx="127958" cy="1248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109621" y="2794660"/>
              <a:ext cx="127958" cy="1248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283544" y="2878574"/>
              <a:ext cx="127958" cy="12484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083896" y="4242175"/>
              <a:ext cx="127958" cy="12484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881850" y="5626310"/>
              <a:ext cx="127958" cy="1248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8415"/>
            <a:ext cx="4747285" cy="316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5" name="Straight Connector 24"/>
          <p:cNvCxnSpPr/>
          <p:nvPr/>
        </p:nvCxnSpPr>
        <p:spPr>
          <a:xfrm flipV="1">
            <a:off x="1524001" y="5007485"/>
            <a:ext cx="1524000" cy="9864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002281" y="4983481"/>
            <a:ext cx="45719" cy="4571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"/>
          </p:nvPr>
        </p:nvSpPr>
        <p:spPr>
          <a:xfrm>
            <a:off x="0" y="1513081"/>
            <a:ext cx="6307586" cy="5334000"/>
          </a:xfrm>
        </p:spPr>
        <p:txBody>
          <a:bodyPr>
            <a:normAutofit/>
          </a:bodyPr>
          <a:lstStyle/>
          <a:p>
            <a:r>
              <a:rPr lang="en-US" sz="2400" dirty="0"/>
              <a:t>Cavities Refurbishment </a:t>
            </a:r>
          </a:p>
          <a:p>
            <a:pPr lvl="1"/>
            <a:r>
              <a:rPr lang="en-US" sz="1600" dirty="0" smtClean="0"/>
              <a:t>10 </a:t>
            </a:r>
            <a:r>
              <a:rPr lang="en-US" sz="1600" dirty="0"/>
              <a:t>of 19 cavities have been </a:t>
            </a:r>
            <a:r>
              <a:rPr lang="en-US" sz="1600" dirty="0" smtClean="0"/>
              <a:t>refurbished</a:t>
            </a:r>
          </a:p>
          <a:p>
            <a:pPr marL="868680" lvl="3" indent="0">
              <a:buNone/>
            </a:pPr>
            <a:r>
              <a:rPr lang="en-US" sz="1400" dirty="0" smtClean="0"/>
              <a:t>                                                                                                     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0999" y="2300649"/>
            <a:ext cx="3638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Stats:</a:t>
            </a:r>
          </a:p>
          <a:p>
            <a:r>
              <a:rPr lang="en-US" sz="1400" dirty="0"/>
              <a:t>Last refurbishment :</a:t>
            </a:r>
            <a:r>
              <a:rPr lang="en-US" sz="1400" dirty="0" smtClean="0"/>
              <a:t> 5 </a:t>
            </a:r>
            <a:r>
              <a:rPr lang="en-US" sz="1400" dirty="0" err="1" smtClean="0"/>
              <a:t>wks</a:t>
            </a:r>
            <a:r>
              <a:rPr lang="en-US" sz="1400" dirty="0" smtClean="0"/>
              <a:t> (repair of a refurbished cavity)</a:t>
            </a:r>
            <a:endParaRPr lang="en-US" sz="1400" dirty="0"/>
          </a:p>
          <a:p>
            <a:r>
              <a:rPr lang="en-US" sz="1400" dirty="0" err="1"/>
              <a:t>R</a:t>
            </a:r>
            <a:r>
              <a:rPr lang="en-US" sz="1400" dirty="0" err="1" smtClean="0"/>
              <a:t>efurb</a:t>
            </a:r>
            <a:r>
              <a:rPr lang="en-US" sz="1400" baseline="-25000" dirty="0" err="1" smtClean="0"/>
              <a:t>last</a:t>
            </a:r>
            <a:r>
              <a:rPr lang="en-US" sz="1400" baseline="-25000" dirty="0" smtClean="0"/>
              <a:t> 3 cav.  </a:t>
            </a:r>
            <a:r>
              <a:rPr lang="en-US" sz="1400" dirty="0" smtClean="0"/>
              <a:t>:  9.8 </a:t>
            </a:r>
            <a:r>
              <a:rPr lang="en-US" sz="1400" dirty="0" err="1" smtClean="0"/>
              <a:t>wks</a:t>
            </a:r>
            <a:endParaRPr lang="en-US" sz="1400" dirty="0"/>
          </a:p>
          <a:p>
            <a:r>
              <a:rPr lang="en-US" sz="1600" dirty="0" smtClean="0"/>
              <a:t>* </a:t>
            </a:r>
            <a:r>
              <a:rPr lang="en-US" sz="1400" dirty="0" smtClean="0"/>
              <a:t>Cones and tuners were available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52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Recent PIP Budget/News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2" y="457200"/>
            <a:ext cx="91440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Budget Issues: </a:t>
            </a:r>
            <a:r>
              <a:rPr lang="en-US" sz="2800" dirty="0" smtClean="0"/>
              <a:t>no </a:t>
            </a:r>
            <a:r>
              <a:rPr lang="en-US" sz="2800" dirty="0" smtClean="0"/>
              <a:t>news but DOE/Lab meeting tomorrow</a:t>
            </a:r>
            <a:endParaRPr lang="en-US" sz="2800" dirty="0" smtClean="0"/>
          </a:p>
          <a:p>
            <a:r>
              <a:rPr lang="en-US" dirty="0" smtClean="0"/>
              <a:t>Labor: next slide</a:t>
            </a:r>
            <a:endParaRPr lang="en-US" sz="2800" dirty="0" smtClean="0"/>
          </a:p>
          <a:p>
            <a:r>
              <a:rPr lang="en-US" dirty="0" smtClean="0"/>
              <a:t>General: </a:t>
            </a:r>
            <a:r>
              <a:rPr lang="en-US" dirty="0" smtClean="0"/>
              <a:t>Lots of talk about P5 and DOE – PIPII/PIP</a:t>
            </a:r>
            <a:endParaRPr lang="en-US" dirty="0" smtClean="0"/>
          </a:p>
          <a:p>
            <a:r>
              <a:rPr lang="en-US" dirty="0" smtClean="0"/>
              <a:t>PIP </a:t>
            </a:r>
            <a:r>
              <a:rPr lang="en-US" dirty="0"/>
              <a:t>t</a:t>
            </a:r>
            <a:r>
              <a:rPr lang="en-US" dirty="0" smtClean="0"/>
              <a:t>alks planned</a:t>
            </a:r>
          </a:p>
          <a:p>
            <a:r>
              <a:rPr lang="en-US" sz="2800" dirty="0" smtClean="0"/>
              <a:t>PMG – </a:t>
            </a:r>
            <a:r>
              <a:rPr lang="en-US" sz="2800" dirty="0" smtClean="0"/>
              <a:t>4/26 ?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Lots </a:t>
            </a:r>
            <a:r>
              <a:rPr lang="en-US" sz="2800" dirty="0" smtClean="0"/>
              <a:t>of shutdown talk </a:t>
            </a:r>
            <a:r>
              <a:rPr lang="en-US" sz="2800" dirty="0" smtClean="0"/>
              <a:t>– Regular SD planning</a:t>
            </a:r>
          </a:p>
          <a:p>
            <a:r>
              <a:rPr lang="en-US" sz="3000" dirty="0" smtClean="0"/>
              <a:t>Update </a:t>
            </a:r>
            <a:r>
              <a:rPr lang="en-US" sz="3000" dirty="0" smtClean="0"/>
              <a:t>of RLS just about done – some Booster items</a:t>
            </a:r>
          </a:p>
          <a:p>
            <a:r>
              <a:rPr lang="en-US" sz="3000" dirty="0" smtClean="0"/>
              <a:t>P5 should report back to lab in April – PIP impact likely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330027"/>
              </p:ext>
            </p:extLst>
          </p:nvPr>
        </p:nvGraphicFramePr>
        <p:xfrm>
          <a:off x="3305691" y="2286000"/>
          <a:ext cx="5838309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Worksheet" r:id="rId3" imgW="5334090" imgH="1933485" progId="Excel.Sheet.12">
                  <p:embed/>
                </p:oleObj>
              </mc:Choice>
              <mc:Fallback>
                <p:oleObj name="Worksheet" r:id="rId3" imgW="5334090" imgH="193348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5691" y="2286000"/>
                        <a:ext cx="5838309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246353"/>
              </p:ext>
            </p:extLst>
          </p:nvPr>
        </p:nvGraphicFramePr>
        <p:xfrm>
          <a:off x="914400" y="16159"/>
          <a:ext cx="7330927" cy="6841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9725060" imgH="9077351" progId="Excel.Sheet.12">
                  <p:embed/>
                </p:oleObj>
              </mc:Choice>
              <mc:Fallback>
                <p:oleObj name="Worksheet" r:id="rId3" imgW="9725060" imgH="90773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159"/>
                        <a:ext cx="7330927" cy="6841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923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Upcoming Talks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486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Future Meetings to be Scheduled:</a:t>
            </a:r>
          </a:p>
          <a:p>
            <a:r>
              <a:rPr lang="en-US" dirty="0" smtClean="0"/>
              <a:t>Tom </a:t>
            </a:r>
            <a:r>
              <a:rPr lang="en-US" dirty="0" smtClean="0"/>
              <a:t>Kubicki – New Booster Cavity Plan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?? – New tuners – plans/ideas</a:t>
            </a:r>
          </a:p>
          <a:p>
            <a:r>
              <a:rPr lang="en-US" dirty="0" smtClean="0"/>
              <a:t>Eddy – Booster damper plans</a:t>
            </a:r>
          </a:p>
          <a:p>
            <a:r>
              <a:rPr lang="en-US" dirty="0" smtClean="0"/>
              <a:t>Bill </a:t>
            </a:r>
            <a:r>
              <a:rPr lang="en-US" dirty="0" smtClean="0"/>
              <a:t>Pellico - Loss Scans and Shielding Assessment</a:t>
            </a:r>
          </a:p>
          <a:p>
            <a:r>
              <a:rPr lang="en-US" dirty="0" smtClean="0"/>
              <a:t>John Reid - Solid State Installation - Final Report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3937</TotalTime>
  <Words>510</Words>
  <Application>Microsoft Office PowerPoint</Application>
  <PresentationFormat>On-screen Show (4:3)</PresentationFormat>
  <Paragraphs>59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 Theme</vt:lpstr>
      <vt:lpstr>Worksheet</vt:lpstr>
      <vt:lpstr>Microsoft Excel Worksheet</vt:lpstr>
      <vt:lpstr>PIP Update</vt:lpstr>
      <vt:lpstr>Agenda</vt:lpstr>
      <vt:lpstr>Update</vt:lpstr>
      <vt:lpstr>PowerPoint Presentation</vt:lpstr>
      <vt:lpstr>Recent PIP Budget/News</vt:lpstr>
      <vt:lpstr>PowerPoint Presentation</vt:lpstr>
      <vt:lpstr>Upcoming Talks</vt:lpstr>
    </vt:vector>
  </TitlesOfParts>
  <Company>Fermilab | Accelerator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 Update</dc:title>
  <dc:creator>Zwaska</dc:creator>
  <cp:lastModifiedBy>William A. Pellico x8368 07477N</cp:lastModifiedBy>
  <cp:revision>244</cp:revision>
  <dcterms:created xsi:type="dcterms:W3CDTF">2012-05-23T14:14:44Z</dcterms:created>
  <dcterms:modified xsi:type="dcterms:W3CDTF">2014-04-09T15:22:24Z</dcterms:modified>
</cp:coreProperties>
</file>