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65" r:id="rId4"/>
    <p:sldId id="258" r:id="rId5"/>
    <p:sldId id="259" r:id="rId6"/>
    <p:sldId id="268" r:id="rId7"/>
    <p:sldId id="271" r:id="rId8"/>
    <p:sldId id="261" r:id="rId9"/>
    <p:sldId id="275" r:id="rId10"/>
    <p:sldId id="273" r:id="rId11"/>
    <p:sldId id="270" r:id="rId12"/>
    <p:sldId id="264" r:id="rId13"/>
    <p:sldId id="263" r:id="rId14"/>
    <p:sldId id="272" r:id="rId15"/>
    <p:sldId id="266" r:id="rId16"/>
    <p:sldId id="269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F46EF-AA2F-4DBC-B3F0-C021B2648108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2FB97-163C-45BB-95A7-4CA117B00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0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FB97-163C-45BB-95A7-4CA117B00B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3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7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5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7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5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5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1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6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PIP Status Report                                M.Gardner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6666-0CD5-4672-A25A-67641E817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7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PIP </a:t>
            </a:r>
            <a:r>
              <a:rPr lang="en-US" sz="3600" dirty="0" smtClean="0"/>
              <a:t>Update</a:t>
            </a:r>
            <a:br>
              <a:rPr lang="en-US" sz="3600" dirty="0" smtClean="0"/>
            </a:br>
            <a:r>
              <a:rPr lang="en-US" dirty="0" smtClean="0"/>
              <a:t>Linac </a:t>
            </a:r>
            <a:r>
              <a:rPr lang="en-US" dirty="0"/>
              <a:t>Utilities </a:t>
            </a:r>
            <a:r>
              <a:rPr lang="en-US" dirty="0" smtClean="0"/>
              <a:t>for </a:t>
            </a:r>
            <a:r>
              <a:rPr lang="en-US" dirty="0" smtClean="0"/>
              <a:t>2014 shutdown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Matthew Gardner, 4/23/14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1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Substation Replacement</a:t>
            </a:r>
            <a:endParaRPr lang="en-US" dirty="0"/>
          </a:p>
        </p:txBody>
      </p:sp>
      <p:pic>
        <p:nvPicPr>
          <p:cNvPr id="2050" name="Picture 2" descr="C:\Users\mgardner\Documents\PIP\New 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1536701"/>
            <a:ext cx="6838950" cy="45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10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3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Substation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Installation</a:t>
            </a:r>
          </a:p>
          <a:p>
            <a:r>
              <a:rPr lang="en-US" sz="2400" dirty="0" smtClean="0"/>
              <a:t>Moving </a:t>
            </a:r>
            <a:r>
              <a:rPr lang="en-US" sz="2400" dirty="0"/>
              <a:t>Transformer to Linac Basement – </a:t>
            </a:r>
            <a:r>
              <a:rPr lang="en-US" sz="2400" b="1" dirty="0"/>
              <a:t>2 </a:t>
            </a:r>
            <a:r>
              <a:rPr lang="en-US" sz="2400" b="1" dirty="0" smtClean="0"/>
              <a:t>days</a:t>
            </a:r>
          </a:p>
          <a:p>
            <a:pPr lvl="1"/>
            <a:r>
              <a:rPr lang="en-US" sz="2000" dirty="0" smtClean="0"/>
              <a:t>Will </a:t>
            </a:r>
            <a:r>
              <a:rPr lang="en-US" sz="2000" dirty="0"/>
              <a:t>be done ahead of </a:t>
            </a:r>
            <a:r>
              <a:rPr lang="en-US" sz="2000" dirty="0" smtClean="0"/>
              <a:t>time</a:t>
            </a:r>
          </a:p>
          <a:p>
            <a:r>
              <a:rPr lang="en-US" sz="2400" dirty="0" smtClean="0"/>
              <a:t>Switching to Temporary Power – </a:t>
            </a:r>
            <a:r>
              <a:rPr lang="en-US" sz="2400" b="1" dirty="0" smtClean="0"/>
              <a:t>1 day</a:t>
            </a:r>
          </a:p>
          <a:p>
            <a:r>
              <a:rPr lang="en-US" sz="2400" dirty="0" smtClean="0"/>
              <a:t>Dismantle L1 – </a:t>
            </a:r>
            <a:r>
              <a:rPr lang="en-US" sz="2400" b="1" dirty="0" smtClean="0"/>
              <a:t>2 days</a:t>
            </a:r>
          </a:p>
          <a:p>
            <a:r>
              <a:rPr lang="en-US" sz="2400" dirty="0" smtClean="0"/>
              <a:t>Moving old substation out into storage – </a:t>
            </a:r>
            <a:r>
              <a:rPr lang="en-US" sz="2400" b="1" dirty="0" smtClean="0"/>
              <a:t>1 day</a:t>
            </a:r>
          </a:p>
          <a:p>
            <a:r>
              <a:rPr lang="en-US" sz="2400" dirty="0" smtClean="0"/>
              <a:t>Moving new substation into position – </a:t>
            </a:r>
            <a:r>
              <a:rPr lang="en-US" sz="2400" b="1" dirty="0" smtClean="0"/>
              <a:t>2 days</a:t>
            </a:r>
          </a:p>
          <a:p>
            <a:r>
              <a:rPr lang="en-US" sz="2400" dirty="0"/>
              <a:t>Installing new substation – </a:t>
            </a:r>
            <a:r>
              <a:rPr lang="en-US" sz="2400" b="1" dirty="0"/>
              <a:t>5 days</a:t>
            </a:r>
          </a:p>
          <a:p>
            <a:r>
              <a:rPr lang="en-US" sz="2400" dirty="0" smtClean="0"/>
              <a:t>Switching </a:t>
            </a:r>
            <a:r>
              <a:rPr lang="en-US" sz="2400" dirty="0"/>
              <a:t>back from Temporary Power – </a:t>
            </a:r>
            <a:r>
              <a:rPr lang="en-US" sz="2400" b="1" dirty="0"/>
              <a:t>1 day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11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Substation Replacement</a:t>
            </a:r>
            <a:endParaRPr lang="en-US" dirty="0"/>
          </a:p>
        </p:txBody>
      </p:sp>
      <p:pic>
        <p:nvPicPr>
          <p:cNvPr id="4099" name="Picture 3" descr="C:\Users\mgardner\Documents\PIP\hat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71601"/>
            <a:ext cx="3303516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228600" y="1352550"/>
            <a:ext cx="4876800" cy="5214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Moving the Transformer</a:t>
            </a:r>
          </a:p>
          <a:p>
            <a:r>
              <a:rPr lang="en-US" sz="2400" dirty="0" smtClean="0"/>
              <a:t>Transformer weighs </a:t>
            </a:r>
            <a:r>
              <a:rPr lang="en-US" sz="2400" dirty="0" smtClean="0"/>
              <a:t>17,700 </a:t>
            </a:r>
            <a:r>
              <a:rPr lang="en-US" sz="2400" dirty="0" err="1" smtClean="0"/>
              <a:t>lbs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Crane </a:t>
            </a:r>
            <a:r>
              <a:rPr lang="en-US" sz="2400" dirty="0" smtClean="0"/>
              <a:t>must avoid Utilities, closest approach is 80 feet from the </a:t>
            </a:r>
            <a:r>
              <a:rPr lang="en-US" sz="2400" dirty="0" smtClean="0"/>
              <a:t>hatch.</a:t>
            </a:r>
          </a:p>
          <a:p>
            <a:r>
              <a:rPr lang="en-US" sz="2400" dirty="0" smtClean="0"/>
              <a:t>250 </a:t>
            </a:r>
            <a:r>
              <a:rPr lang="en-US" sz="2400" dirty="0" smtClean="0"/>
              <a:t>ton crane </a:t>
            </a:r>
            <a:r>
              <a:rPr lang="en-US" sz="2400" dirty="0" smtClean="0"/>
              <a:t>required</a:t>
            </a:r>
          </a:p>
          <a:p>
            <a:r>
              <a:rPr lang="en-US" sz="2400" dirty="0" smtClean="0"/>
              <a:t>Can </a:t>
            </a:r>
            <a:r>
              <a:rPr lang="en-US" sz="2400" dirty="0" smtClean="0"/>
              <a:t>be done before the shutdown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Crane will disrupt horseshoe traffic, vehicle and pedestrian.</a:t>
            </a:r>
          </a:p>
          <a:p>
            <a:r>
              <a:rPr lang="en-US" sz="2400" dirty="0" smtClean="0"/>
              <a:t>Crane cannot travel before sunrise or after sunset, limits work time to 8:00-17:30</a:t>
            </a: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12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2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Substation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u="sng" dirty="0" smtClean="0"/>
              <a:t>Linac Lower Level</a:t>
            </a:r>
            <a:endParaRPr lang="en-US" u="sng" dirty="0" smtClean="0"/>
          </a:p>
        </p:txBody>
      </p:sp>
      <p:pic>
        <p:nvPicPr>
          <p:cNvPr id="7171" name="Picture 3" descr="C:\Users\mgardner\Documents\PIP\Utilities\Power Distribution\L1 substations\fake drawings\LLL b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8153400" cy="356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13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2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8066" y="50292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905000" y="2743200"/>
            <a:ext cx="12954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 Storage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 Substation Replacement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9508"/>
              </p:ext>
            </p:extLst>
          </p:nvPr>
        </p:nvGraphicFramePr>
        <p:xfrm>
          <a:off x="838200" y="1371600"/>
          <a:ext cx="7467600" cy="4018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4330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Task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Cost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baseline="0" dirty="0" err="1" smtClean="0"/>
                        <a:t>approx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Cost (weekend)</a:t>
                      </a:r>
                      <a:endParaRPr lang="en-US" sz="2400" dirty="0"/>
                    </a:p>
                  </a:txBody>
                  <a:tcPr anchor="ctr"/>
                </a:tc>
              </a:tr>
              <a:tr h="346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250</a:t>
                      </a:r>
                      <a:r>
                        <a:rPr lang="en-US" sz="1600" baseline="0" dirty="0" smtClean="0"/>
                        <a:t> ton Crane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$12k</a:t>
                      </a:r>
                      <a:endParaRPr lang="en-US" sz="1600" dirty="0"/>
                    </a:p>
                  </a:txBody>
                  <a:tcPr anchor="ctr"/>
                </a:tc>
              </a:tr>
              <a:tr h="470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New XMFR to Basement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$7k</a:t>
                      </a:r>
                      <a:endParaRPr lang="en-US" sz="1600" dirty="0"/>
                    </a:p>
                  </a:txBody>
                  <a:tcPr anchor="ctr"/>
                </a:tc>
              </a:tr>
              <a:tr h="470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Temporary Power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(each</a:t>
                      </a:r>
                      <a:r>
                        <a:rPr lang="en-US" sz="1600" baseline="0" dirty="0" smtClean="0"/>
                        <a:t> time)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$7.5k</a:t>
                      </a:r>
                      <a:endParaRPr lang="en-US" sz="1600" dirty="0"/>
                    </a:p>
                  </a:txBody>
                  <a:tcPr anchor="ctr"/>
                </a:tc>
              </a:tr>
              <a:tr h="3464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Dismantle L1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</a:p>
                  </a:txBody>
                  <a:tcPr anchor="ctr"/>
                </a:tc>
              </a:tr>
              <a:tr h="8661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Remove</a:t>
                      </a:r>
                      <a:r>
                        <a:rPr lang="en-US" sz="1600" baseline="0" dirty="0" smtClean="0"/>
                        <a:t> old XMFR and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Install new XMFR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(Rigging)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$9k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</a:tr>
              <a:tr h="6063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Install New XMFR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(Electrical)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$9k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</a:tr>
              <a:tr h="3464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$46k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$54k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63879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Estimates do not include Fermi labor, with time spent by Matt Gardner, Jim </a:t>
            </a:r>
            <a:r>
              <a:rPr lang="en-US" dirty="0" err="1" smtClean="0"/>
              <a:t>Ranson</a:t>
            </a:r>
            <a:r>
              <a:rPr lang="en-US" dirty="0" smtClean="0"/>
              <a:t>, Ryan Crawford, Greg Meyer, Steve Hays, Scott Crowell, Ray Lewis.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3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19510"/>
              </p:ext>
            </p:extLst>
          </p:nvPr>
        </p:nvGraphicFramePr>
        <p:xfrm>
          <a:off x="457200" y="1677579"/>
          <a:ext cx="8229599" cy="411362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8100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September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</a:tr>
              <a:tr h="293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Monday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Tuesday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Wednesday</a:t>
                      </a:r>
                      <a:endParaRPr lang="en-US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Thursday</a:t>
                      </a:r>
                      <a:endParaRPr lang="en-US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Friday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Saturday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Sunday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</a:tr>
              <a:tr h="8597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3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4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7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97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9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10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11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13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14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97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15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16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17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18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19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20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21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97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22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23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24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25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26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27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28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87006" y="2426939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Beam Off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0006" y="2426938"/>
            <a:ext cx="12137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Off</a:t>
            </a:r>
          </a:p>
          <a:p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 in Temporary </a:t>
            </a:r>
          </a:p>
          <a:p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363379"/>
            <a:ext cx="1148406" cy="844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30006" y="2363379"/>
            <a:ext cx="1178397" cy="844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2606" y="3214279"/>
            <a:ext cx="2362200" cy="8736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7855" y="3326652"/>
            <a:ext cx="2077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Dismantle L1 Substation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2607" y="4087949"/>
            <a:ext cx="5867399" cy="838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9217" y="4198529"/>
            <a:ext cx="4152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Install new substation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30006" y="4087949"/>
            <a:ext cx="1178397" cy="838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30005" y="4122329"/>
            <a:ext cx="12137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Switch power to new substation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24805" y="3214279"/>
            <a:ext cx="3505199" cy="8736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95599" y="3298100"/>
            <a:ext cx="20574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Move old </a:t>
            </a: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Transformer </a:t>
            </a: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3400" y="3602900"/>
            <a:ext cx="1981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Move new 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transformer </a:t>
            </a:r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Substation Replacement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15</a:t>
            </a:fld>
            <a:endParaRPr lang="en-US"/>
          </a:p>
        </p:txBody>
      </p:sp>
      <p:sp>
        <p:nvSpPr>
          <p:cNvPr id="25" name="Footer Placeholder 7"/>
          <p:cNvSpPr txBox="1">
            <a:spLocks/>
          </p:cNvSpPr>
          <p:nvPr/>
        </p:nvSpPr>
        <p:spPr>
          <a:xfrm>
            <a:off x="28194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PIP Status Report</a:t>
            </a:r>
            <a:endParaRPr lang="en-US" dirty="0"/>
          </a:p>
        </p:txBody>
      </p:sp>
      <p:sp>
        <p:nvSpPr>
          <p:cNvPr id="26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0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Substation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Alternative Options</a:t>
            </a:r>
          </a:p>
          <a:p>
            <a:r>
              <a:rPr lang="en-US" sz="2800" dirty="0" smtClean="0"/>
              <a:t>Fix </a:t>
            </a:r>
            <a:r>
              <a:rPr lang="en-US" sz="2800" dirty="0"/>
              <a:t>Price bid through Procurement</a:t>
            </a:r>
          </a:p>
          <a:p>
            <a:pPr lvl="1"/>
            <a:r>
              <a:rPr lang="en-US" sz="2400" dirty="0"/>
              <a:t>High overhead </a:t>
            </a:r>
            <a:r>
              <a:rPr lang="en-US" sz="2400" dirty="0" smtClean="0"/>
              <a:t>costs</a:t>
            </a:r>
            <a:endParaRPr lang="en-US" sz="2400" dirty="0"/>
          </a:p>
          <a:p>
            <a:r>
              <a:rPr lang="en-US" sz="2800" dirty="0"/>
              <a:t>Install New Substation in different location</a:t>
            </a:r>
          </a:p>
          <a:p>
            <a:pPr lvl="1"/>
            <a:r>
              <a:rPr lang="en-US" sz="2400" dirty="0"/>
              <a:t>Can be set up ahead of time, making switch faster</a:t>
            </a:r>
          </a:p>
          <a:p>
            <a:pPr lvl="1"/>
            <a:r>
              <a:rPr lang="en-US" sz="2400" dirty="0"/>
              <a:t>Requires re-routing the high voltage and conduits</a:t>
            </a:r>
          </a:p>
          <a:p>
            <a:pPr lvl="1"/>
            <a:r>
              <a:rPr lang="en-US" sz="2400" dirty="0"/>
              <a:t>LCW and Cable trays would be very close to </a:t>
            </a:r>
            <a:r>
              <a:rPr lang="en-US" sz="2400" dirty="0" smtClean="0"/>
              <a:t>substation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u="sng" dirty="0" smtClean="0"/>
              <a:t>Other Concerns</a:t>
            </a:r>
          </a:p>
          <a:p>
            <a:r>
              <a:rPr lang="en-US" sz="2800" dirty="0" smtClean="0"/>
              <a:t>Crane</a:t>
            </a:r>
          </a:p>
          <a:p>
            <a:pPr lvl="1"/>
            <a:r>
              <a:rPr lang="en-US" sz="2400" dirty="0" smtClean="0"/>
              <a:t>High Traffic area, hard to keep people away during weekday. </a:t>
            </a:r>
          </a:p>
          <a:p>
            <a:pPr lvl="1"/>
            <a:r>
              <a:rPr lang="en-US" sz="2400" dirty="0" smtClean="0"/>
              <a:t>Any delays would be costly.</a:t>
            </a:r>
          </a:p>
          <a:p>
            <a:r>
              <a:rPr lang="en-US" sz="2800" dirty="0" smtClean="0"/>
              <a:t>HV Cable</a:t>
            </a:r>
          </a:p>
          <a:p>
            <a:pPr lvl="1"/>
            <a:r>
              <a:rPr lang="en-US" sz="2400" dirty="0" smtClean="0"/>
              <a:t>Expensive to replace if damaged during installation( ~$12k )</a:t>
            </a:r>
          </a:p>
          <a:p>
            <a:pPr lvl="1"/>
            <a:r>
              <a:rPr lang="en-US" sz="2400" dirty="0" smtClean="0"/>
              <a:t>Cables are on site, delay would be 2-3 days.</a:t>
            </a:r>
          </a:p>
          <a:p>
            <a:pPr lvl="1"/>
            <a:r>
              <a:rPr lang="en-US" sz="2400" dirty="0" smtClean="0"/>
              <a:t>Cables were replaced in 2001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Dual Temp</a:t>
            </a:r>
          </a:p>
          <a:p>
            <a:pPr lvl="1"/>
            <a:r>
              <a:rPr lang="en-US" dirty="0"/>
              <a:t>Waiting on Cost estimate for Rooftop option</a:t>
            </a:r>
          </a:p>
          <a:p>
            <a:pPr lvl="1"/>
            <a:r>
              <a:rPr lang="en-US" dirty="0"/>
              <a:t>Most work can be done before shutdown</a:t>
            </a:r>
          </a:p>
          <a:p>
            <a:r>
              <a:rPr lang="en-US" dirty="0" smtClean="0"/>
              <a:t>CH-3 Pump at </a:t>
            </a:r>
            <a:r>
              <a:rPr lang="en-US" dirty="0"/>
              <a:t>CUB </a:t>
            </a:r>
            <a:endParaRPr lang="en-US" dirty="0" smtClean="0"/>
          </a:p>
          <a:p>
            <a:pPr lvl="1"/>
            <a:r>
              <a:rPr lang="en-US" dirty="0"/>
              <a:t>Working on final design</a:t>
            </a:r>
          </a:p>
          <a:p>
            <a:pPr lvl="1"/>
            <a:r>
              <a:rPr lang="en-US" dirty="0"/>
              <a:t>Can be installed before or during shutdown</a:t>
            </a:r>
          </a:p>
          <a:p>
            <a:r>
              <a:rPr lang="en-US" dirty="0" smtClean="0"/>
              <a:t>L1 Substation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difficulties to </a:t>
            </a:r>
            <a:r>
              <a:rPr lang="en-US" dirty="0" smtClean="0"/>
              <a:t>overcome</a:t>
            </a:r>
          </a:p>
          <a:p>
            <a:pPr lvl="1"/>
            <a:r>
              <a:rPr lang="en-US" dirty="0"/>
              <a:t>Planning is continuing</a:t>
            </a:r>
          </a:p>
          <a:p>
            <a:pPr lvl="1"/>
            <a:r>
              <a:rPr lang="en-US" dirty="0" smtClean="0"/>
              <a:t>Estimated </a:t>
            </a:r>
            <a:r>
              <a:rPr lang="en-US" smtClean="0"/>
              <a:t>cost ~$50k </a:t>
            </a:r>
            <a:r>
              <a:rPr lang="en-US" dirty="0" smtClean="0"/>
              <a:t>(T&amp;M)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8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 </a:t>
            </a:r>
            <a:r>
              <a:rPr lang="en-US" dirty="0" smtClean="0"/>
              <a:t>Linac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Power Distribution</a:t>
            </a:r>
          </a:p>
          <a:p>
            <a:pPr lvl="1"/>
            <a:r>
              <a:rPr lang="en-US" b="1" dirty="0" smtClean="0"/>
              <a:t>L1 substation</a:t>
            </a:r>
          </a:p>
          <a:p>
            <a:r>
              <a:rPr lang="en-US" b="1" dirty="0" smtClean="0"/>
              <a:t>LCW</a:t>
            </a:r>
          </a:p>
          <a:p>
            <a:pPr lvl="1"/>
            <a:r>
              <a:rPr lang="en-US" b="1" dirty="0" smtClean="0"/>
              <a:t>Dual Temp system</a:t>
            </a:r>
          </a:p>
          <a:p>
            <a:pPr lvl="1"/>
            <a:r>
              <a:rPr lang="en-US" b="1" dirty="0" smtClean="0"/>
              <a:t>Backup pump at Chiller 3 (CUB)</a:t>
            </a:r>
          </a:p>
          <a:p>
            <a:r>
              <a:rPr lang="en-US" dirty="0" smtClean="0"/>
              <a:t>Vacuum</a:t>
            </a:r>
          </a:p>
          <a:p>
            <a:pPr lvl="1"/>
            <a:r>
              <a:rPr lang="en-US" dirty="0" smtClean="0"/>
              <a:t>New pumps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2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Temp Water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562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45 year old pipes</a:t>
            </a:r>
          </a:p>
          <a:p>
            <a:r>
              <a:rPr lang="en-US" sz="2400" dirty="0" smtClean="0"/>
              <a:t>Large, costly leak in August, 2011</a:t>
            </a:r>
          </a:p>
          <a:p>
            <a:r>
              <a:rPr lang="en-US" sz="2400" dirty="0" smtClean="0"/>
              <a:t>Pipe thicknesses were measured</a:t>
            </a:r>
          </a:p>
          <a:p>
            <a:pPr lvl="1"/>
            <a:r>
              <a:rPr lang="en-US" sz="2000" dirty="0" smtClean="0"/>
              <a:t>Nearly half of the locations measured were below standard</a:t>
            </a:r>
          </a:p>
          <a:p>
            <a:r>
              <a:rPr lang="en-US" sz="2400" dirty="0" smtClean="0"/>
              <a:t>System has run chilled water only since installation of Klystrons.</a:t>
            </a:r>
          </a:p>
          <a:p>
            <a:endParaRPr lang="en-US" sz="2800" dirty="0" smtClean="0"/>
          </a:p>
          <a:p>
            <a:pPr marL="457200" lvl="1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1030" name="Picture 6" descr="C:\Users\mgardner\Documents\PIP\pipe 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43" y="1600200"/>
            <a:ext cx="2557297" cy="333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gardner\Documents\PIP\spray cro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591" y="4343400"/>
            <a:ext cx="4419600" cy="191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3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Temp Water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err="1" smtClean="0"/>
              <a:t>Repipe</a:t>
            </a:r>
            <a:endParaRPr lang="en-US" sz="2800" u="sng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Install new copper pipes over hallway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Drain</a:t>
            </a:r>
            <a:r>
              <a:rPr lang="en-US" sz="2400" dirty="0"/>
              <a:t>, purge, and cap old pipes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Move isolation valves to a more accessible location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pipes can be laid while running, and connected during shutdown when equipment is off.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Cost: $60k</a:t>
            </a:r>
          </a:p>
          <a:p>
            <a:endParaRPr lang="en-US" sz="28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4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5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Temp Water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4770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VRV-III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Type of unit selected for Booster Gallery.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Single unit needed for Linac South Gallery.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Cannot cool when outside temp is below 23F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2052" name="Picture 4" descr="C:\Users\mgardner\Documents\PIP\vrv-i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21" y="1600200"/>
            <a:ext cx="1525346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gardner\Documents\PIP\vrv-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91000"/>
            <a:ext cx="1178543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03596" y="3624259"/>
            <a:ext cx="6030604" cy="2462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 smtClean="0"/>
              <a:t>VRV-S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Can cool down to -20F ambient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Largest unit is 4 tons, 10 ton capacity is required.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Having 3 units means additional concrete pads, </a:t>
            </a:r>
            <a:r>
              <a:rPr lang="en-US" sz="2000" dirty="0" smtClean="0"/>
              <a:t>refrigerant piping</a:t>
            </a:r>
            <a:r>
              <a:rPr lang="en-US" sz="2000" dirty="0"/>
              <a:t>, and electrical work.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Cost: $35k for units, $100k total.</a:t>
            </a:r>
          </a:p>
          <a:p>
            <a:endParaRPr lang="en-US" sz="2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5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4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gardner\Desktop\Roof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Temp Water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Rooftop AC </a:t>
            </a:r>
            <a:r>
              <a:rPr lang="en-US" sz="2800" u="sng" dirty="0" smtClean="0"/>
              <a:t>units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Requires multiple units, new duct work, and electrical.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Space for duct work is limited in Linac Gallery.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Can be installed without interruption to current system.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Can use outside air for cooling during cold months.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Holes must be cut into roof.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Cost: TBD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6</a:t>
            </a:fld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2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Temp Water System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811721"/>
              </p:ext>
            </p:extLst>
          </p:nvPr>
        </p:nvGraphicFramePr>
        <p:xfrm>
          <a:off x="609600" y="1752600"/>
          <a:ext cx="7772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82296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REPIPE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VRV-III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VRV-S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ROOFTOP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LOW AMBIENT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Yes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23F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-20F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Yes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(Outside Air)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Installation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Difficulty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Low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Medium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Medium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Installation duration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weeks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 weeks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 weeks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Cost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~60k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~100k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TBD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7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4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gardner\Documents\PIP\CU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47799"/>
            <a:ext cx="3190875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Spare LCW pump for Chiller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105400" cy="46577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Single pump for Chiller 3.</a:t>
            </a:r>
          </a:p>
          <a:p>
            <a:pPr lvl="1"/>
            <a:r>
              <a:rPr lang="en-US" sz="2400" dirty="0" smtClean="0"/>
              <a:t>All other chillers have multiple pumps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Refurbished pump has been purchased, along with valves and Control Panel.</a:t>
            </a:r>
          </a:p>
          <a:p>
            <a:endParaRPr lang="en-US" sz="2800" dirty="0" smtClean="0"/>
          </a:p>
          <a:p>
            <a:r>
              <a:rPr lang="en-US" sz="2800" dirty="0" smtClean="0"/>
              <a:t>New pump can be installed while running on HX-3.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8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3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Spare LCW pump for Chiller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657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Timeline</a:t>
            </a:r>
            <a:endParaRPr lang="en-US" sz="2800" u="sng" dirty="0" smtClean="0"/>
          </a:p>
          <a:p>
            <a:r>
              <a:rPr lang="en-US" sz="2400" dirty="0" smtClean="0"/>
              <a:t>HX-3 heat exchanges with Processed Chilled system.</a:t>
            </a:r>
          </a:p>
          <a:p>
            <a:r>
              <a:rPr lang="en-US" sz="2400" dirty="0" smtClean="0"/>
              <a:t>During colder months, WH cooling also comes from </a:t>
            </a:r>
            <a:r>
              <a:rPr lang="en-US" sz="2400" dirty="0"/>
              <a:t>heat </a:t>
            </a:r>
            <a:r>
              <a:rPr lang="en-US" sz="2400" dirty="0" smtClean="0"/>
              <a:t>exchanging </a:t>
            </a:r>
            <a:r>
              <a:rPr lang="en-US" sz="2400" dirty="0"/>
              <a:t>with Processed Chilled </a:t>
            </a:r>
            <a:r>
              <a:rPr lang="en-US" sz="2400" dirty="0" smtClean="0"/>
              <a:t>system, making the temperature less stable.</a:t>
            </a:r>
          </a:p>
          <a:p>
            <a:r>
              <a:rPr lang="en-US" sz="2400" dirty="0" smtClean="0"/>
              <a:t>Once temperature is consistently warmer the WH chillers will be used. Linac will move to HX-3 while CH-3 maintenance is performed. (4 weeks)</a:t>
            </a:r>
          </a:p>
          <a:p>
            <a:r>
              <a:rPr lang="en-US" sz="2400" dirty="0" smtClean="0"/>
              <a:t>After CH-3 maintenance the backup pump will be installed. (2-3 weeks)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6666-0CD5-4672-A25A-67641E8179E8}" type="slidenum">
              <a:rPr lang="en-US" smtClean="0"/>
              <a:t>9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524000" cy="365125"/>
          </a:xfrm>
        </p:spPr>
        <p:txBody>
          <a:bodyPr/>
          <a:lstStyle/>
          <a:p>
            <a:r>
              <a:rPr lang="en-US" dirty="0" smtClean="0"/>
              <a:t>PIP Status Report</a:t>
            </a:r>
            <a:endParaRPr lang="en-US" dirty="0"/>
          </a:p>
        </p:txBody>
      </p:sp>
      <p:sp>
        <p:nvSpPr>
          <p:cNvPr id="13" name="Footer Placeholder 7"/>
          <p:cNvSpPr txBox="1">
            <a:spLocks/>
          </p:cNvSpPr>
          <p:nvPr/>
        </p:nvSpPr>
        <p:spPr>
          <a:xfrm>
            <a:off x="5257800" y="6340475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M.Gardner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951</Words>
  <Application>Microsoft Office PowerPoint</Application>
  <PresentationFormat>On-screen Show (4:3)</PresentationFormat>
  <Paragraphs>276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PIP Update Linac Utilities for 2014 shutdown</vt:lpstr>
      <vt:lpstr>PIP Linac Utilities</vt:lpstr>
      <vt:lpstr>Dual Temp Water System</vt:lpstr>
      <vt:lpstr>Dual Temp Water System</vt:lpstr>
      <vt:lpstr>Dual Temp Water System</vt:lpstr>
      <vt:lpstr>Dual Temp Water System</vt:lpstr>
      <vt:lpstr>Dual Temp Water System</vt:lpstr>
      <vt:lpstr>Spare LCW pump for Chiller 3</vt:lpstr>
      <vt:lpstr>Spare LCW pump for Chiller 3</vt:lpstr>
      <vt:lpstr>L1 Substation Replacement</vt:lpstr>
      <vt:lpstr>L1 Substation Replacement</vt:lpstr>
      <vt:lpstr>L1 Substation Replacement</vt:lpstr>
      <vt:lpstr>L1 Substation Replacement</vt:lpstr>
      <vt:lpstr>L1 Substation Replacement</vt:lpstr>
      <vt:lpstr>L1 Substation Replacement</vt:lpstr>
      <vt:lpstr>L1 Substation Replacement</vt:lpstr>
      <vt:lpstr>Summary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Linac PIP Utilities jobs for 2014 shutdown</dc:title>
  <dc:creator>Matthew H. Gardner x 15083N</dc:creator>
  <cp:lastModifiedBy>Matthew H. Gardner x 15083N</cp:lastModifiedBy>
  <cp:revision>51</cp:revision>
  <dcterms:created xsi:type="dcterms:W3CDTF">2014-04-21T19:26:34Z</dcterms:created>
  <dcterms:modified xsi:type="dcterms:W3CDTF">2014-04-23T15:13:17Z</dcterms:modified>
</cp:coreProperties>
</file>