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80" r:id="rId2"/>
    <p:sldId id="257" r:id="rId3"/>
    <p:sldId id="258" r:id="rId4"/>
    <p:sldId id="286" r:id="rId5"/>
    <p:sldId id="284" r:id="rId6"/>
    <p:sldId id="283" r:id="rId7"/>
    <p:sldId id="28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3" d="100"/>
          <a:sy n="93" d="100"/>
        </p:scale>
        <p:origin x="-216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542A7B-2A2E-4B50-8A98-A7A74EA5D08C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49386D-BE52-4F99-B84F-75FAE385FB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4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FADA1-30FD-4307-AB4D-2563E0BE4ECF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905000"/>
            <a:ext cx="7772400" cy="1470025"/>
          </a:xfrm>
        </p:spPr>
        <p:txBody>
          <a:bodyPr/>
          <a:lstStyle/>
          <a:p>
            <a:r>
              <a:rPr lang="en-US" dirty="0" smtClean="0"/>
              <a:t>PIP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200400"/>
            <a:ext cx="6400800" cy="1752600"/>
          </a:xfrm>
        </p:spPr>
        <p:txBody>
          <a:bodyPr/>
          <a:lstStyle/>
          <a:p>
            <a:r>
              <a:rPr lang="en-US" dirty="0" smtClean="0"/>
              <a:t>April </a:t>
            </a:r>
            <a:r>
              <a:rPr lang="en-US" dirty="0" smtClean="0"/>
              <a:t>30</a:t>
            </a:r>
            <a:r>
              <a:rPr lang="en-US" baseline="30000" dirty="0" smtClean="0"/>
              <a:t>th</a:t>
            </a:r>
            <a:r>
              <a:rPr lang="en-US" dirty="0" smtClean="0"/>
              <a:t>   </a:t>
            </a:r>
            <a:r>
              <a:rPr lang="en-US" dirty="0" smtClean="0"/>
              <a:t>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Summary Update</a:t>
            </a:r>
          </a:p>
          <a:p>
            <a:pPr lvl="1"/>
            <a:r>
              <a:rPr lang="en-US" sz="2400" dirty="0" smtClean="0"/>
              <a:t>Current Activities/Updates</a:t>
            </a:r>
          </a:p>
          <a:p>
            <a:pPr lvl="1"/>
            <a:r>
              <a:rPr lang="en-US" sz="2400" dirty="0" smtClean="0"/>
              <a:t>Nathan Eddy – Booster Longitudinal Damper</a:t>
            </a:r>
            <a:endParaRPr lang="en-US" sz="2400" dirty="0" smtClean="0"/>
          </a:p>
          <a:p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Update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067800" cy="6705600"/>
          </a:xfrm>
        </p:spPr>
        <p:txBody>
          <a:bodyPr>
            <a:normAutofit fontScale="47500" lnSpcReduction="20000"/>
          </a:bodyPr>
          <a:lstStyle/>
          <a:p>
            <a:pPr marL="457200" lvl="1" indent="0">
              <a:buNone/>
            </a:pPr>
            <a:endParaRPr lang="en-US" sz="3400" dirty="0" smtClean="0"/>
          </a:p>
          <a:p>
            <a:pPr lvl="1"/>
            <a:r>
              <a:rPr lang="en-US" sz="3300" dirty="0" smtClean="0"/>
              <a:t>Linac SBK:  </a:t>
            </a:r>
            <a:r>
              <a:rPr lang="en-US" sz="3300" dirty="0"/>
              <a:t>Working on gallery issues – Transformer Oil, Floor </a:t>
            </a:r>
            <a:r>
              <a:rPr lang="en-US" sz="3300" dirty="0" smtClean="0"/>
              <a:t>loading: </a:t>
            </a:r>
            <a:r>
              <a:rPr lang="en-US" sz="3300" dirty="0" smtClean="0"/>
              <a:t>(CDR </a:t>
            </a:r>
            <a:r>
              <a:rPr lang="en-US" sz="3300" dirty="0" smtClean="0"/>
              <a:t>in June</a:t>
            </a:r>
            <a:r>
              <a:rPr lang="en-US" sz="3300" dirty="0" smtClean="0"/>
              <a:t>)</a:t>
            </a:r>
            <a:endParaRPr lang="en-US" sz="3300" dirty="0" smtClean="0"/>
          </a:p>
          <a:p>
            <a:pPr lvl="1"/>
            <a:r>
              <a:rPr lang="en-US" sz="3300" dirty="0" smtClean="0"/>
              <a:t>Linac </a:t>
            </a:r>
            <a:r>
              <a:rPr lang="en-US" sz="3300" dirty="0" smtClean="0"/>
              <a:t>LN: </a:t>
            </a:r>
            <a:r>
              <a:rPr lang="en-US" sz="3400" dirty="0"/>
              <a:t>M</a:t>
            </a:r>
            <a:r>
              <a:rPr lang="en-US" sz="3400" dirty="0" smtClean="0"/>
              <a:t>ode </a:t>
            </a:r>
            <a:r>
              <a:rPr lang="en-US" sz="3400" dirty="0"/>
              <a:t>hopping in the laser diode </a:t>
            </a:r>
            <a:r>
              <a:rPr lang="en-US" sz="3400" dirty="0" smtClean="0"/>
              <a:t>source, </a:t>
            </a:r>
            <a:r>
              <a:rPr lang="en-US" sz="3400" dirty="0"/>
              <a:t>acquiring a new seed </a:t>
            </a:r>
            <a:r>
              <a:rPr lang="en-US" sz="3400" dirty="0" smtClean="0"/>
              <a:t>source,</a:t>
            </a:r>
            <a:r>
              <a:rPr lang="en-US" sz="1800" dirty="0"/>
              <a:t> </a:t>
            </a:r>
            <a:r>
              <a:rPr lang="en-US" sz="3400" dirty="0"/>
              <a:t>mechanical drawings for </a:t>
            </a:r>
            <a:r>
              <a:rPr lang="en-US" sz="3400" dirty="0" smtClean="0"/>
              <a:t>optical </a:t>
            </a:r>
            <a:r>
              <a:rPr lang="en-US" sz="3400" dirty="0"/>
              <a:t>cavity </a:t>
            </a:r>
            <a:endParaRPr lang="en-US" sz="3400" dirty="0" smtClean="0"/>
          </a:p>
          <a:p>
            <a:pPr lvl="1"/>
            <a:r>
              <a:rPr lang="en-US" sz="3300" dirty="0" smtClean="0"/>
              <a:t>Modulator </a:t>
            </a:r>
            <a:r>
              <a:rPr lang="en-US" sz="3300" dirty="0" smtClean="0"/>
              <a:t>work:  EE support is </a:t>
            </a:r>
            <a:r>
              <a:rPr lang="en-US" sz="3300" dirty="0"/>
              <a:t>p</a:t>
            </a:r>
            <a:r>
              <a:rPr lang="en-US" sz="3300" dirty="0" smtClean="0"/>
              <a:t>roceeding with build up of 25 cell </a:t>
            </a:r>
            <a:endParaRPr lang="en-US" sz="3300" dirty="0"/>
          </a:p>
          <a:p>
            <a:pPr lvl="1"/>
            <a:r>
              <a:rPr lang="en-US" sz="3300" dirty="0" smtClean="0"/>
              <a:t>Linac </a:t>
            </a:r>
            <a:r>
              <a:rPr lang="en-US" sz="3300" dirty="0" smtClean="0"/>
              <a:t>Beam </a:t>
            </a:r>
            <a:r>
              <a:rPr lang="en-US" sz="3300" dirty="0"/>
              <a:t>Physics:  </a:t>
            </a:r>
            <a:r>
              <a:rPr lang="en-US" sz="3300" dirty="0" smtClean="0"/>
              <a:t>No news</a:t>
            </a:r>
          </a:p>
          <a:p>
            <a:pPr lvl="1"/>
            <a:r>
              <a:rPr lang="en-US" sz="3300" dirty="0" smtClean="0"/>
              <a:t>Injector: Both sources up and </a:t>
            </a:r>
            <a:r>
              <a:rPr lang="en-US" sz="3300" dirty="0" smtClean="0"/>
              <a:t>running, testing larger volume source in test stand,  Gas Testing Next</a:t>
            </a:r>
            <a:endParaRPr lang="en-US" sz="3300" dirty="0" smtClean="0"/>
          </a:p>
          <a:p>
            <a:pPr lvl="1"/>
            <a:r>
              <a:rPr lang="en-US" sz="3300" dirty="0" smtClean="0"/>
              <a:t>Booster Beam:  </a:t>
            </a:r>
          </a:p>
          <a:p>
            <a:pPr lvl="2"/>
            <a:r>
              <a:rPr lang="en-US" sz="2300" dirty="0" smtClean="0"/>
              <a:t>Transverse damper –  </a:t>
            </a:r>
            <a:r>
              <a:rPr lang="en-US" sz="2900" dirty="0" smtClean="0"/>
              <a:t>Trying to get tune measurement up and running</a:t>
            </a:r>
            <a:endParaRPr lang="en-US" sz="2900" dirty="0" smtClean="0"/>
          </a:p>
          <a:p>
            <a:pPr lvl="2"/>
            <a:r>
              <a:rPr lang="en-US" sz="2300" dirty="0" smtClean="0"/>
              <a:t>Cogging software work continues </a:t>
            </a:r>
            <a:r>
              <a:rPr lang="en-US" sz="2900" dirty="0" smtClean="0"/>
              <a:t>– testing on MI cycles </a:t>
            </a:r>
            <a:r>
              <a:rPr lang="en-US" sz="2900" dirty="0" smtClean="0"/>
              <a:t>continues </a:t>
            </a:r>
          </a:p>
          <a:p>
            <a:pPr lvl="2"/>
            <a:r>
              <a:rPr lang="en-US" sz="2300" dirty="0" smtClean="0"/>
              <a:t>Booster </a:t>
            </a:r>
            <a:r>
              <a:rPr lang="en-US" sz="2300" dirty="0" smtClean="0"/>
              <a:t>optics software –  </a:t>
            </a:r>
            <a:r>
              <a:rPr lang="en-US" sz="2900" dirty="0" smtClean="0"/>
              <a:t>Tested </a:t>
            </a:r>
            <a:r>
              <a:rPr lang="en-US" sz="2900" dirty="0" smtClean="0"/>
              <a:t>465 cards for tune control – adjusting software for finer control.</a:t>
            </a:r>
            <a:endParaRPr lang="en-US" sz="2900" dirty="0" smtClean="0"/>
          </a:p>
          <a:p>
            <a:pPr lvl="2"/>
            <a:r>
              <a:rPr lang="en-US" sz="2300" dirty="0" smtClean="0"/>
              <a:t>Booster Longitudinal dampers  - </a:t>
            </a:r>
            <a:r>
              <a:rPr lang="en-US" sz="2300" dirty="0" smtClean="0"/>
              <a:t>Update </a:t>
            </a:r>
            <a:r>
              <a:rPr lang="en-US" sz="2300" dirty="0" smtClean="0"/>
              <a:t>Talk Today</a:t>
            </a:r>
          </a:p>
          <a:p>
            <a:pPr lvl="1"/>
            <a:r>
              <a:rPr lang="en-US" sz="3400" dirty="0" smtClean="0"/>
              <a:t>Booster </a:t>
            </a:r>
            <a:r>
              <a:rPr lang="en-US" sz="3400" dirty="0" smtClean="0"/>
              <a:t>RF</a:t>
            </a:r>
          </a:p>
          <a:p>
            <a:pPr lvl="2"/>
            <a:r>
              <a:rPr lang="en-US" sz="3300" dirty="0" smtClean="0"/>
              <a:t>Booster RF2 </a:t>
            </a:r>
            <a:r>
              <a:rPr lang="en-US" sz="3300" dirty="0"/>
              <a:t>b</a:t>
            </a:r>
            <a:r>
              <a:rPr lang="en-US" sz="3300" dirty="0" smtClean="0"/>
              <a:t>eing worked on, lathe work, tuner work– ready for testing in 2 weeks?</a:t>
            </a:r>
            <a:endParaRPr lang="en-US" sz="3300" dirty="0" smtClean="0"/>
          </a:p>
          <a:p>
            <a:pPr lvl="2"/>
            <a:r>
              <a:rPr lang="en-US" sz="3400" dirty="0" smtClean="0"/>
              <a:t>RF19 </a:t>
            </a:r>
            <a:r>
              <a:rPr lang="en-US" sz="3400" dirty="0" smtClean="0"/>
              <a:t>– Testing started this weekend - </a:t>
            </a:r>
            <a:endParaRPr lang="en-US" sz="3400" dirty="0"/>
          </a:p>
          <a:p>
            <a:pPr lvl="2"/>
            <a:r>
              <a:rPr lang="en-US" sz="3400" dirty="0" smtClean="0"/>
              <a:t>Looking at extra </a:t>
            </a:r>
            <a:r>
              <a:rPr lang="en-US" sz="3400" dirty="0" smtClean="0"/>
              <a:t>tuners: One </a:t>
            </a:r>
            <a:r>
              <a:rPr lang="en-US" sz="3400" dirty="0" smtClean="0"/>
              <a:t>that was stored in box </a:t>
            </a:r>
            <a:r>
              <a:rPr lang="en-US" sz="3400" dirty="0" smtClean="0"/>
              <a:t> removed, One </a:t>
            </a:r>
            <a:r>
              <a:rPr lang="en-US" sz="3400" dirty="0" smtClean="0"/>
              <a:t>on large bore </a:t>
            </a:r>
            <a:r>
              <a:rPr lang="en-US" sz="3400" dirty="0" smtClean="0"/>
              <a:t>cavity?</a:t>
            </a:r>
            <a:endParaRPr lang="en-US" sz="3400" dirty="0" smtClean="0"/>
          </a:p>
          <a:p>
            <a:pPr lvl="2"/>
            <a:r>
              <a:rPr lang="en-US" sz="3400" dirty="0" smtClean="0"/>
              <a:t>New Parallel Cavities </a:t>
            </a:r>
            <a:r>
              <a:rPr lang="en-US" sz="3400" dirty="0" smtClean="0"/>
              <a:t>–Perpendicular </a:t>
            </a:r>
            <a:r>
              <a:rPr lang="en-US" sz="3400" dirty="0" smtClean="0"/>
              <a:t>Cavities – </a:t>
            </a:r>
            <a:r>
              <a:rPr lang="en-US" sz="3400" dirty="0"/>
              <a:t>Working on ferrite measurements and simulations /heating </a:t>
            </a:r>
            <a:r>
              <a:rPr lang="en-US" sz="3400" dirty="0" smtClean="0"/>
              <a:t>estimates - buying ferrite samples</a:t>
            </a:r>
            <a:endParaRPr lang="en-US" sz="3400" dirty="0"/>
          </a:p>
          <a:p>
            <a:pPr lvl="2"/>
            <a:r>
              <a:rPr lang="en-US" sz="3400" dirty="0" smtClean="0"/>
              <a:t>Starting to build new tuner with the new ferrite!!  </a:t>
            </a:r>
            <a:r>
              <a:rPr lang="en-US" sz="3400" dirty="0" smtClean="0"/>
              <a:t>Assembly being done at IB2</a:t>
            </a:r>
            <a:r>
              <a:rPr lang="en-US" sz="3400" dirty="0" smtClean="0"/>
              <a:t>.</a:t>
            </a:r>
            <a:endParaRPr lang="en-US" sz="3400" dirty="0" smtClean="0"/>
          </a:p>
          <a:p>
            <a:pPr lvl="3"/>
            <a:r>
              <a:rPr lang="en-US" sz="3000" dirty="0" smtClean="0"/>
              <a:t>Lots of documentation to go along with new tuner</a:t>
            </a:r>
            <a:endParaRPr lang="en-US" sz="3000" dirty="0" smtClean="0"/>
          </a:p>
          <a:p>
            <a:pPr lvl="2"/>
            <a:r>
              <a:rPr lang="en-US" sz="3400" dirty="0" smtClean="0"/>
              <a:t>Booster </a:t>
            </a:r>
            <a:r>
              <a:rPr lang="en-US" sz="3400" dirty="0"/>
              <a:t>Anode Supplies </a:t>
            </a:r>
            <a:r>
              <a:rPr lang="en-US" sz="3600" dirty="0" smtClean="0"/>
              <a:t>–</a:t>
            </a:r>
            <a:r>
              <a:rPr lang="en-US" sz="3600" dirty="0" smtClean="0">
                <a:solidFill>
                  <a:srgbClr val="000000"/>
                </a:solidFill>
                <a:ea typeface="Times New Roman"/>
                <a:cs typeface="Times New Roman"/>
              </a:rPr>
              <a:t> Work continues </a:t>
            </a:r>
            <a:r>
              <a:rPr lang="en-US" sz="3600" dirty="0" smtClean="0">
                <a:solidFill>
                  <a:srgbClr val="000000"/>
                </a:solidFill>
                <a:ea typeface="Times New Roman"/>
                <a:cs typeface="Times New Roman"/>
              </a:rPr>
              <a:t>– Ordering continues</a:t>
            </a:r>
          </a:p>
          <a:p>
            <a:pPr lvl="2"/>
            <a:r>
              <a:rPr lang="en-US" sz="3400" dirty="0" smtClean="0"/>
              <a:t>Booster </a:t>
            </a:r>
            <a:r>
              <a:rPr lang="en-US" sz="3400" dirty="0"/>
              <a:t>Bias supplies </a:t>
            </a:r>
            <a:r>
              <a:rPr lang="en-US" sz="3400" dirty="0" smtClean="0"/>
              <a:t>– First one </a:t>
            </a:r>
            <a:r>
              <a:rPr lang="en-US" sz="3400" dirty="0" smtClean="0"/>
              <a:t>is done and should be part of the test stand cavity testing</a:t>
            </a:r>
            <a:endParaRPr lang="en-US" sz="3400" dirty="0" smtClean="0"/>
          </a:p>
          <a:p>
            <a:pPr lvl="1"/>
            <a:r>
              <a:rPr lang="en-US" sz="3800" dirty="0" smtClean="0"/>
              <a:t>Booster Shielding – setting up another round of scans – during cavity install &amp; next day</a:t>
            </a:r>
          </a:p>
          <a:p>
            <a:pPr lvl="1"/>
            <a:r>
              <a:rPr lang="en-US" sz="3300" dirty="0" smtClean="0"/>
              <a:t>Booster BPM work – Finishing up specification and documentation, Some parts being ordered</a:t>
            </a:r>
          </a:p>
          <a:p>
            <a:pPr lvl="1"/>
            <a:r>
              <a:rPr lang="en-US" sz="3300" dirty="0" smtClean="0"/>
              <a:t>Booster </a:t>
            </a:r>
            <a:r>
              <a:rPr lang="en-US" sz="3300" dirty="0" err="1" smtClean="0"/>
              <a:t>Nothcer</a:t>
            </a:r>
            <a:r>
              <a:rPr lang="en-US" sz="3300" dirty="0" smtClean="0"/>
              <a:t> – </a:t>
            </a:r>
            <a:r>
              <a:rPr lang="en-US" sz="3400" dirty="0"/>
              <a:t>W</a:t>
            </a:r>
            <a:r>
              <a:rPr lang="en-US" sz="3400" dirty="0" smtClean="0"/>
              <a:t>orking </a:t>
            </a:r>
            <a:r>
              <a:rPr lang="en-US" sz="3400" dirty="0"/>
              <a:t>out a logic issue on a monitoring </a:t>
            </a:r>
            <a:r>
              <a:rPr lang="en-US" sz="3400" dirty="0" smtClean="0"/>
              <a:t>card</a:t>
            </a:r>
          </a:p>
          <a:p>
            <a:pPr lvl="2"/>
            <a:r>
              <a:rPr lang="en-US" sz="3200" dirty="0" smtClean="0">
                <a:ea typeface="Times New Roman"/>
                <a:cs typeface="Times New Roman"/>
              </a:rPr>
              <a:t>Need </a:t>
            </a:r>
            <a:r>
              <a:rPr lang="en-US" sz="3200" dirty="0">
                <a:ea typeface="Times New Roman"/>
                <a:cs typeface="Times New Roman"/>
              </a:rPr>
              <a:t>about a week of 24/7 running on our TLG </a:t>
            </a:r>
            <a:r>
              <a:rPr lang="en-US" sz="3200" dirty="0" smtClean="0">
                <a:ea typeface="Times New Roman"/>
                <a:cs typeface="Times New Roman"/>
              </a:rPr>
              <a:t>system</a:t>
            </a:r>
          </a:p>
          <a:p>
            <a:pPr lvl="2"/>
            <a:r>
              <a:rPr lang="en-US" sz="3200" dirty="0" smtClean="0">
                <a:ea typeface="Times New Roman"/>
                <a:cs typeface="Times New Roman"/>
              </a:rPr>
              <a:t>Like </a:t>
            </a:r>
            <a:r>
              <a:rPr lang="en-US" sz="3200" dirty="0">
                <a:ea typeface="Times New Roman"/>
                <a:cs typeface="Times New Roman"/>
              </a:rPr>
              <a:t>to connect three loads </a:t>
            </a:r>
            <a:r>
              <a:rPr lang="en-US" sz="3200" dirty="0" smtClean="0">
                <a:ea typeface="Times New Roman"/>
                <a:cs typeface="Times New Roman"/>
              </a:rPr>
              <a:t>in gallery to ensure it can work for 700 MeV notching</a:t>
            </a:r>
            <a:endParaRPr lang="en-US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390526" y="150098"/>
            <a:ext cx="4533953" cy="4355536"/>
            <a:chOff x="2617537" y="2461847"/>
            <a:chExt cx="4011863" cy="3557953"/>
          </a:xfrm>
        </p:grpSpPr>
        <p:pic>
          <p:nvPicPr>
            <p:cNvPr id="5" name="Picture 4" descr="BoosterLayout.gif"/>
            <p:cNvPicPr>
              <a:picLocks noChangeAspect="1"/>
            </p:cNvPicPr>
            <p:nvPr/>
          </p:nvPicPr>
          <p:blipFill>
            <a:blip r:embed="rId2" cstate="print"/>
            <a:srcRect r="17333" b="1935"/>
            <a:stretch>
              <a:fillRect/>
            </a:stretch>
          </p:blipFill>
          <p:spPr>
            <a:xfrm>
              <a:off x="2617537" y="2461847"/>
              <a:ext cx="4011863" cy="3557953"/>
            </a:xfrm>
            <a:prstGeom prst="rect">
              <a:avLst/>
            </a:prstGeom>
            <a:ln w="76200">
              <a:solidFill>
                <a:schemeClr val="tx1"/>
              </a:solidFill>
            </a:ln>
          </p:spPr>
        </p:pic>
        <p:sp>
          <p:nvSpPr>
            <p:cNvPr id="6" name="Oval 5"/>
            <p:cNvSpPr/>
            <p:nvPr/>
          </p:nvSpPr>
          <p:spPr>
            <a:xfrm>
              <a:off x="5403893" y="2950183"/>
              <a:ext cx="127957" cy="12484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5833952" y="4982923"/>
              <a:ext cx="127957" cy="12484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5362491" y="5411746"/>
              <a:ext cx="127958" cy="12484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5666349" y="5177815"/>
              <a:ext cx="127958" cy="12484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5553267" y="5270123"/>
              <a:ext cx="127958" cy="12484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5031331" y="5596356"/>
              <a:ext cx="127958" cy="12484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6083896" y="4101506"/>
              <a:ext cx="127958" cy="12484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rgbClr val="00B050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5594233" y="3079801"/>
              <a:ext cx="127958" cy="12484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rgbClr val="00B050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6027118" y="4584114"/>
              <a:ext cx="127958" cy="12484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5246278" y="5471437"/>
              <a:ext cx="127958" cy="12484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5909249" y="3516319"/>
              <a:ext cx="127958" cy="12484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5837650" y="3390448"/>
              <a:ext cx="127958" cy="12484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4973224" y="2755452"/>
              <a:ext cx="127958" cy="12484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5109621" y="2794660"/>
              <a:ext cx="127958" cy="12484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5283544" y="2878574"/>
              <a:ext cx="127958" cy="12484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6083896" y="4242175"/>
              <a:ext cx="127958" cy="12484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4881850" y="5626310"/>
              <a:ext cx="127958" cy="12484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pic>
        <p:nvPicPr>
          <p:cNvPr id="24" name="Picture 2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28415"/>
            <a:ext cx="4747285" cy="3163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5" name="Straight Connector 24"/>
          <p:cNvCxnSpPr/>
          <p:nvPr/>
        </p:nvCxnSpPr>
        <p:spPr>
          <a:xfrm flipV="1">
            <a:off x="1295400" y="3761274"/>
            <a:ext cx="3451885" cy="2410926"/>
          </a:xfrm>
          <a:prstGeom prst="line">
            <a:avLst/>
          </a:prstGeom>
          <a:ln w="381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3002281" y="4983481"/>
            <a:ext cx="4571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Content Placeholder 2"/>
          <p:cNvSpPr>
            <a:spLocks noGrp="1"/>
          </p:cNvSpPr>
          <p:nvPr>
            <p:ph sz="quarter" idx="1"/>
          </p:nvPr>
        </p:nvSpPr>
        <p:spPr>
          <a:xfrm>
            <a:off x="0" y="1513081"/>
            <a:ext cx="6307586" cy="5334000"/>
          </a:xfrm>
        </p:spPr>
        <p:txBody>
          <a:bodyPr>
            <a:normAutofit/>
          </a:bodyPr>
          <a:lstStyle/>
          <a:p>
            <a:r>
              <a:rPr lang="en-US" sz="2400" dirty="0"/>
              <a:t>Cavities Refurbishment </a:t>
            </a:r>
          </a:p>
          <a:p>
            <a:pPr lvl="1"/>
            <a:r>
              <a:rPr lang="en-US" sz="1600" dirty="0" smtClean="0"/>
              <a:t>10 </a:t>
            </a:r>
            <a:r>
              <a:rPr lang="en-US" sz="1600" dirty="0"/>
              <a:t>of 19 cavities have been </a:t>
            </a:r>
            <a:r>
              <a:rPr lang="en-US" sz="1600" dirty="0" smtClean="0"/>
              <a:t>refurbished</a:t>
            </a:r>
          </a:p>
          <a:p>
            <a:pPr marL="868680" lvl="3" indent="0">
              <a:buNone/>
            </a:pPr>
            <a:r>
              <a:rPr lang="en-US" sz="1400" dirty="0" smtClean="0"/>
              <a:t>                                                                                                       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7094119" y="4176762"/>
            <a:ext cx="96629" cy="806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493546" y="5006340"/>
            <a:ext cx="33545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Install refurbished cavity in slot 2</a:t>
            </a:r>
          </a:p>
          <a:p>
            <a:r>
              <a:rPr lang="en-US" dirty="0" smtClean="0"/>
              <a:t>Pull Cavity RF 5 (need to fix taper)</a:t>
            </a:r>
          </a:p>
          <a:p>
            <a:r>
              <a:rPr lang="en-US" dirty="0" smtClean="0"/>
              <a:t>Pull another cavity for </a:t>
            </a:r>
            <a:r>
              <a:rPr lang="en-US" dirty="0" err="1" smtClean="0"/>
              <a:t>refurb</a:t>
            </a:r>
            <a:r>
              <a:rPr lang="en-US" dirty="0" smtClean="0"/>
              <a:t>?</a:t>
            </a:r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6657502" y="2482345"/>
            <a:ext cx="1026596" cy="10689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 rot="10800000" flipV="1">
            <a:off x="5984711" y="1695653"/>
            <a:ext cx="18370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RF 5 will be removed for repair</a:t>
            </a:r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3124200" y="4419600"/>
            <a:ext cx="0" cy="21336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522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>
            <a:noAutofit/>
          </a:bodyPr>
          <a:lstStyle/>
          <a:p>
            <a:r>
              <a:rPr lang="en-US" sz="3200" dirty="0" smtClean="0"/>
              <a:t>Recent PIP Budget/News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82" y="457200"/>
            <a:ext cx="9144000" cy="6096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Budget Issues: </a:t>
            </a:r>
            <a:r>
              <a:rPr lang="en-US" sz="2800" dirty="0" smtClean="0"/>
              <a:t>no news from DOE/Lab meeting</a:t>
            </a:r>
          </a:p>
          <a:p>
            <a:pPr lvl="1"/>
            <a:r>
              <a:rPr lang="en-US" sz="2400" dirty="0" smtClean="0"/>
              <a:t>Another budget meeting in June (after dust settles)</a:t>
            </a:r>
          </a:p>
          <a:p>
            <a:r>
              <a:rPr lang="en-US" dirty="0" smtClean="0"/>
              <a:t>General: Lots of talk about P5 and DOE – PIPII/PIP</a:t>
            </a:r>
          </a:p>
          <a:p>
            <a:r>
              <a:rPr lang="en-US" sz="2800" dirty="0" smtClean="0"/>
              <a:t>PMG – 4/26  has been canceled – Stuart is departing</a:t>
            </a:r>
          </a:p>
          <a:p>
            <a:pPr lvl="1"/>
            <a:r>
              <a:rPr lang="en-US" sz="2400" dirty="0" smtClean="0"/>
              <a:t>Who will replace Stuart – not sure but he has listed PIP as one of his important tasks</a:t>
            </a:r>
            <a:endParaRPr lang="en-US" sz="2800" dirty="0" smtClean="0"/>
          </a:p>
          <a:p>
            <a:r>
              <a:rPr lang="en-US" sz="2800" dirty="0" smtClean="0"/>
              <a:t>Lots of shutdown talk – Regular SD planning</a:t>
            </a:r>
          </a:p>
          <a:p>
            <a:r>
              <a:rPr lang="en-US" sz="3000" dirty="0" smtClean="0"/>
              <a:t>Update of RLS – </a:t>
            </a:r>
            <a:r>
              <a:rPr lang="en-US" sz="3000" dirty="0" smtClean="0"/>
              <a:t>Some </a:t>
            </a:r>
            <a:r>
              <a:rPr lang="en-US" sz="3000" dirty="0" smtClean="0"/>
              <a:t>Booster items remain</a:t>
            </a:r>
          </a:p>
          <a:p>
            <a:r>
              <a:rPr lang="en-US" sz="3000" dirty="0" smtClean="0"/>
              <a:t>P5 should report back to lab in April – PIP impact likely</a:t>
            </a:r>
          </a:p>
          <a:p>
            <a:r>
              <a:rPr lang="en-US" sz="3000" dirty="0" smtClean="0"/>
              <a:t>Director is interested in 20 Hz – potential users…..</a:t>
            </a:r>
          </a:p>
          <a:p>
            <a:pPr lvl="1"/>
            <a:r>
              <a:rPr lang="en-US" sz="2600" dirty="0" smtClean="0"/>
              <a:t>Too soon to affect what we are doing</a:t>
            </a:r>
          </a:p>
          <a:p>
            <a:r>
              <a:rPr lang="en-US" sz="3000" dirty="0" smtClean="0"/>
              <a:t>Post-Doc position for PIP is open/receiving resumes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Upcoming Talks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486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Future Meetings to be Scheduled:</a:t>
            </a:r>
          </a:p>
          <a:p>
            <a:r>
              <a:rPr lang="en-US" dirty="0" smtClean="0"/>
              <a:t>Peter/Craig – New Booster BPM Plan</a:t>
            </a:r>
          </a:p>
          <a:p>
            <a:r>
              <a:rPr lang="en-US" dirty="0" smtClean="0"/>
              <a:t>Matt/John – New Tuner</a:t>
            </a:r>
          </a:p>
          <a:p>
            <a:r>
              <a:rPr lang="en-US" dirty="0" smtClean="0"/>
              <a:t>Tom </a:t>
            </a:r>
            <a:r>
              <a:rPr lang="en-US" dirty="0" smtClean="0"/>
              <a:t>Kubicki – New Booster Cavity </a:t>
            </a:r>
            <a:r>
              <a:rPr lang="en-US" dirty="0" smtClean="0"/>
              <a:t>Plan</a:t>
            </a:r>
          </a:p>
          <a:p>
            <a:r>
              <a:rPr lang="en-US" dirty="0" smtClean="0"/>
              <a:t>Bill </a:t>
            </a:r>
            <a:r>
              <a:rPr lang="en-US" dirty="0" smtClean="0"/>
              <a:t>Pellico - Loss Scans and Shielding Assessment</a:t>
            </a:r>
          </a:p>
          <a:p>
            <a:r>
              <a:rPr lang="en-US" dirty="0" smtClean="0"/>
              <a:t>John Reid - Solid State Installation - Final Report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0"/>
            <a:ext cx="3276600" cy="6638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8688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4018</TotalTime>
  <Words>526</Words>
  <Application>Microsoft Office PowerPoint</Application>
  <PresentationFormat>On-screen Show (4:3)</PresentationFormat>
  <Paragraphs>59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PIP Update</vt:lpstr>
      <vt:lpstr>Agenda</vt:lpstr>
      <vt:lpstr>Update</vt:lpstr>
      <vt:lpstr>PowerPoint Presentation</vt:lpstr>
      <vt:lpstr>Recent PIP Budget/News</vt:lpstr>
      <vt:lpstr>Upcoming Talks</vt:lpstr>
      <vt:lpstr>PowerPoint Presentation</vt:lpstr>
    </vt:vector>
  </TitlesOfParts>
  <Company>Fermilab | Accelerator Division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PIP Update</dc:title>
  <dc:creator>Zwaska</dc:creator>
  <cp:lastModifiedBy>William A. Pellico x8368 07477N</cp:lastModifiedBy>
  <cp:revision>254</cp:revision>
  <dcterms:created xsi:type="dcterms:W3CDTF">2012-05-23T14:14:44Z</dcterms:created>
  <dcterms:modified xsi:type="dcterms:W3CDTF">2014-04-30T15:29:25Z</dcterms:modified>
</cp:coreProperties>
</file>