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86" r:id="rId3"/>
    <p:sldId id="288" r:id="rId4"/>
    <p:sldId id="289" r:id="rId5"/>
    <p:sldId id="290" r:id="rId6"/>
    <p:sldId id="257" r:id="rId7"/>
    <p:sldId id="291" r:id="rId8"/>
    <p:sldId id="293" r:id="rId9"/>
    <p:sldId id="294" r:id="rId10"/>
    <p:sldId id="292" r:id="rId11"/>
    <p:sldId id="258" r:id="rId12"/>
    <p:sldId id="295" r:id="rId13"/>
    <p:sldId id="296" r:id="rId14"/>
    <p:sldId id="259" r:id="rId15"/>
    <p:sldId id="260" r:id="rId16"/>
    <p:sldId id="297" r:id="rId17"/>
    <p:sldId id="261" r:id="rId18"/>
    <p:sldId id="300" r:id="rId19"/>
    <p:sldId id="299" r:id="rId20"/>
    <p:sldId id="301" r:id="rId21"/>
    <p:sldId id="265" r:id="rId22"/>
    <p:sldId id="266" r:id="rId23"/>
    <p:sldId id="271" r:id="rId24"/>
    <p:sldId id="272" r:id="rId25"/>
    <p:sldId id="267" r:id="rId26"/>
    <p:sldId id="268" r:id="rId27"/>
    <p:sldId id="263" r:id="rId28"/>
    <p:sldId id="264" r:id="rId29"/>
    <p:sldId id="298" r:id="rId30"/>
    <p:sldId id="303" r:id="rId31"/>
    <p:sldId id="302" r:id="rId32"/>
    <p:sldId id="304" r:id="rId33"/>
    <p:sldId id="274" r:id="rId34"/>
    <p:sldId id="281" r:id="rId35"/>
    <p:sldId id="305" r:id="rId36"/>
    <p:sldId id="285" r:id="rId37"/>
    <p:sldId id="277" r:id="rId38"/>
    <p:sldId id="269" r:id="rId39"/>
    <p:sldId id="309" r:id="rId40"/>
    <p:sldId id="273" r:id="rId41"/>
    <p:sldId id="270" r:id="rId42"/>
    <p:sldId id="306" r:id="rId43"/>
    <p:sldId id="307" r:id="rId44"/>
    <p:sldId id="308" r:id="rId45"/>
    <p:sldId id="284" r:id="rId46"/>
    <p:sldId id="310" r:id="rId47"/>
    <p:sldId id="278" r:id="rId48"/>
    <p:sldId id="276" r:id="rId49"/>
    <p:sldId id="282" r:id="rId50"/>
    <p:sldId id="283" r:id="rId51"/>
    <p:sldId id="287" r:id="rId52"/>
    <p:sldId id="26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0D0"/>
    <a:srgbClr val="FF00FF"/>
    <a:srgbClr val="00C212"/>
    <a:srgbClr val="020AA0"/>
    <a:srgbClr val="1700A2"/>
    <a:srgbClr val="1A00B8"/>
    <a:srgbClr val="190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 autoAdjust="0"/>
    <p:restoredTop sz="94654" autoAdjust="0"/>
  </p:normalViewPr>
  <p:slideViewPr>
    <p:cSldViewPr>
      <p:cViewPr>
        <p:scale>
          <a:sx n="100" d="100"/>
          <a:sy n="100" d="100"/>
        </p:scale>
        <p:origin x="-100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6D265-38B8-4FA7-9972-A1C5D2EBED0B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8F10-7AB1-4ED3-99CE-B0BCC2AD9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2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505200" cy="365125"/>
          </a:xfrm>
        </p:spPr>
        <p:txBody>
          <a:bodyPr/>
          <a:lstStyle/>
          <a:p>
            <a:r>
              <a:rPr lang="en-US" smtClean="0"/>
              <a:t>APT Seminar --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2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0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9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2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3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2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5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4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356350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0BD8A-1FD0-4CF6-A6E2-AAC6F70FE5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695" y="7620"/>
            <a:ext cx="108430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74229" y="-381000"/>
            <a:ext cx="912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20AA0"/>
                </a:solidFill>
                <a:latin typeface="FermiLgo" panose="00000400000000000000" pitchFamily="2" charset="0"/>
              </a:rPr>
              <a:t>f</a:t>
            </a:r>
            <a:endParaRPr lang="en-US" sz="7200" dirty="0">
              <a:solidFill>
                <a:srgbClr val="020AA0"/>
              </a:solidFill>
              <a:latin typeface="FermiLgo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474" y="-76200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1E00D0"/>
                </a:solidFill>
              </a:rPr>
              <a:t>AD-Inst</a:t>
            </a:r>
            <a:r>
              <a:rPr lang="en-US" b="1" i="1" baseline="0" dirty="0" smtClean="0">
                <a:solidFill>
                  <a:srgbClr val="1E00D0"/>
                </a:solidFill>
              </a:rPr>
              <a:t>rumentation</a:t>
            </a:r>
            <a:endParaRPr lang="en-US" b="1" i="1" dirty="0">
              <a:solidFill>
                <a:srgbClr val="1E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6" Type="http://schemas.openxmlformats.org/officeDocument/2006/relationships/image" Target="../media/image74.png"/><Relationship Id="rId17" Type="http://schemas.openxmlformats.org/officeDocument/2006/relationships/image" Target="../media/image9.png"/><Relationship Id="rId19" Type="http://schemas.openxmlformats.org/officeDocument/2006/relationships/image" Target="../media/image77.png"/><Relationship Id="rId2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5" Type="http://schemas.openxmlformats.org/officeDocument/2006/relationships/image" Target="../media/image83.png"/><Relationship Id="rId26" Type="http://schemas.openxmlformats.org/officeDocument/2006/relationships/image" Target="../media/image75.png"/><Relationship Id="rId27" Type="http://schemas.openxmlformats.org/officeDocument/2006/relationships/image" Target="../media/image10.png"/><Relationship Id="rId28" Type="http://schemas.openxmlformats.org/officeDocument/2006/relationships/image" Target="../media/image11.png"/><Relationship Id="rId29" Type="http://schemas.openxmlformats.org/officeDocument/2006/relationships/image" Target="../media/image12.png"/><Relationship Id="rId30" Type="http://schemas.openxmlformats.org/officeDocument/2006/relationships/image" Target="../media/image86.png"/><Relationship Id="rId31" Type="http://schemas.openxmlformats.org/officeDocument/2006/relationships/image" Target="../media/image88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Electron Beam Profiler for the Main Injector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Randy Thurman-</a:t>
            </a:r>
            <a:r>
              <a:rPr lang="en-US" dirty="0" err="1" smtClean="0"/>
              <a:t>Keup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Instrumentation Department</a:t>
            </a:r>
          </a:p>
          <a:p>
            <a:r>
              <a:rPr lang="en-US" i="1" dirty="0" smtClean="0"/>
              <a:t>APT Seminar</a:t>
            </a:r>
          </a:p>
          <a:p>
            <a:r>
              <a:rPr lang="en-US" i="1" dirty="0" smtClean="0"/>
              <a:t>17 June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544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Device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5867400"/>
            <a:ext cx="449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W. </a:t>
            </a:r>
            <a:r>
              <a:rPr lang="en-US" sz="1400" i="1" dirty="0" err="1">
                <a:solidFill>
                  <a:srgbClr val="FF0000"/>
                </a:solidFill>
              </a:rPr>
              <a:t>Blokland</a:t>
            </a:r>
            <a:r>
              <a:rPr lang="en-US" sz="1400" i="1" dirty="0">
                <a:solidFill>
                  <a:srgbClr val="FF0000"/>
                </a:solidFill>
              </a:rPr>
              <a:t>, 9th DITANET Topical Workshop, April 2013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37" y="4267200"/>
            <a:ext cx="3827563" cy="219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4" y="1143001"/>
            <a:ext cx="542305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4347" y="1295400"/>
            <a:ext cx="3297253" cy="441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4495800" y="4724400"/>
            <a:ext cx="914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9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Collaborating with </a:t>
            </a:r>
            <a:r>
              <a:rPr lang="en-US" dirty="0" err="1"/>
              <a:t>Wim</a:t>
            </a:r>
            <a:r>
              <a:rPr lang="en-US" dirty="0"/>
              <a:t> </a:t>
            </a:r>
            <a:r>
              <a:rPr lang="en-US" dirty="0" err="1"/>
              <a:t>Blokland</a:t>
            </a:r>
            <a:r>
              <a:rPr lang="en-US" dirty="0"/>
              <a:t> at SNS who has done simulations of the various techniques</a:t>
            </a:r>
          </a:p>
          <a:p>
            <a:r>
              <a:rPr lang="en-US" dirty="0" smtClean="0"/>
              <a:t>Possible </a:t>
            </a:r>
            <a:r>
              <a:rPr lang="en-US" dirty="0"/>
              <a:t>techniques for measuring </a:t>
            </a:r>
            <a:r>
              <a:rPr lang="en-US" dirty="0" smtClean="0"/>
              <a:t>deflection</a:t>
            </a:r>
            <a:endParaRPr lang="en-US" dirty="0"/>
          </a:p>
          <a:p>
            <a:pPr lvl="1"/>
            <a:r>
              <a:rPr lang="en-US" dirty="0">
                <a:solidFill>
                  <a:srgbClr val="FF00FF"/>
                </a:solidFill>
              </a:rPr>
              <a:t>Fast scan through peak </a:t>
            </a:r>
            <a:r>
              <a:rPr lang="en-US" dirty="0" smtClean="0">
                <a:solidFill>
                  <a:srgbClr val="FF00FF"/>
                </a:solidFill>
              </a:rPr>
              <a:t>of bunch</a:t>
            </a:r>
            <a:endParaRPr lang="en-US" dirty="0">
              <a:solidFill>
                <a:srgbClr val="FF00FF"/>
              </a:solidFill>
            </a:endParaRPr>
          </a:p>
          <a:p>
            <a:pPr lvl="2"/>
            <a:r>
              <a:rPr lang="en-US" dirty="0">
                <a:solidFill>
                  <a:srgbClr val="FF00FF"/>
                </a:solidFill>
              </a:rPr>
              <a:t>Requires fast deflector (&lt; 1 ns sweep time)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Slow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scan, akin to flying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wires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Position the beam and record the maximum deflection as the beam passes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by</a:t>
            </a:r>
          </a:p>
          <a:p>
            <a:pPr lvl="3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Leave the electron beam stationary</a:t>
            </a:r>
          </a:p>
          <a:p>
            <a:pPr lvl="3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Sweep the beam along the proton direction</a:t>
            </a:r>
          </a:p>
          <a:p>
            <a:pPr lvl="4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Obtain longitudinal distribution</a:t>
            </a:r>
          </a:p>
          <a:p>
            <a:pPr lvl="4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Probably what we will start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77000" y="2057400"/>
            <a:ext cx="2209800" cy="2332704"/>
            <a:chOff x="5943600" y="4296696"/>
            <a:chExt cx="2209800" cy="2332704"/>
          </a:xfrm>
        </p:grpSpPr>
        <p:sp>
          <p:nvSpPr>
            <p:cNvPr id="9" name="TextBox 8"/>
            <p:cNvSpPr txBox="1"/>
            <p:nvPr/>
          </p:nvSpPr>
          <p:spPr>
            <a:xfrm flipH="1" flipV="1">
              <a:off x="7936008" y="58968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 flipV="1">
              <a:off x="7461697" y="54396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flipH="1" flipV="1">
              <a:off x="7779785" y="57444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 flipV="1">
              <a:off x="7616977" y="55920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7329944" y="525307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7213249" y="511314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 flipV="1">
              <a:off x="7081497" y="5181332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flipH="1" flipV="1">
              <a:off x="6964801" y="5261861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 flipV="1">
              <a:off x="6840577" y="5350999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flipH="1" flipV="1">
              <a:off x="6716353" y="5407440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flipH="1" flipV="1">
              <a:off x="6576130" y="525307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 flipV="1">
              <a:off x="6429321" y="502648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 flipV="1">
              <a:off x="6296626" y="487408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flipH="1" flipV="1">
              <a:off x="6157345" y="472168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 flipV="1">
              <a:off x="6033121" y="456928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943600" y="5605790"/>
              <a:ext cx="1030905" cy="1023610"/>
              <a:chOff x="5943600" y="5605790"/>
              <a:chExt cx="1030905" cy="1023610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V="1">
                <a:off x="6359418" y="5817878"/>
                <a:ext cx="0" cy="81152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943600" y="6236852"/>
                <a:ext cx="820777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0000"/>
                  </a:srgb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6272592" y="5605790"/>
                <a:ext cx="15240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00B050"/>
                    </a:solidFill>
                  </a:rPr>
                  <a:t>Y</a:t>
                </a:r>
                <a:endParaRPr lang="en-US" sz="11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669705" y="6096047"/>
                <a:ext cx="30480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FF0000"/>
                    </a:solidFill>
                  </a:rPr>
                  <a:t>Z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H="1" flipV="1">
              <a:off x="6072449" y="4296696"/>
              <a:ext cx="1997179" cy="21469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6121935" y="4357480"/>
              <a:ext cx="1907112" cy="2037579"/>
              <a:chOff x="6121935" y="4357480"/>
              <a:chExt cx="1907112" cy="203757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6121935" y="4357480"/>
                <a:ext cx="4897" cy="2946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243114" y="4486976"/>
                <a:ext cx="5286" cy="3234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388467" y="4648185"/>
                <a:ext cx="2807" cy="31691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519859" y="4788252"/>
                <a:ext cx="747" cy="3150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667496" y="4945319"/>
                <a:ext cx="0" cy="3785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810378" y="5093559"/>
                <a:ext cx="0" cy="3785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34200" y="5222249"/>
                <a:ext cx="0" cy="19425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177089" y="5320737"/>
                <a:ext cx="0" cy="16054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305674" y="5253923"/>
                <a:ext cx="0" cy="3785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424741" y="5400391"/>
                <a:ext cx="0" cy="3441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555968" y="5565572"/>
                <a:ext cx="605" cy="3220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713132" y="5718851"/>
                <a:ext cx="4651" cy="3379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7873706" y="5862811"/>
                <a:ext cx="1351" cy="3657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8026987" y="6026857"/>
                <a:ext cx="2060" cy="36820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/>
          <p:cNvGrpSpPr/>
          <p:nvPr/>
        </p:nvGrpSpPr>
        <p:grpSpPr>
          <a:xfrm>
            <a:off x="748246" y="2027904"/>
            <a:ext cx="5042954" cy="1981202"/>
            <a:chOff x="214846" y="4267200"/>
            <a:chExt cx="5042954" cy="1981202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1514555" y="5281780"/>
              <a:ext cx="1563131" cy="0"/>
            </a:xfrm>
            <a:prstGeom prst="straightConnector1">
              <a:avLst/>
            </a:prstGeom>
            <a:ln w="19050">
              <a:solidFill>
                <a:srgbClr val="0088EE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404867" y="5419869"/>
              <a:ext cx="1529662" cy="0"/>
            </a:xfrm>
            <a:prstGeom prst="straightConnector1">
              <a:avLst/>
            </a:prstGeom>
            <a:ln w="19050">
              <a:solidFill>
                <a:srgbClr val="007DDA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1282166" y="5557957"/>
              <a:ext cx="1529662" cy="0"/>
            </a:xfrm>
            <a:prstGeom prst="straightConnector1">
              <a:avLst/>
            </a:prstGeom>
            <a:ln w="19050">
              <a:solidFill>
                <a:srgbClr val="0072C8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1141435" y="5696046"/>
              <a:ext cx="1529662" cy="0"/>
            </a:xfrm>
            <a:prstGeom prst="straightConnector1">
              <a:avLst/>
            </a:prstGeom>
            <a:ln w="19050">
              <a:solidFill>
                <a:srgbClr val="0069B8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1030097" y="5834134"/>
              <a:ext cx="1529662" cy="0"/>
            </a:xfrm>
            <a:prstGeom prst="straightConnector1">
              <a:avLst/>
            </a:prstGeom>
            <a:ln w="19050">
              <a:solidFill>
                <a:srgbClr val="0067B4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916632" y="5972223"/>
              <a:ext cx="1529662" cy="0"/>
            </a:xfrm>
            <a:prstGeom prst="straightConnector1">
              <a:avLst/>
            </a:prstGeom>
            <a:ln w="19050">
              <a:solidFill>
                <a:srgbClr val="0060A8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794226" y="6110311"/>
              <a:ext cx="1529662" cy="0"/>
            </a:xfrm>
            <a:prstGeom prst="straightConnector1">
              <a:avLst/>
            </a:prstGeom>
            <a:ln w="19050">
              <a:solidFill>
                <a:srgbClr val="005A9E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85800" y="6248400"/>
              <a:ext cx="1529662" cy="0"/>
            </a:xfrm>
            <a:prstGeom prst="straightConnector1">
              <a:avLst/>
            </a:prstGeom>
            <a:ln w="19050">
              <a:solidFill>
                <a:srgbClr val="00518E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913286" y="5190713"/>
              <a:ext cx="1529662" cy="226006"/>
            </a:xfrm>
            <a:prstGeom prst="straightConnector1">
              <a:avLst/>
            </a:prstGeom>
            <a:ln w="19050">
              <a:solidFill>
                <a:srgbClr val="007DDA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2790923" y="5149967"/>
              <a:ext cx="1529662" cy="414266"/>
            </a:xfrm>
            <a:prstGeom prst="straightConnector1">
              <a:avLst/>
            </a:prstGeom>
            <a:ln w="19050">
              <a:solidFill>
                <a:srgbClr val="0072C8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2650192" y="5219012"/>
              <a:ext cx="1529662" cy="483311"/>
            </a:xfrm>
            <a:prstGeom prst="straightConnector1">
              <a:avLst/>
            </a:prstGeom>
            <a:ln w="19050">
              <a:solidFill>
                <a:srgbClr val="0069B8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509314" y="5410200"/>
              <a:ext cx="1529286" cy="430212"/>
            </a:xfrm>
            <a:prstGeom prst="straightConnector1">
              <a:avLst/>
            </a:prstGeom>
            <a:ln w="19050">
              <a:solidFill>
                <a:srgbClr val="0067B4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185469" y="5867400"/>
              <a:ext cx="1624531" cy="381002"/>
            </a:xfrm>
            <a:prstGeom prst="straightConnector1">
              <a:avLst/>
            </a:prstGeom>
            <a:ln w="19050">
              <a:solidFill>
                <a:srgbClr val="00518E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2305372" y="5715000"/>
              <a:ext cx="1580828" cy="395314"/>
            </a:xfrm>
            <a:prstGeom prst="straightConnector1">
              <a:avLst/>
            </a:prstGeom>
            <a:ln w="19050">
              <a:solidFill>
                <a:srgbClr val="005A9E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428973" y="5562600"/>
              <a:ext cx="1533427" cy="414610"/>
            </a:xfrm>
            <a:prstGeom prst="straightConnector1">
              <a:avLst/>
            </a:prstGeom>
            <a:ln w="19050">
              <a:solidFill>
                <a:srgbClr val="0060A8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214846" y="4267200"/>
              <a:ext cx="937390" cy="1042082"/>
              <a:chOff x="214846" y="4267200"/>
              <a:chExt cx="937390" cy="1042082"/>
            </a:xfrm>
          </p:grpSpPr>
          <p:grpSp>
            <p:nvGrpSpPr>
              <p:cNvPr id="78" name="Group 13"/>
              <p:cNvGrpSpPr/>
              <p:nvPr/>
            </p:nvGrpSpPr>
            <p:grpSpPr>
              <a:xfrm>
                <a:off x="214846" y="4267200"/>
                <a:ext cx="937390" cy="1023610"/>
                <a:chOff x="214846" y="4267200"/>
                <a:chExt cx="937390" cy="1023610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 flipV="1">
                  <a:off x="214846" y="4895441"/>
                  <a:ext cx="775754" cy="1"/>
                </a:xfrm>
                <a:prstGeom prst="straightConnector1">
                  <a:avLst/>
                </a:prstGeom>
                <a:ln w="1905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613349" y="4479288"/>
                  <a:ext cx="0" cy="811522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flipV="1">
                  <a:off x="484739" y="4687280"/>
                  <a:ext cx="249815" cy="434791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0000"/>
                    </a:srgbClr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/>
                <p:cNvSpPr txBox="1"/>
                <p:nvPr/>
              </p:nvSpPr>
              <p:spPr>
                <a:xfrm>
                  <a:off x="920571" y="4757410"/>
                  <a:ext cx="231665" cy="261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>
                      <a:solidFill>
                        <a:srgbClr val="0070C0"/>
                      </a:solidFill>
                    </a:rPr>
                    <a:t>X</a:t>
                  </a:r>
                  <a:endParaRPr lang="en-US" sz="11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526523" y="4267200"/>
                  <a:ext cx="152400" cy="261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>
                      <a:solidFill>
                        <a:srgbClr val="00B050"/>
                      </a:solidFill>
                    </a:rPr>
                    <a:t>Y</a:t>
                  </a:r>
                  <a:endParaRPr lang="en-US" sz="1100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286328" y="5047672"/>
                <a:ext cx="30480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FF0000"/>
                    </a:solidFill>
                  </a:rPr>
                  <a:t>Z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2" name="Straight Arrow Connector 61"/>
            <p:cNvCxnSpPr/>
            <p:nvPr/>
          </p:nvCxnSpPr>
          <p:spPr>
            <a:xfrm>
              <a:off x="2971800" y="5281780"/>
              <a:ext cx="1563131" cy="0"/>
            </a:xfrm>
            <a:prstGeom prst="straightConnector1">
              <a:avLst/>
            </a:prstGeom>
            <a:ln w="19050">
              <a:solidFill>
                <a:srgbClr val="0088EE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ight Arrow 62"/>
            <p:cNvSpPr/>
            <p:nvPr/>
          </p:nvSpPr>
          <p:spPr>
            <a:xfrm rot="8527157">
              <a:off x="744987" y="4998569"/>
              <a:ext cx="4495800" cy="427010"/>
            </a:xfrm>
            <a:prstGeom prst="rightArrow">
              <a:avLst>
                <a:gd name="adj1" fmla="val 40673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3496063" y="4735702"/>
              <a:ext cx="1533137" cy="445898"/>
            </a:xfrm>
            <a:prstGeom prst="straightConnector1">
              <a:avLst/>
            </a:prstGeom>
            <a:ln w="19050">
              <a:solidFill>
                <a:srgbClr val="3BAB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3372761" y="4873791"/>
              <a:ext cx="1529662" cy="480171"/>
            </a:xfrm>
            <a:prstGeom prst="straightConnector1">
              <a:avLst/>
            </a:prstGeom>
            <a:ln w="19050">
              <a:solidFill>
                <a:srgbClr val="29A3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261424" y="5011879"/>
              <a:ext cx="1529662" cy="414266"/>
            </a:xfrm>
            <a:prstGeom prst="straightConnector1">
              <a:avLst/>
            </a:prstGeom>
            <a:ln w="19050">
              <a:solidFill>
                <a:srgbClr val="159B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3832046" y="4315160"/>
              <a:ext cx="1425754" cy="409240"/>
            </a:xfrm>
            <a:prstGeom prst="straightConnector1">
              <a:avLst/>
            </a:prstGeom>
            <a:ln w="19050">
              <a:solidFill>
                <a:srgbClr val="71C2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700108" y="4453249"/>
              <a:ext cx="1481492" cy="423551"/>
            </a:xfrm>
            <a:prstGeom prst="straightConnector1">
              <a:avLst/>
            </a:prstGeom>
            <a:ln w="19050">
              <a:solidFill>
                <a:srgbClr val="65BD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3597859" y="4591337"/>
              <a:ext cx="1507541" cy="437863"/>
            </a:xfrm>
            <a:prstGeom prst="straightConnector1">
              <a:avLst/>
            </a:prstGeom>
            <a:ln w="19050">
              <a:solidFill>
                <a:srgbClr val="57B7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323741" y="4315160"/>
              <a:ext cx="1529662" cy="0"/>
            </a:xfrm>
            <a:prstGeom prst="straightConnector1">
              <a:avLst/>
            </a:prstGeom>
            <a:ln w="19050">
              <a:solidFill>
                <a:srgbClr val="71C2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200439" y="4453249"/>
              <a:ext cx="1529662" cy="0"/>
            </a:xfrm>
            <a:prstGeom prst="straightConnector1">
              <a:avLst/>
            </a:prstGeom>
            <a:ln w="19050">
              <a:solidFill>
                <a:srgbClr val="65BD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2080466" y="4591337"/>
              <a:ext cx="1529662" cy="0"/>
            </a:xfrm>
            <a:prstGeom prst="straightConnector1">
              <a:avLst/>
            </a:prstGeom>
            <a:ln w="19050">
              <a:solidFill>
                <a:srgbClr val="57B7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975489" y="4729426"/>
              <a:ext cx="1529662" cy="0"/>
            </a:xfrm>
            <a:prstGeom prst="straightConnector1">
              <a:avLst/>
            </a:prstGeom>
            <a:ln w="19050">
              <a:solidFill>
                <a:srgbClr val="3BAB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852640" y="4867514"/>
              <a:ext cx="1529662" cy="0"/>
            </a:xfrm>
            <a:prstGeom prst="straightConnector1">
              <a:avLst/>
            </a:prstGeom>
            <a:ln w="19050">
              <a:solidFill>
                <a:srgbClr val="29A3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739027" y="5005603"/>
              <a:ext cx="1529662" cy="0"/>
            </a:xfrm>
            <a:prstGeom prst="straightConnector1">
              <a:avLst/>
            </a:prstGeom>
            <a:ln w="19050">
              <a:solidFill>
                <a:srgbClr val="159BFF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3156900" y="5149968"/>
              <a:ext cx="1529662" cy="213451"/>
            </a:xfrm>
            <a:prstGeom prst="straightConnector1">
              <a:avLst/>
            </a:prstGeom>
            <a:ln w="19050">
              <a:solidFill>
                <a:srgbClr val="0091FE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639053" y="5143691"/>
              <a:ext cx="1529662" cy="0"/>
            </a:xfrm>
            <a:prstGeom prst="straightConnector1">
              <a:avLst/>
            </a:prstGeom>
            <a:ln w="19050">
              <a:solidFill>
                <a:srgbClr val="0091FE"/>
              </a:solidFill>
              <a:headEnd type="diamon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4572000" y="1219200"/>
            <a:ext cx="140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Beam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2286000" y="1676400"/>
            <a:ext cx="219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Beam Above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28600" y="3697069"/>
            <a:ext cx="1352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</a:t>
            </a:r>
          </a:p>
          <a:p>
            <a:r>
              <a:rPr lang="en-US" dirty="0" smtClean="0"/>
              <a:t>Beam Below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4419601" y="4343400"/>
            <a:ext cx="1752602" cy="1875504"/>
            <a:chOff x="5943600" y="4296696"/>
            <a:chExt cx="2209802" cy="2332704"/>
          </a:xfrm>
        </p:grpSpPr>
        <p:sp>
          <p:nvSpPr>
            <p:cNvPr id="100" name="TextBox 99"/>
            <p:cNvSpPr txBox="1"/>
            <p:nvPr/>
          </p:nvSpPr>
          <p:spPr>
            <a:xfrm flipH="1" flipV="1">
              <a:off x="7936010" y="6218825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 flipH="1" flipV="1">
              <a:off x="7461697" y="5623555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 flipH="1" flipV="1">
              <a:off x="7779786" y="6035434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 flipH="1" flipV="1">
              <a:off x="7629542" y="5864441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 flipH="1" flipV="1">
              <a:off x="7329943" y="536274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flipH="1" flipV="1">
              <a:off x="7213249" y="5113148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flipH="1" flipV="1">
              <a:off x="7081497" y="5181332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flipH="1" flipV="1">
              <a:off x="6964801" y="5261861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 flipH="1" flipV="1">
              <a:off x="6840577" y="5350999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 flipH="1" flipV="1">
              <a:off x="6716353" y="5407440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 flipH="1" flipV="1">
              <a:off x="6576130" y="5078419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flipH="1" flipV="1">
              <a:off x="6429321" y="4794093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 flipH="1" flipV="1">
              <a:off x="6296626" y="4601497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flipH="1" flipV="1">
              <a:off x="6157345" y="44490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flipH="1" flipV="1">
              <a:off x="6033120" y="4296696"/>
              <a:ext cx="217392" cy="2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x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5943600" y="5605790"/>
              <a:ext cx="1030905" cy="1023610"/>
              <a:chOff x="5943600" y="5605790"/>
              <a:chExt cx="1030905" cy="1023610"/>
            </a:xfrm>
          </p:grpSpPr>
          <p:cxnSp>
            <p:nvCxnSpPr>
              <p:cNvPr id="132" name="Straight Arrow Connector 131"/>
              <p:cNvCxnSpPr/>
              <p:nvPr/>
            </p:nvCxnSpPr>
            <p:spPr>
              <a:xfrm flipV="1">
                <a:off x="6359418" y="5817878"/>
                <a:ext cx="0" cy="81152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>
                <a:off x="5943600" y="6236852"/>
                <a:ext cx="820777" cy="0"/>
              </a:xfrm>
              <a:prstGeom prst="straightConnector1">
                <a:avLst/>
              </a:prstGeom>
              <a:ln w="19050">
                <a:solidFill>
                  <a:srgbClr val="FF0000">
                    <a:alpha val="60000"/>
                  </a:srgb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6272592" y="5605790"/>
                <a:ext cx="15240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00B050"/>
                    </a:solidFill>
                  </a:rPr>
                  <a:t>Y</a:t>
                </a:r>
                <a:endParaRPr lang="en-US" sz="11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669705" y="6096047"/>
                <a:ext cx="30480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FF0000"/>
                    </a:solidFill>
                  </a:rPr>
                  <a:t>Z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16" name="Straight Connector 115"/>
            <p:cNvCxnSpPr/>
            <p:nvPr/>
          </p:nvCxnSpPr>
          <p:spPr>
            <a:xfrm flipH="1" flipV="1">
              <a:off x="6072449" y="4296696"/>
              <a:ext cx="1997179" cy="214690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6099640" y="4311018"/>
              <a:ext cx="1902214" cy="2068546"/>
              <a:chOff x="6099640" y="4311018"/>
              <a:chExt cx="1902214" cy="2068546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6495473" y="4760362"/>
                <a:ext cx="1558" cy="716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6644684" y="4912608"/>
                <a:ext cx="822" cy="2346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788388" y="5078063"/>
                <a:ext cx="0" cy="3785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6905926" y="5188161"/>
                <a:ext cx="0" cy="1942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7155098" y="5292847"/>
                <a:ext cx="0" cy="16054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7280542" y="5219835"/>
                <a:ext cx="0" cy="3785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7399607" y="5467316"/>
                <a:ext cx="2181" cy="2338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7531439" y="5709033"/>
                <a:ext cx="2294" cy="1538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7692651" y="5969344"/>
                <a:ext cx="1301" cy="626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7851029" y="6139784"/>
                <a:ext cx="690" cy="670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8001822" y="6310226"/>
                <a:ext cx="32" cy="693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6360387" y="4602317"/>
                <a:ext cx="1558" cy="716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6219018" y="4453568"/>
                <a:ext cx="1558" cy="716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6099640" y="4311018"/>
                <a:ext cx="1558" cy="716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Straight Arrow Connector 136"/>
          <p:cNvCxnSpPr/>
          <p:nvPr/>
        </p:nvCxnSpPr>
        <p:spPr>
          <a:xfrm>
            <a:off x="5867400" y="3200400"/>
            <a:ext cx="762000" cy="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09600" y="4800600"/>
            <a:ext cx="2853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scan time is too slow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longitudinal and transverse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charge distributions become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entangled</a:t>
            </a:r>
          </a:p>
        </p:txBody>
      </p:sp>
      <p:cxnSp>
        <p:nvCxnSpPr>
          <p:cNvPr id="139" name="Straight Arrow Connector 138"/>
          <p:cNvCxnSpPr/>
          <p:nvPr/>
        </p:nvCxnSpPr>
        <p:spPr>
          <a:xfrm>
            <a:off x="3581400" y="52578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44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Collaborating with </a:t>
            </a:r>
            <a:r>
              <a:rPr lang="en-US" dirty="0" err="1"/>
              <a:t>Wim</a:t>
            </a:r>
            <a:r>
              <a:rPr lang="en-US" dirty="0"/>
              <a:t> </a:t>
            </a:r>
            <a:r>
              <a:rPr lang="en-US" dirty="0" err="1"/>
              <a:t>Blokland</a:t>
            </a:r>
            <a:r>
              <a:rPr lang="en-US" dirty="0"/>
              <a:t> at SNS who has done simulations of the various techniques</a:t>
            </a:r>
          </a:p>
          <a:p>
            <a:r>
              <a:rPr lang="en-US" dirty="0" smtClean="0"/>
              <a:t>Possible </a:t>
            </a:r>
            <a:r>
              <a:rPr lang="en-US" dirty="0"/>
              <a:t>techniques for measuring </a:t>
            </a:r>
            <a:r>
              <a:rPr lang="en-US" dirty="0" smtClean="0"/>
              <a:t>deflection</a:t>
            </a:r>
            <a:endParaRPr lang="en-US" dirty="0"/>
          </a:p>
          <a:p>
            <a:pPr lvl="1"/>
            <a:r>
              <a:rPr lang="en-US" dirty="0"/>
              <a:t>Fast scan through peak </a:t>
            </a:r>
            <a:r>
              <a:rPr lang="en-US" dirty="0" smtClean="0"/>
              <a:t>of bunch</a:t>
            </a:r>
            <a:endParaRPr lang="en-US" dirty="0"/>
          </a:p>
          <a:p>
            <a:pPr lvl="2"/>
            <a:r>
              <a:rPr lang="en-US" dirty="0"/>
              <a:t>Requires fast deflector (&lt; 1 ns sweep time)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scan, akin to flying </a:t>
            </a:r>
            <a:r>
              <a:rPr lang="en-US" dirty="0" smtClean="0"/>
              <a:t>wires</a:t>
            </a:r>
            <a:endParaRPr lang="en-US" dirty="0"/>
          </a:p>
          <a:p>
            <a:pPr lvl="2"/>
            <a:r>
              <a:rPr lang="en-US" dirty="0"/>
              <a:t>Position the beam and record the maximum deflection as the beam passes </a:t>
            </a:r>
            <a:r>
              <a:rPr lang="en-US" dirty="0" smtClean="0"/>
              <a:t>by</a:t>
            </a:r>
          </a:p>
          <a:p>
            <a:pPr lvl="3"/>
            <a:r>
              <a:rPr lang="en-US" dirty="0" smtClean="0">
                <a:solidFill>
                  <a:srgbClr val="FF00FF"/>
                </a:solidFill>
              </a:rPr>
              <a:t>Leave the electron beam stationary</a:t>
            </a:r>
          </a:p>
          <a:p>
            <a:pPr lvl="3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Sweep the beam along the proton direction</a:t>
            </a:r>
          </a:p>
          <a:p>
            <a:pPr lvl="4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Obtain longitudinal distribution</a:t>
            </a:r>
          </a:p>
          <a:p>
            <a:pPr lvl="4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Probably what we will start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48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Electron 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704493"/>
            <a:ext cx="5029200" cy="3315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y Book:Shared:Projects:ProjectX:Final Report:DeflectionDuring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228975" cy="2573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52600" y="5926171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Plots courtesy of </a:t>
            </a:r>
            <a:r>
              <a:rPr lang="en-US" i="1" dirty="0" err="1" smtClean="0"/>
              <a:t>Wim</a:t>
            </a:r>
            <a:r>
              <a:rPr lang="en-US" i="1" dirty="0" smtClean="0"/>
              <a:t> </a:t>
            </a:r>
            <a:r>
              <a:rPr lang="en-US" i="1" dirty="0" err="1" smtClean="0"/>
              <a:t>Blokland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143000"/>
            <a:ext cx="38674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Stationary Beam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Position the electron beam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FF"/>
                </a:solidFill>
              </a:rPr>
              <a:t>Record the deflection of a bunch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Move the electron beam and repeat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939723"/>
            <a:ext cx="2971800" cy="2308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858000" y="1676400"/>
            <a:ext cx="0" cy="1676400"/>
          </a:xfrm>
          <a:prstGeom prst="straightConnector1">
            <a:avLst/>
          </a:prstGeom>
          <a:ln w="381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43400" y="1981200"/>
            <a:ext cx="2362200" cy="609600"/>
          </a:xfrm>
          <a:prstGeom prst="straightConnector1">
            <a:avLst/>
          </a:prstGeom>
          <a:ln w="127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4800600"/>
            <a:ext cx="1219200" cy="0"/>
          </a:xfrm>
          <a:prstGeom prst="straightConnector1">
            <a:avLst/>
          </a:prstGeom>
          <a:ln w="381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0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Electron Scan Simulation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69210"/>
            <a:ext cx="3970655" cy="276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721610"/>
            <a:ext cx="3665855" cy="25361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8600" y="5962614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Plots courtesy of </a:t>
            </a:r>
            <a:r>
              <a:rPr lang="en-US" i="1" dirty="0" err="1" smtClean="0"/>
              <a:t>Wim</a:t>
            </a:r>
            <a:r>
              <a:rPr lang="en-US" i="1" dirty="0" smtClean="0"/>
              <a:t> </a:t>
            </a:r>
            <a:r>
              <a:rPr lang="en-US" i="1" dirty="0" err="1" smtClean="0"/>
              <a:t>Blokland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12954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Step the electron beam through the proton beam and record maximum deflections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Derivative of deflection vs. position is nominally beam profile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18864" y="4267200"/>
            <a:ext cx="1905000" cy="0"/>
          </a:xfrm>
          <a:prstGeom prst="straightConnector1">
            <a:avLst/>
          </a:prstGeom>
          <a:ln w="19050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1000" y="4267200"/>
            <a:ext cx="92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600D6"/>
                </a:solidFill>
              </a:rPr>
              <a:t>Derivative</a:t>
            </a:r>
            <a:endParaRPr lang="en-US" sz="1400" dirty="0">
              <a:solidFill>
                <a:srgbClr val="D60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6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Collaborating with </a:t>
            </a:r>
            <a:r>
              <a:rPr lang="en-US" dirty="0" err="1"/>
              <a:t>Wim</a:t>
            </a:r>
            <a:r>
              <a:rPr lang="en-US" dirty="0"/>
              <a:t> </a:t>
            </a:r>
            <a:r>
              <a:rPr lang="en-US" dirty="0" err="1"/>
              <a:t>Blokland</a:t>
            </a:r>
            <a:r>
              <a:rPr lang="en-US" dirty="0"/>
              <a:t> at SNS who has done simulations of the various techniques</a:t>
            </a:r>
          </a:p>
          <a:p>
            <a:r>
              <a:rPr lang="en-US" dirty="0" smtClean="0"/>
              <a:t>Possible </a:t>
            </a:r>
            <a:r>
              <a:rPr lang="en-US" dirty="0"/>
              <a:t>techniques for measuring </a:t>
            </a:r>
            <a:r>
              <a:rPr lang="en-US" dirty="0" smtClean="0"/>
              <a:t>deflection</a:t>
            </a:r>
            <a:endParaRPr lang="en-US" dirty="0"/>
          </a:p>
          <a:p>
            <a:pPr lvl="1"/>
            <a:r>
              <a:rPr lang="en-US" dirty="0"/>
              <a:t>Fast scan through peak </a:t>
            </a:r>
            <a:r>
              <a:rPr lang="en-US" dirty="0" smtClean="0"/>
              <a:t>of bunch</a:t>
            </a:r>
            <a:endParaRPr lang="en-US" dirty="0"/>
          </a:p>
          <a:p>
            <a:pPr lvl="2"/>
            <a:r>
              <a:rPr lang="en-US" dirty="0"/>
              <a:t>Requires fast deflector (&lt; 1 ns sweep time)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scan, akin to flying </a:t>
            </a:r>
            <a:r>
              <a:rPr lang="en-US" dirty="0" smtClean="0"/>
              <a:t>wires</a:t>
            </a:r>
            <a:endParaRPr lang="en-US" dirty="0"/>
          </a:p>
          <a:p>
            <a:pPr lvl="2"/>
            <a:r>
              <a:rPr lang="en-US" dirty="0"/>
              <a:t>Position the beam and record the maximum deflection as the beam passes </a:t>
            </a:r>
            <a:r>
              <a:rPr lang="en-US" dirty="0" smtClean="0"/>
              <a:t>by</a:t>
            </a:r>
          </a:p>
          <a:p>
            <a:pPr lvl="3"/>
            <a:r>
              <a:rPr lang="en-US" dirty="0" smtClean="0"/>
              <a:t>Leave the electron beam stationary</a:t>
            </a:r>
          </a:p>
          <a:p>
            <a:pPr lvl="3"/>
            <a:r>
              <a:rPr lang="en-US" dirty="0" smtClean="0">
                <a:solidFill>
                  <a:srgbClr val="FF00FF"/>
                </a:solidFill>
              </a:rPr>
              <a:t>Sweep the beam along the proton direction</a:t>
            </a:r>
          </a:p>
          <a:p>
            <a:pPr lvl="4"/>
            <a:r>
              <a:rPr lang="en-US" dirty="0" smtClean="0">
                <a:solidFill>
                  <a:srgbClr val="FF00FF"/>
                </a:solidFill>
              </a:rPr>
              <a:t>Obtain longitudinal distribution</a:t>
            </a:r>
          </a:p>
          <a:p>
            <a:pPr lvl="4"/>
            <a:r>
              <a:rPr lang="en-US" dirty="0" smtClean="0">
                <a:solidFill>
                  <a:srgbClr val="FF0000"/>
                </a:solidFill>
              </a:rPr>
              <a:t>Probably what we will start with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1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Pseudo-fast plus Slow Scan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3327130" cy="48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TextBox 1024"/>
          <p:cNvSpPr txBox="1"/>
          <p:nvPr/>
        </p:nvSpPr>
        <p:spPr>
          <a:xfrm>
            <a:off x="152400" y="3200400"/>
            <a:ext cx="3906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Sweep the electron beam along the proton bunch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Sweep duration coincides with the duration of the  proton bunch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Magnetic field of beam distorts measurement</a:t>
            </a:r>
          </a:p>
        </p:txBody>
      </p:sp>
      <p:sp>
        <p:nvSpPr>
          <p:cNvPr id="1032" name="TextBox 1031"/>
          <p:cNvSpPr txBox="1"/>
          <p:nvPr/>
        </p:nvSpPr>
        <p:spPr>
          <a:xfrm>
            <a:off x="304800" y="5029200"/>
            <a:ext cx="3392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Simulated </a:t>
            </a:r>
            <a:r>
              <a:rPr lang="en-US" sz="1400" dirty="0"/>
              <a:t>L</a:t>
            </a:r>
            <a:r>
              <a:rPr lang="en-US" sz="1400" dirty="0" smtClean="0"/>
              <a:t>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 ns</a:t>
            </a:r>
          </a:p>
          <a:p>
            <a:r>
              <a:rPr lang="en-US" sz="1400" dirty="0" smtClean="0"/>
              <a:t>Measured Simulated Longitudinal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2.3 ns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1E00D0"/>
                </a:solidFill>
              </a:rPr>
              <a:t>Better background gives </a:t>
            </a:r>
            <a:r>
              <a:rPr lang="en-US" sz="1400" dirty="0">
                <a:solidFill>
                  <a:srgbClr val="1E00D0"/>
                </a:solidFill>
                <a:latin typeface="Symbol" pitchFamily="18" charset="2"/>
              </a:rPr>
              <a:t>s</a:t>
            </a:r>
            <a:r>
              <a:rPr lang="en-US" sz="1400" dirty="0">
                <a:solidFill>
                  <a:srgbClr val="1E00D0"/>
                </a:solidFill>
              </a:rPr>
              <a:t> = </a:t>
            </a:r>
            <a:r>
              <a:rPr lang="en-US" sz="1400" dirty="0" smtClean="0">
                <a:solidFill>
                  <a:srgbClr val="1E00D0"/>
                </a:solidFill>
              </a:rPr>
              <a:t>2.1 </a:t>
            </a:r>
            <a:r>
              <a:rPr lang="en-US" sz="1400" dirty="0">
                <a:solidFill>
                  <a:srgbClr val="1E00D0"/>
                </a:solidFill>
              </a:rPr>
              <a:t>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1905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E00D0"/>
                </a:solidFill>
              </a:rPr>
              <a:t>Background fit not so good</a:t>
            </a:r>
            <a:endParaRPr lang="en-US" dirty="0">
              <a:solidFill>
                <a:srgbClr val="1E00D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2474" y="1176995"/>
            <a:ext cx="2787926" cy="1947205"/>
            <a:chOff x="152400" y="1176995"/>
            <a:chExt cx="2787926" cy="194720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52400" y="1676399"/>
              <a:ext cx="1905000" cy="15240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n 8"/>
            <p:cNvSpPr/>
            <p:nvPr/>
          </p:nvSpPr>
          <p:spPr>
            <a:xfrm rot="14626406">
              <a:off x="1502694" y="1043402"/>
              <a:ext cx="457200" cy="2250577"/>
            </a:xfrm>
            <a:prstGeom prst="can">
              <a:avLst>
                <a:gd name="adj" fmla="val 882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057400" y="1676399"/>
              <a:ext cx="838200" cy="27469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2400" y="1828800"/>
              <a:ext cx="1143000" cy="27820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52400" y="1826710"/>
              <a:ext cx="1600200" cy="209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2" idx="2"/>
            </p:cNvCxnSpPr>
            <p:nvPr/>
          </p:nvCxnSpPr>
          <p:spPr>
            <a:xfrm>
              <a:off x="1723372" y="1832307"/>
              <a:ext cx="829328" cy="835699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22" idx="0"/>
            </p:cNvCxnSpPr>
            <p:nvPr/>
          </p:nvCxnSpPr>
          <p:spPr>
            <a:xfrm>
              <a:off x="1295400" y="2107002"/>
              <a:ext cx="800100" cy="392039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2095500" y="1917964"/>
              <a:ext cx="844826" cy="752178"/>
            </a:xfrm>
            <a:custGeom>
              <a:avLst/>
              <a:gdLst>
                <a:gd name="connsiteX0" fmla="*/ 0 w 993913"/>
                <a:gd name="connsiteY0" fmla="*/ 580737 h 692521"/>
                <a:gd name="connsiteX1" fmla="*/ 288234 w 993913"/>
                <a:gd name="connsiteY1" fmla="*/ 391894 h 692521"/>
                <a:gd name="connsiteX2" fmla="*/ 616226 w 993913"/>
                <a:gd name="connsiteY2" fmla="*/ 690068 h 692521"/>
                <a:gd name="connsiteX3" fmla="*/ 655982 w 993913"/>
                <a:gd name="connsiteY3" fmla="*/ 193111 h 692521"/>
                <a:gd name="connsiteX4" fmla="*/ 844826 w 993913"/>
                <a:gd name="connsiteY4" fmla="*/ 4268 h 692521"/>
                <a:gd name="connsiteX5" fmla="*/ 993913 w 993913"/>
                <a:gd name="connsiteY5" fmla="*/ 352137 h 692521"/>
                <a:gd name="connsiteX0" fmla="*/ 0 w 844826"/>
                <a:gd name="connsiteY0" fmla="*/ 580737 h 692521"/>
                <a:gd name="connsiteX1" fmla="*/ 288234 w 844826"/>
                <a:gd name="connsiteY1" fmla="*/ 391894 h 692521"/>
                <a:gd name="connsiteX2" fmla="*/ 616226 w 844826"/>
                <a:gd name="connsiteY2" fmla="*/ 690068 h 692521"/>
                <a:gd name="connsiteX3" fmla="*/ 655982 w 844826"/>
                <a:gd name="connsiteY3" fmla="*/ 193111 h 692521"/>
                <a:gd name="connsiteX4" fmla="*/ 844826 w 844826"/>
                <a:gd name="connsiteY4" fmla="*/ 4268 h 692521"/>
                <a:gd name="connsiteX0" fmla="*/ 0 w 844826"/>
                <a:gd name="connsiteY0" fmla="*/ 581077 h 752178"/>
                <a:gd name="connsiteX1" fmla="*/ 288234 w 844826"/>
                <a:gd name="connsiteY1" fmla="*/ 392234 h 752178"/>
                <a:gd name="connsiteX2" fmla="*/ 457200 w 844826"/>
                <a:gd name="connsiteY2" fmla="*/ 750042 h 752178"/>
                <a:gd name="connsiteX3" fmla="*/ 655982 w 844826"/>
                <a:gd name="connsiteY3" fmla="*/ 193451 h 752178"/>
                <a:gd name="connsiteX4" fmla="*/ 844826 w 844826"/>
                <a:gd name="connsiteY4" fmla="*/ 4608 h 75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826" h="752178">
                  <a:moveTo>
                    <a:pt x="0" y="581077"/>
                  </a:moveTo>
                  <a:cubicBezTo>
                    <a:pt x="92765" y="477544"/>
                    <a:pt x="212034" y="364073"/>
                    <a:pt x="288234" y="392234"/>
                  </a:cubicBezTo>
                  <a:cubicBezTo>
                    <a:pt x="364434" y="420395"/>
                    <a:pt x="395909" y="783172"/>
                    <a:pt x="457200" y="750042"/>
                  </a:cubicBezTo>
                  <a:cubicBezTo>
                    <a:pt x="518491" y="716912"/>
                    <a:pt x="591378" y="317690"/>
                    <a:pt x="655982" y="193451"/>
                  </a:cubicBezTo>
                  <a:cubicBezTo>
                    <a:pt x="720586" y="69212"/>
                    <a:pt x="788504" y="-21896"/>
                    <a:pt x="844826" y="46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62000" y="1466334"/>
              <a:ext cx="1295400" cy="6672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TextBox 1023"/>
            <p:cNvSpPr txBox="1"/>
            <p:nvPr/>
          </p:nvSpPr>
          <p:spPr>
            <a:xfrm>
              <a:off x="915045" y="1176995"/>
              <a:ext cx="163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 Sweep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2754868"/>
              <a:ext cx="140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Proton Beam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15200" y="571500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4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Fields of proton beam are evaluated on a grid</a:t>
            </a:r>
          </a:p>
          <a:p>
            <a:r>
              <a:rPr lang="en-US" dirty="0" smtClean="0"/>
              <a:t>Electron beam is steered by electrostatic deflector</a:t>
            </a:r>
          </a:p>
          <a:p>
            <a:pPr lvl="1"/>
            <a:r>
              <a:rPr lang="en-US" dirty="0" smtClean="0"/>
              <a:t>Fields are calculated in 2D via Poisson</a:t>
            </a:r>
          </a:p>
          <a:p>
            <a:r>
              <a:rPr lang="en-US" dirty="0" smtClean="0"/>
              <a:t>Electrons are tracked through the fields</a:t>
            </a:r>
          </a:p>
          <a:p>
            <a:pPr lvl="1"/>
            <a:r>
              <a:rPr lang="en-US" dirty="0" smtClean="0"/>
              <a:t>Initial electron beam parameters taken from test stand measurements</a:t>
            </a:r>
          </a:p>
          <a:p>
            <a:pPr lvl="1"/>
            <a:r>
              <a:rPr lang="en-US" dirty="0" smtClean="0"/>
              <a:t>Tracking is done via MATLAB code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7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124200" cy="453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3468814" cy="495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9" name="Straight Arrow Connector 1028"/>
          <p:cNvCxnSpPr/>
          <p:nvPr/>
        </p:nvCxnSpPr>
        <p:spPr>
          <a:xfrm>
            <a:off x="7391400" y="4114800"/>
            <a:ext cx="0" cy="758858"/>
          </a:xfrm>
          <a:prstGeom prst="straightConnector1">
            <a:avLst/>
          </a:prstGeom>
          <a:ln w="28575">
            <a:solidFill>
              <a:srgbClr val="D600D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>
            <a:off x="3810000" y="4495800"/>
            <a:ext cx="3505200" cy="152400"/>
          </a:xfrm>
          <a:prstGeom prst="straightConnector1">
            <a:avLst/>
          </a:prstGeom>
          <a:ln w="12700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/>
          <p:cNvSpPr txBox="1"/>
          <p:nvPr/>
        </p:nvSpPr>
        <p:spPr>
          <a:xfrm>
            <a:off x="5953265" y="5731515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</a:t>
            </a:r>
            <a:r>
              <a:rPr lang="en-US" sz="1400" dirty="0" err="1" smtClean="0"/>
              <a:t>Sim</a:t>
            </a:r>
            <a:r>
              <a:rPr lang="en-US" sz="1400" dirty="0" smtClean="0"/>
              <a:t>. </a:t>
            </a:r>
            <a:r>
              <a:rPr lang="en-US" sz="1400" dirty="0"/>
              <a:t>L</a:t>
            </a:r>
            <a:r>
              <a:rPr lang="en-US" sz="1400" dirty="0" smtClean="0"/>
              <a:t>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 ns</a:t>
            </a:r>
          </a:p>
          <a:p>
            <a:r>
              <a:rPr lang="en-US" sz="1400" dirty="0" smtClean="0"/>
              <a:t>Meas. </a:t>
            </a:r>
            <a:r>
              <a:rPr lang="en-US" sz="1400" dirty="0" err="1" smtClean="0"/>
              <a:t>Sim</a:t>
            </a:r>
            <a:r>
              <a:rPr lang="en-US" sz="1400" dirty="0" smtClean="0"/>
              <a:t>. Longitudinal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2.3 ns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5105400"/>
            <a:ext cx="30874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Beam Simulated Transverse </a:t>
            </a:r>
            <a:r>
              <a:rPr lang="en-US" sz="1400" dirty="0" smtClean="0">
                <a:latin typeface="Symbol" pitchFamily="18" charset="2"/>
              </a:rPr>
              <a:t>s</a:t>
            </a:r>
            <a:r>
              <a:rPr lang="en-US" sz="1400" dirty="0" smtClean="0"/>
              <a:t> = 3 mm</a:t>
            </a:r>
          </a:p>
          <a:p>
            <a:pPr algn="r"/>
            <a:r>
              <a:rPr lang="en-US" sz="1400" dirty="0" smtClean="0"/>
              <a:t>Meas. Simulated Transverse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3.5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332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 Conspirators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Instrumentation</a:t>
            </a:r>
          </a:p>
          <a:p>
            <a:pPr lvl="1"/>
            <a:r>
              <a:rPr lang="en-US" dirty="0" smtClean="0"/>
              <a:t>Amber Johnson, Carl Lundberg, Jim Galloway,</a:t>
            </a:r>
            <a:br>
              <a:rPr lang="en-US" dirty="0" smtClean="0"/>
            </a:br>
            <a:r>
              <a:rPr lang="en-US" dirty="0" smtClean="0"/>
              <a:t>Jim Fitzgerald, Peter Prieto, John van </a:t>
            </a:r>
            <a:r>
              <a:rPr lang="en-US" dirty="0" err="1" smtClean="0"/>
              <a:t>Bogaert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Andrea </a:t>
            </a:r>
            <a:r>
              <a:rPr lang="en-US" dirty="0" err="1" smtClean="0"/>
              <a:t>Saewart</a:t>
            </a:r>
            <a:r>
              <a:rPr lang="en-US" dirty="0" smtClean="0"/>
              <a:t>, Dave Slimmer, </a:t>
            </a:r>
            <a:r>
              <a:rPr lang="en-US" dirty="0" err="1" smtClean="0"/>
              <a:t>Dehong</a:t>
            </a:r>
            <a:r>
              <a:rPr lang="en-US" dirty="0" smtClean="0"/>
              <a:t> Zhang, </a:t>
            </a:r>
            <a:br>
              <a:rPr lang="en-US" dirty="0" smtClean="0"/>
            </a:br>
            <a:r>
              <a:rPr lang="en-US" dirty="0" smtClean="0"/>
              <a:t>Brian </a:t>
            </a:r>
            <a:r>
              <a:rPr lang="en-US" dirty="0" err="1" smtClean="0"/>
              <a:t>Fellenz</a:t>
            </a:r>
            <a:r>
              <a:rPr lang="en-US" dirty="0" smtClean="0"/>
              <a:t>, Alex Lumpkin</a:t>
            </a:r>
          </a:p>
          <a:p>
            <a:r>
              <a:rPr lang="en-US" dirty="0" smtClean="0"/>
              <a:t>Mechanical Support</a:t>
            </a:r>
          </a:p>
          <a:p>
            <a:pPr lvl="1"/>
            <a:r>
              <a:rPr lang="en-US" dirty="0" smtClean="0"/>
              <a:t>Wade </a:t>
            </a:r>
            <a:r>
              <a:rPr lang="en-US" dirty="0" err="1" smtClean="0"/>
              <a:t>Muranyi</a:t>
            </a:r>
            <a:r>
              <a:rPr lang="en-US" dirty="0" smtClean="0"/>
              <a:t>, Brad Tennis, Elias Lopez, Debbie </a:t>
            </a:r>
            <a:r>
              <a:rPr lang="en-US" dirty="0" err="1" smtClean="0"/>
              <a:t>Bonifas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Scott McCormick, Ryan </a:t>
            </a:r>
            <a:r>
              <a:rPr lang="en-US" dirty="0" err="1" smtClean="0"/>
              <a:t>Montiel</a:t>
            </a:r>
            <a:r>
              <a:rPr lang="en-US" dirty="0" smtClean="0"/>
              <a:t>, </a:t>
            </a:r>
            <a:r>
              <a:rPr lang="en-US" dirty="0" err="1" smtClean="0"/>
              <a:t>Sali</a:t>
            </a:r>
            <a:r>
              <a:rPr lang="en-US" dirty="0" smtClean="0"/>
              <a:t> </a:t>
            </a:r>
            <a:r>
              <a:rPr lang="en-US" dirty="0" err="1" smtClean="0"/>
              <a:t>Sylejmani</a:t>
            </a:r>
            <a:r>
              <a:rPr lang="en-US" dirty="0" smtClean="0"/>
              <a:t>, Tom Lassiter,</a:t>
            </a:r>
            <a:br>
              <a:rPr lang="en-US" dirty="0" smtClean="0"/>
            </a:br>
            <a:r>
              <a:rPr lang="en-US" dirty="0" smtClean="0"/>
              <a:t>James Williams, John </a:t>
            </a:r>
            <a:r>
              <a:rPr lang="en-US" dirty="0" err="1" smtClean="0"/>
              <a:t>Sobolewski</a:t>
            </a:r>
            <a:r>
              <a:rPr lang="en-US" dirty="0" smtClean="0"/>
              <a:t>, Matt Alvarez, Kevin Duel</a:t>
            </a:r>
          </a:p>
          <a:p>
            <a:r>
              <a:rPr lang="en-US" dirty="0" smtClean="0"/>
              <a:t>Summer Students</a:t>
            </a:r>
          </a:p>
          <a:p>
            <a:pPr lvl="1"/>
            <a:r>
              <a:rPr lang="en-US" dirty="0" smtClean="0"/>
              <a:t>Paul </a:t>
            </a:r>
            <a:r>
              <a:rPr lang="en-US" dirty="0" err="1" smtClean="0"/>
              <a:t>Butkovich</a:t>
            </a:r>
            <a:r>
              <a:rPr lang="en-US" dirty="0" smtClean="0"/>
              <a:t>, </a:t>
            </a:r>
            <a:r>
              <a:rPr lang="en-US" dirty="0" err="1" smtClean="0"/>
              <a:t>Khalida</a:t>
            </a:r>
            <a:r>
              <a:rPr lang="en-US" dirty="0" smtClean="0"/>
              <a:t> Hendricks, </a:t>
            </a:r>
            <a:r>
              <a:rPr lang="en-US" dirty="0" err="1" smtClean="0"/>
              <a:t>Danila</a:t>
            </a:r>
            <a:r>
              <a:rPr lang="en-US" dirty="0" smtClean="0"/>
              <a:t> </a:t>
            </a:r>
            <a:r>
              <a:rPr lang="en-US" dirty="0" err="1" smtClean="0"/>
              <a:t>Nikiforov</a:t>
            </a:r>
            <a:endParaRPr lang="en-US" dirty="0" smtClean="0"/>
          </a:p>
          <a:p>
            <a:r>
              <a:rPr lang="en-US" dirty="0" smtClean="0"/>
              <a:t>APC</a:t>
            </a:r>
          </a:p>
          <a:p>
            <a:pPr lvl="1"/>
            <a:r>
              <a:rPr lang="en-US" dirty="0" smtClean="0"/>
              <a:t>Charles </a:t>
            </a:r>
            <a:r>
              <a:rPr lang="en-US" dirty="0" err="1" smtClean="0"/>
              <a:t>Thangaraj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Gun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1"/>
            <a:ext cx="8229600" cy="25908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Commercial source: Kimball Physics electron gun</a:t>
            </a:r>
          </a:p>
          <a:p>
            <a:pPr lvl="1"/>
            <a:r>
              <a:rPr lang="en-US" dirty="0" smtClean="0"/>
              <a:t>Model EGH-6210</a:t>
            </a:r>
          </a:p>
          <a:p>
            <a:pPr lvl="1"/>
            <a:r>
              <a:rPr lang="en-US" dirty="0" smtClean="0"/>
              <a:t>Typically designed for electron microscopes</a:t>
            </a:r>
          </a:p>
          <a:p>
            <a:pPr lvl="1"/>
            <a:r>
              <a:rPr lang="en-US" dirty="0" smtClean="0"/>
              <a:t>LaB</a:t>
            </a:r>
            <a:r>
              <a:rPr lang="en-US" baseline="-25000" dirty="0" smtClean="0"/>
              <a:t>6</a:t>
            </a:r>
            <a:r>
              <a:rPr lang="en-US" dirty="0" smtClean="0"/>
              <a:t> cathode, up to 60 </a:t>
            </a:r>
            <a:r>
              <a:rPr lang="en-US" dirty="0" err="1" smtClean="0"/>
              <a:t>KeV</a:t>
            </a:r>
            <a:r>
              <a:rPr lang="en-US" dirty="0" smtClean="0"/>
              <a:t>, 6 mA </a:t>
            </a:r>
            <a:r>
              <a:rPr lang="en-US" dirty="0" err="1" smtClean="0"/>
              <a:t>gateable</a:t>
            </a:r>
            <a:r>
              <a:rPr lang="en-US" dirty="0" smtClean="0"/>
              <a:t>, &lt;100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spot size</a:t>
            </a:r>
          </a:p>
        </p:txBody>
      </p:sp>
      <p:pic>
        <p:nvPicPr>
          <p:cNvPr id="7" name="Picture 6" descr="KimballPhysicsEGun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3600" y="4114800"/>
            <a:ext cx="414067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88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 Test Stand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906485"/>
            <a:ext cx="5486400" cy="434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53409" y="1307068"/>
            <a:ext cx="20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YAG or OTR Screens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4265481" y="1676400"/>
            <a:ext cx="407573" cy="13716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6" idx="1"/>
          </p:cNvCxnSpPr>
          <p:nvPr/>
        </p:nvCxnSpPr>
        <p:spPr>
          <a:xfrm flipH="1">
            <a:off x="7125015" y="3689866"/>
            <a:ext cx="571185" cy="489466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1992868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Electron Gun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929818" y="2362200"/>
            <a:ext cx="2323591" cy="15240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5065572"/>
            <a:ext cx="1702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Lens / Digital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Camera Imaging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Systems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1931374" y="4608372"/>
            <a:ext cx="2023187" cy="9188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</p:cNvCxnSpPr>
          <p:nvPr/>
        </p:nvCxnSpPr>
        <p:spPr>
          <a:xfrm flipV="1">
            <a:off x="1931374" y="4760772"/>
            <a:ext cx="2757389" cy="7664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96200" y="3505200"/>
            <a:ext cx="13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Faraday Cup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6" name="Straight Arrow Connector 15"/>
          <p:cNvCxnSpPr>
            <a:stCxn id="9" idx="2"/>
          </p:cNvCxnSpPr>
          <p:nvPr/>
        </p:nvCxnSpPr>
        <p:spPr>
          <a:xfrm>
            <a:off x="4265481" y="1676400"/>
            <a:ext cx="1144720" cy="13716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28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Tests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371600"/>
            <a:ext cx="8229600" cy="990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Gun has internal solenoid</a:t>
            </a:r>
          </a:p>
          <a:p>
            <a:pPr lvl="1"/>
            <a:r>
              <a:rPr lang="en-US" dirty="0" smtClean="0"/>
              <a:t>Scanned beam through waist </a:t>
            </a:r>
            <a:br>
              <a:rPr lang="en-US" dirty="0" smtClean="0"/>
            </a:br>
            <a:r>
              <a:rPr lang="en-US" dirty="0" smtClean="0"/>
              <a:t>at first screen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119735"/>
            <a:ext cx="3327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3400" y="26625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Scanned beam sizes from </a:t>
            </a:r>
            <a:r>
              <a:rPr lang="en-US" dirty="0" err="1" smtClean="0"/>
              <a:t>Ce:YAG</a:t>
            </a:r>
            <a:r>
              <a:rPr lang="en-US" dirty="0" smtClean="0"/>
              <a:t> screens (1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A beam)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264795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Scanned beam sizes from OTR screens </a:t>
            </a:r>
            <a:br>
              <a:rPr lang="en-US" dirty="0" smtClean="0"/>
            </a:br>
            <a:r>
              <a:rPr lang="en-US" dirty="0" smtClean="0"/>
              <a:t>(1 </a:t>
            </a:r>
            <a:r>
              <a:rPr lang="en-US" dirty="0" err="1">
                <a:sym typeface="Symbol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 beam) 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38"/>
          <a:stretch>
            <a:fillRect/>
          </a:stretch>
        </p:blipFill>
        <p:spPr bwMode="auto">
          <a:xfrm>
            <a:off x="4114800" y="4257676"/>
            <a:ext cx="454875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16200000" flipV="1">
            <a:off x="7639051" y="4029076"/>
            <a:ext cx="476251" cy="1"/>
          </a:xfrm>
          <a:prstGeom prst="line">
            <a:avLst/>
          </a:prstGeom>
          <a:ln w="38100">
            <a:solidFill>
              <a:srgbClr val="C800C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38600" y="4257676"/>
            <a:ext cx="4572000" cy="2057400"/>
          </a:xfrm>
          <a:prstGeom prst="rect">
            <a:avLst/>
          </a:prstGeom>
          <a:noFill/>
          <a:ln>
            <a:solidFill>
              <a:srgbClr val="C8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0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Test Stand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325" y="1934842"/>
            <a:ext cx="5095875" cy="378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2925" y="1630042"/>
            <a:ext cx="1683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Stretched Wires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194438" y="1999374"/>
            <a:ext cx="1292087" cy="2145268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1325" y="1477642"/>
            <a:ext cx="16245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Single OTR Port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7248531" y="1846974"/>
            <a:ext cx="355068" cy="2221468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2133600"/>
            <a:ext cx="335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Hoped to simulate beam with stretched wires…</a:t>
            </a:r>
          </a:p>
        </p:txBody>
      </p:sp>
    </p:spTree>
    <p:extLst>
      <p:ext uri="{BB962C8B-B14F-4D97-AF65-F5344CB8AC3E}">
        <p14:creationId xmlns:p14="http://schemas.microsoft.com/office/powerpoint/2010/main" val="209095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19049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Wire to simulate proton beam</a:t>
            </a:r>
          </a:p>
          <a:p>
            <a:r>
              <a:rPr lang="en-US" dirty="0" smtClean="0"/>
              <a:t>e Beam pulsed on for 40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Wire pulsed for 20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Half the time the beam is deflected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5" y="3954431"/>
            <a:ext cx="964096" cy="159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962400"/>
            <a:ext cx="1011043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842" y="3975650"/>
            <a:ext cx="954158" cy="158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1" y="3975650"/>
            <a:ext cx="938719" cy="1582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301" y="3975655"/>
            <a:ext cx="937099" cy="1572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655" y="3975655"/>
            <a:ext cx="953945" cy="1572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489" y="3975655"/>
            <a:ext cx="953311" cy="156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153" y="359306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26440" y="359306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44443" y="3593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49745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250V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33481" y="36075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79412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99521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2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Electrostatic Deflector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793" y="1447800"/>
            <a:ext cx="2152650" cy="24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895401"/>
            <a:ext cx="1868915" cy="24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209800" cy="190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2169886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0" y="1295400"/>
            <a:ext cx="142875" cy="495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8565" y="2362200"/>
            <a:ext cx="12906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Deflector Pulse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9990" y="4633958"/>
            <a:ext cx="12906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Deflector Pulse</a:t>
            </a:r>
            <a:endParaRPr lang="en-US" sz="1400" dirty="0">
              <a:solidFill>
                <a:srgbClr val="00642D"/>
              </a:solidFill>
            </a:endParaRPr>
          </a:p>
        </p:txBody>
      </p:sp>
      <p:cxnSp>
        <p:nvCxnSpPr>
          <p:cNvPr id="9" name="Straight Connector 8"/>
          <p:cNvCxnSpPr>
            <a:stCxn id="6" idx="2"/>
          </p:cNvCxnSpPr>
          <p:nvPr/>
        </p:nvCxnSpPr>
        <p:spPr>
          <a:xfrm flipV="1">
            <a:off x="5024438" y="5670202"/>
            <a:ext cx="1757362" cy="578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0"/>
          </p:cNvCxnSpPr>
          <p:nvPr/>
        </p:nvCxnSpPr>
        <p:spPr>
          <a:xfrm>
            <a:off x="5024438" y="1295400"/>
            <a:ext cx="1757362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926214"/>
              </p:ext>
            </p:extLst>
          </p:nvPr>
        </p:nvGraphicFramePr>
        <p:xfrm>
          <a:off x="152399" y="2209800"/>
          <a:ext cx="3138329" cy="242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Slide" r:id="rId7" imgW="1811890" imgH="1403697" progId="PowerPoint.Slide.8">
                  <p:embed/>
                </p:oleObj>
              </mc:Choice>
              <mc:Fallback>
                <p:oleObj name="Slide" r:id="rId7" imgW="1811890" imgH="14036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2209800"/>
                        <a:ext cx="3138329" cy="24241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4800" y="5040934"/>
            <a:ext cx="18279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15 cm long plates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41395" y="1676400"/>
            <a:ext cx="691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~120 V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1395" y="5648325"/>
            <a:ext cx="691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~190 V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830288"/>
            <a:ext cx="381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Deflecting Voltage vs. Deflector Length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14400" y="2286000"/>
            <a:ext cx="0" cy="27549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895600" y="4038600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90800" y="3733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500 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587002" y="3157026"/>
            <a:ext cx="49019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46400" y="283106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80 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8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Deflector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8373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847" y="1676400"/>
            <a:ext cx="447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sweep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Effect is similar to proton bunch passing by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1542871"/>
            <a:ext cx="4090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 sweep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Bright part off screen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Beam size not uniform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Possibly due to poor pulse quality</a:t>
            </a:r>
          </a:p>
        </p:txBody>
      </p:sp>
      <p:sp>
        <p:nvSpPr>
          <p:cNvPr id="7" name="Arc 6"/>
          <p:cNvSpPr/>
          <p:nvPr/>
        </p:nvSpPr>
        <p:spPr>
          <a:xfrm rot="10800000">
            <a:off x="5029200" y="1999564"/>
            <a:ext cx="609600" cy="2286685"/>
          </a:xfrm>
          <a:prstGeom prst="arc">
            <a:avLst>
              <a:gd name="adj1" fmla="val 16200000"/>
              <a:gd name="adj2" fmla="val 537775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2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Device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331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9" idx="1"/>
          </p:cNvCxnSpPr>
          <p:nvPr/>
        </p:nvCxnSpPr>
        <p:spPr>
          <a:xfrm flipH="1">
            <a:off x="5410200" y="1785730"/>
            <a:ext cx="1636643" cy="195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46843" y="160106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Pump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4" idx="1"/>
          </p:cNvCxnSpPr>
          <p:nvPr/>
        </p:nvCxnSpPr>
        <p:spPr>
          <a:xfrm flipH="1">
            <a:off x="4800600" y="2342971"/>
            <a:ext cx="1905000" cy="1716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5600" y="2019805"/>
            <a:ext cx="208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/>
              <a:t>k</a:t>
            </a:r>
            <a:r>
              <a:rPr lang="en-US" dirty="0" err="1" smtClean="0"/>
              <a:t>eV</a:t>
            </a:r>
            <a:r>
              <a:rPr lang="en-US" dirty="0" smtClean="0"/>
              <a:t> Electron Gun</a:t>
            </a:r>
          </a:p>
          <a:p>
            <a:r>
              <a:rPr lang="en-US" dirty="0" smtClean="0"/>
              <a:t>Kimball Physics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>
          <a:xfrm flipH="1" flipV="1">
            <a:off x="5618440" y="2873201"/>
            <a:ext cx="1468160" cy="40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86600" y="2590800"/>
            <a:ext cx="1272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Pneumatic</a:t>
            </a:r>
            <a:br>
              <a:rPr lang="en-US" dirty="0" smtClean="0"/>
            </a:br>
            <a:r>
              <a:rPr lang="en-US" dirty="0" smtClean="0"/>
              <a:t>Beam Valve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 flipV="1">
            <a:off x="4914196" y="3482802"/>
            <a:ext cx="2324804" cy="40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9000" y="3200400"/>
            <a:ext cx="147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Electrostatic Deflector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>
            <a:off x="4890615" y="1295400"/>
            <a:ext cx="1636642" cy="724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7257" y="1110734"/>
            <a:ext cx="11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Gauge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>
          <a:xfrm flipH="1" flipV="1">
            <a:off x="5602358" y="3733008"/>
            <a:ext cx="1636642" cy="337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39000" y="3886200"/>
            <a:ext cx="11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Gauge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 flipV="1">
            <a:off x="5618921" y="4495009"/>
            <a:ext cx="1380356" cy="376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99277" y="4271522"/>
            <a:ext cx="1903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Pneumatic</a:t>
            </a:r>
          </a:p>
          <a:p>
            <a:r>
              <a:rPr lang="en-US" dirty="0" smtClean="0"/>
              <a:t>Insertion Device</a:t>
            </a:r>
          </a:p>
          <a:p>
            <a:r>
              <a:rPr lang="en-US" dirty="0"/>
              <a:t>w</a:t>
            </a:r>
            <a:r>
              <a:rPr lang="en-US" dirty="0" smtClean="0"/>
              <a:t>ith OTR Stainless</a:t>
            </a:r>
          </a:p>
          <a:p>
            <a:r>
              <a:rPr lang="en-US" dirty="0" smtClean="0"/>
              <a:t>Steel Mirror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60903" y="5562599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Phosphor Screen</a:t>
            </a: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4975127" y="4953001"/>
            <a:ext cx="1285776" cy="794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3"/>
          </p:cNvCxnSpPr>
          <p:nvPr/>
        </p:nvCxnSpPr>
        <p:spPr>
          <a:xfrm>
            <a:off x="2536384" y="1734594"/>
            <a:ext cx="816416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3400" y="1411428"/>
            <a:ext cx="20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Breadboard</a:t>
            </a:r>
          </a:p>
          <a:p>
            <a:r>
              <a:rPr lang="en-US" dirty="0" smtClean="0"/>
              <a:t>~ 60 cm  x  150 cm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3" idx="3"/>
          </p:cNvCxnSpPr>
          <p:nvPr/>
        </p:nvCxnSpPr>
        <p:spPr>
          <a:xfrm>
            <a:off x="1748785" y="4095425"/>
            <a:ext cx="1375415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4800" y="3772259"/>
            <a:ext cx="1443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</a:t>
            </a:r>
          </a:p>
          <a:p>
            <a:r>
              <a:rPr lang="en-US" dirty="0" err="1" smtClean="0"/>
              <a:t>beampipe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5" idx="3"/>
          </p:cNvCxnSpPr>
          <p:nvPr/>
        </p:nvCxnSpPr>
        <p:spPr>
          <a:xfrm flipV="1">
            <a:off x="3127463" y="5334000"/>
            <a:ext cx="911137" cy="90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66789" y="5239434"/>
            <a:ext cx="246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components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1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9" descr="KimballPhysicsEGun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98" y="266030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90" y="5632103"/>
            <a:ext cx="180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Solenoid and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steering magnets</a:t>
            </a:r>
            <a:endParaRPr lang="en-US" dirty="0">
              <a:solidFill>
                <a:srgbClr val="D600D6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130" y="2362200"/>
            <a:ext cx="399054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6" idx="0"/>
          </p:cNvCxnSpPr>
          <p:nvPr/>
        </p:nvCxnSpPr>
        <p:spPr>
          <a:xfrm flipH="1" flipV="1">
            <a:off x="1128998" y="3498503"/>
            <a:ext cx="152403" cy="21336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24398" y="5955268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Cathode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2500598" y="3346103"/>
            <a:ext cx="411017" cy="26091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148" y="2394466"/>
            <a:ext cx="315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Thermionic Triode Electron Gun</a:t>
            </a:r>
            <a:endParaRPr lang="en-US" dirty="0">
              <a:solidFill>
                <a:srgbClr val="D600D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2177534"/>
            <a:ext cx="2257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Electrostatic Deflector</a:t>
            </a:r>
            <a:endParaRPr lang="en-US" dirty="0">
              <a:solidFill>
                <a:srgbClr val="D600D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38" y="1161871"/>
            <a:ext cx="400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Kimball Physics EGH-6210 up to 60 </a:t>
            </a:r>
            <a:r>
              <a:rPr lang="en-US" dirty="0" err="1"/>
              <a:t>k</a:t>
            </a:r>
            <a:r>
              <a:rPr lang="en-US" dirty="0" err="1" smtClean="0"/>
              <a:t>eV</a:t>
            </a:r>
            <a:endParaRPr lang="en-US" dirty="0"/>
          </a:p>
          <a:p>
            <a:r>
              <a:rPr lang="en-US" dirty="0" smtClean="0"/>
              <a:t>(we will use up to 15 </a:t>
            </a:r>
            <a:r>
              <a:rPr lang="en-US" dirty="0" err="1" smtClean="0"/>
              <a:t>keV</a:t>
            </a:r>
            <a:r>
              <a:rPr lang="en-US" dirty="0" smtClean="0"/>
              <a:t> for Nova)</a:t>
            </a:r>
          </a:p>
          <a:p>
            <a:r>
              <a:rPr lang="en-US" dirty="0" smtClean="0"/>
              <a:t>6 mA,  pulsed, 2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to DC @ 1 kHz</a:t>
            </a:r>
          </a:p>
          <a:p>
            <a:r>
              <a:rPr lang="en-US" dirty="0" smtClean="0"/>
              <a:t>LaB</a:t>
            </a:r>
            <a:r>
              <a:rPr lang="en-US" baseline="-25000" dirty="0" smtClean="0"/>
              <a:t>6</a:t>
            </a:r>
            <a:r>
              <a:rPr lang="en-US" dirty="0" smtClean="0"/>
              <a:t> cathode, 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spot size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35273" y="1343297"/>
            <a:ext cx="2690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cm long ‘circular’ plates</a:t>
            </a:r>
          </a:p>
          <a:p>
            <a:r>
              <a:rPr lang="en-US" dirty="0" smtClean="0"/>
              <a:t>~2.5 cm diameter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60839" y="3346103"/>
            <a:ext cx="744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Plates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>
            <a:off x="5205145" y="3530769"/>
            <a:ext cx="1144096" cy="1346031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3"/>
          </p:cNvCxnSpPr>
          <p:nvPr/>
        </p:nvCxnSpPr>
        <p:spPr>
          <a:xfrm>
            <a:off x="5205145" y="3530769"/>
            <a:ext cx="864527" cy="67301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5205145" y="3530769"/>
            <a:ext cx="1729055" cy="1034534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3"/>
          </p:cNvCxnSpPr>
          <p:nvPr/>
        </p:nvCxnSpPr>
        <p:spPr>
          <a:xfrm>
            <a:off x="5205145" y="3530769"/>
            <a:ext cx="1144096" cy="279231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008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65799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05"/>
          <a:stretch/>
        </p:blipFill>
        <p:spPr bwMode="auto">
          <a:xfrm>
            <a:off x="5257800" y="2362200"/>
            <a:ext cx="3505200" cy="349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143000"/>
            <a:ext cx="456137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Beam Imaging Systems, Phosphor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P47 (</a:t>
            </a:r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SiO</a:t>
            </a:r>
            <a:r>
              <a:rPr lang="en-US" baseline="-25000" dirty="0"/>
              <a:t>5</a:t>
            </a:r>
            <a:r>
              <a:rPr lang="en-US" dirty="0"/>
              <a:t>:Ce3</a:t>
            </a:r>
            <a:r>
              <a:rPr lang="en-US" dirty="0" smtClean="0"/>
              <a:t>+), </a:t>
            </a:r>
            <a:r>
              <a:rPr lang="en-US" dirty="0"/>
              <a:t>400 nm, 60 ns </a:t>
            </a:r>
            <a:r>
              <a:rPr lang="en-US" dirty="0" smtClean="0"/>
              <a:t>decay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smtClean="0"/>
              <a:t>0.055 </a:t>
            </a:r>
            <a:r>
              <a:rPr lang="en-US" dirty="0"/>
              <a:t>quantum yield (photons/eV/electron)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Conductive coating with drain wire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1447800"/>
            <a:ext cx="3577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4” Huntington Pneumatic Actuator</a:t>
            </a:r>
          </a:p>
          <a:p>
            <a:r>
              <a:rPr lang="en-US" dirty="0" smtClean="0"/>
              <a:t>SS Mirror for OTR (calibrate electron</a:t>
            </a:r>
            <a:br>
              <a:rPr lang="en-US" dirty="0" smtClean="0"/>
            </a:br>
            <a:r>
              <a:rPr lang="en-US" dirty="0" smtClean="0"/>
              <a:t>beam size @ proton beam location)</a:t>
            </a:r>
          </a:p>
        </p:txBody>
      </p:sp>
    </p:spTree>
    <p:extLst>
      <p:ext uri="{BB962C8B-B14F-4D97-AF65-F5344CB8AC3E}">
        <p14:creationId xmlns:p14="http://schemas.microsoft.com/office/powerpoint/2010/main" val="374352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long range plan for </a:t>
            </a:r>
            <a:r>
              <a:rPr lang="en-US" dirty="0" err="1"/>
              <a:t>Fermilab</a:t>
            </a:r>
            <a:r>
              <a:rPr lang="en-US" dirty="0"/>
              <a:t> calls for large proton beam </a:t>
            </a:r>
            <a:r>
              <a:rPr lang="en-US" dirty="0" smtClean="0"/>
              <a:t>power </a:t>
            </a:r>
            <a:r>
              <a:rPr lang="en-US" dirty="0"/>
              <a:t>in excess of 2 MW for use in the neutrino </a:t>
            </a:r>
            <a:r>
              <a:rPr lang="en-US" dirty="0" smtClean="0"/>
              <a:t>program</a:t>
            </a:r>
          </a:p>
          <a:p>
            <a:r>
              <a:rPr lang="en-US" dirty="0" smtClean="0"/>
              <a:t>Higher proton intensities are problematic for profile diagnostics that physically intercept the beam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4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OTR Screen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248032"/>
            <a:ext cx="3137310" cy="201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76" y="2407499"/>
            <a:ext cx="3603171" cy="18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2007855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C400C4"/>
                </a:solidFill>
              </a:rPr>
              <a:t>Light yield over the 2 ms electron pulse</a:t>
            </a:r>
          </a:p>
        </p:txBody>
      </p:sp>
      <p:pic>
        <p:nvPicPr>
          <p:cNvPr id="9" name="Picture 2" descr="Z:\My Documents\EBeamProfiler\BeamImages\DamagedStainlessStee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585" y="4267200"/>
            <a:ext cx="2571832" cy="192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3576" y="4876800"/>
            <a:ext cx="51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Initial beam images determined to be blackbody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 polarization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Intensity increased nonlinearly with duration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Damage to stainless steel mirror observed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2217" y="1337605"/>
            <a:ext cx="4258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Electron energy low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Broad angular distribution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Mirror should be </a:t>
            </a:r>
            <a:r>
              <a:rPr lang="en-GB" dirty="0"/>
              <a:t>15</a:t>
            </a:r>
            <a:r>
              <a:rPr lang="en-GB" dirty="0" smtClean="0">
                <a:sym typeface="Symbol"/>
              </a:rPr>
              <a:t> instead of 4</a:t>
            </a:r>
            <a:r>
              <a:rPr lang="en-GB" dirty="0" smtClean="0"/>
              <a:t>5</a:t>
            </a:r>
            <a:r>
              <a:rPr lang="en-GB" dirty="0" smtClean="0">
                <a:sym typeface="Symbol"/>
              </a:rPr>
              <a:t>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93576" y="4285589"/>
            <a:ext cx="2703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ym typeface="Symbol"/>
              </a:rPr>
              <a:t>(E. </a:t>
            </a:r>
            <a:r>
              <a:rPr lang="en-GB" sz="1400" i="1" dirty="0" err="1">
                <a:sym typeface="Symbol"/>
              </a:rPr>
              <a:t>Bravin</a:t>
            </a:r>
            <a:r>
              <a:rPr lang="en-GB" sz="1400" i="1" dirty="0">
                <a:sym typeface="Symbol"/>
              </a:rPr>
              <a:t>, private communication)</a:t>
            </a:r>
            <a:endParaRPr lang="en-US" sz="1400" i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96817" y="2248032"/>
            <a:ext cx="303583" cy="647568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04183" y="3962400"/>
            <a:ext cx="698402" cy="15145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953000" y="5410201"/>
            <a:ext cx="1676400" cy="430244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597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Acquisition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1981200"/>
            <a:ext cx="609600" cy="685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4431268"/>
            <a:ext cx="609600" cy="6858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62200" y="1828800"/>
            <a:ext cx="152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62200" y="4278868"/>
            <a:ext cx="152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78159" y="3048000"/>
            <a:ext cx="152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71411" y="3048000"/>
            <a:ext cx="762000" cy="990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24011" y="3048000"/>
            <a:ext cx="1524000" cy="990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1371600"/>
            <a:ext cx="120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</a:t>
            </a:r>
            <a:br>
              <a:rPr lang="en-US" dirty="0" smtClean="0"/>
            </a:br>
            <a:r>
              <a:rPr lang="en-US" dirty="0" smtClean="0"/>
              <a:t>OTR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0502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Phosphor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19011" y="2438400"/>
            <a:ext cx="113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br>
              <a:rPr lang="en-US" dirty="0" smtClean="0"/>
            </a:br>
            <a:r>
              <a:rPr lang="en-US" dirty="0" smtClean="0"/>
              <a:t>Intensifier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01747" y="2133600"/>
            <a:ext cx="214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Megarad</a:t>
            </a:r>
            <a:r>
              <a:rPr lang="en-US" dirty="0"/>
              <a:t> </a:t>
            </a:r>
            <a:r>
              <a:rPr lang="en-US" dirty="0" smtClean="0"/>
              <a:t>CID camera</a:t>
            </a:r>
            <a:br>
              <a:rPr lang="en-US" dirty="0" smtClean="0"/>
            </a:br>
            <a:r>
              <a:rPr lang="en-US" dirty="0" smtClean="0"/>
              <a:t>plus C-mount </a:t>
            </a:r>
            <a:br>
              <a:rPr lang="en-US" dirty="0" smtClean="0"/>
            </a:br>
            <a:r>
              <a:rPr lang="en-US" dirty="0" smtClean="0"/>
              <a:t>objective lens</a:t>
            </a:r>
          </a:p>
        </p:txBody>
      </p:sp>
      <p:cxnSp>
        <p:nvCxnSpPr>
          <p:cNvPr id="21" name="Straight Connector 20"/>
          <p:cNvCxnSpPr>
            <a:stCxn id="7" idx="3"/>
            <a:endCxn id="9" idx="1"/>
          </p:cNvCxnSpPr>
          <p:nvPr/>
        </p:nvCxnSpPr>
        <p:spPr>
          <a:xfrm flipV="1">
            <a:off x="1371600" y="1973870"/>
            <a:ext cx="1012918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3"/>
            <a:endCxn id="9" idx="3"/>
          </p:cNvCxnSpPr>
          <p:nvPr/>
        </p:nvCxnSpPr>
        <p:spPr>
          <a:xfrm>
            <a:off x="1371600" y="2324100"/>
            <a:ext cx="1012918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7"/>
            <a:endCxn id="13" idx="3"/>
          </p:cNvCxnSpPr>
          <p:nvPr/>
        </p:nvCxnSpPr>
        <p:spPr>
          <a:xfrm>
            <a:off x="2492282" y="1973870"/>
            <a:ext cx="1808195" cy="191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5"/>
            <a:endCxn id="13" idx="1"/>
          </p:cNvCxnSpPr>
          <p:nvPr/>
        </p:nvCxnSpPr>
        <p:spPr>
          <a:xfrm>
            <a:off x="2492282" y="2674330"/>
            <a:ext cx="1808195" cy="518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7"/>
            <a:endCxn id="14" idx="1"/>
          </p:cNvCxnSpPr>
          <p:nvPr/>
        </p:nvCxnSpPr>
        <p:spPr>
          <a:xfrm>
            <a:off x="4408241" y="3193070"/>
            <a:ext cx="1263170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3" idx="5"/>
            <a:endCxn id="14" idx="1"/>
          </p:cNvCxnSpPr>
          <p:nvPr/>
        </p:nvCxnSpPr>
        <p:spPr>
          <a:xfrm flipV="1">
            <a:off x="4408241" y="3543300"/>
            <a:ext cx="1263170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8" idx="3"/>
            <a:endCxn id="10" idx="1"/>
          </p:cNvCxnSpPr>
          <p:nvPr/>
        </p:nvCxnSpPr>
        <p:spPr>
          <a:xfrm flipV="1">
            <a:off x="1371600" y="4423938"/>
            <a:ext cx="1012918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8" idx="3"/>
            <a:endCxn id="10" idx="3"/>
          </p:cNvCxnSpPr>
          <p:nvPr/>
        </p:nvCxnSpPr>
        <p:spPr>
          <a:xfrm>
            <a:off x="1371600" y="4774168"/>
            <a:ext cx="1012918" cy="35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5"/>
            <a:endCxn id="13" idx="1"/>
          </p:cNvCxnSpPr>
          <p:nvPr/>
        </p:nvCxnSpPr>
        <p:spPr>
          <a:xfrm flipV="1">
            <a:off x="2492282" y="3193070"/>
            <a:ext cx="1808195" cy="1931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" idx="7"/>
            <a:endCxn id="13" idx="3"/>
          </p:cNvCxnSpPr>
          <p:nvPr/>
        </p:nvCxnSpPr>
        <p:spPr>
          <a:xfrm flipV="1">
            <a:off x="2492282" y="3893530"/>
            <a:ext cx="1808195" cy="530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3"/>
          </p:cNvCxnSpPr>
          <p:nvPr/>
        </p:nvCxnSpPr>
        <p:spPr>
          <a:xfrm flipV="1">
            <a:off x="6433411" y="3200400"/>
            <a:ext cx="99060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4" idx="3"/>
          </p:cNvCxnSpPr>
          <p:nvPr/>
        </p:nvCxnSpPr>
        <p:spPr>
          <a:xfrm>
            <a:off x="6433411" y="3543300"/>
            <a:ext cx="99060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057400" y="3059668"/>
            <a:ext cx="7620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133600" y="5498068"/>
            <a:ext cx="7620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54013" y="3059668"/>
            <a:ext cx="172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Motorized Stage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600200" y="5498068"/>
            <a:ext cx="172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Motorized Stage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810000" y="403860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40 mm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876800" y="2819400"/>
            <a:ext cx="152400" cy="1371600"/>
          </a:xfrm>
          <a:prstGeom prst="rect">
            <a:avLst/>
          </a:prstGeom>
          <a:solidFill>
            <a:srgbClr val="00C212"/>
          </a:solidFill>
          <a:ln>
            <a:solidFill>
              <a:srgbClr val="00C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886200" y="1371600"/>
            <a:ext cx="265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Selectable Neutral Density</a:t>
            </a:r>
          </a:p>
          <a:p>
            <a:r>
              <a:rPr lang="en-US" dirty="0" smtClean="0"/>
              <a:t>Filters (ND 1,2,3) and</a:t>
            </a:r>
          </a:p>
          <a:p>
            <a:r>
              <a:rPr lang="en-US" dirty="0" err="1" smtClean="0"/>
              <a:t>Ver</a:t>
            </a:r>
            <a:r>
              <a:rPr lang="en-US" dirty="0" smtClean="0"/>
              <a:t> / </a:t>
            </a:r>
            <a:r>
              <a:rPr lang="en-US" dirty="0" err="1" smtClean="0"/>
              <a:t>Hor</a:t>
            </a:r>
            <a:r>
              <a:rPr lang="en-US" dirty="0" smtClean="0"/>
              <a:t> Polarizers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1" idx="2"/>
            <a:endCxn id="50" idx="0"/>
          </p:cNvCxnSpPr>
          <p:nvPr/>
        </p:nvCxnSpPr>
        <p:spPr>
          <a:xfrm flipH="1">
            <a:off x="4953000" y="2294930"/>
            <a:ext cx="262474" cy="524470"/>
          </a:xfrm>
          <a:prstGeom prst="straightConnector1">
            <a:avLst/>
          </a:prstGeom>
          <a:ln w="19050">
            <a:solidFill>
              <a:srgbClr val="00C2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81200" y="144780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40 mm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752600" y="38862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125 mm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581400" y="3657600"/>
            <a:ext cx="762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3429000" y="4191000"/>
            <a:ext cx="0" cy="99060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048000" y="5181600"/>
            <a:ext cx="502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Mirror on Motorized Stage selects OTR or Phosphor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858000" y="4086225"/>
            <a:ext cx="235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RS-170 video capture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via computer in service</a:t>
            </a:r>
            <a:br>
              <a:rPr lang="en-US" dirty="0" smtClean="0"/>
            </a:br>
            <a:r>
              <a:rPr lang="en-US" dirty="0" smtClean="0"/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281519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4286250" cy="308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52093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2843213" cy="22084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53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Device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295400"/>
            <a:ext cx="4920343" cy="469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24863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442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Location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34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896" y="1524000"/>
            <a:ext cx="458090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" y="1524000"/>
            <a:ext cx="4280484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295400"/>
            <a:ext cx="843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 620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1295400"/>
            <a:ext cx="1417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Electron Gun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72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MI-62 Service Building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733800" cy="487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7242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4724400"/>
            <a:ext cx="3581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Reusing kicker cables to bring</a:t>
            </a:r>
            <a:br>
              <a:rPr lang="en-US" dirty="0" smtClean="0"/>
            </a:br>
            <a:r>
              <a:rPr lang="en-US" dirty="0" smtClean="0"/>
              <a:t>electron gun voltages to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reusing flying wire cables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7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Voltage Distribution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1905000"/>
            <a:ext cx="1295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 Gun Controller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stCxn id="6" idx="3"/>
            <a:endCxn id="9" idx="1"/>
          </p:cNvCxnSpPr>
          <p:nvPr/>
        </p:nvCxnSpPr>
        <p:spPr>
          <a:xfrm>
            <a:off x="1905000" y="2438400"/>
            <a:ext cx="243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343400" y="1905000"/>
            <a:ext cx="1676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Service </a:t>
            </a:r>
            <a:r>
              <a:rPr lang="en-US" dirty="0" err="1" smtClean="0">
                <a:solidFill>
                  <a:srgbClr val="FF0000"/>
                </a:solidFill>
              </a:rPr>
              <a:t>Bldg</a:t>
            </a:r>
            <a:r>
              <a:rPr lang="en-US" dirty="0" smtClean="0">
                <a:solidFill>
                  <a:srgbClr val="FF0000"/>
                </a:solidFill>
              </a:rPr>
              <a:t> Transition Box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124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 all the fancy controls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213360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 Cable</a:t>
            </a:r>
          </a:p>
        </p:txBody>
      </p:sp>
      <p:cxnSp>
        <p:nvCxnSpPr>
          <p:cNvPr id="17" name="Straight Connector 16"/>
          <p:cNvCxnSpPr>
            <a:stCxn id="9" idx="3"/>
          </p:cNvCxnSpPr>
          <p:nvPr/>
        </p:nvCxnSpPr>
        <p:spPr>
          <a:xfrm>
            <a:off x="6019800" y="24384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19800" y="22860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19800" y="21336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19800" y="19812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62200" y="2514600"/>
            <a:ext cx="16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Common (HV)</a:t>
            </a:r>
          </a:p>
          <a:p>
            <a:r>
              <a:rPr lang="en-US" sz="1400" i="1" dirty="0" smtClean="0"/>
              <a:t>Filament+</a:t>
            </a:r>
          </a:p>
          <a:p>
            <a:r>
              <a:rPr lang="en-US" sz="1400" i="1" dirty="0" smtClean="0"/>
              <a:t>Filament-</a:t>
            </a:r>
          </a:p>
          <a:p>
            <a:r>
              <a:rPr lang="en-US" sz="1400" i="1" dirty="0" smtClean="0"/>
              <a:t>Grid</a:t>
            </a:r>
          </a:p>
          <a:p>
            <a:r>
              <a:rPr lang="en-US" sz="1400" i="1" dirty="0" smtClean="0"/>
              <a:t>Interlock (not HV)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8400" y="1611868"/>
            <a:ext cx="87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RG-220</a:t>
            </a:r>
          </a:p>
        </p:txBody>
      </p:sp>
      <p:sp>
        <p:nvSpPr>
          <p:cNvPr id="26" name="Right Brace 25"/>
          <p:cNvSpPr/>
          <p:nvPr/>
        </p:nvSpPr>
        <p:spPr>
          <a:xfrm>
            <a:off x="7696200" y="1905000"/>
            <a:ext cx="304800" cy="914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077200" y="2209800"/>
            <a:ext cx="87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</a:t>
            </a:r>
            <a:r>
              <a:rPr lang="en-US" sz="1400" i="1" dirty="0" smtClean="0"/>
              <a:t>o Tunnel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905000" y="1981200"/>
            <a:ext cx="2438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19600" y="3124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relay</a:t>
            </a:r>
          </a:p>
          <a:p>
            <a:r>
              <a:rPr lang="en-US" dirty="0" smtClean="0"/>
              <a:t>Displays</a:t>
            </a:r>
          </a:p>
          <a:p>
            <a:r>
              <a:rPr lang="en-US" dirty="0" smtClean="0"/>
              <a:t>Manual lockout</a:t>
            </a:r>
          </a:p>
        </p:txBody>
      </p:sp>
      <p:cxnSp>
        <p:nvCxnSpPr>
          <p:cNvPr id="32" name="Straight Connector 31"/>
          <p:cNvCxnSpPr>
            <a:stCxn id="9" idx="0"/>
          </p:cNvCxnSpPr>
          <p:nvPr/>
        </p:nvCxnSpPr>
        <p:spPr>
          <a:xfrm flipV="1">
            <a:off x="5181600" y="1524000"/>
            <a:ext cx="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181600" y="1524000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10200" y="1295400"/>
            <a:ext cx="140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dirty="0" smtClean="0"/>
              <a:t> Beam interlock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38400" y="1676400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Interlock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019800" y="2743200"/>
            <a:ext cx="152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48400" y="2438400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Interlock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073" y="5029200"/>
            <a:ext cx="844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in Tunnel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52800" y="4572000"/>
            <a:ext cx="1676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Tunnel Transition Box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828800" y="52578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828800" y="51054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828800" y="49530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828800" y="4800600"/>
            <a:ext cx="152400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057400" y="4431268"/>
            <a:ext cx="87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RG-220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1828800" y="5562600"/>
            <a:ext cx="152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57400" y="5257800"/>
            <a:ext cx="100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Interlock</a:t>
            </a:r>
          </a:p>
        </p:txBody>
      </p:sp>
      <p:sp>
        <p:nvSpPr>
          <p:cNvPr id="55" name="Right Brace 54"/>
          <p:cNvSpPr/>
          <p:nvPr/>
        </p:nvSpPr>
        <p:spPr>
          <a:xfrm rot="10800000">
            <a:off x="1447799" y="4724400"/>
            <a:ext cx="304800" cy="914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5029200" y="5029200"/>
            <a:ext cx="243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562600" y="472440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 Cable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467600" y="4495800"/>
            <a:ext cx="7620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 Gun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48050" y="5687786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relay w/ door switch(?)</a:t>
            </a:r>
          </a:p>
        </p:txBody>
      </p:sp>
    </p:spTree>
    <p:extLst>
      <p:ext uri="{BB962C8B-B14F-4D97-AF65-F5344CB8AC3E}">
        <p14:creationId xmlns:p14="http://schemas.microsoft.com/office/powerpoint/2010/main" val="1783004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Fields are a </a:t>
            </a:r>
            <a:r>
              <a:rPr lang="en-US" b="1" dirty="0" smtClean="0">
                <a:solidFill>
                  <a:srgbClr val="FF00FF"/>
                </a:solidFill>
              </a:rPr>
              <a:t>Problem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343400" cy="304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41286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4419600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field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2590800"/>
            <a:ext cx="3103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G along beam, 2 G transverse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9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2723718"/>
            <a:ext cx="4724400" cy="36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2057400"/>
            <a:ext cx="2973731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Fields in Tunnel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82720" y="2379486"/>
            <a:ext cx="15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beam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19800" y="2971800"/>
            <a:ext cx="0" cy="2743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3000" y="4267200"/>
            <a:ext cx="93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</a:t>
            </a:r>
            <a:r>
              <a:rPr lang="en-US" baseline="-25000" dirty="0" err="1" smtClean="0">
                <a:solidFill>
                  <a:srgbClr val="FF0000"/>
                </a:solidFill>
              </a:rPr>
              <a:t>horizontal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4191000"/>
            <a:ext cx="76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B</a:t>
            </a:r>
            <a:r>
              <a:rPr lang="en-US" baseline="-25000" dirty="0" err="1" smtClean="0">
                <a:solidFill>
                  <a:srgbClr val="0070C0"/>
                </a:solidFill>
              </a:rPr>
              <a:t>vertical</a:t>
            </a:r>
            <a:endParaRPr lang="en-US" dirty="0" smtClean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4724400" y="2564152"/>
            <a:ext cx="1219200" cy="8648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52600" y="3076575"/>
            <a:ext cx="9525" cy="552450"/>
          </a:xfrm>
          <a:prstGeom prst="straightConnector1">
            <a:avLst/>
          </a:prstGeom>
          <a:ln w="28575">
            <a:solidFill>
              <a:srgbClr val="D600D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00D6"/>
                </a:solidFill>
              </a:rPr>
              <a:t>2</a:t>
            </a:r>
            <a:r>
              <a:rPr lang="en-US" dirty="0" smtClean="0">
                <a:solidFill>
                  <a:srgbClr val="D600D6"/>
                </a:solidFill>
              </a:rPr>
              <a:t> Gauss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" y="4724400"/>
            <a:ext cx="5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00D6"/>
                </a:solidFill>
              </a:rPr>
              <a:t>0</a:t>
            </a:r>
            <a:r>
              <a:rPr lang="en-US" dirty="0" smtClean="0">
                <a:solidFill>
                  <a:srgbClr val="D600D6"/>
                </a:solidFill>
              </a:rPr>
              <a:t> 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0" y="2366955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Quad busses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3500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00" y="5754469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Dipole busses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9000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1219200"/>
            <a:ext cx="4260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CST Simulation</a:t>
            </a:r>
          </a:p>
          <a:p>
            <a:r>
              <a:rPr lang="en-US" dirty="0" smtClean="0"/>
              <a:t>Lower Dipole bus goes in proton direction</a:t>
            </a:r>
          </a:p>
          <a:p>
            <a:r>
              <a:rPr lang="en-US" dirty="0" smtClean="0"/>
              <a:t>Quad bus closest to beam is defocusing bus</a:t>
            </a:r>
            <a:br>
              <a:rPr lang="en-US" dirty="0" smtClean="0"/>
            </a:br>
            <a:r>
              <a:rPr lang="en-US" dirty="0" smtClean="0"/>
              <a:t>and goes in direction of protons</a:t>
            </a:r>
          </a:p>
        </p:txBody>
      </p:sp>
    </p:spTree>
    <p:extLst>
      <p:ext uri="{BB962C8B-B14F-4D97-AF65-F5344CB8AC3E}">
        <p14:creationId xmlns:p14="http://schemas.microsoft.com/office/powerpoint/2010/main" val="3040701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e cloud Measurements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39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1295400"/>
            <a:ext cx="6997468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0" y="5257800"/>
            <a:ext cx="28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Michael </a:t>
            </a:r>
            <a:r>
              <a:rPr lang="en-US" i="1" dirty="0" err="1" smtClean="0"/>
              <a:t>Backfish</a:t>
            </a:r>
            <a:r>
              <a:rPr lang="en-US" i="1" dirty="0" smtClean="0"/>
              <a:t> thesis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033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Montage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APT Seminar -- R. Thurman-</a:t>
            </a:r>
            <a:r>
              <a:rPr lang="en-US" dirty="0" err="1" smtClean="0"/>
              <a:t>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94" y="4114800"/>
            <a:ext cx="2267855" cy="21452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757362"/>
            <a:ext cx="252856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2109969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" y="1528762"/>
            <a:ext cx="15742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DESY electrons</a:t>
            </a:r>
          </a:p>
          <a:p>
            <a:r>
              <a:rPr lang="en-US" dirty="0" err="1" smtClean="0"/>
              <a:t>YAG:Ce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0" y="1219200"/>
            <a:ext cx="17364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keV</a:t>
            </a:r>
            <a:r>
              <a:rPr lang="en-US" dirty="0" smtClean="0"/>
              <a:t> electrons</a:t>
            </a:r>
          </a:p>
          <a:p>
            <a:r>
              <a:rPr lang="en-US" dirty="0" smtClean="0"/>
              <a:t>SS OTR mirror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00400" y="22098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400" y="6031468"/>
            <a:ext cx="20233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 Collimator</a:t>
            </a:r>
            <a:endParaRPr lang="en-US" dirty="0"/>
          </a:p>
        </p:txBody>
      </p:sp>
      <p:pic>
        <p:nvPicPr>
          <p:cNvPr id="23" name="Content Placeholder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812" y="3657600"/>
            <a:ext cx="3278188" cy="24592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94012" y="5638800"/>
            <a:ext cx="31591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NuMI</a:t>
            </a:r>
            <a:r>
              <a:rPr lang="en-US" dirty="0" smtClean="0"/>
              <a:t> OTR Al-coated </a:t>
            </a:r>
            <a:r>
              <a:rPr lang="en-US" dirty="0" err="1" smtClean="0"/>
              <a:t>Kapton</a:t>
            </a:r>
            <a:r>
              <a:rPr lang="en-US" dirty="0" smtClean="0"/>
              <a:t> foil</a:t>
            </a:r>
          </a:p>
          <a:p>
            <a:r>
              <a:rPr lang="en-US" altLang="en-US" dirty="0"/>
              <a:t>~ 6.5e19  120 </a:t>
            </a:r>
            <a:r>
              <a:rPr lang="en-US" altLang="en-US" dirty="0" err="1"/>
              <a:t>GeV</a:t>
            </a:r>
            <a:r>
              <a:rPr lang="en-US" altLang="en-US" dirty="0"/>
              <a:t> </a:t>
            </a:r>
            <a:r>
              <a:rPr lang="en-US" altLang="en-US" dirty="0" smtClean="0"/>
              <a:t>protons</a:t>
            </a:r>
            <a:endParaRPr lang="en-US" altLang="en-US" dirty="0"/>
          </a:p>
        </p:txBody>
      </p:sp>
      <p:pic>
        <p:nvPicPr>
          <p:cNvPr id="25" name="Picture 9" descr="beam_spot_lef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8400" y="4191000"/>
            <a:ext cx="2333625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477000" y="3886200"/>
            <a:ext cx="2590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3 mil Ti vacuum </a:t>
            </a:r>
            <a:r>
              <a:rPr lang="en-US" altLang="en-US" dirty="0" smtClean="0">
                <a:solidFill>
                  <a:srgbClr val="000000"/>
                </a:solidFill>
              </a:rPr>
              <a:t>window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10</a:t>
            </a:r>
            <a:r>
              <a:rPr lang="en-US" altLang="en-US" baseline="30000" dirty="0" smtClean="0">
                <a:solidFill>
                  <a:srgbClr val="000000"/>
                </a:solidFill>
              </a:rPr>
              <a:t>20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120 </a:t>
            </a:r>
            <a:r>
              <a:rPr lang="en-US" altLang="en-US" dirty="0" err="1">
                <a:solidFill>
                  <a:srgbClr val="000000"/>
                </a:solidFill>
              </a:rPr>
              <a:t>GeV</a:t>
            </a:r>
            <a:r>
              <a:rPr lang="en-US" altLang="en-US" dirty="0">
                <a:solidFill>
                  <a:srgbClr val="000000"/>
                </a:solidFill>
              </a:rPr>
              <a:t> protons.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07280" y="1524000"/>
            <a:ext cx="1562100" cy="2340301"/>
            <a:chOff x="6159500" y="2681236"/>
            <a:chExt cx="2565400" cy="36035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0" y="2681236"/>
              <a:ext cx="2565400" cy="324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173793" y="5460782"/>
              <a:ext cx="2530475" cy="805633"/>
            </a:xfrm>
            <a:prstGeom prst="rect">
              <a:avLst/>
            </a:prstGeom>
            <a:solidFill>
              <a:srgbClr val="E3E4E5"/>
            </a:solidFill>
            <a:ln w="38100">
              <a:solidFill>
                <a:srgbClr val="E3E4E5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 ZrO</a:t>
              </a:r>
              <a:r>
                <a:rPr lang="en-US" altLang="en-US" sz="1400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1400">
                  <a:solidFill>
                    <a:srgbClr val="000000"/>
                  </a:solidFill>
                </a:rPr>
                <a:t>:Al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de-DE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6543679" y="5849137"/>
              <a:ext cx="18383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7061203" y="5810833"/>
              <a:ext cx="1548481" cy="47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  <a:cs typeface="Arial" charset="0"/>
                </a:rPr>
                <a:t>Ø </a:t>
              </a:r>
              <a:r>
                <a:rPr lang="en-US" altLang="en-US" sz="1400">
                  <a:solidFill>
                    <a:srgbClr val="000000"/>
                  </a:solidFill>
                </a:rPr>
                <a:t>30 mm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44411" y="1143000"/>
            <a:ext cx="23469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GSI heavy ions</a:t>
            </a:r>
          </a:p>
          <a:p>
            <a:r>
              <a:rPr lang="en-US" sz="1400" i="1" dirty="0" smtClean="0"/>
              <a:t>(from </a:t>
            </a:r>
            <a:r>
              <a:rPr lang="en-US" sz="1400" i="1" dirty="0" err="1" smtClean="0"/>
              <a:t>Beata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Walasek-Höhne</a:t>
            </a:r>
            <a:r>
              <a:rPr lang="en-US" sz="1400" i="1" dirty="0" smtClean="0"/>
              <a:t>)</a:t>
            </a:r>
            <a:r>
              <a:rPr lang="en-US" dirty="0" smtClean="0"/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0" y="2286000"/>
            <a:ext cx="2067339" cy="160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7030278" y="1944469"/>
            <a:ext cx="20375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Broken Flying Wire micrograph 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2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Mumetal</a:t>
            </a:r>
            <a:r>
              <a:rPr lang="en-US" dirty="0" smtClean="0"/>
              <a:t> Wrapping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40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36929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905000"/>
            <a:ext cx="2417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 “everything”</a:t>
            </a:r>
            <a:br>
              <a:rPr lang="en-US" dirty="0" smtClean="0"/>
            </a:br>
            <a:r>
              <a:rPr lang="en-US" dirty="0" smtClean="0"/>
              <a:t>with 1 or more layers of</a:t>
            </a:r>
            <a:br>
              <a:rPr lang="en-US" dirty="0" smtClean="0"/>
            </a:br>
            <a:r>
              <a:rPr lang="en-US" dirty="0" smtClean="0"/>
              <a:t>mu metal</a:t>
            </a:r>
          </a:p>
        </p:txBody>
      </p:sp>
    </p:spTree>
    <p:extLst>
      <p:ext uri="{BB962C8B-B14F-4D97-AF65-F5344CB8AC3E}">
        <p14:creationId xmlns:p14="http://schemas.microsoft.com/office/powerpoint/2010/main" val="665795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Mumetal</a:t>
            </a:r>
            <a:r>
              <a:rPr lang="en-US" dirty="0" smtClean="0"/>
              <a:t>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363057" cy="327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044980" cy="3048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5181600"/>
            <a:ext cx="313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Mumetal</a:t>
            </a:r>
            <a:r>
              <a:rPr lang="en-US" dirty="0" smtClean="0">
                <a:solidFill>
                  <a:srgbClr val="FF0000"/>
                </a:solidFill>
              </a:rPr>
              <a:t> to enclose Hall Probe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5943604" y="3962400"/>
            <a:ext cx="422297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4648200"/>
            <a:ext cx="16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Dipole from A0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1181604" y="3733800"/>
            <a:ext cx="647197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8600" y="5105400"/>
            <a:ext cx="441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With 31 </a:t>
            </a:r>
            <a:r>
              <a:rPr lang="en-US" sz="1400" dirty="0" smtClean="0"/>
              <a:t>Gauss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3 </a:t>
            </a:r>
            <a:r>
              <a:rPr lang="en-US" sz="1400" dirty="0"/>
              <a:t>layers of </a:t>
            </a:r>
            <a:r>
              <a:rPr lang="en-US" sz="1400" dirty="0" err="1"/>
              <a:t>m</a:t>
            </a:r>
            <a:r>
              <a:rPr lang="en-US" sz="1400" dirty="0" err="1" smtClean="0"/>
              <a:t>umetal</a:t>
            </a:r>
            <a:r>
              <a:rPr lang="en-US" sz="1400" dirty="0" smtClean="0"/>
              <a:t> reduced </a:t>
            </a:r>
            <a:r>
              <a:rPr lang="en-US" sz="1400" dirty="0"/>
              <a:t>the field to </a:t>
            </a:r>
            <a:r>
              <a:rPr lang="en-US" sz="1400" dirty="0" smtClean="0"/>
              <a:t>0.2 - 0.4 Gauss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4 - 5 </a:t>
            </a:r>
            <a:r>
              <a:rPr lang="en-US" sz="1400" dirty="0"/>
              <a:t>layers knocked it down to </a:t>
            </a:r>
            <a:r>
              <a:rPr lang="en-US" sz="1400" dirty="0" smtClean="0"/>
              <a:t>0 - 0.1 Gauss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436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CST Simulation of </a:t>
            </a:r>
            <a:r>
              <a:rPr lang="en-US" dirty="0" err="1" smtClean="0"/>
              <a:t>Mumetal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8434" y="1600200"/>
            <a:ext cx="5729366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1524000"/>
            <a:ext cx="183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Horizontal B field</a:t>
            </a:r>
          </a:p>
          <a:p>
            <a:pPr lvl="1"/>
            <a:r>
              <a:rPr lang="en-US" dirty="0" smtClean="0"/>
              <a:t>Green is 0 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5250" y="1600200"/>
            <a:ext cx="675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2.6 </a:t>
            </a:r>
            <a:r>
              <a:rPr lang="en-US" dirty="0">
                <a:solidFill>
                  <a:srgbClr val="FF0000"/>
                </a:solidFill>
              </a:rPr>
              <a:t>G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5250" y="3429000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E00D0"/>
                </a:solidFill>
              </a:rPr>
              <a:t>-2.6 </a:t>
            </a:r>
            <a:r>
              <a:rPr lang="en-US" dirty="0">
                <a:solidFill>
                  <a:srgbClr val="1E00D0"/>
                </a:solidFill>
              </a:rPr>
              <a:t>G</a:t>
            </a:r>
            <a:endParaRPr lang="en-US" dirty="0" smtClean="0">
              <a:solidFill>
                <a:srgbClr val="1E00D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2590800"/>
            <a:ext cx="236487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Slice through center of</a:t>
            </a:r>
            <a:br>
              <a:rPr lang="en-US" dirty="0" smtClean="0"/>
            </a:br>
            <a:r>
              <a:rPr lang="en-US" dirty="0" smtClean="0"/>
              <a:t>Mu metal transverse to</a:t>
            </a:r>
            <a:br>
              <a:rPr lang="en-US" dirty="0" smtClean="0"/>
            </a:br>
            <a:r>
              <a:rPr lang="en-US" dirty="0" smtClean="0"/>
              <a:t>proton beam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9" t="5366" r="19356"/>
          <a:stretch/>
        </p:blipFill>
        <p:spPr bwMode="auto">
          <a:xfrm>
            <a:off x="0" y="3886200"/>
            <a:ext cx="3810000" cy="25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733800"/>
            <a:ext cx="75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vs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74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CST Simulation of </a:t>
            </a:r>
            <a:r>
              <a:rPr lang="en-US" dirty="0" err="1" smtClean="0"/>
              <a:t>Mumetal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772400" cy="474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3657600"/>
            <a:ext cx="1664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Fields along</a:t>
            </a:r>
            <a:br>
              <a:rPr lang="en-US" dirty="0" smtClean="0"/>
            </a:br>
            <a:r>
              <a:rPr lang="en-US" dirty="0" smtClean="0"/>
              <a:t>central electron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path</a:t>
            </a:r>
          </a:p>
        </p:txBody>
      </p:sp>
    </p:spTree>
    <p:extLst>
      <p:ext uri="{BB962C8B-B14F-4D97-AF65-F5344CB8AC3E}">
        <p14:creationId xmlns:p14="http://schemas.microsoft.com/office/powerpoint/2010/main" val="4015697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Simulation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44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743200" cy="25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946" y="1295400"/>
            <a:ext cx="2706654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1219200"/>
            <a:ext cx="14940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Check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magnification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828800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Outer edge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>of phosphor</a:t>
            </a:r>
          </a:p>
        </p:txBody>
      </p: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2743200" y="1981200"/>
            <a:ext cx="457200" cy="17076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0400" y="28956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Pattern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2552700" y="3038475"/>
            <a:ext cx="647700" cy="41791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76600" y="4419600"/>
            <a:ext cx="113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Image on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Intensifier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2628900" y="4562476"/>
            <a:ext cx="647700" cy="18029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00400" y="3810000"/>
            <a:ext cx="1380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Outer edge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>of Intensifier</a:t>
            </a: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>
            <a:off x="2514600" y="4133166"/>
            <a:ext cx="685800" cy="134034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34000" y="1276350"/>
            <a:ext cx="12555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Check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acceptance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81600" y="2209800"/>
            <a:ext cx="1120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Uniform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Source on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phosphor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93969" y="3962400"/>
            <a:ext cx="1130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Uniform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Image on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intensifier</a:t>
            </a:r>
          </a:p>
        </p:txBody>
      </p:sp>
    </p:spTree>
    <p:extLst>
      <p:ext uri="{BB962C8B-B14F-4D97-AF65-F5344CB8AC3E}">
        <p14:creationId xmlns:p14="http://schemas.microsoft.com/office/powerpoint/2010/main" val="1625797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Gun mounted in stand</a:t>
            </a:r>
          </a:p>
          <a:p>
            <a:r>
              <a:rPr lang="en-US" dirty="0" smtClean="0"/>
              <a:t>Leak checked (twice)</a:t>
            </a:r>
          </a:p>
          <a:p>
            <a:r>
              <a:rPr lang="en-US" dirty="0" smtClean="0"/>
              <a:t>Cables pulled from MI-62 to device location</a:t>
            </a:r>
          </a:p>
          <a:p>
            <a:pPr lvl="1"/>
            <a:r>
              <a:rPr lang="en-US" dirty="0" smtClean="0"/>
              <a:t>Reused Flying wire cables and Kicker RG-220s</a:t>
            </a:r>
          </a:p>
          <a:p>
            <a:r>
              <a:rPr lang="en-US" dirty="0" smtClean="0"/>
              <a:t>HV Distribution and interlocks being built </a:t>
            </a:r>
          </a:p>
          <a:p>
            <a:r>
              <a:rPr lang="en-US" dirty="0" smtClean="0"/>
              <a:t>Recently reviewed</a:t>
            </a:r>
          </a:p>
          <a:p>
            <a:r>
              <a:rPr lang="en-US" dirty="0" smtClean="0"/>
              <a:t>Plan to install in September shutdown</a:t>
            </a:r>
          </a:p>
          <a:p>
            <a:r>
              <a:rPr lang="en-US" dirty="0" smtClean="0"/>
              <a:t>More studies of magnetic shielding</a:t>
            </a:r>
          </a:p>
          <a:p>
            <a:r>
              <a:rPr lang="en-US" dirty="0" smtClean="0"/>
              <a:t>More studies of measurement systematics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12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97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Topology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47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3352800" cy="49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295400"/>
            <a:ext cx="282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Differential pumping in gun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1447800"/>
            <a:ext cx="263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Ion pump on cathode side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581400"/>
            <a:ext cx="303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Nothing on this side except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Have another 30 l/s pump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83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Internals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980236"/>
            <a:ext cx="6852205" cy="4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72798" cy="402131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19400" y="3657600"/>
            <a:ext cx="1524000" cy="16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43400" y="1524000"/>
            <a:ext cx="609600" cy="213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343400" y="5257800"/>
            <a:ext cx="6096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954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49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3391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2882063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200400"/>
            <a:ext cx="211041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5334000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Input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1524000"/>
            <a:ext cx="1641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Solenoid Valves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581400"/>
            <a:ext cx="12724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Valve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5257800"/>
            <a:ext cx="14356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OTR Actuator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4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long range plan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Fermilab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calls for large proton beam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power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 excess of 2 MW for use in the neutrino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program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Higher proton intensities are problematic for profile diagnostics that physically intercept the beam</a:t>
            </a:r>
          </a:p>
          <a:p>
            <a:r>
              <a:rPr lang="en-US" dirty="0" smtClean="0"/>
              <a:t>Hence the goal of non-intercepting profile diagnostics</a:t>
            </a:r>
          </a:p>
          <a:p>
            <a:pPr lvl="1"/>
            <a:r>
              <a:rPr lang="en-US" dirty="0" smtClean="0"/>
              <a:t>Laser Based  (</a:t>
            </a:r>
            <a:r>
              <a:rPr lang="en-US" dirty="0" smtClean="0">
                <a:solidFill>
                  <a:srgbClr val="FF0000"/>
                </a:solidFill>
              </a:rPr>
              <a:t>need electrons; either e beam or H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/>
              <a:t>)</a:t>
            </a:r>
            <a:endParaRPr lang="en-US" baseline="30000" dirty="0" smtClean="0"/>
          </a:p>
          <a:p>
            <a:pPr lvl="1"/>
            <a:r>
              <a:rPr lang="en-US" dirty="0" smtClean="0"/>
              <a:t>Ionization </a:t>
            </a:r>
            <a:r>
              <a:rPr lang="en-US" dirty="0"/>
              <a:t>P</a:t>
            </a:r>
            <a:r>
              <a:rPr lang="en-US" dirty="0" smtClean="0"/>
              <a:t>rofile Monitors (IPM)</a:t>
            </a:r>
          </a:p>
          <a:p>
            <a:pPr lvl="1"/>
            <a:r>
              <a:rPr lang="en-US" dirty="0" smtClean="0"/>
              <a:t>Gas Fluorescence Detectors</a:t>
            </a:r>
          </a:p>
          <a:p>
            <a:pPr lvl="1"/>
            <a:r>
              <a:rPr lang="en-US" dirty="0" smtClean="0"/>
              <a:t>Gas Jets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Probe Beams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5</a:t>
            </a:fld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762000" y="4114800"/>
            <a:ext cx="2362200" cy="381000"/>
          </a:xfrm>
          <a:prstGeom prst="mathMultiply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4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Air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50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600200"/>
            <a:ext cx="8396287" cy="436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67"/>
          <p:cNvCxnSpPr/>
          <p:nvPr/>
        </p:nvCxnSpPr>
        <p:spPr bwMode="auto">
          <a:xfrm>
            <a:off x="3406775" y="5095875"/>
            <a:ext cx="952500" cy="173038"/>
          </a:xfrm>
          <a:prstGeom prst="bentConnector3">
            <a:avLst>
              <a:gd name="adj1" fmla="val 50000"/>
            </a:avLst>
          </a:prstGeom>
          <a:solidFill>
            <a:srgbClr xmlns:mc="http://schemas.openxmlformats.org/markup-compatibility/2006" xmlns:a14="http://schemas.microsoft.com/office/drawing/2010/main" val="000000" mc:Ignorable="a14" a14:legacySpreadsheetColorIndex="9"/>
          </a:solidFill>
          <a:ln w="9525" cap="flat" cmpd="sng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92"/>
          <p:cNvCxnSpPr/>
          <p:nvPr/>
        </p:nvCxnSpPr>
        <p:spPr bwMode="auto">
          <a:xfrm flipV="1">
            <a:off x="3463925" y="4805363"/>
            <a:ext cx="915988" cy="144462"/>
          </a:xfrm>
          <a:prstGeom prst="bentConnector3">
            <a:avLst>
              <a:gd name="adj1" fmla="val 50000"/>
            </a:avLst>
          </a:prstGeom>
          <a:solidFill>
            <a:srgbClr xmlns:mc="http://schemas.openxmlformats.org/markup-compatibility/2006" xmlns:a14="http://schemas.microsoft.com/office/drawing/2010/main" val="000000" mc:Ignorable="a14" a14:legacySpreadsheetColorIndex="9"/>
          </a:solidFill>
          <a:ln w="57150" cap="flat" cmpd="sng" algn="ctr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143000"/>
            <a:ext cx="2188029" cy="8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8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51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937" y="1600199"/>
            <a:ext cx="3582306" cy="47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83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Camera Image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962400" y="2218413"/>
            <a:ext cx="4933950" cy="332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981200"/>
            <a:ext cx="3886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Camera frames are ~30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Main Injector cycle is ~1 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Need to step many times per frame to accumulate data fast enough for measurement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Complicated to extract each step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6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Beam Concept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51"/>
          <p:cNvSpPr txBox="1">
            <a:spLocks/>
          </p:cNvSpPr>
          <p:nvPr/>
        </p:nvSpPr>
        <p:spPr>
          <a:xfrm>
            <a:off x="457200" y="4648200"/>
            <a:ext cx="82296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Deflection vs. Impact parameter provides information about the charge distribution in the direction of the impact parameter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1000" y="1447800"/>
            <a:ext cx="8313628" cy="2426732"/>
            <a:chOff x="381000" y="2754868"/>
            <a:chExt cx="8313628" cy="2426732"/>
          </a:xfrm>
        </p:grpSpPr>
        <p:sp>
          <p:nvSpPr>
            <p:cNvPr id="7" name="Oval 6"/>
            <p:cNvSpPr/>
            <p:nvPr/>
          </p:nvSpPr>
          <p:spPr>
            <a:xfrm>
              <a:off x="4648200" y="3821668"/>
              <a:ext cx="1066800" cy="10668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0800000" flipV="1">
              <a:off x="990600" y="3364468"/>
              <a:ext cx="4191000" cy="9906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81600" y="3364468"/>
              <a:ext cx="2743200" cy="30480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90600" y="4355068"/>
              <a:ext cx="693420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181600" y="2831068"/>
              <a:ext cx="2667000" cy="53340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90600" y="4126468"/>
              <a:ext cx="4191000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181600" y="4126468"/>
              <a:ext cx="2743200" cy="7620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181600" y="3974068"/>
              <a:ext cx="2743200" cy="15240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343400" y="4812268"/>
              <a:ext cx="2002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Charge Distribution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" y="4355068"/>
              <a:ext cx="13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Probe beam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3516868"/>
              <a:ext cx="1873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Impact parameter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3800" y="3059668"/>
              <a:ext cx="1150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Deflection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6200000" flipH="1">
              <a:off x="7239000" y="3212068"/>
              <a:ext cx="533400" cy="76200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81000" y="2754868"/>
              <a:ext cx="4536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Probe beam is deflected by electric</a:t>
              </a:r>
              <a:br>
                <a:rPr lang="en-US" dirty="0" smtClean="0">
                  <a:solidFill>
                    <a:srgbClr val="0000FF"/>
                  </a:solidFill>
                </a:rPr>
              </a:br>
              <a:r>
                <a:rPr lang="en-US" dirty="0" smtClean="0">
                  <a:solidFill>
                    <a:srgbClr val="0000FF"/>
                  </a:solidFill>
                </a:rPr>
                <a:t>and/or magnetic fields of </a:t>
              </a:r>
              <a:r>
                <a:rPr lang="en-US" dirty="0">
                  <a:solidFill>
                    <a:srgbClr val="0000FF"/>
                  </a:solidFill>
                </a:rPr>
                <a:t>a</a:t>
              </a:r>
              <a:r>
                <a:rPr lang="en-US" dirty="0" smtClean="0">
                  <a:solidFill>
                    <a:srgbClr val="0000FF"/>
                  </a:solidFill>
                </a:rPr>
                <a:t> charge distribution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5105400" y="3440668"/>
              <a:ext cx="76200" cy="838200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43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Beam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eam probe for plasma distribution</a:t>
            </a:r>
          </a:p>
          <a:p>
            <a:pPr lvl="1"/>
            <a:r>
              <a:rPr lang="en-US" dirty="0"/>
              <a:t>Paul D. </a:t>
            </a:r>
            <a:r>
              <a:rPr lang="en-US" dirty="0" err="1"/>
              <a:t>Goldan</a:t>
            </a:r>
            <a:r>
              <a:rPr lang="en-US" dirty="0"/>
              <a:t>, </a:t>
            </a:r>
            <a:r>
              <a:rPr lang="en-US" i="1" dirty="0" err="1"/>
              <a:t>Collisionless</a:t>
            </a:r>
            <a:r>
              <a:rPr lang="en-US" i="1" dirty="0"/>
              <a:t> Sheath – An Experimental Investigation</a:t>
            </a:r>
            <a:r>
              <a:rPr lang="en-US" dirty="0"/>
              <a:t>, Phys. Fluids </a:t>
            </a:r>
            <a:r>
              <a:rPr lang="en-US" b="1" dirty="0"/>
              <a:t>13</a:t>
            </a:r>
            <a:r>
              <a:rPr lang="en-US" dirty="0"/>
              <a:t> 1055 (1970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C.H</a:t>
            </a:r>
            <a:r>
              <a:rPr lang="en-US" dirty="0"/>
              <a:t>. Stallings, </a:t>
            </a:r>
            <a:r>
              <a:rPr lang="en-US" i="1" dirty="0"/>
              <a:t>Electron Beam as a Method of Finding the Potential Distribution in a Cylindrically Symmetric Plasma</a:t>
            </a:r>
            <a:r>
              <a:rPr lang="en-US" dirty="0"/>
              <a:t>, J. Appl. Phys. 42 (1971) 2831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electron beam</a:t>
            </a:r>
          </a:p>
          <a:p>
            <a:pPr lvl="1"/>
            <a:r>
              <a:rPr lang="en-US" dirty="0"/>
              <a:t>C.W. Mendel Jr., </a:t>
            </a:r>
            <a:r>
              <a:rPr lang="en-US" i="1" dirty="0"/>
              <a:t>Apparatus for measuring rapidly varying electric fields in plasmas</a:t>
            </a:r>
            <a:r>
              <a:rPr lang="en-US" dirty="0"/>
              <a:t>, Rev. Sci. </a:t>
            </a:r>
            <a:r>
              <a:rPr lang="en-US" dirty="0" err="1"/>
              <a:t>Instrum</a:t>
            </a:r>
            <a:r>
              <a:rPr lang="en-US" dirty="0"/>
              <a:t>. </a:t>
            </a:r>
            <a:r>
              <a:rPr lang="en-US" b="1" dirty="0"/>
              <a:t>46</a:t>
            </a:r>
            <a:r>
              <a:rPr lang="en-US" dirty="0"/>
              <a:t> 847 (1975</a:t>
            </a:r>
            <a:r>
              <a:rPr lang="en-US" dirty="0" smtClean="0"/>
              <a:t>). </a:t>
            </a:r>
            <a:r>
              <a:rPr lang="en-US" dirty="0" smtClean="0">
                <a:solidFill>
                  <a:srgbClr val="FF0000"/>
                </a:solidFill>
              </a:rPr>
              <a:t>He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ion beam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Beam probes for other beams</a:t>
            </a:r>
          </a:p>
          <a:p>
            <a:pPr lvl="1"/>
            <a:r>
              <a:rPr lang="en-US" dirty="0" smtClean="0"/>
              <a:t>J</a:t>
            </a:r>
            <a:r>
              <a:rPr lang="en-US" dirty="0"/>
              <a:t>. Shiloh,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Electron beam probe for charge neutralization studies of heavy ion beams</a:t>
            </a:r>
            <a:r>
              <a:rPr lang="en-US" dirty="0"/>
              <a:t>, Rev. Sci. </a:t>
            </a:r>
            <a:r>
              <a:rPr lang="en-US" dirty="0" err="1"/>
              <a:t>Instrum</a:t>
            </a:r>
            <a:r>
              <a:rPr lang="en-US" dirty="0"/>
              <a:t>. 54 (1983) 46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V</a:t>
            </a:r>
            <a:r>
              <a:rPr lang="en-US" dirty="0"/>
              <a:t>. </a:t>
            </a:r>
            <a:r>
              <a:rPr lang="en-US" dirty="0" err="1"/>
              <a:t>Shestak</a:t>
            </a:r>
            <a:r>
              <a:rPr lang="en-US" dirty="0"/>
              <a:t>,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i="1" dirty="0"/>
              <a:t>Electron Beam Probe for Ion Beam Diagnostics</a:t>
            </a:r>
            <a:r>
              <a:rPr lang="en-US" dirty="0"/>
              <a:t>, TRIUMF Design Note, TRI-DN-87-36 (1987</a:t>
            </a:r>
            <a:r>
              <a:rPr lang="en-US" dirty="0" smtClean="0"/>
              <a:t>).</a:t>
            </a:r>
          </a:p>
          <a:p>
            <a:pPr lvl="1"/>
            <a:r>
              <a:rPr lang="en-US" dirty="0"/>
              <a:t>P. Gross,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i="1" dirty="0"/>
              <a:t>An Electron Beam Probe for Ion Beam Diagnosis</a:t>
            </a:r>
            <a:r>
              <a:rPr lang="en-US" dirty="0"/>
              <a:t>, in proceedings of the European Particle Accelerator Conference 1990, p. 806, 12 – 16 June 1990, Nice, France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J. </a:t>
            </a:r>
            <a:r>
              <a:rPr lang="en-US" dirty="0" err="1"/>
              <a:t>Bosser</a:t>
            </a:r>
            <a:r>
              <a:rPr lang="en-US" dirty="0"/>
              <a:t>,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Transverse Profile Monitor using Ion Probe Beams</a:t>
            </a:r>
            <a:r>
              <a:rPr lang="en-US" dirty="0"/>
              <a:t>, </a:t>
            </a:r>
            <a:r>
              <a:rPr lang="en-US" dirty="0" err="1"/>
              <a:t>Nucl</a:t>
            </a:r>
            <a:r>
              <a:rPr lang="en-US" dirty="0"/>
              <a:t>. </a:t>
            </a:r>
            <a:r>
              <a:rPr lang="en-US" dirty="0" err="1"/>
              <a:t>Instrum</a:t>
            </a:r>
            <a:r>
              <a:rPr lang="en-US" dirty="0"/>
              <a:t>. Methods Phys. Res. </a:t>
            </a:r>
            <a:r>
              <a:rPr lang="en-US" b="1" dirty="0"/>
              <a:t>A 484</a:t>
            </a:r>
            <a:r>
              <a:rPr lang="en-US" dirty="0"/>
              <a:t> (2002) 1</a:t>
            </a:r>
            <a:r>
              <a:rPr lang="en-US" dirty="0" smtClean="0"/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Xe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ion beam curtain</a:t>
            </a:r>
          </a:p>
          <a:p>
            <a:pPr lvl="1"/>
            <a:r>
              <a:rPr lang="en-US" dirty="0"/>
              <a:t>P.V. </a:t>
            </a:r>
            <a:r>
              <a:rPr lang="en-US" dirty="0" err="1"/>
              <a:t>Logatchov</a:t>
            </a:r>
            <a:r>
              <a:rPr lang="en-US" dirty="0"/>
              <a:t>,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Non-Destructive </a:t>
            </a:r>
            <a:r>
              <a:rPr lang="en-US" i="1" dirty="0" err="1"/>
              <a:t>Singlepass</a:t>
            </a:r>
            <a:r>
              <a:rPr lang="en-US" i="1" dirty="0"/>
              <a:t> Monitor of </a:t>
            </a:r>
            <a:r>
              <a:rPr lang="en-US" i="1" dirty="0">
                <a:solidFill>
                  <a:srgbClr val="FF00FF"/>
                </a:solidFill>
              </a:rPr>
              <a:t>Longitudinal Charge Distribution</a:t>
            </a:r>
            <a:r>
              <a:rPr lang="en-US" i="1" dirty="0"/>
              <a:t> in an </a:t>
            </a:r>
            <a:r>
              <a:rPr lang="en-US" i="1" dirty="0" err="1"/>
              <a:t>Ultrarelativistic</a:t>
            </a:r>
            <a:r>
              <a:rPr lang="en-US" i="1" dirty="0"/>
              <a:t> Electron Bunch</a:t>
            </a:r>
            <a:r>
              <a:rPr lang="en-US" dirty="0"/>
              <a:t>, in proceedings of the Particle Accelerator Conference </a:t>
            </a:r>
            <a:r>
              <a:rPr lang="en-US" dirty="0" smtClean="0"/>
              <a:t>1999. </a:t>
            </a:r>
            <a:r>
              <a:rPr lang="en-US" dirty="0" smtClean="0">
                <a:solidFill>
                  <a:srgbClr val="FF0000"/>
                </a:solidFill>
              </a:rPr>
              <a:t>electron beam @ VEPP-3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35098" y="1600200"/>
                <a:ext cx="2279085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  <m:r>
                            <a:rPr lang="en-US" i="1">
                              <a:latin typeface="Cambria Math"/>
                            </a:rPr>
                            <m:t> 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98" y="1600200"/>
                <a:ext cx="2279085" cy="6899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81200" y="3729668"/>
                <a:ext cx="4750403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i="1">
                          <a:latin typeface="Cambria Math"/>
                          <a:ea typeface="Cambria Math"/>
                        </a:rPr>
                        <m:t>∝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sgn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1,0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729668"/>
                <a:ext cx="4750403" cy="6899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85800" y="4800600"/>
                <a:ext cx="4456413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∝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sgn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800600"/>
                <a:ext cx="4456413" cy="6899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1000" y="5562600"/>
                <a:ext cx="2609048" cy="692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𝑑𝑏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∝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562600"/>
                <a:ext cx="2609048" cy="692113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19600" y="1295400"/>
                <a:ext cx="4383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Assume </a:t>
                </a:r>
                <a14:m>
                  <m:oMath xmlns:m="http://schemas.openxmlformats.org/officeDocument/2006/math" xmlns="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≫1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no magnetic field, </a:t>
                </a:r>
                <a14:m>
                  <m:oMath xmlns:m="http://schemas.openxmlformats.org/officeDocument/2006/math" xmlns="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295400"/>
                <a:ext cx="4383892" cy="369332"/>
              </a:xfrm>
              <a:prstGeom prst="rect">
                <a:avLst/>
              </a:prstGeom>
              <a:blipFill rotWithShape="1">
                <a:blip r:embed="rId26"/>
                <a:stretch>
                  <a:fillRect l="-1113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810000" y="2526268"/>
                <a:ext cx="5115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Assume deflection is very small such that </a:t>
                </a:r>
                <a14:m>
                  <m:oMath xmlns:m="http://schemas.openxmlformats.org/officeDocument/2006/math" xmlns="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𝑣𝑡</m:t>
                        </m:r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526268"/>
                <a:ext cx="5115631" cy="369332"/>
              </a:xfrm>
              <a:prstGeom prst="rect">
                <a:avLst/>
              </a:prstGeom>
              <a:blipFill rotWithShape="1">
                <a:blip r:embed="rId27"/>
                <a:stretch>
                  <a:fillRect l="-954" t="-2295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71600" y="4343400"/>
                <a:ext cx="7243971" cy="545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Assume again that deflection is very small such that </a:t>
                </a:r>
                <a14:m>
                  <m:oMath xmlns:m="http://schemas.openxmlformats.org/officeDocument/2006/math" xmlns="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 xmlns="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343400"/>
                <a:ext cx="7243971" cy="545983"/>
              </a:xfrm>
              <a:prstGeom prst="rect">
                <a:avLst/>
              </a:prstGeom>
              <a:blipFill rotWithShape="1">
                <a:blip r:embed="rId28"/>
                <a:stretch>
                  <a:fillRect l="-673" t="-5618" r="-1094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0" y="847725"/>
            <a:ext cx="3815995" cy="2124075"/>
            <a:chOff x="0" y="762000"/>
            <a:chExt cx="3815995" cy="21240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762000"/>
              <a:ext cx="3815995" cy="212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805614" y="789801"/>
              <a:ext cx="993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x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7408" y="2057400"/>
              <a:ext cx="1025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200" y="1828800"/>
              <a:ext cx="11862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90800" y="1524000"/>
              <a:ext cx="3799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q</a:t>
              </a:r>
              <a:r>
                <a:rPr lang="en-US" i="1" dirty="0" smtClean="0">
                  <a:solidFill>
                    <a:srgbClr val="FF0000"/>
                  </a:solidFill>
                  <a:latin typeface="+mj-lt"/>
                </a:rPr>
                <a:t>(b)</a:t>
              </a:r>
              <a:endParaRPr lang="en-US" i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800" y="2438400"/>
              <a:ext cx="6957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   Beam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23693" y="1600200"/>
                <a:ext cx="2981907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dirty="0" smtClean="0">
                          <a:latin typeface="Cambria Math"/>
                          <a:ea typeface="Cambria Math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f>
                            <m:f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 dirty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dirty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693" y="1600200"/>
                <a:ext cx="2981907" cy="818879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733800" y="5715000"/>
            <a:ext cx="948786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x profile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11" name="Straight Arrow Connector 10"/>
          <p:cNvCxnSpPr>
            <a:stCxn id="27" idx="1"/>
            <a:endCxn id="19" idx="3"/>
          </p:cNvCxnSpPr>
          <p:nvPr/>
        </p:nvCxnSpPr>
        <p:spPr>
          <a:xfrm flipH="1">
            <a:off x="2990048" y="5899666"/>
            <a:ext cx="743752" cy="8991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43200" y="2971800"/>
                <a:ext cx="6100196" cy="69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i="1">
                          <a:latin typeface="Cambria Math"/>
                          <a:ea typeface="Cambria Math"/>
                        </a:rPr>
                        <m:t>∝</m:t>
                      </m:r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nary>
                        <m:nary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  <m:r>
                            <a:rPr lang="en-US" i="1">
                              <a:latin typeface="Cambria Math"/>
                            </a:rPr>
                            <m:t>  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𝑏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𝑣𝑡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971800"/>
                <a:ext cx="6100196" cy="696024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562600" y="4908844"/>
                <a:ext cx="2267223" cy="501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𝑑𝑏</m:t>
                          </m:r>
                        </m:den>
                      </m:f>
                      <m:r>
                        <m:rPr>
                          <m:nor/>
                        </m:rPr>
                        <a:rPr lang="en-US" sz="1400">
                          <a:latin typeface="Cambria Math"/>
                        </a:rPr>
                        <m:t>sgn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𝑏</m:t>
                          </m:r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𝑥</m:t>
                          </m:r>
                          <m:r>
                            <a:rPr lang="en-US" sz="1400" i="1">
                              <a:latin typeface="Cambria Math"/>
                            </a:rPr>
                            <m:t>′</m:t>
                          </m:r>
                        </m:e>
                      </m:d>
                      <m:r>
                        <a:rPr lang="en-US" sz="1400" i="1">
                          <a:latin typeface="Cambria Math"/>
                        </a:rPr>
                        <m:t>∝</m:t>
                      </m:r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𝛿</m:t>
                      </m:r>
                      <m:d>
                        <m:d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908844"/>
                <a:ext cx="2267223" cy="501356"/>
              </a:xfrm>
              <a:prstGeom prst="rect">
                <a:avLst/>
              </a:prstGeom>
              <a:blipFill rotWithShape="1">
                <a:blip r:embed="rId31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17" idx="3"/>
            <a:endCxn id="31" idx="1"/>
          </p:cNvCxnSpPr>
          <p:nvPr/>
        </p:nvCxnSpPr>
        <p:spPr>
          <a:xfrm>
            <a:off x="5142213" y="5145566"/>
            <a:ext cx="420387" cy="1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971800" y="5410200"/>
            <a:ext cx="2590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800600" y="5638800"/>
                <a:ext cx="1496179" cy="474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𝑔𝑎𝑢𝑠𝑠𝑖𝑎𝑛</m:t>
                          </m:r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638800"/>
                <a:ext cx="1496179" cy="474104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172200" y="5334000"/>
                <a:ext cx="2494401" cy="62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𝑑𝑏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𝐺𝑎𝑢𝑠𝑠𝑖𝑎𝑛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5334000"/>
                <a:ext cx="2494401" cy="629852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010400" y="5943600"/>
                <a:ext cx="1649875" cy="369332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FF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FF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FF"/>
                          </a:solidFill>
                          <a:latin typeface="Cambria Math"/>
                        </a:rPr>
                        <m:t>erf</m:t>
                      </m:r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FF00FF"/>
                          </a:solidFill>
                          <a:latin typeface="Cambria Math"/>
                        </a:rPr>
                        <m:t>)⁡</m:t>
                      </m:r>
                    </m:oMath>
                  </m:oMathPara>
                </a14:m>
                <a:endParaRPr 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5943600"/>
                <a:ext cx="1649875" cy="369332"/>
              </a:xfrm>
              <a:prstGeom prst="rect">
                <a:avLst/>
              </a:prstGeom>
              <a:blipFill rotWithShape="1">
                <a:blip r:embed="rId34"/>
                <a:stretch>
                  <a:fillRect b="-9524"/>
                </a:stretch>
              </a:blipFill>
              <a:ln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5715000" y="2819400"/>
            <a:ext cx="3124200" cy="10668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6" idx="3"/>
          </p:cNvCxnSpPr>
          <p:nvPr/>
        </p:nvCxnSpPr>
        <p:spPr>
          <a:xfrm flipH="1">
            <a:off x="5943600" y="3729971"/>
            <a:ext cx="228928" cy="156229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9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beam has magnetic fields</a:t>
            </a:r>
          </a:p>
          <a:p>
            <a:pPr lvl="1"/>
            <a:r>
              <a:rPr lang="en-US" dirty="0" smtClean="0"/>
              <a:t>Sideways deflection of the probe beam</a:t>
            </a:r>
          </a:p>
          <a:p>
            <a:pPr lvl="1"/>
            <a:r>
              <a:rPr lang="en-US" dirty="0" smtClean="0"/>
              <a:t>Sideways deflection varies with longitudinal shape</a:t>
            </a:r>
          </a:p>
          <a:p>
            <a:r>
              <a:rPr lang="en-US" dirty="0" smtClean="0"/>
              <a:t>The bunch does not have infinite length</a:t>
            </a:r>
          </a:p>
          <a:p>
            <a:pPr lvl="1"/>
            <a:r>
              <a:rPr lang="en-US" dirty="0" smtClean="0"/>
              <a:t>Varying longitudinal shape will alter deflection</a:t>
            </a:r>
          </a:p>
          <a:p>
            <a:pPr lvl="2"/>
            <a:r>
              <a:rPr lang="en-US" dirty="0" smtClean="0"/>
              <a:t>Both electrostatically and magnetically</a:t>
            </a:r>
          </a:p>
          <a:p>
            <a:r>
              <a:rPr lang="en-US" dirty="0" smtClean="0"/>
              <a:t>Deflection may not be all that small</a:t>
            </a:r>
          </a:p>
          <a:p>
            <a:r>
              <a:rPr lang="en-US" dirty="0" smtClean="0"/>
              <a:t>External magnetic fields</a:t>
            </a:r>
          </a:p>
          <a:p>
            <a:r>
              <a:rPr lang="en-US" dirty="0" smtClean="0"/>
              <a:t>Measurement artifacts, etc…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June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--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BD8A-1FD0-4CF6-A6E2-AAC6F70FE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8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11365</TotalTime>
  <Words>2696</Words>
  <Application>Microsoft Macintosh PowerPoint</Application>
  <PresentationFormat>On-screen Show (4:3)</PresentationFormat>
  <Paragraphs>576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Slide</vt:lpstr>
      <vt:lpstr>Electron Beam Profiler for the Main Injector</vt:lpstr>
      <vt:lpstr>Fellow Conspirators</vt:lpstr>
      <vt:lpstr>Motivation</vt:lpstr>
      <vt:lpstr>Damage Montage</vt:lpstr>
      <vt:lpstr>Motivation</vt:lpstr>
      <vt:lpstr>Probe Beam Concept</vt:lpstr>
      <vt:lpstr>Probe Beam History</vt:lpstr>
      <vt:lpstr>Theory</vt:lpstr>
      <vt:lpstr>Reality</vt:lpstr>
      <vt:lpstr>SNS Device</vt:lpstr>
      <vt:lpstr>Techniques</vt:lpstr>
      <vt:lpstr>Fast Scan</vt:lpstr>
      <vt:lpstr>Techniques</vt:lpstr>
      <vt:lpstr>Slow Electron Scan</vt:lpstr>
      <vt:lpstr>Slow Electron Scan Simulation</vt:lpstr>
      <vt:lpstr>Techniques</vt:lpstr>
      <vt:lpstr>Pseudo-fast plus Slow Scan</vt:lpstr>
      <vt:lpstr>Simulation</vt:lpstr>
      <vt:lpstr>Reconstruction</vt:lpstr>
      <vt:lpstr>Electron Gun</vt:lpstr>
      <vt:lpstr>Phase 1 Test Stand</vt:lpstr>
      <vt:lpstr>Gun Tests</vt:lpstr>
      <vt:lpstr>Phase 2 Test Stand</vt:lpstr>
      <vt:lpstr>Wire Test</vt:lpstr>
      <vt:lpstr>Test of Electrostatic Deflector</vt:lpstr>
      <vt:lpstr>Electrostatic Deflector Test</vt:lpstr>
      <vt:lpstr>Electron Device</vt:lpstr>
      <vt:lpstr>Devices</vt:lpstr>
      <vt:lpstr>Devices</vt:lpstr>
      <vt:lpstr>OTR Screen</vt:lpstr>
      <vt:lpstr>Optical Acquisition</vt:lpstr>
      <vt:lpstr>Optics</vt:lpstr>
      <vt:lpstr>Full Device</vt:lpstr>
      <vt:lpstr>Install Location</vt:lpstr>
      <vt:lpstr>MI-62 Service Building</vt:lpstr>
      <vt:lpstr>High Voltage Distribution</vt:lpstr>
      <vt:lpstr>Magnetic Fields are a Problem</vt:lpstr>
      <vt:lpstr>Magnetic Fields in Tunnel</vt:lpstr>
      <vt:lpstr>From e cloud Measurements</vt:lpstr>
      <vt:lpstr>Mumetal Wrapping</vt:lpstr>
      <vt:lpstr>Mumetal Test</vt:lpstr>
      <vt:lpstr>CST Simulation of Mumetal</vt:lpstr>
      <vt:lpstr>CST Simulation of Mumetal</vt:lpstr>
      <vt:lpstr>Optics Simulation</vt:lpstr>
      <vt:lpstr>Summary</vt:lpstr>
      <vt:lpstr>Questions?</vt:lpstr>
      <vt:lpstr>Vacuum Topology</vt:lpstr>
      <vt:lpstr>Gun Internals</vt:lpstr>
      <vt:lpstr>Pneumatics</vt:lpstr>
      <vt:lpstr>Compressed Air</vt:lpstr>
      <vt:lpstr>PowerPoint Presentation</vt:lpstr>
      <vt:lpstr>Simulated Camera Image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M. Thurman-Keup x6861 13957N</dc:creator>
  <cp:lastModifiedBy>Alexander Sukhnaov</cp:lastModifiedBy>
  <cp:revision>110</cp:revision>
  <dcterms:created xsi:type="dcterms:W3CDTF">2014-05-12T21:43:40Z</dcterms:created>
  <dcterms:modified xsi:type="dcterms:W3CDTF">2014-06-17T20:41:05Z</dcterms:modified>
</cp:coreProperties>
</file>