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67" r:id="rId3"/>
    <p:sldId id="297" r:id="rId4"/>
    <p:sldId id="301" r:id="rId5"/>
    <p:sldId id="257" r:id="rId6"/>
    <p:sldId id="285" r:id="rId7"/>
    <p:sldId id="268" r:id="rId8"/>
    <p:sldId id="260" r:id="rId9"/>
    <p:sldId id="262" r:id="rId10"/>
    <p:sldId id="258" r:id="rId11"/>
    <p:sldId id="259" r:id="rId12"/>
    <p:sldId id="274" r:id="rId13"/>
    <p:sldId id="261" r:id="rId14"/>
    <p:sldId id="288" r:id="rId15"/>
    <p:sldId id="287" r:id="rId16"/>
    <p:sldId id="289" r:id="rId17"/>
    <p:sldId id="269" r:id="rId18"/>
    <p:sldId id="295" r:id="rId19"/>
    <p:sldId id="299" r:id="rId20"/>
    <p:sldId id="298" r:id="rId21"/>
    <p:sldId id="280" r:id="rId22"/>
    <p:sldId id="279" r:id="rId23"/>
    <p:sldId id="292" r:id="rId24"/>
    <p:sldId id="293" r:id="rId25"/>
    <p:sldId id="290" r:id="rId26"/>
    <p:sldId id="281" r:id="rId27"/>
    <p:sldId id="266" r:id="rId28"/>
    <p:sldId id="264" r:id="rId29"/>
    <p:sldId id="265" r:id="rId30"/>
    <p:sldId id="263" r:id="rId31"/>
    <p:sldId id="270" r:id="rId32"/>
    <p:sldId id="275" r:id="rId33"/>
    <p:sldId id="291" r:id="rId34"/>
    <p:sldId id="282" r:id="rId35"/>
    <p:sldId id="272" r:id="rId36"/>
    <p:sldId id="271" r:id="rId37"/>
    <p:sldId id="300" r:id="rId38"/>
    <p:sldId id="277" r:id="rId39"/>
    <p:sldId id="283" r:id="rId40"/>
    <p:sldId id="286" r:id="rId41"/>
    <p:sldId id="284" r:id="rId42"/>
    <p:sldId id="278" r:id="rId43"/>
    <p:sldId id="296" r:id="rId44"/>
    <p:sldId id="294" r:id="rId4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j\Documents\Laser%20Notcher\Revised%20Notcher%20Amplifier%20Stages%20v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Nd:YAG Gain Spectrum and Seed spectrum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Nd:YAG gain spectrum for 1064.1 nm line with FWHM 0.45 nm</c:v>
          </c:tx>
          <c:spPr>
            <a:ln w="12700"/>
          </c:spPr>
          <c:marker>
            <c:symbol val="none"/>
          </c:marker>
          <c:xVal>
            <c:numRef>
              <c:f>Sheet16!$A$7:$A$207</c:f>
              <c:numCache>
                <c:formatCode>General</c:formatCode>
                <c:ptCount val="201"/>
                <c:pt idx="0">
                  <c:v>1062.5</c:v>
                </c:pt>
                <c:pt idx="1">
                  <c:v>1062.52</c:v>
                </c:pt>
                <c:pt idx="2">
                  <c:v>1062.54</c:v>
                </c:pt>
                <c:pt idx="3">
                  <c:v>1062.56</c:v>
                </c:pt>
                <c:pt idx="4">
                  <c:v>1062.58</c:v>
                </c:pt>
                <c:pt idx="5">
                  <c:v>1062.5999999999999</c:v>
                </c:pt>
                <c:pt idx="6">
                  <c:v>1062.6199999999999</c:v>
                </c:pt>
                <c:pt idx="7">
                  <c:v>1062.6399999999999</c:v>
                </c:pt>
                <c:pt idx="8">
                  <c:v>1062.6599999999999</c:v>
                </c:pt>
                <c:pt idx="9">
                  <c:v>1062.6799999999998</c:v>
                </c:pt>
                <c:pt idx="10">
                  <c:v>1062.6999999999998</c:v>
                </c:pt>
                <c:pt idx="11">
                  <c:v>1062.7199999999998</c:v>
                </c:pt>
                <c:pt idx="12">
                  <c:v>1062.7399999999998</c:v>
                </c:pt>
                <c:pt idx="13">
                  <c:v>1062.7599999999998</c:v>
                </c:pt>
                <c:pt idx="14">
                  <c:v>1062.7799999999997</c:v>
                </c:pt>
                <c:pt idx="15">
                  <c:v>1062.7999999999997</c:v>
                </c:pt>
                <c:pt idx="16">
                  <c:v>1062.8199999999997</c:v>
                </c:pt>
                <c:pt idx="17">
                  <c:v>1062.8399999999997</c:v>
                </c:pt>
                <c:pt idx="18">
                  <c:v>1062.8599999999997</c:v>
                </c:pt>
                <c:pt idx="19">
                  <c:v>1062.8799999999997</c:v>
                </c:pt>
                <c:pt idx="20">
                  <c:v>1062.8999999999996</c:v>
                </c:pt>
                <c:pt idx="21">
                  <c:v>1062.9199999999996</c:v>
                </c:pt>
                <c:pt idx="22">
                  <c:v>1062.9399999999996</c:v>
                </c:pt>
                <c:pt idx="23">
                  <c:v>1062.9599999999996</c:v>
                </c:pt>
                <c:pt idx="24">
                  <c:v>1062.9799999999996</c:v>
                </c:pt>
                <c:pt idx="25">
                  <c:v>1062.9999999999995</c:v>
                </c:pt>
                <c:pt idx="26">
                  <c:v>1063.0199999999995</c:v>
                </c:pt>
                <c:pt idx="27">
                  <c:v>1063.0399999999995</c:v>
                </c:pt>
                <c:pt idx="28">
                  <c:v>1063.0599999999995</c:v>
                </c:pt>
                <c:pt idx="29">
                  <c:v>1063.0799999999995</c:v>
                </c:pt>
                <c:pt idx="30">
                  <c:v>1063.0999999999995</c:v>
                </c:pt>
                <c:pt idx="31">
                  <c:v>1063.1199999999994</c:v>
                </c:pt>
                <c:pt idx="32">
                  <c:v>1063.1399999999994</c:v>
                </c:pt>
                <c:pt idx="33">
                  <c:v>1063.1599999999994</c:v>
                </c:pt>
                <c:pt idx="34">
                  <c:v>1063.1799999999994</c:v>
                </c:pt>
                <c:pt idx="35">
                  <c:v>1063.1999999999994</c:v>
                </c:pt>
                <c:pt idx="36">
                  <c:v>1063.2199999999993</c:v>
                </c:pt>
                <c:pt idx="37">
                  <c:v>1063.2399999999993</c:v>
                </c:pt>
                <c:pt idx="38">
                  <c:v>1063.2599999999993</c:v>
                </c:pt>
                <c:pt idx="39">
                  <c:v>1063.2799999999993</c:v>
                </c:pt>
                <c:pt idx="40">
                  <c:v>1063.2999999999993</c:v>
                </c:pt>
                <c:pt idx="41">
                  <c:v>1063.3199999999993</c:v>
                </c:pt>
                <c:pt idx="42">
                  <c:v>1063.3399999999992</c:v>
                </c:pt>
                <c:pt idx="43">
                  <c:v>1063.3599999999992</c:v>
                </c:pt>
                <c:pt idx="44">
                  <c:v>1063.3799999999992</c:v>
                </c:pt>
                <c:pt idx="45">
                  <c:v>1063.3999999999992</c:v>
                </c:pt>
                <c:pt idx="46">
                  <c:v>1063.4199999999992</c:v>
                </c:pt>
                <c:pt idx="47">
                  <c:v>1063.4399999999991</c:v>
                </c:pt>
                <c:pt idx="48">
                  <c:v>1063.4599999999991</c:v>
                </c:pt>
                <c:pt idx="49">
                  <c:v>1063.4799999999991</c:v>
                </c:pt>
                <c:pt idx="50">
                  <c:v>1063.4999999999991</c:v>
                </c:pt>
                <c:pt idx="51">
                  <c:v>1063.5199999999991</c:v>
                </c:pt>
                <c:pt idx="52">
                  <c:v>1063.5399999999991</c:v>
                </c:pt>
                <c:pt idx="53">
                  <c:v>1063.559999999999</c:v>
                </c:pt>
                <c:pt idx="54">
                  <c:v>1063.579999999999</c:v>
                </c:pt>
                <c:pt idx="55">
                  <c:v>1063.599999999999</c:v>
                </c:pt>
                <c:pt idx="56">
                  <c:v>1063.619999999999</c:v>
                </c:pt>
                <c:pt idx="57">
                  <c:v>1063.639999999999</c:v>
                </c:pt>
                <c:pt idx="58">
                  <c:v>1063.6599999999989</c:v>
                </c:pt>
                <c:pt idx="59">
                  <c:v>1063.6799999999989</c:v>
                </c:pt>
                <c:pt idx="60">
                  <c:v>1063.6999999999989</c:v>
                </c:pt>
                <c:pt idx="61">
                  <c:v>1063.7199999999989</c:v>
                </c:pt>
                <c:pt idx="62">
                  <c:v>1063.7399999999989</c:v>
                </c:pt>
                <c:pt idx="63">
                  <c:v>1063.7599999999989</c:v>
                </c:pt>
                <c:pt idx="64">
                  <c:v>1063.7799999999988</c:v>
                </c:pt>
                <c:pt idx="65">
                  <c:v>1063.7999999999988</c:v>
                </c:pt>
                <c:pt idx="66">
                  <c:v>1063.8199999999988</c:v>
                </c:pt>
                <c:pt idx="67">
                  <c:v>1063.8399999999988</c:v>
                </c:pt>
                <c:pt idx="68">
                  <c:v>1063.8599999999988</c:v>
                </c:pt>
                <c:pt idx="69">
                  <c:v>1063.8799999999987</c:v>
                </c:pt>
                <c:pt idx="70">
                  <c:v>1063.8999999999987</c:v>
                </c:pt>
                <c:pt idx="71">
                  <c:v>1063.9199999999987</c:v>
                </c:pt>
                <c:pt idx="72">
                  <c:v>1063.9399999999987</c:v>
                </c:pt>
                <c:pt idx="73">
                  <c:v>1063.9599999999987</c:v>
                </c:pt>
                <c:pt idx="74">
                  <c:v>1063.9799999999987</c:v>
                </c:pt>
                <c:pt idx="75">
                  <c:v>1063.9999999999986</c:v>
                </c:pt>
                <c:pt idx="76">
                  <c:v>1064.0199999999986</c:v>
                </c:pt>
                <c:pt idx="77">
                  <c:v>1064.0399999999986</c:v>
                </c:pt>
                <c:pt idx="78">
                  <c:v>1064.0599999999986</c:v>
                </c:pt>
                <c:pt idx="79">
                  <c:v>1064.0799999999986</c:v>
                </c:pt>
                <c:pt idx="80">
                  <c:v>1064.0999999999985</c:v>
                </c:pt>
                <c:pt idx="81">
                  <c:v>1064.1199999999985</c:v>
                </c:pt>
                <c:pt idx="82">
                  <c:v>1064.1399999999985</c:v>
                </c:pt>
                <c:pt idx="83">
                  <c:v>1064.1599999999985</c:v>
                </c:pt>
                <c:pt idx="84">
                  <c:v>1064.1799999999985</c:v>
                </c:pt>
                <c:pt idx="85">
                  <c:v>1064.1999999999985</c:v>
                </c:pt>
                <c:pt idx="86">
                  <c:v>1064.2199999999984</c:v>
                </c:pt>
                <c:pt idx="87">
                  <c:v>1064.2399999999984</c:v>
                </c:pt>
                <c:pt idx="88">
                  <c:v>1064.2599999999984</c:v>
                </c:pt>
                <c:pt idx="89">
                  <c:v>1064.2799999999984</c:v>
                </c:pt>
                <c:pt idx="90">
                  <c:v>1064.2999999999984</c:v>
                </c:pt>
                <c:pt idx="91">
                  <c:v>1064.3199999999983</c:v>
                </c:pt>
                <c:pt idx="92">
                  <c:v>1064.3399999999983</c:v>
                </c:pt>
                <c:pt idx="93">
                  <c:v>1064.3599999999983</c:v>
                </c:pt>
                <c:pt idx="94">
                  <c:v>1064.3799999999983</c:v>
                </c:pt>
                <c:pt idx="95">
                  <c:v>1064.3999999999983</c:v>
                </c:pt>
                <c:pt idx="96">
                  <c:v>1064.4199999999983</c:v>
                </c:pt>
                <c:pt idx="97">
                  <c:v>1064.4399999999982</c:v>
                </c:pt>
                <c:pt idx="98">
                  <c:v>1064.4599999999982</c:v>
                </c:pt>
                <c:pt idx="99">
                  <c:v>1064.4799999999982</c:v>
                </c:pt>
                <c:pt idx="100">
                  <c:v>1064.4999999999982</c:v>
                </c:pt>
                <c:pt idx="101">
                  <c:v>1064.5199999999982</c:v>
                </c:pt>
                <c:pt idx="102">
                  <c:v>1064.5399999999981</c:v>
                </c:pt>
                <c:pt idx="103">
                  <c:v>1064.5599999999981</c:v>
                </c:pt>
                <c:pt idx="104">
                  <c:v>1064.5799999999981</c:v>
                </c:pt>
                <c:pt idx="105">
                  <c:v>1064.5999999999981</c:v>
                </c:pt>
                <c:pt idx="106">
                  <c:v>1064.6199999999981</c:v>
                </c:pt>
                <c:pt idx="107">
                  <c:v>1064.6399999999981</c:v>
                </c:pt>
                <c:pt idx="108">
                  <c:v>1064.659999999998</c:v>
                </c:pt>
                <c:pt idx="109">
                  <c:v>1064.679999999998</c:v>
                </c:pt>
                <c:pt idx="110">
                  <c:v>1064.699999999998</c:v>
                </c:pt>
                <c:pt idx="111">
                  <c:v>1064.719999999998</c:v>
                </c:pt>
                <c:pt idx="112">
                  <c:v>1064.739999999998</c:v>
                </c:pt>
                <c:pt idx="113">
                  <c:v>1064.7599999999979</c:v>
                </c:pt>
                <c:pt idx="114">
                  <c:v>1064.7799999999979</c:v>
                </c:pt>
                <c:pt idx="115">
                  <c:v>1064.7999999999979</c:v>
                </c:pt>
                <c:pt idx="116">
                  <c:v>1064.8199999999979</c:v>
                </c:pt>
                <c:pt idx="117">
                  <c:v>1064.8399999999979</c:v>
                </c:pt>
                <c:pt idx="118">
                  <c:v>1064.8599999999979</c:v>
                </c:pt>
                <c:pt idx="119">
                  <c:v>1064.8799999999978</c:v>
                </c:pt>
                <c:pt idx="120">
                  <c:v>1064.8999999999978</c:v>
                </c:pt>
                <c:pt idx="121">
                  <c:v>1064.9199999999978</c:v>
                </c:pt>
                <c:pt idx="122">
                  <c:v>1064.9399999999978</c:v>
                </c:pt>
                <c:pt idx="123">
                  <c:v>1064.9599999999978</c:v>
                </c:pt>
                <c:pt idx="124">
                  <c:v>1064.9799999999977</c:v>
                </c:pt>
                <c:pt idx="125">
                  <c:v>1064.9999999999977</c:v>
                </c:pt>
                <c:pt idx="126">
                  <c:v>1065.0199999999977</c:v>
                </c:pt>
                <c:pt idx="127">
                  <c:v>1065.0399999999977</c:v>
                </c:pt>
                <c:pt idx="128">
                  <c:v>1065.0599999999977</c:v>
                </c:pt>
                <c:pt idx="129">
                  <c:v>1065.0799999999977</c:v>
                </c:pt>
                <c:pt idx="130">
                  <c:v>1065.0999999999976</c:v>
                </c:pt>
                <c:pt idx="131">
                  <c:v>1065.1199999999976</c:v>
                </c:pt>
                <c:pt idx="132">
                  <c:v>1065.1399999999976</c:v>
                </c:pt>
                <c:pt idx="133">
                  <c:v>1065.1599999999976</c:v>
                </c:pt>
                <c:pt idx="134">
                  <c:v>1065.1799999999976</c:v>
                </c:pt>
                <c:pt idx="135">
                  <c:v>1065.1999999999975</c:v>
                </c:pt>
                <c:pt idx="136">
                  <c:v>1065.2199999999975</c:v>
                </c:pt>
                <c:pt idx="137">
                  <c:v>1065.2399999999975</c:v>
                </c:pt>
                <c:pt idx="138">
                  <c:v>1065.2599999999975</c:v>
                </c:pt>
                <c:pt idx="139">
                  <c:v>1065.2799999999975</c:v>
                </c:pt>
                <c:pt idx="140">
                  <c:v>1065.2999999999975</c:v>
                </c:pt>
                <c:pt idx="141">
                  <c:v>1065.3199999999974</c:v>
                </c:pt>
                <c:pt idx="142">
                  <c:v>1065.3399999999974</c:v>
                </c:pt>
                <c:pt idx="143">
                  <c:v>1065.3599999999974</c:v>
                </c:pt>
                <c:pt idx="144">
                  <c:v>1065.3799999999974</c:v>
                </c:pt>
                <c:pt idx="145">
                  <c:v>1065.3999999999974</c:v>
                </c:pt>
                <c:pt idx="146">
                  <c:v>1065.4199999999973</c:v>
                </c:pt>
                <c:pt idx="147">
                  <c:v>1065.4399999999973</c:v>
                </c:pt>
                <c:pt idx="148">
                  <c:v>1065.4599999999973</c:v>
                </c:pt>
                <c:pt idx="149">
                  <c:v>1065.4799999999973</c:v>
                </c:pt>
                <c:pt idx="150">
                  <c:v>1065.4999999999973</c:v>
                </c:pt>
                <c:pt idx="151">
                  <c:v>1065.5199999999973</c:v>
                </c:pt>
                <c:pt idx="152">
                  <c:v>1065.5399999999972</c:v>
                </c:pt>
                <c:pt idx="153">
                  <c:v>1065.5599999999972</c:v>
                </c:pt>
                <c:pt idx="154">
                  <c:v>1065.5799999999972</c:v>
                </c:pt>
                <c:pt idx="155">
                  <c:v>1065.5999999999972</c:v>
                </c:pt>
                <c:pt idx="156">
                  <c:v>1065.6199999999972</c:v>
                </c:pt>
                <c:pt idx="157">
                  <c:v>1065.6399999999971</c:v>
                </c:pt>
                <c:pt idx="158">
                  <c:v>1065.6599999999971</c:v>
                </c:pt>
                <c:pt idx="159">
                  <c:v>1065.6799999999971</c:v>
                </c:pt>
                <c:pt idx="160">
                  <c:v>1065.6999999999971</c:v>
                </c:pt>
                <c:pt idx="161">
                  <c:v>1065.7199999999971</c:v>
                </c:pt>
                <c:pt idx="162">
                  <c:v>1065.7399999999971</c:v>
                </c:pt>
                <c:pt idx="163">
                  <c:v>1065.759999999997</c:v>
                </c:pt>
                <c:pt idx="164">
                  <c:v>1065.779999999997</c:v>
                </c:pt>
                <c:pt idx="165">
                  <c:v>1065.799999999997</c:v>
                </c:pt>
                <c:pt idx="166">
                  <c:v>1065.819999999997</c:v>
                </c:pt>
                <c:pt idx="167">
                  <c:v>1065.839999999997</c:v>
                </c:pt>
                <c:pt idx="168">
                  <c:v>1065.8599999999969</c:v>
                </c:pt>
                <c:pt idx="169">
                  <c:v>1065.8799999999969</c:v>
                </c:pt>
                <c:pt idx="170">
                  <c:v>1065.8999999999969</c:v>
                </c:pt>
                <c:pt idx="171">
                  <c:v>1065.9199999999969</c:v>
                </c:pt>
                <c:pt idx="172">
                  <c:v>1065.9399999999969</c:v>
                </c:pt>
                <c:pt idx="173">
                  <c:v>1065.9599999999969</c:v>
                </c:pt>
                <c:pt idx="174">
                  <c:v>1065.9799999999968</c:v>
                </c:pt>
                <c:pt idx="175">
                  <c:v>1065.9999999999968</c:v>
                </c:pt>
                <c:pt idx="176">
                  <c:v>1066.0199999999968</c:v>
                </c:pt>
                <c:pt idx="177">
                  <c:v>1066.0399999999968</c:v>
                </c:pt>
                <c:pt idx="178">
                  <c:v>1066.0599999999968</c:v>
                </c:pt>
                <c:pt idx="179">
                  <c:v>1066.0799999999967</c:v>
                </c:pt>
                <c:pt idx="180">
                  <c:v>1066.0999999999967</c:v>
                </c:pt>
                <c:pt idx="181">
                  <c:v>1066.1199999999967</c:v>
                </c:pt>
                <c:pt idx="182">
                  <c:v>1066.1399999999967</c:v>
                </c:pt>
                <c:pt idx="183">
                  <c:v>1066.1599999999967</c:v>
                </c:pt>
                <c:pt idx="184">
                  <c:v>1066.1799999999967</c:v>
                </c:pt>
                <c:pt idx="185">
                  <c:v>1066.1999999999966</c:v>
                </c:pt>
                <c:pt idx="186">
                  <c:v>1066.2199999999966</c:v>
                </c:pt>
                <c:pt idx="187">
                  <c:v>1066.2399999999966</c:v>
                </c:pt>
                <c:pt idx="188">
                  <c:v>1066.2599999999966</c:v>
                </c:pt>
                <c:pt idx="189">
                  <c:v>1066.2799999999966</c:v>
                </c:pt>
                <c:pt idx="190">
                  <c:v>1066.2999999999965</c:v>
                </c:pt>
                <c:pt idx="191">
                  <c:v>1066.3199999999965</c:v>
                </c:pt>
                <c:pt idx="192">
                  <c:v>1066.3399999999965</c:v>
                </c:pt>
                <c:pt idx="193">
                  <c:v>1066.3599999999965</c:v>
                </c:pt>
                <c:pt idx="194">
                  <c:v>1066.3799999999965</c:v>
                </c:pt>
                <c:pt idx="195">
                  <c:v>1066.3999999999965</c:v>
                </c:pt>
                <c:pt idx="196">
                  <c:v>1066.4199999999964</c:v>
                </c:pt>
                <c:pt idx="197">
                  <c:v>1066.4399999999964</c:v>
                </c:pt>
                <c:pt idx="198">
                  <c:v>1066.4599999999964</c:v>
                </c:pt>
                <c:pt idx="199">
                  <c:v>1066.4799999999964</c:v>
                </c:pt>
                <c:pt idx="200">
                  <c:v>1066.4999999999964</c:v>
                </c:pt>
              </c:numCache>
            </c:numRef>
          </c:xVal>
          <c:yVal>
            <c:numRef>
              <c:f>Sheet16!$B$7:$B$207</c:f>
              <c:numCache>
                <c:formatCode>General</c:formatCode>
                <c:ptCount val="201"/>
                <c:pt idx="0">
                  <c:v>2.5222431354309887E-2</c:v>
                </c:pt>
                <c:pt idx="1">
                  <c:v>2.5826359933773323E-2</c:v>
                </c:pt>
                <c:pt idx="2">
                  <c:v>2.6452100863830798E-2</c:v>
                </c:pt>
                <c:pt idx="3">
                  <c:v>2.7100710210612826E-2</c:v>
                </c:pt>
                <c:pt idx="4">
                  <c:v>2.7773308278835493E-2</c:v>
                </c:pt>
                <c:pt idx="5">
                  <c:v>2.8471084322890163E-2</c:v>
                </c:pt>
                <c:pt idx="6">
                  <c:v>2.9195301662710397E-2</c:v>
                </c:pt>
                <c:pt idx="7">
                  <c:v>2.9947303244304186E-2</c:v>
                </c:pt>
                <c:pt idx="8">
                  <c:v>3.0728517689273788E-2</c:v>
                </c:pt>
                <c:pt idx="9">
                  <c:v>3.1540465882628092E-2</c:v>
                </c:pt>
                <c:pt idx="10">
                  <c:v>3.2384768153798246E-2</c:v>
                </c:pt>
                <c:pt idx="11">
                  <c:v>3.3263152112082008E-2</c:v>
                </c:pt>
                <c:pt idx="12">
                  <c:v>3.4177461204864867E-2</c:v>
                </c:pt>
                <c:pt idx="13">
                  <c:v>3.5129664075008782E-2</c:v>
                </c:pt>
                <c:pt idx="14">
                  <c:v>3.6121864802895018E-2</c:v>
                </c:pt>
                <c:pt idx="15">
                  <c:v>3.7156314128905056E-2</c:v>
                </c:pt>
                <c:pt idx="16">
                  <c:v>3.8235421763798648E-2</c:v>
                </c:pt>
                <c:pt idx="17">
                  <c:v>3.9361769907702786E-2</c:v>
                </c:pt>
                <c:pt idx="18">
                  <c:v>4.0538128113492708E-2</c:v>
                </c:pt>
                <c:pt idx="19">
                  <c:v>4.1767469647499056E-2</c:v>
                </c:pt>
                <c:pt idx="20">
                  <c:v>4.3052989520028354E-2</c:v>
                </c:pt>
                <c:pt idx="21">
                  <c:v>4.4398124380505194E-2</c:v>
                </c:pt>
                <c:pt idx="22">
                  <c:v>4.5806574497561356E-2</c:v>
                </c:pt>
                <c:pt idx="23">
                  <c:v>4.7282328073608548E-2</c:v>
                </c:pt>
                <c:pt idx="24">
                  <c:v>4.8829688176920495E-2</c:v>
                </c:pt>
                <c:pt idx="25">
                  <c:v>5.0453302612698356E-2</c:v>
                </c:pt>
                <c:pt idx="26">
                  <c:v>5.2158197098798327E-2</c:v>
                </c:pt>
                <c:pt idx="27">
                  <c:v>5.3949812162696863E-2</c:v>
                </c:pt>
                <c:pt idx="28">
                  <c:v>5.5834044234953521E-2</c:v>
                </c:pt>
                <c:pt idx="29">
                  <c:v>5.7817291482191162E-2</c:v>
                </c:pt>
                <c:pt idx="30">
                  <c:v>5.9906505000960779E-2</c:v>
                </c:pt>
                <c:pt idx="31">
                  <c:v>6.2109246084570087E-2</c:v>
                </c:pt>
                <c:pt idx="32">
                  <c:v>6.4433750380122806E-2</c:v>
                </c:pt>
                <c:pt idx="33">
                  <c:v>6.688899987509582E-2</c:v>
                </c:pt>
                <c:pt idx="34">
                  <c:v>6.9484803794666677E-2</c:v>
                </c:pt>
                <c:pt idx="35">
                  <c:v>7.2231889656088843E-2</c:v>
                </c:pt>
                <c:pt idx="36">
                  <c:v>7.5142005918687513E-2</c:v>
                </c:pt>
                <c:pt idx="37">
                  <c:v>7.822803789218688E-2</c:v>
                </c:pt>
                <c:pt idx="38">
                  <c:v>8.1504138827550809E-2</c:v>
                </c:pt>
                <c:pt idx="39">
                  <c:v>8.4985878419691574E-2</c:v>
                </c:pt>
                <c:pt idx="40">
                  <c:v>8.8690411307673939E-2</c:v>
                </c:pt>
                <c:pt idx="41">
                  <c:v>9.263666857393564E-2</c:v>
                </c:pt>
                <c:pt idx="42">
                  <c:v>9.684557572931056E-2</c:v>
                </c:pt>
                <c:pt idx="43">
                  <c:v>0.10134030123628363</c:v>
                </c:pt>
                <c:pt idx="44">
                  <c:v>0.10614654028116118</c:v>
                </c:pt>
                <c:pt idx="45">
                  <c:v>0.11129283926995864</c:v>
                </c:pt>
                <c:pt idx="46">
                  <c:v>0.11681096740663575</c:v>
                </c:pt>
                <c:pt idx="47">
                  <c:v>0.12273634272942319</c:v>
                </c:pt>
                <c:pt idx="48">
                  <c:v>0.12910852114323221</c:v>
                </c:pt>
                <c:pt idx="49">
                  <c:v>0.13597175830114769</c:v>
                </c:pt>
                <c:pt idx="50">
                  <c:v>0.14337565565520083</c:v>
                </c:pt>
                <c:pt idx="51">
                  <c:v>0.1513759036008582</c:v>
                </c:pt>
                <c:pt idx="52">
                  <c:v>0.16003513634131616</c:v>
                </c:pt>
                <c:pt idx="53">
                  <c:v>0.16942391481728927</c:v>
                </c:pt>
                <c:pt idx="54">
                  <c:v>0.17962185564268432</c:v>
                </c:pt>
                <c:pt idx="55">
                  <c:v>0.19071892521435208</c:v>
                </c:pt>
                <c:pt idx="56">
                  <c:v>0.2028169186296904</c:v>
                </c:pt>
                <c:pt idx="57">
                  <c:v>0.21603114211929364</c:v>
                </c:pt>
                <c:pt idx="58">
                  <c:v>0.23049231439725729</c:v>
                </c:pt>
                <c:pt idx="59">
                  <c:v>0.24634869512796026</c:v>
                </c:pt>
                <c:pt idx="60">
                  <c:v>0.26376843528612198</c:v>
                </c:pt>
                <c:pt idx="61">
                  <c:v>0.28294212105106897</c:v>
                </c:pt>
                <c:pt idx="62">
                  <c:v>0.3040854448191867</c:v>
                </c:pt>
                <c:pt idx="63">
                  <c:v>0.32744187628769317</c:v>
                </c:pt>
                <c:pt idx="64">
                  <c:v>0.35328511229997317</c:v>
                </c:pt>
                <c:pt idx="65">
                  <c:v>0.38192094062657345</c:v>
                </c:pt>
                <c:pt idx="66">
                  <c:v>0.41368793872048626</c:v>
                </c:pt>
                <c:pt idx="67">
                  <c:v>0.44895611591267964</c:v>
                </c:pt>
                <c:pt idx="68">
                  <c:v>0.48812216316889789</c:v>
                </c:pt>
                <c:pt idx="69">
                  <c:v>0.53159936456443502</c:v>
                </c:pt>
                <c:pt idx="70">
                  <c:v>0.57979942838236365</c:v>
                </c:pt>
                <c:pt idx="71">
                  <c:v>0.63310253605234079</c:v>
                </c:pt>
                <c:pt idx="72">
                  <c:v>0.6918109093543876</c:v>
                </c:pt>
                <c:pt idx="73">
                  <c:v>0.756080489743026</c:v>
                </c:pt>
                <c:pt idx="74">
                  <c:v>0.82582559113182663</c:v>
                </c:pt>
                <c:pt idx="75">
                  <c:v>0.90059383075652799</c:v>
                </c:pt>
                <c:pt idx="76">
                  <c:v>0.97941503440581645</c:v>
                </c:pt>
                <c:pt idx="77">
                  <c:v>1.060640124264296</c:v>
                </c:pt>
                <c:pt idx="78">
                  <c:v>1.1418050919247227</c:v>
                </c:pt>
                <c:pt idx="79">
                  <c:v>1.2195781079782286</c:v>
                </c:pt>
                <c:pt idx="80">
                  <c:v>1.2898644644948578</c:v>
                </c:pt>
                <c:pt idx="81">
                  <c:v>1.3481359885391897</c:v>
                </c:pt>
                <c:pt idx="82">
                  <c:v>1.3899995029834533</c:v>
                </c:pt>
                <c:pt idx="83">
                  <c:v>1.4119216242741883</c:v>
                </c:pt>
                <c:pt idx="84">
                  <c:v>1.4119216242759607</c:v>
                </c:pt>
                <c:pt idx="85">
                  <c:v>1.3899995029886059</c:v>
                </c:pt>
                <c:pt idx="86">
                  <c:v>1.3481359885472677</c:v>
                </c:pt>
                <c:pt idx="87">
                  <c:v>1.2898644645052106</c:v>
                </c:pt>
                <c:pt idx="88">
                  <c:v>1.219578107990128</c:v>
                </c:pt>
                <c:pt idx="89">
                  <c:v>1.1418050919374705</c:v>
                </c:pt>
                <c:pt idx="90">
                  <c:v>1.0606401242772963</c:v>
                </c:pt>
                <c:pt idx="91">
                  <c:v>0.97941503441860711</c:v>
                </c:pt>
                <c:pt idx="92">
                  <c:v>0.90059383076878463</c:v>
                </c:pt>
                <c:pt idx="93">
                  <c:v>0.82582559114334497</c:v>
                </c:pt>
                <c:pt idx="94">
                  <c:v>0.75608048975369735</c:v>
                </c:pt>
                <c:pt idx="95">
                  <c:v>0.69181090936417278</c:v>
                </c:pt>
                <c:pt idx="96">
                  <c:v>0.63310253606124822</c:v>
                </c:pt>
                <c:pt idx="97">
                  <c:v>0.57979942839043197</c:v>
                </c:pt>
                <c:pt idx="98">
                  <c:v>0.53159936457171986</c:v>
                </c:pt>
                <c:pt idx="99">
                  <c:v>0.4881221631754637</c:v>
                </c:pt>
                <c:pt idx="100">
                  <c:v>0.44895611591859241</c:v>
                </c:pt>
                <c:pt idx="101">
                  <c:v>0.41368793872581078</c:v>
                </c:pt>
                <c:pt idx="102">
                  <c:v>0.38192094063137089</c:v>
                </c:pt>
                <c:pt idx="103">
                  <c:v>0.3532851123043001</c:v>
                </c:pt>
                <c:pt idx="104">
                  <c:v>0.32744187629160082</c:v>
                </c:pt>
                <c:pt idx="105">
                  <c:v>0.30408544482272121</c:v>
                </c:pt>
                <c:pt idx="106">
                  <c:v>0.2829421210542713</c:v>
                </c:pt>
                <c:pt idx="107">
                  <c:v>0.26376843528902866</c:v>
                </c:pt>
                <c:pt idx="108">
                  <c:v>0.24634869513060365</c:v>
                </c:pt>
                <c:pt idx="109">
                  <c:v>0.23049231439966575</c:v>
                </c:pt>
                <c:pt idx="110">
                  <c:v>0.21603114212149235</c:v>
                </c:pt>
                <c:pt idx="111">
                  <c:v>0.20281691863170151</c:v>
                </c:pt>
                <c:pt idx="112">
                  <c:v>0.1907189252161951</c:v>
                </c:pt>
                <c:pt idx="113">
                  <c:v>0.17962185564437644</c:v>
                </c:pt>
                <c:pt idx="114">
                  <c:v>0.16942391481884575</c:v>
                </c:pt>
                <c:pt idx="115">
                  <c:v>0.16003513634275043</c:v>
                </c:pt>
                <c:pt idx="116">
                  <c:v>0.1513759036021822</c:v>
                </c:pt>
                <c:pt idx="117">
                  <c:v>0.14337565565642513</c:v>
                </c:pt>
                <c:pt idx="118">
                  <c:v>0.13597175830228167</c:v>
                </c:pt>
                <c:pt idx="119">
                  <c:v>0.12910852114428426</c:v>
                </c:pt>
                <c:pt idx="120">
                  <c:v>0.12273634273040074</c:v>
                </c:pt>
                <c:pt idx="121">
                  <c:v>0.11681096740754544</c:v>
                </c:pt>
                <c:pt idx="122">
                  <c:v>0.11129283927080644</c:v>
                </c:pt>
                <c:pt idx="123">
                  <c:v>0.1061465402819524</c:v>
                </c:pt>
                <c:pt idx="124">
                  <c:v>0.10134030123702309</c:v>
                </c:pt>
                <c:pt idx="125">
                  <c:v>9.6845575730002548E-2</c:v>
                </c:pt>
                <c:pt idx="126">
                  <c:v>9.2636668574584052E-2</c:v>
                </c:pt>
                <c:pt idx="127">
                  <c:v>8.8690411308282271E-2</c:v>
                </c:pt>
                <c:pt idx="128">
                  <c:v>8.4985878420262978E-2</c:v>
                </c:pt>
                <c:pt idx="129">
                  <c:v>8.1504138828088171E-2</c:v>
                </c:pt>
                <c:pt idx="130">
                  <c:v>7.8228037892692795E-2</c:v>
                </c:pt>
                <c:pt idx="131">
                  <c:v>7.5142005919164326E-2</c:v>
                </c:pt>
                <c:pt idx="132">
                  <c:v>7.223188965653872E-2</c:v>
                </c:pt>
                <c:pt idx="133">
                  <c:v>6.948480379509156E-2</c:v>
                </c:pt>
                <c:pt idx="134">
                  <c:v>6.6888999875497512E-2</c:v>
                </c:pt>
                <c:pt idx="135">
                  <c:v>6.4433750380502933E-2</c:v>
                </c:pt>
                <c:pt idx="136">
                  <c:v>6.2109246084930139E-2</c:v>
                </c:pt>
                <c:pt idx="137">
                  <c:v>5.9906505001302117E-2</c:v>
                </c:pt>
                <c:pt idx="138">
                  <c:v>5.7817291482515062E-2</c:v>
                </c:pt>
                <c:pt idx="139">
                  <c:v>5.5834044235261122E-2</c:v>
                </c:pt>
                <c:pt idx="140">
                  <c:v>5.394981216298924E-2</c:v>
                </c:pt>
                <c:pt idx="141">
                  <c:v>5.2158197099076424E-2</c:v>
                </c:pt>
                <c:pt idx="142">
                  <c:v>5.0453302612963102E-2</c:v>
                </c:pt>
                <c:pt idx="143">
                  <c:v>4.8829688177172717E-2</c:v>
                </c:pt>
                <c:pt idx="144">
                  <c:v>4.7282328073849009E-2</c:v>
                </c:pt>
                <c:pt idx="145">
                  <c:v>4.5806574497790777E-2</c:v>
                </c:pt>
                <c:pt idx="146">
                  <c:v>4.439812438072422E-2</c:v>
                </c:pt>
                <c:pt idx="147">
                  <c:v>4.305298952023761E-2</c:v>
                </c:pt>
                <c:pt idx="148">
                  <c:v>4.1767469647699104E-2</c:v>
                </c:pt>
                <c:pt idx="149">
                  <c:v>4.0538128113684076E-2</c:v>
                </c:pt>
                <c:pt idx="150">
                  <c:v>3.9361769907885959E-2</c:v>
                </c:pt>
                <c:pt idx="151">
                  <c:v>3.8235421763974098E-2</c:v>
                </c:pt>
                <c:pt idx="152">
                  <c:v>3.7156314129073192E-2</c:v>
                </c:pt>
                <c:pt idx="153">
                  <c:v>3.6121864803056243E-2</c:v>
                </c:pt>
                <c:pt idx="154">
                  <c:v>3.5129664075163457E-2</c:v>
                </c:pt>
                <c:pt idx="155">
                  <c:v>3.417746120501336E-2</c:v>
                </c:pt>
                <c:pt idx="156">
                  <c:v>3.326315211222463E-2</c:v>
                </c:pt>
                <c:pt idx="157">
                  <c:v>3.2384768153935289E-2</c:v>
                </c:pt>
                <c:pt idx="158">
                  <c:v>3.1540465882759855E-2</c:v>
                </c:pt>
                <c:pt idx="159">
                  <c:v>3.0728517689400534E-2</c:v>
                </c:pt>
                <c:pt idx="160">
                  <c:v>2.9947303244426158E-2</c:v>
                </c:pt>
                <c:pt idx="161">
                  <c:v>2.9195301662827838E-2</c:v>
                </c:pt>
                <c:pt idx="162">
                  <c:v>2.8471084323003288E-2</c:v>
                </c:pt>
                <c:pt idx="163">
                  <c:v>2.7773308278944517E-2</c:v>
                </c:pt>
                <c:pt idx="164">
                  <c:v>2.710071021071794E-2</c:v>
                </c:pt>
                <c:pt idx="165">
                  <c:v>2.6452100863932189E-2</c:v>
                </c:pt>
                <c:pt idx="166">
                  <c:v>2.5826359933871158E-2</c:v>
                </c:pt>
                <c:pt idx="167">
                  <c:v>2.5222431354404329E-2</c:v>
                </c:pt>
                <c:pt idx="168">
                  <c:v>2.4639318955736601E-2</c:v>
                </c:pt>
                <c:pt idx="169">
                  <c:v>2.4076082458584246E-2</c:v>
                </c:pt>
                <c:pt idx="170">
                  <c:v>2.3531833775510505E-2</c:v>
                </c:pt>
                <c:pt idx="171">
                  <c:v>2.3005733592968227E-2</c:v>
                </c:pt>
                <c:pt idx="172">
                  <c:v>2.2496988210115473E-2</c:v>
                </c:pt>
                <c:pt idx="173">
                  <c:v>2.2004846612726586E-2</c:v>
                </c:pt>
                <c:pt idx="174">
                  <c:v>2.1528597762545818E-2</c:v>
                </c:pt>
                <c:pt idx="175">
                  <c:v>2.1067568084248232E-2</c:v>
                </c:pt>
                <c:pt idx="176">
                  <c:v>2.0621119133806792E-2</c:v>
                </c:pt>
                <c:pt idx="177">
                  <c:v>2.0188645433535071E-2</c:v>
                </c:pt>
                <c:pt idx="178">
                  <c:v>1.9769572460399367E-2</c:v>
                </c:pt>
                <c:pt idx="179">
                  <c:v>1.9363354775388579E-2</c:v>
                </c:pt>
                <c:pt idx="180">
                  <c:v>1.8969474282807815E-2</c:v>
                </c:pt>
                <c:pt idx="181">
                  <c:v>1.858743860933576E-2</c:v>
                </c:pt>
                <c:pt idx="182">
                  <c:v>1.8216779593566296E-2</c:v>
                </c:pt>
                <c:pt idx="183">
                  <c:v>1.7857051877551978E-2</c:v>
                </c:pt>
                <c:pt idx="184">
                  <c:v>1.750783159258899E-2</c:v>
                </c:pt>
                <c:pt idx="185">
                  <c:v>1.7168715132138138E-2</c:v>
                </c:pt>
                <c:pt idx="186">
                  <c:v>1.6839318005370526E-2</c:v>
                </c:pt>
                <c:pt idx="187">
                  <c:v>1.6519273765366483E-2</c:v>
                </c:pt>
                <c:pt idx="188">
                  <c:v>1.620823300648706E-2</c:v>
                </c:pt>
                <c:pt idx="189">
                  <c:v>1.5905862425884005E-2</c:v>
                </c:pt>
                <c:pt idx="190">
                  <c:v>1.561184394452076E-2</c:v>
                </c:pt>
                <c:pt idx="191">
                  <c:v>1.5325873883447727E-2</c:v>
                </c:pt>
                <c:pt idx="192">
                  <c:v>1.5047662191413163E-2</c:v>
                </c:pt>
                <c:pt idx="193">
                  <c:v>1.4776931720199688E-2</c:v>
                </c:pt>
                <c:pt idx="194">
                  <c:v>1.4513417544358387E-2</c:v>
                </c:pt>
                <c:pt idx="195">
                  <c:v>1.4256866322270332E-2</c:v>
                </c:pt>
                <c:pt idx="196">
                  <c:v>1.4007035695701203E-2</c:v>
                </c:pt>
                <c:pt idx="197">
                  <c:v>1.3763693725230758E-2</c:v>
                </c:pt>
                <c:pt idx="198">
                  <c:v>1.352661835913679E-2</c:v>
                </c:pt>
                <c:pt idx="199">
                  <c:v>1.3295596933494788E-2</c:v>
                </c:pt>
                <c:pt idx="200">
                  <c:v>1.3070425701421003E-2</c:v>
                </c:pt>
              </c:numCache>
            </c:numRef>
          </c:yVal>
          <c:smooth val="1"/>
        </c:ser>
        <c:ser>
          <c:idx val="1"/>
          <c:order val="1"/>
          <c:tx>
            <c:v>Nd:YAG gain spectrum for 1064.4 nm line with FWHM 0.45 nm and 0.267 cross section normalization</c:v>
          </c:tx>
          <c:spPr>
            <a:ln w="12700"/>
          </c:spPr>
          <c:marker>
            <c:symbol val="none"/>
          </c:marker>
          <c:xVal>
            <c:numRef>
              <c:f>Sheet16!$A$7:$A$207</c:f>
              <c:numCache>
                <c:formatCode>General</c:formatCode>
                <c:ptCount val="201"/>
                <c:pt idx="0">
                  <c:v>1062.5</c:v>
                </c:pt>
                <c:pt idx="1">
                  <c:v>1062.52</c:v>
                </c:pt>
                <c:pt idx="2">
                  <c:v>1062.54</c:v>
                </c:pt>
                <c:pt idx="3">
                  <c:v>1062.56</c:v>
                </c:pt>
                <c:pt idx="4">
                  <c:v>1062.58</c:v>
                </c:pt>
                <c:pt idx="5">
                  <c:v>1062.5999999999999</c:v>
                </c:pt>
                <c:pt idx="6">
                  <c:v>1062.6199999999999</c:v>
                </c:pt>
                <c:pt idx="7">
                  <c:v>1062.6399999999999</c:v>
                </c:pt>
                <c:pt idx="8">
                  <c:v>1062.6599999999999</c:v>
                </c:pt>
                <c:pt idx="9">
                  <c:v>1062.6799999999998</c:v>
                </c:pt>
                <c:pt idx="10">
                  <c:v>1062.6999999999998</c:v>
                </c:pt>
                <c:pt idx="11">
                  <c:v>1062.7199999999998</c:v>
                </c:pt>
                <c:pt idx="12">
                  <c:v>1062.7399999999998</c:v>
                </c:pt>
                <c:pt idx="13">
                  <c:v>1062.7599999999998</c:v>
                </c:pt>
                <c:pt idx="14">
                  <c:v>1062.7799999999997</c:v>
                </c:pt>
                <c:pt idx="15">
                  <c:v>1062.7999999999997</c:v>
                </c:pt>
                <c:pt idx="16">
                  <c:v>1062.8199999999997</c:v>
                </c:pt>
                <c:pt idx="17">
                  <c:v>1062.8399999999997</c:v>
                </c:pt>
                <c:pt idx="18">
                  <c:v>1062.8599999999997</c:v>
                </c:pt>
                <c:pt idx="19">
                  <c:v>1062.8799999999997</c:v>
                </c:pt>
                <c:pt idx="20">
                  <c:v>1062.8999999999996</c:v>
                </c:pt>
                <c:pt idx="21">
                  <c:v>1062.9199999999996</c:v>
                </c:pt>
                <c:pt idx="22">
                  <c:v>1062.9399999999996</c:v>
                </c:pt>
                <c:pt idx="23">
                  <c:v>1062.9599999999996</c:v>
                </c:pt>
                <c:pt idx="24">
                  <c:v>1062.9799999999996</c:v>
                </c:pt>
                <c:pt idx="25">
                  <c:v>1062.9999999999995</c:v>
                </c:pt>
                <c:pt idx="26">
                  <c:v>1063.0199999999995</c:v>
                </c:pt>
                <c:pt idx="27">
                  <c:v>1063.0399999999995</c:v>
                </c:pt>
                <c:pt idx="28">
                  <c:v>1063.0599999999995</c:v>
                </c:pt>
                <c:pt idx="29">
                  <c:v>1063.0799999999995</c:v>
                </c:pt>
                <c:pt idx="30">
                  <c:v>1063.0999999999995</c:v>
                </c:pt>
                <c:pt idx="31">
                  <c:v>1063.1199999999994</c:v>
                </c:pt>
                <c:pt idx="32">
                  <c:v>1063.1399999999994</c:v>
                </c:pt>
                <c:pt idx="33">
                  <c:v>1063.1599999999994</c:v>
                </c:pt>
                <c:pt idx="34">
                  <c:v>1063.1799999999994</c:v>
                </c:pt>
                <c:pt idx="35">
                  <c:v>1063.1999999999994</c:v>
                </c:pt>
                <c:pt idx="36">
                  <c:v>1063.2199999999993</c:v>
                </c:pt>
                <c:pt idx="37">
                  <c:v>1063.2399999999993</c:v>
                </c:pt>
                <c:pt idx="38">
                  <c:v>1063.2599999999993</c:v>
                </c:pt>
                <c:pt idx="39">
                  <c:v>1063.2799999999993</c:v>
                </c:pt>
                <c:pt idx="40">
                  <c:v>1063.2999999999993</c:v>
                </c:pt>
                <c:pt idx="41">
                  <c:v>1063.3199999999993</c:v>
                </c:pt>
                <c:pt idx="42">
                  <c:v>1063.3399999999992</c:v>
                </c:pt>
                <c:pt idx="43">
                  <c:v>1063.3599999999992</c:v>
                </c:pt>
                <c:pt idx="44">
                  <c:v>1063.3799999999992</c:v>
                </c:pt>
                <c:pt idx="45">
                  <c:v>1063.3999999999992</c:v>
                </c:pt>
                <c:pt idx="46">
                  <c:v>1063.4199999999992</c:v>
                </c:pt>
                <c:pt idx="47">
                  <c:v>1063.4399999999991</c:v>
                </c:pt>
                <c:pt idx="48">
                  <c:v>1063.4599999999991</c:v>
                </c:pt>
                <c:pt idx="49">
                  <c:v>1063.4799999999991</c:v>
                </c:pt>
                <c:pt idx="50">
                  <c:v>1063.4999999999991</c:v>
                </c:pt>
                <c:pt idx="51">
                  <c:v>1063.5199999999991</c:v>
                </c:pt>
                <c:pt idx="52">
                  <c:v>1063.5399999999991</c:v>
                </c:pt>
                <c:pt idx="53">
                  <c:v>1063.559999999999</c:v>
                </c:pt>
                <c:pt idx="54">
                  <c:v>1063.579999999999</c:v>
                </c:pt>
                <c:pt idx="55">
                  <c:v>1063.599999999999</c:v>
                </c:pt>
                <c:pt idx="56">
                  <c:v>1063.619999999999</c:v>
                </c:pt>
                <c:pt idx="57">
                  <c:v>1063.639999999999</c:v>
                </c:pt>
                <c:pt idx="58">
                  <c:v>1063.6599999999989</c:v>
                </c:pt>
                <c:pt idx="59">
                  <c:v>1063.6799999999989</c:v>
                </c:pt>
                <c:pt idx="60">
                  <c:v>1063.6999999999989</c:v>
                </c:pt>
                <c:pt idx="61">
                  <c:v>1063.7199999999989</c:v>
                </c:pt>
                <c:pt idx="62">
                  <c:v>1063.7399999999989</c:v>
                </c:pt>
                <c:pt idx="63">
                  <c:v>1063.7599999999989</c:v>
                </c:pt>
                <c:pt idx="64">
                  <c:v>1063.7799999999988</c:v>
                </c:pt>
                <c:pt idx="65">
                  <c:v>1063.7999999999988</c:v>
                </c:pt>
                <c:pt idx="66">
                  <c:v>1063.8199999999988</c:v>
                </c:pt>
                <c:pt idx="67">
                  <c:v>1063.8399999999988</c:v>
                </c:pt>
                <c:pt idx="68">
                  <c:v>1063.8599999999988</c:v>
                </c:pt>
                <c:pt idx="69">
                  <c:v>1063.8799999999987</c:v>
                </c:pt>
                <c:pt idx="70">
                  <c:v>1063.8999999999987</c:v>
                </c:pt>
                <c:pt idx="71">
                  <c:v>1063.9199999999987</c:v>
                </c:pt>
                <c:pt idx="72">
                  <c:v>1063.9399999999987</c:v>
                </c:pt>
                <c:pt idx="73">
                  <c:v>1063.9599999999987</c:v>
                </c:pt>
                <c:pt idx="74">
                  <c:v>1063.9799999999987</c:v>
                </c:pt>
                <c:pt idx="75">
                  <c:v>1063.9999999999986</c:v>
                </c:pt>
                <c:pt idx="76">
                  <c:v>1064.0199999999986</c:v>
                </c:pt>
                <c:pt idx="77">
                  <c:v>1064.0399999999986</c:v>
                </c:pt>
                <c:pt idx="78">
                  <c:v>1064.0599999999986</c:v>
                </c:pt>
                <c:pt idx="79">
                  <c:v>1064.0799999999986</c:v>
                </c:pt>
                <c:pt idx="80">
                  <c:v>1064.0999999999985</c:v>
                </c:pt>
                <c:pt idx="81">
                  <c:v>1064.1199999999985</c:v>
                </c:pt>
                <c:pt idx="82">
                  <c:v>1064.1399999999985</c:v>
                </c:pt>
                <c:pt idx="83">
                  <c:v>1064.1599999999985</c:v>
                </c:pt>
                <c:pt idx="84">
                  <c:v>1064.1799999999985</c:v>
                </c:pt>
                <c:pt idx="85">
                  <c:v>1064.1999999999985</c:v>
                </c:pt>
                <c:pt idx="86">
                  <c:v>1064.2199999999984</c:v>
                </c:pt>
                <c:pt idx="87">
                  <c:v>1064.2399999999984</c:v>
                </c:pt>
                <c:pt idx="88">
                  <c:v>1064.2599999999984</c:v>
                </c:pt>
                <c:pt idx="89">
                  <c:v>1064.2799999999984</c:v>
                </c:pt>
                <c:pt idx="90">
                  <c:v>1064.2999999999984</c:v>
                </c:pt>
                <c:pt idx="91">
                  <c:v>1064.3199999999983</c:v>
                </c:pt>
                <c:pt idx="92">
                  <c:v>1064.3399999999983</c:v>
                </c:pt>
                <c:pt idx="93">
                  <c:v>1064.3599999999983</c:v>
                </c:pt>
                <c:pt idx="94">
                  <c:v>1064.3799999999983</c:v>
                </c:pt>
                <c:pt idx="95">
                  <c:v>1064.3999999999983</c:v>
                </c:pt>
                <c:pt idx="96">
                  <c:v>1064.4199999999983</c:v>
                </c:pt>
                <c:pt idx="97">
                  <c:v>1064.4399999999982</c:v>
                </c:pt>
                <c:pt idx="98">
                  <c:v>1064.4599999999982</c:v>
                </c:pt>
                <c:pt idx="99">
                  <c:v>1064.4799999999982</c:v>
                </c:pt>
                <c:pt idx="100">
                  <c:v>1064.4999999999982</c:v>
                </c:pt>
                <c:pt idx="101">
                  <c:v>1064.5199999999982</c:v>
                </c:pt>
                <c:pt idx="102">
                  <c:v>1064.5399999999981</c:v>
                </c:pt>
                <c:pt idx="103">
                  <c:v>1064.5599999999981</c:v>
                </c:pt>
                <c:pt idx="104">
                  <c:v>1064.5799999999981</c:v>
                </c:pt>
                <c:pt idx="105">
                  <c:v>1064.5999999999981</c:v>
                </c:pt>
                <c:pt idx="106">
                  <c:v>1064.6199999999981</c:v>
                </c:pt>
                <c:pt idx="107">
                  <c:v>1064.6399999999981</c:v>
                </c:pt>
                <c:pt idx="108">
                  <c:v>1064.659999999998</c:v>
                </c:pt>
                <c:pt idx="109">
                  <c:v>1064.679999999998</c:v>
                </c:pt>
                <c:pt idx="110">
                  <c:v>1064.699999999998</c:v>
                </c:pt>
                <c:pt idx="111">
                  <c:v>1064.719999999998</c:v>
                </c:pt>
                <c:pt idx="112">
                  <c:v>1064.739999999998</c:v>
                </c:pt>
                <c:pt idx="113">
                  <c:v>1064.7599999999979</c:v>
                </c:pt>
                <c:pt idx="114">
                  <c:v>1064.7799999999979</c:v>
                </c:pt>
                <c:pt idx="115">
                  <c:v>1064.7999999999979</c:v>
                </c:pt>
                <c:pt idx="116">
                  <c:v>1064.8199999999979</c:v>
                </c:pt>
                <c:pt idx="117">
                  <c:v>1064.8399999999979</c:v>
                </c:pt>
                <c:pt idx="118">
                  <c:v>1064.8599999999979</c:v>
                </c:pt>
                <c:pt idx="119">
                  <c:v>1064.8799999999978</c:v>
                </c:pt>
                <c:pt idx="120">
                  <c:v>1064.8999999999978</c:v>
                </c:pt>
                <c:pt idx="121">
                  <c:v>1064.9199999999978</c:v>
                </c:pt>
                <c:pt idx="122">
                  <c:v>1064.9399999999978</c:v>
                </c:pt>
                <c:pt idx="123">
                  <c:v>1064.9599999999978</c:v>
                </c:pt>
                <c:pt idx="124">
                  <c:v>1064.9799999999977</c:v>
                </c:pt>
                <c:pt idx="125">
                  <c:v>1064.9999999999977</c:v>
                </c:pt>
                <c:pt idx="126">
                  <c:v>1065.0199999999977</c:v>
                </c:pt>
                <c:pt idx="127">
                  <c:v>1065.0399999999977</c:v>
                </c:pt>
                <c:pt idx="128">
                  <c:v>1065.0599999999977</c:v>
                </c:pt>
                <c:pt idx="129">
                  <c:v>1065.0799999999977</c:v>
                </c:pt>
                <c:pt idx="130">
                  <c:v>1065.0999999999976</c:v>
                </c:pt>
                <c:pt idx="131">
                  <c:v>1065.1199999999976</c:v>
                </c:pt>
                <c:pt idx="132">
                  <c:v>1065.1399999999976</c:v>
                </c:pt>
                <c:pt idx="133">
                  <c:v>1065.1599999999976</c:v>
                </c:pt>
                <c:pt idx="134">
                  <c:v>1065.1799999999976</c:v>
                </c:pt>
                <c:pt idx="135">
                  <c:v>1065.1999999999975</c:v>
                </c:pt>
                <c:pt idx="136">
                  <c:v>1065.2199999999975</c:v>
                </c:pt>
                <c:pt idx="137">
                  <c:v>1065.2399999999975</c:v>
                </c:pt>
                <c:pt idx="138">
                  <c:v>1065.2599999999975</c:v>
                </c:pt>
                <c:pt idx="139">
                  <c:v>1065.2799999999975</c:v>
                </c:pt>
                <c:pt idx="140">
                  <c:v>1065.2999999999975</c:v>
                </c:pt>
                <c:pt idx="141">
                  <c:v>1065.3199999999974</c:v>
                </c:pt>
                <c:pt idx="142">
                  <c:v>1065.3399999999974</c:v>
                </c:pt>
                <c:pt idx="143">
                  <c:v>1065.3599999999974</c:v>
                </c:pt>
                <c:pt idx="144">
                  <c:v>1065.3799999999974</c:v>
                </c:pt>
                <c:pt idx="145">
                  <c:v>1065.3999999999974</c:v>
                </c:pt>
                <c:pt idx="146">
                  <c:v>1065.4199999999973</c:v>
                </c:pt>
                <c:pt idx="147">
                  <c:v>1065.4399999999973</c:v>
                </c:pt>
                <c:pt idx="148">
                  <c:v>1065.4599999999973</c:v>
                </c:pt>
                <c:pt idx="149">
                  <c:v>1065.4799999999973</c:v>
                </c:pt>
                <c:pt idx="150">
                  <c:v>1065.4999999999973</c:v>
                </c:pt>
                <c:pt idx="151">
                  <c:v>1065.5199999999973</c:v>
                </c:pt>
                <c:pt idx="152">
                  <c:v>1065.5399999999972</c:v>
                </c:pt>
                <c:pt idx="153">
                  <c:v>1065.5599999999972</c:v>
                </c:pt>
                <c:pt idx="154">
                  <c:v>1065.5799999999972</c:v>
                </c:pt>
                <c:pt idx="155">
                  <c:v>1065.5999999999972</c:v>
                </c:pt>
                <c:pt idx="156">
                  <c:v>1065.6199999999972</c:v>
                </c:pt>
                <c:pt idx="157">
                  <c:v>1065.6399999999971</c:v>
                </c:pt>
                <c:pt idx="158">
                  <c:v>1065.6599999999971</c:v>
                </c:pt>
                <c:pt idx="159">
                  <c:v>1065.6799999999971</c:v>
                </c:pt>
                <c:pt idx="160">
                  <c:v>1065.6999999999971</c:v>
                </c:pt>
                <c:pt idx="161">
                  <c:v>1065.7199999999971</c:v>
                </c:pt>
                <c:pt idx="162">
                  <c:v>1065.7399999999971</c:v>
                </c:pt>
                <c:pt idx="163">
                  <c:v>1065.759999999997</c:v>
                </c:pt>
                <c:pt idx="164">
                  <c:v>1065.779999999997</c:v>
                </c:pt>
                <c:pt idx="165">
                  <c:v>1065.799999999997</c:v>
                </c:pt>
                <c:pt idx="166">
                  <c:v>1065.819999999997</c:v>
                </c:pt>
                <c:pt idx="167">
                  <c:v>1065.839999999997</c:v>
                </c:pt>
                <c:pt idx="168">
                  <c:v>1065.8599999999969</c:v>
                </c:pt>
                <c:pt idx="169">
                  <c:v>1065.8799999999969</c:v>
                </c:pt>
                <c:pt idx="170">
                  <c:v>1065.8999999999969</c:v>
                </c:pt>
                <c:pt idx="171">
                  <c:v>1065.9199999999969</c:v>
                </c:pt>
                <c:pt idx="172">
                  <c:v>1065.9399999999969</c:v>
                </c:pt>
                <c:pt idx="173">
                  <c:v>1065.9599999999969</c:v>
                </c:pt>
                <c:pt idx="174">
                  <c:v>1065.9799999999968</c:v>
                </c:pt>
                <c:pt idx="175">
                  <c:v>1065.9999999999968</c:v>
                </c:pt>
                <c:pt idx="176">
                  <c:v>1066.0199999999968</c:v>
                </c:pt>
                <c:pt idx="177">
                  <c:v>1066.0399999999968</c:v>
                </c:pt>
                <c:pt idx="178">
                  <c:v>1066.0599999999968</c:v>
                </c:pt>
                <c:pt idx="179">
                  <c:v>1066.0799999999967</c:v>
                </c:pt>
                <c:pt idx="180">
                  <c:v>1066.0999999999967</c:v>
                </c:pt>
                <c:pt idx="181">
                  <c:v>1066.1199999999967</c:v>
                </c:pt>
                <c:pt idx="182">
                  <c:v>1066.1399999999967</c:v>
                </c:pt>
                <c:pt idx="183">
                  <c:v>1066.1599999999967</c:v>
                </c:pt>
                <c:pt idx="184">
                  <c:v>1066.1799999999967</c:v>
                </c:pt>
                <c:pt idx="185">
                  <c:v>1066.1999999999966</c:v>
                </c:pt>
                <c:pt idx="186">
                  <c:v>1066.2199999999966</c:v>
                </c:pt>
                <c:pt idx="187">
                  <c:v>1066.2399999999966</c:v>
                </c:pt>
                <c:pt idx="188">
                  <c:v>1066.2599999999966</c:v>
                </c:pt>
                <c:pt idx="189">
                  <c:v>1066.2799999999966</c:v>
                </c:pt>
                <c:pt idx="190">
                  <c:v>1066.2999999999965</c:v>
                </c:pt>
                <c:pt idx="191">
                  <c:v>1066.3199999999965</c:v>
                </c:pt>
                <c:pt idx="192">
                  <c:v>1066.3399999999965</c:v>
                </c:pt>
                <c:pt idx="193">
                  <c:v>1066.3599999999965</c:v>
                </c:pt>
                <c:pt idx="194">
                  <c:v>1066.3799999999965</c:v>
                </c:pt>
                <c:pt idx="195">
                  <c:v>1066.3999999999965</c:v>
                </c:pt>
                <c:pt idx="196">
                  <c:v>1066.4199999999964</c:v>
                </c:pt>
                <c:pt idx="197">
                  <c:v>1066.4399999999964</c:v>
                </c:pt>
                <c:pt idx="198">
                  <c:v>1066.4599999999964</c:v>
                </c:pt>
                <c:pt idx="199">
                  <c:v>1066.4799999999964</c:v>
                </c:pt>
                <c:pt idx="200">
                  <c:v>1066.4999999999964</c:v>
                </c:pt>
              </c:numCache>
            </c:numRef>
          </c:xVal>
          <c:yVal>
            <c:numRef>
              <c:f>Sheet16!$C$7:$C$207</c:f>
              <c:numCache>
                <c:formatCode>General</c:formatCode>
                <c:ptCount val="201"/>
                <c:pt idx="0">
                  <c:v>5.2238255523276546E-3</c:v>
                </c:pt>
                <c:pt idx="1">
                  <c:v>5.3339841179598571E-3</c:v>
                </c:pt>
                <c:pt idx="2">
                  <c:v>5.4476469207781963E-3</c:v>
                </c:pt>
                <c:pt idx="3">
                  <c:v>5.5649634155179725E-3</c:v>
                </c:pt>
                <c:pt idx="4">
                  <c:v>5.6860910675620418E-3</c:v>
                </c:pt>
                <c:pt idx="5">
                  <c:v>5.8111958708413815E-3</c:v>
                </c:pt>
                <c:pt idx="6">
                  <c:v>5.940452904990485E-3</c:v>
                </c:pt>
                <c:pt idx="7">
                  <c:v>6.0740469351734903E-3</c:v>
                </c:pt>
                <c:pt idx="8">
                  <c:v>6.2121730583326804E-3</c:v>
                </c:pt>
                <c:pt idx="9">
                  <c:v>6.3550373999836027E-3</c:v>
                </c:pt>
                <c:pt idx="10">
                  <c:v>6.5028578660948581E-3</c:v>
                </c:pt>
                <c:pt idx="11">
                  <c:v>6.6558649550507625E-3</c:v>
                </c:pt>
                <c:pt idx="12">
                  <c:v>6.8143026352071668E-3</c:v>
                </c:pt>
                <c:pt idx="13">
                  <c:v>6.97842929412137E-3</c:v>
                </c:pt>
                <c:pt idx="14">
                  <c:v>7.1485187661734836E-3</c:v>
                </c:pt>
                <c:pt idx="15">
                  <c:v>7.3248614460072583E-3</c:v>
                </c:pt>
                <c:pt idx="16">
                  <c:v>7.507765496012864E-3</c:v>
                </c:pt>
                <c:pt idx="17">
                  <c:v>7.6975581569630825E-3</c:v>
                </c:pt>
                <c:pt idx="18">
                  <c:v>7.8945871719105585E-3</c:v>
                </c:pt>
                <c:pt idx="19">
                  <c:v>8.0992223345709921E-3</c:v>
                </c:pt>
                <c:pt idx="20">
                  <c:v>8.31185717467205E-3</c:v>
                </c:pt>
                <c:pt idx="21">
                  <c:v>8.5329107941586012E-3</c:v>
                </c:pt>
                <c:pt idx="22">
                  <c:v>8.7628298697332574E-3</c:v>
                </c:pt>
                <c:pt idx="23">
                  <c:v>9.0020908390015288E-3</c:v>
                </c:pt>
                <c:pt idx="24">
                  <c:v>9.2512022895114305E-3</c:v>
                </c:pt>
                <c:pt idx="25">
                  <c:v>9.510707572260713E-3</c:v>
                </c:pt>
                <c:pt idx="26">
                  <c:v>9.7811876638283415E-3</c:v>
                </c:pt>
                <c:pt idx="27">
                  <c:v>1.0063264304214128E-2</c:v>
                </c:pt>
                <c:pt idx="28">
                  <c:v>1.0357603440791108E-2</c:v>
                </c:pt>
                <c:pt idx="29">
                  <c:v>1.0664919012547965E-2</c:v>
                </c:pt>
                <c:pt idx="30">
                  <c:v>1.0985977113090437E-2</c:v>
                </c:pt>
                <c:pt idx="31">
                  <c:v>1.1321600575759537E-2</c:v>
                </c:pt>
                <c:pt idx="32">
                  <c:v>1.1672674029801419E-2</c:v>
                </c:pt>
                <c:pt idx="33">
                  <c:v>1.2040149482894797E-2</c:v>
                </c:pt>
                <c:pt idx="34">
                  <c:v>1.2425052492629892E-2</c:v>
                </c:pt>
                <c:pt idx="35">
                  <c:v>1.2828488997882649E-2</c:v>
                </c:pt>
                <c:pt idx="36">
                  <c:v>1.325165289060682E-2</c:v>
                </c:pt>
                <c:pt idx="37">
                  <c:v>1.3695834419572027E-2</c:v>
                </c:pt>
                <c:pt idx="38">
                  <c:v>1.4162429530238274E-2</c:v>
                </c:pt>
                <c:pt idx="39">
                  <c:v>1.4652950259546721E-2</c:v>
                </c:pt>
                <c:pt idx="40">
                  <c:v>1.5169036321240587E-2</c:v>
                </c:pt>
                <c:pt idx="41">
                  <c:v>1.5712468036780537E-2</c:v>
                </c:pt>
                <c:pt idx="42">
                  <c:v>1.6285180789424269E-2</c:v>
                </c:pt>
                <c:pt idx="43">
                  <c:v>1.6889281205114317E-2</c:v>
                </c:pt>
                <c:pt idx="44">
                  <c:v>1.7527065294066918E-2</c:v>
                </c:pt>
                <c:pt idx="45">
                  <c:v>1.8201038822089823E-2</c:v>
                </c:pt>
                <c:pt idx="46">
                  <c:v>1.8913940221514641E-2</c:v>
                </c:pt>
                <c:pt idx="47">
                  <c:v>1.9668766399193096E-2</c:v>
                </c:pt>
                <c:pt idx="48">
                  <c:v>2.0468801854429206E-2</c:v>
                </c:pt>
                <c:pt idx="49">
                  <c:v>2.1317651584351269E-2</c:v>
                </c:pt>
                <c:pt idx="50">
                  <c:v>2.2219278329645563E-2</c:v>
                </c:pt>
                <c:pt idx="51">
                  <c:v>2.3178044801611675E-2</c:v>
                </c:pt>
                <c:pt idx="52">
                  <c:v>2.4198761634278934E-2</c:v>
                </c:pt>
                <c:pt idx="53">
                  <c:v>2.5286741925282033E-2</c:v>
                </c:pt>
                <c:pt idx="54">
                  <c:v>2.6447863369101588E-2</c:v>
                </c:pt>
                <c:pt idx="55">
                  <c:v>2.768863914923855E-2</c:v>
                </c:pt>
                <c:pt idx="56">
                  <c:v>2.9016298945322254E-2</c:v>
                </c:pt>
                <c:pt idx="57">
                  <c:v>3.0438881630688124E-2</c:v>
                </c:pt>
                <c:pt idx="58">
                  <c:v>3.1965341489300865E-2</c:v>
                </c:pt>
                <c:pt idx="59">
                  <c:v>3.3605670071499304E-2</c:v>
                </c:pt>
                <c:pt idx="60">
                  <c:v>3.5371036138603797E-2</c:v>
                </c:pt>
                <c:pt idx="61">
                  <c:v>3.7273946518065135E-2</c:v>
                </c:pt>
                <c:pt idx="62">
                  <c:v>3.9328431101707972E-2</c:v>
                </c:pt>
                <c:pt idx="63">
                  <c:v>4.1550255662828925E-2</c:v>
                </c:pt>
                <c:pt idx="64">
                  <c:v>4.3957166628177266E-2</c:v>
                </c:pt>
                <c:pt idx="65">
                  <c:v>4.6569172389455279E-2</c:v>
                </c:pt>
                <c:pt idx="66">
                  <c:v>4.940886612600532E-2</c:v>
                </c:pt>
                <c:pt idx="67">
                  <c:v>5.2501795352911565E-2</c:v>
                </c:pt>
                <c:pt idx="68">
                  <c:v>5.5876883373251793E-2</c:v>
                </c:pt>
                <c:pt idx="69">
                  <c:v>5.9566907288864858E-2</c:v>
                </c:pt>
                <c:pt idx="70">
                  <c:v>6.3609035883258044E-2</c:v>
                </c:pt>
                <c:pt idx="71">
                  <c:v>6.8045428030961377E-2</c:v>
                </c:pt>
                <c:pt idx="72">
                  <c:v>7.2923887548468902E-2</c:v>
                </c:pt>
                <c:pt idx="73">
                  <c:v>7.8298562441983688E-2</c:v>
                </c:pt>
                <c:pt idx="74">
                  <c:v>8.4230663637879316E-2</c:v>
                </c:pt>
                <c:pt idx="75">
                  <c:v>9.0789158040999574E-2</c:v>
                </c:pt>
                <c:pt idx="76">
                  <c:v>9.8051359632772381E-2</c:v>
                </c:pt>
                <c:pt idx="77">
                  <c:v>0.10610329539396465</c:v>
                </c:pt>
                <c:pt idx="78">
                  <c:v>0.11503965355616257</c:v>
                </c:pt>
                <c:pt idx="79">
                  <c:v>0.12496302180930584</c:v>
                </c:pt>
                <c:pt idx="80">
                  <c:v>0.1359819833768183</c:v>
                </c:pt>
                <c:pt idx="81">
                  <c:v>0.1482074513649401</c:v>
                </c:pt>
                <c:pt idx="82">
                  <c:v>0.16174638538683125</c:v>
                </c:pt>
                <c:pt idx="83">
                  <c:v>0.17669176634193084</c:v>
                </c:pt>
                <c:pt idx="84">
                  <c:v>0.19310746187683589</c:v>
                </c:pt>
                <c:pt idx="85">
                  <c:v>0.21100652592941296</c:v>
                </c:pt>
                <c:pt idx="86">
                  <c:v>0.23032178756222799</c:v>
                </c:pt>
                <c:pt idx="87">
                  <c:v>0.25086869678395385</c:v>
                </c:pt>
                <c:pt idx="88">
                  <c:v>0.27230283250070836</c:v>
                </c:pt>
                <c:pt idx="89">
                  <c:v>0.29407868377348012</c:v>
                </c:pt>
                <c:pt idx="90">
                  <c:v>0.31542212638980971</c:v>
                </c:pt>
                <c:pt idx="91">
                  <c:v>0.33533479022178925</c:v>
                </c:pt>
                <c:pt idx="92">
                  <c:v>0.35265037182879777</c:v>
                </c:pt>
                <c:pt idx="93">
                  <c:v>0.3661554123971088</c:v>
                </c:pt>
                <c:pt idx="94">
                  <c:v>0.3747666126891569</c:v>
                </c:pt>
                <c:pt idx="95">
                  <c:v>0.37772773160476497</c:v>
                </c:pt>
                <c:pt idx="96">
                  <c:v>0.37476661269022565</c:v>
                </c:pt>
                <c:pt idx="97">
                  <c:v>0.36615541239914934</c:v>
                </c:pt>
                <c:pt idx="98">
                  <c:v>0.35265037183163694</c:v>
                </c:pt>
                <c:pt idx="99">
                  <c:v>0.33533479022521218</c:v>
                </c:pt>
                <c:pt idx="100">
                  <c:v>0.31542212639359529</c:v>
                </c:pt>
                <c:pt idx="101">
                  <c:v>0.2940786837774288</c:v>
                </c:pt>
                <c:pt idx="102">
                  <c:v>0.2723028325046582</c:v>
                </c:pt>
                <c:pt idx="103">
                  <c:v>0.25086869678778523</c:v>
                </c:pt>
                <c:pt idx="104">
                  <c:v>0.23032178756586116</c:v>
                </c:pt>
                <c:pt idx="105">
                  <c:v>0.21100652593280117</c:v>
                </c:pt>
                <c:pt idx="106">
                  <c:v>0.19310746187995742</c:v>
                </c:pt>
                <c:pt idx="107">
                  <c:v>0.17669176634478179</c:v>
                </c:pt>
                <c:pt idx="108">
                  <c:v>0.16174638538941938</c:v>
                </c:pt>
                <c:pt idx="109">
                  <c:v>0.14820745136728022</c:v>
                </c:pt>
                <c:pt idx="110">
                  <c:v>0.13598198337892906</c:v>
                </c:pt>
                <c:pt idx="111">
                  <c:v>0.12496302181120718</c:v>
                </c:pt>
                <c:pt idx="112">
                  <c:v>0.11503965355787463</c:v>
                </c:pt>
                <c:pt idx="113">
                  <c:v>0.10610329539550672</c:v>
                </c:pt>
                <c:pt idx="114">
                  <c:v>9.8051359634162435E-2</c:v>
                </c:pt>
                <c:pt idx="115">
                  <c:v>9.078915804225407E-2</c:v>
                </c:pt>
                <c:pt idx="116">
                  <c:v>8.4230663639013117E-2</c:v>
                </c:pt>
                <c:pt idx="117">
                  <c:v>7.8298562443010061E-2</c:v>
                </c:pt>
                <c:pt idx="118">
                  <c:v>7.2923887549399685E-2</c:v>
                </c:pt>
                <c:pt idx="119">
                  <c:v>6.8045428031807006E-2</c:v>
                </c:pt>
                <c:pt idx="120">
                  <c:v>6.360903588402779E-2</c:v>
                </c:pt>
                <c:pt idx="121">
                  <c:v>5.9566907289566901E-2</c:v>
                </c:pt>
                <c:pt idx="122">
                  <c:v>5.5876883373893294E-2</c:v>
                </c:pt>
                <c:pt idx="123">
                  <c:v>5.2501795353498887E-2</c:v>
                </c:pt>
                <c:pt idx="124">
                  <c:v>4.940886612654407E-2</c:v>
                </c:pt>
                <c:pt idx="125">
                  <c:v>4.6569172389950377E-2</c:v>
                </c:pt>
                <c:pt idx="126">
                  <c:v>4.3957166628633096E-2</c:v>
                </c:pt>
                <c:pt idx="127">
                  <c:v>4.1550255663249332E-2</c:v>
                </c:pt>
                <c:pt idx="128">
                  <c:v>3.9328431102096391E-2</c:v>
                </c:pt>
                <c:pt idx="129">
                  <c:v>3.7273946518424618E-2</c:v>
                </c:pt>
                <c:pt idx="130">
                  <c:v>3.5371036138937023E-2</c:v>
                </c:pt>
                <c:pt idx="131">
                  <c:v>3.3605670071808688E-2</c:v>
                </c:pt>
                <c:pt idx="132">
                  <c:v>3.1965341489588565E-2</c:v>
                </c:pt>
                <c:pt idx="133">
                  <c:v>3.0438881630956052E-2</c:v>
                </c:pt>
                <c:pt idx="134">
                  <c:v>2.9016298945572134E-2</c:v>
                </c:pt>
                <c:pt idx="135">
                  <c:v>2.7688639149471918E-2</c:v>
                </c:pt>
                <c:pt idx="136">
                  <c:v>2.644786336931983E-2</c:v>
                </c:pt>
                <c:pt idx="137">
                  <c:v>2.5286741925486404E-2</c:v>
                </c:pt>
                <c:pt idx="138">
                  <c:v>2.4198761634470548E-2</c:v>
                </c:pt>
                <c:pt idx="139">
                  <c:v>2.3178044801791552E-2</c:v>
                </c:pt>
                <c:pt idx="140">
                  <c:v>2.2219278329814626E-2</c:v>
                </c:pt>
                <c:pt idx="141">
                  <c:v>2.131765158451035E-2</c:v>
                </c:pt>
                <c:pt idx="142">
                  <c:v>2.0468801854579059E-2</c:v>
                </c:pt>
                <c:pt idx="143">
                  <c:v>1.9668766399334407E-2</c:v>
                </c:pt>
                <c:pt idx="144">
                  <c:v>1.891394022164803E-2</c:v>
                </c:pt>
                <c:pt idx="145">
                  <c:v>1.8201038822215871E-2</c:v>
                </c:pt>
                <c:pt idx="146">
                  <c:v>1.7527065294186146E-2</c:v>
                </c:pt>
                <c:pt idx="147">
                  <c:v>1.6889281205227188E-2</c:v>
                </c:pt>
                <c:pt idx="148">
                  <c:v>1.6285180789531232E-2</c:v>
                </c:pt>
                <c:pt idx="149">
                  <c:v>1.5712468036881987E-2</c:v>
                </c:pt>
                <c:pt idx="150">
                  <c:v>1.5169036321336891E-2</c:v>
                </c:pt>
                <c:pt idx="151">
                  <c:v>1.4652950259638219E-2</c:v>
                </c:pt>
                <c:pt idx="152">
                  <c:v>1.4162429530325272E-2</c:v>
                </c:pt>
                <c:pt idx="153">
                  <c:v>1.3695834419654817E-2</c:v>
                </c:pt>
                <c:pt idx="154">
                  <c:v>1.3251652890685663E-2</c:v>
                </c:pt>
                <c:pt idx="155">
                  <c:v>1.2828488997957792E-2</c:v>
                </c:pt>
                <c:pt idx="156">
                  <c:v>1.2425052492701557E-2</c:v>
                </c:pt>
                <c:pt idx="157">
                  <c:v>1.2040149482963194E-2</c:v>
                </c:pt>
                <c:pt idx="158">
                  <c:v>1.1672674029866742E-2</c:v>
                </c:pt>
                <c:pt idx="159">
                  <c:v>1.1321600575821962E-2</c:v>
                </c:pt>
                <c:pt idx="160">
                  <c:v>1.0985977113150134E-2</c:v>
                </c:pt>
                <c:pt idx="161">
                  <c:v>1.0664919012605091E-2</c:v>
                </c:pt>
                <c:pt idx="162">
                  <c:v>1.0357603440845806E-2</c:v>
                </c:pt>
                <c:pt idx="163">
                  <c:v>1.0063264304266534E-2</c:v>
                </c:pt>
                <c:pt idx="164">
                  <c:v>9.7811876638785773E-3</c:v>
                </c:pt>
                <c:pt idx="165">
                  <c:v>9.5107075723088949E-3</c:v>
                </c:pt>
                <c:pt idx="166">
                  <c:v>9.251202289557673E-3</c:v>
                </c:pt>
                <c:pt idx="167">
                  <c:v>9.0020908390459307E-3</c:v>
                </c:pt>
                <c:pt idx="168">
                  <c:v>8.762829869775916E-3</c:v>
                </c:pt>
                <c:pt idx="169">
                  <c:v>8.5329107941996048E-3</c:v>
                </c:pt>
                <c:pt idx="170">
                  <c:v>8.311857174711482E-3</c:v>
                </c:pt>
                <c:pt idx="171">
                  <c:v>8.0992223346089305E-3</c:v>
                </c:pt>
                <c:pt idx="172">
                  <c:v>7.8945871719470796E-3</c:v>
                </c:pt>
                <c:pt idx="173">
                  <c:v>7.6975581569982531E-3</c:v>
                </c:pt>
                <c:pt idx="174">
                  <c:v>7.5077654960467501E-3</c:v>
                </c:pt>
                <c:pt idx="175">
                  <c:v>7.3248614460399214E-3</c:v>
                </c:pt>
                <c:pt idx="176">
                  <c:v>7.1485187662049827E-3</c:v>
                </c:pt>
                <c:pt idx="177">
                  <c:v>6.978429294151758E-3</c:v>
                </c:pt>
                <c:pt idx="178">
                  <c:v>6.8143026352364957E-3</c:v>
                </c:pt>
                <c:pt idx="179">
                  <c:v>6.655864955079081E-3</c:v>
                </c:pt>
                <c:pt idx="180">
                  <c:v>6.5028578661222112E-3</c:v>
                </c:pt>
                <c:pt idx="181">
                  <c:v>6.3550374000100329E-3</c:v>
                </c:pt>
                <c:pt idx="182">
                  <c:v>6.2121730583582294E-3</c:v>
                </c:pt>
                <c:pt idx="183">
                  <c:v>6.0740469351981954E-3</c:v>
                </c:pt>
                <c:pt idx="184">
                  <c:v>5.9404529050143852E-3</c:v>
                </c:pt>
                <c:pt idx="185">
                  <c:v>5.8111958708645097E-3</c:v>
                </c:pt>
                <c:pt idx="186">
                  <c:v>5.6860910675844319E-3</c:v>
                </c:pt>
                <c:pt idx="187">
                  <c:v>5.5649634155396548E-3</c:v>
                </c:pt>
                <c:pt idx="188">
                  <c:v>5.4476469207991995E-3</c:v>
                </c:pt>
                <c:pt idx="189">
                  <c:v>5.3339841179802098E-3</c:v>
                </c:pt>
                <c:pt idx="190">
                  <c:v>5.2238255523473828E-3</c:v>
                </c:pt>
                <c:pt idx="191">
                  <c:v>5.1170292980542761E-3</c:v>
                </c:pt>
                <c:pt idx="192">
                  <c:v>5.0134605096870087E-3</c:v>
                </c:pt>
                <c:pt idx="193">
                  <c:v>4.9129910045181326E-3</c:v>
                </c:pt>
                <c:pt idx="194">
                  <c:v>4.8154988731020972E-3</c:v>
                </c:pt>
                <c:pt idx="195">
                  <c:v>4.7208681160462703E-3</c:v>
                </c:pt>
                <c:pt idx="196">
                  <c:v>4.6289883049750614E-3</c:v>
                </c:pt>
                <c:pt idx="197">
                  <c:v>4.5397542658711931E-3</c:v>
                </c:pt>
                <c:pt idx="198">
                  <c:v>4.4530657831294285E-3</c:v>
                </c:pt>
                <c:pt idx="199">
                  <c:v>4.3688273227954297E-3</c:v>
                </c:pt>
                <c:pt idx="200">
                  <c:v>4.2869477735874148E-3</c:v>
                </c:pt>
              </c:numCache>
            </c:numRef>
          </c:yVal>
          <c:smooth val="1"/>
        </c:ser>
        <c:ser>
          <c:idx val="2"/>
          <c:order val="2"/>
          <c:tx>
            <c:v>Combined Nd:YAG gain spectrum for both 1064 lines</c:v>
          </c:tx>
          <c:spPr>
            <a:ln>
              <a:prstDash val="dash"/>
            </a:ln>
          </c:spPr>
          <c:marker>
            <c:symbol val="none"/>
          </c:marker>
          <c:xVal>
            <c:numRef>
              <c:f>Sheet16!$A$7:$A$207</c:f>
              <c:numCache>
                <c:formatCode>General</c:formatCode>
                <c:ptCount val="201"/>
                <c:pt idx="0">
                  <c:v>1062.5</c:v>
                </c:pt>
                <c:pt idx="1">
                  <c:v>1062.52</c:v>
                </c:pt>
                <c:pt idx="2">
                  <c:v>1062.54</c:v>
                </c:pt>
                <c:pt idx="3">
                  <c:v>1062.56</c:v>
                </c:pt>
                <c:pt idx="4">
                  <c:v>1062.58</c:v>
                </c:pt>
                <c:pt idx="5">
                  <c:v>1062.5999999999999</c:v>
                </c:pt>
                <c:pt idx="6">
                  <c:v>1062.6199999999999</c:v>
                </c:pt>
                <c:pt idx="7">
                  <c:v>1062.6399999999999</c:v>
                </c:pt>
                <c:pt idx="8">
                  <c:v>1062.6599999999999</c:v>
                </c:pt>
                <c:pt idx="9">
                  <c:v>1062.6799999999998</c:v>
                </c:pt>
                <c:pt idx="10">
                  <c:v>1062.6999999999998</c:v>
                </c:pt>
                <c:pt idx="11">
                  <c:v>1062.7199999999998</c:v>
                </c:pt>
                <c:pt idx="12">
                  <c:v>1062.7399999999998</c:v>
                </c:pt>
                <c:pt idx="13">
                  <c:v>1062.7599999999998</c:v>
                </c:pt>
                <c:pt idx="14">
                  <c:v>1062.7799999999997</c:v>
                </c:pt>
                <c:pt idx="15">
                  <c:v>1062.7999999999997</c:v>
                </c:pt>
                <c:pt idx="16">
                  <c:v>1062.8199999999997</c:v>
                </c:pt>
                <c:pt idx="17">
                  <c:v>1062.8399999999997</c:v>
                </c:pt>
                <c:pt idx="18">
                  <c:v>1062.8599999999997</c:v>
                </c:pt>
                <c:pt idx="19">
                  <c:v>1062.8799999999997</c:v>
                </c:pt>
                <c:pt idx="20">
                  <c:v>1062.8999999999996</c:v>
                </c:pt>
                <c:pt idx="21">
                  <c:v>1062.9199999999996</c:v>
                </c:pt>
                <c:pt idx="22">
                  <c:v>1062.9399999999996</c:v>
                </c:pt>
                <c:pt idx="23">
                  <c:v>1062.9599999999996</c:v>
                </c:pt>
                <c:pt idx="24">
                  <c:v>1062.9799999999996</c:v>
                </c:pt>
                <c:pt idx="25">
                  <c:v>1062.9999999999995</c:v>
                </c:pt>
                <c:pt idx="26">
                  <c:v>1063.0199999999995</c:v>
                </c:pt>
                <c:pt idx="27">
                  <c:v>1063.0399999999995</c:v>
                </c:pt>
                <c:pt idx="28">
                  <c:v>1063.0599999999995</c:v>
                </c:pt>
                <c:pt idx="29">
                  <c:v>1063.0799999999995</c:v>
                </c:pt>
                <c:pt idx="30">
                  <c:v>1063.0999999999995</c:v>
                </c:pt>
                <c:pt idx="31">
                  <c:v>1063.1199999999994</c:v>
                </c:pt>
                <c:pt idx="32">
                  <c:v>1063.1399999999994</c:v>
                </c:pt>
                <c:pt idx="33">
                  <c:v>1063.1599999999994</c:v>
                </c:pt>
                <c:pt idx="34">
                  <c:v>1063.1799999999994</c:v>
                </c:pt>
                <c:pt idx="35">
                  <c:v>1063.1999999999994</c:v>
                </c:pt>
                <c:pt idx="36">
                  <c:v>1063.2199999999993</c:v>
                </c:pt>
                <c:pt idx="37">
                  <c:v>1063.2399999999993</c:v>
                </c:pt>
                <c:pt idx="38">
                  <c:v>1063.2599999999993</c:v>
                </c:pt>
                <c:pt idx="39">
                  <c:v>1063.2799999999993</c:v>
                </c:pt>
                <c:pt idx="40">
                  <c:v>1063.2999999999993</c:v>
                </c:pt>
                <c:pt idx="41">
                  <c:v>1063.3199999999993</c:v>
                </c:pt>
                <c:pt idx="42">
                  <c:v>1063.3399999999992</c:v>
                </c:pt>
                <c:pt idx="43">
                  <c:v>1063.3599999999992</c:v>
                </c:pt>
                <c:pt idx="44">
                  <c:v>1063.3799999999992</c:v>
                </c:pt>
                <c:pt idx="45">
                  <c:v>1063.3999999999992</c:v>
                </c:pt>
                <c:pt idx="46">
                  <c:v>1063.4199999999992</c:v>
                </c:pt>
                <c:pt idx="47">
                  <c:v>1063.4399999999991</c:v>
                </c:pt>
                <c:pt idx="48">
                  <c:v>1063.4599999999991</c:v>
                </c:pt>
                <c:pt idx="49">
                  <c:v>1063.4799999999991</c:v>
                </c:pt>
                <c:pt idx="50">
                  <c:v>1063.4999999999991</c:v>
                </c:pt>
                <c:pt idx="51">
                  <c:v>1063.5199999999991</c:v>
                </c:pt>
                <c:pt idx="52">
                  <c:v>1063.5399999999991</c:v>
                </c:pt>
                <c:pt idx="53">
                  <c:v>1063.559999999999</c:v>
                </c:pt>
                <c:pt idx="54">
                  <c:v>1063.579999999999</c:v>
                </c:pt>
                <c:pt idx="55">
                  <c:v>1063.599999999999</c:v>
                </c:pt>
                <c:pt idx="56">
                  <c:v>1063.619999999999</c:v>
                </c:pt>
                <c:pt idx="57">
                  <c:v>1063.639999999999</c:v>
                </c:pt>
                <c:pt idx="58">
                  <c:v>1063.6599999999989</c:v>
                </c:pt>
                <c:pt idx="59">
                  <c:v>1063.6799999999989</c:v>
                </c:pt>
                <c:pt idx="60">
                  <c:v>1063.6999999999989</c:v>
                </c:pt>
                <c:pt idx="61">
                  <c:v>1063.7199999999989</c:v>
                </c:pt>
                <c:pt idx="62">
                  <c:v>1063.7399999999989</c:v>
                </c:pt>
                <c:pt idx="63">
                  <c:v>1063.7599999999989</c:v>
                </c:pt>
                <c:pt idx="64">
                  <c:v>1063.7799999999988</c:v>
                </c:pt>
                <c:pt idx="65">
                  <c:v>1063.7999999999988</c:v>
                </c:pt>
                <c:pt idx="66">
                  <c:v>1063.8199999999988</c:v>
                </c:pt>
                <c:pt idx="67">
                  <c:v>1063.8399999999988</c:v>
                </c:pt>
                <c:pt idx="68">
                  <c:v>1063.8599999999988</c:v>
                </c:pt>
                <c:pt idx="69">
                  <c:v>1063.8799999999987</c:v>
                </c:pt>
                <c:pt idx="70">
                  <c:v>1063.8999999999987</c:v>
                </c:pt>
                <c:pt idx="71">
                  <c:v>1063.9199999999987</c:v>
                </c:pt>
                <c:pt idx="72">
                  <c:v>1063.9399999999987</c:v>
                </c:pt>
                <c:pt idx="73">
                  <c:v>1063.9599999999987</c:v>
                </c:pt>
                <c:pt idx="74">
                  <c:v>1063.9799999999987</c:v>
                </c:pt>
                <c:pt idx="75">
                  <c:v>1063.9999999999986</c:v>
                </c:pt>
                <c:pt idx="76">
                  <c:v>1064.0199999999986</c:v>
                </c:pt>
                <c:pt idx="77">
                  <c:v>1064.0399999999986</c:v>
                </c:pt>
                <c:pt idx="78">
                  <c:v>1064.0599999999986</c:v>
                </c:pt>
                <c:pt idx="79">
                  <c:v>1064.0799999999986</c:v>
                </c:pt>
                <c:pt idx="80">
                  <c:v>1064.0999999999985</c:v>
                </c:pt>
                <c:pt idx="81">
                  <c:v>1064.1199999999985</c:v>
                </c:pt>
                <c:pt idx="82">
                  <c:v>1064.1399999999985</c:v>
                </c:pt>
                <c:pt idx="83">
                  <c:v>1064.1599999999985</c:v>
                </c:pt>
                <c:pt idx="84">
                  <c:v>1064.1799999999985</c:v>
                </c:pt>
                <c:pt idx="85">
                  <c:v>1064.1999999999985</c:v>
                </c:pt>
                <c:pt idx="86">
                  <c:v>1064.2199999999984</c:v>
                </c:pt>
                <c:pt idx="87">
                  <c:v>1064.2399999999984</c:v>
                </c:pt>
                <c:pt idx="88">
                  <c:v>1064.2599999999984</c:v>
                </c:pt>
                <c:pt idx="89">
                  <c:v>1064.2799999999984</c:v>
                </c:pt>
                <c:pt idx="90">
                  <c:v>1064.2999999999984</c:v>
                </c:pt>
                <c:pt idx="91">
                  <c:v>1064.3199999999983</c:v>
                </c:pt>
                <c:pt idx="92">
                  <c:v>1064.3399999999983</c:v>
                </c:pt>
                <c:pt idx="93">
                  <c:v>1064.3599999999983</c:v>
                </c:pt>
                <c:pt idx="94">
                  <c:v>1064.3799999999983</c:v>
                </c:pt>
                <c:pt idx="95">
                  <c:v>1064.3999999999983</c:v>
                </c:pt>
                <c:pt idx="96">
                  <c:v>1064.4199999999983</c:v>
                </c:pt>
                <c:pt idx="97">
                  <c:v>1064.4399999999982</c:v>
                </c:pt>
                <c:pt idx="98">
                  <c:v>1064.4599999999982</c:v>
                </c:pt>
                <c:pt idx="99">
                  <c:v>1064.4799999999982</c:v>
                </c:pt>
                <c:pt idx="100">
                  <c:v>1064.4999999999982</c:v>
                </c:pt>
                <c:pt idx="101">
                  <c:v>1064.5199999999982</c:v>
                </c:pt>
                <c:pt idx="102">
                  <c:v>1064.5399999999981</c:v>
                </c:pt>
                <c:pt idx="103">
                  <c:v>1064.5599999999981</c:v>
                </c:pt>
                <c:pt idx="104">
                  <c:v>1064.5799999999981</c:v>
                </c:pt>
                <c:pt idx="105">
                  <c:v>1064.5999999999981</c:v>
                </c:pt>
                <c:pt idx="106">
                  <c:v>1064.6199999999981</c:v>
                </c:pt>
                <c:pt idx="107">
                  <c:v>1064.6399999999981</c:v>
                </c:pt>
                <c:pt idx="108">
                  <c:v>1064.659999999998</c:v>
                </c:pt>
                <c:pt idx="109">
                  <c:v>1064.679999999998</c:v>
                </c:pt>
                <c:pt idx="110">
                  <c:v>1064.699999999998</c:v>
                </c:pt>
                <c:pt idx="111">
                  <c:v>1064.719999999998</c:v>
                </c:pt>
                <c:pt idx="112">
                  <c:v>1064.739999999998</c:v>
                </c:pt>
                <c:pt idx="113">
                  <c:v>1064.7599999999979</c:v>
                </c:pt>
                <c:pt idx="114">
                  <c:v>1064.7799999999979</c:v>
                </c:pt>
                <c:pt idx="115">
                  <c:v>1064.7999999999979</c:v>
                </c:pt>
                <c:pt idx="116">
                  <c:v>1064.8199999999979</c:v>
                </c:pt>
                <c:pt idx="117">
                  <c:v>1064.8399999999979</c:v>
                </c:pt>
                <c:pt idx="118">
                  <c:v>1064.8599999999979</c:v>
                </c:pt>
                <c:pt idx="119">
                  <c:v>1064.8799999999978</c:v>
                </c:pt>
                <c:pt idx="120">
                  <c:v>1064.8999999999978</c:v>
                </c:pt>
                <c:pt idx="121">
                  <c:v>1064.9199999999978</c:v>
                </c:pt>
                <c:pt idx="122">
                  <c:v>1064.9399999999978</c:v>
                </c:pt>
                <c:pt idx="123">
                  <c:v>1064.9599999999978</c:v>
                </c:pt>
                <c:pt idx="124">
                  <c:v>1064.9799999999977</c:v>
                </c:pt>
                <c:pt idx="125">
                  <c:v>1064.9999999999977</c:v>
                </c:pt>
                <c:pt idx="126">
                  <c:v>1065.0199999999977</c:v>
                </c:pt>
                <c:pt idx="127">
                  <c:v>1065.0399999999977</c:v>
                </c:pt>
                <c:pt idx="128">
                  <c:v>1065.0599999999977</c:v>
                </c:pt>
                <c:pt idx="129">
                  <c:v>1065.0799999999977</c:v>
                </c:pt>
                <c:pt idx="130">
                  <c:v>1065.0999999999976</c:v>
                </c:pt>
                <c:pt idx="131">
                  <c:v>1065.1199999999976</c:v>
                </c:pt>
                <c:pt idx="132">
                  <c:v>1065.1399999999976</c:v>
                </c:pt>
                <c:pt idx="133">
                  <c:v>1065.1599999999976</c:v>
                </c:pt>
                <c:pt idx="134">
                  <c:v>1065.1799999999976</c:v>
                </c:pt>
                <c:pt idx="135">
                  <c:v>1065.1999999999975</c:v>
                </c:pt>
                <c:pt idx="136">
                  <c:v>1065.2199999999975</c:v>
                </c:pt>
                <c:pt idx="137">
                  <c:v>1065.2399999999975</c:v>
                </c:pt>
                <c:pt idx="138">
                  <c:v>1065.2599999999975</c:v>
                </c:pt>
                <c:pt idx="139">
                  <c:v>1065.2799999999975</c:v>
                </c:pt>
                <c:pt idx="140">
                  <c:v>1065.2999999999975</c:v>
                </c:pt>
                <c:pt idx="141">
                  <c:v>1065.3199999999974</c:v>
                </c:pt>
                <c:pt idx="142">
                  <c:v>1065.3399999999974</c:v>
                </c:pt>
                <c:pt idx="143">
                  <c:v>1065.3599999999974</c:v>
                </c:pt>
                <c:pt idx="144">
                  <c:v>1065.3799999999974</c:v>
                </c:pt>
                <c:pt idx="145">
                  <c:v>1065.3999999999974</c:v>
                </c:pt>
                <c:pt idx="146">
                  <c:v>1065.4199999999973</c:v>
                </c:pt>
                <c:pt idx="147">
                  <c:v>1065.4399999999973</c:v>
                </c:pt>
                <c:pt idx="148">
                  <c:v>1065.4599999999973</c:v>
                </c:pt>
                <c:pt idx="149">
                  <c:v>1065.4799999999973</c:v>
                </c:pt>
                <c:pt idx="150">
                  <c:v>1065.4999999999973</c:v>
                </c:pt>
                <c:pt idx="151">
                  <c:v>1065.5199999999973</c:v>
                </c:pt>
                <c:pt idx="152">
                  <c:v>1065.5399999999972</c:v>
                </c:pt>
                <c:pt idx="153">
                  <c:v>1065.5599999999972</c:v>
                </c:pt>
                <c:pt idx="154">
                  <c:v>1065.5799999999972</c:v>
                </c:pt>
                <c:pt idx="155">
                  <c:v>1065.5999999999972</c:v>
                </c:pt>
                <c:pt idx="156">
                  <c:v>1065.6199999999972</c:v>
                </c:pt>
                <c:pt idx="157">
                  <c:v>1065.6399999999971</c:v>
                </c:pt>
                <c:pt idx="158">
                  <c:v>1065.6599999999971</c:v>
                </c:pt>
                <c:pt idx="159">
                  <c:v>1065.6799999999971</c:v>
                </c:pt>
                <c:pt idx="160">
                  <c:v>1065.6999999999971</c:v>
                </c:pt>
                <c:pt idx="161">
                  <c:v>1065.7199999999971</c:v>
                </c:pt>
                <c:pt idx="162">
                  <c:v>1065.7399999999971</c:v>
                </c:pt>
                <c:pt idx="163">
                  <c:v>1065.759999999997</c:v>
                </c:pt>
                <c:pt idx="164">
                  <c:v>1065.779999999997</c:v>
                </c:pt>
                <c:pt idx="165">
                  <c:v>1065.799999999997</c:v>
                </c:pt>
                <c:pt idx="166">
                  <c:v>1065.819999999997</c:v>
                </c:pt>
                <c:pt idx="167">
                  <c:v>1065.839999999997</c:v>
                </c:pt>
                <c:pt idx="168">
                  <c:v>1065.8599999999969</c:v>
                </c:pt>
                <c:pt idx="169">
                  <c:v>1065.8799999999969</c:v>
                </c:pt>
                <c:pt idx="170">
                  <c:v>1065.8999999999969</c:v>
                </c:pt>
                <c:pt idx="171">
                  <c:v>1065.9199999999969</c:v>
                </c:pt>
                <c:pt idx="172">
                  <c:v>1065.9399999999969</c:v>
                </c:pt>
                <c:pt idx="173">
                  <c:v>1065.9599999999969</c:v>
                </c:pt>
                <c:pt idx="174">
                  <c:v>1065.9799999999968</c:v>
                </c:pt>
                <c:pt idx="175">
                  <c:v>1065.9999999999968</c:v>
                </c:pt>
                <c:pt idx="176">
                  <c:v>1066.0199999999968</c:v>
                </c:pt>
                <c:pt idx="177">
                  <c:v>1066.0399999999968</c:v>
                </c:pt>
                <c:pt idx="178">
                  <c:v>1066.0599999999968</c:v>
                </c:pt>
                <c:pt idx="179">
                  <c:v>1066.0799999999967</c:v>
                </c:pt>
                <c:pt idx="180">
                  <c:v>1066.0999999999967</c:v>
                </c:pt>
                <c:pt idx="181">
                  <c:v>1066.1199999999967</c:v>
                </c:pt>
                <c:pt idx="182">
                  <c:v>1066.1399999999967</c:v>
                </c:pt>
                <c:pt idx="183">
                  <c:v>1066.1599999999967</c:v>
                </c:pt>
                <c:pt idx="184">
                  <c:v>1066.1799999999967</c:v>
                </c:pt>
                <c:pt idx="185">
                  <c:v>1066.1999999999966</c:v>
                </c:pt>
                <c:pt idx="186">
                  <c:v>1066.2199999999966</c:v>
                </c:pt>
                <c:pt idx="187">
                  <c:v>1066.2399999999966</c:v>
                </c:pt>
                <c:pt idx="188">
                  <c:v>1066.2599999999966</c:v>
                </c:pt>
                <c:pt idx="189">
                  <c:v>1066.2799999999966</c:v>
                </c:pt>
                <c:pt idx="190">
                  <c:v>1066.2999999999965</c:v>
                </c:pt>
                <c:pt idx="191">
                  <c:v>1066.3199999999965</c:v>
                </c:pt>
                <c:pt idx="192">
                  <c:v>1066.3399999999965</c:v>
                </c:pt>
                <c:pt idx="193">
                  <c:v>1066.3599999999965</c:v>
                </c:pt>
                <c:pt idx="194">
                  <c:v>1066.3799999999965</c:v>
                </c:pt>
                <c:pt idx="195">
                  <c:v>1066.3999999999965</c:v>
                </c:pt>
                <c:pt idx="196">
                  <c:v>1066.4199999999964</c:v>
                </c:pt>
                <c:pt idx="197">
                  <c:v>1066.4399999999964</c:v>
                </c:pt>
                <c:pt idx="198">
                  <c:v>1066.4599999999964</c:v>
                </c:pt>
                <c:pt idx="199">
                  <c:v>1066.4799999999964</c:v>
                </c:pt>
                <c:pt idx="200">
                  <c:v>1066.4999999999964</c:v>
                </c:pt>
              </c:numCache>
            </c:numRef>
          </c:xVal>
          <c:yVal>
            <c:numRef>
              <c:f>Sheet16!$D$7:$D$207</c:f>
              <c:numCache>
                <c:formatCode>General</c:formatCode>
                <c:ptCount val="201"/>
                <c:pt idx="0">
                  <c:v>3.0446256906637541E-2</c:v>
                </c:pt>
                <c:pt idx="1">
                  <c:v>3.116034405173318E-2</c:v>
                </c:pt>
                <c:pt idx="2">
                  <c:v>3.1899747784608995E-2</c:v>
                </c:pt>
                <c:pt idx="3">
                  <c:v>3.2665673626130799E-2</c:v>
                </c:pt>
                <c:pt idx="4">
                  <c:v>3.3459399346397536E-2</c:v>
                </c:pt>
                <c:pt idx="5">
                  <c:v>3.4282280193731543E-2</c:v>
                </c:pt>
                <c:pt idx="6">
                  <c:v>3.5135754567700885E-2</c:v>
                </c:pt>
                <c:pt idx="7">
                  <c:v>3.6021350179477676E-2</c:v>
                </c:pt>
                <c:pt idx="8">
                  <c:v>3.6940690747606468E-2</c:v>
                </c:pt>
                <c:pt idx="9">
                  <c:v>3.7895503282611695E-2</c:v>
                </c:pt>
                <c:pt idx="10">
                  <c:v>3.8887626019893103E-2</c:v>
                </c:pt>
                <c:pt idx="11">
                  <c:v>3.9919017067132773E-2</c:v>
                </c:pt>
                <c:pt idx="12">
                  <c:v>4.0991763840072033E-2</c:v>
                </c:pt>
                <c:pt idx="13">
                  <c:v>4.2108093369130149E-2</c:v>
                </c:pt>
                <c:pt idx="14">
                  <c:v>4.3270383569068503E-2</c:v>
                </c:pt>
                <c:pt idx="15">
                  <c:v>4.4481175574912317E-2</c:v>
                </c:pt>
                <c:pt idx="16">
                  <c:v>4.574318725981151E-2</c:v>
                </c:pt>
                <c:pt idx="17">
                  <c:v>4.7059328064665867E-2</c:v>
                </c:pt>
                <c:pt idx="18">
                  <c:v>4.8432715285403265E-2</c:v>
                </c:pt>
                <c:pt idx="19">
                  <c:v>4.9866691982070048E-2</c:v>
                </c:pt>
                <c:pt idx="20">
                  <c:v>5.13648466947004E-2</c:v>
                </c:pt>
                <c:pt idx="21">
                  <c:v>5.2931035174663799E-2</c:v>
                </c:pt>
                <c:pt idx="22">
                  <c:v>5.4569404367294613E-2</c:v>
                </c:pt>
                <c:pt idx="23">
                  <c:v>5.6284418912610074E-2</c:v>
                </c:pt>
                <c:pt idx="24">
                  <c:v>5.8080890466431924E-2</c:v>
                </c:pt>
                <c:pt idx="25">
                  <c:v>5.9964010184959067E-2</c:v>
                </c:pt>
                <c:pt idx="26">
                  <c:v>6.193938476262667E-2</c:v>
                </c:pt>
                <c:pt idx="27">
                  <c:v>6.4013076466910984E-2</c:v>
                </c:pt>
                <c:pt idx="28">
                  <c:v>6.6191647675744633E-2</c:v>
                </c:pt>
                <c:pt idx="29">
                  <c:v>6.8482210494739126E-2</c:v>
                </c:pt>
                <c:pt idx="30">
                  <c:v>7.089248211405122E-2</c:v>
                </c:pt>
                <c:pt idx="31">
                  <c:v>7.3430846660329618E-2</c:v>
                </c:pt>
                <c:pt idx="32">
                  <c:v>7.6106424409924225E-2</c:v>
                </c:pt>
                <c:pt idx="33">
                  <c:v>7.8929149357990613E-2</c:v>
                </c:pt>
                <c:pt idx="34">
                  <c:v>8.1909856287296565E-2</c:v>
                </c:pt>
                <c:pt idx="35">
                  <c:v>8.5060378653971494E-2</c:v>
                </c:pt>
                <c:pt idx="36">
                  <c:v>8.839365880929434E-2</c:v>
                </c:pt>
                <c:pt idx="37">
                  <c:v>9.1923872311758914E-2</c:v>
                </c:pt>
                <c:pt idx="38">
                  <c:v>9.5666568357789084E-2</c:v>
                </c:pt>
                <c:pt idx="39">
                  <c:v>9.9638828679238289E-2</c:v>
                </c:pt>
                <c:pt idx="40">
                  <c:v>0.10385944762891453</c:v>
                </c:pt>
                <c:pt idx="41">
                  <c:v>0.10834913661071618</c:v>
                </c:pt>
                <c:pt idx="42">
                  <c:v>0.11313075651873483</c:v>
                </c:pt>
                <c:pt idx="43">
                  <c:v>0.11822958244139795</c:v>
                </c:pt>
                <c:pt idx="44">
                  <c:v>0.12367360557522809</c:v>
                </c:pt>
                <c:pt idx="45">
                  <c:v>0.12949387809204846</c:v>
                </c:pt>
                <c:pt idx="46">
                  <c:v>0.1357249076281504</c:v>
                </c:pt>
                <c:pt idx="47">
                  <c:v>0.14240510912861629</c:v>
                </c:pt>
                <c:pt idx="48">
                  <c:v>0.14957732299766141</c:v>
                </c:pt>
                <c:pt idx="49">
                  <c:v>0.15728940988549894</c:v>
                </c:pt>
                <c:pt idx="50">
                  <c:v>0.1655949339848464</c:v>
                </c:pt>
                <c:pt idx="51">
                  <c:v>0.17455394840246988</c:v>
                </c:pt>
                <c:pt idx="52">
                  <c:v>0.18423389797559508</c:v>
                </c:pt>
                <c:pt idx="53">
                  <c:v>0.19471065674257132</c:v>
                </c:pt>
                <c:pt idx="54">
                  <c:v>0.20606971901178592</c:v>
                </c:pt>
                <c:pt idx="55">
                  <c:v>0.21840756436359063</c:v>
                </c:pt>
                <c:pt idx="56">
                  <c:v>0.23183321757501266</c:v>
                </c:pt>
                <c:pt idx="57">
                  <c:v>0.24647002374998175</c:v>
                </c:pt>
                <c:pt idx="58">
                  <c:v>0.26245765588655817</c:v>
                </c:pt>
                <c:pt idx="59">
                  <c:v>0.27995436519945954</c:v>
                </c:pt>
                <c:pt idx="60">
                  <c:v>0.2991394714247258</c:v>
                </c:pt>
                <c:pt idx="61">
                  <c:v>0.32021606756913412</c:v>
                </c:pt>
                <c:pt idx="62">
                  <c:v>0.34341387592089467</c:v>
                </c:pt>
                <c:pt idx="63">
                  <c:v>0.36899213195052211</c:v>
                </c:pt>
                <c:pt idx="64">
                  <c:v>0.39724227892815045</c:v>
                </c:pt>
                <c:pt idx="65">
                  <c:v>0.42849011301602874</c:v>
                </c:pt>
                <c:pt idx="66">
                  <c:v>0.46309680484649157</c:v>
                </c:pt>
                <c:pt idx="67">
                  <c:v>0.50145791126559125</c:v>
                </c:pt>
                <c:pt idx="68">
                  <c:v>0.5439990465421497</c:v>
                </c:pt>
                <c:pt idx="69">
                  <c:v>0.59116627185329984</c:v>
                </c:pt>
                <c:pt idx="70">
                  <c:v>0.6434084642656217</c:v>
                </c:pt>
                <c:pt idx="71">
                  <c:v>0.70114796408330216</c:v>
                </c:pt>
                <c:pt idx="72">
                  <c:v>0.76473479690285651</c:v>
                </c:pt>
                <c:pt idx="73">
                  <c:v>0.83437905218500963</c:v>
                </c:pt>
                <c:pt idx="74">
                  <c:v>0.91005625476970597</c:v>
                </c:pt>
                <c:pt idx="75">
                  <c:v>0.99138298879752762</c:v>
                </c:pt>
                <c:pt idx="76">
                  <c:v>1.0774663940385889</c:v>
                </c:pt>
                <c:pt idx="77">
                  <c:v>1.1667434196582607</c:v>
                </c:pt>
                <c:pt idx="78">
                  <c:v>1.2568447454808853</c:v>
                </c:pt>
                <c:pt idx="79">
                  <c:v>1.3445411297875345</c:v>
                </c:pt>
                <c:pt idx="80">
                  <c:v>1.4258464478716761</c:v>
                </c:pt>
                <c:pt idx="81">
                  <c:v>1.4963434399041298</c:v>
                </c:pt>
                <c:pt idx="82">
                  <c:v>1.5517458883702846</c:v>
                </c:pt>
                <c:pt idx="83">
                  <c:v>1.5886133906161191</c:v>
                </c:pt>
                <c:pt idx="84">
                  <c:v>1.6050290861527965</c:v>
                </c:pt>
                <c:pt idx="85">
                  <c:v>1.6010060289180188</c:v>
                </c:pt>
                <c:pt idx="86">
                  <c:v>1.5784577761094956</c:v>
                </c:pt>
                <c:pt idx="87">
                  <c:v>1.5407331612891646</c:v>
                </c:pt>
                <c:pt idx="88">
                  <c:v>1.4918809404908364</c:v>
                </c:pt>
                <c:pt idx="89">
                  <c:v>1.4358837757109506</c:v>
                </c:pt>
                <c:pt idx="90">
                  <c:v>1.3760622506671059</c:v>
                </c:pt>
                <c:pt idx="91">
                  <c:v>1.3147498246403964</c:v>
                </c:pt>
                <c:pt idx="92">
                  <c:v>1.2532442025975823</c:v>
                </c:pt>
                <c:pt idx="93">
                  <c:v>1.1919810035404539</c:v>
                </c:pt>
                <c:pt idx="94">
                  <c:v>1.1308471024428544</c:v>
                </c:pt>
                <c:pt idx="95">
                  <c:v>1.0695386409689378</c:v>
                </c:pt>
                <c:pt idx="96">
                  <c:v>1.0078691487514739</c:v>
                </c:pt>
                <c:pt idx="97">
                  <c:v>0.94595484078958125</c:v>
                </c:pt>
                <c:pt idx="98">
                  <c:v>0.8842497364033568</c:v>
                </c:pt>
                <c:pt idx="99">
                  <c:v>0.82345695340067593</c:v>
                </c:pt>
                <c:pt idx="100">
                  <c:v>0.76437824231218765</c:v>
                </c:pt>
                <c:pt idx="101">
                  <c:v>0.70776662250323952</c:v>
                </c:pt>
                <c:pt idx="102">
                  <c:v>0.65422377313602909</c:v>
                </c:pt>
                <c:pt idx="103">
                  <c:v>0.60415380909208527</c:v>
                </c:pt>
                <c:pt idx="104">
                  <c:v>0.55776366385746201</c:v>
                </c:pt>
                <c:pt idx="105">
                  <c:v>0.51509197075552238</c:v>
                </c:pt>
                <c:pt idx="106">
                  <c:v>0.47604958293422872</c:v>
                </c:pt>
                <c:pt idx="107">
                  <c:v>0.44046020163381044</c:v>
                </c:pt>
                <c:pt idx="108">
                  <c:v>0.40809508052002302</c:v>
                </c:pt>
                <c:pt idx="109">
                  <c:v>0.37869976576694597</c:v>
                </c:pt>
                <c:pt idx="110">
                  <c:v>0.35201312550042141</c:v>
                </c:pt>
                <c:pt idx="111">
                  <c:v>0.3277799404429087</c:v>
                </c:pt>
                <c:pt idx="112">
                  <c:v>0.30575857877406976</c:v>
                </c:pt>
                <c:pt idx="113">
                  <c:v>0.28572515103988316</c:v>
                </c:pt>
                <c:pt idx="114">
                  <c:v>0.26747527445300817</c:v>
                </c:pt>
                <c:pt idx="115">
                  <c:v>0.25082429438500453</c:v>
                </c:pt>
                <c:pt idx="116">
                  <c:v>0.23560656724119533</c:v>
                </c:pt>
                <c:pt idx="117">
                  <c:v>0.22167421809943519</c:v>
                </c:pt>
                <c:pt idx="118">
                  <c:v>0.20889564585168136</c:v>
                </c:pt>
                <c:pt idx="119">
                  <c:v>0.19715394917609125</c:v>
                </c:pt>
                <c:pt idx="120">
                  <c:v>0.18634537861442851</c:v>
                </c:pt>
                <c:pt idx="121">
                  <c:v>0.17637787469711236</c:v>
                </c:pt>
                <c:pt idx="122">
                  <c:v>0.16716972264469973</c:v>
                </c:pt>
                <c:pt idx="123">
                  <c:v>0.15864833563545128</c:v>
                </c:pt>
                <c:pt idx="124">
                  <c:v>0.15074916736356717</c:v>
                </c:pt>
                <c:pt idx="125">
                  <c:v>0.14341474811995292</c:v>
                </c:pt>
                <c:pt idx="126">
                  <c:v>0.13659383520321716</c:v>
                </c:pt>
                <c:pt idx="127">
                  <c:v>0.13024066697153161</c:v>
                </c:pt>
                <c:pt idx="128">
                  <c:v>0.12431430952235936</c:v>
                </c:pt>
                <c:pt idx="129">
                  <c:v>0.1187780853465128</c:v>
                </c:pt>
                <c:pt idx="130">
                  <c:v>0.11359907403162982</c:v>
                </c:pt>
                <c:pt idx="131">
                  <c:v>0.10874767599097301</c:v>
                </c:pt>
                <c:pt idx="132">
                  <c:v>0.10419723114612728</c:v>
                </c:pt>
                <c:pt idx="133">
                  <c:v>9.9923685426047612E-2</c:v>
                </c:pt>
                <c:pt idx="134">
                  <c:v>9.5905298821069643E-2</c:v>
                </c:pt>
                <c:pt idx="135">
                  <c:v>9.2122389529974855E-2</c:v>
                </c:pt>
                <c:pt idx="136">
                  <c:v>8.8557109454249966E-2</c:v>
                </c:pt>
                <c:pt idx="137">
                  <c:v>8.5193246926788521E-2</c:v>
                </c:pt>
                <c:pt idx="138">
                  <c:v>8.2016053116985607E-2</c:v>
                </c:pt>
                <c:pt idx="139">
                  <c:v>7.9012089037052674E-2</c:v>
                </c:pt>
                <c:pt idx="140">
                  <c:v>7.6169090492803862E-2</c:v>
                </c:pt>
                <c:pt idx="141">
                  <c:v>7.3475848683586781E-2</c:v>
                </c:pt>
                <c:pt idx="142">
                  <c:v>7.0922104467542157E-2</c:v>
                </c:pt>
                <c:pt idx="143">
                  <c:v>6.849845457650712E-2</c:v>
                </c:pt>
                <c:pt idx="144">
                  <c:v>6.6196268295497046E-2</c:v>
                </c:pt>
                <c:pt idx="145">
                  <c:v>6.4007613320006651E-2</c:v>
                </c:pt>
                <c:pt idx="146">
                  <c:v>6.1925189674910369E-2</c:v>
                </c:pt>
                <c:pt idx="147">
                  <c:v>5.9942270725464798E-2</c:v>
                </c:pt>
                <c:pt idx="148">
                  <c:v>5.8052650437230333E-2</c:v>
                </c:pt>
                <c:pt idx="149">
                  <c:v>5.625059615056606E-2</c:v>
                </c:pt>
                <c:pt idx="150">
                  <c:v>5.453080622922285E-2</c:v>
                </c:pt>
                <c:pt idx="151">
                  <c:v>5.2888372023612316E-2</c:v>
                </c:pt>
                <c:pt idx="152">
                  <c:v>5.1318743659398466E-2</c:v>
                </c:pt>
                <c:pt idx="153">
                  <c:v>4.9817699222711058E-2</c:v>
                </c:pt>
                <c:pt idx="154">
                  <c:v>4.8381316965849117E-2</c:v>
                </c:pt>
                <c:pt idx="155">
                  <c:v>4.7005950202971152E-2</c:v>
                </c:pt>
                <c:pt idx="156">
                  <c:v>4.5688204604926189E-2</c:v>
                </c:pt>
                <c:pt idx="157">
                  <c:v>4.4424917636898487E-2</c:v>
                </c:pt>
                <c:pt idx="158">
                  <c:v>4.3213139912626597E-2</c:v>
                </c:pt>
                <c:pt idx="159">
                  <c:v>4.2050118265222494E-2</c:v>
                </c:pt>
                <c:pt idx="160">
                  <c:v>4.093328035757629E-2</c:v>
                </c:pt>
                <c:pt idx="161">
                  <c:v>3.9860220675432927E-2</c:v>
                </c:pt>
                <c:pt idx="162">
                  <c:v>3.8828687763849096E-2</c:v>
                </c:pt>
                <c:pt idx="163">
                  <c:v>3.7836572583211048E-2</c:v>
                </c:pt>
                <c:pt idx="164">
                  <c:v>3.6881897874596517E-2</c:v>
                </c:pt>
                <c:pt idx="165">
                  <c:v>3.5962808436241084E-2</c:v>
                </c:pt>
                <c:pt idx="166">
                  <c:v>3.5077562223428831E-2</c:v>
                </c:pt>
                <c:pt idx="167">
                  <c:v>3.4224522193450263E-2</c:v>
                </c:pt>
                <c:pt idx="168">
                  <c:v>3.3402148825512519E-2</c:v>
                </c:pt>
                <c:pt idx="169">
                  <c:v>3.2608993252783852E-2</c:v>
                </c:pt>
                <c:pt idx="170">
                  <c:v>3.1843690950221985E-2</c:v>
                </c:pt>
                <c:pt idx="171">
                  <c:v>3.1104955927577158E-2</c:v>
                </c:pt>
                <c:pt idx="172">
                  <c:v>3.0391575382062552E-2</c:v>
                </c:pt>
                <c:pt idx="173">
                  <c:v>2.9702404769724841E-2</c:v>
                </c:pt>
                <c:pt idx="174">
                  <c:v>2.9036363258592567E-2</c:v>
                </c:pt>
                <c:pt idx="175">
                  <c:v>2.8392429530288154E-2</c:v>
                </c:pt>
                <c:pt idx="176">
                  <c:v>2.7769637900011773E-2</c:v>
                </c:pt>
                <c:pt idx="177">
                  <c:v>2.7167074727686827E-2</c:v>
                </c:pt>
                <c:pt idx="178">
                  <c:v>2.6583875095635864E-2</c:v>
                </c:pt>
                <c:pt idx="179">
                  <c:v>2.6019219730467662E-2</c:v>
                </c:pt>
                <c:pt idx="180">
                  <c:v>2.5472332148930028E-2</c:v>
                </c:pt>
                <c:pt idx="181">
                  <c:v>2.4942476009345793E-2</c:v>
                </c:pt>
                <c:pt idx="182">
                  <c:v>2.4428952651924525E-2</c:v>
                </c:pt>
                <c:pt idx="183">
                  <c:v>2.3931098812750174E-2</c:v>
                </c:pt>
                <c:pt idx="184">
                  <c:v>2.3448284497603375E-2</c:v>
                </c:pt>
                <c:pt idx="185">
                  <c:v>2.2979911003002649E-2</c:v>
                </c:pt>
                <c:pt idx="186">
                  <c:v>2.2525409072954958E-2</c:v>
                </c:pt>
                <c:pt idx="187">
                  <c:v>2.2084237180906137E-2</c:v>
                </c:pt>
                <c:pt idx="188">
                  <c:v>2.1655879927286258E-2</c:v>
                </c:pt>
                <c:pt idx="189">
                  <c:v>2.1239846543864214E-2</c:v>
                </c:pt>
                <c:pt idx="190">
                  <c:v>2.0835669496868145E-2</c:v>
                </c:pt>
                <c:pt idx="191">
                  <c:v>2.0442903181502003E-2</c:v>
                </c:pt>
                <c:pt idx="192">
                  <c:v>2.0061122701100172E-2</c:v>
                </c:pt>
                <c:pt idx="193">
                  <c:v>1.9689922724717819E-2</c:v>
                </c:pt>
                <c:pt idx="194">
                  <c:v>1.9328916417460484E-2</c:v>
                </c:pt>
                <c:pt idx="195">
                  <c:v>1.8977734438316601E-2</c:v>
                </c:pt>
                <c:pt idx="196">
                  <c:v>1.8636024000676266E-2</c:v>
                </c:pt>
                <c:pt idx="197">
                  <c:v>1.8303447991101951E-2</c:v>
                </c:pt>
                <c:pt idx="198">
                  <c:v>1.7979684142266219E-2</c:v>
                </c:pt>
                <c:pt idx="199">
                  <c:v>1.7664424256290216E-2</c:v>
                </c:pt>
                <c:pt idx="200">
                  <c:v>1.7357373475008417E-2</c:v>
                </c:pt>
              </c:numCache>
            </c:numRef>
          </c:yVal>
          <c:smooth val="1"/>
        </c:ser>
        <c:ser>
          <c:idx val="3"/>
          <c:order val="3"/>
          <c:tx>
            <c:v>seed source 1064.2 nm -3dB 0.25 nm </c:v>
          </c:tx>
          <c:marker>
            <c:symbol val="none"/>
          </c:marker>
          <c:xVal>
            <c:numRef>
              <c:f>Sheet16!$A$7:$A$207</c:f>
              <c:numCache>
                <c:formatCode>General</c:formatCode>
                <c:ptCount val="201"/>
                <c:pt idx="0">
                  <c:v>1062.5</c:v>
                </c:pt>
                <c:pt idx="1">
                  <c:v>1062.52</c:v>
                </c:pt>
                <c:pt idx="2">
                  <c:v>1062.54</c:v>
                </c:pt>
                <c:pt idx="3">
                  <c:v>1062.56</c:v>
                </c:pt>
                <c:pt idx="4">
                  <c:v>1062.58</c:v>
                </c:pt>
                <c:pt idx="5">
                  <c:v>1062.5999999999999</c:v>
                </c:pt>
                <c:pt idx="6">
                  <c:v>1062.6199999999999</c:v>
                </c:pt>
                <c:pt idx="7">
                  <c:v>1062.6399999999999</c:v>
                </c:pt>
                <c:pt idx="8">
                  <c:v>1062.6599999999999</c:v>
                </c:pt>
                <c:pt idx="9">
                  <c:v>1062.6799999999998</c:v>
                </c:pt>
                <c:pt idx="10">
                  <c:v>1062.6999999999998</c:v>
                </c:pt>
                <c:pt idx="11">
                  <c:v>1062.7199999999998</c:v>
                </c:pt>
                <c:pt idx="12">
                  <c:v>1062.7399999999998</c:v>
                </c:pt>
                <c:pt idx="13">
                  <c:v>1062.7599999999998</c:v>
                </c:pt>
                <c:pt idx="14">
                  <c:v>1062.7799999999997</c:v>
                </c:pt>
                <c:pt idx="15">
                  <c:v>1062.7999999999997</c:v>
                </c:pt>
                <c:pt idx="16">
                  <c:v>1062.8199999999997</c:v>
                </c:pt>
                <c:pt idx="17">
                  <c:v>1062.8399999999997</c:v>
                </c:pt>
                <c:pt idx="18">
                  <c:v>1062.8599999999997</c:v>
                </c:pt>
                <c:pt idx="19">
                  <c:v>1062.8799999999997</c:v>
                </c:pt>
                <c:pt idx="20">
                  <c:v>1062.8999999999996</c:v>
                </c:pt>
                <c:pt idx="21">
                  <c:v>1062.9199999999996</c:v>
                </c:pt>
                <c:pt idx="22">
                  <c:v>1062.9399999999996</c:v>
                </c:pt>
                <c:pt idx="23">
                  <c:v>1062.9599999999996</c:v>
                </c:pt>
                <c:pt idx="24">
                  <c:v>1062.9799999999996</c:v>
                </c:pt>
                <c:pt idx="25">
                  <c:v>1062.9999999999995</c:v>
                </c:pt>
                <c:pt idx="26">
                  <c:v>1063.0199999999995</c:v>
                </c:pt>
                <c:pt idx="27">
                  <c:v>1063.0399999999995</c:v>
                </c:pt>
                <c:pt idx="28">
                  <c:v>1063.0599999999995</c:v>
                </c:pt>
                <c:pt idx="29">
                  <c:v>1063.0799999999995</c:v>
                </c:pt>
                <c:pt idx="30">
                  <c:v>1063.0999999999995</c:v>
                </c:pt>
                <c:pt idx="31">
                  <c:v>1063.1199999999994</c:v>
                </c:pt>
                <c:pt idx="32">
                  <c:v>1063.1399999999994</c:v>
                </c:pt>
                <c:pt idx="33">
                  <c:v>1063.1599999999994</c:v>
                </c:pt>
                <c:pt idx="34">
                  <c:v>1063.1799999999994</c:v>
                </c:pt>
                <c:pt idx="35">
                  <c:v>1063.1999999999994</c:v>
                </c:pt>
                <c:pt idx="36">
                  <c:v>1063.2199999999993</c:v>
                </c:pt>
                <c:pt idx="37">
                  <c:v>1063.2399999999993</c:v>
                </c:pt>
                <c:pt idx="38">
                  <c:v>1063.2599999999993</c:v>
                </c:pt>
                <c:pt idx="39">
                  <c:v>1063.2799999999993</c:v>
                </c:pt>
                <c:pt idx="40">
                  <c:v>1063.2999999999993</c:v>
                </c:pt>
                <c:pt idx="41">
                  <c:v>1063.3199999999993</c:v>
                </c:pt>
                <c:pt idx="42">
                  <c:v>1063.3399999999992</c:v>
                </c:pt>
                <c:pt idx="43">
                  <c:v>1063.3599999999992</c:v>
                </c:pt>
                <c:pt idx="44">
                  <c:v>1063.3799999999992</c:v>
                </c:pt>
                <c:pt idx="45">
                  <c:v>1063.3999999999992</c:v>
                </c:pt>
                <c:pt idx="46">
                  <c:v>1063.4199999999992</c:v>
                </c:pt>
                <c:pt idx="47">
                  <c:v>1063.4399999999991</c:v>
                </c:pt>
                <c:pt idx="48">
                  <c:v>1063.4599999999991</c:v>
                </c:pt>
                <c:pt idx="49">
                  <c:v>1063.4799999999991</c:v>
                </c:pt>
                <c:pt idx="50">
                  <c:v>1063.4999999999991</c:v>
                </c:pt>
                <c:pt idx="51">
                  <c:v>1063.5199999999991</c:v>
                </c:pt>
                <c:pt idx="52">
                  <c:v>1063.5399999999991</c:v>
                </c:pt>
                <c:pt idx="53">
                  <c:v>1063.559999999999</c:v>
                </c:pt>
                <c:pt idx="54">
                  <c:v>1063.579999999999</c:v>
                </c:pt>
                <c:pt idx="55">
                  <c:v>1063.599999999999</c:v>
                </c:pt>
                <c:pt idx="56">
                  <c:v>1063.619999999999</c:v>
                </c:pt>
                <c:pt idx="57">
                  <c:v>1063.639999999999</c:v>
                </c:pt>
                <c:pt idx="58">
                  <c:v>1063.6599999999989</c:v>
                </c:pt>
                <c:pt idx="59">
                  <c:v>1063.6799999999989</c:v>
                </c:pt>
                <c:pt idx="60">
                  <c:v>1063.6999999999989</c:v>
                </c:pt>
                <c:pt idx="61">
                  <c:v>1063.7199999999989</c:v>
                </c:pt>
                <c:pt idx="62">
                  <c:v>1063.7399999999989</c:v>
                </c:pt>
                <c:pt idx="63">
                  <c:v>1063.7599999999989</c:v>
                </c:pt>
                <c:pt idx="64">
                  <c:v>1063.7799999999988</c:v>
                </c:pt>
                <c:pt idx="65">
                  <c:v>1063.7999999999988</c:v>
                </c:pt>
                <c:pt idx="66">
                  <c:v>1063.8199999999988</c:v>
                </c:pt>
                <c:pt idx="67">
                  <c:v>1063.8399999999988</c:v>
                </c:pt>
                <c:pt idx="68">
                  <c:v>1063.8599999999988</c:v>
                </c:pt>
                <c:pt idx="69">
                  <c:v>1063.8799999999987</c:v>
                </c:pt>
                <c:pt idx="70">
                  <c:v>1063.8999999999987</c:v>
                </c:pt>
                <c:pt idx="71">
                  <c:v>1063.9199999999987</c:v>
                </c:pt>
                <c:pt idx="72">
                  <c:v>1063.9399999999987</c:v>
                </c:pt>
                <c:pt idx="73">
                  <c:v>1063.9599999999987</c:v>
                </c:pt>
                <c:pt idx="74">
                  <c:v>1063.9799999999987</c:v>
                </c:pt>
                <c:pt idx="75">
                  <c:v>1063.9999999999986</c:v>
                </c:pt>
                <c:pt idx="76">
                  <c:v>1064.0199999999986</c:v>
                </c:pt>
                <c:pt idx="77">
                  <c:v>1064.0399999999986</c:v>
                </c:pt>
                <c:pt idx="78">
                  <c:v>1064.0599999999986</c:v>
                </c:pt>
                <c:pt idx="79">
                  <c:v>1064.0799999999986</c:v>
                </c:pt>
                <c:pt idx="80">
                  <c:v>1064.0999999999985</c:v>
                </c:pt>
                <c:pt idx="81">
                  <c:v>1064.1199999999985</c:v>
                </c:pt>
                <c:pt idx="82">
                  <c:v>1064.1399999999985</c:v>
                </c:pt>
                <c:pt idx="83">
                  <c:v>1064.1599999999985</c:v>
                </c:pt>
                <c:pt idx="84">
                  <c:v>1064.1799999999985</c:v>
                </c:pt>
                <c:pt idx="85">
                  <c:v>1064.1999999999985</c:v>
                </c:pt>
                <c:pt idx="86">
                  <c:v>1064.2199999999984</c:v>
                </c:pt>
                <c:pt idx="87">
                  <c:v>1064.2399999999984</c:v>
                </c:pt>
                <c:pt idx="88">
                  <c:v>1064.2599999999984</c:v>
                </c:pt>
                <c:pt idx="89">
                  <c:v>1064.2799999999984</c:v>
                </c:pt>
                <c:pt idx="90">
                  <c:v>1064.2999999999984</c:v>
                </c:pt>
                <c:pt idx="91">
                  <c:v>1064.3199999999983</c:v>
                </c:pt>
                <c:pt idx="92">
                  <c:v>1064.3399999999983</c:v>
                </c:pt>
                <c:pt idx="93">
                  <c:v>1064.3599999999983</c:v>
                </c:pt>
                <c:pt idx="94">
                  <c:v>1064.3799999999983</c:v>
                </c:pt>
                <c:pt idx="95">
                  <c:v>1064.3999999999983</c:v>
                </c:pt>
                <c:pt idx="96">
                  <c:v>1064.4199999999983</c:v>
                </c:pt>
                <c:pt idx="97">
                  <c:v>1064.4399999999982</c:v>
                </c:pt>
                <c:pt idx="98">
                  <c:v>1064.4599999999982</c:v>
                </c:pt>
                <c:pt idx="99">
                  <c:v>1064.4799999999982</c:v>
                </c:pt>
                <c:pt idx="100">
                  <c:v>1064.4999999999982</c:v>
                </c:pt>
                <c:pt idx="101">
                  <c:v>1064.5199999999982</c:v>
                </c:pt>
                <c:pt idx="102">
                  <c:v>1064.5399999999981</c:v>
                </c:pt>
                <c:pt idx="103">
                  <c:v>1064.5599999999981</c:v>
                </c:pt>
                <c:pt idx="104">
                  <c:v>1064.5799999999981</c:v>
                </c:pt>
                <c:pt idx="105">
                  <c:v>1064.5999999999981</c:v>
                </c:pt>
                <c:pt idx="106">
                  <c:v>1064.6199999999981</c:v>
                </c:pt>
                <c:pt idx="107">
                  <c:v>1064.6399999999981</c:v>
                </c:pt>
                <c:pt idx="108">
                  <c:v>1064.659999999998</c:v>
                </c:pt>
                <c:pt idx="109">
                  <c:v>1064.679999999998</c:v>
                </c:pt>
                <c:pt idx="110">
                  <c:v>1064.699999999998</c:v>
                </c:pt>
                <c:pt idx="111">
                  <c:v>1064.719999999998</c:v>
                </c:pt>
                <c:pt idx="112">
                  <c:v>1064.739999999998</c:v>
                </c:pt>
                <c:pt idx="113">
                  <c:v>1064.7599999999979</c:v>
                </c:pt>
                <c:pt idx="114">
                  <c:v>1064.7799999999979</c:v>
                </c:pt>
                <c:pt idx="115">
                  <c:v>1064.7999999999979</c:v>
                </c:pt>
                <c:pt idx="116">
                  <c:v>1064.8199999999979</c:v>
                </c:pt>
                <c:pt idx="117">
                  <c:v>1064.8399999999979</c:v>
                </c:pt>
                <c:pt idx="118">
                  <c:v>1064.8599999999979</c:v>
                </c:pt>
                <c:pt idx="119">
                  <c:v>1064.8799999999978</c:v>
                </c:pt>
                <c:pt idx="120">
                  <c:v>1064.8999999999978</c:v>
                </c:pt>
                <c:pt idx="121">
                  <c:v>1064.9199999999978</c:v>
                </c:pt>
                <c:pt idx="122">
                  <c:v>1064.9399999999978</c:v>
                </c:pt>
                <c:pt idx="123">
                  <c:v>1064.9599999999978</c:v>
                </c:pt>
                <c:pt idx="124">
                  <c:v>1064.9799999999977</c:v>
                </c:pt>
                <c:pt idx="125">
                  <c:v>1064.9999999999977</c:v>
                </c:pt>
                <c:pt idx="126">
                  <c:v>1065.0199999999977</c:v>
                </c:pt>
                <c:pt idx="127">
                  <c:v>1065.0399999999977</c:v>
                </c:pt>
                <c:pt idx="128">
                  <c:v>1065.0599999999977</c:v>
                </c:pt>
                <c:pt idx="129">
                  <c:v>1065.0799999999977</c:v>
                </c:pt>
                <c:pt idx="130">
                  <c:v>1065.0999999999976</c:v>
                </c:pt>
                <c:pt idx="131">
                  <c:v>1065.1199999999976</c:v>
                </c:pt>
                <c:pt idx="132">
                  <c:v>1065.1399999999976</c:v>
                </c:pt>
                <c:pt idx="133">
                  <c:v>1065.1599999999976</c:v>
                </c:pt>
                <c:pt idx="134">
                  <c:v>1065.1799999999976</c:v>
                </c:pt>
                <c:pt idx="135">
                  <c:v>1065.1999999999975</c:v>
                </c:pt>
                <c:pt idx="136">
                  <c:v>1065.2199999999975</c:v>
                </c:pt>
                <c:pt idx="137">
                  <c:v>1065.2399999999975</c:v>
                </c:pt>
                <c:pt idx="138">
                  <c:v>1065.2599999999975</c:v>
                </c:pt>
                <c:pt idx="139">
                  <c:v>1065.2799999999975</c:v>
                </c:pt>
                <c:pt idx="140">
                  <c:v>1065.2999999999975</c:v>
                </c:pt>
                <c:pt idx="141">
                  <c:v>1065.3199999999974</c:v>
                </c:pt>
                <c:pt idx="142">
                  <c:v>1065.3399999999974</c:v>
                </c:pt>
                <c:pt idx="143">
                  <c:v>1065.3599999999974</c:v>
                </c:pt>
                <c:pt idx="144">
                  <c:v>1065.3799999999974</c:v>
                </c:pt>
                <c:pt idx="145">
                  <c:v>1065.3999999999974</c:v>
                </c:pt>
                <c:pt idx="146">
                  <c:v>1065.4199999999973</c:v>
                </c:pt>
                <c:pt idx="147">
                  <c:v>1065.4399999999973</c:v>
                </c:pt>
                <c:pt idx="148">
                  <c:v>1065.4599999999973</c:v>
                </c:pt>
                <c:pt idx="149">
                  <c:v>1065.4799999999973</c:v>
                </c:pt>
                <c:pt idx="150">
                  <c:v>1065.4999999999973</c:v>
                </c:pt>
                <c:pt idx="151">
                  <c:v>1065.5199999999973</c:v>
                </c:pt>
                <c:pt idx="152">
                  <c:v>1065.5399999999972</c:v>
                </c:pt>
                <c:pt idx="153">
                  <c:v>1065.5599999999972</c:v>
                </c:pt>
                <c:pt idx="154">
                  <c:v>1065.5799999999972</c:v>
                </c:pt>
                <c:pt idx="155">
                  <c:v>1065.5999999999972</c:v>
                </c:pt>
                <c:pt idx="156">
                  <c:v>1065.6199999999972</c:v>
                </c:pt>
                <c:pt idx="157">
                  <c:v>1065.6399999999971</c:v>
                </c:pt>
                <c:pt idx="158">
                  <c:v>1065.6599999999971</c:v>
                </c:pt>
                <c:pt idx="159">
                  <c:v>1065.6799999999971</c:v>
                </c:pt>
                <c:pt idx="160">
                  <c:v>1065.6999999999971</c:v>
                </c:pt>
                <c:pt idx="161">
                  <c:v>1065.7199999999971</c:v>
                </c:pt>
                <c:pt idx="162">
                  <c:v>1065.7399999999971</c:v>
                </c:pt>
                <c:pt idx="163">
                  <c:v>1065.759999999997</c:v>
                </c:pt>
                <c:pt idx="164">
                  <c:v>1065.779999999997</c:v>
                </c:pt>
                <c:pt idx="165">
                  <c:v>1065.799999999997</c:v>
                </c:pt>
                <c:pt idx="166">
                  <c:v>1065.819999999997</c:v>
                </c:pt>
                <c:pt idx="167">
                  <c:v>1065.839999999997</c:v>
                </c:pt>
                <c:pt idx="168">
                  <c:v>1065.8599999999969</c:v>
                </c:pt>
                <c:pt idx="169">
                  <c:v>1065.8799999999969</c:v>
                </c:pt>
                <c:pt idx="170">
                  <c:v>1065.8999999999969</c:v>
                </c:pt>
                <c:pt idx="171">
                  <c:v>1065.9199999999969</c:v>
                </c:pt>
                <c:pt idx="172">
                  <c:v>1065.9399999999969</c:v>
                </c:pt>
                <c:pt idx="173">
                  <c:v>1065.9599999999969</c:v>
                </c:pt>
                <c:pt idx="174">
                  <c:v>1065.9799999999968</c:v>
                </c:pt>
                <c:pt idx="175">
                  <c:v>1065.9999999999968</c:v>
                </c:pt>
                <c:pt idx="176">
                  <c:v>1066.0199999999968</c:v>
                </c:pt>
                <c:pt idx="177">
                  <c:v>1066.0399999999968</c:v>
                </c:pt>
                <c:pt idx="178">
                  <c:v>1066.0599999999968</c:v>
                </c:pt>
                <c:pt idx="179">
                  <c:v>1066.0799999999967</c:v>
                </c:pt>
                <c:pt idx="180">
                  <c:v>1066.0999999999967</c:v>
                </c:pt>
                <c:pt idx="181">
                  <c:v>1066.1199999999967</c:v>
                </c:pt>
                <c:pt idx="182">
                  <c:v>1066.1399999999967</c:v>
                </c:pt>
                <c:pt idx="183">
                  <c:v>1066.1599999999967</c:v>
                </c:pt>
                <c:pt idx="184">
                  <c:v>1066.1799999999967</c:v>
                </c:pt>
                <c:pt idx="185">
                  <c:v>1066.1999999999966</c:v>
                </c:pt>
                <c:pt idx="186">
                  <c:v>1066.2199999999966</c:v>
                </c:pt>
                <c:pt idx="187">
                  <c:v>1066.2399999999966</c:v>
                </c:pt>
                <c:pt idx="188">
                  <c:v>1066.2599999999966</c:v>
                </c:pt>
                <c:pt idx="189">
                  <c:v>1066.2799999999966</c:v>
                </c:pt>
                <c:pt idx="190">
                  <c:v>1066.2999999999965</c:v>
                </c:pt>
                <c:pt idx="191">
                  <c:v>1066.3199999999965</c:v>
                </c:pt>
                <c:pt idx="192">
                  <c:v>1066.3399999999965</c:v>
                </c:pt>
                <c:pt idx="193">
                  <c:v>1066.3599999999965</c:v>
                </c:pt>
                <c:pt idx="194">
                  <c:v>1066.3799999999965</c:v>
                </c:pt>
                <c:pt idx="195">
                  <c:v>1066.3999999999965</c:v>
                </c:pt>
                <c:pt idx="196">
                  <c:v>1066.4199999999964</c:v>
                </c:pt>
                <c:pt idx="197">
                  <c:v>1066.4399999999964</c:v>
                </c:pt>
                <c:pt idx="198">
                  <c:v>1066.4599999999964</c:v>
                </c:pt>
                <c:pt idx="199">
                  <c:v>1066.4799999999964</c:v>
                </c:pt>
                <c:pt idx="200">
                  <c:v>1066.4999999999964</c:v>
                </c:pt>
              </c:numCache>
            </c:numRef>
          </c:xVal>
          <c:yVal>
            <c:numRef>
              <c:f>Sheet16!$E$7:$E$207</c:f>
              <c:numCache>
                <c:formatCode>General</c:formatCode>
                <c:ptCount val="201"/>
                <c:pt idx="0">
                  <c:v>6.3394976064697371E-112</c:v>
                </c:pt>
                <c:pt idx="1">
                  <c:v>2.553908381566679E-109</c:v>
                </c:pt>
                <c:pt idx="2">
                  <c:v>9.5835320924984942E-107</c:v>
                </c:pt>
                <c:pt idx="3">
                  <c:v>3.349775536156879E-104</c:v>
                </c:pt>
                <c:pt idx="4">
                  <c:v>1.0906254515888374E-101</c:v>
                </c:pt>
                <c:pt idx="5">
                  <c:v>3.3075419971585509E-99</c:v>
                </c:pt>
                <c:pt idx="6">
                  <c:v>9.3433995962890598E-97</c:v>
                </c:pt>
                <c:pt idx="7">
                  <c:v>2.4585231140178857E-94</c:v>
                </c:pt>
                <c:pt idx="8">
                  <c:v>6.0257829642617981E-92</c:v>
                </c:pt>
                <c:pt idx="9">
                  <c:v>1.37569605454896E-89</c:v>
                </c:pt>
                <c:pt idx="10">
                  <c:v>2.9255081688366903E-87</c:v>
                </c:pt>
                <c:pt idx="11">
                  <c:v>5.7949534996337621E-85</c:v>
                </c:pt>
                <c:pt idx="12">
                  <c:v>1.0692232962709737E-82</c:v>
                </c:pt>
                <c:pt idx="13">
                  <c:v>1.8376241373414556E-80</c:v>
                </c:pt>
                <c:pt idx="14">
                  <c:v>2.941811069028786E-78</c:v>
                </c:pt>
                <c:pt idx="15">
                  <c:v>4.3867479889715747E-76</c:v>
                </c:pt>
                <c:pt idx="16">
                  <c:v>6.093129528313124E-74</c:v>
                </c:pt>
                <c:pt idx="17">
                  <c:v>7.8832981526496235E-72</c:v>
                </c:pt>
                <c:pt idx="18">
                  <c:v>9.5004748123291185E-70</c:v>
                </c:pt>
                <c:pt idx="19">
                  <c:v>1.0664794377458446E-67</c:v>
                </c:pt>
                <c:pt idx="20">
                  <c:v>1.1151402175176456E-65</c:v>
                </c:pt>
                <c:pt idx="21">
                  <c:v>1.0861161920601864E-63</c:v>
                </c:pt>
                <c:pt idx="22">
                  <c:v>9.8535543089058388E-62</c:v>
                </c:pt>
                <c:pt idx="23">
                  <c:v>8.3268234727616321E-60</c:v>
                </c:pt>
                <c:pt idx="24">
                  <c:v>6.5544403871116254E-58</c:v>
                </c:pt>
                <c:pt idx="25">
                  <c:v>4.8057557573754591E-56</c:v>
                </c:pt>
                <c:pt idx="26">
                  <c:v>3.282143679292303E-54</c:v>
                </c:pt>
                <c:pt idx="27">
                  <c:v>2.0879654097846439E-52</c:v>
                </c:pt>
                <c:pt idx="28">
                  <c:v>1.2372538884952552E-50</c:v>
                </c:pt>
                <c:pt idx="29">
                  <c:v>6.8291110044094834E-49</c:v>
                </c:pt>
                <c:pt idx="30">
                  <c:v>3.5110687514131117E-47</c:v>
                </c:pt>
                <c:pt idx="31">
                  <c:v>1.6814513726063451E-45</c:v>
                </c:pt>
                <c:pt idx="32">
                  <c:v>7.5006535723694331E-44</c:v>
                </c:pt>
                <c:pt idx="33">
                  <c:v>3.1166190415789397E-42</c:v>
                </c:pt>
                <c:pt idx="34">
                  <c:v>1.2062522847346593E-40</c:v>
                </c:pt>
                <c:pt idx="35">
                  <c:v>4.3487295055675317E-39</c:v>
                </c:pt>
                <c:pt idx="36">
                  <c:v>1.4603483289927193E-37</c:v>
                </c:pt>
                <c:pt idx="37">
                  <c:v>4.5679394443334205E-36</c:v>
                </c:pt>
                <c:pt idx="38">
                  <c:v>1.3309263849181129E-34</c:v>
                </c:pt>
                <c:pt idx="39">
                  <c:v>3.6120815643369941E-33</c:v>
                </c:pt>
                <c:pt idx="40">
                  <c:v>9.131263580710806E-32</c:v>
                </c:pt>
                <c:pt idx="41">
                  <c:v>2.1501760828928536E-30</c:v>
                </c:pt>
                <c:pt idx="42">
                  <c:v>4.7161432843338826E-29</c:v>
                </c:pt>
                <c:pt idx="43">
                  <c:v>9.6354005348100275E-28</c:v>
                </c:pt>
                <c:pt idx="44">
                  <c:v>1.8336750293152206E-26</c:v>
                </c:pt>
                <c:pt idx="45">
                  <c:v>3.2504597011172069E-25</c:v>
                </c:pt>
                <c:pt idx="46">
                  <c:v>5.3670670162606172E-24</c:v>
                </c:pt>
                <c:pt idx="47">
                  <c:v>8.2546576679366848E-23</c:v>
                </c:pt>
                <c:pt idx="48">
                  <c:v>1.1825810980141696E-21</c:v>
                </c:pt>
                <c:pt idx="49">
                  <c:v>1.5780930817785117E-20</c:v>
                </c:pt>
                <c:pt idx="50">
                  <c:v>1.9615713767704376E-19</c:v>
                </c:pt>
                <c:pt idx="51">
                  <c:v>2.2711479803653143E-18</c:v>
                </c:pt>
                <c:pt idx="52">
                  <c:v>2.4493822475131031E-17</c:v>
                </c:pt>
                <c:pt idx="53">
                  <c:v>2.4605801510455943E-16</c:v>
                </c:pt>
                <c:pt idx="54">
                  <c:v>2.3024397990658278E-15</c:v>
                </c:pt>
                <c:pt idx="55">
                  <c:v>2.0068220674670224E-14</c:v>
                </c:pt>
                <c:pt idx="56">
                  <c:v>1.6292932908732398E-13</c:v>
                </c:pt>
                <c:pt idx="57">
                  <c:v>1.2321383845550063E-12</c:v>
                </c:pt>
                <c:pt idx="58">
                  <c:v>8.679396372637841E-12</c:v>
                </c:pt>
                <c:pt idx="59">
                  <c:v>5.6949429024456598E-11</c:v>
                </c:pt>
                <c:pt idx="60">
                  <c:v>3.4806394884308597E-10</c:v>
                </c:pt>
                <c:pt idx="61">
                  <c:v>1.9815203130705812E-9</c:v>
                </c:pt>
                <c:pt idx="62">
                  <c:v>1.0507704026756201E-8</c:v>
                </c:pt>
                <c:pt idx="63">
                  <c:v>5.1902341510403343E-8</c:v>
                </c:pt>
                <c:pt idx="64">
                  <c:v>2.3880086050444755E-7</c:v>
                </c:pt>
                <c:pt idx="65">
                  <c:v>1.0234217460446167E-6</c:v>
                </c:pt>
                <c:pt idx="66">
                  <c:v>4.0854811501420886E-6</c:v>
                </c:pt>
                <c:pt idx="67">
                  <c:v>1.5191532890883048E-5</c:v>
                </c:pt>
                <c:pt idx="68">
                  <c:v>5.2617450642907072E-5</c:v>
                </c:pt>
                <c:pt idx="69">
                  <c:v>1.6975705148672835E-4</c:v>
                </c:pt>
                <c:pt idx="70">
                  <c:v>5.1014738083587029E-4</c:v>
                </c:pt>
                <c:pt idx="71">
                  <c:v>1.4280167978148416E-3</c:v>
                </c:pt>
                <c:pt idx="72">
                  <c:v>3.7234093743121434E-3</c:v>
                </c:pt>
                <c:pt idx="73">
                  <c:v>9.0431154732771839E-3</c:v>
                </c:pt>
                <c:pt idx="74">
                  <c:v>2.045809457757625E-2</c:v>
                </c:pt>
                <c:pt idx="75">
                  <c:v>4.311040516180735E-2</c:v>
                </c:pt>
                <c:pt idx="76">
                  <c:v>8.4619186107833172E-2</c:v>
                </c:pt>
                <c:pt idx="77">
                  <c:v>0.15471249863591505</c:v>
                </c:pt>
                <c:pt idx="78">
                  <c:v>0.26348249866683826</c:v>
                </c:pt>
                <c:pt idx="79">
                  <c:v>0.41797274500379789</c:v>
                </c:pt>
                <c:pt idx="80">
                  <c:v>0.61760950392000069</c:v>
                </c:pt>
                <c:pt idx="81">
                  <c:v>0.85006041809387933</c:v>
                </c:pt>
                <c:pt idx="82">
                  <c:v>1.0898216599084396</c:v>
                </c:pt>
                <c:pt idx="83">
                  <c:v>1.3014602041804286</c:v>
                </c:pt>
                <c:pt idx="84">
                  <c:v>1.447691976759848</c:v>
                </c:pt>
                <c:pt idx="85">
                  <c:v>1.5</c:v>
                </c:pt>
                <c:pt idx="86">
                  <c:v>1.4476919767762051</c:v>
                </c:pt>
                <c:pt idx="87">
                  <c:v>1.3014602042098384</c:v>
                </c:pt>
                <c:pt idx="88">
                  <c:v>1.0898216599453805</c:v>
                </c:pt>
                <c:pt idx="89">
                  <c:v>0.85006041813229771</c:v>
                </c:pt>
                <c:pt idx="90">
                  <c:v>0.61760950395489178</c:v>
                </c:pt>
                <c:pt idx="91">
                  <c:v>0.41797274503213333</c:v>
                </c:pt>
                <c:pt idx="92">
                  <c:v>0.26348249868767742</c:v>
                </c:pt>
                <c:pt idx="93">
                  <c:v>0.15471249864989955</c:v>
                </c:pt>
                <c:pt idx="94">
                  <c:v>8.4619186116437969E-2</c:v>
                </c:pt>
                <c:pt idx="95">
                  <c:v>4.3110405166678287E-2</c:v>
                </c:pt>
                <c:pt idx="96">
                  <c:v>2.0458094580118914E-2</c:v>
                </c:pt>
                <c:pt idx="97">
                  <c:v>9.0431154745032934E-3</c:v>
                </c:pt>
                <c:pt idx="98">
                  <c:v>3.7234093748590505E-3</c:v>
                </c:pt>
                <c:pt idx="99">
                  <c:v>1.4280167980407269E-3</c:v>
                </c:pt>
                <c:pt idx="100">
                  <c:v>5.1014738092233075E-4</c:v>
                </c:pt>
                <c:pt idx="101">
                  <c:v>1.697570515174167E-4</c:v>
                </c:pt>
                <c:pt idx="102">
                  <c:v>5.2617450653013693E-5</c:v>
                </c:pt>
                <c:pt idx="103">
                  <c:v>1.5191532893972628E-5</c:v>
                </c:pt>
                <c:pt idx="104">
                  <c:v>4.0854811510191438E-6</c:v>
                </c:pt>
                <c:pt idx="105">
                  <c:v>1.0234217462758832E-6</c:v>
                </c:pt>
                <c:pt idx="106">
                  <c:v>2.388008605611086E-7</c:v>
                </c:pt>
                <c:pt idx="107">
                  <c:v>5.1902341523304661E-8</c:v>
                </c:pt>
                <c:pt idx="108">
                  <c:v>1.0507704029486842E-8</c:v>
                </c:pt>
                <c:pt idx="109">
                  <c:v>1.9815203136079132E-9</c:v>
                </c:pt>
                <c:pt idx="110">
                  <c:v>3.4806394894140331E-10</c:v>
                </c:pt>
                <c:pt idx="111">
                  <c:v>5.6949429041186442E-11</c:v>
                </c:pt>
                <c:pt idx="112">
                  <c:v>8.6793963752856155E-12</c:v>
                </c:pt>
                <c:pt idx="113">
                  <c:v>1.232138384944817E-12</c:v>
                </c:pt>
                <c:pt idx="114">
                  <c:v>1.6292932914070992E-13</c:v>
                </c:pt>
                <c:pt idx="115">
                  <c:v>2.0068220681472562E-14</c:v>
                </c:pt>
                <c:pt idx="116">
                  <c:v>2.3024397998723012E-15</c:v>
                </c:pt>
                <c:pt idx="117">
                  <c:v>2.4605801519352406E-16</c:v>
                </c:pt>
                <c:pt idx="118">
                  <c:v>2.4493822484263905E-17</c:v>
                </c:pt>
                <c:pt idx="119">
                  <c:v>2.2711479812377706E-18</c:v>
                </c:pt>
                <c:pt idx="120">
                  <c:v>1.9615713775461598E-19</c:v>
                </c:pt>
                <c:pt idx="121">
                  <c:v>1.5780930824204124E-20</c:v>
                </c:pt>
                <c:pt idx="122">
                  <c:v>1.1825810985085533E-21</c:v>
                </c:pt>
                <c:pt idx="123">
                  <c:v>8.2546576714808426E-23</c:v>
                </c:pt>
                <c:pt idx="124">
                  <c:v>5.3670670186256553E-24</c:v>
                </c:pt>
                <c:pt idx="125">
                  <c:v>3.2504597025862456E-25</c:v>
                </c:pt>
                <c:pt idx="126">
                  <c:v>1.8336750301646622E-26</c:v>
                </c:pt>
                <c:pt idx="127">
                  <c:v>9.6354005393825079E-28</c:v>
                </c:pt>
                <c:pt idx="128">
                  <c:v>4.7161432866252443E-29</c:v>
                </c:pt>
                <c:pt idx="129">
                  <c:v>2.1501760839618187E-30</c:v>
                </c:pt>
                <c:pt idx="130">
                  <c:v>9.1312635853534688E-32</c:v>
                </c:pt>
                <c:pt idx="131">
                  <c:v>3.6120815662143139E-33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990848"/>
        <c:axId val="251960704"/>
      </c:scatterChart>
      <c:valAx>
        <c:axId val="236990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[nm]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51960704"/>
        <c:crosses val="autoZero"/>
        <c:crossBetween val="midCat"/>
      </c:valAx>
      <c:valAx>
        <c:axId val="251960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arbitrary amplitude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369908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DD78-A038-466D-9E04-CF32F55AE62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8EC2-1962-4425-813D-8E54AA495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5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DBFB-AE20-4727-8FED-82A276A07037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4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F01F-E12E-43CA-BD63-F0E8137522DF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8D56-FBED-45CE-8729-879569DE68A2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E300-7173-49DD-B79A-11123674861B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92B1-288C-4D22-BF4F-68797C1179D9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7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15B8-353A-403D-9557-A990545F6C4A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7816-8789-4B17-9D08-601C36A0BAB7}" type="datetime1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9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8AF6-07D0-4EED-AB60-BBB298F8B37D}" type="datetime1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8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EF53-4A93-46EC-9A6B-79F238452883}" type="datetime1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6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1E2-6B1C-4FB8-B47A-CDFB3B9E43EC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94D-6B51-47B6-8973-0B8A117ED1CB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61B1-B7A5-4532-85FD-D72EDB5C594C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588F-D661-43B5-A61A-DBEDD97FF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PIP Linac Laser Notcher Overview &amp;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7500"/>
            <a:ext cx="64008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David Johnson</a:t>
            </a:r>
          </a:p>
          <a:p>
            <a:r>
              <a:rPr lang="en-US" dirty="0" smtClean="0"/>
              <a:t>Todd Johnson, Kevin Duel, Fred Mach</a:t>
            </a:r>
          </a:p>
          <a:p>
            <a:r>
              <a:rPr lang="en-US" dirty="0" smtClean="0"/>
              <a:t>August 5,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7150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PIP Linac Laser Notcher System Installation Readiness Review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8982291">
            <a:off x="1623918" y="2105561"/>
            <a:ext cx="58961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/>
              <a:t>DRAFT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6496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12957" r="35883" b="13483"/>
          <a:stretch/>
        </p:blipFill>
        <p:spPr>
          <a:xfrm>
            <a:off x="452910" y="685800"/>
            <a:ext cx="3020913" cy="3424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6" t="13482" r="30147" b="13745"/>
          <a:stretch/>
        </p:blipFill>
        <p:spPr>
          <a:xfrm>
            <a:off x="5791201" y="685800"/>
            <a:ext cx="2853332" cy="3451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2" t="12170" r="30000" b="11905"/>
          <a:stretch/>
        </p:blipFill>
        <p:spPr>
          <a:xfrm>
            <a:off x="3039648" y="2971800"/>
            <a:ext cx="3249707" cy="3530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2152" y="160474"/>
            <a:ext cx="411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Piece Vacuum Can (Flange)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91411" y="1459468"/>
            <a:ext cx="164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Flange to MEBT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463" y="4924479"/>
            <a:ext cx="227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Sealing surface to RFQ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1562" y="4190995"/>
            <a:ext cx="160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Viewport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839" y="4366698"/>
            <a:ext cx="177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Viewport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19200" y="2819400"/>
            <a:ext cx="457200" cy="150247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flipH="1">
            <a:off x="3276600" y="1828800"/>
            <a:ext cx="1335741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63366" y="5293811"/>
            <a:ext cx="1618034" cy="3819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27894" y="2366682"/>
            <a:ext cx="1008530" cy="1788459"/>
          </a:xfrm>
          <a:custGeom>
            <a:avLst/>
            <a:gdLst>
              <a:gd name="connsiteX0" fmla="*/ 430306 w 1008530"/>
              <a:gd name="connsiteY0" fmla="*/ 0 h 1788459"/>
              <a:gd name="connsiteX1" fmla="*/ 1008530 w 1008530"/>
              <a:gd name="connsiteY1" fmla="*/ 147918 h 1788459"/>
              <a:gd name="connsiteX2" fmla="*/ 0 w 1008530"/>
              <a:gd name="connsiteY2" fmla="*/ 1788459 h 1788459"/>
              <a:gd name="connsiteX3" fmla="*/ 0 w 1008530"/>
              <a:gd name="connsiteY3" fmla="*/ 1788459 h 178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530" h="1788459">
                <a:moveTo>
                  <a:pt x="430306" y="0"/>
                </a:moveTo>
                <a:lnTo>
                  <a:pt x="1008530" y="147918"/>
                </a:lnTo>
                <a:lnTo>
                  <a:pt x="0" y="1788459"/>
                </a:lnTo>
                <a:lnTo>
                  <a:pt x="0" y="1788459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t="14533" r="46911" b="18999"/>
          <a:stretch/>
        </p:blipFill>
        <p:spPr>
          <a:xfrm>
            <a:off x="502024" y="516285"/>
            <a:ext cx="3684494" cy="3402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10692" r="43939" b="12436"/>
          <a:stretch/>
        </p:blipFill>
        <p:spPr>
          <a:xfrm>
            <a:off x="5105400" y="516285"/>
            <a:ext cx="3276600" cy="3458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22941" r="43530" b="25567"/>
          <a:stretch/>
        </p:blipFill>
        <p:spPr>
          <a:xfrm>
            <a:off x="533400" y="3882532"/>
            <a:ext cx="3630706" cy="2635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1589" y="25929"/>
            <a:ext cx="3700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Optical Cavity Structure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4765" y="1832682"/>
            <a:ext cx="78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</a:t>
            </a:r>
          </a:p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575953"/>
            <a:ext cx="18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Adjustable mirror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934200" y="1219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7000" y="26670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37162" y="3974838"/>
            <a:ext cx="333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Adjustment screws (0.2mm pitch)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57800" y="1600200"/>
            <a:ext cx="1676400" cy="23450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57800" y="3048000"/>
            <a:ext cx="1219200" cy="8972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0" y="483101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 port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60766" y="4414228"/>
            <a:ext cx="316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Longitudinal Mirror adjustment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 flipV="1">
            <a:off x="1825399" y="2667000"/>
            <a:ext cx="3335367" cy="193189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1"/>
          </p:cNvCxnSpPr>
          <p:nvPr/>
        </p:nvCxnSpPr>
        <p:spPr>
          <a:xfrm flipH="1" flipV="1">
            <a:off x="1676400" y="1832682"/>
            <a:ext cx="3484366" cy="27662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1"/>
          </p:cNvCxnSpPr>
          <p:nvPr/>
        </p:nvCxnSpPr>
        <p:spPr>
          <a:xfrm flipH="1" flipV="1">
            <a:off x="3048000" y="2479013"/>
            <a:ext cx="2112766" cy="21198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246635" y="1600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68199" y="2308412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31635" y="2127691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199"/>
          </a:xfrm>
        </p:spPr>
        <p:txBody>
          <a:bodyPr/>
          <a:lstStyle/>
          <a:p>
            <a:r>
              <a:rPr lang="en-US" sz="4800" dirty="0" smtClean="0"/>
              <a:t>Expected</a:t>
            </a:r>
            <a:r>
              <a:rPr lang="en-US" dirty="0" smtClean="0"/>
              <a:t> </a:t>
            </a:r>
            <a:r>
              <a:rPr lang="en-US" sz="4800" dirty="0" smtClean="0"/>
              <a:t>Beam</a:t>
            </a:r>
            <a:r>
              <a:rPr lang="en-US" dirty="0" smtClean="0"/>
              <a:t>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184" y="1143000"/>
            <a:ext cx="5224072" cy="719529"/>
          </a:xfrm>
        </p:spPr>
        <p:txBody>
          <a:bodyPr>
            <a:noAutofit/>
          </a:bodyPr>
          <a:lstStyle/>
          <a:p>
            <a:r>
              <a:rPr lang="en-US" sz="2000" dirty="0" smtClean="0"/>
              <a:t>Phase space simulation at end of RFQ (figure 4.40 of 750 KeV Upgrade Plan) </a:t>
            </a:r>
            <a:endParaRPr lang="en-US" sz="2000" dirty="0"/>
          </a:p>
        </p:txBody>
      </p:sp>
      <p:grpSp>
        <p:nvGrpSpPr>
          <p:cNvPr id="4" name="Group 8"/>
          <p:cNvGrpSpPr/>
          <p:nvPr/>
        </p:nvGrpSpPr>
        <p:grpSpPr>
          <a:xfrm>
            <a:off x="3360795" y="2146965"/>
            <a:ext cx="5453422" cy="3182051"/>
            <a:chOff x="3075982" y="3151293"/>
            <a:chExt cx="5453422" cy="31820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5982" y="3151293"/>
              <a:ext cx="5453422" cy="318205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9505"/>
            <a:stretch>
              <a:fillRect/>
            </a:stretch>
          </p:blipFill>
          <p:spPr bwMode="auto">
            <a:xfrm>
              <a:off x="4515787" y="3235632"/>
              <a:ext cx="3992879" cy="1800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6311350" y="3725040"/>
              <a:ext cx="15240" cy="76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412229" y="1400240"/>
            <a:ext cx="2885607" cy="2317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Trace 3D back calculation of beam size at exit of RFQ based upon emittance measurement at 178 kW power  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9, 2012  CY Tan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03357" y="3429000"/>
            <a:ext cx="824459" cy="618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7270230" y="1783830"/>
            <a:ext cx="554636" cy="389744"/>
          </a:xfrm>
          <a:custGeom>
            <a:avLst/>
            <a:gdLst>
              <a:gd name="connsiteX0" fmla="*/ 0 w 554636"/>
              <a:gd name="connsiteY0" fmla="*/ 0 h 389744"/>
              <a:gd name="connsiteX1" fmla="*/ 554636 w 554636"/>
              <a:gd name="connsiteY1" fmla="*/ 0 h 389744"/>
              <a:gd name="connsiteX2" fmla="*/ 224852 w 554636"/>
              <a:gd name="connsiteY2" fmla="*/ 389744 h 38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636" h="389744">
                <a:moveTo>
                  <a:pt x="0" y="0"/>
                </a:moveTo>
                <a:lnTo>
                  <a:pt x="554636" y="0"/>
                </a:lnTo>
                <a:lnTo>
                  <a:pt x="224852" y="389744"/>
                </a:ln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2634" y="4347146"/>
            <a:ext cx="231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beam vertical profile (1/e</a:t>
            </a:r>
            <a:r>
              <a:rPr lang="en-US" baseline="30000" dirty="0" smtClean="0"/>
              <a:t>2</a:t>
            </a:r>
            <a:r>
              <a:rPr lang="en-US" dirty="0" smtClean="0"/>
              <a:t>) ~ 5 mm.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5546361"/>
            <a:ext cx="748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design assumed that the  vertical laser beam dimension of 1 cm. </a:t>
            </a:r>
          </a:p>
          <a:p>
            <a:r>
              <a:rPr lang="en-US" dirty="0" smtClean="0"/>
              <a:t>Beam measurements indicate vertical laser size could be reduced to 6 mm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57600" y="4497049"/>
            <a:ext cx="674557" cy="374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5" idx="3"/>
            <a:endCxn id="18" idx="1"/>
          </p:cNvCxnSpPr>
          <p:nvPr/>
        </p:nvCxnSpPr>
        <p:spPr>
          <a:xfrm>
            <a:off x="2728210" y="4670312"/>
            <a:ext cx="929390" cy="141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72590" y="4931764"/>
            <a:ext cx="14990" cy="61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19665" y="4919272"/>
            <a:ext cx="14990" cy="61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87580" y="5411449"/>
            <a:ext cx="65956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5980" y="685800"/>
            <a:ext cx="7212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Additional simulations to be shown by JPC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/>
          <a:stretch/>
        </p:blipFill>
        <p:spPr>
          <a:xfrm>
            <a:off x="1633817" y="990600"/>
            <a:ext cx="6145306" cy="511844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038600" y="3429000"/>
            <a:ext cx="533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603376" y="2895600"/>
            <a:ext cx="39893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46226" y="49940"/>
            <a:ext cx="4251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Aperture</a:t>
            </a:r>
          </a:p>
          <a:p>
            <a:pPr algn="ctr"/>
            <a:r>
              <a:rPr lang="en-US" sz="2800" dirty="0" smtClean="0"/>
              <a:t> (looking from downstream)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143000"/>
            <a:ext cx="280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cavity radius 1.49 cm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87057" y="5562600"/>
            <a:ext cx="318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tube Inner radius 1.83 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899311"/>
            <a:ext cx="458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(horizontal) half-size of H-  &lt;&lt; 0.5 cm </a:t>
            </a:r>
          </a:p>
          <a:p>
            <a:r>
              <a:rPr lang="en-US" dirty="0"/>
              <a:t> </a:t>
            </a:r>
            <a:r>
              <a:rPr lang="en-US" dirty="0" smtClean="0"/>
              <a:t>        (X3 smaller than mirror cavity radius)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0"/>
          </p:cNvCxnSpPr>
          <p:nvPr/>
        </p:nvCxnSpPr>
        <p:spPr>
          <a:xfrm flipH="1" flipV="1">
            <a:off x="4802841" y="3162300"/>
            <a:ext cx="2674588" cy="2400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>
            <a:off x="1556887" y="1512332"/>
            <a:ext cx="2748413" cy="1916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1053929"/>
            <a:ext cx="7620000" cy="5485193"/>
            <a:chOff x="201125" y="270283"/>
            <a:chExt cx="8257075" cy="6268840"/>
          </a:xfrm>
        </p:grpSpPr>
        <p:grpSp>
          <p:nvGrpSpPr>
            <p:cNvPr id="3" name="Group 2"/>
            <p:cNvGrpSpPr/>
            <p:nvPr/>
          </p:nvGrpSpPr>
          <p:grpSpPr>
            <a:xfrm>
              <a:off x="201125" y="270283"/>
              <a:ext cx="8257075" cy="6268840"/>
              <a:chOff x="201125" y="270283"/>
              <a:chExt cx="8257075" cy="6268840"/>
            </a:xfrm>
          </p:grpSpPr>
          <p:pic>
            <p:nvPicPr>
              <p:cNvPr id="266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1125" y="407776"/>
                <a:ext cx="8155802" cy="6131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3876" t="1162" r="4936" b="18212"/>
              <a:stretch>
                <a:fillRect/>
              </a:stretch>
            </p:blipFill>
            <p:spPr bwMode="auto">
              <a:xfrm>
                <a:off x="6125593" y="270283"/>
                <a:ext cx="2332607" cy="4656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" name="Straight Connector 4"/>
              <p:cNvCxnSpPr/>
              <p:nvPr/>
            </p:nvCxnSpPr>
            <p:spPr>
              <a:xfrm flipV="1">
                <a:off x="3817398" y="4758431"/>
                <a:ext cx="0" cy="1864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/>
              <p:cNvSpPr/>
              <p:nvPr/>
            </p:nvSpPr>
            <p:spPr>
              <a:xfrm>
                <a:off x="4397688" y="2467992"/>
                <a:ext cx="45719" cy="24413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3074312" y="2556770"/>
                <a:ext cx="1323376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339530" y="2200893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2.3”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05371" y="2716567"/>
                <a:ext cx="551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EOS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248576" y="2839398"/>
                <a:ext cx="898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 [T/m]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59369" y="1177764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Z=0</a:t>
                </a:r>
                <a:endParaRPr lang="en-US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248400" y="1506264"/>
                <a:ext cx="1188888" cy="816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7436639" y="559293"/>
                <a:ext cx="8877" cy="23525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1393794" y="4660777"/>
                <a:ext cx="1846556" cy="887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520219" y="4298103"/>
                <a:ext cx="1593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3.1” (0.0787m)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4156566" y="3486643"/>
                <a:ext cx="1200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RFQ flange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624224" y="4420694"/>
                <a:ext cx="535019" cy="52416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.025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1”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481085" y="3992317"/>
                <a:ext cx="10150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Stripping region</a:t>
                </a:r>
                <a:endParaRPr lang="en-US" sz="1000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3074312" y="1637420"/>
                <a:ext cx="0" cy="329714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3074312" y="3285994"/>
                <a:ext cx="240384" cy="16588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t="48710" r="48242"/>
              <a:stretch/>
            </p:blipFill>
            <p:spPr bwMode="auto">
              <a:xfrm>
                <a:off x="3449672" y="287830"/>
                <a:ext cx="2244656" cy="1588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>
                <a:off x="4157582" y="4606435"/>
                <a:ext cx="242887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624224" y="4685039"/>
                <a:ext cx="492898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073515" y="42788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½”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2962167" y="3944214"/>
                <a:ext cx="4364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coil</a:t>
                </a:r>
                <a:endParaRPr lang="en-US" sz="1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157582" y="459277"/>
                <a:ext cx="1375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r>
                  <a:rPr lang="en-US" dirty="0" smtClean="0">
                    <a:latin typeface="Symbol" panose="05050102010706020507" pitchFamily="18" charset="2"/>
                  </a:rPr>
                  <a:t>s</a:t>
                </a:r>
                <a:r>
                  <a:rPr lang="en-US" dirty="0" smtClean="0"/>
                  <a:t> = 2.5 mm</a:t>
                </a:r>
                <a:endParaRPr lang="en-US" dirty="0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>
                <a:off x="3286497" y="3467994"/>
                <a:ext cx="1111191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3607039" y="3091863"/>
                <a:ext cx="572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2.0”</a:t>
                </a:r>
                <a:endParaRPr lang="en-US" dirty="0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4136383" y="10365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702520" y="103173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79471" y="103172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55419" y="124968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721556" y="124490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298507" y="124488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145893" y="7888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712030" y="78404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88981" y="78403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3000" y="228600"/>
            <a:ext cx="682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 For Simulations of  Electron Trajectory in Quad Fringe Field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499705" y="4899465"/>
            <a:ext cx="211272" cy="3583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013204" y="4914832"/>
            <a:ext cx="565126" cy="1257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258917" y="4903349"/>
            <a:ext cx="452060" cy="10769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53667" y="609123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0.105m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32593" y="580870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0.11 4 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08751" y="519270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0.127 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601138" y="4194356"/>
            <a:ext cx="18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of doublet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64179" y="851505"/>
            <a:ext cx="270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in upstream quad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49" idx="2"/>
          </p:cNvCxnSpPr>
          <p:nvPr/>
        </p:nvCxnSpPr>
        <p:spPr>
          <a:xfrm>
            <a:off x="1917691" y="1220837"/>
            <a:ext cx="596909" cy="543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5"/>
            <a:ext cx="8229600" cy="829235"/>
          </a:xfrm>
        </p:spPr>
        <p:txBody>
          <a:bodyPr/>
          <a:lstStyle/>
          <a:p>
            <a:r>
              <a:rPr lang="en-US" dirty="0" smtClean="0"/>
              <a:t>Electron Trajectory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76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Electron Beam Trajectories for MEBT </a:t>
            </a:r>
            <a:r>
              <a:rPr lang="en-US" b="1" dirty="0" err="1"/>
              <a:t>Quadrupole</a:t>
            </a:r>
            <a:r>
              <a:rPr lang="en-US" b="1" dirty="0"/>
              <a:t> Doublet</a:t>
            </a:r>
            <a:endParaRPr lang="en-US" dirty="0"/>
          </a:p>
          <a:p>
            <a:r>
              <a:rPr lang="en-US" dirty="0"/>
              <a:t>V. Kashikhin, June 25, 2014</a:t>
            </a:r>
          </a:p>
          <a:p>
            <a:r>
              <a:rPr lang="en-US" dirty="0"/>
              <a:t>Electron Trajectories calculated by TOSCA3d code for electrons having  409 eV kinetic energy.</a:t>
            </a:r>
          </a:p>
          <a:p>
            <a:r>
              <a:rPr lang="en-US" dirty="0"/>
              <a:t>The beam of 9 electrons have sizes: +/- 3.6 mm, and +/-2 mm. The coordinate system is </a:t>
            </a:r>
            <a:r>
              <a:rPr lang="en-US" dirty="0" smtClean="0"/>
              <a:t>shifted </a:t>
            </a:r>
            <a:r>
              <a:rPr lang="en-US" dirty="0"/>
              <a:t>-50mm in Z-axis. Coordinates -0.127,0.114,0.105m  on the graphs are -0.177,-0.164,-0.155 m</a:t>
            </a:r>
            <a:r>
              <a:rPr lang="en-US" b="1" u="sng" dirty="0"/>
              <a:t>. It looks that all electrons go out of 31 mm cylinder surface radius</a:t>
            </a:r>
            <a:r>
              <a:rPr lang="en-US" dirty="0"/>
              <a:t>. TPC =0,0,0 is for the beam parallel Z-axis, TPC=90,1,0 is for the beam rotated 1 deg. around X-axis, and TPC=0,1,0 is for the beam rotated 1 deg. around Y-axis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9646" y="821376"/>
            <a:ext cx="5077944" cy="2514600"/>
            <a:chOff x="551330" y="712694"/>
            <a:chExt cx="5077944" cy="2514600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r="15158" b="19578"/>
            <a:stretch/>
          </p:blipFill>
          <p:spPr>
            <a:xfrm>
              <a:off x="551330" y="712694"/>
              <a:ext cx="5042647" cy="251460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3124200" y="1749641"/>
              <a:ext cx="2505074" cy="253563"/>
              <a:chOff x="3124200" y="1771644"/>
              <a:chExt cx="2505074" cy="209556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648074" y="1771644"/>
                <a:ext cx="19812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657600" y="1771644"/>
                <a:ext cx="0" cy="2095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3124200" y="1971674"/>
                <a:ext cx="5334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434227" y="3471483"/>
            <a:ext cx="5943600" cy="2962817"/>
            <a:chOff x="676274" y="3428999"/>
            <a:chExt cx="5943600" cy="2962817"/>
          </a:xfrm>
        </p:grpSpPr>
        <p:pic>
          <p:nvPicPr>
            <p:cNvPr id="21" name="Picture 20"/>
            <p:cNvPicPr/>
            <p:nvPr/>
          </p:nvPicPr>
          <p:blipFill rotWithShape="1">
            <a:blip r:embed="rId3"/>
            <a:srcRect b="17375"/>
            <a:stretch/>
          </p:blipFill>
          <p:spPr>
            <a:xfrm>
              <a:off x="676274" y="3428999"/>
              <a:ext cx="5943600" cy="2962817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505200" y="4677153"/>
              <a:ext cx="2505074" cy="275739"/>
              <a:chOff x="3124200" y="1771644"/>
              <a:chExt cx="2505074" cy="20955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648074" y="1771644"/>
                <a:ext cx="19812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657600" y="1771644"/>
                <a:ext cx="0" cy="2095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124200" y="1971674"/>
                <a:ext cx="5334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2667000" y="381000"/>
            <a:ext cx="511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Electron Trajectories in Quad Fringe Field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750332"/>
            <a:ext cx="191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Vladimir Kashikhin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198510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 -127 mm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28606" y="4400781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-105 mm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j\AppData\Local\Microsoft\Windows\Temporary Internet Files\Content.Outlook\P5BPZITM\Notcher Mirror Tes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39" y="805217"/>
            <a:ext cx="6248362" cy="55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895600" y="2438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248" y="2095073"/>
            <a:ext cx="190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Readout to ACNET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4379293"/>
            <a:ext cx="190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Readout to ACNET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58671" y="4732475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78250" y="2933120"/>
            <a:ext cx="2243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 Photodiodes </a:t>
            </a:r>
          </a:p>
          <a:p>
            <a:r>
              <a:rPr lang="en-US" dirty="0" smtClean="0"/>
              <a:t>and their ratio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Datalog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1997" y="461665"/>
            <a:ext cx="207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Todd Johnson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0"/>
            <a:ext cx="491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Optical Cavity Mirror Test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0"/>
          <a:stretch/>
        </p:blipFill>
        <p:spPr>
          <a:xfrm>
            <a:off x="228600" y="5029200"/>
            <a:ext cx="3663657" cy="91179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04800"/>
            <a:ext cx="8664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Pre-Shutdown Schedule for Optical Cavity/ Vacuum Flange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18</a:t>
            </a:fld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85913"/>
            <a:ext cx="8839201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4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659559"/>
            <a:ext cx="4758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Part II  Laser System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12"/>
            <a:ext cx="8229600" cy="815788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Notcher System Description</a:t>
            </a:r>
          </a:p>
          <a:p>
            <a:r>
              <a:rPr lang="en-US" dirty="0" smtClean="0"/>
              <a:t>What we are doing in September &amp; why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Jean-Paul and Kevin Presentations</a:t>
            </a:r>
          </a:p>
          <a:p>
            <a:r>
              <a:rPr lang="en-US" dirty="0" smtClean="0"/>
              <a:t>Laser System  Status and Plans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3342" cy="545690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 Burst mode seed pulses to Fiber Amplifier followed by Free Space Amp</a:t>
            </a:r>
            <a:endParaRPr lang="en-US" sz="2000" b="1" u="sng" dirty="0"/>
          </a:p>
        </p:txBody>
      </p:sp>
      <p:grpSp>
        <p:nvGrpSpPr>
          <p:cNvPr id="3" name="Group 19"/>
          <p:cNvGrpSpPr/>
          <p:nvPr/>
        </p:nvGrpSpPr>
        <p:grpSpPr>
          <a:xfrm>
            <a:off x="1292828" y="1338963"/>
            <a:ext cx="1017638" cy="489155"/>
            <a:chOff x="840659" y="1737851"/>
            <a:chExt cx="1740309" cy="1047136"/>
          </a:xfrm>
        </p:grpSpPr>
        <p:sp>
          <p:nvSpPr>
            <p:cNvPr id="4" name="Rectangle 3"/>
            <p:cNvSpPr/>
            <p:nvPr/>
          </p:nvSpPr>
          <p:spPr>
            <a:xfrm>
              <a:off x="840659" y="2010697"/>
              <a:ext cx="973393" cy="5014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58646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052051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15961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94619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73278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51936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445342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rot="5400000">
              <a:off x="1939412" y="2010697"/>
              <a:ext cx="221226" cy="50144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035277" y="2257731"/>
              <a:ext cx="545691" cy="73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9"/>
          <p:cNvGrpSpPr/>
          <p:nvPr/>
        </p:nvGrpSpPr>
        <p:grpSpPr>
          <a:xfrm>
            <a:off x="2414317" y="1492966"/>
            <a:ext cx="1380658" cy="374301"/>
            <a:chOff x="1976437" y="1887794"/>
            <a:chExt cx="2238376" cy="280219"/>
          </a:xfrm>
        </p:grpSpPr>
        <p:sp>
          <p:nvSpPr>
            <p:cNvPr id="32" name="Rectangle 31"/>
            <p:cNvSpPr/>
            <p:nvPr/>
          </p:nvSpPr>
          <p:spPr>
            <a:xfrm>
              <a:off x="2315497" y="1887794"/>
              <a:ext cx="1489587" cy="162232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25213" y="2050026"/>
              <a:ext cx="88490" cy="117987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>
              <a:off x="1976437" y="1928813"/>
              <a:ext cx="2238376" cy="80963"/>
              <a:chOff x="1895475" y="1533525"/>
              <a:chExt cx="2238376" cy="119063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1895475" y="1533525"/>
                <a:ext cx="2214563" cy="61913"/>
              </a:xfrm>
              <a:custGeom>
                <a:avLst/>
                <a:gdLst>
                  <a:gd name="connsiteX0" fmla="*/ 0 w 2214563"/>
                  <a:gd name="connsiteY0" fmla="*/ 57150 h 61913"/>
                  <a:gd name="connsiteX1" fmla="*/ 690563 w 2214563"/>
                  <a:gd name="connsiteY1" fmla="*/ 61913 h 61913"/>
                  <a:gd name="connsiteX2" fmla="*/ 776288 w 2214563"/>
                  <a:gd name="connsiteY2" fmla="*/ 0 h 61913"/>
                  <a:gd name="connsiteX3" fmla="*/ 1362075 w 2214563"/>
                  <a:gd name="connsiteY3" fmla="*/ 0 h 61913"/>
                  <a:gd name="connsiteX4" fmla="*/ 1457325 w 2214563"/>
                  <a:gd name="connsiteY4" fmla="*/ 57150 h 61913"/>
                  <a:gd name="connsiteX5" fmla="*/ 2214563 w 2214563"/>
                  <a:gd name="connsiteY5" fmla="*/ 5715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4563" h="61913">
                    <a:moveTo>
                      <a:pt x="0" y="57150"/>
                    </a:moveTo>
                    <a:lnTo>
                      <a:pt x="690563" y="61913"/>
                    </a:lnTo>
                    <a:lnTo>
                      <a:pt x="776288" y="0"/>
                    </a:lnTo>
                    <a:lnTo>
                      <a:pt x="1362075" y="0"/>
                    </a:lnTo>
                    <a:lnTo>
                      <a:pt x="1457325" y="57150"/>
                    </a:lnTo>
                    <a:lnTo>
                      <a:pt x="2214563" y="5715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flipV="1">
                <a:off x="1919288" y="1590675"/>
                <a:ext cx="2214563" cy="61913"/>
              </a:xfrm>
              <a:custGeom>
                <a:avLst/>
                <a:gdLst>
                  <a:gd name="connsiteX0" fmla="*/ 0 w 2214563"/>
                  <a:gd name="connsiteY0" fmla="*/ 57150 h 61913"/>
                  <a:gd name="connsiteX1" fmla="*/ 690563 w 2214563"/>
                  <a:gd name="connsiteY1" fmla="*/ 61913 h 61913"/>
                  <a:gd name="connsiteX2" fmla="*/ 776288 w 2214563"/>
                  <a:gd name="connsiteY2" fmla="*/ 0 h 61913"/>
                  <a:gd name="connsiteX3" fmla="*/ 1362075 w 2214563"/>
                  <a:gd name="connsiteY3" fmla="*/ 0 h 61913"/>
                  <a:gd name="connsiteX4" fmla="*/ 1457325 w 2214563"/>
                  <a:gd name="connsiteY4" fmla="*/ 57150 h 61913"/>
                  <a:gd name="connsiteX5" fmla="*/ 2214563 w 2214563"/>
                  <a:gd name="connsiteY5" fmla="*/ 5715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4563" h="61913">
                    <a:moveTo>
                      <a:pt x="0" y="57150"/>
                    </a:moveTo>
                    <a:lnTo>
                      <a:pt x="690563" y="61913"/>
                    </a:lnTo>
                    <a:lnTo>
                      <a:pt x="776288" y="0"/>
                    </a:lnTo>
                    <a:lnTo>
                      <a:pt x="1362075" y="0"/>
                    </a:lnTo>
                    <a:lnTo>
                      <a:pt x="1457325" y="57150"/>
                    </a:lnTo>
                    <a:lnTo>
                      <a:pt x="2214563" y="5715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>
          <a:xfrm>
            <a:off x="2361802" y="1470201"/>
            <a:ext cx="0" cy="247135"/>
          </a:xfrm>
          <a:prstGeom prst="line">
            <a:avLst/>
          </a:prstGeom>
          <a:ln w="1016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54508" y="741654"/>
            <a:ext cx="11160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Symbol" pitchFamily="18" charset="2"/>
              </a:rPr>
              <a:t>l</a:t>
            </a:r>
            <a:r>
              <a:rPr lang="en-US" sz="1400" b="1" u="sng" baseline="-25000" dirty="0" smtClean="0"/>
              <a:t>1</a:t>
            </a:r>
            <a:r>
              <a:rPr lang="en-US" sz="1400" b="1" u="sng" dirty="0" smtClean="0"/>
              <a:t>=1064nm</a:t>
            </a:r>
          </a:p>
          <a:p>
            <a:r>
              <a:rPr lang="en-US" sz="1400" dirty="0" smtClean="0"/>
              <a:t>120 </a:t>
            </a:r>
            <a:r>
              <a:rPr lang="en-US" sz="1400" dirty="0" err="1" smtClean="0"/>
              <a:t>mW</a:t>
            </a:r>
            <a:r>
              <a:rPr lang="en-US" sz="1400" dirty="0" smtClean="0"/>
              <a:t> CW</a:t>
            </a:r>
          </a:p>
          <a:p>
            <a:r>
              <a:rPr lang="en-US" sz="1400" dirty="0" smtClean="0"/>
              <a:t>SW=0.1 nm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3784830" y="1592386"/>
            <a:ext cx="2079316" cy="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5236966" y="1607949"/>
            <a:ext cx="648929" cy="1518991"/>
          </a:xfrm>
          <a:custGeom>
            <a:avLst/>
            <a:gdLst>
              <a:gd name="connsiteX0" fmla="*/ 0 w 1415845"/>
              <a:gd name="connsiteY0" fmla="*/ 0 h 2861187"/>
              <a:gd name="connsiteX1" fmla="*/ 1401097 w 1415845"/>
              <a:gd name="connsiteY1" fmla="*/ 0 h 2861187"/>
              <a:gd name="connsiteX2" fmla="*/ 1415845 w 1415845"/>
              <a:gd name="connsiteY2" fmla="*/ 2861187 h 2861187"/>
              <a:gd name="connsiteX3" fmla="*/ 1415845 w 1415845"/>
              <a:gd name="connsiteY3" fmla="*/ 2861187 h 2861187"/>
              <a:gd name="connsiteX4" fmla="*/ 1415845 w 1415845"/>
              <a:gd name="connsiteY4" fmla="*/ 2861187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845" h="2861187">
                <a:moveTo>
                  <a:pt x="0" y="0"/>
                </a:moveTo>
                <a:lnTo>
                  <a:pt x="1401097" y="0"/>
                </a:lnTo>
                <a:lnTo>
                  <a:pt x="1415845" y="2861187"/>
                </a:lnTo>
                <a:lnTo>
                  <a:pt x="1415845" y="2861187"/>
                </a:lnTo>
                <a:lnTo>
                  <a:pt x="1415845" y="2861187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74"/>
          <p:cNvGrpSpPr/>
          <p:nvPr/>
        </p:nvGrpSpPr>
        <p:grpSpPr>
          <a:xfrm>
            <a:off x="3548050" y="1267661"/>
            <a:ext cx="2120695" cy="254831"/>
            <a:chOff x="71438" y="5072065"/>
            <a:chExt cx="4129087" cy="22384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71438" y="5295900"/>
              <a:ext cx="4129087" cy="5"/>
            </a:xfrm>
            <a:prstGeom prst="line">
              <a:avLst/>
            </a:prstGeom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2257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8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0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29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35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87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401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925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49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97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49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02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54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205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57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10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662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8149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673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1197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272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24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769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29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81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0341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2362651" y="926733"/>
            <a:ext cx="158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 GHz Mach-</a:t>
            </a:r>
            <a:r>
              <a:rPr lang="en-US" sz="1200" dirty="0" err="1" smtClean="0"/>
              <a:t>Zehnder</a:t>
            </a:r>
            <a:endParaRPr lang="en-US" sz="1200" dirty="0" smtClean="0"/>
          </a:p>
          <a:p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40" name="TextBox 239"/>
          <p:cNvSpPr txBox="1"/>
          <p:nvPr/>
        </p:nvSpPr>
        <p:spPr>
          <a:xfrm>
            <a:off x="3495343" y="1634414"/>
            <a:ext cx="1772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Generator</a:t>
            </a:r>
          </a:p>
          <a:p>
            <a:r>
              <a:rPr lang="en-US" dirty="0" smtClean="0"/>
              <a:t>Amplifier, Timing</a:t>
            </a:r>
            <a:endParaRPr lang="en-US" dirty="0"/>
          </a:p>
        </p:txBody>
      </p:sp>
      <p:cxnSp>
        <p:nvCxnSpPr>
          <p:cNvPr id="244" name="Straight Arrow Connector 243"/>
          <p:cNvCxnSpPr>
            <a:stCxn id="240" idx="1"/>
            <a:endCxn id="33" idx="2"/>
          </p:cNvCxnSpPr>
          <p:nvPr/>
        </p:nvCxnSpPr>
        <p:spPr>
          <a:xfrm flipH="1" flipV="1">
            <a:off x="2841781" y="1867267"/>
            <a:ext cx="653562" cy="9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5908580" y="139154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 Fiber</a:t>
            </a:r>
            <a:endParaRPr lang="en-US" dirty="0"/>
          </a:p>
        </p:txBody>
      </p:sp>
      <p:sp>
        <p:nvSpPr>
          <p:cNvPr id="271" name="TextBox 270"/>
          <p:cNvSpPr txBox="1"/>
          <p:nvPr/>
        </p:nvSpPr>
        <p:spPr>
          <a:xfrm>
            <a:off x="2209651" y="1729299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L</a:t>
            </a:r>
            <a:r>
              <a:rPr lang="en-US" sz="1100" baseline="-25000" dirty="0" err="1" smtClean="0"/>
              <a:t>ins</a:t>
            </a:r>
            <a:r>
              <a:rPr lang="en-US" sz="1100" dirty="0" smtClean="0"/>
              <a:t> ~5dB</a:t>
            </a:r>
            <a:endParaRPr lang="en-US" sz="1100" dirty="0"/>
          </a:p>
        </p:txBody>
      </p:sp>
      <p:sp>
        <p:nvSpPr>
          <p:cNvPr id="272" name="TextBox 271"/>
          <p:cNvSpPr txBox="1"/>
          <p:nvPr/>
        </p:nvSpPr>
        <p:spPr>
          <a:xfrm>
            <a:off x="1841769" y="1215874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</a:t>
            </a:r>
            <a:r>
              <a:rPr lang="en-US" sz="1100" baseline="-25000" dirty="0" smtClean="0"/>
              <a:t>i</a:t>
            </a:r>
            <a:r>
              <a:rPr lang="en-US" sz="1100" dirty="0" smtClean="0"/>
              <a:t>~1.8dB</a:t>
            </a:r>
            <a:endParaRPr lang="en-US" sz="1100" dirty="0"/>
          </a:p>
        </p:txBody>
      </p:sp>
      <p:sp>
        <p:nvSpPr>
          <p:cNvPr id="276" name="Freeform 275"/>
          <p:cNvSpPr/>
          <p:nvPr/>
        </p:nvSpPr>
        <p:spPr>
          <a:xfrm>
            <a:off x="745131" y="3142180"/>
            <a:ext cx="461639" cy="1584959"/>
          </a:xfrm>
          <a:custGeom>
            <a:avLst/>
            <a:gdLst>
              <a:gd name="connsiteX0" fmla="*/ 399495 w 461639"/>
              <a:gd name="connsiteY0" fmla="*/ 8878 h 1083076"/>
              <a:gd name="connsiteX1" fmla="*/ 0 w 461639"/>
              <a:gd name="connsiteY1" fmla="*/ 0 h 1083076"/>
              <a:gd name="connsiteX2" fmla="*/ 17755 w 461639"/>
              <a:gd name="connsiteY2" fmla="*/ 1074198 h 1083076"/>
              <a:gd name="connsiteX3" fmla="*/ 461639 w 461639"/>
              <a:gd name="connsiteY3" fmla="*/ 1083076 h 1083076"/>
              <a:gd name="connsiteX4" fmla="*/ 461639 w 461639"/>
              <a:gd name="connsiteY4" fmla="*/ 1083076 h 108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39" h="1083076">
                <a:moveTo>
                  <a:pt x="399495" y="8878"/>
                </a:moveTo>
                <a:lnTo>
                  <a:pt x="0" y="0"/>
                </a:lnTo>
                <a:lnTo>
                  <a:pt x="17755" y="1074198"/>
                </a:lnTo>
                <a:lnTo>
                  <a:pt x="461639" y="1083076"/>
                </a:lnTo>
                <a:lnTo>
                  <a:pt x="461639" y="1083076"/>
                </a:lnTo>
              </a:path>
            </a:pathLst>
          </a:cu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1465869" y="4731455"/>
            <a:ext cx="3558299" cy="10925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53"/>
          <p:cNvGrpSpPr/>
          <p:nvPr/>
        </p:nvGrpSpPr>
        <p:grpSpPr>
          <a:xfrm>
            <a:off x="781587" y="4144006"/>
            <a:ext cx="1828415" cy="371385"/>
            <a:chOff x="902525" y="1947553"/>
            <a:chExt cx="5759532" cy="568036"/>
          </a:xfrm>
          <a:solidFill>
            <a:srgbClr val="FF0000"/>
          </a:solidFill>
        </p:grpSpPr>
        <p:cxnSp>
          <p:nvCxnSpPr>
            <p:cNvPr id="123" name="Straight Connector 122"/>
            <p:cNvCxnSpPr/>
            <p:nvPr/>
          </p:nvCxnSpPr>
          <p:spPr>
            <a:xfrm flipV="1">
              <a:off x="902525" y="2493818"/>
              <a:ext cx="5759532" cy="11876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1816926" y="2113808"/>
              <a:ext cx="61301" cy="38001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484422" y="2135579"/>
              <a:ext cx="76119" cy="38001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72000" y="2133601"/>
              <a:ext cx="45719" cy="38001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27913" y="2131621"/>
              <a:ext cx="66758" cy="38001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759034" y="2117766"/>
              <a:ext cx="70663" cy="38001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1744228" y="1947553"/>
              <a:ext cx="208139" cy="17171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161"/>
          <p:cNvSpPr/>
          <p:nvPr/>
        </p:nvSpPr>
        <p:spPr>
          <a:xfrm>
            <a:off x="1215383" y="4635930"/>
            <a:ext cx="495961" cy="20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1078257" y="3976115"/>
            <a:ext cx="5902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Hz</a:t>
            </a:r>
            <a:endParaRPr lang="en-US" sz="1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0476" y="4923956"/>
            <a:ext cx="611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AOM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913934" y="3728500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Generate 24 us burst at 15 </a:t>
            </a:r>
            <a:r>
              <a:rPr lang="en-US" sz="1100" dirty="0" err="1" smtClean="0"/>
              <a:t>hz</a:t>
            </a:r>
            <a:endParaRPr lang="en-US" sz="1100" dirty="0"/>
          </a:p>
        </p:txBody>
      </p:sp>
      <p:sp>
        <p:nvSpPr>
          <p:cNvPr id="174" name="TextBox 173"/>
          <p:cNvSpPr txBox="1"/>
          <p:nvPr/>
        </p:nvSpPr>
        <p:spPr>
          <a:xfrm>
            <a:off x="845207" y="5831232"/>
            <a:ext cx="780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TRANSPORT BEAM SHAPING OPTICS &amp; </a:t>
            </a:r>
            <a:r>
              <a:rPr lang="en-US" b="1" u="sng" dirty="0" smtClean="0"/>
              <a:t>OPTICAL CAVITY</a:t>
            </a:r>
            <a:endParaRPr lang="en-US" b="1" u="sng" dirty="0"/>
          </a:p>
        </p:txBody>
      </p:sp>
      <p:grpSp>
        <p:nvGrpSpPr>
          <p:cNvPr id="18" name="Group 129"/>
          <p:cNvGrpSpPr/>
          <p:nvPr/>
        </p:nvGrpSpPr>
        <p:grpSpPr>
          <a:xfrm>
            <a:off x="1094975" y="2103794"/>
            <a:ext cx="4790920" cy="1295644"/>
            <a:chOff x="642807" y="2695414"/>
            <a:chExt cx="4790920" cy="1295644"/>
          </a:xfrm>
        </p:grpSpPr>
        <p:grpSp>
          <p:nvGrpSpPr>
            <p:cNvPr id="19" name="Group 174"/>
            <p:cNvGrpSpPr/>
            <p:nvPr/>
          </p:nvGrpSpPr>
          <p:grpSpPr>
            <a:xfrm>
              <a:off x="3867463" y="2892792"/>
              <a:ext cx="1319134" cy="982476"/>
              <a:chOff x="5916241" y="2528769"/>
              <a:chExt cx="1591731" cy="98247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7101619" y="3264110"/>
                <a:ext cx="0" cy="247135"/>
              </a:xfrm>
              <a:prstGeom prst="line">
                <a:avLst/>
              </a:prstGeom>
              <a:ln w="101600" cmpd="tri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20"/>
              <p:cNvGrpSpPr/>
              <p:nvPr/>
            </p:nvGrpSpPr>
            <p:grpSpPr>
              <a:xfrm>
                <a:off x="5916241" y="2528769"/>
                <a:ext cx="1591731" cy="981770"/>
                <a:chOff x="5916241" y="2858549"/>
                <a:chExt cx="1591731" cy="981770"/>
              </a:xfrm>
            </p:grpSpPr>
            <p:grpSp>
              <p:nvGrpSpPr>
                <p:cNvPr id="21" name="Group 17"/>
                <p:cNvGrpSpPr/>
                <p:nvPr/>
              </p:nvGrpSpPr>
              <p:grpSpPr>
                <a:xfrm>
                  <a:off x="5926307" y="3337811"/>
                  <a:ext cx="1581665" cy="383060"/>
                  <a:chOff x="4386649" y="1956486"/>
                  <a:chExt cx="1581665" cy="383060"/>
                </a:xfrm>
              </p:grpSpPr>
              <p:sp>
                <p:nvSpPr>
                  <p:cNvPr id="189" name="Oval 188"/>
                  <p:cNvSpPr/>
                  <p:nvPr/>
                </p:nvSpPr>
                <p:spPr>
                  <a:xfrm>
                    <a:off x="4819136" y="1956486"/>
                    <a:ext cx="383060" cy="38306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909751" y="1956486"/>
                    <a:ext cx="383060" cy="38306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988009" y="1956486"/>
                    <a:ext cx="383060" cy="38306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2" name="Straight Connector 191"/>
                  <p:cNvCxnSpPr/>
                  <p:nvPr/>
                </p:nvCxnSpPr>
                <p:spPr>
                  <a:xfrm>
                    <a:off x="4386649" y="2335427"/>
                    <a:ext cx="1581665" cy="0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6219221" y="3593184"/>
                  <a:ext cx="0" cy="247135"/>
                </a:xfrm>
                <a:prstGeom prst="line">
                  <a:avLst/>
                </a:prstGeom>
                <a:ln w="101600" cmpd="tri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/>
                <p:cNvSpPr txBox="1"/>
                <p:nvPr/>
              </p:nvSpPr>
              <p:spPr>
                <a:xfrm>
                  <a:off x="5916241" y="2858549"/>
                  <a:ext cx="1534587" cy="369332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Fiber Pre-Amp</a:t>
                  </a:r>
                  <a:endParaRPr lang="en-US" dirty="0"/>
                </a:p>
              </p:txBody>
            </p:sp>
          </p:grpSp>
        </p:grpSp>
        <p:sp>
          <p:nvSpPr>
            <p:cNvPr id="200" name="TextBox 199"/>
            <p:cNvSpPr txBox="1"/>
            <p:nvPr/>
          </p:nvSpPr>
          <p:spPr>
            <a:xfrm>
              <a:off x="2341453" y="2783356"/>
              <a:ext cx="1322798" cy="3693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Amp 1</a:t>
              </a:r>
              <a:endParaRPr lang="en-US" dirty="0"/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 flipH="1">
              <a:off x="673687" y="3735595"/>
              <a:ext cx="3188014" cy="219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/>
            <p:cNvSpPr/>
            <p:nvPr/>
          </p:nvSpPr>
          <p:spPr>
            <a:xfrm>
              <a:off x="3889946" y="2836961"/>
              <a:ext cx="1484027" cy="115409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84"/>
            <p:cNvGrpSpPr/>
            <p:nvPr/>
          </p:nvGrpSpPr>
          <p:grpSpPr>
            <a:xfrm>
              <a:off x="2368474" y="3161050"/>
              <a:ext cx="1169236" cy="685800"/>
              <a:chOff x="4931761" y="2737021"/>
              <a:chExt cx="1394085" cy="815546"/>
            </a:xfrm>
          </p:grpSpPr>
          <p:grpSp>
            <p:nvGrpSpPr>
              <p:cNvPr id="23" name="Group 194"/>
              <p:cNvGrpSpPr/>
              <p:nvPr/>
            </p:nvGrpSpPr>
            <p:grpSpPr>
              <a:xfrm>
                <a:off x="4931761" y="2737021"/>
                <a:ext cx="1394085" cy="691979"/>
                <a:chOff x="4630730" y="1956486"/>
                <a:chExt cx="945811" cy="383060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4819136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4909751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4988009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4630730" y="2339546"/>
                  <a:ext cx="945811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6" name="Straight Connector 175"/>
              <p:cNvCxnSpPr/>
              <p:nvPr/>
            </p:nvCxnSpPr>
            <p:spPr>
              <a:xfrm>
                <a:off x="6122439" y="3305432"/>
                <a:ext cx="0" cy="247135"/>
              </a:xfrm>
              <a:prstGeom prst="line">
                <a:avLst/>
              </a:prstGeom>
              <a:ln w="101600" cmpd="tri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5120596" y="3305432"/>
                <a:ext cx="0" cy="247135"/>
              </a:xfrm>
              <a:prstGeom prst="line">
                <a:avLst/>
              </a:prstGeom>
              <a:ln w="101600" cmpd="tri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11"/>
            <p:cNvGrpSpPr/>
            <p:nvPr/>
          </p:nvGrpSpPr>
          <p:grpSpPr>
            <a:xfrm>
              <a:off x="642807" y="3051811"/>
              <a:ext cx="1455843" cy="818497"/>
              <a:chOff x="3116157" y="2737021"/>
              <a:chExt cx="1455843" cy="818497"/>
            </a:xfrm>
          </p:grpSpPr>
          <p:grpSp>
            <p:nvGrpSpPr>
              <p:cNvPr id="25" name="Group 194"/>
              <p:cNvGrpSpPr/>
              <p:nvPr/>
            </p:nvGrpSpPr>
            <p:grpSpPr>
              <a:xfrm>
                <a:off x="3357798" y="2737021"/>
                <a:ext cx="1214202" cy="691979"/>
                <a:chOff x="4708190" y="1956486"/>
                <a:chExt cx="823770" cy="383060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4819136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4909751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4988009" y="1956486"/>
                  <a:ext cx="383060" cy="383060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708190" y="2339546"/>
                  <a:ext cx="823770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Isosceles Triangle 185"/>
              <p:cNvSpPr/>
              <p:nvPr/>
            </p:nvSpPr>
            <p:spPr>
              <a:xfrm rot="5400000">
                <a:off x="3207897" y="3210744"/>
                <a:ext cx="253034" cy="436513"/>
              </a:xfrm>
              <a:prstGeom prst="triangl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02"/>
            <p:cNvGrpSpPr/>
            <p:nvPr/>
          </p:nvGrpSpPr>
          <p:grpSpPr>
            <a:xfrm>
              <a:off x="3447760" y="3360298"/>
              <a:ext cx="467193" cy="538397"/>
              <a:chOff x="4766872" y="2908092"/>
              <a:chExt cx="467193" cy="538397"/>
            </a:xfrm>
          </p:grpSpPr>
          <p:sp>
            <p:nvSpPr>
              <p:cNvPr id="204" name="Arc 203"/>
              <p:cNvSpPr/>
              <p:nvPr/>
            </p:nvSpPr>
            <p:spPr>
              <a:xfrm>
                <a:off x="4766872" y="2983042"/>
                <a:ext cx="224853" cy="445957"/>
              </a:xfrm>
              <a:prstGeom prst="arc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Arc 204"/>
              <p:cNvSpPr/>
              <p:nvPr/>
            </p:nvSpPr>
            <p:spPr>
              <a:xfrm flipH="1">
                <a:off x="5009212" y="3000532"/>
                <a:ext cx="224853" cy="445957"/>
              </a:xfrm>
              <a:prstGeom prst="arc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841823" y="2908092"/>
                <a:ext cx="284813" cy="31479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816454" y="2695414"/>
              <a:ext cx="1322798" cy="3693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Amp 2</a:t>
              </a:r>
              <a:endParaRPr lang="en-US" dirty="0"/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H="1" flipV="1">
              <a:off x="991032" y="3736770"/>
              <a:ext cx="4442695" cy="702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74"/>
          <p:cNvSpPr/>
          <p:nvPr/>
        </p:nvSpPr>
        <p:spPr>
          <a:xfrm>
            <a:off x="2304685" y="4462659"/>
            <a:ext cx="2512380" cy="60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 Space Amp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3877419" y="790846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Output modulator/Input fiber pre-amp:</a:t>
            </a:r>
          </a:p>
          <a:p>
            <a:r>
              <a:rPr lang="en-US" sz="1400" dirty="0" smtClean="0"/>
              <a:t>201.25MHz pulses (1.25 ns pulse), 458kHz burst </a:t>
            </a:r>
            <a:endParaRPr lang="en-US" sz="1400" dirty="0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5008928" y="4757620"/>
            <a:ext cx="15240" cy="106680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1549448" y="5809180"/>
            <a:ext cx="3474720" cy="15240"/>
          </a:xfrm>
          <a:prstGeom prst="line">
            <a:avLst/>
          </a:prstGeom>
          <a:ln w="38100" cmpd="dbl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04568" y="3446980"/>
            <a:ext cx="350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924608" y="3264100"/>
            <a:ext cx="150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up filter</a:t>
            </a:r>
            <a:endParaRPr lang="en-US" dirty="0"/>
          </a:p>
        </p:txBody>
      </p:sp>
      <p:grpSp>
        <p:nvGrpSpPr>
          <p:cNvPr id="28" name="Group 149"/>
          <p:cNvGrpSpPr/>
          <p:nvPr/>
        </p:nvGrpSpPr>
        <p:grpSpPr>
          <a:xfrm>
            <a:off x="7315200" y="1252420"/>
            <a:ext cx="1456050" cy="893538"/>
            <a:chOff x="6199462" y="1417320"/>
            <a:chExt cx="1456050" cy="893538"/>
          </a:xfrm>
        </p:grpSpPr>
        <p:grpSp>
          <p:nvGrpSpPr>
            <p:cNvPr id="29" name="Group 145"/>
            <p:cNvGrpSpPr/>
            <p:nvPr/>
          </p:nvGrpSpPr>
          <p:grpSpPr>
            <a:xfrm>
              <a:off x="6199462" y="1833292"/>
              <a:ext cx="482683" cy="477566"/>
              <a:chOff x="6199462" y="1833292"/>
              <a:chExt cx="482683" cy="477566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6320133" y="1833292"/>
                <a:ext cx="284813" cy="3147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144"/>
              <p:cNvGrpSpPr/>
              <p:nvPr/>
            </p:nvGrpSpPr>
            <p:grpSpPr>
              <a:xfrm>
                <a:off x="6199462" y="1864901"/>
                <a:ext cx="482683" cy="445957"/>
                <a:chOff x="2633302" y="3206021"/>
                <a:chExt cx="482683" cy="445957"/>
              </a:xfrm>
            </p:grpSpPr>
            <p:sp>
              <p:nvSpPr>
                <p:cNvPr id="143" name="Arc 142"/>
                <p:cNvSpPr/>
                <p:nvPr/>
              </p:nvSpPr>
              <p:spPr>
                <a:xfrm flipH="1">
                  <a:off x="2891132" y="3206021"/>
                  <a:ext cx="224853" cy="445957"/>
                </a:xfrm>
                <a:prstGeom prst="arc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Arc 143"/>
                <p:cNvSpPr/>
                <p:nvPr/>
              </p:nvSpPr>
              <p:spPr>
                <a:xfrm>
                  <a:off x="2633302" y="3206021"/>
                  <a:ext cx="224853" cy="445957"/>
                </a:xfrm>
                <a:prstGeom prst="arc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47" name="Straight Connector 146"/>
            <p:cNvCxnSpPr/>
            <p:nvPr/>
          </p:nvCxnSpPr>
          <p:spPr>
            <a:xfrm>
              <a:off x="6428292" y="1490192"/>
              <a:ext cx="0" cy="207818"/>
            </a:xfrm>
            <a:prstGeom prst="line">
              <a:avLst/>
            </a:prstGeom>
            <a:ln w="101600" cmpd="tri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6492240" y="1417320"/>
              <a:ext cx="8920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Isolator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583680" y="1798320"/>
              <a:ext cx="10718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 filter</a:t>
              </a:r>
              <a:endParaRPr lang="en-US" dirty="0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2833354" y="2230101"/>
            <a:ext cx="1484027" cy="11540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662032" y="237693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216310" y="5109987"/>
            <a:ext cx="261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Grumman CEO DPSS OEM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563000" y="1664824"/>
            <a:ext cx="89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Diode + TC </a:t>
            </a:r>
          </a:p>
          <a:p>
            <a:r>
              <a:rPr lang="en-US" sz="1200" dirty="0" smtClean="0"/>
              <a:t>controlled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6067069" y="2760305"/>
            <a:ext cx="2785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*Notch 12 bunches -&gt; 60 ns</a:t>
            </a:r>
          </a:p>
          <a:p>
            <a:r>
              <a:rPr lang="en-US" dirty="0" smtClean="0"/>
              <a:t>     10 notches/linac pulse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402349" y="3728500"/>
            <a:ext cx="16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Pulsed at 15 Hz</a:t>
            </a:r>
            <a:endParaRPr lang="en-US" dirty="0"/>
          </a:p>
        </p:txBody>
      </p:sp>
      <p:cxnSp>
        <p:nvCxnSpPr>
          <p:cNvPr id="225" name="Straight Arrow Connector 224"/>
          <p:cNvCxnSpPr/>
          <p:nvPr/>
        </p:nvCxnSpPr>
        <p:spPr>
          <a:xfrm flipH="1" flipV="1">
            <a:off x="2362651" y="3163494"/>
            <a:ext cx="1039698" cy="565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>
            <a:off x="2886439" y="3728500"/>
            <a:ext cx="518821" cy="555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Optical Pattern Generator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4864"/>
          </a:xfrm>
        </p:spPr>
        <p:txBody>
          <a:bodyPr/>
          <a:lstStyle/>
          <a:p>
            <a:r>
              <a:rPr lang="en-US" dirty="0" smtClean="0"/>
              <a:t>Optical Pattern Generator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394183" cy="406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410200" y="4283726"/>
            <a:ext cx="609600" cy="364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0538" y="4953000"/>
            <a:ext cx="3236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Input:  100 </a:t>
            </a:r>
            <a:r>
              <a:rPr lang="en-US" sz="1400" dirty="0" err="1" smtClean="0"/>
              <a:t>mW</a:t>
            </a:r>
            <a:r>
              <a:rPr lang="en-US" sz="1400" dirty="0" smtClean="0"/>
              <a:t> CW  </a:t>
            </a:r>
          </a:p>
          <a:p>
            <a:r>
              <a:rPr lang="en-US" sz="1400" dirty="0" smtClean="0"/>
              <a:t>Output:   54 </a:t>
            </a:r>
            <a:r>
              <a:rPr lang="en-US" sz="1400" dirty="0" err="1" smtClean="0"/>
              <a:t>pJ</a:t>
            </a:r>
            <a:r>
              <a:rPr lang="en-US" sz="1400" dirty="0" smtClean="0"/>
              <a:t>  (1.5 ns/200 MHz)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294 </a:t>
            </a:r>
            <a:r>
              <a:rPr lang="en-US" sz="1400" dirty="0" err="1" smtClean="0"/>
              <a:t>uW</a:t>
            </a:r>
            <a:r>
              <a:rPr lang="en-US" sz="1400" dirty="0" smtClean="0"/>
              <a:t> </a:t>
            </a:r>
            <a:r>
              <a:rPr lang="en-US" sz="1400" dirty="0" err="1" smtClean="0"/>
              <a:t>avg</a:t>
            </a:r>
            <a:r>
              <a:rPr lang="en-US" sz="1400" dirty="0" smtClean="0"/>
              <a:t> power at 450 kHz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85" y="4876800"/>
            <a:ext cx="2405766" cy="13511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2286000"/>
            <a:ext cx="31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Pulse on/off extinction  30 dB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3894" y="886616"/>
            <a:ext cx="197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stable source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:\ST_000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6573"/>
            <a:ext cx="4013407" cy="32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5"/>
            <a:ext cx="8229600" cy="753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Seed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905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equirements: center wavelength (1064.15 nm) , spectral width(0.1 to 0.3 nm), stability (&lt; 1% p-p) , optical power (~200 </a:t>
            </a:r>
            <a:r>
              <a:rPr lang="en-US" dirty="0" err="1" smtClean="0"/>
              <a:t>mW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Current seed source not stable @ 25</a:t>
            </a:r>
            <a:r>
              <a:rPr lang="en-US" baseline="30000" dirty="0" smtClean="0"/>
              <a:t>o</a:t>
            </a:r>
            <a:r>
              <a:rPr lang="en-US" dirty="0" smtClean="0"/>
              <a:t>C operation point. Wavelength too high (could be adjusted by </a:t>
            </a:r>
            <a:r>
              <a:rPr lang="en-US" dirty="0" err="1" smtClean="0"/>
              <a:t>Peltier</a:t>
            </a:r>
            <a:r>
              <a:rPr lang="en-US" dirty="0" smtClean="0"/>
              <a:t> Cooler on FBG.</a:t>
            </a:r>
          </a:p>
          <a:p>
            <a:r>
              <a:rPr lang="en-US" dirty="0" smtClean="0"/>
              <a:t>Current source more stable at 7</a:t>
            </a:r>
            <a:r>
              <a:rPr lang="en-US" baseline="30000" dirty="0" smtClean="0"/>
              <a:t>o</a:t>
            </a:r>
            <a:r>
              <a:rPr lang="en-US" dirty="0" smtClean="0"/>
              <a:t>C (but don’t want to rely on this long term). Should work for initial tests of fiber system.</a:t>
            </a:r>
          </a:p>
          <a:p>
            <a:r>
              <a:rPr lang="en-US" dirty="0" smtClean="0"/>
              <a:t>Plan on purchasing a new seed source (looking at options)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2895600"/>
            <a:ext cx="4038600" cy="33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191" y="3617259"/>
            <a:ext cx="15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Diode at25</a:t>
            </a:r>
            <a:r>
              <a:rPr lang="en-US" baseline="30000" dirty="0" smtClean="0"/>
              <a:t>o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2028" y="3617259"/>
            <a:ext cx="214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amp shift ~6 dB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3704" y="3617259"/>
            <a:ext cx="13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Diode at7</a:t>
            </a:r>
            <a:r>
              <a:rPr lang="en-US" baseline="30000" dirty="0" smtClean="0"/>
              <a:t>o</a:t>
            </a:r>
            <a:r>
              <a:rPr lang="en-US" dirty="0" smtClean="0"/>
              <a:t> C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67000" y="3986591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0" y="41910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62275" y="3947721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~5 dB amp shift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1" y="0"/>
            <a:ext cx="8229600" cy="1143000"/>
          </a:xfrm>
        </p:spPr>
        <p:txBody>
          <a:bodyPr/>
          <a:lstStyle/>
          <a:p>
            <a:r>
              <a:rPr lang="en-US" dirty="0" smtClean="0"/>
              <a:t>Seed Source Output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761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Look at output stability at 2 seed source temperatures</a:t>
            </a:r>
            <a:endParaRPr lang="en-US" sz="2400" dirty="0"/>
          </a:p>
        </p:txBody>
      </p:sp>
      <p:pic>
        <p:nvPicPr>
          <p:cNvPr id="7170" name="Picture 2" descr="C:\Users\dej\AppData\Local\Microsoft\Windows\Temporary Internet Files\Content.Outlook\P5BPZITM\25 deg C stability diode set 120 mW attenuated to 23 m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1" y="2962239"/>
            <a:ext cx="4132729" cy="27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867400"/>
            <a:ext cx="41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r>
              <a:rPr lang="en-US" baseline="30000" dirty="0" smtClean="0"/>
              <a:t>o</a:t>
            </a:r>
            <a:r>
              <a:rPr lang="en-US" dirty="0" smtClean="0"/>
              <a:t>C  sigma 191 </a:t>
            </a:r>
            <a:r>
              <a:rPr lang="en-US" dirty="0" err="1" smtClean="0"/>
              <a:t>uW</a:t>
            </a:r>
            <a:r>
              <a:rPr lang="en-US" dirty="0" smtClean="0"/>
              <a:t> p-p 1.025 </a:t>
            </a:r>
            <a:r>
              <a:rPr lang="en-US" dirty="0" err="1" smtClean="0"/>
              <a:t>mW</a:t>
            </a:r>
            <a:r>
              <a:rPr lang="en-US" dirty="0" smtClean="0"/>
              <a:t> (5.2%)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8674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baseline="30000" dirty="0" smtClean="0"/>
              <a:t>o</a:t>
            </a:r>
            <a:r>
              <a:rPr lang="en-US" dirty="0" smtClean="0"/>
              <a:t>C  sigma 52 </a:t>
            </a:r>
            <a:r>
              <a:rPr lang="en-US" dirty="0" err="1" smtClean="0"/>
              <a:t>uW</a:t>
            </a:r>
            <a:r>
              <a:rPr lang="en-US" dirty="0" smtClean="0"/>
              <a:t>  p-p 0.6 </a:t>
            </a:r>
            <a:r>
              <a:rPr lang="en-US" dirty="0" err="1" smtClean="0"/>
              <a:t>mW</a:t>
            </a:r>
            <a:r>
              <a:rPr lang="en-US" dirty="0" smtClean="0"/>
              <a:t> (2.5%)</a:t>
            </a:r>
            <a:endParaRPr lang="en-US" dirty="0"/>
          </a:p>
        </p:txBody>
      </p:sp>
      <p:pic>
        <p:nvPicPr>
          <p:cNvPr id="7172" name="Picture 4" descr="C:\Users\dej\AppData\Local\Microsoft\Windows\Temporary Internet Files\Content.Outlook\P5BPZITM\7 deg C stability diode set 120 mW attenuated to 23 m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18" y="2962239"/>
            <a:ext cx="4183489" cy="27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0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58019"/>
              </p:ext>
            </p:extLst>
          </p:nvPr>
        </p:nvGraphicFramePr>
        <p:xfrm>
          <a:off x="381000" y="609600"/>
          <a:ext cx="8012907" cy="482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3591" y="5683624"/>
            <a:ext cx="733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Provides input to specification of seed center wavelength and spectral width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57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Fiber Amplifiers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35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Fiber Pre- Amplifier System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0155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8600" y="2590800"/>
            <a:ext cx="117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Input 54 </a:t>
            </a:r>
            <a:r>
              <a:rPr lang="en-US" sz="1200" dirty="0" err="1" smtClean="0"/>
              <a:t>pJ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294 </a:t>
            </a:r>
            <a:r>
              <a:rPr lang="en-US" sz="1200" dirty="0" err="1" smtClean="0">
                <a:latin typeface="Symbol" panose="05050102010706020507" pitchFamily="18" charset="2"/>
              </a:rPr>
              <a:t>m</a:t>
            </a:r>
            <a:r>
              <a:rPr lang="en-US" sz="1200" dirty="0" err="1" smtClean="0"/>
              <a:t>W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967989" y="3052465"/>
            <a:ext cx="891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Gain 23 dB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67971" y="1491734"/>
            <a:ext cx="982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Gain 17.2 dB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0616" y="342900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Output  100 </a:t>
            </a:r>
            <a:r>
              <a:rPr lang="en-US" sz="1200" dirty="0" err="1" smtClean="0"/>
              <a:t>pJ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590 </a:t>
            </a:r>
            <a:r>
              <a:rPr lang="en-US" sz="1200" dirty="0" err="1" smtClean="0">
                <a:latin typeface="Symbol" panose="05050102010706020507" pitchFamily="18" charset="2"/>
              </a:rPr>
              <a:t>m</a:t>
            </a:r>
            <a:r>
              <a:rPr lang="en-US" sz="1200" dirty="0" err="1" smtClean="0"/>
              <a:t>W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80586" y="1828800"/>
            <a:ext cx="1195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Output  385 </a:t>
            </a:r>
            <a:r>
              <a:rPr lang="en-US" sz="1200" dirty="0" err="1" smtClean="0"/>
              <a:t>nJ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2 W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1611868"/>
            <a:ext cx="76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PriTel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54" y="2126597"/>
            <a:ext cx="2050045" cy="168340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01921"/>
            <a:ext cx="2667000" cy="202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18" y="4629447"/>
            <a:ext cx="2536916" cy="161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1"/>
            <a:ext cx="2277267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02454" y="1614529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78461" y="2270374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filter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315200" y="1945378"/>
            <a:ext cx="197968" cy="15197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34794" y="906959"/>
            <a:ext cx="4518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Gain Fiber 7.5 meters </a:t>
            </a:r>
            <a:r>
              <a:rPr lang="en-US" sz="1600" dirty="0" err="1" smtClean="0">
                <a:solidFill>
                  <a:srgbClr val="FF0000"/>
                </a:solidFill>
              </a:rPr>
              <a:t>CorActive</a:t>
            </a:r>
            <a:r>
              <a:rPr lang="en-US" sz="1600" dirty="0" smtClean="0">
                <a:solidFill>
                  <a:srgbClr val="FF0000"/>
                </a:solidFill>
              </a:rPr>
              <a:t> DCF-YB-6/128-PM ,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abs @975nm 2.6 dB/m, Core A 33 um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880" y="814626"/>
            <a:ext cx="29379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Pump: center </a:t>
            </a:r>
            <a:r>
              <a:rPr lang="en-US" sz="16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sz="1600" dirty="0" smtClean="0">
                <a:solidFill>
                  <a:srgbClr val="FF0000"/>
                </a:solidFill>
              </a:rPr>
              <a:t> 970.7 nm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(will shift higher due to heating) 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up to 7.3W @8A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26479" y="3212068"/>
            <a:ext cx="4227319" cy="3012519"/>
            <a:chOff x="4426479" y="3212068"/>
            <a:chExt cx="4227319" cy="30125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479" y="3581400"/>
              <a:ext cx="4227319" cy="2643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6889742" y="3657600"/>
              <a:ext cx="86083" cy="2133600"/>
              <a:chOff x="5638800" y="3657600"/>
              <a:chExt cx="161926" cy="21336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5638800" y="3657600"/>
                <a:ext cx="76200" cy="21336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5724526" y="3657600"/>
                <a:ext cx="76200" cy="20574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6977855" y="3657600"/>
              <a:ext cx="86083" cy="2133600"/>
              <a:chOff x="5638800" y="3657600"/>
              <a:chExt cx="161926" cy="21336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5638800" y="3657600"/>
                <a:ext cx="76200" cy="2133600"/>
              </a:xfrm>
              <a:prstGeom prst="line">
                <a:avLst/>
              </a:prstGeom>
              <a:ln w="63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724527" y="3657600"/>
                <a:ext cx="76199" cy="2057400"/>
              </a:xfrm>
              <a:prstGeom prst="line">
                <a:avLst/>
              </a:prstGeom>
              <a:ln w="63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4660905" y="3212068"/>
              <a:ext cx="3758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Absorption Spectra for </a:t>
              </a:r>
              <a:r>
                <a:rPr lang="en-US" dirty="0" err="1" smtClean="0"/>
                <a:t>Yd</a:t>
              </a:r>
              <a:r>
                <a:rPr lang="en-US" dirty="0" smtClean="0"/>
                <a:t> doped Fiber</a:t>
              </a:r>
              <a:endParaRPr lang="en-US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SBS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62518"/>
                <a:ext cx="8229600" cy="546208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SBS threshold (CW laser)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𝑆𝐵𝑆</m:t>
                        </m:r>
                      </m:sub>
                    </m:sSub>
                    <m:r>
                      <a:rPr lang="en-US" dirty="0">
                        <a:ea typeface="Cambria Math"/>
                      </a:rPr>
                      <m:t>=</m:t>
                    </m:r>
                    <m:r>
                      <a:rPr lang="en-US" b="0" i="0" dirty="0" smtClean="0">
                        <a:latin typeface="Cambria Math"/>
                        <a:ea typeface="Cambria Math"/>
                      </a:rPr>
                      <m:t>21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𝐴𝐾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𝑔𝐿</m:t>
                        </m:r>
                      </m:den>
                    </m:f>
                    <m:d>
                      <m:d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dirty="0" smtClean="0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el-GR" b="0" i="1" dirty="0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dirty="0" smtClean="0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el-GR" b="0" i="1" dirty="0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SBS in pulsed fiber amplifier</a:t>
                </a:r>
              </a:p>
              <a:p>
                <a:pPr lvl="1"/>
                <a:r>
                  <a:rPr lang="en-US" dirty="0" smtClean="0"/>
                  <a:t>Signal line width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Pulse duration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R</a:t>
                </a:r>
                <a:r>
                  <a:rPr lang="en-US" dirty="0" smtClean="0"/>
                  <a:t>epetition rate</a:t>
                </a:r>
              </a:p>
              <a:p>
                <a:r>
                  <a:rPr lang="en-US" dirty="0" smtClean="0"/>
                  <a:t>Laser Pulse structure through CW section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We see detrimental effects due to both the pulse duration and repetition rate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62518"/>
                <a:ext cx="8229600" cy="5462082"/>
              </a:xfrm>
              <a:blipFill rotWithShape="1">
                <a:blip r:embed="rId2"/>
                <a:stretch>
                  <a:fillRect l="-593" t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169585" y="999292"/>
            <a:ext cx="3283463" cy="2185214"/>
            <a:chOff x="5253521" y="1676400"/>
            <a:chExt cx="3283463" cy="21852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5300077" y="3153728"/>
                  <a:ext cx="191757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b="0" i="1" dirty="0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l-GR" sz="1600" b="0" i="1" dirty="0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= laser line width</a:t>
                  </a:r>
                  <a:endParaRPr lang="en-US" sz="1600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077" y="3153728"/>
                  <a:ext cx="1917576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357" r="-63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5253521" y="3523060"/>
                  <a:ext cx="328346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dirty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sz="1600" b="0" i="1" dirty="0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1600" b="0" i="1" dirty="0" smtClean="0">
                          <a:latin typeface="Cambria Math"/>
                          <a:ea typeface="Cambria Math"/>
                        </a:rPr>
                        <m:t>﷮</m:t>
                      </m:r>
                      <m:r>
                        <a:rPr lang="en-US" sz="1600" b="0" i="1" dirty="0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a14:m>
                  <a:r>
                    <a:rPr lang="en-US" sz="1600" dirty="0" smtClean="0"/>
                    <a:t>= spectral width BGS (&lt;100 MHz)</a:t>
                  </a:r>
                  <a:endParaRPr lang="en-US" sz="1600" dirty="0"/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521" y="3523060"/>
                  <a:ext cx="328346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9091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5300077" y="1676400"/>
              <a:ext cx="1716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 = fiber core area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80860" y="2045732"/>
              <a:ext cx="2388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K = polarization factor (=1)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00077" y="2415064"/>
              <a:ext cx="28216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</a:t>
              </a:r>
              <a:r>
                <a:rPr lang="en-US" sz="1600" dirty="0" smtClean="0"/>
                <a:t> = peak Brillion gain coefficient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95595" y="2784396"/>
              <a:ext cx="2193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 = effective fiber length</a:t>
              </a:r>
              <a:endParaRPr lang="en-US" sz="1600" dirty="0"/>
            </a:p>
          </p:txBody>
        </p:sp>
      </p:grpSp>
      <p:grpSp>
        <p:nvGrpSpPr>
          <p:cNvPr id="11" name="Group 81"/>
          <p:cNvGrpSpPr/>
          <p:nvPr/>
        </p:nvGrpSpPr>
        <p:grpSpPr>
          <a:xfrm>
            <a:off x="880112" y="3956842"/>
            <a:ext cx="7162800" cy="596900"/>
            <a:chOff x="965200" y="3429000"/>
            <a:chExt cx="7162800" cy="596900"/>
          </a:xfrm>
        </p:grpSpPr>
        <p:sp>
          <p:nvSpPr>
            <p:cNvPr id="12" name="Freeform 11"/>
            <p:cNvSpPr/>
            <p:nvPr/>
          </p:nvSpPr>
          <p:spPr>
            <a:xfrm>
              <a:off x="965200" y="3429000"/>
              <a:ext cx="3125994" cy="588723"/>
            </a:xfrm>
            <a:custGeom>
              <a:avLst/>
              <a:gdLst>
                <a:gd name="connsiteX0" fmla="*/ 0 w 6400800"/>
                <a:gd name="connsiteY0" fmla="*/ 901700 h 914400"/>
                <a:gd name="connsiteX1" fmla="*/ 12700 w 6400800"/>
                <a:gd name="connsiteY1" fmla="*/ 0 h 914400"/>
                <a:gd name="connsiteX2" fmla="*/ 914400 w 6400800"/>
                <a:gd name="connsiteY2" fmla="*/ 0 h 914400"/>
                <a:gd name="connsiteX3" fmla="*/ 914400 w 6400800"/>
                <a:gd name="connsiteY3" fmla="*/ 914400 h 914400"/>
                <a:gd name="connsiteX4" fmla="*/ 2743200 w 6400800"/>
                <a:gd name="connsiteY4" fmla="*/ 914400 h 914400"/>
                <a:gd name="connsiteX5" fmla="*/ 2755900 w 6400800"/>
                <a:gd name="connsiteY5" fmla="*/ 0 h 914400"/>
                <a:gd name="connsiteX6" fmla="*/ 3644900 w 6400800"/>
                <a:gd name="connsiteY6" fmla="*/ 12700 h 914400"/>
                <a:gd name="connsiteX7" fmla="*/ 3644900 w 6400800"/>
                <a:gd name="connsiteY7" fmla="*/ 914400 h 914400"/>
                <a:gd name="connsiteX8" fmla="*/ 5486400 w 6400800"/>
                <a:gd name="connsiteY8" fmla="*/ 914400 h 914400"/>
                <a:gd name="connsiteX9" fmla="*/ 5486400 w 6400800"/>
                <a:gd name="connsiteY9" fmla="*/ 12700 h 914400"/>
                <a:gd name="connsiteX10" fmla="*/ 6400800 w 6400800"/>
                <a:gd name="connsiteY10" fmla="*/ 12700 h 914400"/>
                <a:gd name="connsiteX11" fmla="*/ 6400800 w 6400800"/>
                <a:gd name="connsiteY1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00800" h="914400">
                  <a:moveTo>
                    <a:pt x="0" y="901700"/>
                  </a:moveTo>
                  <a:lnTo>
                    <a:pt x="12700" y="0"/>
                  </a:lnTo>
                  <a:lnTo>
                    <a:pt x="914400" y="0"/>
                  </a:lnTo>
                  <a:lnTo>
                    <a:pt x="914400" y="914400"/>
                  </a:lnTo>
                  <a:lnTo>
                    <a:pt x="2743200" y="914400"/>
                  </a:lnTo>
                  <a:lnTo>
                    <a:pt x="2755900" y="0"/>
                  </a:lnTo>
                  <a:lnTo>
                    <a:pt x="3644900" y="12700"/>
                  </a:lnTo>
                  <a:lnTo>
                    <a:pt x="3644900" y="914400"/>
                  </a:lnTo>
                  <a:lnTo>
                    <a:pt x="5486400" y="914400"/>
                  </a:lnTo>
                  <a:lnTo>
                    <a:pt x="5486400" y="12700"/>
                  </a:lnTo>
                  <a:lnTo>
                    <a:pt x="6400800" y="12700"/>
                  </a:lnTo>
                  <a:lnTo>
                    <a:pt x="6400800" y="91440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1"/>
            <p:cNvGrpSpPr/>
            <p:nvPr/>
          </p:nvGrpSpPr>
          <p:grpSpPr>
            <a:xfrm>
              <a:off x="983807" y="3486237"/>
              <a:ext cx="419280" cy="523310"/>
              <a:chOff x="1046389" y="762000"/>
              <a:chExt cx="684771" cy="812800"/>
            </a:xfrm>
            <a:solidFill>
              <a:srgbClr val="FF0000"/>
            </a:solidFill>
          </p:grpSpPr>
          <p:sp>
            <p:nvSpPr>
              <p:cNvPr id="52" name="Rectangle 51"/>
              <p:cNvSpPr/>
              <p:nvPr/>
            </p:nvSpPr>
            <p:spPr>
              <a:xfrm>
                <a:off x="1046389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167946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89504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411061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532618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54175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2"/>
            <p:cNvGrpSpPr/>
            <p:nvPr/>
          </p:nvGrpSpPr>
          <p:grpSpPr>
            <a:xfrm>
              <a:off x="3666563" y="3502590"/>
              <a:ext cx="419280" cy="523310"/>
              <a:chOff x="1046389" y="762000"/>
              <a:chExt cx="684771" cy="812800"/>
            </a:xfrm>
            <a:solidFill>
              <a:srgbClr val="FF0000"/>
            </a:solidFill>
          </p:grpSpPr>
          <p:sp>
            <p:nvSpPr>
              <p:cNvPr id="46" name="Rectangle 45"/>
              <p:cNvSpPr/>
              <p:nvPr/>
            </p:nvSpPr>
            <p:spPr>
              <a:xfrm>
                <a:off x="1046389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67945" y="762000"/>
                <a:ext cx="76984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89504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11061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532618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54175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9"/>
            <p:cNvGrpSpPr/>
            <p:nvPr/>
          </p:nvGrpSpPr>
          <p:grpSpPr>
            <a:xfrm>
              <a:off x="2321297" y="3494414"/>
              <a:ext cx="419280" cy="523310"/>
              <a:chOff x="1046389" y="762000"/>
              <a:chExt cx="684771" cy="812800"/>
            </a:xfrm>
            <a:solidFill>
              <a:srgbClr val="FF0000"/>
            </a:solidFill>
          </p:grpSpPr>
          <p:sp>
            <p:nvSpPr>
              <p:cNvPr id="40" name="Rectangle 39"/>
              <p:cNvSpPr/>
              <p:nvPr/>
            </p:nvSpPr>
            <p:spPr>
              <a:xfrm>
                <a:off x="1046389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67946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89504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11061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532618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654175" y="762000"/>
                <a:ext cx="76985" cy="812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27"/>
            <p:cNvGrpSpPr/>
            <p:nvPr/>
          </p:nvGrpSpPr>
          <p:grpSpPr>
            <a:xfrm>
              <a:off x="5002006" y="3429000"/>
              <a:ext cx="3125994" cy="596900"/>
              <a:chOff x="1016000" y="673100"/>
              <a:chExt cx="5105400" cy="927100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016000" y="673100"/>
                <a:ext cx="5105400" cy="914400"/>
              </a:xfrm>
              <a:custGeom>
                <a:avLst/>
                <a:gdLst>
                  <a:gd name="connsiteX0" fmla="*/ 0 w 6400800"/>
                  <a:gd name="connsiteY0" fmla="*/ 901700 h 914400"/>
                  <a:gd name="connsiteX1" fmla="*/ 12700 w 6400800"/>
                  <a:gd name="connsiteY1" fmla="*/ 0 h 914400"/>
                  <a:gd name="connsiteX2" fmla="*/ 914400 w 6400800"/>
                  <a:gd name="connsiteY2" fmla="*/ 0 h 914400"/>
                  <a:gd name="connsiteX3" fmla="*/ 914400 w 6400800"/>
                  <a:gd name="connsiteY3" fmla="*/ 914400 h 914400"/>
                  <a:gd name="connsiteX4" fmla="*/ 2743200 w 6400800"/>
                  <a:gd name="connsiteY4" fmla="*/ 914400 h 914400"/>
                  <a:gd name="connsiteX5" fmla="*/ 2755900 w 6400800"/>
                  <a:gd name="connsiteY5" fmla="*/ 0 h 914400"/>
                  <a:gd name="connsiteX6" fmla="*/ 3644900 w 6400800"/>
                  <a:gd name="connsiteY6" fmla="*/ 12700 h 914400"/>
                  <a:gd name="connsiteX7" fmla="*/ 3644900 w 6400800"/>
                  <a:gd name="connsiteY7" fmla="*/ 914400 h 914400"/>
                  <a:gd name="connsiteX8" fmla="*/ 5486400 w 6400800"/>
                  <a:gd name="connsiteY8" fmla="*/ 914400 h 914400"/>
                  <a:gd name="connsiteX9" fmla="*/ 5486400 w 6400800"/>
                  <a:gd name="connsiteY9" fmla="*/ 12700 h 914400"/>
                  <a:gd name="connsiteX10" fmla="*/ 6400800 w 6400800"/>
                  <a:gd name="connsiteY10" fmla="*/ 12700 h 914400"/>
                  <a:gd name="connsiteX11" fmla="*/ 6400800 w 6400800"/>
                  <a:gd name="connsiteY11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00800" h="914400">
                    <a:moveTo>
                      <a:pt x="0" y="901700"/>
                    </a:moveTo>
                    <a:lnTo>
                      <a:pt x="12700" y="0"/>
                    </a:ln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2743200" y="914400"/>
                    </a:lnTo>
                    <a:lnTo>
                      <a:pt x="2755900" y="0"/>
                    </a:lnTo>
                    <a:lnTo>
                      <a:pt x="3644900" y="12700"/>
                    </a:lnTo>
                    <a:lnTo>
                      <a:pt x="3644900" y="914400"/>
                    </a:lnTo>
                    <a:lnTo>
                      <a:pt x="5486400" y="914400"/>
                    </a:lnTo>
                    <a:lnTo>
                      <a:pt x="5486400" y="12700"/>
                    </a:lnTo>
                    <a:lnTo>
                      <a:pt x="6400800" y="12700"/>
                    </a:lnTo>
                    <a:lnTo>
                      <a:pt x="6400800" y="91440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1"/>
              <p:cNvGrpSpPr/>
              <p:nvPr/>
            </p:nvGrpSpPr>
            <p:grpSpPr>
              <a:xfrm>
                <a:off x="1046389" y="762000"/>
                <a:ext cx="684771" cy="812800"/>
                <a:chOff x="1046389" y="762000"/>
                <a:chExt cx="684771" cy="812800"/>
              </a:xfrm>
              <a:solidFill>
                <a:srgbClr val="FF0000"/>
              </a:solidFill>
            </p:grpSpPr>
            <p:sp>
              <p:nvSpPr>
                <p:cNvPr id="34" name="Rectangle 4"/>
                <p:cNvSpPr/>
                <p:nvPr/>
              </p:nvSpPr>
              <p:spPr>
                <a:xfrm>
                  <a:off x="1046389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5"/>
                <p:cNvSpPr/>
                <p:nvPr/>
              </p:nvSpPr>
              <p:spPr>
                <a:xfrm>
                  <a:off x="1167946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6"/>
                <p:cNvSpPr/>
                <p:nvPr/>
              </p:nvSpPr>
              <p:spPr>
                <a:xfrm>
                  <a:off x="1289504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7"/>
                <p:cNvSpPr/>
                <p:nvPr/>
              </p:nvSpPr>
              <p:spPr>
                <a:xfrm>
                  <a:off x="1411061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8"/>
                <p:cNvSpPr/>
                <p:nvPr/>
              </p:nvSpPr>
              <p:spPr>
                <a:xfrm>
                  <a:off x="1532618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9"/>
                <p:cNvSpPr/>
                <p:nvPr/>
              </p:nvSpPr>
              <p:spPr>
                <a:xfrm>
                  <a:off x="1654175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2"/>
              <p:cNvGrpSpPr/>
              <p:nvPr/>
            </p:nvGrpSpPr>
            <p:grpSpPr>
              <a:xfrm>
                <a:off x="5427889" y="787400"/>
                <a:ext cx="684771" cy="812800"/>
                <a:chOff x="1046389" y="762000"/>
                <a:chExt cx="684771" cy="812800"/>
              </a:xfrm>
              <a:solidFill>
                <a:srgbClr val="FF0000"/>
              </a:solidFill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046389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167946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289504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411061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532618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654175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19"/>
              <p:cNvGrpSpPr/>
              <p:nvPr/>
            </p:nvGrpSpPr>
            <p:grpSpPr>
              <a:xfrm>
                <a:off x="3230789" y="774700"/>
                <a:ext cx="684771" cy="812800"/>
                <a:chOff x="1046389" y="762000"/>
                <a:chExt cx="684771" cy="812800"/>
              </a:xfrm>
              <a:solidFill>
                <a:srgbClr val="FF0000"/>
              </a:solidFill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046389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167946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289504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411061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532618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654175" y="762000"/>
                  <a:ext cx="76985" cy="812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7" name="Straight Connector 16"/>
            <p:cNvCxnSpPr/>
            <p:nvPr/>
          </p:nvCxnSpPr>
          <p:spPr>
            <a:xfrm>
              <a:off x="4113684" y="4013200"/>
              <a:ext cx="8770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945856" y="4592634"/>
            <a:ext cx="354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 (N pulses on 201.25 MHz)  </a:t>
            </a:r>
          </a:p>
          <a:p>
            <a:r>
              <a:rPr lang="en-US" dirty="0" smtClean="0"/>
              <a:t>Typically N ~ 12 16 pulses (60-80 ns)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382178" y="3574063"/>
            <a:ext cx="5487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Repetition rate ~ 450 kHz (Booster revolution frequency) 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575392" y="4763852"/>
            <a:ext cx="441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This is equivalent to 450 kHz repetition rate of 60-80 ns laser pulses</a:t>
            </a:r>
            <a:endParaRPr lang="en-US" sz="1200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2572493" y="2276565"/>
            <a:ext cx="2477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For 0.1 nm line width -&gt; 26 GHz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0170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Requirements</a:t>
            </a:r>
          </a:p>
          <a:p>
            <a:pPr lvl="1"/>
            <a:r>
              <a:rPr lang="en-US" sz="2000" dirty="0"/>
              <a:t>All ions in bunch should see the same photon </a:t>
            </a:r>
            <a:r>
              <a:rPr lang="en-US" sz="2000" dirty="0" smtClean="0"/>
              <a:t>density</a:t>
            </a:r>
            <a:endParaRPr lang="en-US" sz="1600" dirty="0"/>
          </a:p>
          <a:p>
            <a:pPr lvl="1"/>
            <a:r>
              <a:rPr lang="en-US" sz="2000" dirty="0"/>
              <a:t>The </a:t>
            </a:r>
            <a:r>
              <a:rPr lang="en-US" sz="2000" dirty="0" smtClean="0"/>
              <a:t>201.25 </a:t>
            </a:r>
            <a:r>
              <a:rPr lang="en-US" sz="2000" dirty="0"/>
              <a:t>MHz </a:t>
            </a:r>
            <a:r>
              <a:rPr lang="en-US" sz="2000" dirty="0" smtClean="0"/>
              <a:t>laser pulses </a:t>
            </a:r>
            <a:r>
              <a:rPr lang="en-US" sz="2000" dirty="0"/>
              <a:t>must be phased with the </a:t>
            </a:r>
            <a:r>
              <a:rPr lang="en-US" sz="2000" dirty="0" smtClean="0"/>
              <a:t>RFQ</a:t>
            </a:r>
          </a:p>
          <a:p>
            <a:pPr lvl="1"/>
            <a:r>
              <a:rPr lang="en-US" sz="2000" dirty="0" smtClean="0"/>
              <a:t>The laser pulse length </a:t>
            </a:r>
            <a:r>
              <a:rPr lang="en-US" sz="2000" dirty="0" smtClean="0"/>
              <a:t>=/&gt; </a:t>
            </a:r>
            <a:r>
              <a:rPr lang="en-US" sz="2000" dirty="0" smtClean="0"/>
              <a:t>bunch length </a:t>
            </a:r>
            <a:r>
              <a:rPr lang="en-US" sz="2000" dirty="0" smtClean="0"/>
              <a:t>~1.5 to 2 ns</a:t>
            </a:r>
            <a:endParaRPr lang="en-US" sz="2000" dirty="0" smtClean="0"/>
          </a:p>
          <a:p>
            <a:pPr lvl="1"/>
            <a:r>
              <a:rPr lang="en-US" sz="2000" dirty="0" smtClean="0"/>
              <a:t>Uniform temporal profile</a:t>
            </a:r>
          </a:p>
          <a:p>
            <a:pPr lvl="1"/>
            <a:r>
              <a:rPr lang="en-US" sz="2000" dirty="0" smtClean="0"/>
              <a:t>The burst of 201.25 MHz pulses must match the Booster </a:t>
            </a:r>
            <a:r>
              <a:rPr lang="en-US" sz="2000" dirty="0" err="1" smtClean="0"/>
              <a:t>inj</a:t>
            </a:r>
            <a:r>
              <a:rPr lang="en-US" sz="2000" dirty="0" smtClean="0"/>
              <a:t> rev. freq.</a:t>
            </a:r>
            <a:endParaRPr lang="en-US" sz="2000" dirty="0"/>
          </a:p>
          <a:p>
            <a:pPr lvl="1"/>
            <a:r>
              <a:rPr lang="en-US" sz="2000" dirty="0"/>
              <a:t>The 450 kHz burst must have appropriate timing within the </a:t>
            </a:r>
            <a:r>
              <a:rPr lang="en-US" sz="2000" dirty="0" err="1"/>
              <a:t>linac</a:t>
            </a:r>
            <a:r>
              <a:rPr lang="en-US" sz="2000" dirty="0"/>
              <a:t> pulse</a:t>
            </a:r>
          </a:p>
          <a:p>
            <a:pPr lvl="1"/>
            <a:r>
              <a:rPr lang="en-US" sz="2000" dirty="0"/>
              <a:t>The  pulse </a:t>
            </a:r>
            <a:r>
              <a:rPr lang="en-US" sz="2000" dirty="0" smtClean="0"/>
              <a:t>energy should </a:t>
            </a:r>
            <a:r>
              <a:rPr lang="en-US" sz="2000" dirty="0"/>
              <a:t>neutralize &gt; 99% of ions in each bunch</a:t>
            </a:r>
          </a:p>
          <a:p>
            <a:pPr lvl="1"/>
            <a:endParaRPr lang="en-US" sz="2000" dirty="0"/>
          </a:p>
          <a:p>
            <a:r>
              <a:rPr lang="en-US" sz="2400" b="1" dirty="0" smtClean="0"/>
              <a:t>Technique</a:t>
            </a:r>
          </a:p>
          <a:p>
            <a:pPr lvl="1"/>
            <a:r>
              <a:rPr lang="en-US" sz="2000" dirty="0" smtClean="0"/>
              <a:t>Utilize a CW seed laser and wave-guide modulator to create required laser pulse pattern (both 200 MHz and 450 kHz) at low pulse energies (</a:t>
            </a:r>
            <a:r>
              <a:rPr lang="en-US" sz="2000" dirty="0" err="1" smtClean="0"/>
              <a:t>pJ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Amplify pulse pattern using a three-stage fiber amplifier (</a:t>
            </a:r>
            <a:r>
              <a:rPr lang="en-US" sz="2000" dirty="0" err="1" smtClean="0"/>
              <a:t>nJ</a:t>
            </a:r>
            <a:r>
              <a:rPr lang="en-US" sz="2000" dirty="0" smtClean="0"/>
              <a:t> to </a:t>
            </a:r>
            <a:r>
              <a:rPr lang="en-US" sz="2000" dirty="0" err="1" smtClean="0"/>
              <a:t>uJ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Further amplify using a free-space solid state amplifier (</a:t>
            </a:r>
            <a:r>
              <a:rPr lang="en-US" sz="2000" dirty="0" err="1" smtClean="0"/>
              <a:t>mJ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Create a spatially uniform photon beam </a:t>
            </a:r>
          </a:p>
          <a:p>
            <a:pPr lvl="1"/>
            <a:r>
              <a:rPr lang="en-US" sz="2000" dirty="0" smtClean="0"/>
              <a:t>Insert laser pulse into a linear zig-</a:t>
            </a:r>
            <a:r>
              <a:rPr lang="en-US" sz="2000" dirty="0" err="1" smtClean="0"/>
              <a:t>zag</a:t>
            </a:r>
            <a:r>
              <a:rPr lang="en-US" sz="2000" dirty="0" smtClean="0"/>
              <a:t> interaction cavity where the laser reflections inside the cavity match the ion velocity</a:t>
            </a:r>
          </a:p>
          <a:p>
            <a:pPr lvl="2"/>
            <a:r>
              <a:rPr lang="en-US" sz="1700" dirty="0" smtClean="0"/>
              <a:t> to reduce required pulse energy by the number N of reflections in the cavity.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Requirements and Technique of Laser Notching of H-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99409"/>
            <a:ext cx="4799905" cy="32096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SBS Mitigation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Raise the SBS threshold a factor of 7.5 by:</a:t>
            </a:r>
          </a:p>
          <a:p>
            <a:pPr lvl="1"/>
            <a:r>
              <a:rPr lang="en-US" dirty="0" smtClean="0"/>
              <a:t> utilizing a larger mode area gain fiber (x 3)</a:t>
            </a:r>
          </a:p>
          <a:p>
            <a:pPr lvl="1"/>
            <a:r>
              <a:rPr lang="en-US" dirty="0" smtClean="0"/>
              <a:t>Utilizing a gain fiber with a higher absorption</a:t>
            </a:r>
          </a:p>
          <a:p>
            <a:pPr lvl="2"/>
            <a:r>
              <a:rPr lang="en-US" dirty="0" smtClean="0"/>
              <a:t>Reduce length of gain fiber  (x 2.5)</a:t>
            </a:r>
          </a:p>
          <a:p>
            <a:pPr lvl="1"/>
            <a:r>
              <a:rPr lang="en-US" dirty="0" smtClean="0"/>
              <a:t>Better matching pump wavelength to improve optical-optical efficiency 	</a:t>
            </a:r>
          </a:p>
          <a:p>
            <a:pPr lvl="2"/>
            <a:r>
              <a:rPr lang="en-US" dirty="0" smtClean="0"/>
              <a:t>Reduce pump power</a:t>
            </a:r>
          </a:p>
          <a:p>
            <a:pPr lvl="1"/>
            <a:r>
              <a:rPr lang="en-US" dirty="0" smtClean="0"/>
              <a:t>Potentially reduce un-doped delivery fiber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98" y="1766500"/>
            <a:ext cx="1560979" cy="10668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Fiber Amplifier System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9" y="1879421"/>
            <a:ext cx="643731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5529" y="2161401"/>
            <a:ext cx="1515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Input 363 nJ  1.96 W</a:t>
            </a:r>
            <a:endParaRPr lang="pl-PL" sz="1200" dirty="0"/>
          </a:p>
        </p:txBody>
      </p:sp>
      <p:sp>
        <p:nvSpPr>
          <p:cNvPr id="9" name="Rectangle 8"/>
          <p:cNvSpPr/>
          <p:nvPr/>
        </p:nvSpPr>
        <p:spPr>
          <a:xfrm>
            <a:off x="4190999" y="3096627"/>
            <a:ext cx="1033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Gain: 14.5 dB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1" y="4047054"/>
            <a:ext cx="1852612" cy="185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164" y="533400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Engines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1060078" y="5910552"/>
            <a:ext cx="282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Micrograph of PCF fiber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4525558"/>
            <a:ext cx="36145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mode, single polarization</a:t>
            </a:r>
          </a:p>
          <a:p>
            <a:r>
              <a:rPr lang="en-US" dirty="0" smtClean="0"/>
              <a:t>Small NA (~0.03)  </a:t>
            </a:r>
          </a:p>
          <a:p>
            <a:r>
              <a:rPr lang="en-US" dirty="0"/>
              <a:t>L</a:t>
            </a:r>
            <a:r>
              <a:rPr lang="en-US" dirty="0" smtClean="0"/>
              <a:t>arge mode area</a:t>
            </a:r>
          </a:p>
          <a:p>
            <a:r>
              <a:rPr lang="en-US" dirty="0" smtClean="0"/>
              <a:t>High peak power levels</a:t>
            </a:r>
          </a:p>
          <a:p>
            <a:r>
              <a:rPr lang="en-US" dirty="0" smtClean="0"/>
              <a:t>High pump absorption (~10 dB/m)</a:t>
            </a:r>
          </a:p>
          <a:p>
            <a:r>
              <a:rPr lang="en-US" dirty="0" smtClean="0"/>
              <a:t>High reliability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24000" y="4973360"/>
            <a:ext cx="9491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00800" y="3657600"/>
            <a:ext cx="2410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Output to include mode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stripper (to remove any pump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light) and optics to match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into first FS amp.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581400" y="2161173"/>
            <a:ext cx="609600" cy="1039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934910" cy="221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1" y="3886200"/>
            <a:ext cx="4063109" cy="228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886200"/>
            <a:ext cx="22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Bundle to taper splice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00259" y="390590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66212" y="4090574"/>
            <a:ext cx="70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5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Free space amplifier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117" y="170329"/>
            <a:ext cx="3948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Free Space Amplifier configuration 2.2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Pulsed at 15 Hz)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631406" y="1860817"/>
            <a:ext cx="273729" cy="3181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21966" y="4228492"/>
            <a:ext cx="316637" cy="3261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 rot="16200000">
            <a:off x="5310853" y="2986159"/>
            <a:ext cx="1136342" cy="461639"/>
            <a:chOff x="1811044" y="4793941"/>
            <a:chExt cx="1136342" cy="461639"/>
          </a:xfrm>
        </p:grpSpPr>
        <p:sp>
          <p:nvSpPr>
            <p:cNvPr id="69" name="Flowchart: Sort 68"/>
            <p:cNvSpPr/>
            <p:nvPr/>
          </p:nvSpPr>
          <p:spPr>
            <a:xfrm>
              <a:off x="2139518" y="4829452"/>
              <a:ext cx="177554" cy="381740"/>
            </a:xfrm>
            <a:prstGeom prst="flowChartSo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llate 69"/>
            <p:cNvSpPr/>
            <p:nvPr/>
          </p:nvSpPr>
          <p:spPr>
            <a:xfrm>
              <a:off x="1811044" y="4847207"/>
              <a:ext cx="168676" cy="346229"/>
            </a:xfrm>
            <a:prstGeom prst="flowChartCol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Flowchart: Sort 70"/>
            <p:cNvSpPr/>
            <p:nvPr/>
          </p:nvSpPr>
          <p:spPr>
            <a:xfrm>
              <a:off x="2787588" y="4793941"/>
              <a:ext cx="159798" cy="461639"/>
            </a:xfrm>
            <a:prstGeom prst="flowChartSo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46579" y="4240267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HRM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836007" y="1630406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HRM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3016" y="1122574"/>
            <a:ext cx="668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Faraday</a:t>
            </a:r>
          </a:p>
          <a:p>
            <a:pPr algn="ctr"/>
            <a:r>
              <a:rPr lang="en-US" sz="1200" dirty="0" smtClean="0"/>
              <a:t>Isolator</a:t>
            </a:r>
          </a:p>
          <a:p>
            <a:pPr algn="ctr"/>
            <a:r>
              <a:rPr lang="en-US" sz="1200" dirty="0" smtClean="0"/>
              <a:t>8mm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534791" y="3080832"/>
            <a:ext cx="190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Telescope to expand beam </a:t>
            </a:r>
          </a:p>
          <a:p>
            <a:r>
              <a:rPr lang="en-US" sz="1200" dirty="0" smtClean="0"/>
              <a:t>(1/e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diameter to 5.08 mm)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5097435"/>
            <a:ext cx="20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Input fiber</a:t>
            </a:r>
          </a:p>
          <a:p>
            <a:pPr algn="ctr"/>
            <a:r>
              <a:rPr lang="en-US" dirty="0" smtClean="0"/>
              <a:t>From fiber amplifier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2416917" y="2948949"/>
            <a:ext cx="8877" cy="33735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2700000" flipV="1">
            <a:off x="4826151" y="2011135"/>
            <a:ext cx="8877" cy="337351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18102" y="2887458"/>
            <a:ext cx="1286176" cy="2143957"/>
            <a:chOff x="318678" y="1162039"/>
            <a:chExt cx="1286176" cy="2143957"/>
          </a:xfrm>
        </p:grpSpPr>
        <p:sp>
          <p:nvSpPr>
            <p:cNvPr id="3" name="Rectangle 2"/>
            <p:cNvSpPr/>
            <p:nvPr/>
          </p:nvSpPr>
          <p:spPr>
            <a:xfrm>
              <a:off x="1183383" y="1645872"/>
              <a:ext cx="195308" cy="9699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272159" y="2420510"/>
              <a:ext cx="0" cy="8854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085728" y="1388420"/>
              <a:ext cx="319596" cy="29296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52216" y="1225213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HRM</a:t>
              </a:r>
              <a:endParaRPr lang="en-US" sz="1200" dirty="0"/>
            </a:p>
          </p:txBody>
        </p:sp>
        <p:sp>
          <p:nvSpPr>
            <p:cNvPr id="22" name="Flowchart: Collate 21"/>
            <p:cNvSpPr/>
            <p:nvPr/>
          </p:nvSpPr>
          <p:spPr>
            <a:xfrm rot="16200000">
              <a:off x="1241087" y="2229578"/>
              <a:ext cx="99874" cy="193089"/>
            </a:xfrm>
            <a:prstGeom prst="flowChartCol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lowchart: Sort 22"/>
            <p:cNvSpPr/>
            <p:nvPr/>
          </p:nvSpPr>
          <p:spPr>
            <a:xfrm rot="16200000">
              <a:off x="1218893" y="1750186"/>
              <a:ext cx="144262" cy="286305"/>
            </a:xfrm>
            <a:prstGeom prst="flowChartSo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254801" y="1903673"/>
              <a:ext cx="17932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Fiber port and optics</a:t>
              </a:r>
            </a:p>
            <a:p>
              <a:r>
                <a:rPr lang="en-US" sz="1200" dirty="0" smtClean="0"/>
                <a:t>to generate</a:t>
              </a:r>
            </a:p>
            <a:p>
              <a:r>
                <a:rPr lang="en-US" sz="1200" dirty="0" smtClean="0"/>
                <a:t>1/e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diameter of 1.6 mm</a:t>
              </a:r>
              <a:endParaRPr lang="en-US" sz="12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1595977" y="1162039"/>
              <a:ext cx="8877" cy="33735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 flipV="1">
            <a:off x="5801273" y="1814647"/>
            <a:ext cx="337351" cy="1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 rot="10800000" flipV="1">
            <a:off x="4997821" y="1734407"/>
            <a:ext cx="993372" cy="550918"/>
            <a:chOff x="3124124" y="1280852"/>
            <a:chExt cx="823950" cy="577049"/>
          </a:xfrm>
        </p:grpSpPr>
        <p:grpSp>
          <p:nvGrpSpPr>
            <p:cNvPr id="48" name="Group 47"/>
            <p:cNvGrpSpPr/>
            <p:nvPr/>
          </p:nvGrpSpPr>
          <p:grpSpPr>
            <a:xfrm>
              <a:off x="3124125" y="1280852"/>
              <a:ext cx="823949" cy="577049"/>
              <a:chOff x="3133817" y="443883"/>
              <a:chExt cx="810815" cy="577049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133817" y="656948"/>
                <a:ext cx="810815" cy="15979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391270" y="443883"/>
                <a:ext cx="301841" cy="57704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124124" y="1487672"/>
              <a:ext cx="252405" cy="171519"/>
              <a:chOff x="3639845" y="1367161"/>
              <a:chExt cx="452761" cy="452761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639845" y="1376039"/>
                <a:ext cx="443883" cy="443883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>
                <a:off x="3639845" y="1367161"/>
                <a:ext cx="452761" cy="44388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3695668" y="1492419"/>
              <a:ext cx="252405" cy="171519"/>
              <a:chOff x="3639845" y="1367161"/>
              <a:chExt cx="452761" cy="452761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639845" y="1376039"/>
                <a:ext cx="443883" cy="443883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flipH="1">
                <a:off x="3639845" y="1367161"/>
                <a:ext cx="452761" cy="44388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/>
          <p:cNvGrpSpPr/>
          <p:nvPr/>
        </p:nvGrpSpPr>
        <p:grpSpPr>
          <a:xfrm>
            <a:off x="2512384" y="2405540"/>
            <a:ext cx="823950" cy="1173899"/>
            <a:chOff x="2451117" y="653943"/>
            <a:chExt cx="823950" cy="1173899"/>
          </a:xfrm>
        </p:grpSpPr>
        <p:sp>
          <p:nvSpPr>
            <p:cNvPr id="10" name="TextBox 9"/>
            <p:cNvSpPr txBox="1"/>
            <p:nvPr/>
          </p:nvSpPr>
          <p:spPr>
            <a:xfrm>
              <a:off x="2528962" y="653943"/>
              <a:ext cx="668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Faraday</a:t>
              </a:r>
            </a:p>
            <a:p>
              <a:pPr algn="ctr"/>
              <a:r>
                <a:rPr lang="en-US" sz="1200" dirty="0" smtClean="0"/>
                <a:t>Isolator</a:t>
              </a:r>
            </a:p>
            <a:p>
              <a:pPr algn="ctr"/>
              <a:r>
                <a:rPr lang="en-US" sz="1200" dirty="0"/>
                <a:t>4</a:t>
              </a:r>
              <a:r>
                <a:rPr lang="en-US" sz="1200" dirty="0" smtClean="0"/>
                <a:t>mm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451117" y="1250793"/>
              <a:ext cx="823950" cy="577049"/>
              <a:chOff x="3124124" y="1280852"/>
              <a:chExt cx="823950" cy="577049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124125" y="1280852"/>
                <a:ext cx="823949" cy="577049"/>
                <a:chOff x="3133817" y="443883"/>
                <a:chExt cx="810815" cy="577049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3133817" y="656948"/>
                  <a:ext cx="810815" cy="15979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3391270" y="443883"/>
                  <a:ext cx="301841" cy="57704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3124124" y="1487672"/>
                <a:ext cx="252405" cy="171519"/>
                <a:chOff x="3639845" y="1367161"/>
                <a:chExt cx="452761" cy="452761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3639845" y="1376039"/>
                  <a:ext cx="443883" cy="443883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3639845" y="1367161"/>
                  <a:ext cx="452761" cy="44388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/>
            </p:nvGrpSpPr>
            <p:grpSpPr>
              <a:xfrm>
                <a:off x="3695668" y="1492419"/>
                <a:ext cx="252405" cy="171519"/>
                <a:chOff x="3639845" y="1367161"/>
                <a:chExt cx="452761" cy="452761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3639845" y="1376039"/>
                  <a:ext cx="443883" cy="443883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3639845" y="1367161"/>
                  <a:ext cx="452761" cy="44388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2" name="Straight Arrow Connector 41"/>
            <p:cNvCxnSpPr/>
            <p:nvPr/>
          </p:nvCxnSpPr>
          <p:spPr>
            <a:xfrm rot="18900000" flipH="1" flipV="1">
              <a:off x="3243413" y="1164897"/>
              <a:ext cx="8877" cy="33735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354806" y="2641898"/>
            <a:ext cx="2053680" cy="936117"/>
            <a:chOff x="6614027" y="846881"/>
            <a:chExt cx="2053680" cy="994299"/>
          </a:xfrm>
        </p:grpSpPr>
        <p:sp>
          <p:nvSpPr>
            <p:cNvPr id="14" name="Rectangle 13"/>
            <p:cNvSpPr/>
            <p:nvPr/>
          </p:nvSpPr>
          <p:spPr>
            <a:xfrm>
              <a:off x="6936755" y="1184233"/>
              <a:ext cx="570445" cy="6569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087722" y="1184233"/>
              <a:ext cx="8878" cy="63031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172058" y="1561534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HRM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14027" y="846881"/>
              <a:ext cx="11408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RBA (2mm rod)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21162" y="1211162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3.07”</a:t>
              </a:r>
              <a:endParaRPr lang="en-US" sz="1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 flipH="1">
            <a:off x="2380576" y="1353407"/>
            <a:ext cx="2174487" cy="1033080"/>
            <a:chOff x="6528908" y="3392689"/>
            <a:chExt cx="2174487" cy="1033080"/>
          </a:xfrm>
        </p:grpSpPr>
        <p:grpSp>
          <p:nvGrpSpPr>
            <p:cNvPr id="11" name="Group 10"/>
            <p:cNvGrpSpPr/>
            <p:nvPr/>
          </p:nvGrpSpPr>
          <p:grpSpPr>
            <a:xfrm>
              <a:off x="6618642" y="3731520"/>
              <a:ext cx="2084753" cy="694249"/>
              <a:chOff x="5168283" y="4910831"/>
              <a:chExt cx="2084753" cy="69424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168283" y="4920510"/>
                <a:ext cx="1091953" cy="65694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6650854" y="4910831"/>
                <a:ext cx="8878" cy="63031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6757387" y="5328081"/>
                <a:ext cx="4956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HRM</a:t>
                </a:r>
                <a:endParaRPr lang="en-US" sz="12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528908" y="3392689"/>
              <a:ext cx="1363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REA (6.35 mm rod)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09031" y="3756888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6.0”</a:t>
              </a:r>
              <a:endParaRPr lang="en-US" sz="14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157064" y="3067413"/>
            <a:ext cx="45719" cy="4677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97416" y="280340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Symbol" panose="05050102010706020507" pitchFamily="18" charset="2"/>
              </a:rPr>
              <a:t>l</a:t>
            </a:r>
            <a:r>
              <a:rPr lang="en-US" sz="1100" dirty="0" smtClean="0"/>
              <a:t>/2</a:t>
            </a:r>
            <a:endParaRPr lang="en-US" sz="1100" dirty="0"/>
          </a:p>
        </p:txBody>
      </p:sp>
      <p:cxnSp>
        <p:nvCxnSpPr>
          <p:cNvPr id="76" name="Straight Connector 75"/>
          <p:cNvCxnSpPr/>
          <p:nvPr/>
        </p:nvCxnSpPr>
        <p:spPr>
          <a:xfrm flipH="1" flipV="1">
            <a:off x="2471477" y="4159491"/>
            <a:ext cx="273729" cy="3181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717006" y="4215671"/>
            <a:ext cx="316637" cy="3261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 rot="16200000">
            <a:off x="6115670" y="2986159"/>
            <a:ext cx="1136342" cy="461639"/>
            <a:chOff x="1811044" y="4793941"/>
            <a:chExt cx="1136342" cy="461639"/>
          </a:xfrm>
        </p:grpSpPr>
        <p:sp>
          <p:nvSpPr>
            <p:cNvPr id="79" name="Flowchart: Sort 78"/>
            <p:cNvSpPr/>
            <p:nvPr/>
          </p:nvSpPr>
          <p:spPr>
            <a:xfrm>
              <a:off x="2139518" y="4829452"/>
              <a:ext cx="177554" cy="381740"/>
            </a:xfrm>
            <a:prstGeom prst="flowChartSo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llate 79"/>
            <p:cNvSpPr/>
            <p:nvPr/>
          </p:nvSpPr>
          <p:spPr>
            <a:xfrm>
              <a:off x="1811044" y="4847207"/>
              <a:ext cx="168676" cy="346229"/>
            </a:xfrm>
            <a:prstGeom prst="flowChartCol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Flowchart: Sort 80"/>
            <p:cNvSpPr/>
            <p:nvPr/>
          </p:nvSpPr>
          <p:spPr>
            <a:xfrm>
              <a:off x="2787588" y="4793941"/>
              <a:ext cx="159798" cy="461639"/>
            </a:xfrm>
            <a:prstGeom prst="flowChartSor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7272609" y="2224363"/>
            <a:ext cx="381000" cy="1810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 flipH="1" flipV="1">
            <a:off x="6521870" y="4215671"/>
            <a:ext cx="273729" cy="3181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37" y="1231826"/>
            <a:ext cx="384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3" name="Straight Connector 82"/>
          <p:cNvCxnSpPr/>
          <p:nvPr/>
        </p:nvCxnSpPr>
        <p:spPr>
          <a:xfrm flipV="1">
            <a:off x="7767195" y="1304994"/>
            <a:ext cx="316637" cy="3261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1464094" y="639032"/>
            <a:ext cx="6457950" cy="3757613"/>
          </a:xfrm>
          <a:custGeom>
            <a:avLst/>
            <a:gdLst>
              <a:gd name="connsiteX0" fmla="*/ 0 w 6457950"/>
              <a:gd name="connsiteY0" fmla="*/ 3543300 h 3757613"/>
              <a:gd name="connsiteX1" fmla="*/ 0 w 6457950"/>
              <a:gd name="connsiteY1" fmla="*/ 2657475 h 3757613"/>
              <a:gd name="connsiteX2" fmla="*/ 3314700 w 6457950"/>
              <a:gd name="connsiteY2" fmla="*/ 2657475 h 3757613"/>
              <a:gd name="connsiteX3" fmla="*/ 1157287 w 6457950"/>
              <a:gd name="connsiteY3" fmla="*/ 2657475 h 3757613"/>
              <a:gd name="connsiteX4" fmla="*/ 1171575 w 6457950"/>
              <a:gd name="connsiteY4" fmla="*/ 3686175 h 3757613"/>
              <a:gd name="connsiteX5" fmla="*/ 4386262 w 6457950"/>
              <a:gd name="connsiteY5" fmla="*/ 3729038 h 3757613"/>
              <a:gd name="connsiteX6" fmla="*/ 4371975 w 6457950"/>
              <a:gd name="connsiteY6" fmla="*/ 1371600 h 3757613"/>
              <a:gd name="connsiteX7" fmla="*/ 1571625 w 6457950"/>
              <a:gd name="connsiteY7" fmla="*/ 1371600 h 3757613"/>
              <a:gd name="connsiteX8" fmla="*/ 5272087 w 6457950"/>
              <a:gd name="connsiteY8" fmla="*/ 1385888 h 3757613"/>
              <a:gd name="connsiteX9" fmla="*/ 5257800 w 6457950"/>
              <a:gd name="connsiteY9" fmla="*/ 3743325 h 3757613"/>
              <a:gd name="connsiteX10" fmla="*/ 5972175 w 6457950"/>
              <a:gd name="connsiteY10" fmla="*/ 3757613 h 3757613"/>
              <a:gd name="connsiteX11" fmla="*/ 5972175 w 6457950"/>
              <a:gd name="connsiteY11" fmla="*/ 800100 h 3757613"/>
              <a:gd name="connsiteX12" fmla="*/ 6457950 w 6457950"/>
              <a:gd name="connsiteY12" fmla="*/ 800100 h 3757613"/>
              <a:gd name="connsiteX13" fmla="*/ 6457950 w 6457950"/>
              <a:gd name="connsiteY13" fmla="*/ 0 h 37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57950" h="3757613">
                <a:moveTo>
                  <a:pt x="0" y="3543300"/>
                </a:moveTo>
                <a:lnTo>
                  <a:pt x="0" y="2657475"/>
                </a:lnTo>
                <a:lnTo>
                  <a:pt x="3314700" y="2657475"/>
                </a:lnTo>
                <a:lnTo>
                  <a:pt x="1157287" y="2657475"/>
                </a:lnTo>
                <a:lnTo>
                  <a:pt x="1171575" y="3686175"/>
                </a:lnTo>
                <a:lnTo>
                  <a:pt x="4386262" y="3729038"/>
                </a:lnTo>
                <a:cubicBezTo>
                  <a:pt x="4381500" y="2943225"/>
                  <a:pt x="4376737" y="2157413"/>
                  <a:pt x="4371975" y="1371600"/>
                </a:cubicBezTo>
                <a:lnTo>
                  <a:pt x="1571625" y="1371600"/>
                </a:lnTo>
                <a:lnTo>
                  <a:pt x="5272087" y="1385888"/>
                </a:lnTo>
                <a:cubicBezTo>
                  <a:pt x="5267325" y="2171700"/>
                  <a:pt x="5262562" y="2957513"/>
                  <a:pt x="5257800" y="3743325"/>
                </a:cubicBezTo>
                <a:lnTo>
                  <a:pt x="5972175" y="3757613"/>
                </a:lnTo>
                <a:lnTo>
                  <a:pt x="5972175" y="800100"/>
                </a:lnTo>
                <a:lnTo>
                  <a:pt x="6457950" y="800100"/>
                </a:lnTo>
                <a:lnTo>
                  <a:pt x="645795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083832" y="2224363"/>
            <a:ext cx="376374" cy="1786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457908" y="598111"/>
            <a:ext cx="800100" cy="3800475"/>
          </a:xfrm>
          <a:custGeom>
            <a:avLst/>
            <a:gdLst>
              <a:gd name="connsiteX0" fmla="*/ 800100 w 800100"/>
              <a:gd name="connsiteY0" fmla="*/ 3386137 h 3800475"/>
              <a:gd name="connsiteX1" fmla="*/ 800100 w 800100"/>
              <a:gd name="connsiteY1" fmla="*/ 3800475 h 3800475"/>
              <a:gd name="connsiteX2" fmla="*/ 14287 w 800100"/>
              <a:gd name="connsiteY2" fmla="*/ 3786187 h 3800475"/>
              <a:gd name="connsiteX3" fmla="*/ 0 w 800100"/>
              <a:gd name="connsiteY3" fmla="*/ 814387 h 3800475"/>
              <a:gd name="connsiteX4" fmla="*/ 457200 w 800100"/>
              <a:gd name="connsiteY4" fmla="*/ 814387 h 3800475"/>
              <a:gd name="connsiteX5" fmla="*/ 471487 w 800100"/>
              <a:gd name="connsiteY5" fmla="*/ 0 h 38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100" h="3800475">
                <a:moveTo>
                  <a:pt x="800100" y="3386137"/>
                </a:moveTo>
                <a:lnTo>
                  <a:pt x="800100" y="3800475"/>
                </a:lnTo>
                <a:lnTo>
                  <a:pt x="14287" y="3786187"/>
                </a:lnTo>
                <a:cubicBezTo>
                  <a:pt x="9525" y="2795587"/>
                  <a:pt x="4762" y="1804987"/>
                  <a:pt x="0" y="814387"/>
                </a:cubicBezTo>
                <a:lnTo>
                  <a:pt x="457200" y="814387"/>
                </a:lnTo>
                <a:lnTo>
                  <a:pt x="471487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 rot="10800000">
            <a:off x="6404655" y="4643813"/>
            <a:ext cx="453501" cy="219771"/>
            <a:chOff x="1368051" y="1905000"/>
            <a:chExt cx="453501" cy="219771"/>
          </a:xfrm>
        </p:grpSpPr>
        <p:sp>
          <p:nvSpPr>
            <p:cNvPr id="38" name="Rectangle 37"/>
            <p:cNvSpPr/>
            <p:nvPr/>
          </p:nvSpPr>
          <p:spPr>
            <a:xfrm>
              <a:off x="1368051" y="1905000"/>
              <a:ext cx="453501" cy="174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01216" y="2079052"/>
              <a:ext cx="21728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 flipH="1">
            <a:off x="2743200" y="3657600"/>
            <a:ext cx="8877" cy="337351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945606" y="2191607"/>
            <a:ext cx="8877" cy="337351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699053" y="2606063"/>
            <a:ext cx="453501" cy="219771"/>
            <a:chOff x="1368051" y="1905000"/>
            <a:chExt cx="453501" cy="219771"/>
          </a:xfrm>
        </p:grpSpPr>
        <p:sp>
          <p:nvSpPr>
            <p:cNvPr id="88" name="Rectangle 87"/>
            <p:cNvSpPr/>
            <p:nvPr/>
          </p:nvSpPr>
          <p:spPr>
            <a:xfrm>
              <a:off x="1368051" y="1905000"/>
              <a:ext cx="453501" cy="174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501216" y="2079052"/>
              <a:ext cx="21728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 rot="10800000">
            <a:off x="2325866" y="4730839"/>
            <a:ext cx="453501" cy="219771"/>
            <a:chOff x="1368051" y="1905000"/>
            <a:chExt cx="453501" cy="219771"/>
          </a:xfrm>
        </p:grpSpPr>
        <p:sp>
          <p:nvSpPr>
            <p:cNvPr id="91" name="Rectangle 90"/>
            <p:cNvSpPr/>
            <p:nvPr/>
          </p:nvSpPr>
          <p:spPr>
            <a:xfrm>
              <a:off x="1368051" y="1905000"/>
              <a:ext cx="453501" cy="174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01216" y="2079052"/>
              <a:ext cx="21728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extBox 92"/>
          <p:cNvSpPr txBox="1"/>
          <p:nvPr/>
        </p:nvSpPr>
        <p:spPr>
          <a:xfrm rot="16200000">
            <a:off x="5344906" y="2990592"/>
            <a:ext cx="190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Telescope to </a:t>
            </a:r>
            <a:r>
              <a:rPr lang="en-US" sz="1200" dirty="0"/>
              <a:t> </a:t>
            </a:r>
            <a:r>
              <a:rPr lang="en-US" sz="1200" dirty="0" smtClean="0"/>
              <a:t>reduce beam </a:t>
            </a:r>
          </a:p>
          <a:p>
            <a:r>
              <a:rPr lang="en-US" sz="1200" dirty="0" smtClean="0"/>
              <a:t>(1/e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diameter to 1.6 mm)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372525" y="3038544"/>
            <a:ext cx="14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Stacker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6728967" y="2872698"/>
            <a:ext cx="23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532 nm alignment laser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 rot="5400000">
            <a:off x="8318593" y="1382020"/>
            <a:ext cx="453501" cy="219771"/>
            <a:chOff x="1368051" y="1905000"/>
            <a:chExt cx="453501" cy="219771"/>
          </a:xfrm>
        </p:grpSpPr>
        <p:sp>
          <p:nvSpPr>
            <p:cNvPr id="95" name="Rectangle 94"/>
            <p:cNvSpPr/>
            <p:nvPr/>
          </p:nvSpPr>
          <p:spPr>
            <a:xfrm>
              <a:off x="1368051" y="1905000"/>
              <a:ext cx="453501" cy="174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501216" y="2079052"/>
              <a:ext cx="21728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039919" y="909907"/>
            <a:ext cx="453501" cy="219771"/>
            <a:chOff x="1368051" y="1905000"/>
            <a:chExt cx="453501" cy="219771"/>
          </a:xfrm>
        </p:grpSpPr>
        <p:sp>
          <p:nvSpPr>
            <p:cNvPr id="98" name="Rectangle 97"/>
            <p:cNvSpPr/>
            <p:nvPr/>
          </p:nvSpPr>
          <p:spPr>
            <a:xfrm>
              <a:off x="1368051" y="1905000"/>
              <a:ext cx="453501" cy="174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501216" y="2079052"/>
              <a:ext cx="21728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6683841" y="156354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HRM</a:t>
            </a:r>
            <a:endParaRPr lang="en-US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040181" y="4339107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HRM</a:t>
            </a:r>
            <a:endParaRPr lang="en-US" sz="1200" dirty="0"/>
          </a:p>
        </p:txBody>
      </p:sp>
      <p:grpSp>
        <p:nvGrpSpPr>
          <p:cNvPr id="2053" name="Group 2052"/>
          <p:cNvGrpSpPr/>
          <p:nvPr/>
        </p:nvGrpSpPr>
        <p:grpSpPr>
          <a:xfrm>
            <a:off x="4579942" y="4879076"/>
            <a:ext cx="1350797" cy="1137371"/>
            <a:chOff x="466107" y="348342"/>
            <a:chExt cx="2185615" cy="1383873"/>
          </a:xfrm>
        </p:grpSpPr>
        <p:cxnSp>
          <p:nvCxnSpPr>
            <p:cNvPr id="102" name="Straight Arrow Connector 101"/>
            <p:cNvCxnSpPr/>
            <p:nvPr/>
          </p:nvCxnSpPr>
          <p:spPr>
            <a:xfrm flipH="1">
              <a:off x="1613694" y="650680"/>
              <a:ext cx="30495" cy="106020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1138387" y="1210963"/>
              <a:ext cx="1072772" cy="1492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8900000" flipH="1" flipV="1">
              <a:off x="1591416" y="672006"/>
              <a:ext cx="30495" cy="106020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2700000" flipV="1">
              <a:off x="1553534" y="725805"/>
              <a:ext cx="30495" cy="1060209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" name="TextBox 2047"/>
            <p:cNvSpPr txBox="1"/>
            <p:nvPr/>
          </p:nvSpPr>
          <p:spPr>
            <a:xfrm>
              <a:off x="489338" y="99611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466107" y="53300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045</a:t>
              </a:r>
              <a:endParaRPr lang="en-US" dirty="0"/>
            </a:p>
          </p:txBody>
        </p:sp>
        <p:sp>
          <p:nvSpPr>
            <p:cNvPr id="2051" name="TextBox 2050"/>
            <p:cNvSpPr txBox="1"/>
            <p:nvPr/>
          </p:nvSpPr>
          <p:spPr>
            <a:xfrm>
              <a:off x="1458690" y="34834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090</a:t>
              </a:r>
              <a:endParaRPr lang="en-US" dirty="0"/>
            </a:p>
          </p:txBody>
        </p:sp>
        <p:sp>
          <p:nvSpPr>
            <p:cNvPr id="2052" name="TextBox 2051"/>
            <p:cNvSpPr txBox="1"/>
            <p:nvPr/>
          </p:nvSpPr>
          <p:spPr>
            <a:xfrm>
              <a:off x="2115998" y="65068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135</a:t>
              </a:r>
              <a:endParaRPr lang="en-US" dirty="0"/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 rot="2700000" flipV="1">
            <a:off x="4903839" y="1630135"/>
            <a:ext cx="8877" cy="337351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18900000" flipH="1" flipV="1">
            <a:off x="3454551" y="3442714"/>
            <a:ext cx="8877" cy="337351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Arrow Connector 2056"/>
          <p:cNvCxnSpPr/>
          <p:nvPr/>
        </p:nvCxnSpPr>
        <p:spPr>
          <a:xfrm>
            <a:off x="2895600" y="3124200"/>
            <a:ext cx="19577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5443029" y="1905000"/>
            <a:ext cx="19577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18900000" flipH="1" flipV="1">
            <a:off x="4597551" y="2925535"/>
            <a:ext cx="8877" cy="33735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18900000" flipH="1" flipV="1">
            <a:off x="4535463" y="3306535"/>
            <a:ext cx="8877" cy="337351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2700000" flipV="1">
            <a:off x="3225951" y="2011135"/>
            <a:ext cx="8877" cy="337351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2700000" flipV="1">
            <a:off x="3242172" y="1630135"/>
            <a:ext cx="8877" cy="337351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1143000" y="2407501"/>
            <a:ext cx="965410" cy="1173899"/>
            <a:chOff x="2451117" y="653943"/>
            <a:chExt cx="965410" cy="1173899"/>
          </a:xfrm>
        </p:grpSpPr>
        <p:sp>
          <p:nvSpPr>
            <p:cNvPr id="123" name="TextBox 122"/>
            <p:cNvSpPr txBox="1"/>
            <p:nvPr/>
          </p:nvSpPr>
          <p:spPr>
            <a:xfrm>
              <a:off x="2528962" y="653943"/>
              <a:ext cx="668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Faraday</a:t>
              </a:r>
            </a:p>
            <a:p>
              <a:pPr algn="ctr"/>
              <a:r>
                <a:rPr lang="en-US" sz="1200" dirty="0" smtClean="0"/>
                <a:t>Isolator</a:t>
              </a:r>
            </a:p>
            <a:p>
              <a:pPr algn="ctr"/>
              <a:r>
                <a:rPr lang="en-US" sz="1200" dirty="0"/>
                <a:t>4</a:t>
              </a:r>
              <a:r>
                <a:rPr lang="en-US" sz="1200" dirty="0" smtClean="0"/>
                <a:t>mm</a:t>
              </a: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2451117" y="1250793"/>
              <a:ext cx="823950" cy="577049"/>
              <a:chOff x="3124124" y="1280852"/>
              <a:chExt cx="823950" cy="577049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3124125" y="1280852"/>
                <a:ext cx="823949" cy="577049"/>
                <a:chOff x="3133817" y="443883"/>
                <a:chExt cx="810815" cy="577049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3133817" y="656948"/>
                  <a:ext cx="810815" cy="15979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3391270" y="443883"/>
                  <a:ext cx="301841" cy="57704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3124124" y="1487672"/>
                <a:ext cx="252405" cy="171519"/>
                <a:chOff x="3639845" y="1367161"/>
                <a:chExt cx="452761" cy="452761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3639845" y="1376039"/>
                  <a:ext cx="443883" cy="443883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2" name="Straight Connector 131"/>
                <p:cNvCxnSpPr/>
                <p:nvPr/>
              </p:nvCxnSpPr>
              <p:spPr>
                <a:xfrm flipH="1">
                  <a:off x="3639845" y="1367161"/>
                  <a:ext cx="452761" cy="44388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3695668" y="1492419"/>
                <a:ext cx="252405" cy="171519"/>
                <a:chOff x="3639845" y="1367161"/>
                <a:chExt cx="452761" cy="452761"/>
              </a:xfrm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3639845" y="1376039"/>
                  <a:ext cx="443883" cy="443883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0" name="Straight Connector 129"/>
                <p:cNvCxnSpPr/>
                <p:nvPr/>
              </p:nvCxnSpPr>
              <p:spPr>
                <a:xfrm flipH="1">
                  <a:off x="3639845" y="1367161"/>
                  <a:ext cx="452761" cy="44388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5" name="Straight Arrow Connector 124"/>
            <p:cNvCxnSpPr/>
            <p:nvPr/>
          </p:nvCxnSpPr>
          <p:spPr>
            <a:xfrm rot="2700000" flipH="1">
              <a:off x="3243413" y="1164897"/>
              <a:ext cx="8877" cy="33735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403902" y="3608034"/>
            <a:ext cx="151073" cy="658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958788" y="3293615"/>
            <a:ext cx="1056443" cy="843379"/>
          </a:xfrm>
          <a:custGeom>
            <a:avLst/>
            <a:gdLst>
              <a:gd name="connsiteX0" fmla="*/ 0 w 1056443"/>
              <a:gd name="connsiteY0" fmla="*/ 843379 h 843379"/>
              <a:gd name="connsiteX1" fmla="*/ 0 w 1056443"/>
              <a:gd name="connsiteY1" fmla="*/ 0 h 843379"/>
              <a:gd name="connsiteX2" fmla="*/ 1056443 w 1056443"/>
              <a:gd name="connsiteY2" fmla="*/ 0 h 843379"/>
              <a:gd name="connsiteX3" fmla="*/ 1047565 w 1056443"/>
              <a:gd name="connsiteY3" fmla="*/ 0 h 84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443" h="843379">
                <a:moveTo>
                  <a:pt x="0" y="843379"/>
                </a:moveTo>
                <a:lnTo>
                  <a:pt x="0" y="0"/>
                </a:lnTo>
                <a:lnTo>
                  <a:pt x="1056443" y="0"/>
                </a:lnTo>
                <a:lnTo>
                  <a:pt x="1047565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299839" y="3640820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8 </a:t>
            </a:r>
            <a:r>
              <a:rPr lang="en-US" sz="1050" dirty="0" err="1" smtClean="0">
                <a:solidFill>
                  <a:srgbClr val="FF0000"/>
                </a:solidFill>
              </a:rPr>
              <a:t>uJ</a:t>
            </a:r>
            <a:r>
              <a:rPr lang="en-US" sz="1050" dirty="0" smtClean="0">
                <a:solidFill>
                  <a:srgbClr val="FF0000"/>
                </a:solidFill>
              </a:rPr>
              <a:t> pulse/2 ns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4 kW peak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810922" y="1388739"/>
            <a:ext cx="10310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2 </a:t>
            </a:r>
            <a:r>
              <a:rPr lang="en-US" sz="1050" dirty="0" err="1" smtClean="0">
                <a:solidFill>
                  <a:srgbClr val="FF0000"/>
                </a:solidFill>
              </a:rPr>
              <a:t>mJ</a:t>
            </a:r>
            <a:r>
              <a:rPr lang="en-US" sz="1050" dirty="0" smtClean="0">
                <a:solidFill>
                  <a:srgbClr val="FF0000"/>
                </a:solidFill>
              </a:rPr>
              <a:t> pulse/2 ns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1 MW peak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71800" y="48768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773305" y="5440708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Polarization orientation</a:t>
            </a:r>
          </a:p>
          <a:p>
            <a:r>
              <a:rPr lang="en-US" dirty="0" smtClean="0"/>
              <a:t>Used by </a:t>
            </a:r>
            <a:r>
              <a:rPr lang="en-US" dirty="0" err="1" smtClean="0"/>
              <a:t>EOTech</a:t>
            </a:r>
            <a:endParaRPr lang="en-US" dirty="0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89" y="5286566"/>
            <a:ext cx="1828800" cy="9144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99" y="1661083"/>
            <a:ext cx="1318102" cy="704959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16" y="2934206"/>
            <a:ext cx="798428" cy="67382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45" y="1718657"/>
            <a:ext cx="936219" cy="736507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1372756" y="875100"/>
            <a:ext cx="3780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Gain: ~ 23 dB  (total for both modules)</a:t>
            </a:r>
          </a:p>
          <a:p>
            <a:r>
              <a:rPr lang="en-US" sz="1400" dirty="0" smtClean="0"/>
              <a:t>Output:  2 </a:t>
            </a:r>
            <a:r>
              <a:rPr lang="en-US" sz="1400" dirty="0" err="1" smtClean="0"/>
              <a:t>mJ</a:t>
            </a:r>
            <a:r>
              <a:rPr lang="en-US" sz="1400" dirty="0" smtClean="0"/>
              <a:t>    10 kW (450 </a:t>
            </a:r>
            <a:r>
              <a:rPr lang="en-US" sz="1400" dirty="0" err="1" smtClean="0"/>
              <a:t>kHZ</a:t>
            </a:r>
            <a:r>
              <a:rPr lang="en-US" sz="1400" dirty="0" smtClean="0"/>
              <a:t>)   3.2 </a:t>
            </a:r>
            <a:r>
              <a:rPr lang="en-US" sz="1400" dirty="0" err="1" smtClean="0"/>
              <a:t>mW</a:t>
            </a:r>
            <a:r>
              <a:rPr lang="en-US" sz="1400" dirty="0" smtClean="0"/>
              <a:t> (15 Hz)</a:t>
            </a:r>
            <a:endParaRPr lang="en-US" sz="1400" dirty="0"/>
          </a:p>
        </p:txBody>
      </p:sp>
      <p:sp>
        <p:nvSpPr>
          <p:cNvPr id="2058" name="Slide Number Placeholder 20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j\AppData\Local\Microsoft\Windows\Temporary Internet Files\Content.Outlook\P5BPZITM\free space elev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4652"/>
            <a:ext cx="8296773" cy="52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9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3008664" y="894285"/>
            <a:ext cx="6075345" cy="5005848"/>
            <a:chOff x="279147" y="1335915"/>
            <a:chExt cx="8130612" cy="5005849"/>
          </a:xfrm>
        </p:grpSpPr>
        <p:cxnSp>
          <p:nvCxnSpPr>
            <p:cNvPr id="3" name="Straight Arrow Connector 2"/>
            <p:cNvCxnSpPr/>
            <p:nvPr/>
          </p:nvCxnSpPr>
          <p:spPr>
            <a:xfrm rot="16200000" flipH="1">
              <a:off x="1283681" y="4983033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rot="16200000" flipH="1">
              <a:off x="3470851" y="4983033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16200000" flipH="1">
              <a:off x="3836314" y="4983034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6200000" flipH="1">
              <a:off x="4184023" y="4983034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 flipH="1">
              <a:off x="4537651" y="4983034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4910514" y="4983034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5275977" y="4983034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6341298" y="4983034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6706761" y="4983034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7054470" y="4983034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7785399" y="4983034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91250" y="53266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9220" y="53266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38311" y="53266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75158" y="53266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76493" y="5326603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68952" y="532660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96922" y="532660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16013" y="532660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43982" y="532660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17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36439" y="532660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191250" y="5849471"/>
              <a:ext cx="7218509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957797" y="5972432"/>
              <a:ext cx="1880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1.75” x 20U =  35”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179469" y="1446530"/>
              <a:ext cx="2831939" cy="3657600"/>
              <a:chOff x="640046" y="1450725"/>
              <a:chExt cx="2831939" cy="3657600"/>
            </a:xfrm>
          </p:grpSpPr>
          <p:sp>
            <p:nvSpPr>
              <p:cNvPr id="81" name="Rectangle 80"/>
              <p:cNvSpPr/>
              <p:nvPr/>
            </p:nvSpPr>
            <p:spPr>
              <a:xfrm rot="16200000">
                <a:off x="1478949" y="3115288"/>
                <a:ext cx="3657600" cy="32847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16200000">
                <a:off x="-192522" y="3147255"/>
                <a:ext cx="2034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LCD/Keyboard  (1U)</a:t>
                </a:r>
                <a:endParaRPr lang="en-US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60965" y="1449342"/>
              <a:ext cx="2398032" cy="3729000"/>
              <a:chOff x="1754517" y="1449342"/>
              <a:chExt cx="2398032" cy="3729000"/>
            </a:xfrm>
          </p:grpSpPr>
          <p:sp>
            <p:nvSpPr>
              <p:cNvPr id="76" name="Rectangle 75"/>
              <p:cNvSpPr/>
              <p:nvPr/>
            </p:nvSpPr>
            <p:spPr>
              <a:xfrm rot="16200000">
                <a:off x="258630" y="2945229"/>
                <a:ext cx="3657600" cy="6658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rot="16200000" flipH="1">
                <a:off x="2229036" y="4983033"/>
                <a:ext cx="8878" cy="38174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16200000" flipH="1">
                <a:off x="2591540" y="4983033"/>
                <a:ext cx="8878" cy="38174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 rot="16200000">
                <a:off x="2930962" y="3077618"/>
                <a:ext cx="1648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4slot VME  (2U)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16200000">
                <a:off x="2369176" y="3192226"/>
                <a:ext cx="32589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Timing card/moto5500 controller/8ch D/A</a:t>
                </a:r>
                <a:endParaRPr lang="en-US" sz="1400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rot="16200000" flipH="1">
              <a:off x="2008244" y="4983033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H="1">
              <a:off x="2373707" y="4983033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 rot="16200000">
              <a:off x="41710" y="2929372"/>
              <a:ext cx="3657600" cy="6658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368169" y="3016126"/>
              <a:ext cx="2731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PCI Expansion Chassis  (2U)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712710" y="3178031"/>
              <a:ext cx="2638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PCI slots (AWG/clock /expansion) </a:t>
              </a:r>
              <a:endParaRPr lang="en-US" sz="14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251046" y="1454443"/>
              <a:ext cx="1392502" cy="3657600"/>
              <a:chOff x="1744598" y="1454443"/>
              <a:chExt cx="1392502" cy="3657600"/>
            </a:xfrm>
          </p:grpSpPr>
          <p:sp>
            <p:nvSpPr>
              <p:cNvPr id="73" name="TextBox 72"/>
              <p:cNvSpPr txBox="1"/>
              <p:nvPr/>
            </p:nvSpPr>
            <p:spPr>
              <a:xfrm rot="16200000">
                <a:off x="1372861" y="3004049"/>
                <a:ext cx="1112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OPG  (2U)</a:t>
                </a:r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16200000">
                <a:off x="975388" y="2950330"/>
                <a:ext cx="3657600" cy="6658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16200000">
                <a:off x="412777" y="3129370"/>
                <a:ext cx="35896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LD- USB interface / MOD&amp;BIAS  - USB interface</a:t>
                </a:r>
                <a:endParaRPr lang="en-US" sz="140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079636" y="1450824"/>
              <a:ext cx="1644713" cy="3657600"/>
              <a:chOff x="2573188" y="1450824"/>
              <a:chExt cx="1644713" cy="3657600"/>
            </a:xfrm>
          </p:grpSpPr>
          <p:sp>
            <p:nvSpPr>
              <p:cNvPr id="70" name="Rectangle 69"/>
              <p:cNvSpPr/>
              <p:nvPr/>
            </p:nvSpPr>
            <p:spPr>
              <a:xfrm rot="16200000">
                <a:off x="2056189" y="2946711"/>
                <a:ext cx="3657600" cy="6658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1417006" y="3213844"/>
                <a:ext cx="26816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PriTel</a:t>
                </a:r>
                <a:r>
                  <a:rPr lang="en-US" dirty="0" smtClean="0"/>
                  <a:t>  fiber amplifiers (2U)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16200000">
                <a:off x="2438496" y="3417342"/>
                <a:ext cx="1168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USB interface</a:t>
                </a:r>
                <a:endParaRPr lang="en-US" sz="14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149432" y="1442625"/>
              <a:ext cx="369332" cy="3657600"/>
              <a:chOff x="5642984" y="1442625"/>
              <a:chExt cx="369332" cy="3657600"/>
            </a:xfrm>
          </p:grpSpPr>
          <p:sp>
            <p:nvSpPr>
              <p:cNvPr id="67" name="Rectangle 66"/>
              <p:cNvSpPr/>
              <p:nvPr/>
            </p:nvSpPr>
            <p:spPr>
              <a:xfrm rot="16200000">
                <a:off x="4005403" y="3107188"/>
                <a:ext cx="3657600" cy="32847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5176991" y="4133726"/>
                <a:ext cx="1301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RBA PS (1U)</a:t>
                </a:r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4710197" y="2407432"/>
                <a:ext cx="22297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Tdk</a:t>
                </a:r>
                <a:r>
                  <a:rPr lang="en-US" sz="1600" dirty="0" smtClean="0"/>
                  <a:t>-Lambda GEN50-30E </a:t>
                </a:r>
                <a:endParaRPr lang="en-US" sz="1600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556540" y="1454460"/>
              <a:ext cx="665825" cy="3657600"/>
              <a:chOff x="6050092" y="1454460"/>
              <a:chExt cx="665825" cy="3657600"/>
            </a:xfrm>
          </p:grpSpPr>
          <p:sp>
            <p:nvSpPr>
              <p:cNvPr id="64" name="Rectangle 63"/>
              <p:cNvSpPr/>
              <p:nvPr/>
            </p:nvSpPr>
            <p:spPr>
              <a:xfrm rot="16200000">
                <a:off x="4554205" y="2950347"/>
                <a:ext cx="3657600" cy="6658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16200000">
                <a:off x="5270076" y="3014360"/>
                <a:ext cx="1977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 controller (2U)</a:t>
                </a:r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6200000">
                <a:off x="5825963" y="3178031"/>
                <a:ext cx="13790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RS-232 interface</a:t>
                </a:r>
                <a:endParaRPr lang="en-US" sz="14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437255" y="1444103"/>
              <a:ext cx="726489" cy="3734240"/>
              <a:chOff x="4930807" y="1444103"/>
              <a:chExt cx="726489" cy="373424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rot="16200000" flipH="1">
                <a:off x="5117238" y="4983034"/>
                <a:ext cx="8878" cy="38174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16200000" flipH="1">
                <a:off x="5461987" y="4983034"/>
                <a:ext cx="8878" cy="38174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 rot="16200000">
                <a:off x="3465342" y="2939990"/>
                <a:ext cx="3657600" cy="6658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6200000">
                <a:off x="4150707" y="3016127"/>
                <a:ext cx="1990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RBA controller (2U)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16200000">
                <a:off x="4778750" y="3312620"/>
                <a:ext cx="13790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RS-232 interface</a:t>
                </a:r>
                <a:endParaRPr lang="en-US" sz="1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768741" y="1450823"/>
              <a:ext cx="665825" cy="3657600"/>
              <a:chOff x="4262293" y="1450823"/>
              <a:chExt cx="665825" cy="3657600"/>
            </a:xfrm>
          </p:grpSpPr>
          <p:sp>
            <p:nvSpPr>
              <p:cNvPr id="57" name="Rectangle 56"/>
              <p:cNvSpPr/>
              <p:nvPr/>
            </p:nvSpPr>
            <p:spPr>
              <a:xfrm rot="16200000">
                <a:off x="2766406" y="2946710"/>
                <a:ext cx="3657600" cy="6658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16200000">
                <a:off x="2916034" y="3016127"/>
                <a:ext cx="3311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Reserved (2U) for potential AOM </a:t>
                </a:r>
                <a:endParaRPr lang="en-US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226105" y="1460555"/>
              <a:ext cx="396617" cy="3717788"/>
              <a:chOff x="6719657" y="1460555"/>
              <a:chExt cx="396617" cy="3717788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rot="16200000" flipH="1">
                <a:off x="6906088" y="4983034"/>
                <a:ext cx="8878" cy="38174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 rot="16200000">
                <a:off x="6281414" y="4142331"/>
                <a:ext cx="12882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 PS (1U)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6200000">
                <a:off x="5830505" y="2503991"/>
                <a:ext cx="22329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Tdk</a:t>
                </a:r>
                <a:r>
                  <a:rPr lang="en-US" sz="1600" dirty="0" smtClean="0"/>
                  <a:t>-Lambda GEN100-24 </a:t>
                </a:r>
                <a:endParaRPr lang="en-US" sz="1600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16200000">
                <a:off x="5099093" y="3125118"/>
                <a:ext cx="3657600" cy="32847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607104" y="1465038"/>
              <a:ext cx="396617" cy="3717788"/>
              <a:chOff x="6719657" y="1460555"/>
              <a:chExt cx="396617" cy="371778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rot="16200000" flipH="1">
                <a:off x="6906088" y="4983034"/>
                <a:ext cx="8878" cy="38174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 rot="16200000">
                <a:off x="6281414" y="4142331"/>
                <a:ext cx="12882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 PS (1U)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5830505" y="2503991"/>
                <a:ext cx="22329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Tdk</a:t>
                </a:r>
                <a:r>
                  <a:rPr lang="en-US" sz="1600" dirty="0" smtClean="0"/>
                  <a:t>-Lambda GEN100-24 </a:t>
                </a:r>
                <a:endParaRPr lang="en-US" sz="1600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6200000">
                <a:off x="5099093" y="3125118"/>
                <a:ext cx="3657600" cy="32847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964431" y="1455810"/>
              <a:ext cx="445328" cy="3722533"/>
              <a:chOff x="7457983" y="1455810"/>
              <a:chExt cx="445328" cy="3722533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rot="16200000" flipH="1">
                <a:off x="7644414" y="4983034"/>
                <a:ext cx="8878" cy="38174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 rot="16200000">
                <a:off x="5869416" y="3120373"/>
                <a:ext cx="3657600" cy="32847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6200000">
                <a:off x="7152304" y="3054942"/>
                <a:ext cx="1132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SPARE  1U</a:t>
                </a:r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 rot="16200000">
              <a:off x="-486707" y="3085041"/>
              <a:ext cx="3657600" cy="3284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2457064" y="3281842"/>
              <a:ext cx="2779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Rack mount computer  (1U)</a:t>
              </a:r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6200000" flipH="1">
              <a:off x="1647101" y="4966617"/>
              <a:ext cx="8878" cy="381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16200000">
              <a:off x="-1479893" y="3094955"/>
              <a:ext cx="3887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Laser Notcher Rack </a:t>
              </a:r>
              <a:r>
                <a:rPr lang="en-US" dirty="0" smtClean="0"/>
                <a:t>Layout   ( </a:t>
              </a:r>
              <a:r>
                <a:rPr lang="en-US" dirty="0" smtClean="0"/>
                <a:t>July 20</a:t>
              </a:r>
              <a:r>
                <a:rPr lang="en-US" dirty="0" smtClean="0"/>
                <a:t>14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/>
          <a:lstStyle/>
          <a:p>
            <a:pPr algn="ctr"/>
            <a:r>
              <a:rPr lang="en-US" dirty="0" err="1" smtClean="0"/>
              <a:t>Es&amp;h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1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61" y="1657600"/>
            <a:ext cx="5333334" cy="4000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/>
              <a:t>Neutralization vs Pulse Energy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48264" y="2057400"/>
            <a:ext cx="0" cy="68580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48264" y="2771775"/>
            <a:ext cx="145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Design value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Laser Safety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are in constant contact with Matt, Dave, and Ray every step of the design to assure personnel safety. </a:t>
            </a:r>
          </a:p>
          <a:p>
            <a:pPr lvl="1"/>
            <a:r>
              <a:rPr lang="en-US" dirty="0" smtClean="0"/>
              <a:t>Laser development lab </a:t>
            </a:r>
          </a:p>
          <a:p>
            <a:pPr lvl="1"/>
            <a:r>
              <a:rPr lang="en-US" dirty="0" smtClean="0"/>
              <a:t>Installation and operation of the laser system in Linac MEBT</a:t>
            </a:r>
          </a:p>
          <a:p>
            <a:pPr lvl="2"/>
            <a:r>
              <a:rPr lang="en-US" dirty="0" smtClean="0"/>
              <a:t>Interlocks</a:t>
            </a:r>
          </a:p>
          <a:p>
            <a:pPr lvl="2"/>
            <a:r>
              <a:rPr lang="en-US" dirty="0" smtClean="0"/>
              <a:t>Operational procedures</a:t>
            </a:r>
          </a:p>
          <a:p>
            <a:pPr lvl="2"/>
            <a:r>
              <a:rPr lang="en-US" dirty="0" smtClean="0"/>
              <a:t>Alignment procedures</a:t>
            </a:r>
          </a:p>
          <a:p>
            <a:pPr lvl="1"/>
            <a:r>
              <a:rPr lang="en-US" dirty="0" smtClean="0"/>
              <a:t>Installation of the mirror test laser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62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11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12"/>
            <a:ext cx="8229600" cy="739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Optical Cavity</a:t>
            </a:r>
          </a:p>
          <a:p>
            <a:pPr lvl="1"/>
            <a:r>
              <a:rPr lang="en-US" sz="1600" dirty="0" smtClean="0"/>
              <a:t>We should have all components for aligning the optical cavity by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or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week in August. If all goes well (and no modifications are needed) should only take a couple of hours for alignment. Internal components will be ultrasonically cleaned and we will be wearing gloves for assembly.</a:t>
            </a:r>
          </a:p>
          <a:p>
            <a:pPr lvl="1"/>
            <a:r>
              <a:rPr lang="en-US" sz="1600" dirty="0" smtClean="0"/>
              <a:t>We should have the vacuum flange in hand during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or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week in August for installation of view ports and then vacuum certification.</a:t>
            </a:r>
          </a:p>
          <a:p>
            <a:r>
              <a:rPr lang="en-US" sz="2000" dirty="0" smtClean="0"/>
              <a:t>OPG</a:t>
            </a:r>
          </a:p>
          <a:p>
            <a:pPr lvl="1"/>
            <a:r>
              <a:rPr lang="en-US" sz="1600" dirty="0" smtClean="0"/>
              <a:t>We are still in search of a new butterfly seed source with stable output and spectral width of ~0.1 to  0.3 nm and a central wavelength of 1064.3 +/- 0.2 nm </a:t>
            </a:r>
          </a:p>
          <a:p>
            <a:pPr lvl="1"/>
            <a:r>
              <a:rPr lang="en-US" sz="1600" dirty="0" smtClean="0"/>
              <a:t>We may </a:t>
            </a:r>
            <a:r>
              <a:rPr lang="en-US" sz="1600" dirty="0"/>
              <a:t>n</a:t>
            </a:r>
            <a:r>
              <a:rPr lang="en-US" sz="1600" dirty="0" smtClean="0"/>
              <a:t>eed to add a </a:t>
            </a:r>
            <a:r>
              <a:rPr lang="en-US" sz="1600" dirty="0" err="1" smtClean="0"/>
              <a:t>Peltier</a:t>
            </a:r>
            <a:r>
              <a:rPr lang="en-US" sz="1600" dirty="0" smtClean="0"/>
              <a:t> </a:t>
            </a:r>
            <a:r>
              <a:rPr lang="en-US" sz="1600" dirty="0" err="1" smtClean="0"/>
              <a:t>Coolier</a:t>
            </a:r>
            <a:r>
              <a:rPr lang="en-US" sz="1600" dirty="0" smtClean="0"/>
              <a:t> to the FBG on the seed source to adjust the central wavelength of the seed to match the gain spectrum of </a:t>
            </a:r>
            <a:r>
              <a:rPr lang="en-US" sz="1600" dirty="0" err="1" smtClean="0"/>
              <a:t>Nd:YAG</a:t>
            </a:r>
            <a:endParaRPr lang="en-US" sz="1600" dirty="0" smtClean="0"/>
          </a:p>
          <a:p>
            <a:r>
              <a:rPr lang="en-US" sz="2000" dirty="0" smtClean="0"/>
              <a:t>Fiber pre-amp</a:t>
            </a:r>
          </a:p>
          <a:p>
            <a:pPr lvl="1"/>
            <a:r>
              <a:rPr lang="en-US" sz="1600" dirty="0" err="1" smtClean="0"/>
              <a:t>PriTel</a:t>
            </a:r>
            <a:r>
              <a:rPr lang="en-US" sz="1600" dirty="0" smtClean="0"/>
              <a:t> is actively working on constructing the power amplifier with LMA.</a:t>
            </a:r>
          </a:p>
          <a:p>
            <a:pPr lvl="1"/>
            <a:r>
              <a:rPr lang="en-US" sz="1600" dirty="0" smtClean="0"/>
              <a:t>We hope to </a:t>
            </a:r>
          </a:p>
          <a:p>
            <a:r>
              <a:rPr lang="en-US" sz="2000" dirty="0" smtClean="0"/>
              <a:t>Fiber Amplifier (Optical Engines)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40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Extra/old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0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894"/>
            <a:ext cx="8229600" cy="7126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PRE-Shutdown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Assume we start the shutdown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week in September.</a:t>
            </a:r>
          </a:p>
          <a:p>
            <a:r>
              <a:rPr lang="en-US" sz="2400" dirty="0" smtClean="0"/>
              <a:t>Optical cavity &amp; vacuum flange in shop being fabricated </a:t>
            </a:r>
          </a:p>
          <a:p>
            <a:r>
              <a:rPr lang="en-US" sz="2400" dirty="0" smtClean="0"/>
              <a:t>All other components on order</a:t>
            </a:r>
          </a:p>
          <a:p>
            <a:r>
              <a:rPr lang="en-US" sz="2400" dirty="0" smtClean="0"/>
              <a:t>Order components for mirror test</a:t>
            </a:r>
          </a:p>
          <a:p>
            <a:r>
              <a:rPr lang="en-US" sz="2400" dirty="0" smtClean="0"/>
              <a:t>Receive optical cavity &amp; components</a:t>
            </a:r>
          </a:p>
          <a:p>
            <a:r>
              <a:rPr lang="en-US" sz="2400" dirty="0" smtClean="0"/>
              <a:t>Ultrasonically clean components (will work gloved after this)</a:t>
            </a:r>
          </a:p>
          <a:p>
            <a:r>
              <a:rPr lang="en-US" sz="2400" dirty="0" smtClean="0"/>
              <a:t>Assemble optical cavity</a:t>
            </a:r>
          </a:p>
          <a:p>
            <a:r>
              <a:rPr lang="en-US" sz="2400" dirty="0" smtClean="0"/>
              <a:t>Alignment of optical cavity in laser lab</a:t>
            </a:r>
          </a:p>
          <a:p>
            <a:r>
              <a:rPr lang="en-US" sz="2400" dirty="0" smtClean="0"/>
              <a:t>Receive vacuum flange </a:t>
            </a:r>
          </a:p>
          <a:p>
            <a:r>
              <a:rPr lang="en-US" sz="2400" dirty="0" smtClean="0"/>
              <a:t>Ultrasonically clean vacuum flange</a:t>
            </a:r>
          </a:p>
          <a:p>
            <a:r>
              <a:rPr lang="en-US" sz="2400" dirty="0" smtClean="0"/>
              <a:t>Install viewports </a:t>
            </a:r>
          </a:p>
          <a:p>
            <a:r>
              <a:rPr lang="en-US" sz="2400" dirty="0" smtClean="0"/>
              <a:t>Leak check</a:t>
            </a:r>
          </a:p>
          <a:p>
            <a:r>
              <a:rPr lang="en-US" sz="2400" dirty="0" smtClean="0"/>
              <a:t>Assemble optical cavity into vacuum flange</a:t>
            </a:r>
          </a:p>
          <a:p>
            <a:r>
              <a:rPr lang="en-US" sz="2400" dirty="0" smtClean="0"/>
              <a:t>Re-check alignment</a:t>
            </a:r>
          </a:p>
          <a:p>
            <a:r>
              <a:rPr lang="en-US" sz="2400" dirty="0" smtClean="0"/>
              <a:t>Check alignment with mirror test components</a:t>
            </a:r>
          </a:p>
          <a:p>
            <a:r>
              <a:rPr lang="en-US" sz="2400" dirty="0" smtClean="0"/>
              <a:t>Leak check full system</a:t>
            </a:r>
          </a:p>
          <a:p>
            <a:r>
              <a:rPr lang="en-US" sz="2400" dirty="0" smtClean="0"/>
              <a:t>Ready for installation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4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63324"/>
            <a:ext cx="3333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Laser Notcher System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30069"/>
            <a:ext cx="146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Cavity</a:t>
            </a:r>
          </a:p>
          <a:p>
            <a:r>
              <a:rPr lang="en-US" dirty="0" smtClean="0"/>
              <a:t>Vacuum can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99053" y="1208455"/>
            <a:ext cx="1397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09978" y="2357753"/>
            <a:ext cx="1143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Optical</a:t>
            </a:r>
          </a:p>
          <a:p>
            <a:pPr algn="ctr"/>
            <a:r>
              <a:rPr lang="en-US" dirty="0" smtClean="0"/>
              <a:t>Pattern</a:t>
            </a:r>
          </a:p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5722" y="2518210"/>
            <a:ext cx="113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Fiber </a:t>
            </a:r>
          </a:p>
          <a:p>
            <a:pPr algn="ctr"/>
            <a:r>
              <a:rPr lang="en-US" dirty="0" smtClean="0"/>
              <a:t>Amplifiers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252269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Free </a:t>
            </a:r>
          </a:p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52491" y="2509681"/>
            <a:ext cx="967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Timing</a:t>
            </a:r>
          </a:p>
          <a:p>
            <a:pPr algn="ctr"/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19981" y="1258669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Diagnostics</a:t>
            </a:r>
          </a:p>
          <a:p>
            <a:pPr algn="ctr"/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117" y="2173069"/>
            <a:ext cx="846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</a:t>
            </a:r>
          </a:p>
          <a:p>
            <a:r>
              <a:rPr lang="en-US" dirty="0" smtClean="0"/>
              <a:t>cavity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50318" y="2173069"/>
            <a:ext cx="1017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</a:t>
            </a:r>
          </a:p>
          <a:p>
            <a:r>
              <a:rPr lang="en-US" dirty="0" smtClean="0"/>
              <a:t>interface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57600" y="1865531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57600" y="1865531"/>
            <a:ext cx="0" cy="30753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0600" y="1865531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02823" y="1892460"/>
            <a:ext cx="0" cy="31734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72200" y="1892460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43000" y="1905000"/>
            <a:ext cx="0" cy="30753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1905000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43000" y="1905000"/>
            <a:ext cx="1143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14500" y="762000"/>
            <a:ext cx="6210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29225" y="762000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97931" y="772769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924800" y="761999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89065" y="5277978"/>
            <a:ext cx="1048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Nd:YAG</a:t>
            </a:r>
            <a:r>
              <a:rPr lang="en-US" dirty="0" smtClean="0"/>
              <a:t> </a:t>
            </a:r>
          </a:p>
          <a:p>
            <a:r>
              <a:rPr lang="en-US" dirty="0" smtClean="0"/>
              <a:t>DPSS</a:t>
            </a:r>
          </a:p>
          <a:p>
            <a:r>
              <a:rPr lang="en-US" dirty="0" smtClean="0"/>
              <a:t>Amplifier</a:t>
            </a:r>
          </a:p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183647" y="5342946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Beam</a:t>
            </a:r>
          </a:p>
          <a:p>
            <a:pPr algn="ctr"/>
            <a:r>
              <a:rPr lang="en-US" dirty="0" smtClean="0"/>
              <a:t>shaping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58063" y="5296779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252882" y="3156012"/>
            <a:ext cx="0" cy="174046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714500" y="1592560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597930" y="1593885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32155" y="4896473"/>
            <a:ext cx="307489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532155" y="4896473"/>
            <a:ext cx="0" cy="30753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75155" y="4896473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607049" y="4896473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652491" y="4899211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15200" y="5319680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</a:p>
          <a:p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67117" y="318697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Test</a:t>
            </a:r>
          </a:p>
          <a:p>
            <a:r>
              <a:rPr lang="en-US" dirty="0" smtClean="0"/>
              <a:t>Diagnostics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990600" y="2811743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28600" y="424934"/>
            <a:ext cx="2738856" cy="44742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4587" y="4985261"/>
            <a:ext cx="4170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To be installed in the MEBT beam line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September Shutdown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02211" y="1208455"/>
            <a:ext cx="70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ES&amp;H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6370074" y="774573"/>
            <a:ext cx="0" cy="34426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57467" y="5867400"/>
            <a:ext cx="4362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LASER SYSTEM &amp; REMAINING COMPONENTS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INSTALLED APRIL-MAY 2015 SHUTDOWN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14437" y="3338916"/>
            <a:ext cx="98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Pre-amp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43811" y="3842266"/>
            <a:ext cx="65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AWG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843811" y="4210908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Modulator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843811" y="351013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Seed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014437" y="366208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6129" y="3227311"/>
            <a:ext cx="0" cy="6597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697118" y="3879467"/>
            <a:ext cx="395222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656659" y="3517739"/>
            <a:ext cx="395222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523129" y="4395574"/>
            <a:ext cx="395222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523129" y="4031867"/>
            <a:ext cx="395222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523129" y="3694801"/>
            <a:ext cx="395222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523129" y="3281083"/>
            <a:ext cx="0" cy="11144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Optical cavity &amp;vacuum flange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are we installing the optical cavity now?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799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Opportunity !</a:t>
            </a:r>
          </a:p>
          <a:p>
            <a:pPr lvl="1"/>
            <a:r>
              <a:rPr lang="en-US" dirty="0" smtClean="0"/>
              <a:t>We are interested in finding out how the dielectric mirrors behave in this location. We believe there should be no problem</a:t>
            </a:r>
          </a:p>
          <a:p>
            <a:pPr lvl="2"/>
            <a:r>
              <a:rPr lang="en-US" dirty="0" smtClean="0"/>
              <a:t>Vacuum level (residual gas) – install metal valve at downstream end of RFQ to allow for RGA.</a:t>
            </a:r>
          </a:p>
          <a:p>
            <a:pPr lvl="2"/>
            <a:r>
              <a:rPr lang="en-US" dirty="0" smtClean="0"/>
              <a:t>Aperture between the mirrors should be sufficiently large that no H- should impact the mirrors</a:t>
            </a:r>
          </a:p>
          <a:p>
            <a:pPr lvl="2"/>
            <a:r>
              <a:rPr lang="en-US" dirty="0" smtClean="0"/>
              <a:t>Electrons from the </a:t>
            </a:r>
            <a:r>
              <a:rPr lang="en-US" dirty="0" err="1" smtClean="0"/>
              <a:t>photoneutralization</a:t>
            </a:r>
            <a:r>
              <a:rPr lang="en-US" dirty="0" smtClean="0"/>
              <a:t> should exit downstream flange before striking beam pipe (result of simulations)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Monitor the mirror reflectivity for any degradation with a low power 1064 nm laser and photo diodes-&gt; interface into ACNET. </a:t>
            </a:r>
            <a:endParaRPr lang="en-US" dirty="0" smtClean="0"/>
          </a:p>
          <a:p>
            <a:pPr lvl="1"/>
            <a:r>
              <a:rPr lang="en-US" dirty="0" smtClean="0"/>
              <a:t>We have designed the cavity/vacuum flange to be “</a:t>
            </a:r>
            <a:r>
              <a:rPr lang="en-US" i="1" dirty="0" smtClean="0"/>
              <a:t>easily” removable </a:t>
            </a:r>
            <a:r>
              <a:rPr lang="en-US" dirty="0" smtClean="0"/>
              <a:t>(flanged at both ends) and the optical cavity to be independent of the vacuum component.</a:t>
            </a:r>
          </a:p>
          <a:p>
            <a:pPr lvl="1"/>
            <a:r>
              <a:rPr lang="en-US" dirty="0" smtClean="0"/>
              <a:t>Kevin will detail the installation plans</a:t>
            </a:r>
          </a:p>
          <a:p>
            <a:pPr lvl="1"/>
            <a:r>
              <a:rPr lang="en-US" dirty="0" smtClean="0"/>
              <a:t>Next few slides show the flange and cavity geometry…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5413" r="31814" b="21535"/>
          <a:stretch/>
        </p:blipFill>
        <p:spPr>
          <a:xfrm>
            <a:off x="120856" y="1160928"/>
            <a:ext cx="8870744" cy="5230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0514" y="1263134"/>
            <a:ext cx="103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MEBT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6228" y="5257800"/>
            <a:ext cx="86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RFQ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0856" y="357725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2743200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0307" y="304800"/>
            <a:ext cx="5343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Vacuum Flange / Optical Cavity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153400" y="3166320"/>
            <a:ext cx="0" cy="16002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7641847" y="3973506"/>
            <a:ext cx="1922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~1.5” downstream</a:t>
            </a:r>
          </a:p>
          <a:p>
            <a:r>
              <a:rPr lang="en-US" dirty="0" smtClean="0"/>
              <a:t>RFQ flange surface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41004" y="4083619"/>
            <a:ext cx="0" cy="6477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371235" y="4925669"/>
            <a:ext cx="1922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~0.5” downstream</a:t>
            </a:r>
          </a:p>
          <a:p>
            <a:r>
              <a:rPr lang="en-US" dirty="0" smtClean="0"/>
              <a:t>RFQ flange surface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8490" r="36324" b="13220"/>
          <a:stretch/>
        </p:blipFill>
        <p:spPr>
          <a:xfrm>
            <a:off x="1322594" y="990600"/>
            <a:ext cx="6498811" cy="5696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551250">
            <a:off x="173655" y="1375684"/>
            <a:ext cx="3608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Cavity can be easily removed</a:t>
            </a:r>
          </a:p>
          <a:p>
            <a:r>
              <a:rPr lang="en-US" dirty="0" smtClean="0"/>
              <a:t>With 6 precision placed bolts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2133600"/>
            <a:ext cx="99060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09800" y="2133600"/>
            <a:ext cx="2362199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2133600"/>
            <a:ext cx="990600" cy="2362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47947" y="40460"/>
            <a:ext cx="384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Rear View of VF/OC</a:t>
            </a:r>
            <a:endParaRPr lang="en-US" sz="3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8588F-D661-43B5-A61A-DBEDD97FF1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9966</TotalTime>
  <Words>2164</Words>
  <Application>Microsoft Office PowerPoint</Application>
  <PresentationFormat>On-screen Show (4:3)</PresentationFormat>
  <Paragraphs>449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PIP Linac Laser Notcher Overview &amp; Plans</vt:lpstr>
      <vt:lpstr>Topics</vt:lpstr>
      <vt:lpstr>Requirements and Technique of Laser Notching of H- </vt:lpstr>
      <vt:lpstr>Neutralization vs Pulse Energy</vt:lpstr>
      <vt:lpstr>PowerPoint Presentation</vt:lpstr>
      <vt:lpstr>Optical cavity &amp;vacuum flange</vt:lpstr>
      <vt:lpstr>Why are we installing the optical cavity now? </vt:lpstr>
      <vt:lpstr>PowerPoint Presentation</vt:lpstr>
      <vt:lpstr>PowerPoint Presentation</vt:lpstr>
      <vt:lpstr>PowerPoint Presentation</vt:lpstr>
      <vt:lpstr>PowerPoint Presentation</vt:lpstr>
      <vt:lpstr>Expected Beam Dimensions</vt:lpstr>
      <vt:lpstr>PowerPoint Presentation</vt:lpstr>
      <vt:lpstr>PowerPoint Presentation</vt:lpstr>
      <vt:lpstr>Electron Trajectory Simulations</vt:lpstr>
      <vt:lpstr>PowerPoint Presentation</vt:lpstr>
      <vt:lpstr>PowerPoint Presentation</vt:lpstr>
      <vt:lpstr>PowerPoint Presentation</vt:lpstr>
      <vt:lpstr>PowerPoint Presentation</vt:lpstr>
      <vt:lpstr> Burst mode seed pulses to Fiber Amplifier followed by Free Space Amp</vt:lpstr>
      <vt:lpstr>Optical Pattern Generator</vt:lpstr>
      <vt:lpstr>Optical Pattern Generator</vt:lpstr>
      <vt:lpstr>Seed Source</vt:lpstr>
      <vt:lpstr>Seed Source Output Stability</vt:lpstr>
      <vt:lpstr>PowerPoint Presentation</vt:lpstr>
      <vt:lpstr>Fiber Amplifiers</vt:lpstr>
      <vt:lpstr>Fiber Pre- Amplifier System</vt:lpstr>
      <vt:lpstr>PowerPoint Presentation</vt:lpstr>
      <vt:lpstr>SBS</vt:lpstr>
      <vt:lpstr>PowerPoint Presentation</vt:lpstr>
      <vt:lpstr>SBS Mitigation Plans</vt:lpstr>
      <vt:lpstr>Fiber Amplifier System</vt:lpstr>
      <vt:lpstr>PowerPoint Presentation</vt:lpstr>
      <vt:lpstr>Free space amplifier</vt:lpstr>
      <vt:lpstr>PowerPoint Presentation</vt:lpstr>
      <vt:lpstr>PowerPoint Presentation</vt:lpstr>
      <vt:lpstr>Installation</vt:lpstr>
      <vt:lpstr>PowerPoint Presentation</vt:lpstr>
      <vt:lpstr>Es&amp;h</vt:lpstr>
      <vt:lpstr>Laser Safety</vt:lpstr>
      <vt:lpstr>diagnostics</vt:lpstr>
      <vt:lpstr>Plans</vt:lpstr>
      <vt:lpstr>Extra/old slides</vt:lpstr>
      <vt:lpstr>PRE-Shutdown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Linac Laser Notcher Overview &amp; Plans</dc:title>
  <dc:creator>David E. Johnson x2493 04214N</dc:creator>
  <cp:lastModifiedBy>David E. Johnson x2493 04214N</cp:lastModifiedBy>
  <cp:revision>59</cp:revision>
  <cp:lastPrinted>2014-07-31T14:15:12Z</cp:lastPrinted>
  <dcterms:created xsi:type="dcterms:W3CDTF">2014-07-28T18:15:27Z</dcterms:created>
  <dcterms:modified xsi:type="dcterms:W3CDTF">2014-08-04T16:22:04Z</dcterms:modified>
</cp:coreProperties>
</file>