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5.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41"/>
  </p:notesMasterIdLst>
  <p:sldIdLst>
    <p:sldId id="256" r:id="rId2"/>
    <p:sldId id="258" r:id="rId3"/>
    <p:sldId id="276" r:id="rId4"/>
    <p:sldId id="279" r:id="rId5"/>
    <p:sldId id="280" r:id="rId6"/>
    <p:sldId id="259" r:id="rId7"/>
    <p:sldId id="262" r:id="rId8"/>
    <p:sldId id="296" r:id="rId9"/>
    <p:sldId id="277" r:id="rId10"/>
    <p:sldId id="263" r:id="rId11"/>
    <p:sldId id="294" r:id="rId12"/>
    <p:sldId id="265" r:id="rId13"/>
    <p:sldId id="266" r:id="rId14"/>
    <p:sldId id="264" r:id="rId15"/>
    <p:sldId id="267" r:id="rId16"/>
    <p:sldId id="269" r:id="rId17"/>
    <p:sldId id="268" r:id="rId18"/>
    <p:sldId id="295" r:id="rId19"/>
    <p:sldId id="270" r:id="rId20"/>
    <p:sldId id="271" r:id="rId21"/>
    <p:sldId id="272" r:id="rId22"/>
    <p:sldId id="273" r:id="rId23"/>
    <p:sldId id="278" r:id="rId24"/>
    <p:sldId id="282" r:id="rId25"/>
    <p:sldId id="257" r:id="rId26"/>
    <p:sldId id="274" r:id="rId27"/>
    <p:sldId id="281" r:id="rId28"/>
    <p:sldId id="283" r:id="rId29"/>
    <p:sldId id="284" r:id="rId30"/>
    <p:sldId id="285" r:id="rId31"/>
    <p:sldId id="286" r:id="rId32"/>
    <p:sldId id="287" r:id="rId33"/>
    <p:sldId id="275" r:id="rId34"/>
    <p:sldId id="291" r:id="rId35"/>
    <p:sldId id="288" r:id="rId36"/>
    <p:sldId id="289" r:id="rId37"/>
    <p:sldId id="293" r:id="rId38"/>
    <p:sldId id="290" r:id="rId39"/>
    <p:sldId id="29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1" autoAdjust="0"/>
    <p:restoredTop sz="86345" autoAdjust="0"/>
  </p:normalViewPr>
  <p:slideViewPr>
    <p:cSldViewPr>
      <p:cViewPr varScale="1">
        <p:scale>
          <a:sx n="74" d="100"/>
          <a:sy n="74" d="100"/>
        </p:scale>
        <p:origin x="-840" y="-90"/>
      </p:cViewPr>
      <p:guideLst>
        <p:guide orient="horz" pos="2160"/>
        <p:guide pos="2880"/>
      </p:guideLst>
    </p:cSldViewPr>
  </p:slideViewPr>
  <p:outlineViewPr>
    <p:cViewPr>
      <p:scale>
        <a:sx n="33" d="100"/>
        <a:sy n="33" d="100"/>
      </p:scale>
      <p:origin x="258" y="28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Geneva"/>
                <a:ea typeface="Geneva"/>
                <a:cs typeface="Geneva"/>
              </a:defRPr>
            </a:pPr>
            <a:r>
              <a:rPr lang="en-US" dirty="0"/>
              <a:t>Booster RF </a:t>
            </a:r>
            <a:r>
              <a:rPr lang="en-US" dirty="0" smtClean="0"/>
              <a:t>Frequency 20</a:t>
            </a:r>
            <a:r>
              <a:rPr lang="en-US" baseline="0" dirty="0" smtClean="0"/>
              <a:t> Hz &amp; .8 MeV Injection</a:t>
            </a:r>
            <a:endParaRPr lang="en-US" dirty="0"/>
          </a:p>
        </c:rich>
      </c:tx>
      <c:layout>
        <c:manualLayout>
          <c:xMode val="edge"/>
          <c:yMode val="edge"/>
          <c:x val="0.17920765027322405"/>
          <c:y val="8.2253390201224852E-2"/>
        </c:manualLayout>
      </c:layout>
      <c:overlay val="0"/>
      <c:spPr>
        <a:noFill/>
        <a:ln w="25400">
          <a:noFill/>
        </a:ln>
      </c:spPr>
    </c:title>
    <c:autoTitleDeleted val="0"/>
    <c:plotArea>
      <c:layout>
        <c:manualLayout>
          <c:layoutTarget val="inner"/>
          <c:xMode val="edge"/>
          <c:yMode val="edge"/>
          <c:x val="0.18274141871136498"/>
          <c:y val="0.18899543608355926"/>
          <c:w val="0.77495897935004787"/>
          <c:h val="0.64354142160098027"/>
        </c:manualLayout>
      </c:layout>
      <c:scatterChart>
        <c:scatterStyle val="lineMarker"/>
        <c:varyColors val="0"/>
        <c:ser>
          <c:idx val="0"/>
          <c:order val="0"/>
          <c:tx>
            <c:strRef>
              <c:f>'[Momentum and freq diffs.xls]Momentum and freq diffs'!$K$5</c:f>
              <c:strCache>
                <c:ptCount val="1"/>
                <c:pt idx="0">
                  <c:v>RF Frequency</c:v>
                </c:pt>
              </c:strCache>
            </c:strRef>
          </c:tx>
          <c:spPr>
            <a:ln w="3175">
              <a:solidFill>
                <a:srgbClr val="000000"/>
              </a:solidFill>
              <a:prstDash val="solid"/>
            </a:ln>
          </c:spPr>
          <c:marker>
            <c:symbol val="none"/>
          </c:marker>
          <c:xVal>
            <c:numRef>
              <c:f>'[Momentum and freq diffs.xls]Momentum and freq diffs'!$B$6:$B$339</c:f>
              <c:numCache>
                <c:formatCode>General</c:formatCode>
                <c:ptCount val="334"/>
                <c:pt idx="0">
                  <c:v>2</c:v>
                </c:pt>
                <c:pt idx="1">
                  <c:v>2.1</c:v>
                </c:pt>
                <c:pt idx="2">
                  <c:v>2.2000000000000002</c:v>
                </c:pt>
                <c:pt idx="3">
                  <c:v>2.2999999999999998</c:v>
                </c:pt>
                <c:pt idx="4">
                  <c:v>2.4</c:v>
                </c:pt>
                <c:pt idx="5">
                  <c:v>2.5</c:v>
                </c:pt>
                <c:pt idx="6">
                  <c:v>2.6</c:v>
                </c:pt>
                <c:pt idx="7">
                  <c:v>2.7</c:v>
                </c:pt>
                <c:pt idx="8">
                  <c:v>2.8</c:v>
                </c:pt>
                <c:pt idx="9">
                  <c:v>2.9</c:v>
                </c:pt>
                <c:pt idx="10">
                  <c:v>3</c:v>
                </c:pt>
                <c:pt idx="11">
                  <c:v>3.1</c:v>
                </c:pt>
                <c:pt idx="12">
                  <c:v>3.2</c:v>
                </c:pt>
                <c:pt idx="13">
                  <c:v>3.3</c:v>
                </c:pt>
                <c:pt idx="14">
                  <c:v>3.4</c:v>
                </c:pt>
                <c:pt idx="15">
                  <c:v>3.5</c:v>
                </c:pt>
                <c:pt idx="16">
                  <c:v>3.6</c:v>
                </c:pt>
                <c:pt idx="17">
                  <c:v>3.7</c:v>
                </c:pt>
                <c:pt idx="18">
                  <c:v>3.8</c:v>
                </c:pt>
                <c:pt idx="19">
                  <c:v>3.9</c:v>
                </c:pt>
                <c:pt idx="20">
                  <c:v>4</c:v>
                </c:pt>
                <c:pt idx="21">
                  <c:v>4.0999999999999996</c:v>
                </c:pt>
                <c:pt idx="22">
                  <c:v>4.2</c:v>
                </c:pt>
                <c:pt idx="23">
                  <c:v>4.3</c:v>
                </c:pt>
                <c:pt idx="24">
                  <c:v>4.4000000000000004</c:v>
                </c:pt>
                <c:pt idx="25">
                  <c:v>4.5</c:v>
                </c:pt>
                <c:pt idx="26">
                  <c:v>4.5999999999999996</c:v>
                </c:pt>
                <c:pt idx="27">
                  <c:v>4.7</c:v>
                </c:pt>
                <c:pt idx="28">
                  <c:v>4.8</c:v>
                </c:pt>
                <c:pt idx="29">
                  <c:v>4.9000000000000004</c:v>
                </c:pt>
                <c:pt idx="30">
                  <c:v>5</c:v>
                </c:pt>
                <c:pt idx="31">
                  <c:v>5.0999999999999996</c:v>
                </c:pt>
                <c:pt idx="32">
                  <c:v>5.2</c:v>
                </c:pt>
                <c:pt idx="33">
                  <c:v>5.3</c:v>
                </c:pt>
                <c:pt idx="34">
                  <c:v>5.4</c:v>
                </c:pt>
                <c:pt idx="35">
                  <c:v>5.5</c:v>
                </c:pt>
                <c:pt idx="36">
                  <c:v>5.6</c:v>
                </c:pt>
                <c:pt idx="37">
                  <c:v>5.7</c:v>
                </c:pt>
                <c:pt idx="38">
                  <c:v>5.8</c:v>
                </c:pt>
                <c:pt idx="39">
                  <c:v>5.9</c:v>
                </c:pt>
                <c:pt idx="40">
                  <c:v>6</c:v>
                </c:pt>
                <c:pt idx="41">
                  <c:v>6.1</c:v>
                </c:pt>
                <c:pt idx="42">
                  <c:v>6.2</c:v>
                </c:pt>
                <c:pt idx="43">
                  <c:v>6.3</c:v>
                </c:pt>
                <c:pt idx="44">
                  <c:v>6.4</c:v>
                </c:pt>
                <c:pt idx="45">
                  <c:v>6.5</c:v>
                </c:pt>
                <c:pt idx="46">
                  <c:v>6.6</c:v>
                </c:pt>
                <c:pt idx="47">
                  <c:v>6.7</c:v>
                </c:pt>
                <c:pt idx="48">
                  <c:v>6.8</c:v>
                </c:pt>
                <c:pt idx="49">
                  <c:v>6.9</c:v>
                </c:pt>
                <c:pt idx="50">
                  <c:v>7</c:v>
                </c:pt>
                <c:pt idx="51">
                  <c:v>7.1</c:v>
                </c:pt>
                <c:pt idx="52">
                  <c:v>7.2</c:v>
                </c:pt>
                <c:pt idx="53">
                  <c:v>7.3</c:v>
                </c:pt>
                <c:pt idx="54">
                  <c:v>7.4</c:v>
                </c:pt>
                <c:pt idx="55">
                  <c:v>7.5</c:v>
                </c:pt>
                <c:pt idx="56">
                  <c:v>7.6</c:v>
                </c:pt>
                <c:pt idx="57">
                  <c:v>7.7</c:v>
                </c:pt>
                <c:pt idx="58">
                  <c:v>7.8</c:v>
                </c:pt>
                <c:pt idx="59">
                  <c:v>7.9</c:v>
                </c:pt>
                <c:pt idx="60">
                  <c:v>8</c:v>
                </c:pt>
                <c:pt idx="61">
                  <c:v>8.1</c:v>
                </c:pt>
                <c:pt idx="62">
                  <c:v>8.1999999999999993</c:v>
                </c:pt>
                <c:pt idx="63">
                  <c:v>8.3000000000000007</c:v>
                </c:pt>
                <c:pt idx="64">
                  <c:v>8.4</c:v>
                </c:pt>
                <c:pt idx="65">
                  <c:v>8.5</c:v>
                </c:pt>
                <c:pt idx="66">
                  <c:v>8.6</c:v>
                </c:pt>
                <c:pt idx="67">
                  <c:v>8.6999999999999993</c:v>
                </c:pt>
                <c:pt idx="68">
                  <c:v>8.8000000000000007</c:v>
                </c:pt>
                <c:pt idx="69">
                  <c:v>8.9</c:v>
                </c:pt>
                <c:pt idx="70">
                  <c:v>9</c:v>
                </c:pt>
                <c:pt idx="71">
                  <c:v>9.1</c:v>
                </c:pt>
                <c:pt idx="72">
                  <c:v>9.1999999999999993</c:v>
                </c:pt>
                <c:pt idx="73">
                  <c:v>9.3000000000000007</c:v>
                </c:pt>
                <c:pt idx="74">
                  <c:v>9.4</c:v>
                </c:pt>
                <c:pt idx="75">
                  <c:v>9.5</c:v>
                </c:pt>
                <c:pt idx="76">
                  <c:v>9.6</c:v>
                </c:pt>
                <c:pt idx="77">
                  <c:v>9.6999999999999993</c:v>
                </c:pt>
                <c:pt idx="78">
                  <c:v>9.8000000000000007</c:v>
                </c:pt>
                <c:pt idx="79">
                  <c:v>9.9</c:v>
                </c:pt>
                <c:pt idx="80">
                  <c:v>10</c:v>
                </c:pt>
                <c:pt idx="81">
                  <c:v>10.1</c:v>
                </c:pt>
                <c:pt idx="82">
                  <c:v>10.199999999999999</c:v>
                </c:pt>
                <c:pt idx="83">
                  <c:v>10.3</c:v>
                </c:pt>
                <c:pt idx="84">
                  <c:v>10.4</c:v>
                </c:pt>
                <c:pt idx="85">
                  <c:v>10.5</c:v>
                </c:pt>
                <c:pt idx="86">
                  <c:v>10.6</c:v>
                </c:pt>
                <c:pt idx="87">
                  <c:v>10.7</c:v>
                </c:pt>
                <c:pt idx="88">
                  <c:v>10.8</c:v>
                </c:pt>
                <c:pt idx="89">
                  <c:v>10.9</c:v>
                </c:pt>
                <c:pt idx="90">
                  <c:v>11</c:v>
                </c:pt>
                <c:pt idx="91">
                  <c:v>11.1</c:v>
                </c:pt>
                <c:pt idx="92">
                  <c:v>11.2</c:v>
                </c:pt>
                <c:pt idx="93">
                  <c:v>11.3</c:v>
                </c:pt>
                <c:pt idx="94">
                  <c:v>11.4</c:v>
                </c:pt>
                <c:pt idx="95">
                  <c:v>11.5</c:v>
                </c:pt>
                <c:pt idx="96">
                  <c:v>11.6</c:v>
                </c:pt>
                <c:pt idx="97">
                  <c:v>11.7</c:v>
                </c:pt>
                <c:pt idx="98">
                  <c:v>11.8</c:v>
                </c:pt>
                <c:pt idx="99">
                  <c:v>11.9</c:v>
                </c:pt>
                <c:pt idx="100">
                  <c:v>12</c:v>
                </c:pt>
                <c:pt idx="101">
                  <c:v>12.1</c:v>
                </c:pt>
                <c:pt idx="102">
                  <c:v>12.2</c:v>
                </c:pt>
                <c:pt idx="103">
                  <c:v>12.3</c:v>
                </c:pt>
                <c:pt idx="104">
                  <c:v>12.4</c:v>
                </c:pt>
                <c:pt idx="105">
                  <c:v>12.5</c:v>
                </c:pt>
                <c:pt idx="106">
                  <c:v>12.6</c:v>
                </c:pt>
                <c:pt idx="107">
                  <c:v>12.7</c:v>
                </c:pt>
                <c:pt idx="108">
                  <c:v>12.8</c:v>
                </c:pt>
                <c:pt idx="109">
                  <c:v>12.9</c:v>
                </c:pt>
                <c:pt idx="110">
                  <c:v>13</c:v>
                </c:pt>
                <c:pt idx="111">
                  <c:v>13.1</c:v>
                </c:pt>
                <c:pt idx="112">
                  <c:v>13.2</c:v>
                </c:pt>
                <c:pt idx="113">
                  <c:v>13.3</c:v>
                </c:pt>
                <c:pt idx="114">
                  <c:v>13.4</c:v>
                </c:pt>
                <c:pt idx="115">
                  <c:v>13.5</c:v>
                </c:pt>
                <c:pt idx="116">
                  <c:v>13.6</c:v>
                </c:pt>
                <c:pt idx="117">
                  <c:v>13.7</c:v>
                </c:pt>
                <c:pt idx="118">
                  <c:v>13.8</c:v>
                </c:pt>
                <c:pt idx="119">
                  <c:v>13.9</c:v>
                </c:pt>
                <c:pt idx="120">
                  <c:v>14</c:v>
                </c:pt>
                <c:pt idx="121">
                  <c:v>14.1</c:v>
                </c:pt>
                <c:pt idx="122">
                  <c:v>14.2</c:v>
                </c:pt>
                <c:pt idx="123">
                  <c:v>14.3</c:v>
                </c:pt>
                <c:pt idx="124">
                  <c:v>14.4</c:v>
                </c:pt>
                <c:pt idx="125">
                  <c:v>14.5</c:v>
                </c:pt>
                <c:pt idx="126">
                  <c:v>14.6</c:v>
                </c:pt>
                <c:pt idx="127">
                  <c:v>14.7</c:v>
                </c:pt>
                <c:pt idx="128">
                  <c:v>14.8</c:v>
                </c:pt>
                <c:pt idx="129">
                  <c:v>14.9</c:v>
                </c:pt>
                <c:pt idx="130">
                  <c:v>15</c:v>
                </c:pt>
                <c:pt idx="131">
                  <c:v>15.1</c:v>
                </c:pt>
                <c:pt idx="132">
                  <c:v>15.2</c:v>
                </c:pt>
                <c:pt idx="133">
                  <c:v>15.3</c:v>
                </c:pt>
                <c:pt idx="134">
                  <c:v>15.4</c:v>
                </c:pt>
                <c:pt idx="135">
                  <c:v>15.5</c:v>
                </c:pt>
                <c:pt idx="136">
                  <c:v>15.6</c:v>
                </c:pt>
                <c:pt idx="137">
                  <c:v>15.7</c:v>
                </c:pt>
                <c:pt idx="138">
                  <c:v>15.8</c:v>
                </c:pt>
                <c:pt idx="139">
                  <c:v>15.9</c:v>
                </c:pt>
                <c:pt idx="140">
                  <c:v>16</c:v>
                </c:pt>
                <c:pt idx="141">
                  <c:v>16.100000000000001</c:v>
                </c:pt>
                <c:pt idx="142">
                  <c:v>16.2</c:v>
                </c:pt>
                <c:pt idx="143">
                  <c:v>16.3</c:v>
                </c:pt>
                <c:pt idx="144">
                  <c:v>16.399999999999999</c:v>
                </c:pt>
                <c:pt idx="145">
                  <c:v>16.5</c:v>
                </c:pt>
                <c:pt idx="146">
                  <c:v>16.600000000000001</c:v>
                </c:pt>
                <c:pt idx="147">
                  <c:v>16.7</c:v>
                </c:pt>
                <c:pt idx="148">
                  <c:v>16.8</c:v>
                </c:pt>
                <c:pt idx="149">
                  <c:v>16.899999999999999</c:v>
                </c:pt>
                <c:pt idx="150">
                  <c:v>17</c:v>
                </c:pt>
                <c:pt idx="151">
                  <c:v>17.100000000000001</c:v>
                </c:pt>
                <c:pt idx="152">
                  <c:v>17.2</c:v>
                </c:pt>
                <c:pt idx="153">
                  <c:v>17.3</c:v>
                </c:pt>
                <c:pt idx="154">
                  <c:v>17.399999999999999</c:v>
                </c:pt>
                <c:pt idx="155">
                  <c:v>17.5</c:v>
                </c:pt>
                <c:pt idx="156">
                  <c:v>17.600000000000001</c:v>
                </c:pt>
                <c:pt idx="157">
                  <c:v>17.7</c:v>
                </c:pt>
                <c:pt idx="158">
                  <c:v>17.8</c:v>
                </c:pt>
                <c:pt idx="159">
                  <c:v>17.899999999999999</c:v>
                </c:pt>
                <c:pt idx="160">
                  <c:v>18</c:v>
                </c:pt>
                <c:pt idx="161">
                  <c:v>18.100000000000001</c:v>
                </c:pt>
                <c:pt idx="162">
                  <c:v>18.2</c:v>
                </c:pt>
                <c:pt idx="163">
                  <c:v>18.3</c:v>
                </c:pt>
                <c:pt idx="164">
                  <c:v>18.399999999999999</c:v>
                </c:pt>
                <c:pt idx="165">
                  <c:v>18.5</c:v>
                </c:pt>
                <c:pt idx="166">
                  <c:v>18.600000000000001</c:v>
                </c:pt>
                <c:pt idx="167">
                  <c:v>18.7</c:v>
                </c:pt>
                <c:pt idx="168">
                  <c:v>18.8</c:v>
                </c:pt>
                <c:pt idx="169">
                  <c:v>18.899999999999999</c:v>
                </c:pt>
                <c:pt idx="170">
                  <c:v>19</c:v>
                </c:pt>
                <c:pt idx="171">
                  <c:v>19.100000000000001</c:v>
                </c:pt>
                <c:pt idx="172">
                  <c:v>19.2</c:v>
                </c:pt>
                <c:pt idx="173">
                  <c:v>19.3</c:v>
                </c:pt>
                <c:pt idx="174">
                  <c:v>19.399999999999999</c:v>
                </c:pt>
                <c:pt idx="175">
                  <c:v>19.5</c:v>
                </c:pt>
                <c:pt idx="176">
                  <c:v>19.600000000000001</c:v>
                </c:pt>
                <c:pt idx="177">
                  <c:v>19.7</c:v>
                </c:pt>
                <c:pt idx="178">
                  <c:v>19.8</c:v>
                </c:pt>
                <c:pt idx="179">
                  <c:v>19.899999999999999</c:v>
                </c:pt>
                <c:pt idx="180">
                  <c:v>20</c:v>
                </c:pt>
                <c:pt idx="181">
                  <c:v>20.100000000000001</c:v>
                </c:pt>
                <c:pt idx="182">
                  <c:v>20.2</c:v>
                </c:pt>
                <c:pt idx="183">
                  <c:v>20.3</c:v>
                </c:pt>
                <c:pt idx="184">
                  <c:v>20.399999999999999</c:v>
                </c:pt>
                <c:pt idx="185">
                  <c:v>20.5</c:v>
                </c:pt>
                <c:pt idx="186">
                  <c:v>20.6</c:v>
                </c:pt>
                <c:pt idx="187">
                  <c:v>20.7</c:v>
                </c:pt>
                <c:pt idx="188">
                  <c:v>20.8</c:v>
                </c:pt>
                <c:pt idx="189">
                  <c:v>20.9</c:v>
                </c:pt>
                <c:pt idx="190">
                  <c:v>21</c:v>
                </c:pt>
                <c:pt idx="191">
                  <c:v>21.1</c:v>
                </c:pt>
                <c:pt idx="192">
                  <c:v>21.2</c:v>
                </c:pt>
                <c:pt idx="193">
                  <c:v>21.3</c:v>
                </c:pt>
                <c:pt idx="194">
                  <c:v>21.4</c:v>
                </c:pt>
                <c:pt idx="195">
                  <c:v>21.5</c:v>
                </c:pt>
                <c:pt idx="196">
                  <c:v>21.6</c:v>
                </c:pt>
                <c:pt idx="197">
                  <c:v>21.7</c:v>
                </c:pt>
                <c:pt idx="198">
                  <c:v>21.8</c:v>
                </c:pt>
                <c:pt idx="199">
                  <c:v>21.9</c:v>
                </c:pt>
                <c:pt idx="200">
                  <c:v>22</c:v>
                </c:pt>
                <c:pt idx="201">
                  <c:v>22.1</c:v>
                </c:pt>
                <c:pt idx="202">
                  <c:v>22.2</c:v>
                </c:pt>
                <c:pt idx="203">
                  <c:v>22.3</c:v>
                </c:pt>
                <c:pt idx="204">
                  <c:v>22.4</c:v>
                </c:pt>
                <c:pt idx="205">
                  <c:v>22.5</c:v>
                </c:pt>
                <c:pt idx="206">
                  <c:v>22.6</c:v>
                </c:pt>
                <c:pt idx="207">
                  <c:v>22.7</c:v>
                </c:pt>
                <c:pt idx="208">
                  <c:v>22.8</c:v>
                </c:pt>
                <c:pt idx="209">
                  <c:v>22.9</c:v>
                </c:pt>
                <c:pt idx="210">
                  <c:v>23</c:v>
                </c:pt>
                <c:pt idx="211">
                  <c:v>23.1</c:v>
                </c:pt>
                <c:pt idx="212">
                  <c:v>23.2</c:v>
                </c:pt>
                <c:pt idx="213">
                  <c:v>23.3</c:v>
                </c:pt>
                <c:pt idx="214">
                  <c:v>23.4</c:v>
                </c:pt>
                <c:pt idx="215">
                  <c:v>23.5</c:v>
                </c:pt>
                <c:pt idx="216">
                  <c:v>23.6</c:v>
                </c:pt>
                <c:pt idx="217">
                  <c:v>23.7</c:v>
                </c:pt>
                <c:pt idx="218">
                  <c:v>23.8</c:v>
                </c:pt>
                <c:pt idx="219">
                  <c:v>23.9</c:v>
                </c:pt>
                <c:pt idx="220">
                  <c:v>24</c:v>
                </c:pt>
                <c:pt idx="221">
                  <c:v>24.1</c:v>
                </c:pt>
                <c:pt idx="222">
                  <c:v>24.2</c:v>
                </c:pt>
                <c:pt idx="223">
                  <c:v>24.3</c:v>
                </c:pt>
                <c:pt idx="224">
                  <c:v>24.4</c:v>
                </c:pt>
                <c:pt idx="225">
                  <c:v>24.5</c:v>
                </c:pt>
                <c:pt idx="226">
                  <c:v>24.6</c:v>
                </c:pt>
                <c:pt idx="227">
                  <c:v>24.7</c:v>
                </c:pt>
                <c:pt idx="228">
                  <c:v>24.8</c:v>
                </c:pt>
                <c:pt idx="229">
                  <c:v>24.9</c:v>
                </c:pt>
                <c:pt idx="230">
                  <c:v>25</c:v>
                </c:pt>
                <c:pt idx="231">
                  <c:v>25.1</c:v>
                </c:pt>
                <c:pt idx="232">
                  <c:v>25.2</c:v>
                </c:pt>
                <c:pt idx="233">
                  <c:v>25.3</c:v>
                </c:pt>
                <c:pt idx="234">
                  <c:v>25.4</c:v>
                </c:pt>
                <c:pt idx="235">
                  <c:v>25.5</c:v>
                </c:pt>
                <c:pt idx="236">
                  <c:v>25.6</c:v>
                </c:pt>
                <c:pt idx="237">
                  <c:v>25.7</c:v>
                </c:pt>
                <c:pt idx="238">
                  <c:v>25.8</c:v>
                </c:pt>
                <c:pt idx="239">
                  <c:v>25.9</c:v>
                </c:pt>
                <c:pt idx="240">
                  <c:v>26</c:v>
                </c:pt>
                <c:pt idx="241">
                  <c:v>26.1</c:v>
                </c:pt>
                <c:pt idx="242">
                  <c:v>26.2</c:v>
                </c:pt>
                <c:pt idx="243">
                  <c:v>26.3</c:v>
                </c:pt>
                <c:pt idx="244">
                  <c:v>26.4</c:v>
                </c:pt>
                <c:pt idx="245">
                  <c:v>26.5</c:v>
                </c:pt>
                <c:pt idx="246">
                  <c:v>26.6</c:v>
                </c:pt>
                <c:pt idx="247">
                  <c:v>26.7</c:v>
                </c:pt>
                <c:pt idx="248">
                  <c:v>26.8</c:v>
                </c:pt>
                <c:pt idx="249">
                  <c:v>26.9</c:v>
                </c:pt>
                <c:pt idx="250">
                  <c:v>27</c:v>
                </c:pt>
                <c:pt idx="251">
                  <c:v>27.1</c:v>
                </c:pt>
                <c:pt idx="252">
                  <c:v>27.2</c:v>
                </c:pt>
                <c:pt idx="253">
                  <c:v>27.3</c:v>
                </c:pt>
                <c:pt idx="254">
                  <c:v>27.4</c:v>
                </c:pt>
                <c:pt idx="255">
                  <c:v>27.5</c:v>
                </c:pt>
                <c:pt idx="256">
                  <c:v>27.6</c:v>
                </c:pt>
                <c:pt idx="257">
                  <c:v>27.7</c:v>
                </c:pt>
                <c:pt idx="258">
                  <c:v>27.8</c:v>
                </c:pt>
                <c:pt idx="259">
                  <c:v>27.9</c:v>
                </c:pt>
                <c:pt idx="260">
                  <c:v>28</c:v>
                </c:pt>
                <c:pt idx="261">
                  <c:v>28.1</c:v>
                </c:pt>
                <c:pt idx="262">
                  <c:v>28.2</c:v>
                </c:pt>
                <c:pt idx="263">
                  <c:v>28.3</c:v>
                </c:pt>
                <c:pt idx="264">
                  <c:v>28.4</c:v>
                </c:pt>
                <c:pt idx="265">
                  <c:v>28.5</c:v>
                </c:pt>
                <c:pt idx="266">
                  <c:v>28.6</c:v>
                </c:pt>
                <c:pt idx="267">
                  <c:v>28.7</c:v>
                </c:pt>
                <c:pt idx="268">
                  <c:v>28.8</c:v>
                </c:pt>
                <c:pt idx="269">
                  <c:v>28.9</c:v>
                </c:pt>
                <c:pt idx="270">
                  <c:v>29</c:v>
                </c:pt>
                <c:pt idx="271">
                  <c:v>29.1</c:v>
                </c:pt>
                <c:pt idx="272">
                  <c:v>29.2</c:v>
                </c:pt>
                <c:pt idx="273">
                  <c:v>29.3</c:v>
                </c:pt>
                <c:pt idx="274">
                  <c:v>29.4</c:v>
                </c:pt>
                <c:pt idx="275">
                  <c:v>29.5</c:v>
                </c:pt>
                <c:pt idx="276">
                  <c:v>29.6</c:v>
                </c:pt>
                <c:pt idx="277">
                  <c:v>29.7</c:v>
                </c:pt>
                <c:pt idx="278">
                  <c:v>29.8</c:v>
                </c:pt>
                <c:pt idx="279">
                  <c:v>29.9</c:v>
                </c:pt>
                <c:pt idx="280">
                  <c:v>30</c:v>
                </c:pt>
                <c:pt idx="281">
                  <c:v>30.1</c:v>
                </c:pt>
                <c:pt idx="282">
                  <c:v>30.2</c:v>
                </c:pt>
                <c:pt idx="283">
                  <c:v>30.3</c:v>
                </c:pt>
                <c:pt idx="284">
                  <c:v>30.4</c:v>
                </c:pt>
                <c:pt idx="285">
                  <c:v>30.5</c:v>
                </c:pt>
                <c:pt idx="286">
                  <c:v>30.6</c:v>
                </c:pt>
                <c:pt idx="287">
                  <c:v>30.7</c:v>
                </c:pt>
                <c:pt idx="288">
                  <c:v>30.8</c:v>
                </c:pt>
                <c:pt idx="289">
                  <c:v>30.9</c:v>
                </c:pt>
                <c:pt idx="290">
                  <c:v>31</c:v>
                </c:pt>
                <c:pt idx="291">
                  <c:v>31.1</c:v>
                </c:pt>
                <c:pt idx="292">
                  <c:v>31.2</c:v>
                </c:pt>
                <c:pt idx="293">
                  <c:v>31.3</c:v>
                </c:pt>
                <c:pt idx="294">
                  <c:v>31.4</c:v>
                </c:pt>
                <c:pt idx="295">
                  <c:v>31.5</c:v>
                </c:pt>
                <c:pt idx="296">
                  <c:v>31.6</c:v>
                </c:pt>
                <c:pt idx="297">
                  <c:v>31.7</c:v>
                </c:pt>
                <c:pt idx="298">
                  <c:v>31.8</c:v>
                </c:pt>
                <c:pt idx="299">
                  <c:v>31.9</c:v>
                </c:pt>
                <c:pt idx="300">
                  <c:v>32</c:v>
                </c:pt>
                <c:pt idx="301">
                  <c:v>32.1</c:v>
                </c:pt>
                <c:pt idx="302">
                  <c:v>32.200000000000003</c:v>
                </c:pt>
                <c:pt idx="303">
                  <c:v>32.299999999999997</c:v>
                </c:pt>
                <c:pt idx="304">
                  <c:v>32.4</c:v>
                </c:pt>
                <c:pt idx="305">
                  <c:v>32.5</c:v>
                </c:pt>
                <c:pt idx="306">
                  <c:v>32.6</c:v>
                </c:pt>
                <c:pt idx="307">
                  <c:v>32.700000000000003</c:v>
                </c:pt>
                <c:pt idx="308">
                  <c:v>32.799999999999997</c:v>
                </c:pt>
                <c:pt idx="309">
                  <c:v>32.9</c:v>
                </c:pt>
                <c:pt idx="310">
                  <c:v>33</c:v>
                </c:pt>
                <c:pt idx="311">
                  <c:v>33.1</c:v>
                </c:pt>
                <c:pt idx="312">
                  <c:v>33.200000000000003</c:v>
                </c:pt>
                <c:pt idx="313">
                  <c:v>33.299999999999997</c:v>
                </c:pt>
                <c:pt idx="314">
                  <c:v>33.4</c:v>
                </c:pt>
                <c:pt idx="315">
                  <c:v>33.5</c:v>
                </c:pt>
                <c:pt idx="316">
                  <c:v>33.6</c:v>
                </c:pt>
                <c:pt idx="317">
                  <c:v>33.700000000000003</c:v>
                </c:pt>
                <c:pt idx="318">
                  <c:v>33.799999999999997</c:v>
                </c:pt>
                <c:pt idx="319">
                  <c:v>33.9</c:v>
                </c:pt>
                <c:pt idx="320">
                  <c:v>34</c:v>
                </c:pt>
                <c:pt idx="321">
                  <c:v>34.1</c:v>
                </c:pt>
                <c:pt idx="322">
                  <c:v>34.200000000000003</c:v>
                </c:pt>
                <c:pt idx="323">
                  <c:v>34.299999999999997</c:v>
                </c:pt>
                <c:pt idx="324">
                  <c:v>34.4</c:v>
                </c:pt>
                <c:pt idx="325">
                  <c:v>34.5</c:v>
                </c:pt>
                <c:pt idx="326">
                  <c:v>34.6</c:v>
                </c:pt>
                <c:pt idx="327">
                  <c:v>34.700000000000003</c:v>
                </c:pt>
                <c:pt idx="328">
                  <c:v>34.799999999999997</c:v>
                </c:pt>
                <c:pt idx="329">
                  <c:v>34.9</c:v>
                </c:pt>
                <c:pt idx="330">
                  <c:v>35</c:v>
                </c:pt>
                <c:pt idx="331">
                  <c:v>35.1</c:v>
                </c:pt>
                <c:pt idx="332">
                  <c:v>35.200000000000003</c:v>
                </c:pt>
                <c:pt idx="333">
                  <c:v>35.299999999999997</c:v>
                </c:pt>
              </c:numCache>
            </c:numRef>
          </c:xVal>
          <c:yVal>
            <c:numRef>
              <c:f>'[Momentum and freq diffs.xls]Momentum and freq diffs'!$K$6:$K$339</c:f>
              <c:numCache>
                <c:formatCode>General</c:formatCode>
                <c:ptCount val="334"/>
                <c:pt idx="0">
                  <c:v>44704284.604706876</c:v>
                </c:pt>
                <c:pt idx="1">
                  <c:v>44706893.987882756</c:v>
                </c:pt>
                <c:pt idx="2">
                  <c:v>44714715.061807647</c:v>
                </c:pt>
                <c:pt idx="3">
                  <c:v>44727726.638905466</c:v>
                </c:pt>
                <c:pt idx="4">
                  <c:v>44745893.536985368</c:v>
                </c:pt>
                <c:pt idx="5">
                  <c:v>44769166.773717284</c:v>
                </c:pt>
                <c:pt idx="6">
                  <c:v>44797483.83655376</c:v>
                </c:pt>
                <c:pt idx="7">
                  <c:v>44830769.025785305</c:v>
                </c:pt>
                <c:pt idx="8">
                  <c:v>44868933.867798485</c:v>
                </c:pt>
                <c:pt idx="9">
                  <c:v>44911877.595021524</c:v>
                </c:pt>
                <c:pt idx="10">
                  <c:v>44959487.688494407</c:v>
                </c:pt>
                <c:pt idx="11">
                  <c:v>45011640.478499457</c:v>
                </c:pt>
                <c:pt idx="12">
                  <c:v>45068201.798235402</c:v>
                </c:pt>
                <c:pt idx="13">
                  <c:v>45129027.685121812</c:v>
                </c:pt>
                <c:pt idx="14">
                  <c:v>45193965.123983338</c:v>
                </c:pt>
                <c:pt idx="15">
                  <c:v>45262852.826089047</c:v>
                </c:pt>
                <c:pt idx="16">
                  <c:v>45335522.037814252</c:v>
                </c:pt>
                <c:pt idx="17">
                  <c:v>45411797.372552253</c:v>
                </c:pt>
                <c:pt idx="18">
                  <c:v>45491497.659432277</c:v>
                </c:pt>
                <c:pt idx="19">
                  <c:v>45574436.802398026</c:v>
                </c:pt>
                <c:pt idx="20">
                  <c:v>45660424.643267773</c:v>
                </c:pt>
                <c:pt idx="21">
                  <c:v>45749267.822529703</c:v>
                </c:pt>
                <c:pt idx="22">
                  <c:v>45840770.631822474</c:v>
                </c:pt>
                <c:pt idx="23">
                  <c:v>45934735.852307349</c:v>
                </c:pt>
                <c:pt idx="24">
                  <c:v>46030965.573449463</c:v>
                </c:pt>
                <c:pt idx="25">
                  <c:v>46129261.987087466</c:v>
                </c:pt>
                <c:pt idx="26">
                  <c:v>46229428.152075566</c:v>
                </c:pt>
                <c:pt idx="27">
                  <c:v>46331268.725224607</c:v>
                </c:pt>
                <c:pt idx="28">
                  <c:v>46434590.65474128</c:v>
                </c:pt>
                <c:pt idx="29">
                  <c:v>46539203.832859747</c:v>
                </c:pt>
                <c:pt idx="30">
                  <c:v>46644921.704871245</c:v>
                </c:pt>
                <c:pt idx="31">
                  <c:v>46751561.832275465</c:v>
                </c:pt>
                <c:pt idx="32">
                  <c:v>46858946.408297159</c:v>
                </c:pt>
                <c:pt idx="33">
                  <c:v>46966902.724524759</c:v>
                </c:pt>
                <c:pt idx="34">
                  <c:v>47075263.587927319</c:v>
                </c:pt>
                <c:pt idx="35">
                  <c:v>47183867.68798808</c:v>
                </c:pt>
                <c:pt idx="36">
                  <c:v>47292559.914149061</c:v>
                </c:pt>
                <c:pt idx="37">
                  <c:v>47401191.624189183</c:v>
                </c:pt>
                <c:pt idx="38">
                  <c:v>47509620.864552729</c:v>
                </c:pt>
                <c:pt idx="39">
                  <c:v>47617712.544003248</c:v>
                </c:pt>
                <c:pt idx="40">
                  <c:v>47725338.562297337</c:v>
                </c:pt>
                <c:pt idx="41">
                  <c:v>47832377.895852357</c:v>
                </c:pt>
                <c:pt idx="42">
                  <c:v>47938716.642619573</c:v>
                </c:pt>
                <c:pt idx="43">
                  <c:v>48044248.028571256</c:v>
                </c:pt>
                <c:pt idx="44">
                  <c:v>48148872.378366821</c:v>
                </c:pt>
                <c:pt idx="45">
                  <c:v>48252497.052878536</c:v>
                </c:pt>
                <c:pt idx="46">
                  <c:v>48355036.356337294</c:v>
                </c:pt>
                <c:pt idx="47">
                  <c:v>48456411.415901087</c:v>
                </c:pt>
                <c:pt idx="48">
                  <c:v>48556550.036459461</c:v>
                </c:pt>
                <c:pt idx="49">
                  <c:v>48655386.533466257</c:v>
                </c:pt>
                <c:pt idx="50">
                  <c:v>48752861.546545818</c:v>
                </c:pt>
                <c:pt idx="51">
                  <c:v>48848921.836545631</c:v>
                </c:pt>
                <c:pt idx="52">
                  <c:v>48943520.06861607</c:v>
                </c:pt>
                <c:pt idx="53">
                  <c:v>49036614.583787084</c:v>
                </c:pt>
                <c:pt idx="54">
                  <c:v>49128169.161386631</c:v>
                </c:pt>
                <c:pt idx="55">
                  <c:v>49218152.774509825</c:v>
                </c:pt>
                <c:pt idx="56">
                  <c:v>49306539.340601154</c:v>
                </c:pt>
                <c:pt idx="57">
                  <c:v>49393307.469062172</c:v>
                </c:pt>
                <c:pt idx="58">
                  <c:v>49478440.207641408</c:v>
                </c:pt>
                <c:pt idx="59">
                  <c:v>49561924.789207377</c:v>
                </c:pt>
                <c:pt idx="60">
                  <c:v>49643752.380350165</c:v>
                </c:pt>
                <c:pt idx="61">
                  <c:v>49723917.833103865</c:v>
                </c:pt>
                <c:pt idx="62">
                  <c:v>49802419.440933436</c:v>
                </c:pt>
                <c:pt idx="63">
                  <c:v>49879258.699985117</c:v>
                </c:pt>
                <c:pt idx="64">
                  <c:v>49954440.076462664</c:v>
                </c:pt>
                <c:pt idx="65">
                  <c:v>50027970.780860402</c:v>
                </c:pt>
                <c:pt idx="66">
                  <c:v>50099860.549661718</c:v>
                </c:pt>
                <c:pt idx="67">
                  <c:v>50170121.434997097</c:v>
                </c:pt>
                <c:pt idx="68">
                  <c:v>50238767.602648631</c:v>
                </c:pt>
                <c:pt idx="69">
                  <c:v>50305815.13869147</c:v>
                </c:pt>
                <c:pt idx="70">
                  <c:v>50371281.864972427</c:v>
                </c:pt>
                <c:pt idx="71">
                  <c:v>50435187.163545921</c:v>
                </c:pt>
                <c:pt idx="72">
                  <c:v>50497551.810114495</c:v>
                </c:pt>
                <c:pt idx="73">
                  <c:v>50558397.816456936</c:v>
                </c:pt>
                <c:pt idx="74">
                  <c:v>50617748.281770088</c:v>
                </c:pt>
                <c:pt idx="75">
                  <c:v>50675627.252800487</c:v>
                </c:pt>
                <c:pt idx="76">
                  <c:v>50732059.592599496</c:v>
                </c:pt>
                <c:pt idx="77">
                  <c:v>50787070.857698977</c:v>
                </c:pt>
                <c:pt idx="78">
                  <c:v>50840687.18347387</c:v>
                </c:pt>
                <c:pt idx="79">
                  <c:v>50892935.177433103</c:v>
                </c:pt>
                <c:pt idx="80">
                  <c:v>50943841.820160069</c:v>
                </c:pt>
                <c:pt idx="81">
                  <c:v>50993434.373608142</c:v>
                </c:pt>
                <c:pt idx="82">
                  <c:v>51041740.296445422</c:v>
                </c:pt>
                <c:pt idx="83">
                  <c:v>51088787.166134864</c:v>
                </c:pt>
                <c:pt idx="84">
                  <c:v>51134602.607431337</c:v>
                </c:pt>
                <c:pt idx="85">
                  <c:v>51179214.226975285</c:v>
                </c:pt>
                <c:pt idx="86">
                  <c:v>51222649.553663813</c:v>
                </c:pt>
                <c:pt idx="87">
                  <c:v>51264935.984482445</c:v>
                </c:pt>
                <c:pt idx="88">
                  <c:v>51306100.735485613</c:v>
                </c:pt>
                <c:pt idx="89">
                  <c:v>51346170.797620855</c:v>
                </c:pt>
                <c:pt idx="90">
                  <c:v>51385172.897098511</c:v>
                </c:pt>
                <c:pt idx="91">
                  <c:v>51423133.460018001</c:v>
                </c:pt>
                <c:pt idx="92">
                  <c:v>51460078.580971301</c:v>
                </c:pt>
                <c:pt idx="93">
                  <c:v>51496033.995354019</c:v>
                </c:pt>
                <c:pt idx="94">
                  <c:v>51531025.055126019</c:v>
                </c:pt>
                <c:pt idx="95">
                  <c:v>51565076.707773849</c:v>
                </c:pt>
                <c:pt idx="96">
                  <c:v>51598213.478238977</c:v>
                </c:pt>
                <c:pt idx="97">
                  <c:v>51630459.453587145</c:v>
                </c:pt>
                <c:pt idx="98">
                  <c:v>51661838.270205669</c:v>
                </c:pt>
                <c:pt idx="99">
                  <c:v>51692373.103326514</c:v>
                </c:pt>
                <c:pt idx="100">
                  <c:v>51722086.658684418</c:v>
                </c:pt>
                <c:pt idx="101">
                  <c:v>51751001.166130394</c:v>
                </c:pt>
                <c:pt idx="102">
                  <c:v>51779138.375031084</c:v>
                </c:pt>
                <c:pt idx="103">
                  <c:v>51806519.551295422</c:v>
                </c:pt>
                <c:pt idx="104">
                  <c:v>51833165.475879595</c:v>
                </c:pt>
                <c:pt idx="105">
                  <c:v>51859096.444631308</c:v>
                </c:pt>
                <c:pt idx="106">
                  <c:v>51884332.269343287</c:v>
                </c:pt>
                <c:pt idx="107">
                  <c:v>51908892.279895149</c:v>
                </c:pt>
                <c:pt idx="108">
                  <c:v>51932795.327370897</c:v>
                </c:pt>
                <c:pt idx="109">
                  <c:v>51956059.788047716</c:v>
                </c:pt>
                <c:pt idx="110">
                  <c:v>51978703.568158984</c:v>
                </c:pt>
                <c:pt idx="111">
                  <c:v>52000744.109342106</c:v>
                </c:pt>
                <c:pt idx="112">
                  <c:v>52022198.394688062</c:v>
                </c:pt>
                <c:pt idx="113">
                  <c:v>52043082.955316752</c:v>
                </c:pt>
                <c:pt idx="114">
                  <c:v>52063413.877407402</c:v>
                </c:pt>
                <c:pt idx="115">
                  <c:v>52083206.809619963</c:v>
                </c:pt>
                <c:pt idx="116">
                  <c:v>52102476.970847875</c:v>
                </c:pt>
                <c:pt idx="117">
                  <c:v>52121239.158248313</c:v>
                </c:pt>
                <c:pt idx="118">
                  <c:v>52139507.755500242</c:v>
                </c:pt>
                <c:pt idx="119">
                  <c:v>52157296.741245225</c:v>
                </c:pt>
                <c:pt idx="120">
                  <c:v>52174619.697669975</c:v>
                </c:pt>
                <c:pt idx="121">
                  <c:v>52191489.819193132</c:v>
                </c:pt>
                <c:pt idx="122">
                  <c:v>52207919.921222992</c:v>
                </c:pt>
                <c:pt idx="123">
                  <c:v>52223922.448955148</c:v>
                </c:pt>
                <c:pt idx="124">
                  <c:v>52239509.486183055</c:v>
                </c:pt>
                <c:pt idx="125">
                  <c:v>52254692.764096648</c:v>
                </c:pt>
                <c:pt idx="126">
                  <c:v>52269483.670046955</c:v>
                </c:pt>
                <c:pt idx="127">
                  <c:v>52283893.256257057</c:v>
                </c:pt>
                <c:pt idx="128">
                  <c:v>52297932.248461992</c:v>
                </c:pt>
                <c:pt idx="129">
                  <c:v>52311611.054462031</c:v>
                </c:pt>
                <c:pt idx="130">
                  <c:v>52324939.772575751</c:v>
                </c:pt>
                <c:pt idx="131">
                  <c:v>52337928.199981101</c:v>
                </c:pt>
                <c:pt idx="132">
                  <c:v>52350585.840934046</c:v>
                </c:pt>
                <c:pt idx="133">
                  <c:v>52362921.914855942</c:v>
                </c:pt>
                <c:pt idx="134">
                  <c:v>52374945.36428187</c:v>
                </c:pt>
                <c:pt idx="135">
                  <c:v>52386664.862663925</c:v>
                </c:pt>
                <c:pt idx="136">
                  <c:v>52398088.822023652</c:v>
                </c:pt>
                <c:pt idx="137">
                  <c:v>52409225.400449567</c:v>
                </c:pt>
                <c:pt idx="138">
                  <c:v>52420082.509436294</c:v>
                </c:pt>
                <c:pt idx="139">
                  <c:v>52430667.82106258</c:v>
                </c:pt>
                <c:pt idx="140">
                  <c:v>52440988.775006376</c:v>
                </c:pt>
                <c:pt idx="141">
                  <c:v>52451052.585395545</c:v>
                </c:pt>
                <c:pt idx="142">
                  <c:v>52460866.247493789</c:v>
                </c:pt>
                <c:pt idx="143">
                  <c:v>52470436.544221401</c:v>
                </c:pt>
                <c:pt idx="144">
                  <c:v>52479770.052511327</c:v>
                </c:pt>
                <c:pt idx="145">
                  <c:v>52488873.14950116</c:v>
                </c:pt>
                <c:pt idx="146">
                  <c:v>52497752.018562302</c:v>
                </c:pt>
                <c:pt idx="147">
                  <c:v>52506412.655167758</c:v>
                </c:pt>
                <c:pt idx="148">
                  <c:v>52514860.872600056</c:v>
                </c:pt>
                <c:pt idx="149">
                  <c:v>52523102.307501666</c:v>
                </c:pt>
                <c:pt idx="150">
                  <c:v>52531142.42526973</c:v>
                </c:pt>
                <c:pt idx="151">
                  <c:v>52538986.525297858</c:v>
                </c:pt>
                <c:pt idx="152">
                  <c:v>52546639.746067256</c:v>
                </c:pt>
                <c:pt idx="153">
                  <c:v>52554107.070090085</c:v>
                </c:pt>
                <c:pt idx="154">
                  <c:v>52561393.328707814</c:v>
                </c:pt>
                <c:pt idx="155">
                  <c:v>52568503.206747293</c:v>
                </c:pt>
                <c:pt idx="156">
                  <c:v>52575441.24703788</c:v>
                </c:pt>
                <c:pt idx="157">
                  <c:v>52582211.854792282</c:v>
                </c:pt>
                <c:pt idx="158">
                  <c:v>52588819.301854536</c:v>
                </c:pt>
                <c:pt idx="159">
                  <c:v>52595267.730817847</c:v>
                </c:pt>
                <c:pt idx="160">
                  <c:v>52601561.159015805</c:v>
                </c:pt>
                <c:pt idx="161">
                  <c:v>52607703.48238989</c:v>
                </c:pt>
                <c:pt idx="162">
                  <c:v>52613698.479236394</c:v>
                </c:pt>
                <c:pt idx="163">
                  <c:v>52619549.813835934</c:v>
                </c:pt>
                <c:pt idx="164">
                  <c:v>52625261.039968662</c:v>
                </c:pt>
                <c:pt idx="165">
                  <c:v>52630835.604318187</c:v>
                </c:pt>
                <c:pt idx="166">
                  <c:v>52636276.849767283</c:v>
                </c:pt>
                <c:pt idx="167">
                  <c:v>52641588.018588386</c:v>
                </c:pt>
                <c:pt idx="168">
                  <c:v>52646772.255531758</c:v>
                </c:pt>
                <c:pt idx="169">
                  <c:v>52651832.610814385</c:v>
                </c:pt>
                <c:pt idx="170">
                  <c:v>52656772.043012254</c:v>
                </c:pt>
                <c:pt idx="171">
                  <c:v>52661593.421859063</c:v>
                </c:pt>
                <c:pt idx="172">
                  <c:v>52666299.530953869</c:v>
                </c:pt>
                <c:pt idx="173">
                  <c:v>52670893.070380576</c:v>
                </c:pt>
                <c:pt idx="174">
                  <c:v>52675376.659241743</c:v>
                </c:pt>
                <c:pt idx="175">
                  <c:v>52679752.838109486</c:v>
                </c:pt>
                <c:pt idx="176">
                  <c:v>52684024.071395636</c:v>
                </c:pt>
                <c:pt idx="177">
                  <c:v>52688192.749644116</c:v>
                </c:pt>
                <c:pt idx="178">
                  <c:v>52692261.191747442</c:v>
                </c:pt>
                <c:pt idx="179">
                  <c:v>52696231.647090018</c:v>
                </c:pt>
                <c:pt idx="180">
                  <c:v>52700106.297620289</c:v>
                </c:pt>
                <c:pt idx="181">
                  <c:v>52703887.259854175</c:v>
                </c:pt>
                <c:pt idx="182">
                  <c:v>52707576.586811706</c:v>
                </c:pt>
                <c:pt idx="183">
                  <c:v>52711176.269889042</c:v>
                </c:pt>
                <c:pt idx="184">
                  <c:v>52714688.240668036</c:v>
                </c:pt>
                <c:pt idx="185">
                  <c:v>52718114.372665115</c:v>
                </c:pt>
                <c:pt idx="186">
                  <c:v>52721456.483021453</c:v>
                </c:pt>
                <c:pt idx="187">
                  <c:v>52724716.334136426</c:v>
                </c:pt>
                <c:pt idx="188">
                  <c:v>52727895.635245919</c:v>
                </c:pt>
                <c:pt idx="189">
                  <c:v>52730996.043947376</c:v>
                </c:pt>
                <c:pt idx="190">
                  <c:v>52734019.167673327</c:v>
                </c:pt>
                <c:pt idx="191">
                  <c:v>52736966.565114893</c:v>
                </c:pt>
                <c:pt idx="192">
                  <c:v>52739839.74759686</c:v>
                </c:pt>
                <c:pt idx="193">
                  <c:v>52742640.180406101</c:v>
                </c:pt>
                <c:pt idx="194">
                  <c:v>52745369.284074396</c:v>
                </c:pt>
                <c:pt idx="195">
                  <c:v>52748028.435617544</c:v>
                </c:pt>
                <c:pt idx="196">
                  <c:v>52750618.969731838</c:v>
                </c:pt>
                <c:pt idx="197">
                  <c:v>52753142.179949276</c:v>
                </c:pt>
                <c:pt idx="198">
                  <c:v>52755599.319753096</c:v>
                </c:pt>
                <c:pt idx="199">
                  <c:v>52757991.603654414</c:v>
                </c:pt>
                <c:pt idx="200">
                  <c:v>52760320.208231613</c:v>
                </c:pt>
                <c:pt idx="201">
                  <c:v>52762586.273133337</c:v>
                </c:pt>
                <c:pt idx="202">
                  <c:v>52764790.902046427</c:v>
                </c:pt>
                <c:pt idx="203">
                  <c:v>52766935.16362974</c:v>
                </c:pt>
                <c:pt idx="204">
                  <c:v>52769020.09241505</c:v>
                </c:pt>
                <c:pt idx="205">
                  <c:v>52771046.689675778</c:v>
                </c:pt>
                <c:pt idx="206">
                  <c:v>52773015.92426493</c:v>
                </c:pt>
                <c:pt idx="207">
                  <c:v>52774928.733422749</c:v>
                </c:pt>
                <c:pt idx="208">
                  <c:v>52776786.023555331</c:v>
                </c:pt>
                <c:pt idx="209">
                  <c:v>52778588.670984827</c:v>
                </c:pt>
                <c:pt idx="210">
                  <c:v>52780337.522672258</c:v>
                </c:pt>
                <c:pt idx="211">
                  <c:v>52782033.396913655</c:v>
                </c:pt>
                <c:pt idx="212">
                  <c:v>52783677.084010266</c:v>
                </c:pt>
                <c:pt idx="213">
                  <c:v>52785269.346913718</c:v>
                </c:pt>
                <c:pt idx="214">
                  <c:v>52786810.921846665</c:v>
                </c:pt>
                <c:pt idx="215">
                  <c:v>52788302.518899791</c:v>
                </c:pt>
                <c:pt idx="216">
                  <c:v>52789744.822605714</c:v>
                </c:pt>
                <c:pt idx="217">
                  <c:v>52791138.49249047</c:v>
                </c:pt>
                <c:pt idx="218">
                  <c:v>52792484.163603224</c:v>
                </c:pt>
                <c:pt idx="219">
                  <c:v>52793782.447024696</c:v>
                </c:pt>
                <c:pt idx="220">
                  <c:v>52795033.930354916</c:v>
                </c:pt>
                <c:pt idx="221">
                  <c:v>52796239.178180978</c:v>
                </c:pt>
                <c:pt idx="222">
                  <c:v>52797398.732525051</c:v>
                </c:pt>
                <c:pt idx="223">
                  <c:v>52798513.113273285</c:v>
                </c:pt>
                <c:pt idx="224">
                  <c:v>52799582.818586208</c:v>
                </c:pt>
                <c:pt idx="225">
                  <c:v>52800608.325290762</c:v>
                </c:pt>
                <c:pt idx="226">
                  <c:v>52801590.089254707</c:v>
                </c:pt>
                <c:pt idx="227">
                  <c:v>52802528.545743577</c:v>
                </c:pt>
                <c:pt idx="228">
                  <c:v>52803424.109760754</c:v>
                </c:pt>
                <c:pt idx="229">
                  <c:v>52804277.176370911</c:v>
                </c:pt>
                <c:pt idx="230">
                  <c:v>52805088.121007226</c:v>
                </c:pt>
                <c:pt idx="231">
                  <c:v>52805857.299762711</c:v>
                </c:pt>
                <c:pt idx="232">
                  <c:v>52806585.049665943</c:v>
                </c:pt>
                <c:pt idx="233">
                  <c:v>52807271.688941486</c:v>
                </c:pt>
                <c:pt idx="234">
                  <c:v>52807917.517255396</c:v>
                </c:pt>
                <c:pt idx="235">
                  <c:v>52808522.815945923</c:v>
                </c:pt>
                <c:pt idx="236">
                  <c:v>52809087.848239698</c:v>
                </c:pt>
                <c:pt idx="237">
                  <c:v>52809612.859453775</c:v>
                </c:pt>
                <c:pt idx="238">
                  <c:v>52810098.077183567</c:v>
                </c:pt>
                <c:pt idx="239">
                  <c:v>52810543.711476937</c:v>
                </c:pt>
                <c:pt idx="240">
                  <c:v>52810949.954994775</c:v>
                </c:pt>
                <c:pt idx="241">
                  <c:v>52811316.983157881</c:v>
                </c:pt>
                <c:pt idx="242">
                  <c:v>52811644.954280794</c:v>
                </c:pt>
                <c:pt idx="243">
                  <c:v>52811934.009692289</c:v>
                </c:pt>
                <c:pt idx="244">
                  <c:v>52812184.273842894</c:v>
                </c:pt>
                <c:pt idx="245">
                  <c:v>52812395.85439948</c:v>
                </c:pt>
                <c:pt idx="246">
                  <c:v>52812568.842327036</c:v>
                </c:pt>
                <c:pt idx="247">
                  <c:v>52812703.311957739</c:v>
                </c:pt>
                <c:pt idx="248">
                  <c:v>52812799.321047314</c:v>
                </c:pt>
                <c:pt idx="249">
                  <c:v>52812856.91081886</c:v>
                </c:pt>
                <c:pt idx="250">
                  <c:v>52812876.105994076</c:v>
                </c:pt>
                <c:pt idx="251">
                  <c:v>52812856.914812028</c:v>
                </c:pt>
                <c:pt idx="252">
                  <c:v>52812799.329035379</c:v>
                </c:pt>
                <c:pt idx="253">
                  <c:v>52812703.323944114</c:v>
                </c:pt>
                <c:pt idx="254">
                  <c:v>52812568.858316876</c:v>
                </c:pt>
                <c:pt idx="255">
                  <c:v>52812395.87439964</c:v>
                </c:pt>
                <c:pt idx="256">
                  <c:v>52812184.297861993</c:v>
                </c:pt>
                <c:pt idx="257">
                  <c:v>52811934.03774064</c:v>
                </c:pt>
                <c:pt idx="258">
                  <c:v>52811644.986370474</c:v>
                </c:pt>
                <c:pt idx="259">
                  <c:v>52811317.019302711</c:v>
                </c:pt>
                <c:pt idx="260">
                  <c:v>52810949.995210327</c:v>
                </c:pt>
                <c:pt idx="261">
                  <c:v>52810543.755780593</c:v>
                </c:pt>
                <c:pt idx="262">
                  <c:v>52810098.125594437</c:v>
                </c:pt>
                <c:pt idx="263">
                  <c:v>52809612.911992818</c:v>
                </c:pt>
                <c:pt idx="264">
                  <c:v>52809087.904929675</c:v>
                </c:pt>
                <c:pt idx="265">
                  <c:v>52808522.876811422</c:v>
                </c:pt>
                <c:pt idx="266">
                  <c:v>52807917.582322873</c:v>
                </c:pt>
                <c:pt idx="267">
                  <c:v>52807271.758239247</c:v>
                </c:pt>
                <c:pt idx="268">
                  <c:v>52806585.123224199</c:v>
                </c:pt>
                <c:pt idx="269">
                  <c:v>52805857.377613626</c:v>
                </c:pt>
                <c:pt idx="270">
                  <c:v>52805088.203184843</c:v>
                </c:pt>
                <c:pt idx="271">
                  <c:v>52804277.26291129</c:v>
                </c:pt>
                <c:pt idx="272">
                  <c:v>52803424.200701945</c:v>
                </c:pt>
                <c:pt idx="273">
                  <c:v>52802528.641125634</c:v>
                </c:pt>
                <c:pt idx="274">
                  <c:v>52801590.189119764</c:v>
                </c:pt>
                <c:pt idx="275">
                  <c:v>52800608.42968303</c:v>
                </c:pt>
                <c:pt idx="276">
                  <c:v>52799582.927552029</c:v>
                </c:pt>
                <c:pt idx="277">
                  <c:v>52798513.226861164</c:v>
                </c:pt>
                <c:pt idx="278">
                  <c:v>52797398.850785695</c:v>
                </c:pt>
                <c:pt idx="279">
                  <c:v>52796239.301167347</c:v>
                </c:pt>
                <c:pt idx="280">
                  <c:v>52795034.05812221</c:v>
                </c:pt>
                <c:pt idx="281">
                  <c:v>52793782.579630457</c:v>
                </c:pt>
                <c:pt idx="282">
                  <c:v>52792484.301107399</c:v>
                </c:pt>
                <c:pt idx="283">
                  <c:v>52791138.634955369</c:v>
                </c:pt>
                <c:pt idx="284">
                  <c:v>52789744.970096134</c:v>
                </c:pt>
                <c:pt idx="285">
                  <c:v>52788302.671483085</c:v>
                </c:pt>
                <c:pt idx="286">
                  <c:v>52786811.079592712</c:v>
                </c:pt>
                <c:pt idx="287">
                  <c:v>52785269.509895049</c:v>
                </c:pt>
                <c:pt idx="288">
                  <c:v>52783677.25230211</c:v>
                </c:pt>
                <c:pt idx="289">
                  <c:v>52782033.570593946</c:v>
                </c:pt>
                <c:pt idx="290">
                  <c:v>52780337.701821789</c:v>
                </c:pt>
                <c:pt idx="291">
                  <c:v>52778588.855687246</c:v>
                </c:pt>
                <c:pt idx="292">
                  <c:v>52776786.213897243</c:v>
                </c:pt>
                <c:pt idx="293">
                  <c:v>52774928.92949377</c:v>
                </c:pt>
                <c:pt idx="294">
                  <c:v>52773016.126157753</c:v>
                </c:pt>
                <c:pt idx="295">
                  <c:v>52771046.897486299</c:v>
                </c:pt>
                <c:pt idx="296">
                  <c:v>52769020.306242369</c:v>
                </c:pt>
                <c:pt idx="297">
                  <c:v>52766935.383576341</c:v>
                </c:pt>
                <c:pt idx="298">
                  <c:v>52764791.128218159</c:v>
                </c:pt>
                <c:pt idx="299">
                  <c:v>52762586.505639575</c:v>
                </c:pt>
                <c:pt idx="300">
                  <c:v>52760320.447185338</c:v>
                </c:pt>
                <c:pt idx="301">
                  <c:v>52757991.849172287</c:v>
                </c:pt>
                <c:pt idx="302">
                  <c:v>52755599.571955562</c:v>
                </c:pt>
                <c:pt idx="303">
                  <c:v>52753142.438960671</c:v>
                </c:pt>
                <c:pt idx="304">
                  <c:v>52750619.235680521</c:v>
                </c:pt>
                <c:pt idx="305">
                  <c:v>52748028.708635978</c:v>
                </c:pt>
                <c:pt idx="306">
                  <c:v>52745369.564299241</c:v>
                </c:pt>
                <c:pt idx="307">
                  <c:v>52742640.467978366</c:v>
                </c:pt>
                <c:pt idx="308">
                  <c:v>52739840.042662047</c:v>
                </c:pt>
                <c:pt idx="309">
                  <c:v>52736966.867823064</c:v>
                </c:pt>
                <c:pt idx="310">
                  <c:v>52734019.478179291</c:v>
                </c:pt>
                <c:pt idx="311">
                  <c:v>52730996.362410769</c:v>
                </c:pt>
                <c:pt idx="312">
                  <c:v>52727895.961831398</c:v>
                </c:pt>
                <c:pt idx="313">
                  <c:v>52724716.669013776</c:v>
                </c:pt>
                <c:pt idx="314">
                  <c:v>52721456.826365769</c:v>
                </c:pt>
                <c:pt idx="315">
                  <c:v>52718114.72465691</c:v>
                </c:pt>
                <c:pt idx="316">
                  <c:v>52714688.601493485</c:v>
                </c:pt>
                <c:pt idx="317">
                  <c:v>52711176.639740057</c:v>
                </c:pt>
                <c:pt idx="318">
                  <c:v>52707576.965886176</c:v>
                </c:pt>
                <c:pt idx="319">
                  <c:v>52703887.648356095</c:v>
                </c:pt>
                <c:pt idx="320">
                  <c:v>52700106.695759989</c:v>
                </c:pt>
                <c:pt idx="321">
                  <c:v>52696232.05508431</c:v>
                </c:pt>
                <c:pt idx="322">
                  <c:v>52692261.609819867</c:v>
                </c:pt>
                <c:pt idx="323">
                  <c:v>52688193.178025126</c:v>
                </c:pt>
                <c:pt idx="324">
                  <c:v>52684024.510322787</c:v>
                </c:pt>
                <c:pt idx="325">
                  <c:v>52679753.287827693</c:v>
                </c:pt>
                <c:pt idx="326">
                  <c:v>52675377.120003477</c:v>
                </c:pt>
                <c:pt idx="327">
                  <c:v>52670893.542446077</c:v>
                </c:pt>
                <c:pt idx="328">
                  <c:v>52666300.014591485</c:v>
                </c:pt>
                <c:pt idx="329">
                  <c:v>52661593.917345412</c:v>
                </c:pt>
                <c:pt idx="330">
                  <c:v>52656772.550632492</c:v>
                </c:pt>
                <c:pt idx="331">
                  <c:v>52651833.130862504</c:v>
                </c:pt>
                <c:pt idx="332">
                  <c:v>52646772.788310848</c:v>
                </c:pt>
                <c:pt idx="333">
                  <c:v>52641588.56441091</c:v>
                </c:pt>
              </c:numCache>
            </c:numRef>
          </c:yVal>
          <c:smooth val="0"/>
        </c:ser>
        <c:dLbls>
          <c:showLegendKey val="0"/>
          <c:showVal val="0"/>
          <c:showCatName val="0"/>
          <c:showSerName val="0"/>
          <c:showPercent val="0"/>
          <c:showBubbleSize val="0"/>
        </c:dLbls>
        <c:axId val="39037952"/>
        <c:axId val="39044224"/>
      </c:scatterChart>
      <c:valAx>
        <c:axId val="39037952"/>
        <c:scaling>
          <c:orientation val="minMax"/>
          <c:min val="2"/>
        </c:scaling>
        <c:delete val="0"/>
        <c:axPos val="b"/>
        <c:majorGridlines>
          <c:spPr>
            <a:ln w="3175">
              <a:solidFill>
                <a:srgbClr val="000000"/>
              </a:solidFill>
              <a:prstDash val="solid"/>
            </a:ln>
          </c:spPr>
        </c:majorGridlines>
        <c:title>
          <c:tx>
            <c:rich>
              <a:bodyPr/>
              <a:lstStyle/>
              <a:p>
                <a:pPr>
                  <a:defRPr sz="1000" b="1" i="0" u="none" strike="noStrike" baseline="0">
                    <a:solidFill>
                      <a:srgbClr val="000000"/>
                    </a:solidFill>
                    <a:latin typeface="Geneva"/>
                    <a:ea typeface="Geneva"/>
                    <a:cs typeface="Geneva"/>
                  </a:defRPr>
                </a:pPr>
                <a:r>
                  <a:rPr lang="en-US" dirty="0"/>
                  <a:t>Booster </a:t>
                </a:r>
                <a:r>
                  <a:rPr lang="en-US" dirty="0" smtClean="0"/>
                  <a:t>Time </a:t>
                </a:r>
                <a:r>
                  <a:rPr lang="en-US" dirty="0" err="1" smtClean="0"/>
                  <a:t>ms</a:t>
                </a:r>
                <a:endParaRPr lang="en-US" dirty="0"/>
              </a:p>
            </c:rich>
          </c:tx>
          <c:layout>
            <c:manualLayout>
              <c:xMode val="edge"/>
              <c:yMode val="edge"/>
              <c:x val="0.4957707007632402"/>
              <c:y val="0.90669962374264512"/>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Geneva"/>
                <a:ea typeface="Geneva"/>
                <a:cs typeface="Geneva"/>
              </a:defRPr>
            </a:pPr>
            <a:endParaRPr lang="en-US"/>
          </a:p>
        </c:txPr>
        <c:crossAx val="39044224"/>
        <c:crosses val="autoZero"/>
        <c:crossBetween val="midCat"/>
      </c:valAx>
      <c:valAx>
        <c:axId val="39044224"/>
        <c:scaling>
          <c:orientation val="minMax"/>
          <c:min val="35000000"/>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Geneva"/>
                    <a:ea typeface="Geneva"/>
                    <a:cs typeface="Geneva"/>
                  </a:defRPr>
                </a:pPr>
                <a:r>
                  <a:rPr lang="en-US"/>
                  <a:t>Hz</a:t>
                </a:r>
              </a:p>
            </c:rich>
          </c:tx>
          <c:layout>
            <c:manualLayout>
              <c:xMode val="edge"/>
              <c:yMode val="edge"/>
              <c:x val="5.7763145986062083E-3"/>
              <c:y val="0.48564639526442172"/>
            </c:manualLayout>
          </c:layout>
          <c:overlay val="0"/>
          <c:spPr>
            <a:noFill/>
            <a:ln w="25400">
              <a:noFill/>
            </a:ln>
          </c:spPr>
        </c:title>
        <c:numFmt formatCode="0.00E+00" sourceLinked="0"/>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Geneva"/>
                <a:ea typeface="Geneva"/>
                <a:cs typeface="Geneva"/>
              </a:defRPr>
            </a:pPr>
            <a:endParaRPr lang="en-US"/>
          </a:p>
        </c:txPr>
        <c:crossAx val="39037952"/>
        <c:crosses val="autoZero"/>
        <c:crossBetween val="midCat"/>
      </c:valAx>
      <c:spPr>
        <a:noFill/>
        <a:ln w="25400">
          <a:noFill/>
        </a:ln>
      </c:spPr>
    </c:plotArea>
    <c:legend>
      <c:legendPos val="r"/>
      <c:layout>
        <c:manualLayout>
          <c:xMode val="edge"/>
          <c:yMode val="edge"/>
          <c:x val="6.0913806237121663E-2"/>
          <c:y val="0.91148431832703902"/>
          <c:w val="0.20473807096365892"/>
          <c:h val="5.263164042833296E-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Geneva"/>
              <a:ea typeface="Geneva"/>
              <a:cs typeface="Geneva"/>
            </a:defRPr>
          </a:pPr>
          <a:endParaRPr lang="en-US"/>
        </a:p>
      </c:txPr>
    </c:legend>
    <c:plotVisOnly val="0"/>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Geneva"/>
          <a:ea typeface="Geneva"/>
          <a:cs typeface="Geneva"/>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Geneva"/>
                <a:ea typeface="Geneva"/>
                <a:cs typeface="Geneva"/>
              </a:defRPr>
            </a:pPr>
            <a:r>
              <a:rPr lang="en-US" dirty="0" err="1" smtClean="0"/>
              <a:t>Fdot</a:t>
            </a:r>
            <a:r>
              <a:rPr lang="en-US" dirty="0" smtClean="0"/>
              <a:t> 15 Hz &amp; .4 MeV Injection</a:t>
            </a:r>
            <a:endParaRPr lang="en-US" dirty="0"/>
          </a:p>
        </c:rich>
      </c:tx>
      <c:layout>
        <c:manualLayout>
          <c:xMode val="edge"/>
          <c:yMode val="edge"/>
          <c:x val="0.26409540912649077"/>
          <c:y val="2.8158828119458041E-2"/>
        </c:manualLayout>
      </c:layout>
      <c:overlay val="0"/>
      <c:spPr>
        <a:noFill/>
        <a:ln w="25400">
          <a:noFill/>
        </a:ln>
      </c:spPr>
    </c:title>
    <c:autoTitleDeleted val="0"/>
    <c:plotArea>
      <c:layout>
        <c:manualLayout>
          <c:layoutTarget val="inner"/>
          <c:xMode val="edge"/>
          <c:yMode val="edge"/>
          <c:x val="0.17688281325492322"/>
          <c:y val="0.19849246231155779"/>
          <c:w val="0.78108648229401745"/>
          <c:h val="0.62562814070351758"/>
        </c:manualLayout>
      </c:layout>
      <c:scatterChart>
        <c:scatterStyle val="lineMarker"/>
        <c:varyColors val="0"/>
        <c:ser>
          <c:idx val="0"/>
          <c:order val="0"/>
          <c:tx>
            <c:strRef>
              <c:f>'[Momentum and freq diffs.xls]Momentum and freq diffs'!$L$5</c:f>
              <c:strCache>
                <c:ptCount val="1"/>
                <c:pt idx="0">
                  <c:v>F-dot (hz/msec)</c:v>
                </c:pt>
              </c:strCache>
            </c:strRef>
          </c:tx>
          <c:spPr>
            <a:ln w="12700">
              <a:solidFill>
                <a:srgbClr val="000000"/>
              </a:solidFill>
              <a:prstDash val="solid"/>
            </a:ln>
          </c:spPr>
          <c:marker>
            <c:symbol val="none"/>
          </c:marker>
          <c:xVal>
            <c:numRef>
              <c:f>'[Momentum and freq diffs.xls]Momentum and freq diffs'!$B$6:$B$356</c:f>
              <c:numCache>
                <c:formatCode>General</c:formatCode>
                <c:ptCount val="351"/>
                <c:pt idx="0">
                  <c:v>2</c:v>
                </c:pt>
                <c:pt idx="1">
                  <c:v>2.1</c:v>
                </c:pt>
                <c:pt idx="2">
                  <c:v>2.2000000000000002</c:v>
                </c:pt>
                <c:pt idx="3">
                  <c:v>2.2999999999999998</c:v>
                </c:pt>
                <c:pt idx="4">
                  <c:v>2.4</c:v>
                </c:pt>
                <c:pt idx="5">
                  <c:v>2.5</c:v>
                </c:pt>
                <c:pt idx="6">
                  <c:v>2.6</c:v>
                </c:pt>
                <c:pt idx="7">
                  <c:v>2.7</c:v>
                </c:pt>
                <c:pt idx="8">
                  <c:v>2.8</c:v>
                </c:pt>
                <c:pt idx="9">
                  <c:v>2.9</c:v>
                </c:pt>
                <c:pt idx="10">
                  <c:v>3</c:v>
                </c:pt>
                <c:pt idx="11">
                  <c:v>3.1</c:v>
                </c:pt>
                <c:pt idx="12">
                  <c:v>3.2</c:v>
                </c:pt>
                <c:pt idx="13">
                  <c:v>3.3</c:v>
                </c:pt>
                <c:pt idx="14">
                  <c:v>3.4</c:v>
                </c:pt>
                <c:pt idx="15">
                  <c:v>3.5</c:v>
                </c:pt>
                <c:pt idx="16">
                  <c:v>3.6</c:v>
                </c:pt>
                <c:pt idx="17">
                  <c:v>3.7</c:v>
                </c:pt>
                <c:pt idx="18">
                  <c:v>3.8</c:v>
                </c:pt>
                <c:pt idx="19">
                  <c:v>3.9</c:v>
                </c:pt>
                <c:pt idx="20">
                  <c:v>4</c:v>
                </c:pt>
                <c:pt idx="21">
                  <c:v>4.0999999999999996</c:v>
                </c:pt>
                <c:pt idx="22">
                  <c:v>4.2</c:v>
                </c:pt>
                <c:pt idx="23">
                  <c:v>4.3</c:v>
                </c:pt>
                <c:pt idx="24">
                  <c:v>4.4000000000000004</c:v>
                </c:pt>
                <c:pt idx="25">
                  <c:v>4.5</c:v>
                </c:pt>
                <c:pt idx="26">
                  <c:v>4.5999999999999996</c:v>
                </c:pt>
                <c:pt idx="27">
                  <c:v>4.7</c:v>
                </c:pt>
                <c:pt idx="28">
                  <c:v>4.8</c:v>
                </c:pt>
                <c:pt idx="29">
                  <c:v>4.9000000000000004</c:v>
                </c:pt>
                <c:pt idx="30">
                  <c:v>5</c:v>
                </c:pt>
                <c:pt idx="31">
                  <c:v>5.0999999999999996</c:v>
                </c:pt>
                <c:pt idx="32">
                  <c:v>5.2</c:v>
                </c:pt>
                <c:pt idx="33">
                  <c:v>5.3</c:v>
                </c:pt>
                <c:pt idx="34">
                  <c:v>5.4</c:v>
                </c:pt>
                <c:pt idx="35">
                  <c:v>5.5</c:v>
                </c:pt>
                <c:pt idx="36">
                  <c:v>5.6</c:v>
                </c:pt>
                <c:pt idx="37">
                  <c:v>5.7</c:v>
                </c:pt>
                <c:pt idx="38">
                  <c:v>5.8</c:v>
                </c:pt>
                <c:pt idx="39">
                  <c:v>5.9</c:v>
                </c:pt>
                <c:pt idx="40">
                  <c:v>6</c:v>
                </c:pt>
                <c:pt idx="41">
                  <c:v>6.1</c:v>
                </c:pt>
                <c:pt idx="42">
                  <c:v>6.2</c:v>
                </c:pt>
                <c:pt idx="43">
                  <c:v>6.3</c:v>
                </c:pt>
                <c:pt idx="44">
                  <c:v>6.4</c:v>
                </c:pt>
                <c:pt idx="45">
                  <c:v>6.5</c:v>
                </c:pt>
                <c:pt idx="46">
                  <c:v>6.6</c:v>
                </c:pt>
                <c:pt idx="47">
                  <c:v>6.7</c:v>
                </c:pt>
                <c:pt idx="48">
                  <c:v>6.8</c:v>
                </c:pt>
                <c:pt idx="49">
                  <c:v>6.9</c:v>
                </c:pt>
                <c:pt idx="50">
                  <c:v>7</c:v>
                </c:pt>
                <c:pt idx="51">
                  <c:v>7.1</c:v>
                </c:pt>
                <c:pt idx="52">
                  <c:v>7.2</c:v>
                </c:pt>
                <c:pt idx="53">
                  <c:v>7.3</c:v>
                </c:pt>
                <c:pt idx="54">
                  <c:v>7.4</c:v>
                </c:pt>
                <c:pt idx="55">
                  <c:v>7.5</c:v>
                </c:pt>
                <c:pt idx="56">
                  <c:v>7.6</c:v>
                </c:pt>
                <c:pt idx="57">
                  <c:v>7.7</c:v>
                </c:pt>
                <c:pt idx="58">
                  <c:v>7.8</c:v>
                </c:pt>
                <c:pt idx="59">
                  <c:v>7.9</c:v>
                </c:pt>
                <c:pt idx="60">
                  <c:v>8</c:v>
                </c:pt>
                <c:pt idx="61">
                  <c:v>8.1</c:v>
                </c:pt>
                <c:pt idx="62">
                  <c:v>8.1999999999999993</c:v>
                </c:pt>
                <c:pt idx="63">
                  <c:v>8.3000000000000007</c:v>
                </c:pt>
                <c:pt idx="64">
                  <c:v>8.4</c:v>
                </c:pt>
                <c:pt idx="65">
                  <c:v>8.5</c:v>
                </c:pt>
                <c:pt idx="66">
                  <c:v>8.6</c:v>
                </c:pt>
                <c:pt idx="67">
                  <c:v>8.6999999999999993</c:v>
                </c:pt>
                <c:pt idx="68">
                  <c:v>8.8000000000000007</c:v>
                </c:pt>
                <c:pt idx="69">
                  <c:v>8.9</c:v>
                </c:pt>
                <c:pt idx="70">
                  <c:v>9</c:v>
                </c:pt>
                <c:pt idx="71">
                  <c:v>9.1</c:v>
                </c:pt>
                <c:pt idx="72">
                  <c:v>9.1999999999999993</c:v>
                </c:pt>
                <c:pt idx="73">
                  <c:v>9.3000000000000007</c:v>
                </c:pt>
                <c:pt idx="74">
                  <c:v>9.4</c:v>
                </c:pt>
                <c:pt idx="75">
                  <c:v>9.5</c:v>
                </c:pt>
                <c:pt idx="76">
                  <c:v>9.6</c:v>
                </c:pt>
                <c:pt idx="77">
                  <c:v>9.6999999999999993</c:v>
                </c:pt>
                <c:pt idx="78">
                  <c:v>9.8000000000000007</c:v>
                </c:pt>
                <c:pt idx="79">
                  <c:v>9.9</c:v>
                </c:pt>
                <c:pt idx="80">
                  <c:v>10</c:v>
                </c:pt>
                <c:pt idx="81">
                  <c:v>10.1</c:v>
                </c:pt>
                <c:pt idx="82">
                  <c:v>10.199999999999999</c:v>
                </c:pt>
                <c:pt idx="83">
                  <c:v>10.3</c:v>
                </c:pt>
                <c:pt idx="84">
                  <c:v>10.4</c:v>
                </c:pt>
                <c:pt idx="85">
                  <c:v>10.5</c:v>
                </c:pt>
                <c:pt idx="86">
                  <c:v>10.6</c:v>
                </c:pt>
                <c:pt idx="87">
                  <c:v>10.7</c:v>
                </c:pt>
                <c:pt idx="88">
                  <c:v>10.8</c:v>
                </c:pt>
                <c:pt idx="89">
                  <c:v>10.9</c:v>
                </c:pt>
                <c:pt idx="90">
                  <c:v>11</c:v>
                </c:pt>
                <c:pt idx="91">
                  <c:v>11.1</c:v>
                </c:pt>
                <c:pt idx="92">
                  <c:v>11.2</c:v>
                </c:pt>
                <c:pt idx="93">
                  <c:v>11.3</c:v>
                </c:pt>
                <c:pt idx="94">
                  <c:v>11.4</c:v>
                </c:pt>
                <c:pt idx="95">
                  <c:v>11.5</c:v>
                </c:pt>
                <c:pt idx="96">
                  <c:v>11.6</c:v>
                </c:pt>
                <c:pt idx="97">
                  <c:v>11.7</c:v>
                </c:pt>
                <c:pt idx="98">
                  <c:v>11.8</c:v>
                </c:pt>
                <c:pt idx="99">
                  <c:v>11.9</c:v>
                </c:pt>
                <c:pt idx="100">
                  <c:v>12</c:v>
                </c:pt>
                <c:pt idx="101">
                  <c:v>12.1</c:v>
                </c:pt>
                <c:pt idx="102">
                  <c:v>12.2</c:v>
                </c:pt>
                <c:pt idx="103">
                  <c:v>12.3</c:v>
                </c:pt>
                <c:pt idx="104">
                  <c:v>12.4</c:v>
                </c:pt>
                <c:pt idx="105">
                  <c:v>12.5</c:v>
                </c:pt>
                <c:pt idx="106">
                  <c:v>12.6</c:v>
                </c:pt>
                <c:pt idx="107">
                  <c:v>12.7</c:v>
                </c:pt>
                <c:pt idx="108">
                  <c:v>12.8</c:v>
                </c:pt>
                <c:pt idx="109">
                  <c:v>12.9</c:v>
                </c:pt>
                <c:pt idx="110">
                  <c:v>13</c:v>
                </c:pt>
                <c:pt idx="111">
                  <c:v>13.1</c:v>
                </c:pt>
                <c:pt idx="112">
                  <c:v>13.2</c:v>
                </c:pt>
                <c:pt idx="113">
                  <c:v>13.3</c:v>
                </c:pt>
                <c:pt idx="114">
                  <c:v>13.4</c:v>
                </c:pt>
                <c:pt idx="115">
                  <c:v>13.5</c:v>
                </c:pt>
                <c:pt idx="116">
                  <c:v>13.6</c:v>
                </c:pt>
                <c:pt idx="117">
                  <c:v>13.7</c:v>
                </c:pt>
                <c:pt idx="118">
                  <c:v>13.8</c:v>
                </c:pt>
                <c:pt idx="119">
                  <c:v>13.9</c:v>
                </c:pt>
                <c:pt idx="120">
                  <c:v>14</c:v>
                </c:pt>
                <c:pt idx="121">
                  <c:v>14.1</c:v>
                </c:pt>
                <c:pt idx="122">
                  <c:v>14.2</c:v>
                </c:pt>
                <c:pt idx="123">
                  <c:v>14.3</c:v>
                </c:pt>
                <c:pt idx="124">
                  <c:v>14.4</c:v>
                </c:pt>
                <c:pt idx="125">
                  <c:v>14.5</c:v>
                </c:pt>
                <c:pt idx="126">
                  <c:v>14.6</c:v>
                </c:pt>
                <c:pt idx="127">
                  <c:v>14.7</c:v>
                </c:pt>
                <c:pt idx="128">
                  <c:v>14.8</c:v>
                </c:pt>
                <c:pt idx="129">
                  <c:v>14.9</c:v>
                </c:pt>
                <c:pt idx="130">
                  <c:v>15</c:v>
                </c:pt>
                <c:pt idx="131">
                  <c:v>15.1</c:v>
                </c:pt>
                <c:pt idx="132">
                  <c:v>15.2</c:v>
                </c:pt>
                <c:pt idx="133">
                  <c:v>15.3</c:v>
                </c:pt>
                <c:pt idx="134">
                  <c:v>15.4</c:v>
                </c:pt>
                <c:pt idx="135">
                  <c:v>15.5</c:v>
                </c:pt>
                <c:pt idx="136">
                  <c:v>15.6</c:v>
                </c:pt>
                <c:pt idx="137">
                  <c:v>15.7</c:v>
                </c:pt>
                <c:pt idx="138">
                  <c:v>15.8</c:v>
                </c:pt>
                <c:pt idx="139">
                  <c:v>15.9</c:v>
                </c:pt>
                <c:pt idx="140">
                  <c:v>16</c:v>
                </c:pt>
                <c:pt idx="141">
                  <c:v>16.100000000000001</c:v>
                </c:pt>
                <c:pt idx="142">
                  <c:v>16.2</c:v>
                </c:pt>
                <c:pt idx="143">
                  <c:v>16.3</c:v>
                </c:pt>
                <c:pt idx="144">
                  <c:v>16.399999999999999</c:v>
                </c:pt>
                <c:pt idx="145">
                  <c:v>16.5</c:v>
                </c:pt>
                <c:pt idx="146">
                  <c:v>16.600000000000001</c:v>
                </c:pt>
                <c:pt idx="147">
                  <c:v>16.7</c:v>
                </c:pt>
                <c:pt idx="148">
                  <c:v>16.8</c:v>
                </c:pt>
                <c:pt idx="149">
                  <c:v>16.899999999999999</c:v>
                </c:pt>
                <c:pt idx="150">
                  <c:v>17</c:v>
                </c:pt>
                <c:pt idx="151">
                  <c:v>17.100000000000001</c:v>
                </c:pt>
                <c:pt idx="152">
                  <c:v>17.2</c:v>
                </c:pt>
                <c:pt idx="153">
                  <c:v>17.3</c:v>
                </c:pt>
                <c:pt idx="154">
                  <c:v>17.399999999999999</c:v>
                </c:pt>
                <c:pt idx="155">
                  <c:v>17.5</c:v>
                </c:pt>
                <c:pt idx="156">
                  <c:v>17.600000000000001</c:v>
                </c:pt>
                <c:pt idx="157">
                  <c:v>17.7</c:v>
                </c:pt>
                <c:pt idx="158">
                  <c:v>17.8</c:v>
                </c:pt>
                <c:pt idx="159">
                  <c:v>17.899999999999999</c:v>
                </c:pt>
                <c:pt idx="160">
                  <c:v>18</c:v>
                </c:pt>
                <c:pt idx="161">
                  <c:v>18.100000000000001</c:v>
                </c:pt>
                <c:pt idx="162">
                  <c:v>18.2</c:v>
                </c:pt>
                <c:pt idx="163">
                  <c:v>18.3</c:v>
                </c:pt>
                <c:pt idx="164">
                  <c:v>18.399999999999999</c:v>
                </c:pt>
                <c:pt idx="165">
                  <c:v>18.5</c:v>
                </c:pt>
                <c:pt idx="166">
                  <c:v>18.600000000000001</c:v>
                </c:pt>
                <c:pt idx="167">
                  <c:v>18.7</c:v>
                </c:pt>
                <c:pt idx="168">
                  <c:v>18.8</c:v>
                </c:pt>
                <c:pt idx="169">
                  <c:v>18.899999999999999</c:v>
                </c:pt>
                <c:pt idx="170">
                  <c:v>19</c:v>
                </c:pt>
                <c:pt idx="171">
                  <c:v>19.100000000000001</c:v>
                </c:pt>
                <c:pt idx="172">
                  <c:v>19.2</c:v>
                </c:pt>
                <c:pt idx="173">
                  <c:v>19.3</c:v>
                </c:pt>
                <c:pt idx="174">
                  <c:v>19.399999999999999</c:v>
                </c:pt>
                <c:pt idx="175">
                  <c:v>19.5</c:v>
                </c:pt>
                <c:pt idx="176">
                  <c:v>19.600000000000001</c:v>
                </c:pt>
                <c:pt idx="177">
                  <c:v>19.7</c:v>
                </c:pt>
                <c:pt idx="178">
                  <c:v>19.8</c:v>
                </c:pt>
                <c:pt idx="179">
                  <c:v>19.899999999999999</c:v>
                </c:pt>
                <c:pt idx="180">
                  <c:v>20</c:v>
                </c:pt>
                <c:pt idx="181">
                  <c:v>20.100000000000001</c:v>
                </c:pt>
                <c:pt idx="182">
                  <c:v>20.2</c:v>
                </c:pt>
                <c:pt idx="183">
                  <c:v>20.3</c:v>
                </c:pt>
                <c:pt idx="184">
                  <c:v>20.399999999999999</c:v>
                </c:pt>
                <c:pt idx="185">
                  <c:v>20.5</c:v>
                </c:pt>
                <c:pt idx="186">
                  <c:v>20.6</c:v>
                </c:pt>
                <c:pt idx="187">
                  <c:v>20.7</c:v>
                </c:pt>
                <c:pt idx="188">
                  <c:v>20.8</c:v>
                </c:pt>
                <c:pt idx="189">
                  <c:v>20.9</c:v>
                </c:pt>
                <c:pt idx="190">
                  <c:v>21</c:v>
                </c:pt>
                <c:pt idx="191">
                  <c:v>21.1</c:v>
                </c:pt>
                <c:pt idx="192">
                  <c:v>21.2</c:v>
                </c:pt>
                <c:pt idx="193">
                  <c:v>21.3</c:v>
                </c:pt>
                <c:pt idx="194">
                  <c:v>21.4</c:v>
                </c:pt>
                <c:pt idx="195">
                  <c:v>21.5</c:v>
                </c:pt>
                <c:pt idx="196">
                  <c:v>21.6</c:v>
                </c:pt>
                <c:pt idx="197">
                  <c:v>21.7</c:v>
                </c:pt>
                <c:pt idx="198">
                  <c:v>21.8</c:v>
                </c:pt>
                <c:pt idx="199">
                  <c:v>21.9</c:v>
                </c:pt>
                <c:pt idx="200">
                  <c:v>22</c:v>
                </c:pt>
                <c:pt idx="201">
                  <c:v>22.1</c:v>
                </c:pt>
                <c:pt idx="202">
                  <c:v>22.2</c:v>
                </c:pt>
                <c:pt idx="203">
                  <c:v>22.3</c:v>
                </c:pt>
                <c:pt idx="204">
                  <c:v>22.4</c:v>
                </c:pt>
                <c:pt idx="205">
                  <c:v>22.5</c:v>
                </c:pt>
                <c:pt idx="206">
                  <c:v>22.6</c:v>
                </c:pt>
                <c:pt idx="207">
                  <c:v>22.7</c:v>
                </c:pt>
                <c:pt idx="208">
                  <c:v>22.8</c:v>
                </c:pt>
                <c:pt idx="209">
                  <c:v>22.9</c:v>
                </c:pt>
                <c:pt idx="210">
                  <c:v>23</c:v>
                </c:pt>
                <c:pt idx="211">
                  <c:v>23.1</c:v>
                </c:pt>
                <c:pt idx="212">
                  <c:v>23.2</c:v>
                </c:pt>
                <c:pt idx="213">
                  <c:v>23.3</c:v>
                </c:pt>
                <c:pt idx="214">
                  <c:v>23.4</c:v>
                </c:pt>
                <c:pt idx="215">
                  <c:v>23.5</c:v>
                </c:pt>
                <c:pt idx="216">
                  <c:v>23.6</c:v>
                </c:pt>
                <c:pt idx="217">
                  <c:v>23.7</c:v>
                </c:pt>
                <c:pt idx="218">
                  <c:v>23.8</c:v>
                </c:pt>
                <c:pt idx="219">
                  <c:v>23.9</c:v>
                </c:pt>
                <c:pt idx="220">
                  <c:v>24</c:v>
                </c:pt>
                <c:pt idx="221">
                  <c:v>24.1</c:v>
                </c:pt>
                <c:pt idx="222">
                  <c:v>24.2</c:v>
                </c:pt>
                <c:pt idx="223">
                  <c:v>24.3</c:v>
                </c:pt>
                <c:pt idx="224">
                  <c:v>24.4</c:v>
                </c:pt>
                <c:pt idx="225">
                  <c:v>24.5</c:v>
                </c:pt>
                <c:pt idx="226">
                  <c:v>24.6</c:v>
                </c:pt>
                <c:pt idx="227">
                  <c:v>24.7</c:v>
                </c:pt>
                <c:pt idx="228">
                  <c:v>24.8</c:v>
                </c:pt>
                <c:pt idx="229">
                  <c:v>24.9</c:v>
                </c:pt>
                <c:pt idx="230">
                  <c:v>25</c:v>
                </c:pt>
                <c:pt idx="231">
                  <c:v>25.1</c:v>
                </c:pt>
                <c:pt idx="232">
                  <c:v>25.2</c:v>
                </c:pt>
                <c:pt idx="233">
                  <c:v>25.3</c:v>
                </c:pt>
                <c:pt idx="234">
                  <c:v>25.4</c:v>
                </c:pt>
                <c:pt idx="235">
                  <c:v>25.5</c:v>
                </c:pt>
                <c:pt idx="236">
                  <c:v>25.6</c:v>
                </c:pt>
                <c:pt idx="237">
                  <c:v>25.7</c:v>
                </c:pt>
                <c:pt idx="238">
                  <c:v>25.8</c:v>
                </c:pt>
                <c:pt idx="239">
                  <c:v>25.9</c:v>
                </c:pt>
                <c:pt idx="240">
                  <c:v>26</c:v>
                </c:pt>
                <c:pt idx="241">
                  <c:v>26.1</c:v>
                </c:pt>
                <c:pt idx="242">
                  <c:v>26.2</c:v>
                </c:pt>
                <c:pt idx="243">
                  <c:v>26.3</c:v>
                </c:pt>
                <c:pt idx="244">
                  <c:v>26.4</c:v>
                </c:pt>
                <c:pt idx="245">
                  <c:v>26.5</c:v>
                </c:pt>
                <c:pt idx="246">
                  <c:v>26.6</c:v>
                </c:pt>
                <c:pt idx="247">
                  <c:v>26.7</c:v>
                </c:pt>
                <c:pt idx="248">
                  <c:v>26.8</c:v>
                </c:pt>
                <c:pt idx="249">
                  <c:v>26.9</c:v>
                </c:pt>
                <c:pt idx="250">
                  <c:v>27</c:v>
                </c:pt>
                <c:pt idx="251">
                  <c:v>27.1</c:v>
                </c:pt>
                <c:pt idx="252">
                  <c:v>27.2</c:v>
                </c:pt>
                <c:pt idx="253">
                  <c:v>27.3</c:v>
                </c:pt>
                <c:pt idx="254">
                  <c:v>27.4</c:v>
                </c:pt>
                <c:pt idx="255">
                  <c:v>27.5</c:v>
                </c:pt>
                <c:pt idx="256">
                  <c:v>27.6</c:v>
                </c:pt>
                <c:pt idx="257">
                  <c:v>27.7</c:v>
                </c:pt>
                <c:pt idx="258">
                  <c:v>27.8</c:v>
                </c:pt>
                <c:pt idx="259">
                  <c:v>27.9</c:v>
                </c:pt>
                <c:pt idx="260">
                  <c:v>28</c:v>
                </c:pt>
                <c:pt idx="261">
                  <c:v>28.1</c:v>
                </c:pt>
                <c:pt idx="262">
                  <c:v>28.2</c:v>
                </c:pt>
                <c:pt idx="263">
                  <c:v>28.3</c:v>
                </c:pt>
                <c:pt idx="264">
                  <c:v>28.4</c:v>
                </c:pt>
                <c:pt idx="265">
                  <c:v>28.5</c:v>
                </c:pt>
                <c:pt idx="266">
                  <c:v>28.6</c:v>
                </c:pt>
                <c:pt idx="267">
                  <c:v>28.7</c:v>
                </c:pt>
                <c:pt idx="268">
                  <c:v>28.8</c:v>
                </c:pt>
                <c:pt idx="269">
                  <c:v>28.9</c:v>
                </c:pt>
                <c:pt idx="270">
                  <c:v>29</c:v>
                </c:pt>
                <c:pt idx="271">
                  <c:v>29.1</c:v>
                </c:pt>
                <c:pt idx="272">
                  <c:v>29.2</c:v>
                </c:pt>
                <c:pt idx="273">
                  <c:v>29.3</c:v>
                </c:pt>
                <c:pt idx="274">
                  <c:v>29.4</c:v>
                </c:pt>
                <c:pt idx="275">
                  <c:v>29.5</c:v>
                </c:pt>
                <c:pt idx="276">
                  <c:v>29.6</c:v>
                </c:pt>
                <c:pt idx="277">
                  <c:v>29.7</c:v>
                </c:pt>
                <c:pt idx="278">
                  <c:v>29.8</c:v>
                </c:pt>
                <c:pt idx="279">
                  <c:v>29.9</c:v>
                </c:pt>
                <c:pt idx="280">
                  <c:v>30</c:v>
                </c:pt>
                <c:pt idx="281">
                  <c:v>30.1</c:v>
                </c:pt>
                <c:pt idx="282">
                  <c:v>30.2</c:v>
                </c:pt>
                <c:pt idx="283">
                  <c:v>30.3</c:v>
                </c:pt>
                <c:pt idx="284">
                  <c:v>30.4</c:v>
                </c:pt>
                <c:pt idx="285">
                  <c:v>30.5</c:v>
                </c:pt>
                <c:pt idx="286">
                  <c:v>30.6</c:v>
                </c:pt>
                <c:pt idx="287">
                  <c:v>30.7</c:v>
                </c:pt>
                <c:pt idx="288">
                  <c:v>30.8</c:v>
                </c:pt>
                <c:pt idx="289">
                  <c:v>30.9</c:v>
                </c:pt>
                <c:pt idx="290">
                  <c:v>31</c:v>
                </c:pt>
                <c:pt idx="291">
                  <c:v>31.1</c:v>
                </c:pt>
                <c:pt idx="292">
                  <c:v>31.2</c:v>
                </c:pt>
                <c:pt idx="293">
                  <c:v>31.3</c:v>
                </c:pt>
                <c:pt idx="294">
                  <c:v>31.4</c:v>
                </c:pt>
                <c:pt idx="295">
                  <c:v>31.5</c:v>
                </c:pt>
                <c:pt idx="296">
                  <c:v>31.6</c:v>
                </c:pt>
                <c:pt idx="297">
                  <c:v>31.7</c:v>
                </c:pt>
                <c:pt idx="298">
                  <c:v>31.8</c:v>
                </c:pt>
                <c:pt idx="299">
                  <c:v>31.9</c:v>
                </c:pt>
                <c:pt idx="300">
                  <c:v>32</c:v>
                </c:pt>
                <c:pt idx="301">
                  <c:v>32.1</c:v>
                </c:pt>
                <c:pt idx="302">
                  <c:v>32.200000000000003</c:v>
                </c:pt>
                <c:pt idx="303">
                  <c:v>32.299999999999997</c:v>
                </c:pt>
                <c:pt idx="304">
                  <c:v>32.4</c:v>
                </c:pt>
                <c:pt idx="305">
                  <c:v>32.5</c:v>
                </c:pt>
                <c:pt idx="306">
                  <c:v>32.6</c:v>
                </c:pt>
                <c:pt idx="307">
                  <c:v>32.700000000000003</c:v>
                </c:pt>
                <c:pt idx="308">
                  <c:v>32.799999999999997</c:v>
                </c:pt>
                <c:pt idx="309">
                  <c:v>32.9</c:v>
                </c:pt>
                <c:pt idx="310">
                  <c:v>33</c:v>
                </c:pt>
                <c:pt idx="311">
                  <c:v>33.1</c:v>
                </c:pt>
                <c:pt idx="312">
                  <c:v>33.200000000000003</c:v>
                </c:pt>
                <c:pt idx="313">
                  <c:v>33.299999999999997</c:v>
                </c:pt>
                <c:pt idx="314">
                  <c:v>33.4</c:v>
                </c:pt>
                <c:pt idx="315">
                  <c:v>33.5</c:v>
                </c:pt>
                <c:pt idx="316">
                  <c:v>33.6</c:v>
                </c:pt>
                <c:pt idx="317">
                  <c:v>33.700000000000003</c:v>
                </c:pt>
                <c:pt idx="318">
                  <c:v>33.799999999999997</c:v>
                </c:pt>
                <c:pt idx="319">
                  <c:v>33.9</c:v>
                </c:pt>
                <c:pt idx="320">
                  <c:v>34</c:v>
                </c:pt>
                <c:pt idx="321">
                  <c:v>34.1</c:v>
                </c:pt>
                <c:pt idx="322">
                  <c:v>34.200000000000003</c:v>
                </c:pt>
                <c:pt idx="323">
                  <c:v>34.299999999999997</c:v>
                </c:pt>
                <c:pt idx="324">
                  <c:v>34.4</c:v>
                </c:pt>
                <c:pt idx="325">
                  <c:v>34.5</c:v>
                </c:pt>
                <c:pt idx="326">
                  <c:v>34.6</c:v>
                </c:pt>
                <c:pt idx="327">
                  <c:v>34.700000000000003</c:v>
                </c:pt>
                <c:pt idx="328">
                  <c:v>34.799999999999997</c:v>
                </c:pt>
                <c:pt idx="329">
                  <c:v>34.9</c:v>
                </c:pt>
                <c:pt idx="330">
                  <c:v>35</c:v>
                </c:pt>
                <c:pt idx="331">
                  <c:v>35.1</c:v>
                </c:pt>
                <c:pt idx="332">
                  <c:v>35.200000000000003</c:v>
                </c:pt>
                <c:pt idx="333">
                  <c:v>35.299999999999997</c:v>
                </c:pt>
                <c:pt idx="334">
                  <c:v>35.4</c:v>
                </c:pt>
                <c:pt idx="335">
                  <c:v>35.5</c:v>
                </c:pt>
                <c:pt idx="336">
                  <c:v>35.6</c:v>
                </c:pt>
                <c:pt idx="337">
                  <c:v>35.700000000000003</c:v>
                </c:pt>
                <c:pt idx="338">
                  <c:v>35.799999999999997</c:v>
                </c:pt>
                <c:pt idx="339">
                  <c:v>35.9</c:v>
                </c:pt>
                <c:pt idx="340">
                  <c:v>36</c:v>
                </c:pt>
                <c:pt idx="341">
                  <c:v>36.1</c:v>
                </c:pt>
                <c:pt idx="342">
                  <c:v>36.200000000000003</c:v>
                </c:pt>
                <c:pt idx="343">
                  <c:v>36.299999999999997</c:v>
                </c:pt>
                <c:pt idx="344">
                  <c:v>36.4</c:v>
                </c:pt>
                <c:pt idx="345">
                  <c:v>36.5</c:v>
                </c:pt>
                <c:pt idx="346">
                  <c:v>36.6</c:v>
                </c:pt>
                <c:pt idx="347">
                  <c:v>36.700000000000003</c:v>
                </c:pt>
                <c:pt idx="348">
                  <c:v>36.799999999999997</c:v>
                </c:pt>
                <c:pt idx="349">
                  <c:v>36.9</c:v>
                </c:pt>
                <c:pt idx="350">
                  <c:v>37</c:v>
                </c:pt>
              </c:numCache>
            </c:numRef>
          </c:xVal>
          <c:yVal>
            <c:numRef>
              <c:f>'[Momentum and freq diffs.xls]Momentum and freq diffs'!$L$6:$L$356</c:f>
              <c:numCache>
                <c:formatCode>0</c:formatCode>
                <c:ptCount val="351"/>
                <c:pt idx="1">
                  <c:v>34371.305521205039</c:v>
                </c:pt>
                <c:pt idx="2">
                  <c:v>103052.80070632687</c:v>
                </c:pt>
                <c:pt idx="3">
                  <c:v>171551.13966792883</c:v>
                </c:pt>
                <c:pt idx="4">
                  <c:v>239744.85547535101</c:v>
                </c:pt>
                <c:pt idx="5">
                  <c:v>307513.43488447339</c:v>
                </c:pt>
                <c:pt idx="6">
                  <c:v>374737.69551910425</c:v>
                </c:pt>
                <c:pt idx="7">
                  <c:v>441300.15873104293</c:v>
                </c:pt>
                <c:pt idx="8">
                  <c:v>507085.41686408402</c:v>
                </c:pt>
                <c:pt idx="9">
                  <c:v>571980.4936242844</c:v>
                </c:pt>
                <c:pt idx="10">
                  <c:v>635875.19622519554</c:v>
                </c:pt>
                <c:pt idx="11">
                  <c:v>698662.45795555355</c:v>
                </c:pt>
                <c:pt idx="12">
                  <c:v>760238.66977929999</c:v>
                </c:pt>
                <c:pt idx="13">
                  <c:v>820503.99956293695</c:v>
                </c:pt>
                <c:pt idx="14">
                  <c:v>879362.6975032679</c:v>
                </c:pt>
                <c:pt idx="15">
                  <c:v>936723.38631510653</c:v>
                </c:pt>
                <c:pt idx="16">
                  <c:v>992499.33474875893</c:v>
                </c:pt>
                <c:pt idx="17">
                  <c:v>1046608.7130093565</c:v>
                </c:pt>
                <c:pt idx="18">
                  <c:v>1098974.8286871652</c:v>
                </c:pt>
                <c:pt idx="19">
                  <c:v>1149526.341849043</c:v>
                </c:pt>
                <c:pt idx="20">
                  <c:v>1198197.4579980213</c:v>
                </c:pt>
                <c:pt idx="21">
                  <c:v>1244928.0976974263</c:v>
                </c:pt>
                <c:pt idx="22">
                  <c:v>1289664.0417494555</c:v>
                </c:pt>
                <c:pt idx="23">
                  <c:v>1332357.0509383129</c:v>
                </c:pt>
                <c:pt idx="24">
                  <c:v>1372964.9594823944</c:v>
                </c:pt>
                <c:pt idx="25">
                  <c:v>1411451.7415040038</c:v>
                </c:pt>
                <c:pt idx="26">
                  <c:v>1447787.5499862484</c:v>
                </c:pt>
                <c:pt idx="27">
                  <c:v>1481948.7278784732</c:v>
                </c:pt>
                <c:pt idx="28">
                  <c:v>1513917.7912174219</c:v>
                </c:pt>
                <c:pt idx="29">
                  <c:v>1543683.3843247511</c:v>
                </c:pt>
                <c:pt idx="30">
                  <c:v>1571240.2073738035</c:v>
                </c:pt>
                <c:pt idx="31">
                  <c:v>1596588.9168300536</c:v>
                </c:pt>
                <c:pt idx="32">
                  <c:v>1619735.9994891945</c:v>
                </c:pt>
                <c:pt idx="33">
                  <c:v>1640693.6210607796</c:v>
                </c:pt>
                <c:pt idx="34">
                  <c:v>1659479.4504482956</c:v>
                </c:pt>
                <c:pt idx="35">
                  <c:v>1676116.4610833735</c:v>
                </c:pt>
                <c:pt idx="36">
                  <c:v>1690632.7108546407</c:v>
                </c:pt>
                <c:pt idx="37">
                  <c:v>1703061.1023453532</c:v>
                </c:pt>
                <c:pt idx="38">
                  <c:v>1713439.1252476783</c:v>
                </c:pt>
                <c:pt idx="39">
                  <c:v>1721808.5829445629</c:v>
                </c:pt>
                <c:pt idx="40">
                  <c:v>1728215.3053693534</c:v>
                </c:pt>
                <c:pt idx="41">
                  <c:v>1732708.8503202857</c:v>
                </c:pt>
                <c:pt idx="42">
                  <c:v>1735342.1954811271</c:v>
                </c:pt>
                <c:pt idx="43">
                  <c:v>1736171.4234118224</c:v>
                </c:pt>
                <c:pt idx="44">
                  <c:v>1735255.4017905798</c:v>
                </c:pt>
                <c:pt idx="45">
                  <c:v>1732655.4611590565</c:v>
                </c:pt>
                <c:pt idx="46">
                  <c:v>1728435.0723771811</c:v>
                </c:pt>
                <c:pt idx="47">
                  <c:v>1722659.5259266256</c:v>
                </c:pt>
                <c:pt idx="48">
                  <c:v>1715395.6151052625</c:v>
                </c:pt>
                <c:pt idx="49">
                  <c:v>1706711.3250476776</c:v>
                </c:pt>
                <c:pt idx="50">
                  <c:v>1696675.5293753059</c:v>
                </c:pt>
                <c:pt idx="51">
                  <c:v>1685357.6961381794</c:v>
                </c:pt>
                <c:pt idx="52">
                  <c:v>1672827.6045513065</c:v>
                </c:pt>
                <c:pt idx="53">
                  <c:v>1659155.0738725869</c:v>
                </c:pt>
                <c:pt idx="54">
                  <c:v>1644409.7055839659</c:v>
                </c:pt>
                <c:pt idx="55">
                  <c:v>1628660.6398784427</c:v>
                </c:pt>
                <c:pt idx="56">
                  <c:v>1611976.3272689341</c:v>
                </c:pt>
                <c:pt idx="57">
                  <c:v>1594424.3159639006</c:v>
                </c:pt>
                <c:pt idx="58">
                  <c:v>1576071.0554844197</c:v>
                </c:pt>
                <c:pt idx="59">
                  <c:v>1556981.7168310946</c:v>
                </c:pt>
                <c:pt idx="60">
                  <c:v>1537220.0293553674</c:v>
                </c:pt>
                <c:pt idx="61">
                  <c:v>1516848.1343306655</c:v>
                </c:pt>
                <c:pt idx="62">
                  <c:v>1495926.4550976509</c:v>
                </c:pt>
                <c:pt idx="63">
                  <c:v>1474513.5835142969</c:v>
                </c:pt>
                <c:pt idx="64">
                  <c:v>1452666.1823373339</c:v>
                </c:pt>
                <c:pt idx="65">
                  <c:v>1430438.9030568353</c:v>
                </c:pt>
                <c:pt idx="66">
                  <c:v>1407884.318614756</c:v>
                </c:pt>
                <c:pt idx="67">
                  <c:v>1385052.8703644176</c:v>
                </c:pt>
                <c:pt idx="68">
                  <c:v>1361992.8285646245</c:v>
                </c:pt>
                <c:pt idx="69">
                  <c:v>1338750.2656473266</c:v>
                </c:pt>
                <c:pt idx="70">
                  <c:v>1315369.0414656</c:v>
                </c:pt>
                <c:pt idx="71">
                  <c:v>1291890.7996913092</c:v>
                </c:pt>
                <c:pt idx="72">
                  <c:v>1268354.9745244577</c:v>
                </c:pt>
                <c:pt idx="73">
                  <c:v>1244798.8068613233</c:v>
                </c:pt>
                <c:pt idx="74">
                  <c:v>1221257.3690710261</c:v>
                </c:pt>
                <c:pt idx="75">
                  <c:v>1197763.5975424242</c:v>
                </c:pt>
                <c:pt idx="76">
                  <c:v>1174348.3321788204</c:v>
                </c:pt>
                <c:pt idx="77">
                  <c:v>1151040.3620319855</c:v>
                </c:pt>
                <c:pt idx="78">
                  <c:v>1127866.4763096559</c:v>
                </c:pt>
                <c:pt idx="79">
                  <c:v>1104851.5200091193</c:v>
                </c:pt>
                <c:pt idx="80">
                  <c:v>1082018.4534695784</c:v>
                </c:pt>
                <c:pt idx="81">
                  <c:v>1059388.4151795544</c:v>
                </c:pt>
                <c:pt idx="82">
                  <c:v>1036980.7872037627</c:v>
                </c:pt>
                <c:pt idx="83">
                  <c:v>1014813.2626490151</c:v>
                </c:pt>
                <c:pt idx="84">
                  <c:v>992901.91462010494</c:v>
                </c:pt>
                <c:pt idx="85">
                  <c:v>971261.26616701833</c:v>
                </c:pt>
                <c:pt idx="86">
                  <c:v>949904.36076067726</c:v>
                </c:pt>
                <c:pt idx="87">
                  <c:v>928842.83288300363</c:v>
                </c:pt>
                <c:pt idx="88">
                  <c:v>908086.97835272748</c:v>
                </c:pt>
                <c:pt idx="89">
                  <c:v>887645.82404539303</c:v>
                </c:pt>
                <c:pt idx="90">
                  <c:v>867527.19671771233</c:v>
                </c:pt>
                <c:pt idx="91">
                  <c:v>847737.79066093569</c:v>
                </c:pt>
                <c:pt idx="92">
                  <c:v>828283.23396191292</c:v>
                </c:pt>
                <c:pt idx="93">
                  <c:v>809168.15317383746</c:v>
                </c:pt>
                <c:pt idx="94">
                  <c:v>790396.23622454982</c:v>
                </c:pt>
                <c:pt idx="95">
                  <c:v>771970.2934307633</c:v>
                </c:pt>
                <c:pt idx="96">
                  <c:v>753892.3165014413</c:v>
                </c:pt>
                <c:pt idx="97">
                  <c:v>736163.53544108826</c:v>
                </c:pt>
                <c:pt idx="98">
                  <c:v>718784.47328827251</c:v>
                </c:pt>
                <c:pt idx="99">
                  <c:v>701754.99864071852</c:v>
                </c:pt>
                <c:pt idx="100">
                  <c:v>685074.37593862659</c:v>
                </c:pt>
                <c:pt idx="101">
                  <c:v>668741.31349146599</c:v>
                </c:pt>
                <c:pt idx="102">
                  <c:v>652754.00925204391</c:v>
                </c:pt>
                <c:pt idx="103">
                  <c:v>637110.19435009942</c:v>
                </c:pt>
                <c:pt idx="104">
                  <c:v>621807.17440895957</c:v>
                </c:pt>
                <c:pt idx="105">
                  <c:v>606841.86868384702</c:v>
                </c:pt>
                <c:pt idx="106">
                  <c:v>592210.84706068248</c:v>
                </c:pt>
                <c:pt idx="107">
                  <c:v>577910.36496773572</c:v>
                </c:pt>
                <c:pt idx="108">
                  <c:v>563936.39625451656</c:v>
                </c:pt>
                <c:pt idx="109">
                  <c:v>550284.66409959097</c:v>
                </c:pt>
                <c:pt idx="110">
                  <c:v>536950.67001030035</c:v>
                </c:pt>
                <c:pt idx="111">
                  <c:v>523929.72098492272</c:v>
                </c:pt>
                <c:pt idx="112">
                  <c:v>511216.95490062417</c:v>
                </c:pt>
                <c:pt idx="113">
                  <c:v>498807.36420720106</c:v>
                </c:pt>
                <c:pt idx="114">
                  <c:v>486695.81799000676</c:v>
                </c:pt>
                <c:pt idx="115">
                  <c:v>474877.08248093893</c:v>
                </c:pt>
                <c:pt idx="116">
                  <c:v>463345.8400846289</c:v>
                </c:pt>
                <c:pt idx="117">
                  <c:v>452096.70699536963</c:v>
                </c:pt>
                <c:pt idx="118">
                  <c:v>441124.24947462347</c:v>
                </c:pt>
                <c:pt idx="119">
                  <c:v>430422.99885593506</c:v>
                </c:pt>
                <c:pt idx="120">
                  <c:v>419987.46534854325</c:v>
                </c:pt>
                <c:pt idx="121">
                  <c:v>409812.15070545819</c:v>
                </c:pt>
                <c:pt idx="122">
                  <c:v>399891.55981883546</c:v>
                </c:pt>
                <c:pt idx="123">
                  <c:v>390220.2113048677</c:v>
                </c:pt>
                <c:pt idx="124">
                  <c:v>380792.64714174106</c:v>
                </c:pt>
                <c:pt idx="125">
                  <c:v>371603.44141557947</c:v>
                </c:pt>
                <c:pt idx="126">
                  <c:v>362647.20822930464</c:v>
                </c:pt>
                <c:pt idx="127">
                  <c:v>353918.60883206257</c:v>
                </c:pt>
                <c:pt idx="128">
                  <c:v>345412.35801644134</c:v>
                </c:pt>
                <c:pt idx="129">
                  <c:v>337123.22983250144</c:v>
                </c:pt>
                <c:pt idx="130">
                  <c:v>329046.06266886112</c:v>
                </c:pt>
                <c:pt idx="131">
                  <c:v>321175.76373957214</c:v>
                </c:pt>
                <c:pt idx="132">
                  <c:v>313507.31302276364</c:v>
                </c:pt>
                <c:pt idx="133">
                  <c:v>306035.76669022004</c:v>
                </c:pt>
                <c:pt idx="134">
                  <c:v>298756.26006171212</c:v>
                </c:pt>
                <c:pt idx="135">
                  <c:v>291664.01012763486</c:v>
                </c:pt>
                <c:pt idx="136">
                  <c:v>284754.31766308943</c:v>
                </c:pt>
                <c:pt idx="137">
                  <c:v>278022.56897442142</c:v>
                </c:pt>
                <c:pt idx="138">
                  <c:v>271464.23730216536</c:v>
                </c:pt>
                <c:pt idx="139">
                  <c:v>265074.88390982244</c:v>
                </c:pt>
                <c:pt idx="140">
                  <c:v>258850.15888586733</c:v>
                </c:pt>
                <c:pt idx="141">
                  <c:v>252785.80168224513</c:v>
                </c:pt>
                <c:pt idx="142">
                  <c:v>246877.64141157796</c:v>
                </c:pt>
                <c:pt idx="143">
                  <c:v>241121.59692719235</c:v>
                </c:pt>
                <c:pt idx="144">
                  <c:v>235513.67670305574</c:v>
                </c:pt>
                <c:pt idx="145">
                  <c:v>230049.97853554459</c:v>
                </c:pt>
                <c:pt idx="146">
                  <c:v>224726.68907932617</c:v>
                </c:pt>
                <c:pt idx="147">
                  <c:v>219540.08324087135</c:v>
                </c:pt>
                <c:pt idx="148">
                  <c:v>214486.52343749694</c:v>
                </c:pt>
                <c:pt idx="149">
                  <c:v>209562.45874084978</c:v>
                </c:pt>
                <c:pt idx="150">
                  <c:v>204764.42391447432</c:v>
                </c:pt>
                <c:pt idx="151">
                  <c:v>200089.03836101008</c:v>
                </c:pt>
                <c:pt idx="152">
                  <c:v>195533.00498582839</c:v>
                </c:pt>
                <c:pt idx="153">
                  <c:v>191093.10899130729</c:v>
                </c:pt>
                <c:pt idx="154">
                  <c:v>186766.21660881143</c:v>
                </c:pt>
                <c:pt idx="155">
                  <c:v>182549.27377767602</c:v>
                </c:pt>
                <c:pt idx="156">
                  <c:v>178439.30477916941</c:v>
                </c:pt>
                <c:pt idx="157">
                  <c:v>174433.41083385423</c:v>
                </c:pt>
                <c:pt idx="158">
                  <c:v>170528.7686665332</c:v>
                </c:pt>
                <c:pt idx="159">
                  <c:v>166722.62904823181</c:v>
                </c:pt>
                <c:pt idx="160">
                  <c:v>163012.31531791156</c:v>
                </c:pt>
                <c:pt idx="161">
                  <c:v>159395.22189050686</c:v>
                </c:pt>
                <c:pt idx="162">
                  <c:v>155868.81275698874</c:v>
                </c:pt>
                <c:pt idx="163">
                  <c:v>152430.61997771048</c:v>
                </c:pt>
                <c:pt idx="164">
                  <c:v>149078.24217550774</c:v>
                </c:pt>
                <c:pt idx="165">
                  <c:v>145809.34303208979</c:v>
                </c:pt>
                <c:pt idx="166">
                  <c:v>142621.6497879455</c:v>
                </c:pt>
                <c:pt idx="167">
                  <c:v>139512.95175254642</c:v>
                </c:pt>
                <c:pt idx="168">
                  <c:v>136481.09882436498</c:v>
                </c:pt>
                <c:pt idx="169">
                  <c:v>133524.00002487289</c:v>
                </c:pt>
                <c:pt idx="170">
                  <c:v>130639.62204649858</c:v>
                </c:pt>
                <c:pt idx="171">
                  <c:v>127825.98781868634</c:v>
                </c:pt>
                <c:pt idx="172">
                  <c:v>125081.17509268491</c:v>
                </c:pt>
                <c:pt idx="173">
                  <c:v>122403.31504367117</c:v>
                </c:pt>
                <c:pt idx="174">
                  <c:v>119790.59089817361</c:v>
                </c:pt>
                <c:pt idx="175">
                  <c:v>117241.23658008708</c:v>
                </c:pt>
                <c:pt idx="176">
                  <c:v>114753.53538095788</c:v>
                </c:pt>
                <c:pt idx="177">
                  <c:v>112325.81865363063</c:v>
                </c:pt>
                <c:pt idx="178">
                  <c:v>109956.46453119659</c:v>
                </c:pt>
                <c:pt idx="179">
                  <c:v>107643.89666944972</c:v>
                </c:pt>
                <c:pt idx="180">
                  <c:v>105386.58301479965</c:v>
                </c:pt>
                <c:pt idx="181">
                  <c:v>103183.03459837886</c:v>
                </c:pt>
                <c:pt idx="182">
                  <c:v>101031.80435508705</c:v>
                </c:pt>
                <c:pt idx="183">
                  <c:v>98931.485968379755</c:v>
                </c:pt>
                <c:pt idx="184">
                  <c:v>96880.712741615454</c:v>
                </c:pt>
                <c:pt idx="185">
                  <c:v>94878.156493677336</c:v>
                </c:pt>
                <c:pt idx="186">
                  <c:v>92922.526482714879</c:v>
                </c:pt>
                <c:pt idx="187">
                  <c:v>91012.568353416471</c:v>
                </c:pt>
                <c:pt idx="188">
                  <c:v>89147.063109277413</c:v>
                </c:pt>
                <c:pt idx="189">
                  <c:v>87324.826113285497</c:v>
                </c:pt>
                <c:pt idx="190">
                  <c:v>85544.706109760969</c:v>
                </c:pt>
                <c:pt idx="191">
                  <c:v>83805.584273188113</c:v>
                </c:pt>
                <c:pt idx="192">
                  <c:v>82106.373280288535</c:v>
                </c:pt>
                <c:pt idx="193">
                  <c:v>80446.016407384319</c:v>
                </c:pt>
                <c:pt idx="194">
                  <c:v>78823.48664902318</c:v>
                </c:pt>
                <c:pt idx="195">
                  <c:v>77237.78586283217</c:v>
                </c:pt>
                <c:pt idx="196">
                  <c:v>75687.943935169693</c:v>
                </c:pt>
                <c:pt idx="197">
                  <c:v>74173.017969431079</c:v>
                </c:pt>
                <c:pt idx="198">
                  <c:v>72692.091497032801</c:v>
                </c:pt>
                <c:pt idx="199">
                  <c:v>71244.273710475885</c:v>
                </c:pt>
                <c:pt idx="200">
                  <c:v>69828.698714523518</c:v>
                </c:pt>
                <c:pt idx="201">
                  <c:v>68444.524803682187</c:v>
                </c:pt>
                <c:pt idx="202">
                  <c:v>67090.933753253456</c:v>
                </c:pt>
                <c:pt idx="203">
                  <c:v>65767.130135818385</c:v>
                </c:pt>
                <c:pt idx="204">
                  <c:v>64472.340653912608</c:v>
                </c:pt>
                <c:pt idx="205">
                  <c:v>63205.813492461144</c:v>
                </c:pt>
                <c:pt idx="206">
                  <c:v>61966.817689760639</c:v>
                </c:pt>
                <c:pt idx="207">
                  <c:v>60754.642527477248</c:v>
                </c:pt>
                <c:pt idx="208">
                  <c:v>59568.596935122361</c:v>
                </c:pt>
                <c:pt idx="209">
                  <c:v>58408.008915261678</c:v>
                </c:pt>
                <c:pt idx="210">
                  <c:v>57272.224983870168</c:v>
                </c:pt>
                <c:pt idx="211">
                  <c:v>56160.60962587515</c:v>
                </c:pt>
                <c:pt idx="212">
                  <c:v>55072.544768975356</c:v>
                </c:pt>
                <c:pt idx="213">
                  <c:v>54007.429270296525</c:v>
                </c:pt>
                <c:pt idx="214">
                  <c:v>52964.678420351083</c:v>
                </c:pt>
                <c:pt idx="215">
                  <c:v>51943.723459541063</c:v>
                </c:pt>
                <c:pt idx="216">
                  <c:v>50944.01111096071</c:v>
                </c:pt>
                <c:pt idx="217">
                  <c:v>49965.003124551047</c:v>
                </c:pt>
                <c:pt idx="218">
                  <c:v>49006.175837814109</c:v>
                </c:pt>
                <c:pt idx="219">
                  <c:v>48067.019746081067</c:v>
                </c:pt>
                <c:pt idx="220">
                  <c:v>47147.039088308142</c:v>
                </c:pt>
                <c:pt idx="221">
                  <c:v>46245.751444026173</c:v>
                </c:pt>
                <c:pt idx="222">
                  <c:v>45362.687341869845</c:v>
                </c:pt>
                <c:pt idx="223">
                  <c:v>44497.389880790673</c:v>
                </c:pt>
                <c:pt idx="224">
                  <c:v>43649.414361418225</c:v>
                </c:pt>
                <c:pt idx="225">
                  <c:v>42818.327929302439</c:v>
                </c:pt>
                <c:pt idx="226">
                  <c:v>42003.709228559732</c:v>
                </c:pt>
                <c:pt idx="227">
                  <c:v>41205.148065836118</c:v>
                </c:pt>
                <c:pt idx="228">
                  <c:v>40422.245083599708</c:v>
                </c:pt>
                <c:pt idx="229">
                  <c:v>39654.611444250593</c:v>
                </c:pt>
                <c:pt idx="230">
                  <c:v>38901.868523358746</c:v>
                </c:pt>
                <c:pt idx="231">
                  <c:v>38163.647612034729</c:v>
                </c:pt>
                <c:pt idx="232">
                  <c:v>37439.589626640882</c:v>
                </c:pt>
                <c:pt idx="233">
                  <c:v>36729.3448308105</c:v>
                </c:pt>
                <c:pt idx="234">
                  <c:v>36032.572561503228</c:v>
                </c:pt>
                <c:pt idx="235">
                  <c:v>35348.940966650342</c:v>
                </c:pt>
                <c:pt idx="236">
                  <c:v>34678.126748203736</c:v>
                </c:pt>
                <c:pt idx="237">
                  <c:v>34019.814914316667</c:v>
                </c:pt>
                <c:pt idx="238">
                  <c:v>33373.698538317803</c:v>
                </c:pt>
                <c:pt idx="239">
                  <c:v>32739.478525371058</c:v>
                </c:pt>
                <c:pt idx="240">
                  <c:v>32116.863383948348</c:v>
                </c:pt>
                <c:pt idx="241">
                  <c:v>31505.569008588343</c:v>
                </c:pt>
                <c:pt idx="242">
                  <c:v>30905.31846359438</c:v>
                </c:pt>
                <c:pt idx="243">
                  <c:v>30315.841776877212</c:v>
                </c:pt>
                <c:pt idx="244">
                  <c:v>29736.875738874711</c:v>
                </c:pt>
                <c:pt idx="245">
                  <c:v>29168.163707702937</c:v>
                </c:pt>
                <c:pt idx="246">
                  <c:v>28609.455418511818</c:v>
                </c:pt>
                <c:pt idx="247">
                  <c:v>28060.506800413728</c:v>
                </c:pt>
                <c:pt idx="248">
                  <c:v>27521.079798042381</c:v>
                </c:pt>
                <c:pt idx="249">
                  <c:v>26990.942197815159</c:v>
                </c:pt>
                <c:pt idx="250">
                  <c:v>26469.867460056765</c:v>
                </c:pt>
                <c:pt idx="251">
                  <c:v>25957.634555622568</c:v>
                </c:pt>
                <c:pt idx="252">
                  <c:v>25454.027807638591</c:v>
                </c:pt>
                <c:pt idx="253">
                  <c:v>24958.836736306195</c:v>
                </c:pt>
                <c:pt idx="254">
                  <c:v>24471.855911762043</c:v>
                </c:pt>
                <c:pt idx="255">
                  <c:v>23992.884806319729</c:v>
                </c:pt>
                <c:pt idx="256">
                  <c:v>23521.727655529641</c:v>
                </c:pt>
                <c:pt idx="257">
                  <c:v>23058.193319812908</c:v>
                </c:pt>
                <c:pt idx="258">
                  <c:v>22602.095152884402</c:v>
                </c:pt>
                <c:pt idx="259">
                  <c:v>22153.250871152159</c:v>
                </c:pt>
                <c:pt idx="260">
                  <c:v>21711.482429280568</c:v>
                </c:pt>
                <c:pt idx="261">
                  <c:v>21276.615897640284</c:v>
                </c:pt>
                <c:pt idx="262">
                  <c:v>20848.481343985048</c:v>
                </c:pt>
                <c:pt idx="263">
                  <c:v>20426.912719011016</c:v>
                </c:pt>
                <c:pt idx="264">
                  <c:v>20011.747742742726</c:v>
                </c:pt>
                <c:pt idx="265">
                  <c:v>19602.827797755319</c:v>
                </c:pt>
                <c:pt idx="266">
                  <c:v>19199.997822791065</c:v>
                </c:pt>
                <c:pt idx="267">
                  <c:v>18803.106208444042</c:v>
                </c:pt>
                <c:pt idx="268">
                  <c:v>18412.004700004793</c:v>
                </c:pt>
                <c:pt idx="269">
                  <c:v>18026.548298374204</c:v>
                </c:pt>
                <c:pt idx="270">
                  <c:v>17646.595165282237</c:v>
                </c:pt>
                <c:pt idx="271">
                  <c:v>17272.006533443684</c:v>
                </c:pt>
                <c:pt idx="272">
                  <c:v>16902.646614984038</c:v>
                </c:pt>
                <c:pt idx="273">
                  <c:v>16538.382515012981</c:v>
                </c:pt>
                <c:pt idx="274">
                  <c:v>16179.084148109305</c:v>
                </c:pt>
                <c:pt idx="275">
                  <c:v>15824.624154567493</c:v>
                </c:pt>
                <c:pt idx="276">
                  <c:v>15474.877820238251</c:v>
                </c:pt>
                <c:pt idx="277">
                  <c:v>15129.72300000521</c:v>
                </c:pt>
                <c:pt idx="278">
                  <c:v>14789.040039479522</c:v>
                </c:pt>
                <c:pt idx="279">
                  <c:v>14452.711703107068</c:v>
                </c:pt>
                <c:pt idx="280">
                  <c:v>14120.623100548783</c:v>
                </c:pt>
                <c:pt idx="281">
                  <c:v>13792.661616951031</c:v>
                </c:pt>
                <c:pt idx="282">
                  <c:v>13468.71684528916</c:v>
                </c:pt>
                <c:pt idx="283">
                  <c:v>13148.680517822317</c:v>
                </c:pt>
                <c:pt idx="284">
                  <c:v>12832.446442768251</c:v>
                </c:pt>
                <c:pt idx="285">
                  <c:v>12519.910440742791</c:v>
                </c:pt>
                <c:pt idx="286">
                  <c:v>12210.970281287855</c:v>
                </c:pt>
                <c:pt idx="287">
                  <c:v>11905.525624677794</c:v>
                </c:pt>
                <c:pt idx="288">
                  <c:v>11603.477961942388</c:v>
                </c:pt>
                <c:pt idx="289">
                  <c:v>11304.730557501556</c:v>
                </c:pt>
                <c:pt idx="290">
                  <c:v>11009.188393130742</c:v>
                </c:pt>
                <c:pt idx="291">
                  <c:v>10716.758113801327</c:v>
                </c:pt>
                <c:pt idx="292">
                  <c:v>10427.347973585351</c:v>
                </c:pt>
                <c:pt idx="293">
                  <c:v>10140.867783054566</c:v>
                </c:pt>
                <c:pt idx="294">
                  <c:v>9857.2288596632206</c:v>
                </c:pt>
                <c:pt idx="295">
                  <c:v>9576.34397670613</c:v>
                </c:pt>
                <c:pt idx="296">
                  <c:v>9298.1273146717413</c:v>
                </c:pt>
                <c:pt idx="297">
                  <c:v>9022.4944138528845</c:v>
                </c:pt>
                <c:pt idx="298">
                  <c:v>8749.3621274082616</c:v>
                </c:pt>
                <c:pt idx="299">
                  <c:v>8478.6485759170664</c:v>
                </c:pt>
                <c:pt idx="300">
                  <c:v>8210.2731027452974</c:v>
                </c:pt>
                <c:pt idx="301">
                  <c:v>7944.1562291233604</c:v>
                </c:pt>
                <c:pt idx="302">
                  <c:v>7680.2196133880716</c:v>
                </c:pt>
                <c:pt idx="303">
                  <c:v>7418.386006206696</c:v>
                </c:pt>
                <c:pt idx="304">
                  <c:v>7158.5792115329677</c:v>
                </c:pt>
                <c:pt idx="305">
                  <c:v>6900.7240451871367</c:v>
                </c:pt>
                <c:pt idx="306">
                  <c:v>6644.7462945430525</c:v>
                </c:pt>
                <c:pt idx="307">
                  <c:v>6390.5726812778994</c:v>
                </c:pt>
                <c:pt idx="308">
                  <c:v>6138.1308210644638</c:v>
                </c:pt>
                <c:pt idx="309">
                  <c:v>5887.3491863905547</c:v>
                </c:pt>
                <c:pt idx="310">
                  <c:v>5638.1570712476168</c:v>
                </c:pt>
                <c:pt idx="311">
                  <c:v>5390.4845522343348</c:v>
                </c:pt>
                <c:pt idx="312">
                  <c:v>5144.2624540626275</c:v>
                </c:pt>
                <c:pt idx="313">
                  <c:v>4899.4223138692778</c:v>
                </c:pt>
                <c:pt idx="314">
                  <c:v>4655.8963470905355</c:v>
                </c:pt>
                <c:pt idx="315">
                  <c:v>4413.6174120008318</c:v>
                </c:pt>
                <c:pt idx="316">
                  <c:v>4172.5189766287212</c:v>
                </c:pt>
                <c:pt idx="317">
                  <c:v>3932.5350854545272</c:v>
                </c:pt>
                <c:pt idx="318">
                  <c:v>3693.6003259571507</c:v>
                </c:pt>
                <c:pt idx="319">
                  <c:v>3455.6497967987762</c:v>
                </c:pt>
                <c:pt idx="320">
                  <c:v>3218.619074523403</c:v>
                </c:pt>
                <c:pt idx="321">
                  <c:v>2982.4441827088172</c:v>
                </c:pt>
                <c:pt idx="322">
                  <c:v>2747.0615599304047</c:v>
                </c:pt>
                <c:pt idx="323">
                  <c:v>2512.4080290646789</c:v>
                </c:pt>
                <c:pt idx="324">
                  <c:v>2278.4207651763832</c:v>
                </c:pt>
                <c:pt idx="325">
                  <c:v>2045.0372660159774</c:v>
                </c:pt>
                <c:pt idx="326">
                  <c:v>1812.1953213959675</c:v>
                </c:pt>
                <c:pt idx="327">
                  <c:v>1579.8329821973814</c:v>
                </c:pt>
                <c:pt idx="328">
                  <c:v>1347.8885304928592</c:v>
                </c:pt>
                <c:pt idx="329">
                  <c:v>1116.3004512339671</c:v>
                </c:pt>
                <c:pt idx="330">
                  <c:v>885.0073993205898</c:v>
                </c:pt>
                <c:pt idx="331">
                  <c:v>653.94817337392828</c:v>
                </c:pt>
                <c:pt idx="332">
                  <c:v>423.06168407201164</c:v>
                </c:pt>
                <c:pt idx="333">
                  <c:v>192.28692471982143</c:v>
                </c:pt>
                <c:pt idx="334">
                  <c:v>-38.437056466936518</c:v>
                </c:pt>
                <c:pt idx="335">
                  <c:v>-269.17118795215703</c:v>
                </c:pt>
                <c:pt idx="336">
                  <c:v>-499.97640185057406</c:v>
                </c:pt>
                <c:pt idx="337">
                  <c:v>-730.9136656671659</c:v>
                </c:pt>
                <c:pt idx="338">
                  <c:v>-962.04400978987917</c:v>
                </c:pt>
                <c:pt idx="339">
                  <c:v>-1193.4285580366679</c:v>
                </c:pt>
                <c:pt idx="340">
                  <c:v>-1425.1285563409126</c:v>
                </c:pt>
                <c:pt idx="341">
                  <c:v>-1657.2054026275637</c:v>
                </c:pt>
                <c:pt idx="342">
                  <c:v>-1889.720677137348</c:v>
                </c:pt>
                <c:pt idx="343">
                  <c:v>-2122.736170739056</c:v>
                </c:pt>
                <c:pt idx="344">
                  <c:v>-2356.3139162957332</c:v>
                </c:pt>
                <c:pt idx="345">
                  <c:v>-2590.5162183940042</c:v>
                </c:pt>
                <c:pt idx="346">
                  <c:v>-2825.4056829213696</c:v>
                </c:pt>
                <c:pt idx="347">
                  <c:v>-3061.0452488064329</c:v>
                </c:pt>
                <c:pt idx="348">
                  <c:v>-3297.498218044826</c:v>
                </c:pt>
                <c:pt idx="349">
                  <c:v>-3534.8282866179443</c:v>
                </c:pt>
                <c:pt idx="350">
                  <c:v>-3773.0995765327871</c:v>
                </c:pt>
              </c:numCache>
            </c:numRef>
          </c:yVal>
          <c:smooth val="0"/>
        </c:ser>
        <c:dLbls>
          <c:showLegendKey val="0"/>
          <c:showVal val="0"/>
          <c:showCatName val="0"/>
          <c:showSerName val="0"/>
          <c:showPercent val="0"/>
          <c:showBubbleSize val="0"/>
        </c:dLbls>
        <c:axId val="53675904"/>
        <c:axId val="53698560"/>
      </c:scatterChart>
      <c:valAx>
        <c:axId val="53675904"/>
        <c:scaling>
          <c:orientation val="minMax"/>
        </c:scaling>
        <c:delete val="0"/>
        <c:axPos val="b"/>
        <c:majorGridlines>
          <c:spPr>
            <a:ln w="3175">
              <a:solidFill>
                <a:srgbClr val="000000"/>
              </a:solidFill>
              <a:prstDash val="solid"/>
            </a:ln>
          </c:spPr>
        </c:majorGridlines>
        <c:title>
          <c:tx>
            <c:rich>
              <a:bodyPr/>
              <a:lstStyle/>
              <a:p>
                <a:pPr>
                  <a:defRPr sz="1000" b="1" i="0" u="none" strike="noStrike" baseline="0">
                    <a:solidFill>
                      <a:srgbClr val="000000"/>
                    </a:solidFill>
                    <a:latin typeface="Geneva"/>
                    <a:ea typeface="Geneva"/>
                    <a:cs typeface="Geneva"/>
                  </a:defRPr>
                </a:pPr>
                <a:r>
                  <a:rPr lang="en-US" dirty="0"/>
                  <a:t>Booster </a:t>
                </a:r>
                <a:r>
                  <a:rPr lang="en-US" dirty="0" smtClean="0"/>
                  <a:t>Time </a:t>
                </a:r>
                <a:r>
                  <a:rPr lang="en-US" dirty="0" err="1" smtClean="0"/>
                  <a:t>ms</a:t>
                </a:r>
                <a:endParaRPr lang="en-US" dirty="0"/>
              </a:p>
            </c:rich>
          </c:tx>
          <c:layout>
            <c:manualLayout>
              <c:xMode val="edge"/>
              <c:yMode val="edge"/>
              <c:x val="0.4903681951621634"/>
              <c:y val="0.90201005025125625"/>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Geneva"/>
                <a:ea typeface="Geneva"/>
                <a:cs typeface="Geneva"/>
              </a:defRPr>
            </a:pPr>
            <a:endParaRPr lang="en-US"/>
          </a:p>
        </c:txPr>
        <c:crossAx val="53698560"/>
        <c:crosses val="autoZero"/>
        <c:crossBetween val="midCat"/>
      </c:valAx>
      <c:valAx>
        <c:axId val="53698560"/>
        <c:scaling>
          <c:orientation val="minMax"/>
          <c:max val="2000000"/>
          <c:min val="0"/>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Geneva"/>
                    <a:ea typeface="Geneva"/>
                    <a:cs typeface="Geneva"/>
                  </a:defRPr>
                </a:pPr>
                <a:r>
                  <a:rPr lang="en-US" dirty="0"/>
                  <a:t>Hertz/</a:t>
                </a:r>
                <a:r>
                  <a:rPr lang="en-US" dirty="0" err="1"/>
                  <a:t>millisec</a:t>
                </a:r>
                <a:endParaRPr lang="en-US" dirty="0"/>
              </a:p>
            </c:rich>
          </c:tx>
          <c:layout>
            <c:manualLayout>
              <c:xMode val="edge"/>
              <c:yMode val="edge"/>
              <c:x val="3.4565087258829476E-3"/>
              <c:y val="0.38797581045612539"/>
            </c:manualLayout>
          </c:layout>
          <c:overlay val="0"/>
          <c:spPr>
            <a:noFill/>
            <a:ln w="25400">
              <a:noFill/>
            </a:ln>
          </c:spPr>
        </c:title>
        <c:numFmt formatCode="0.E+00" sourceLinked="0"/>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Geneva"/>
                <a:ea typeface="Geneva"/>
                <a:cs typeface="Geneva"/>
              </a:defRPr>
            </a:pPr>
            <a:endParaRPr lang="en-US"/>
          </a:p>
        </c:txPr>
        <c:crossAx val="53675904"/>
        <c:crosses val="autoZero"/>
        <c:crossBetween val="midCat"/>
      </c:valAx>
      <c:spPr>
        <a:noFill/>
        <a:ln w="25400">
          <a:noFill/>
        </a:ln>
      </c:spPr>
    </c:plotArea>
    <c:plotVisOnly val="0"/>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Geneva"/>
          <a:ea typeface="Geneva"/>
          <a:cs typeface="Geneva"/>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Geneva"/>
                <a:ea typeface="Geneva"/>
                <a:cs typeface="Geneva"/>
              </a:defRPr>
            </a:pPr>
            <a:r>
              <a:rPr lang="en-US" dirty="0"/>
              <a:t>Booster RF </a:t>
            </a:r>
            <a:r>
              <a:rPr lang="en-US" dirty="0" smtClean="0"/>
              <a:t>Frequency 15 Hz &amp; .4 MeV Injection</a:t>
            </a:r>
            <a:endParaRPr lang="en-US" dirty="0"/>
          </a:p>
        </c:rich>
      </c:tx>
      <c:layout>
        <c:manualLayout>
          <c:xMode val="edge"/>
          <c:yMode val="edge"/>
          <c:x val="0.16303403767645527"/>
          <c:y val="4.7846874254354577E-2"/>
        </c:manualLayout>
      </c:layout>
      <c:overlay val="0"/>
      <c:spPr>
        <a:noFill/>
        <a:ln w="25400">
          <a:noFill/>
        </a:ln>
      </c:spPr>
    </c:title>
    <c:autoTitleDeleted val="0"/>
    <c:plotArea>
      <c:layout>
        <c:manualLayout>
          <c:layoutTarget val="inner"/>
          <c:xMode val="edge"/>
          <c:yMode val="edge"/>
          <c:x val="0.18274141871136498"/>
          <c:y val="0.18899543608355926"/>
          <c:w val="0.77495897935004787"/>
          <c:h val="0.64354142160098027"/>
        </c:manualLayout>
      </c:layout>
      <c:scatterChart>
        <c:scatterStyle val="lineMarker"/>
        <c:varyColors val="0"/>
        <c:ser>
          <c:idx val="0"/>
          <c:order val="0"/>
          <c:tx>
            <c:strRef>
              <c:f>'[Momentum and freq diffs.xls]Momentum and freq diffs'!$K$5</c:f>
              <c:strCache>
                <c:ptCount val="1"/>
                <c:pt idx="0">
                  <c:v>RF Frequency</c:v>
                </c:pt>
              </c:strCache>
            </c:strRef>
          </c:tx>
          <c:spPr>
            <a:ln w="3175">
              <a:solidFill>
                <a:srgbClr val="000000"/>
              </a:solidFill>
              <a:prstDash val="solid"/>
            </a:ln>
          </c:spPr>
          <c:marker>
            <c:symbol val="none"/>
          </c:marker>
          <c:xVal>
            <c:numRef>
              <c:f>'[Momentum and freq diffs.xls]Momentum and freq diffs'!$B$6:$B$339</c:f>
              <c:numCache>
                <c:formatCode>General</c:formatCode>
                <c:ptCount val="334"/>
                <c:pt idx="0">
                  <c:v>2</c:v>
                </c:pt>
                <c:pt idx="1">
                  <c:v>2.1</c:v>
                </c:pt>
                <c:pt idx="2">
                  <c:v>2.2000000000000002</c:v>
                </c:pt>
                <c:pt idx="3">
                  <c:v>2.2999999999999998</c:v>
                </c:pt>
                <c:pt idx="4">
                  <c:v>2.4</c:v>
                </c:pt>
                <c:pt idx="5">
                  <c:v>2.5</c:v>
                </c:pt>
                <c:pt idx="6">
                  <c:v>2.6</c:v>
                </c:pt>
                <c:pt idx="7">
                  <c:v>2.7</c:v>
                </c:pt>
                <c:pt idx="8">
                  <c:v>2.8</c:v>
                </c:pt>
                <c:pt idx="9">
                  <c:v>2.9</c:v>
                </c:pt>
                <c:pt idx="10">
                  <c:v>3</c:v>
                </c:pt>
                <c:pt idx="11">
                  <c:v>3.1</c:v>
                </c:pt>
                <c:pt idx="12">
                  <c:v>3.2</c:v>
                </c:pt>
                <c:pt idx="13">
                  <c:v>3.3</c:v>
                </c:pt>
                <c:pt idx="14">
                  <c:v>3.4</c:v>
                </c:pt>
                <c:pt idx="15">
                  <c:v>3.5</c:v>
                </c:pt>
                <c:pt idx="16">
                  <c:v>3.6</c:v>
                </c:pt>
                <c:pt idx="17">
                  <c:v>3.7</c:v>
                </c:pt>
                <c:pt idx="18">
                  <c:v>3.8</c:v>
                </c:pt>
                <c:pt idx="19">
                  <c:v>3.9</c:v>
                </c:pt>
                <c:pt idx="20">
                  <c:v>4</c:v>
                </c:pt>
                <c:pt idx="21">
                  <c:v>4.0999999999999996</c:v>
                </c:pt>
                <c:pt idx="22">
                  <c:v>4.2</c:v>
                </c:pt>
                <c:pt idx="23">
                  <c:v>4.3</c:v>
                </c:pt>
                <c:pt idx="24">
                  <c:v>4.4000000000000004</c:v>
                </c:pt>
                <c:pt idx="25">
                  <c:v>4.5</c:v>
                </c:pt>
                <c:pt idx="26">
                  <c:v>4.5999999999999996</c:v>
                </c:pt>
                <c:pt idx="27">
                  <c:v>4.7</c:v>
                </c:pt>
                <c:pt idx="28">
                  <c:v>4.8</c:v>
                </c:pt>
                <c:pt idx="29">
                  <c:v>4.9000000000000004</c:v>
                </c:pt>
                <c:pt idx="30">
                  <c:v>5</c:v>
                </c:pt>
                <c:pt idx="31">
                  <c:v>5.0999999999999996</c:v>
                </c:pt>
                <c:pt idx="32">
                  <c:v>5.2</c:v>
                </c:pt>
                <c:pt idx="33">
                  <c:v>5.3</c:v>
                </c:pt>
                <c:pt idx="34">
                  <c:v>5.4</c:v>
                </c:pt>
                <c:pt idx="35">
                  <c:v>5.5</c:v>
                </c:pt>
                <c:pt idx="36">
                  <c:v>5.6</c:v>
                </c:pt>
                <c:pt idx="37">
                  <c:v>5.7</c:v>
                </c:pt>
                <c:pt idx="38">
                  <c:v>5.8</c:v>
                </c:pt>
                <c:pt idx="39">
                  <c:v>5.9</c:v>
                </c:pt>
                <c:pt idx="40">
                  <c:v>6</c:v>
                </c:pt>
                <c:pt idx="41">
                  <c:v>6.1</c:v>
                </c:pt>
                <c:pt idx="42">
                  <c:v>6.2</c:v>
                </c:pt>
                <c:pt idx="43">
                  <c:v>6.3</c:v>
                </c:pt>
                <c:pt idx="44">
                  <c:v>6.4</c:v>
                </c:pt>
                <c:pt idx="45">
                  <c:v>6.5</c:v>
                </c:pt>
                <c:pt idx="46">
                  <c:v>6.6</c:v>
                </c:pt>
                <c:pt idx="47">
                  <c:v>6.7</c:v>
                </c:pt>
                <c:pt idx="48">
                  <c:v>6.8</c:v>
                </c:pt>
                <c:pt idx="49">
                  <c:v>6.9</c:v>
                </c:pt>
                <c:pt idx="50">
                  <c:v>7</c:v>
                </c:pt>
                <c:pt idx="51">
                  <c:v>7.1</c:v>
                </c:pt>
                <c:pt idx="52">
                  <c:v>7.2</c:v>
                </c:pt>
                <c:pt idx="53">
                  <c:v>7.3</c:v>
                </c:pt>
                <c:pt idx="54">
                  <c:v>7.4</c:v>
                </c:pt>
                <c:pt idx="55">
                  <c:v>7.5</c:v>
                </c:pt>
                <c:pt idx="56">
                  <c:v>7.6</c:v>
                </c:pt>
                <c:pt idx="57">
                  <c:v>7.7</c:v>
                </c:pt>
                <c:pt idx="58">
                  <c:v>7.8</c:v>
                </c:pt>
                <c:pt idx="59">
                  <c:v>7.9</c:v>
                </c:pt>
                <c:pt idx="60">
                  <c:v>8</c:v>
                </c:pt>
                <c:pt idx="61">
                  <c:v>8.1</c:v>
                </c:pt>
                <c:pt idx="62">
                  <c:v>8.1999999999999993</c:v>
                </c:pt>
                <c:pt idx="63">
                  <c:v>8.3000000000000007</c:v>
                </c:pt>
                <c:pt idx="64">
                  <c:v>8.4</c:v>
                </c:pt>
                <c:pt idx="65">
                  <c:v>8.5</c:v>
                </c:pt>
                <c:pt idx="66">
                  <c:v>8.6</c:v>
                </c:pt>
                <c:pt idx="67">
                  <c:v>8.6999999999999993</c:v>
                </c:pt>
                <c:pt idx="68">
                  <c:v>8.8000000000000007</c:v>
                </c:pt>
                <c:pt idx="69">
                  <c:v>8.9</c:v>
                </c:pt>
                <c:pt idx="70">
                  <c:v>9</c:v>
                </c:pt>
                <c:pt idx="71">
                  <c:v>9.1</c:v>
                </c:pt>
                <c:pt idx="72">
                  <c:v>9.1999999999999993</c:v>
                </c:pt>
                <c:pt idx="73">
                  <c:v>9.3000000000000007</c:v>
                </c:pt>
                <c:pt idx="74">
                  <c:v>9.4</c:v>
                </c:pt>
                <c:pt idx="75">
                  <c:v>9.5</c:v>
                </c:pt>
                <c:pt idx="76">
                  <c:v>9.6</c:v>
                </c:pt>
                <c:pt idx="77">
                  <c:v>9.6999999999999993</c:v>
                </c:pt>
                <c:pt idx="78">
                  <c:v>9.8000000000000007</c:v>
                </c:pt>
                <c:pt idx="79">
                  <c:v>9.9</c:v>
                </c:pt>
                <c:pt idx="80">
                  <c:v>10</c:v>
                </c:pt>
                <c:pt idx="81">
                  <c:v>10.1</c:v>
                </c:pt>
                <c:pt idx="82">
                  <c:v>10.199999999999999</c:v>
                </c:pt>
                <c:pt idx="83">
                  <c:v>10.3</c:v>
                </c:pt>
                <c:pt idx="84">
                  <c:v>10.4</c:v>
                </c:pt>
                <c:pt idx="85">
                  <c:v>10.5</c:v>
                </c:pt>
                <c:pt idx="86">
                  <c:v>10.6</c:v>
                </c:pt>
                <c:pt idx="87">
                  <c:v>10.7</c:v>
                </c:pt>
                <c:pt idx="88">
                  <c:v>10.8</c:v>
                </c:pt>
                <c:pt idx="89">
                  <c:v>10.9</c:v>
                </c:pt>
                <c:pt idx="90">
                  <c:v>11</c:v>
                </c:pt>
                <c:pt idx="91">
                  <c:v>11.1</c:v>
                </c:pt>
                <c:pt idx="92">
                  <c:v>11.2</c:v>
                </c:pt>
                <c:pt idx="93">
                  <c:v>11.3</c:v>
                </c:pt>
                <c:pt idx="94">
                  <c:v>11.4</c:v>
                </c:pt>
                <c:pt idx="95">
                  <c:v>11.5</c:v>
                </c:pt>
                <c:pt idx="96">
                  <c:v>11.6</c:v>
                </c:pt>
                <c:pt idx="97">
                  <c:v>11.7</c:v>
                </c:pt>
                <c:pt idx="98">
                  <c:v>11.8</c:v>
                </c:pt>
                <c:pt idx="99">
                  <c:v>11.9</c:v>
                </c:pt>
                <c:pt idx="100">
                  <c:v>12</c:v>
                </c:pt>
                <c:pt idx="101">
                  <c:v>12.1</c:v>
                </c:pt>
                <c:pt idx="102">
                  <c:v>12.2</c:v>
                </c:pt>
                <c:pt idx="103">
                  <c:v>12.3</c:v>
                </c:pt>
                <c:pt idx="104">
                  <c:v>12.4</c:v>
                </c:pt>
                <c:pt idx="105">
                  <c:v>12.5</c:v>
                </c:pt>
                <c:pt idx="106">
                  <c:v>12.6</c:v>
                </c:pt>
                <c:pt idx="107">
                  <c:v>12.7</c:v>
                </c:pt>
                <c:pt idx="108">
                  <c:v>12.8</c:v>
                </c:pt>
                <c:pt idx="109">
                  <c:v>12.9</c:v>
                </c:pt>
                <c:pt idx="110">
                  <c:v>13</c:v>
                </c:pt>
                <c:pt idx="111">
                  <c:v>13.1</c:v>
                </c:pt>
                <c:pt idx="112">
                  <c:v>13.2</c:v>
                </c:pt>
                <c:pt idx="113">
                  <c:v>13.3</c:v>
                </c:pt>
                <c:pt idx="114">
                  <c:v>13.4</c:v>
                </c:pt>
                <c:pt idx="115">
                  <c:v>13.5</c:v>
                </c:pt>
                <c:pt idx="116">
                  <c:v>13.6</c:v>
                </c:pt>
                <c:pt idx="117">
                  <c:v>13.7</c:v>
                </c:pt>
                <c:pt idx="118">
                  <c:v>13.8</c:v>
                </c:pt>
                <c:pt idx="119">
                  <c:v>13.9</c:v>
                </c:pt>
                <c:pt idx="120">
                  <c:v>14</c:v>
                </c:pt>
                <c:pt idx="121">
                  <c:v>14.1</c:v>
                </c:pt>
                <c:pt idx="122">
                  <c:v>14.2</c:v>
                </c:pt>
                <c:pt idx="123">
                  <c:v>14.3</c:v>
                </c:pt>
                <c:pt idx="124">
                  <c:v>14.4</c:v>
                </c:pt>
                <c:pt idx="125">
                  <c:v>14.5</c:v>
                </c:pt>
                <c:pt idx="126">
                  <c:v>14.6</c:v>
                </c:pt>
                <c:pt idx="127">
                  <c:v>14.7</c:v>
                </c:pt>
                <c:pt idx="128">
                  <c:v>14.8</c:v>
                </c:pt>
                <c:pt idx="129">
                  <c:v>14.9</c:v>
                </c:pt>
                <c:pt idx="130">
                  <c:v>15</c:v>
                </c:pt>
                <c:pt idx="131">
                  <c:v>15.1</c:v>
                </c:pt>
                <c:pt idx="132">
                  <c:v>15.2</c:v>
                </c:pt>
                <c:pt idx="133">
                  <c:v>15.3</c:v>
                </c:pt>
                <c:pt idx="134">
                  <c:v>15.4</c:v>
                </c:pt>
                <c:pt idx="135">
                  <c:v>15.5</c:v>
                </c:pt>
                <c:pt idx="136">
                  <c:v>15.6</c:v>
                </c:pt>
                <c:pt idx="137">
                  <c:v>15.7</c:v>
                </c:pt>
                <c:pt idx="138">
                  <c:v>15.8</c:v>
                </c:pt>
                <c:pt idx="139">
                  <c:v>15.9</c:v>
                </c:pt>
                <c:pt idx="140">
                  <c:v>16</c:v>
                </c:pt>
                <c:pt idx="141">
                  <c:v>16.100000000000001</c:v>
                </c:pt>
                <c:pt idx="142">
                  <c:v>16.2</c:v>
                </c:pt>
                <c:pt idx="143">
                  <c:v>16.3</c:v>
                </c:pt>
                <c:pt idx="144">
                  <c:v>16.399999999999999</c:v>
                </c:pt>
                <c:pt idx="145">
                  <c:v>16.5</c:v>
                </c:pt>
                <c:pt idx="146">
                  <c:v>16.600000000000001</c:v>
                </c:pt>
                <c:pt idx="147">
                  <c:v>16.7</c:v>
                </c:pt>
                <c:pt idx="148">
                  <c:v>16.8</c:v>
                </c:pt>
                <c:pt idx="149">
                  <c:v>16.899999999999999</c:v>
                </c:pt>
                <c:pt idx="150">
                  <c:v>17</c:v>
                </c:pt>
                <c:pt idx="151">
                  <c:v>17.100000000000001</c:v>
                </c:pt>
                <c:pt idx="152">
                  <c:v>17.2</c:v>
                </c:pt>
                <c:pt idx="153">
                  <c:v>17.3</c:v>
                </c:pt>
                <c:pt idx="154">
                  <c:v>17.399999999999999</c:v>
                </c:pt>
                <c:pt idx="155">
                  <c:v>17.5</c:v>
                </c:pt>
                <c:pt idx="156">
                  <c:v>17.600000000000001</c:v>
                </c:pt>
                <c:pt idx="157">
                  <c:v>17.7</c:v>
                </c:pt>
                <c:pt idx="158">
                  <c:v>17.8</c:v>
                </c:pt>
                <c:pt idx="159">
                  <c:v>17.899999999999999</c:v>
                </c:pt>
                <c:pt idx="160">
                  <c:v>18</c:v>
                </c:pt>
                <c:pt idx="161">
                  <c:v>18.100000000000001</c:v>
                </c:pt>
                <c:pt idx="162">
                  <c:v>18.2</c:v>
                </c:pt>
                <c:pt idx="163">
                  <c:v>18.3</c:v>
                </c:pt>
                <c:pt idx="164">
                  <c:v>18.399999999999999</c:v>
                </c:pt>
                <c:pt idx="165">
                  <c:v>18.5</c:v>
                </c:pt>
                <c:pt idx="166">
                  <c:v>18.600000000000001</c:v>
                </c:pt>
                <c:pt idx="167">
                  <c:v>18.7</c:v>
                </c:pt>
                <c:pt idx="168">
                  <c:v>18.8</c:v>
                </c:pt>
                <c:pt idx="169">
                  <c:v>18.899999999999999</c:v>
                </c:pt>
                <c:pt idx="170">
                  <c:v>19</c:v>
                </c:pt>
                <c:pt idx="171">
                  <c:v>19.100000000000001</c:v>
                </c:pt>
                <c:pt idx="172">
                  <c:v>19.2</c:v>
                </c:pt>
                <c:pt idx="173">
                  <c:v>19.3</c:v>
                </c:pt>
                <c:pt idx="174">
                  <c:v>19.399999999999999</c:v>
                </c:pt>
                <c:pt idx="175">
                  <c:v>19.5</c:v>
                </c:pt>
                <c:pt idx="176">
                  <c:v>19.600000000000001</c:v>
                </c:pt>
                <c:pt idx="177">
                  <c:v>19.7</c:v>
                </c:pt>
                <c:pt idx="178">
                  <c:v>19.8</c:v>
                </c:pt>
                <c:pt idx="179">
                  <c:v>19.899999999999999</c:v>
                </c:pt>
                <c:pt idx="180">
                  <c:v>20</c:v>
                </c:pt>
                <c:pt idx="181">
                  <c:v>20.100000000000001</c:v>
                </c:pt>
                <c:pt idx="182">
                  <c:v>20.2</c:v>
                </c:pt>
                <c:pt idx="183">
                  <c:v>20.3</c:v>
                </c:pt>
                <c:pt idx="184">
                  <c:v>20.399999999999999</c:v>
                </c:pt>
                <c:pt idx="185">
                  <c:v>20.5</c:v>
                </c:pt>
                <c:pt idx="186">
                  <c:v>20.6</c:v>
                </c:pt>
                <c:pt idx="187">
                  <c:v>20.7</c:v>
                </c:pt>
                <c:pt idx="188">
                  <c:v>20.8</c:v>
                </c:pt>
                <c:pt idx="189">
                  <c:v>20.9</c:v>
                </c:pt>
                <c:pt idx="190">
                  <c:v>21</c:v>
                </c:pt>
                <c:pt idx="191">
                  <c:v>21.1</c:v>
                </c:pt>
                <c:pt idx="192">
                  <c:v>21.2</c:v>
                </c:pt>
                <c:pt idx="193">
                  <c:v>21.3</c:v>
                </c:pt>
                <c:pt idx="194">
                  <c:v>21.4</c:v>
                </c:pt>
                <c:pt idx="195">
                  <c:v>21.5</c:v>
                </c:pt>
                <c:pt idx="196">
                  <c:v>21.6</c:v>
                </c:pt>
                <c:pt idx="197">
                  <c:v>21.7</c:v>
                </c:pt>
                <c:pt idx="198">
                  <c:v>21.8</c:v>
                </c:pt>
                <c:pt idx="199">
                  <c:v>21.9</c:v>
                </c:pt>
                <c:pt idx="200">
                  <c:v>22</c:v>
                </c:pt>
                <c:pt idx="201">
                  <c:v>22.1</c:v>
                </c:pt>
                <c:pt idx="202">
                  <c:v>22.2</c:v>
                </c:pt>
                <c:pt idx="203">
                  <c:v>22.3</c:v>
                </c:pt>
                <c:pt idx="204">
                  <c:v>22.4</c:v>
                </c:pt>
                <c:pt idx="205">
                  <c:v>22.5</c:v>
                </c:pt>
                <c:pt idx="206">
                  <c:v>22.6</c:v>
                </c:pt>
                <c:pt idx="207">
                  <c:v>22.7</c:v>
                </c:pt>
                <c:pt idx="208">
                  <c:v>22.8</c:v>
                </c:pt>
                <c:pt idx="209">
                  <c:v>22.9</c:v>
                </c:pt>
                <c:pt idx="210">
                  <c:v>23</c:v>
                </c:pt>
                <c:pt idx="211">
                  <c:v>23.1</c:v>
                </c:pt>
                <c:pt idx="212">
                  <c:v>23.2</c:v>
                </c:pt>
                <c:pt idx="213">
                  <c:v>23.3</c:v>
                </c:pt>
                <c:pt idx="214">
                  <c:v>23.4</c:v>
                </c:pt>
                <c:pt idx="215">
                  <c:v>23.5</c:v>
                </c:pt>
                <c:pt idx="216">
                  <c:v>23.6</c:v>
                </c:pt>
                <c:pt idx="217">
                  <c:v>23.7</c:v>
                </c:pt>
                <c:pt idx="218">
                  <c:v>23.8</c:v>
                </c:pt>
                <c:pt idx="219">
                  <c:v>23.9</c:v>
                </c:pt>
                <c:pt idx="220">
                  <c:v>24</c:v>
                </c:pt>
                <c:pt idx="221">
                  <c:v>24.1</c:v>
                </c:pt>
                <c:pt idx="222">
                  <c:v>24.2</c:v>
                </c:pt>
                <c:pt idx="223">
                  <c:v>24.3</c:v>
                </c:pt>
                <c:pt idx="224">
                  <c:v>24.4</c:v>
                </c:pt>
                <c:pt idx="225">
                  <c:v>24.5</c:v>
                </c:pt>
                <c:pt idx="226">
                  <c:v>24.6</c:v>
                </c:pt>
                <c:pt idx="227">
                  <c:v>24.7</c:v>
                </c:pt>
                <c:pt idx="228">
                  <c:v>24.8</c:v>
                </c:pt>
                <c:pt idx="229">
                  <c:v>24.9</c:v>
                </c:pt>
                <c:pt idx="230">
                  <c:v>25</c:v>
                </c:pt>
                <c:pt idx="231">
                  <c:v>25.1</c:v>
                </c:pt>
                <c:pt idx="232">
                  <c:v>25.2</c:v>
                </c:pt>
                <c:pt idx="233">
                  <c:v>25.3</c:v>
                </c:pt>
                <c:pt idx="234">
                  <c:v>25.4</c:v>
                </c:pt>
                <c:pt idx="235">
                  <c:v>25.5</c:v>
                </c:pt>
                <c:pt idx="236">
                  <c:v>25.6</c:v>
                </c:pt>
                <c:pt idx="237">
                  <c:v>25.7</c:v>
                </c:pt>
                <c:pt idx="238">
                  <c:v>25.8</c:v>
                </c:pt>
                <c:pt idx="239">
                  <c:v>25.9</c:v>
                </c:pt>
                <c:pt idx="240">
                  <c:v>26</c:v>
                </c:pt>
                <c:pt idx="241">
                  <c:v>26.1</c:v>
                </c:pt>
                <c:pt idx="242">
                  <c:v>26.2</c:v>
                </c:pt>
                <c:pt idx="243">
                  <c:v>26.3</c:v>
                </c:pt>
                <c:pt idx="244">
                  <c:v>26.4</c:v>
                </c:pt>
                <c:pt idx="245">
                  <c:v>26.5</c:v>
                </c:pt>
                <c:pt idx="246">
                  <c:v>26.6</c:v>
                </c:pt>
                <c:pt idx="247">
                  <c:v>26.7</c:v>
                </c:pt>
                <c:pt idx="248">
                  <c:v>26.8</c:v>
                </c:pt>
                <c:pt idx="249">
                  <c:v>26.9</c:v>
                </c:pt>
                <c:pt idx="250">
                  <c:v>27</c:v>
                </c:pt>
                <c:pt idx="251">
                  <c:v>27.1</c:v>
                </c:pt>
                <c:pt idx="252">
                  <c:v>27.2</c:v>
                </c:pt>
                <c:pt idx="253">
                  <c:v>27.3</c:v>
                </c:pt>
                <c:pt idx="254">
                  <c:v>27.4</c:v>
                </c:pt>
                <c:pt idx="255">
                  <c:v>27.5</c:v>
                </c:pt>
                <c:pt idx="256">
                  <c:v>27.6</c:v>
                </c:pt>
                <c:pt idx="257">
                  <c:v>27.7</c:v>
                </c:pt>
                <c:pt idx="258">
                  <c:v>27.8</c:v>
                </c:pt>
                <c:pt idx="259">
                  <c:v>27.9</c:v>
                </c:pt>
                <c:pt idx="260">
                  <c:v>28</c:v>
                </c:pt>
                <c:pt idx="261">
                  <c:v>28.1</c:v>
                </c:pt>
                <c:pt idx="262">
                  <c:v>28.2</c:v>
                </c:pt>
                <c:pt idx="263">
                  <c:v>28.3</c:v>
                </c:pt>
                <c:pt idx="264">
                  <c:v>28.4</c:v>
                </c:pt>
                <c:pt idx="265">
                  <c:v>28.5</c:v>
                </c:pt>
                <c:pt idx="266">
                  <c:v>28.6</c:v>
                </c:pt>
                <c:pt idx="267">
                  <c:v>28.7</c:v>
                </c:pt>
                <c:pt idx="268">
                  <c:v>28.8</c:v>
                </c:pt>
                <c:pt idx="269">
                  <c:v>28.9</c:v>
                </c:pt>
                <c:pt idx="270">
                  <c:v>29</c:v>
                </c:pt>
                <c:pt idx="271">
                  <c:v>29.1</c:v>
                </c:pt>
                <c:pt idx="272">
                  <c:v>29.2</c:v>
                </c:pt>
                <c:pt idx="273">
                  <c:v>29.3</c:v>
                </c:pt>
                <c:pt idx="274">
                  <c:v>29.4</c:v>
                </c:pt>
                <c:pt idx="275">
                  <c:v>29.5</c:v>
                </c:pt>
                <c:pt idx="276">
                  <c:v>29.6</c:v>
                </c:pt>
                <c:pt idx="277">
                  <c:v>29.7</c:v>
                </c:pt>
                <c:pt idx="278">
                  <c:v>29.8</c:v>
                </c:pt>
                <c:pt idx="279">
                  <c:v>29.9</c:v>
                </c:pt>
                <c:pt idx="280">
                  <c:v>30</c:v>
                </c:pt>
                <c:pt idx="281">
                  <c:v>30.1</c:v>
                </c:pt>
                <c:pt idx="282">
                  <c:v>30.2</c:v>
                </c:pt>
                <c:pt idx="283">
                  <c:v>30.3</c:v>
                </c:pt>
                <c:pt idx="284">
                  <c:v>30.4</c:v>
                </c:pt>
                <c:pt idx="285">
                  <c:v>30.5</c:v>
                </c:pt>
                <c:pt idx="286">
                  <c:v>30.6</c:v>
                </c:pt>
                <c:pt idx="287">
                  <c:v>30.7</c:v>
                </c:pt>
                <c:pt idx="288">
                  <c:v>30.8</c:v>
                </c:pt>
                <c:pt idx="289">
                  <c:v>30.9</c:v>
                </c:pt>
                <c:pt idx="290">
                  <c:v>31</c:v>
                </c:pt>
                <c:pt idx="291">
                  <c:v>31.1</c:v>
                </c:pt>
                <c:pt idx="292">
                  <c:v>31.2</c:v>
                </c:pt>
                <c:pt idx="293">
                  <c:v>31.3</c:v>
                </c:pt>
                <c:pt idx="294">
                  <c:v>31.4</c:v>
                </c:pt>
                <c:pt idx="295">
                  <c:v>31.5</c:v>
                </c:pt>
                <c:pt idx="296">
                  <c:v>31.6</c:v>
                </c:pt>
                <c:pt idx="297">
                  <c:v>31.7</c:v>
                </c:pt>
                <c:pt idx="298">
                  <c:v>31.8</c:v>
                </c:pt>
                <c:pt idx="299">
                  <c:v>31.9</c:v>
                </c:pt>
                <c:pt idx="300">
                  <c:v>32</c:v>
                </c:pt>
                <c:pt idx="301">
                  <c:v>32.1</c:v>
                </c:pt>
                <c:pt idx="302">
                  <c:v>32.200000000000003</c:v>
                </c:pt>
                <c:pt idx="303">
                  <c:v>32.299999999999997</c:v>
                </c:pt>
                <c:pt idx="304">
                  <c:v>32.4</c:v>
                </c:pt>
                <c:pt idx="305">
                  <c:v>32.5</c:v>
                </c:pt>
                <c:pt idx="306">
                  <c:v>32.6</c:v>
                </c:pt>
                <c:pt idx="307">
                  <c:v>32.700000000000003</c:v>
                </c:pt>
                <c:pt idx="308">
                  <c:v>32.799999999999997</c:v>
                </c:pt>
                <c:pt idx="309">
                  <c:v>32.9</c:v>
                </c:pt>
                <c:pt idx="310">
                  <c:v>33</c:v>
                </c:pt>
                <c:pt idx="311">
                  <c:v>33.1</c:v>
                </c:pt>
                <c:pt idx="312">
                  <c:v>33.200000000000003</c:v>
                </c:pt>
                <c:pt idx="313">
                  <c:v>33.299999999999997</c:v>
                </c:pt>
                <c:pt idx="314">
                  <c:v>33.4</c:v>
                </c:pt>
                <c:pt idx="315">
                  <c:v>33.5</c:v>
                </c:pt>
                <c:pt idx="316">
                  <c:v>33.6</c:v>
                </c:pt>
                <c:pt idx="317">
                  <c:v>33.700000000000003</c:v>
                </c:pt>
                <c:pt idx="318">
                  <c:v>33.799999999999997</c:v>
                </c:pt>
                <c:pt idx="319">
                  <c:v>33.9</c:v>
                </c:pt>
                <c:pt idx="320">
                  <c:v>34</c:v>
                </c:pt>
                <c:pt idx="321">
                  <c:v>34.1</c:v>
                </c:pt>
                <c:pt idx="322">
                  <c:v>34.200000000000003</c:v>
                </c:pt>
                <c:pt idx="323">
                  <c:v>34.299999999999997</c:v>
                </c:pt>
                <c:pt idx="324">
                  <c:v>34.4</c:v>
                </c:pt>
                <c:pt idx="325">
                  <c:v>34.5</c:v>
                </c:pt>
                <c:pt idx="326">
                  <c:v>34.6</c:v>
                </c:pt>
                <c:pt idx="327">
                  <c:v>34.700000000000003</c:v>
                </c:pt>
                <c:pt idx="328">
                  <c:v>34.799999999999997</c:v>
                </c:pt>
                <c:pt idx="329">
                  <c:v>34.9</c:v>
                </c:pt>
                <c:pt idx="330">
                  <c:v>35</c:v>
                </c:pt>
                <c:pt idx="331">
                  <c:v>35.1</c:v>
                </c:pt>
                <c:pt idx="332">
                  <c:v>35.200000000000003</c:v>
                </c:pt>
                <c:pt idx="333">
                  <c:v>35.299999999999997</c:v>
                </c:pt>
              </c:numCache>
            </c:numRef>
          </c:xVal>
          <c:yVal>
            <c:numRef>
              <c:f>'[Momentum and freq diffs.xls]Momentum and freq diffs'!$K$6:$K$339</c:f>
              <c:numCache>
                <c:formatCode>General</c:formatCode>
                <c:ptCount val="334"/>
                <c:pt idx="0">
                  <c:v>37865776.026129328</c:v>
                </c:pt>
                <c:pt idx="1">
                  <c:v>37869213.156681448</c:v>
                </c:pt>
                <c:pt idx="2">
                  <c:v>37879518.436752081</c:v>
                </c:pt>
                <c:pt idx="3">
                  <c:v>37896673.550718874</c:v>
                </c:pt>
                <c:pt idx="4">
                  <c:v>37920648.036266409</c:v>
                </c:pt>
                <c:pt idx="5">
                  <c:v>37951399.379754856</c:v>
                </c:pt>
                <c:pt idx="6">
                  <c:v>37988873.149306767</c:v>
                </c:pt>
                <c:pt idx="7">
                  <c:v>38033003.165179871</c:v>
                </c:pt>
                <c:pt idx="8">
                  <c:v>38083711.706866279</c:v>
                </c:pt>
                <c:pt idx="9">
                  <c:v>38140909.756228708</c:v>
                </c:pt>
                <c:pt idx="10">
                  <c:v>38204497.275851227</c:v>
                </c:pt>
                <c:pt idx="11">
                  <c:v>38274363.521646783</c:v>
                </c:pt>
                <c:pt idx="12">
                  <c:v>38350387.388624713</c:v>
                </c:pt>
                <c:pt idx="13">
                  <c:v>38432437.788581006</c:v>
                </c:pt>
                <c:pt idx="14">
                  <c:v>38520374.058331333</c:v>
                </c:pt>
                <c:pt idx="15">
                  <c:v>38614046.396962844</c:v>
                </c:pt>
                <c:pt idx="16">
                  <c:v>38713296.33043772</c:v>
                </c:pt>
                <c:pt idx="17">
                  <c:v>38817957.201738656</c:v>
                </c:pt>
                <c:pt idx="18">
                  <c:v>38927854.684607372</c:v>
                </c:pt>
                <c:pt idx="19">
                  <c:v>39042807.318792276</c:v>
                </c:pt>
                <c:pt idx="20">
                  <c:v>39162627.064592078</c:v>
                </c:pt>
                <c:pt idx="21">
                  <c:v>39287119.874361821</c:v>
                </c:pt>
                <c:pt idx="22">
                  <c:v>39416086.278536767</c:v>
                </c:pt>
                <c:pt idx="23">
                  <c:v>39549321.983630598</c:v>
                </c:pt>
                <c:pt idx="24">
                  <c:v>39686618.479578838</c:v>
                </c:pt>
                <c:pt idx="25">
                  <c:v>39827763.653729238</c:v>
                </c:pt>
                <c:pt idx="26">
                  <c:v>39972542.408727862</c:v>
                </c:pt>
                <c:pt idx="27">
                  <c:v>40120737.28151571</c:v>
                </c:pt>
                <c:pt idx="28">
                  <c:v>40272129.060637452</c:v>
                </c:pt>
                <c:pt idx="29">
                  <c:v>40426497.399069928</c:v>
                </c:pt>
                <c:pt idx="30">
                  <c:v>40583621.419807307</c:v>
                </c:pt>
                <c:pt idx="31">
                  <c:v>40743280.311490312</c:v>
                </c:pt>
                <c:pt idx="32">
                  <c:v>40905253.911439233</c:v>
                </c:pt>
                <c:pt idx="33">
                  <c:v>41069323.27354531</c:v>
                </c:pt>
                <c:pt idx="34">
                  <c:v>41235271.21859014</c:v>
                </c:pt>
                <c:pt idx="35">
                  <c:v>41402882.864698477</c:v>
                </c:pt>
                <c:pt idx="36">
                  <c:v>41571946.135783941</c:v>
                </c:pt>
                <c:pt idx="37">
                  <c:v>41742252.246018477</c:v>
                </c:pt>
                <c:pt idx="38">
                  <c:v>41913596.158543244</c:v>
                </c:pt>
                <c:pt idx="39">
                  <c:v>42085777.016837701</c:v>
                </c:pt>
                <c:pt idx="40">
                  <c:v>42258598.547374636</c:v>
                </c:pt>
                <c:pt idx="41">
                  <c:v>42431869.432406664</c:v>
                </c:pt>
                <c:pt idx="42">
                  <c:v>42605403.651954778</c:v>
                </c:pt>
                <c:pt idx="43">
                  <c:v>42779020.794295959</c:v>
                </c:pt>
                <c:pt idx="44">
                  <c:v>42952546.334475018</c:v>
                </c:pt>
                <c:pt idx="45">
                  <c:v>43125811.880590923</c:v>
                </c:pt>
                <c:pt idx="46">
                  <c:v>43298655.387828641</c:v>
                </c:pt>
                <c:pt idx="47">
                  <c:v>43470921.340421304</c:v>
                </c:pt>
                <c:pt idx="48">
                  <c:v>43642460.90193183</c:v>
                </c:pt>
                <c:pt idx="49">
                  <c:v>43813132.034436598</c:v>
                </c:pt>
                <c:pt idx="50">
                  <c:v>43982799.587374128</c:v>
                </c:pt>
                <c:pt idx="51">
                  <c:v>44151335.356987946</c:v>
                </c:pt>
                <c:pt idx="52">
                  <c:v>44318618.117443077</c:v>
                </c:pt>
                <c:pt idx="53">
                  <c:v>44484533.624830335</c:v>
                </c:pt>
                <c:pt idx="54">
                  <c:v>44648974.595388733</c:v>
                </c:pt>
                <c:pt idx="55">
                  <c:v>44811840.659376577</c:v>
                </c:pt>
                <c:pt idx="56">
                  <c:v>44973038.292103469</c:v>
                </c:pt>
                <c:pt idx="57">
                  <c:v>45132480.72369986</c:v>
                </c:pt>
                <c:pt idx="58">
                  <c:v>45290087.829248302</c:v>
                </c:pt>
                <c:pt idx="59">
                  <c:v>45445786.000931412</c:v>
                </c:pt>
                <c:pt idx="60">
                  <c:v>45599508.003866948</c:v>
                </c:pt>
                <c:pt idx="61">
                  <c:v>45751192.817300014</c:v>
                </c:pt>
                <c:pt idx="62">
                  <c:v>45900785.462809779</c:v>
                </c:pt>
                <c:pt idx="63">
                  <c:v>46048236.821161211</c:v>
                </c:pt>
                <c:pt idx="64">
                  <c:v>46193503.439394943</c:v>
                </c:pt>
                <c:pt idx="65">
                  <c:v>46336547.329700626</c:v>
                </c:pt>
                <c:pt idx="66">
                  <c:v>46477335.761562102</c:v>
                </c:pt>
                <c:pt idx="67">
                  <c:v>46615841.048598543</c:v>
                </c:pt>
                <c:pt idx="68">
                  <c:v>46752040.331455007</c:v>
                </c:pt>
                <c:pt idx="69">
                  <c:v>46885915.358019739</c:v>
                </c:pt>
                <c:pt idx="70">
                  <c:v>47017452.262166299</c:v>
                </c:pt>
                <c:pt idx="71">
                  <c:v>47146641.342135429</c:v>
                </c:pt>
                <c:pt idx="72">
                  <c:v>47273476.839587875</c:v>
                </c:pt>
                <c:pt idx="73">
                  <c:v>47397956.720274009</c:v>
                </c:pt>
                <c:pt idx="74">
                  <c:v>47520082.457181111</c:v>
                </c:pt>
                <c:pt idx="75">
                  <c:v>47639858.816935353</c:v>
                </c:pt>
                <c:pt idx="76">
                  <c:v>47757293.650153235</c:v>
                </c:pt>
                <c:pt idx="77">
                  <c:v>47872397.686356433</c:v>
                </c:pt>
                <c:pt idx="78">
                  <c:v>47985184.3339874</c:v>
                </c:pt>
                <c:pt idx="79">
                  <c:v>48095669.485988311</c:v>
                </c:pt>
                <c:pt idx="80">
                  <c:v>48203871.331335269</c:v>
                </c:pt>
                <c:pt idx="81">
                  <c:v>48309810.172853224</c:v>
                </c:pt>
                <c:pt idx="82">
                  <c:v>48413508.2515736</c:v>
                </c:pt>
                <c:pt idx="83">
                  <c:v>48514989.577838503</c:v>
                </c:pt>
                <c:pt idx="84">
                  <c:v>48614279.769300513</c:v>
                </c:pt>
                <c:pt idx="85">
                  <c:v>48711405.895917214</c:v>
                </c:pt>
                <c:pt idx="86">
                  <c:v>48806396.331993282</c:v>
                </c:pt>
                <c:pt idx="87">
                  <c:v>48899280.615281582</c:v>
                </c:pt>
                <c:pt idx="88">
                  <c:v>48990089.313116856</c:v>
                </c:pt>
                <c:pt idx="89">
                  <c:v>49078853.895521395</c:v>
                </c:pt>
                <c:pt idx="90">
                  <c:v>49165606.615193166</c:v>
                </c:pt>
                <c:pt idx="91">
                  <c:v>49250380.394259259</c:v>
                </c:pt>
                <c:pt idx="92">
                  <c:v>49333208.71765545</c:v>
                </c:pt>
                <c:pt idx="93">
                  <c:v>49414125.532972835</c:v>
                </c:pt>
                <c:pt idx="94">
                  <c:v>49493165.15659529</c:v>
                </c:pt>
                <c:pt idx="95">
                  <c:v>49570362.185938366</c:v>
                </c:pt>
                <c:pt idx="96">
                  <c:v>49645751.41758851</c:v>
                </c:pt>
                <c:pt idx="97">
                  <c:v>49719367.771132618</c:v>
                </c:pt>
                <c:pt idx="98">
                  <c:v>49791246.218461446</c:v>
                </c:pt>
                <c:pt idx="99">
                  <c:v>49861421.718325518</c:v>
                </c:pt>
                <c:pt idx="100">
                  <c:v>49929929.15591938</c:v>
                </c:pt>
                <c:pt idx="101">
                  <c:v>49996803.287268527</c:v>
                </c:pt>
                <c:pt idx="102">
                  <c:v>50062078.688193731</c:v>
                </c:pt>
                <c:pt idx="103">
                  <c:v>50125789.707628742</c:v>
                </c:pt>
                <c:pt idx="104">
                  <c:v>50187970.425069638</c:v>
                </c:pt>
                <c:pt idx="105">
                  <c:v>50248654.611938022</c:v>
                </c:pt>
                <c:pt idx="106">
                  <c:v>50307875.69664409</c:v>
                </c:pt>
                <c:pt idx="107">
                  <c:v>50365666.733140863</c:v>
                </c:pt>
                <c:pt idx="108">
                  <c:v>50422060.372766316</c:v>
                </c:pt>
                <c:pt idx="109">
                  <c:v>50477088.839176275</c:v>
                </c:pt>
                <c:pt idx="110">
                  <c:v>50530783.906177305</c:v>
                </c:pt>
                <c:pt idx="111">
                  <c:v>50583176.878275797</c:v>
                </c:pt>
                <c:pt idx="112">
                  <c:v>50634298.573765859</c:v>
                </c:pt>
                <c:pt idx="113">
                  <c:v>50684179.31018658</c:v>
                </c:pt>
                <c:pt idx="114">
                  <c:v>50732848.89198558</c:v>
                </c:pt>
                <c:pt idx="115">
                  <c:v>50780336.600233674</c:v>
                </c:pt>
                <c:pt idx="116">
                  <c:v>50826671.184242137</c:v>
                </c:pt>
                <c:pt idx="117">
                  <c:v>50871880.854941674</c:v>
                </c:pt>
                <c:pt idx="118">
                  <c:v>50915993.279889137</c:v>
                </c:pt>
                <c:pt idx="119">
                  <c:v>50959035.57977473</c:v>
                </c:pt>
                <c:pt idx="120">
                  <c:v>51001034.326309584</c:v>
                </c:pt>
                <c:pt idx="121">
                  <c:v>51042015.54138013</c:v>
                </c:pt>
                <c:pt idx="122">
                  <c:v>51082004.697362013</c:v>
                </c:pt>
                <c:pt idx="123">
                  <c:v>51121026.7184925</c:v>
                </c:pt>
                <c:pt idx="124">
                  <c:v>51159105.983206674</c:v>
                </c:pt>
                <c:pt idx="125">
                  <c:v>51196266.327348232</c:v>
                </c:pt>
                <c:pt idx="126">
                  <c:v>51232531.048171163</c:v>
                </c:pt>
                <c:pt idx="127">
                  <c:v>51267922.909054369</c:v>
                </c:pt>
                <c:pt idx="128">
                  <c:v>51302464.144856013</c:v>
                </c:pt>
                <c:pt idx="129">
                  <c:v>51336176.467839263</c:v>
                </c:pt>
                <c:pt idx="130">
                  <c:v>51369081.074106149</c:v>
                </c:pt>
                <c:pt idx="131">
                  <c:v>51401198.650480106</c:v>
                </c:pt>
                <c:pt idx="132">
                  <c:v>51432549.381782383</c:v>
                </c:pt>
                <c:pt idx="133">
                  <c:v>51463152.958451405</c:v>
                </c:pt>
                <c:pt idx="134">
                  <c:v>51493028.584457576</c:v>
                </c:pt>
                <c:pt idx="135">
                  <c:v>51522194.98547034</c:v>
                </c:pt>
                <c:pt idx="136">
                  <c:v>51550670.417236648</c:v>
                </c:pt>
                <c:pt idx="137">
                  <c:v>51578472.674134091</c:v>
                </c:pt>
                <c:pt idx="138">
                  <c:v>51605619.097864307</c:v>
                </c:pt>
                <c:pt idx="139">
                  <c:v>51632126.58625529</c:v>
                </c:pt>
                <c:pt idx="140">
                  <c:v>51658011.602143876</c:v>
                </c:pt>
                <c:pt idx="141">
                  <c:v>51683290.182312101</c:v>
                </c:pt>
                <c:pt idx="142">
                  <c:v>51707977.946453258</c:v>
                </c:pt>
                <c:pt idx="143">
                  <c:v>51732090.106145978</c:v>
                </c:pt>
                <c:pt idx="144">
                  <c:v>51755641.473816283</c:v>
                </c:pt>
                <c:pt idx="145">
                  <c:v>51778646.471669838</c:v>
                </c:pt>
                <c:pt idx="146">
                  <c:v>51801119.140577771</c:v>
                </c:pt>
                <c:pt idx="147">
                  <c:v>51823073.148901857</c:v>
                </c:pt>
                <c:pt idx="148">
                  <c:v>51844521.801245607</c:v>
                </c:pt>
                <c:pt idx="149">
                  <c:v>51865478.047119692</c:v>
                </c:pt>
                <c:pt idx="150">
                  <c:v>51885954.48951114</c:v>
                </c:pt>
                <c:pt idx="151">
                  <c:v>51905963.393347241</c:v>
                </c:pt>
                <c:pt idx="152">
                  <c:v>51925516.693845823</c:v>
                </c:pt>
                <c:pt idx="153">
                  <c:v>51944626.004744954</c:v>
                </c:pt>
                <c:pt idx="154">
                  <c:v>51963302.626405835</c:v>
                </c:pt>
                <c:pt idx="155">
                  <c:v>51981557.553783603</c:v>
                </c:pt>
                <c:pt idx="156">
                  <c:v>51999401.48426152</c:v>
                </c:pt>
                <c:pt idx="157">
                  <c:v>52016844.825344905</c:v>
                </c:pt>
                <c:pt idx="158">
                  <c:v>52033897.702211559</c:v>
                </c:pt>
                <c:pt idx="159">
                  <c:v>52050569.965116382</c:v>
                </c:pt>
                <c:pt idx="160">
                  <c:v>52066871.196648173</c:v>
                </c:pt>
                <c:pt idx="161">
                  <c:v>52082810.718837224</c:v>
                </c:pt>
                <c:pt idx="162">
                  <c:v>52098397.600112922</c:v>
                </c:pt>
                <c:pt idx="163">
                  <c:v>52113640.662110694</c:v>
                </c:pt>
                <c:pt idx="164">
                  <c:v>52128548.486328244</c:v>
                </c:pt>
                <c:pt idx="165">
                  <c:v>52143129.420631453</c:v>
                </c:pt>
                <c:pt idx="166">
                  <c:v>52157391.585610248</c:v>
                </c:pt>
                <c:pt idx="167">
                  <c:v>52171342.880785502</c:v>
                </c:pt>
                <c:pt idx="168">
                  <c:v>52184990.990667939</c:v>
                </c:pt>
                <c:pt idx="169">
                  <c:v>52198343.390670426</c:v>
                </c:pt>
                <c:pt idx="170">
                  <c:v>52211407.352875076</c:v>
                </c:pt>
                <c:pt idx="171">
                  <c:v>52224189.951656945</c:v>
                </c:pt>
                <c:pt idx="172">
                  <c:v>52236698.069166213</c:v>
                </c:pt>
                <c:pt idx="173">
                  <c:v>52248938.400670581</c:v>
                </c:pt>
                <c:pt idx="174">
                  <c:v>52260917.459760398</c:v>
                </c:pt>
                <c:pt idx="175">
                  <c:v>52272641.583418407</c:v>
                </c:pt>
                <c:pt idx="176">
                  <c:v>52284116.936956502</c:v>
                </c:pt>
                <c:pt idx="177">
                  <c:v>52295349.518821865</c:v>
                </c:pt>
                <c:pt idx="178">
                  <c:v>52306345.165274985</c:v>
                </c:pt>
                <c:pt idx="179">
                  <c:v>52317109.55494193</c:v>
                </c:pt>
                <c:pt idx="180">
                  <c:v>52327648.21324341</c:v>
                </c:pt>
                <c:pt idx="181">
                  <c:v>52337966.516703248</c:v>
                </c:pt>
                <c:pt idx="182">
                  <c:v>52348069.697138757</c:v>
                </c:pt>
                <c:pt idx="183">
                  <c:v>52357962.845735595</c:v>
                </c:pt>
                <c:pt idx="184">
                  <c:v>52367650.917009756</c:v>
                </c:pt>
                <c:pt idx="185">
                  <c:v>52377138.732659124</c:v>
                </c:pt>
                <c:pt idx="186">
                  <c:v>52386430.985307395</c:v>
                </c:pt>
                <c:pt idx="187">
                  <c:v>52395532.242142737</c:v>
                </c:pt>
                <c:pt idx="188">
                  <c:v>52404446.948453665</c:v>
                </c:pt>
                <c:pt idx="189">
                  <c:v>52413179.431064993</c:v>
                </c:pt>
                <c:pt idx="190">
                  <c:v>52421733.901675969</c:v>
                </c:pt>
                <c:pt idx="191">
                  <c:v>52430114.460103288</c:v>
                </c:pt>
                <c:pt idx="192">
                  <c:v>52438325.097431317</c:v>
                </c:pt>
                <c:pt idx="193">
                  <c:v>52446369.699072056</c:v>
                </c:pt>
                <c:pt idx="194">
                  <c:v>52454252.047736958</c:v>
                </c:pt>
                <c:pt idx="195">
                  <c:v>52461975.826323241</c:v>
                </c:pt>
                <c:pt idx="196">
                  <c:v>52469544.620716758</c:v>
                </c:pt>
                <c:pt idx="197">
                  <c:v>52476961.922513701</c:v>
                </c:pt>
                <c:pt idx="198">
                  <c:v>52484231.131663404</c:v>
                </c:pt>
                <c:pt idx="199">
                  <c:v>52491355.559034452</c:v>
                </c:pt>
                <c:pt idx="200">
                  <c:v>52498338.428905904</c:v>
                </c:pt>
                <c:pt idx="201">
                  <c:v>52505182.881386273</c:v>
                </c:pt>
                <c:pt idx="202">
                  <c:v>52511891.974761598</c:v>
                </c:pt>
                <c:pt idx="203">
                  <c:v>52518468.68777518</c:v>
                </c:pt>
                <c:pt idx="204">
                  <c:v>52524915.921840571</c:v>
                </c:pt>
                <c:pt idx="205">
                  <c:v>52531236.503189817</c:v>
                </c:pt>
                <c:pt idx="206">
                  <c:v>52537433.184958793</c:v>
                </c:pt>
                <c:pt idx="207">
                  <c:v>52543508.649211541</c:v>
                </c:pt>
                <c:pt idx="208">
                  <c:v>52549465.508905053</c:v>
                </c:pt>
                <c:pt idx="209">
                  <c:v>52555306.309796579</c:v>
                </c:pt>
                <c:pt idx="210">
                  <c:v>52561033.532294966</c:v>
                </c:pt>
                <c:pt idx="211">
                  <c:v>52566649.593257554</c:v>
                </c:pt>
                <c:pt idx="212">
                  <c:v>52572156.847734451</c:v>
                </c:pt>
                <c:pt idx="213">
                  <c:v>52577557.590661481</c:v>
                </c:pt>
                <c:pt idx="214">
                  <c:v>52582854.058503516</c:v>
                </c:pt>
                <c:pt idx="215">
                  <c:v>52588048.43084947</c:v>
                </c:pt>
                <c:pt idx="216">
                  <c:v>52593142.831960566</c:v>
                </c:pt>
                <c:pt idx="217">
                  <c:v>52598139.332273021</c:v>
                </c:pt>
                <c:pt idx="218">
                  <c:v>52603039.949856803</c:v>
                </c:pt>
                <c:pt idx="219">
                  <c:v>52607846.651831411</c:v>
                </c:pt>
                <c:pt idx="220">
                  <c:v>52612561.355740242</c:v>
                </c:pt>
                <c:pt idx="221">
                  <c:v>52617185.930884644</c:v>
                </c:pt>
                <c:pt idx="222">
                  <c:v>52621722.199618831</c:v>
                </c:pt>
                <c:pt idx="223">
                  <c:v>52626171.93860691</c:v>
                </c:pt>
                <c:pt idx="224">
                  <c:v>52630536.880043052</c:v>
                </c:pt>
                <c:pt idx="225">
                  <c:v>52634818.712835982</c:v>
                </c:pt>
                <c:pt idx="226">
                  <c:v>52639019.083758838</c:v>
                </c:pt>
                <c:pt idx="227">
                  <c:v>52643139.598565422</c:v>
                </c:pt>
                <c:pt idx="228">
                  <c:v>52647181.823073782</c:v>
                </c:pt>
                <c:pt idx="229">
                  <c:v>52651147.284218207</c:v>
                </c:pt>
                <c:pt idx="230">
                  <c:v>52655037.471070543</c:v>
                </c:pt>
                <c:pt idx="231">
                  <c:v>52658853.835831746</c:v>
                </c:pt>
                <c:pt idx="232">
                  <c:v>52662597.79479441</c:v>
                </c:pt>
                <c:pt idx="233">
                  <c:v>52666270.729277492</c:v>
                </c:pt>
                <c:pt idx="234">
                  <c:v>52669873.986533642</c:v>
                </c:pt>
                <c:pt idx="235">
                  <c:v>52673408.880630307</c:v>
                </c:pt>
                <c:pt idx="236">
                  <c:v>52676876.693305127</c:v>
                </c:pt>
                <c:pt idx="237">
                  <c:v>52680278.674796559</c:v>
                </c:pt>
                <c:pt idx="238">
                  <c:v>52683616.044650391</c:v>
                </c:pt>
                <c:pt idx="239">
                  <c:v>52686889.992502928</c:v>
                </c:pt>
                <c:pt idx="240">
                  <c:v>52690101.678841323</c:v>
                </c:pt>
                <c:pt idx="241">
                  <c:v>52693252.235742182</c:v>
                </c:pt>
                <c:pt idx="242">
                  <c:v>52696342.767588541</c:v>
                </c:pt>
                <c:pt idx="243">
                  <c:v>52699374.351766229</c:v>
                </c:pt>
                <c:pt idx="244">
                  <c:v>52702348.039340116</c:v>
                </c:pt>
                <c:pt idx="245">
                  <c:v>52705264.855710886</c:v>
                </c:pt>
                <c:pt idx="246">
                  <c:v>52708125.801252738</c:v>
                </c:pt>
                <c:pt idx="247">
                  <c:v>52710931.851932779</c:v>
                </c:pt>
                <c:pt idx="248">
                  <c:v>52713683.959912583</c:v>
                </c:pt>
                <c:pt idx="249">
                  <c:v>52716383.054132365</c:v>
                </c:pt>
                <c:pt idx="250">
                  <c:v>52719030.04087837</c:v>
                </c:pt>
                <c:pt idx="251">
                  <c:v>52721625.804333933</c:v>
                </c:pt>
                <c:pt idx="252">
                  <c:v>52724171.207114697</c:v>
                </c:pt>
                <c:pt idx="253">
                  <c:v>52726667.090788327</c:v>
                </c:pt>
                <c:pt idx="254">
                  <c:v>52729114.276379503</c:v>
                </c:pt>
                <c:pt idx="255">
                  <c:v>52731513.564860135</c:v>
                </c:pt>
                <c:pt idx="256">
                  <c:v>52733865.737625688</c:v>
                </c:pt>
                <c:pt idx="257">
                  <c:v>52736171.55695767</c:v>
                </c:pt>
                <c:pt idx="258">
                  <c:v>52738431.766472958</c:v>
                </c:pt>
                <c:pt idx="259">
                  <c:v>52740647.091560073</c:v>
                </c:pt>
                <c:pt idx="260">
                  <c:v>52742818.239803001</c:v>
                </c:pt>
                <c:pt idx="261">
                  <c:v>52744945.901392765</c:v>
                </c:pt>
                <c:pt idx="262">
                  <c:v>52747030.749527164</c:v>
                </c:pt>
                <c:pt idx="263">
                  <c:v>52749073.440799065</c:v>
                </c:pt>
                <c:pt idx="264">
                  <c:v>52751074.615573339</c:v>
                </c:pt>
                <c:pt idx="265">
                  <c:v>52753034.898353115</c:v>
                </c:pt>
                <c:pt idx="266">
                  <c:v>52754954.898135394</c:v>
                </c:pt>
                <c:pt idx="267">
                  <c:v>52756835.208756238</c:v>
                </c:pt>
                <c:pt idx="268">
                  <c:v>52758676.409226239</c:v>
                </c:pt>
                <c:pt idx="269">
                  <c:v>52760479.064056076</c:v>
                </c:pt>
                <c:pt idx="270">
                  <c:v>52762243.723572604</c:v>
                </c:pt>
                <c:pt idx="271">
                  <c:v>52763970.924225949</c:v>
                </c:pt>
                <c:pt idx="272">
                  <c:v>52765661.188887447</c:v>
                </c:pt>
                <c:pt idx="273">
                  <c:v>52767315.027138948</c:v>
                </c:pt>
                <c:pt idx="274">
                  <c:v>52768932.935553759</c:v>
                </c:pt>
                <c:pt idx="275">
                  <c:v>52770515.397969216</c:v>
                </c:pt>
                <c:pt idx="276">
                  <c:v>52772062.88575124</c:v>
                </c:pt>
                <c:pt idx="277">
                  <c:v>52773575.85805124</c:v>
                </c:pt>
                <c:pt idx="278">
                  <c:v>52775054.762055188</c:v>
                </c:pt>
                <c:pt idx="279">
                  <c:v>52776500.033225499</c:v>
                </c:pt>
                <c:pt idx="280">
                  <c:v>52777912.095535554</c:v>
                </c:pt>
                <c:pt idx="281">
                  <c:v>52779291.361697249</c:v>
                </c:pt>
                <c:pt idx="282">
                  <c:v>52780638.233381778</c:v>
                </c:pt>
                <c:pt idx="283">
                  <c:v>52781953.10143356</c:v>
                </c:pt>
                <c:pt idx="284">
                  <c:v>52783236.346077837</c:v>
                </c:pt>
                <c:pt idx="285">
                  <c:v>52784488.337121911</c:v>
                </c:pt>
                <c:pt idx="286">
                  <c:v>52785709.43415004</c:v>
                </c:pt>
                <c:pt idx="287">
                  <c:v>52786899.986712508</c:v>
                </c:pt>
                <c:pt idx="288">
                  <c:v>52788060.334508702</c:v>
                </c:pt>
                <c:pt idx="289">
                  <c:v>52789190.807564452</c:v>
                </c:pt>
                <c:pt idx="290">
                  <c:v>52790291.726403765</c:v>
                </c:pt>
                <c:pt idx="291">
                  <c:v>52791363.402215146</c:v>
                </c:pt>
                <c:pt idx="292">
                  <c:v>52792406.137012504</c:v>
                </c:pt>
                <c:pt idx="293">
                  <c:v>52793420.22379081</c:v>
                </c:pt>
                <c:pt idx="294">
                  <c:v>52794405.946676776</c:v>
                </c:pt>
                <c:pt idx="295">
                  <c:v>52795363.581074446</c:v>
                </c:pt>
                <c:pt idx="296">
                  <c:v>52796293.393805914</c:v>
                </c:pt>
                <c:pt idx="297">
                  <c:v>52797195.643247299</c:v>
                </c:pt>
                <c:pt idx="298">
                  <c:v>52798070.57946004</c:v>
                </c:pt>
                <c:pt idx="299">
                  <c:v>52798918.444317631</c:v>
                </c:pt>
                <c:pt idx="300">
                  <c:v>52799739.471627906</c:v>
                </c:pt>
                <c:pt idx="301">
                  <c:v>52800533.887250818</c:v>
                </c:pt>
                <c:pt idx="302">
                  <c:v>52801301.909212157</c:v>
                </c:pt>
                <c:pt idx="303">
                  <c:v>52802043.747812778</c:v>
                </c:pt>
                <c:pt idx="304">
                  <c:v>52802759.605733931</c:v>
                </c:pt>
                <c:pt idx="305">
                  <c:v>52803449.67813845</c:v>
                </c:pt>
                <c:pt idx="306">
                  <c:v>52804114.152767904</c:v>
                </c:pt>
                <c:pt idx="307">
                  <c:v>52804753.210036032</c:v>
                </c:pt>
                <c:pt idx="308">
                  <c:v>52805367.023118138</c:v>
                </c:pt>
                <c:pt idx="309">
                  <c:v>52805955.758036777</c:v>
                </c:pt>
                <c:pt idx="310">
                  <c:v>52806519.573743902</c:v>
                </c:pt>
                <c:pt idx="311">
                  <c:v>52807058.622199126</c:v>
                </c:pt>
                <c:pt idx="312">
                  <c:v>52807573.048444532</c:v>
                </c:pt>
                <c:pt idx="313">
                  <c:v>52808062.990675919</c:v>
                </c:pt>
                <c:pt idx="314">
                  <c:v>52808528.580310628</c:v>
                </c:pt>
                <c:pt idx="315">
                  <c:v>52808969.942051828</c:v>
                </c:pt>
                <c:pt idx="316">
                  <c:v>52809387.193949491</c:v>
                </c:pt>
                <c:pt idx="317">
                  <c:v>52809780.447458036</c:v>
                </c:pt>
                <c:pt idx="318">
                  <c:v>52810149.807490632</c:v>
                </c:pt>
                <c:pt idx="319">
                  <c:v>52810495.372470312</c:v>
                </c:pt>
                <c:pt idx="320">
                  <c:v>52810817.234377764</c:v>
                </c:pt>
                <c:pt idx="321">
                  <c:v>52811115.478796035</c:v>
                </c:pt>
                <c:pt idx="322">
                  <c:v>52811390.184952028</c:v>
                </c:pt>
                <c:pt idx="323">
                  <c:v>52811641.425754935</c:v>
                </c:pt>
                <c:pt idx="324">
                  <c:v>52811869.267831452</c:v>
                </c:pt>
                <c:pt idx="325">
                  <c:v>52812073.771558054</c:v>
                </c:pt>
                <c:pt idx="326">
                  <c:v>52812254.991090193</c:v>
                </c:pt>
                <c:pt idx="327">
                  <c:v>52812412.974388413</c:v>
                </c:pt>
                <c:pt idx="328">
                  <c:v>52812547.763241462</c:v>
                </c:pt>
                <c:pt idx="329">
                  <c:v>52812659.393286586</c:v>
                </c:pt>
                <c:pt idx="330">
                  <c:v>52812747.894026518</c:v>
                </c:pt>
                <c:pt idx="331">
                  <c:v>52812813.288843855</c:v>
                </c:pt>
                <c:pt idx="332">
                  <c:v>52812855.595012262</c:v>
                </c:pt>
                <c:pt idx="333">
                  <c:v>52812874.823704734</c:v>
                </c:pt>
              </c:numCache>
            </c:numRef>
          </c:yVal>
          <c:smooth val="0"/>
        </c:ser>
        <c:dLbls>
          <c:showLegendKey val="0"/>
          <c:showVal val="0"/>
          <c:showCatName val="0"/>
          <c:showSerName val="0"/>
          <c:showPercent val="0"/>
          <c:showBubbleSize val="0"/>
        </c:dLbls>
        <c:axId val="53813248"/>
        <c:axId val="53815168"/>
      </c:scatterChart>
      <c:valAx>
        <c:axId val="53813248"/>
        <c:scaling>
          <c:orientation val="minMax"/>
          <c:min val="2"/>
        </c:scaling>
        <c:delete val="0"/>
        <c:axPos val="b"/>
        <c:majorGridlines>
          <c:spPr>
            <a:ln w="3175">
              <a:solidFill>
                <a:srgbClr val="000000"/>
              </a:solidFill>
              <a:prstDash val="solid"/>
            </a:ln>
          </c:spPr>
        </c:majorGridlines>
        <c:title>
          <c:tx>
            <c:rich>
              <a:bodyPr/>
              <a:lstStyle/>
              <a:p>
                <a:pPr>
                  <a:defRPr sz="1000" b="1" i="0" u="none" strike="noStrike" baseline="0">
                    <a:solidFill>
                      <a:srgbClr val="000000"/>
                    </a:solidFill>
                    <a:latin typeface="Geneva"/>
                    <a:ea typeface="Geneva"/>
                    <a:cs typeface="Geneva"/>
                  </a:defRPr>
                </a:pPr>
                <a:r>
                  <a:rPr lang="en-US" dirty="0"/>
                  <a:t>Booster </a:t>
                </a:r>
                <a:r>
                  <a:rPr lang="en-US" dirty="0" smtClean="0"/>
                  <a:t>Time </a:t>
                </a:r>
                <a:r>
                  <a:rPr lang="en-US" dirty="0" err="1" smtClean="0"/>
                  <a:t>ms</a:t>
                </a:r>
                <a:endParaRPr lang="en-US" dirty="0"/>
              </a:p>
            </c:rich>
          </c:tx>
          <c:layout>
            <c:manualLayout>
              <c:xMode val="edge"/>
              <c:yMode val="edge"/>
              <c:x val="0.4957707007632402"/>
              <c:y val="0.90669962374264512"/>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Geneva"/>
                <a:ea typeface="Geneva"/>
                <a:cs typeface="Geneva"/>
              </a:defRPr>
            </a:pPr>
            <a:endParaRPr lang="en-US"/>
          </a:p>
        </c:txPr>
        <c:crossAx val="53815168"/>
        <c:crosses val="autoZero"/>
        <c:crossBetween val="midCat"/>
      </c:valAx>
      <c:valAx>
        <c:axId val="53815168"/>
        <c:scaling>
          <c:orientation val="minMax"/>
          <c:min val="35000000"/>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Geneva"/>
                    <a:ea typeface="Geneva"/>
                    <a:cs typeface="Geneva"/>
                  </a:defRPr>
                </a:pPr>
                <a:r>
                  <a:rPr lang="en-US"/>
                  <a:t>Hz</a:t>
                </a:r>
              </a:p>
            </c:rich>
          </c:tx>
          <c:layout>
            <c:manualLayout>
              <c:xMode val="edge"/>
              <c:yMode val="edge"/>
              <c:x val="4.1005582999783987E-3"/>
              <c:y val="0.48943450250536863"/>
            </c:manualLayout>
          </c:layout>
          <c:overlay val="0"/>
          <c:spPr>
            <a:noFill/>
            <a:ln w="25400">
              <a:noFill/>
            </a:ln>
          </c:spPr>
        </c:title>
        <c:numFmt formatCode="0.00E+00" sourceLinked="0"/>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Geneva"/>
                <a:ea typeface="Geneva"/>
                <a:cs typeface="Geneva"/>
              </a:defRPr>
            </a:pPr>
            <a:endParaRPr lang="en-US"/>
          </a:p>
        </c:txPr>
        <c:crossAx val="53813248"/>
        <c:crosses val="autoZero"/>
        <c:crossBetween val="midCat"/>
      </c:valAx>
      <c:spPr>
        <a:noFill/>
        <a:ln w="25400">
          <a:noFill/>
        </a:ln>
      </c:spPr>
    </c:plotArea>
    <c:legend>
      <c:legendPos val="r"/>
      <c:layout>
        <c:manualLayout>
          <c:xMode val="edge"/>
          <c:yMode val="edge"/>
          <c:x val="6.0913806237121663E-2"/>
          <c:y val="0.91148431832703902"/>
          <c:w val="0.20473807096365892"/>
          <c:h val="5.263164042833296E-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Geneva"/>
              <a:ea typeface="Geneva"/>
              <a:cs typeface="Geneva"/>
            </a:defRPr>
          </a:pPr>
          <a:endParaRPr lang="en-US"/>
        </a:p>
      </c:txPr>
    </c:legend>
    <c:plotVisOnly val="0"/>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Geneva"/>
          <a:ea typeface="Geneva"/>
          <a:cs typeface="Geneva"/>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Geneva"/>
                <a:ea typeface="Geneva"/>
                <a:cs typeface="Geneva"/>
              </a:defRPr>
            </a:pPr>
            <a:r>
              <a:rPr lang="en-US" dirty="0" err="1" smtClean="0"/>
              <a:t>Fdot</a:t>
            </a:r>
            <a:r>
              <a:rPr lang="en-US" dirty="0" smtClean="0"/>
              <a:t> 20 Hz &amp; .8 MeV Injection</a:t>
            </a:r>
            <a:endParaRPr lang="en-US" dirty="0"/>
          </a:p>
        </c:rich>
      </c:tx>
      <c:layout>
        <c:manualLayout>
          <c:xMode val="edge"/>
          <c:yMode val="edge"/>
          <c:x val="0.23795482277840282"/>
          <c:y val="2.8277386379334163E-2"/>
        </c:manualLayout>
      </c:layout>
      <c:overlay val="0"/>
      <c:spPr>
        <a:noFill/>
        <a:ln w="25400">
          <a:noFill/>
        </a:ln>
      </c:spPr>
    </c:title>
    <c:autoTitleDeleted val="0"/>
    <c:plotArea>
      <c:layout>
        <c:manualLayout>
          <c:layoutTarget val="inner"/>
          <c:xMode val="edge"/>
          <c:yMode val="edge"/>
          <c:x val="0.17688281325492322"/>
          <c:y val="0.19849246231155779"/>
          <c:w val="0.78108648229401745"/>
          <c:h val="0.62562814070351758"/>
        </c:manualLayout>
      </c:layout>
      <c:scatterChart>
        <c:scatterStyle val="lineMarker"/>
        <c:varyColors val="0"/>
        <c:ser>
          <c:idx val="0"/>
          <c:order val="0"/>
          <c:tx>
            <c:strRef>
              <c:f>'[Momentum and freq diffs.xls]Momentum and freq diffs'!$L$5</c:f>
              <c:strCache>
                <c:ptCount val="1"/>
                <c:pt idx="0">
                  <c:v>F-dot (hz/msec)</c:v>
                </c:pt>
              </c:strCache>
            </c:strRef>
          </c:tx>
          <c:spPr>
            <a:ln w="12700">
              <a:solidFill>
                <a:srgbClr val="000000"/>
              </a:solidFill>
              <a:prstDash val="solid"/>
            </a:ln>
          </c:spPr>
          <c:marker>
            <c:symbol val="none"/>
          </c:marker>
          <c:xVal>
            <c:numRef>
              <c:f>'[Momentum and freq diffs.xls]Momentum and freq diffs'!$B$6:$B$356</c:f>
              <c:numCache>
                <c:formatCode>General</c:formatCode>
                <c:ptCount val="351"/>
                <c:pt idx="0">
                  <c:v>2</c:v>
                </c:pt>
                <c:pt idx="1">
                  <c:v>2.1</c:v>
                </c:pt>
                <c:pt idx="2">
                  <c:v>2.2000000000000002</c:v>
                </c:pt>
                <c:pt idx="3">
                  <c:v>2.2999999999999998</c:v>
                </c:pt>
                <c:pt idx="4">
                  <c:v>2.4</c:v>
                </c:pt>
                <c:pt idx="5">
                  <c:v>2.5</c:v>
                </c:pt>
                <c:pt idx="6">
                  <c:v>2.6</c:v>
                </c:pt>
                <c:pt idx="7">
                  <c:v>2.7</c:v>
                </c:pt>
                <c:pt idx="8">
                  <c:v>2.8</c:v>
                </c:pt>
                <c:pt idx="9">
                  <c:v>2.9</c:v>
                </c:pt>
                <c:pt idx="10">
                  <c:v>3</c:v>
                </c:pt>
                <c:pt idx="11">
                  <c:v>3.1</c:v>
                </c:pt>
                <c:pt idx="12">
                  <c:v>3.2</c:v>
                </c:pt>
                <c:pt idx="13">
                  <c:v>3.3</c:v>
                </c:pt>
                <c:pt idx="14">
                  <c:v>3.4</c:v>
                </c:pt>
                <c:pt idx="15">
                  <c:v>3.5</c:v>
                </c:pt>
                <c:pt idx="16">
                  <c:v>3.6</c:v>
                </c:pt>
                <c:pt idx="17">
                  <c:v>3.7</c:v>
                </c:pt>
                <c:pt idx="18">
                  <c:v>3.8</c:v>
                </c:pt>
                <c:pt idx="19">
                  <c:v>3.9</c:v>
                </c:pt>
                <c:pt idx="20">
                  <c:v>4</c:v>
                </c:pt>
                <c:pt idx="21">
                  <c:v>4.0999999999999996</c:v>
                </c:pt>
                <c:pt idx="22">
                  <c:v>4.2</c:v>
                </c:pt>
                <c:pt idx="23">
                  <c:v>4.3</c:v>
                </c:pt>
                <c:pt idx="24">
                  <c:v>4.4000000000000004</c:v>
                </c:pt>
                <c:pt idx="25">
                  <c:v>4.5</c:v>
                </c:pt>
                <c:pt idx="26">
                  <c:v>4.5999999999999996</c:v>
                </c:pt>
                <c:pt idx="27">
                  <c:v>4.7</c:v>
                </c:pt>
                <c:pt idx="28">
                  <c:v>4.8</c:v>
                </c:pt>
                <c:pt idx="29">
                  <c:v>4.9000000000000004</c:v>
                </c:pt>
                <c:pt idx="30">
                  <c:v>5</c:v>
                </c:pt>
                <c:pt idx="31">
                  <c:v>5.0999999999999996</c:v>
                </c:pt>
                <c:pt idx="32">
                  <c:v>5.2</c:v>
                </c:pt>
                <c:pt idx="33">
                  <c:v>5.3</c:v>
                </c:pt>
                <c:pt idx="34">
                  <c:v>5.4</c:v>
                </c:pt>
                <c:pt idx="35">
                  <c:v>5.5</c:v>
                </c:pt>
                <c:pt idx="36">
                  <c:v>5.6</c:v>
                </c:pt>
                <c:pt idx="37">
                  <c:v>5.7</c:v>
                </c:pt>
                <c:pt idx="38">
                  <c:v>5.8</c:v>
                </c:pt>
                <c:pt idx="39">
                  <c:v>5.9</c:v>
                </c:pt>
                <c:pt idx="40">
                  <c:v>6</c:v>
                </c:pt>
                <c:pt idx="41">
                  <c:v>6.1</c:v>
                </c:pt>
                <c:pt idx="42">
                  <c:v>6.2</c:v>
                </c:pt>
                <c:pt idx="43">
                  <c:v>6.3</c:v>
                </c:pt>
                <c:pt idx="44">
                  <c:v>6.4</c:v>
                </c:pt>
                <c:pt idx="45">
                  <c:v>6.5</c:v>
                </c:pt>
                <c:pt idx="46">
                  <c:v>6.6</c:v>
                </c:pt>
                <c:pt idx="47">
                  <c:v>6.7</c:v>
                </c:pt>
                <c:pt idx="48">
                  <c:v>6.8</c:v>
                </c:pt>
                <c:pt idx="49">
                  <c:v>6.9</c:v>
                </c:pt>
                <c:pt idx="50">
                  <c:v>7</c:v>
                </c:pt>
                <c:pt idx="51">
                  <c:v>7.1</c:v>
                </c:pt>
                <c:pt idx="52">
                  <c:v>7.2</c:v>
                </c:pt>
                <c:pt idx="53">
                  <c:v>7.3</c:v>
                </c:pt>
                <c:pt idx="54">
                  <c:v>7.4</c:v>
                </c:pt>
                <c:pt idx="55">
                  <c:v>7.5</c:v>
                </c:pt>
                <c:pt idx="56">
                  <c:v>7.6</c:v>
                </c:pt>
                <c:pt idx="57">
                  <c:v>7.7</c:v>
                </c:pt>
                <c:pt idx="58">
                  <c:v>7.8</c:v>
                </c:pt>
                <c:pt idx="59">
                  <c:v>7.9</c:v>
                </c:pt>
                <c:pt idx="60">
                  <c:v>8</c:v>
                </c:pt>
                <c:pt idx="61">
                  <c:v>8.1</c:v>
                </c:pt>
                <c:pt idx="62">
                  <c:v>8.1999999999999993</c:v>
                </c:pt>
                <c:pt idx="63">
                  <c:v>8.3000000000000007</c:v>
                </c:pt>
                <c:pt idx="64">
                  <c:v>8.4</c:v>
                </c:pt>
                <c:pt idx="65">
                  <c:v>8.5</c:v>
                </c:pt>
                <c:pt idx="66">
                  <c:v>8.6</c:v>
                </c:pt>
                <c:pt idx="67">
                  <c:v>8.6999999999999993</c:v>
                </c:pt>
                <c:pt idx="68">
                  <c:v>8.8000000000000007</c:v>
                </c:pt>
                <c:pt idx="69">
                  <c:v>8.9</c:v>
                </c:pt>
                <c:pt idx="70">
                  <c:v>9</c:v>
                </c:pt>
                <c:pt idx="71">
                  <c:v>9.1</c:v>
                </c:pt>
                <c:pt idx="72">
                  <c:v>9.1999999999999993</c:v>
                </c:pt>
                <c:pt idx="73">
                  <c:v>9.3000000000000007</c:v>
                </c:pt>
                <c:pt idx="74">
                  <c:v>9.4</c:v>
                </c:pt>
                <c:pt idx="75">
                  <c:v>9.5</c:v>
                </c:pt>
                <c:pt idx="76">
                  <c:v>9.6</c:v>
                </c:pt>
                <c:pt idx="77">
                  <c:v>9.6999999999999993</c:v>
                </c:pt>
                <c:pt idx="78">
                  <c:v>9.8000000000000007</c:v>
                </c:pt>
                <c:pt idx="79">
                  <c:v>9.9</c:v>
                </c:pt>
                <c:pt idx="80">
                  <c:v>10</c:v>
                </c:pt>
                <c:pt idx="81">
                  <c:v>10.1</c:v>
                </c:pt>
                <c:pt idx="82">
                  <c:v>10.199999999999999</c:v>
                </c:pt>
                <c:pt idx="83">
                  <c:v>10.3</c:v>
                </c:pt>
                <c:pt idx="84">
                  <c:v>10.4</c:v>
                </c:pt>
                <c:pt idx="85">
                  <c:v>10.5</c:v>
                </c:pt>
                <c:pt idx="86">
                  <c:v>10.6</c:v>
                </c:pt>
                <c:pt idx="87">
                  <c:v>10.7</c:v>
                </c:pt>
                <c:pt idx="88">
                  <c:v>10.8</c:v>
                </c:pt>
                <c:pt idx="89">
                  <c:v>10.9</c:v>
                </c:pt>
                <c:pt idx="90">
                  <c:v>11</c:v>
                </c:pt>
                <c:pt idx="91">
                  <c:v>11.1</c:v>
                </c:pt>
                <c:pt idx="92">
                  <c:v>11.2</c:v>
                </c:pt>
                <c:pt idx="93">
                  <c:v>11.3</c:v>
                </c:pt>
                <c:pt idx="94">
                  <c:v>11.4</c:v>
                </c:pt>
                <c:pt idx="95">
                  <c:v>11.5</c:v>
                </c:pt>
                <c:pt idx="96">
                  <c:v>11.6</c:v>
                </c:pt>
                <c:pt idx="97">
                  <c:v>11.7</c:v>
                </c:pt>
                <c:pt idx="98">
                  <c:v>11.8</c:v>
                </c:pt>
                <c:pt idx="99">
                  <c:v>11.9</c:v>
                </c:pt>
                <c:pt idx="100">
                  <c:v>12</c:v>
                </c:pt>
                <c:pt idx="101">
                  <c:v>12.1</c:v>
                </c:pt>
                <c:pt idx="102">
                  <c:v>12.2</c:v>
                </c:pt>
                <c:pt idx="103">
                  <c:v>12.3</c:v>
                </c:pt>
                <c:pt idx="104">
                  <c:v>12.4</c:v>
                </c:pt>
                <c:pt idx="105">
                  <c:v>12.5</c:v>
                </c:pt>
                <c:pt idx="106">
                  <c:v>12.6</c:v>
                </c:pt>
                <c:pt idx="107">
                  <c:v>12.7</c:v>
                </c:pt>
                <c:pt idx="108">
                  <c:v>12.8</c:v>
                </c:pt>
                <c:pt idx="109">
                  <c:v>12.9</c:v>
                </c:pt>
                <c:pt idx="110">
                  <c:v>13</c:v>
                </c:pt>
                <c:pt idx="111">
                  <c:v>13.1</c:v>
                </c:pt>
                <c:pt idx="112">
                  <c:v>13.2</c:v>
                </c:pt>
                <c:pt idx="113">
                  <c:v>13.3</c:v>
                </c:pt>
                <c:pt idx="114">
                  <c:v>13.4</c:v>
                </c:pt>
                <c:pt idx="115">
                  <c:v>13.5</c:v>
                </c:pt>
                <c:pt idx="116">
                  <c:v>13.6</c:v>
                </c:pt>
                <c:pt idx="117">
                  <c:v>13.7</c:v>
                </c:pt>
                <c:pt idx="118">
                  <c:v>13.8</c:v>
                </c:pt>
                <c:pt idx="119">
                  <c:v>13.9</c:v>
                </c:pt>
                <c:pt idx="120">
                  <c:v>14</c:v>
                </c:pt>
                <c:pt idx="121">
                  <c:v>14.1</c:v>
                </c:pt>
                <c:pt idx="122">
                  <c:v>14.2</c:v>
                </c:pt>
                <c:pt idx="123">
                  <c:v>14.3</c:v>
                </c:pt>
                <c:pt idx="124">
                  <c:v>14.4</c:v>
                </c:pt>
                <c:pt idx="125">
                  <c:v>14.5</c:v>
                </c:pt>
                <c:pt idx="126">
                  <c:v>14.6</c:v>
                </c:pt>
                <c:pt idx="127">
                  <c:v>14.7</c:v>
                </c:pt>
                <c:pt idx="128">
                  <c:v>14.8</c:v>
                </c:pt>
                <c:pt idx="129">
                  <c:v>14.9</c:v>
                </c:pt>
                <c:pt idx="130">
                  <c:v>15</c:v>
                </c:pt>
                <c:pt idx="131">
                  <c:v>15.1</c:v>
                </c:pt>
                <c:pt idx="132">
                  <c:v>15.2</c:v>
                </c:pt>
                <c:pt idx="133">
                  <c:v>15.3</c:v>
                </c:pt>
                <c:pt idx="134">
                  <c:v>15.4</c:v>
                </c:pt>
                <c:pt idx="135">
                  <c:v>15.5</c:v>
                </c:pt>
                <c:pt idx="136">
                  <c:v>15.6</c:v>
                </c:pt>
                <c:pt idx="137">
                  <c:v>15.7</c:v>
                </c:pt>
                <c:pt idx="138">
                  <c:v>15.8</c:v>
                </c:pt>
                <c:pt idx="139">
                  <c:v>15.9</c:v>
                </c:pt>
                <c:pt idx="140">
                  <c:v>16</c:v>
                </c:pt>
                <c:pt idx="141">
                  <c:v>16.100000000000001</c:v>
                </c:pt>
                <c:pt idx="142">
                  <c:v>16.2</c:v>
                </c:pt>
                <c:pt idx="143">
                  <c:v>16.3</c:v>
                </c:pt>
                <c:pt idx="144">
                  <c:v>16.399999999999999</c:v>
                </c:pt>
                <c:pt idx="145">
                  <c:v>16.5</c:v>
                </c:pt>
                <c:pt idx="146">
                  <c:v>16.600000000000001</c:v>
                </c:pt>
                <c:pt idx="147">
                  <c:v>16.7</c:v>
                </c:pt>
                <c:pt idx="148">
                  <c:v>16.8</c:v>
                </c:pt>
                <c:pt idx="149">
                  <c:v>16.899999999999999</c:v>
                </c:pt>
                <c:pt idx="150">
                  <c:v>17</c:v>
                </c:pt>
                <c:pt idx="151">
                  <c:v>17.100000000000001</c:v>
                </c:pt>
                <c:pt idx="152">
                  <c:v>17.2</c:v>
                </c:pt>
                <c:pt idx="153">
                  <c:v>17.3</c:v>
                </c:pt>
                <c:pt idx="154">
                  <c:v>17.399999999999999</c:v>
                </c:pt>
                <c:pt idx="155">
                  <c:v>17.5</c:v>
                </c:pt>
                <c:pt idx="156">
                  <c:v>17.600000000000001</c:v>
                </c:pt>
                <c:pt idx="157">
                  <c:v>17.7</c:v>
                </c:pt>
                <c:pt idx="158">
                  <c:v>17.8</c:v>
                </c:pt>
                <c:pt idx="159">
                  <c:v>17.899999999999999</c:v>
                </c:pt>
                <c:pt idx="160">
                  <c:v>18</c:v>
                </c:pt>
                <c:pt idx="161">
                  <c:v>18.100000000000001</c:v>
                </c:pt>
                <c:pt idx="162">
                  <c:v>18.2</c:v>
                </c:pt>
                <c:pt idx="163">
                  <c:v>18.3</c:v>
                </c:pt>
                <c:pt idx="164">
                  <c:v>18.399999999999999</c:v>
                </c:pt>
                <c:pt idx="165">
                  <c:v>18.5</c:v>
                </c:pt>
                <c:pt idx="166">
                  <c:v>18.600000000000001</c:v>
                </c:pt>
                <c:pt idx="167">
                  <c:v>18.7</c:v>
                </c:pt>
                <c:pt idx="168">
                  <c:v>18.8</c:v>
                </c:pt>
                <c:pt idx="169">
                  <c:v>18.899999999999999</c:v>
                </c:pt>
                <c:pt idx="170">
                  <c:v>19</c:v>
                </c:pt>
                <c:pt idx="171">
                  <c:v>19.100000000000001</c:v>
                </c:pt>
                <c:pt idx="172">
                  <c:v>19.2</c:v>
                </c:pt>
                <c:pt idx="173">
                  <c:v>19.3</c:v>
                </c:pt>
                <c:pt idx="174">
                  <c:v>19.399999999999999</c:v>
                </c:pt>
                <c:pt idx="175">
                  <c:v>19.5</c:v>
                </c:pt>
                <c:pt idx="176">
                  <c:v>19.600000000000001</c:v>
                </c:pt>
                <c:pt idx="177">
                  <c:v>19.7</c:v>
                </c:pt>
                <c:pt idx="178">
                  <c:v>19.8</c:v>
                </c:pt>
                <c:pt idx="179">
                  <c:v>19.899999999999999</c:v>
                </c:pt>
                <c:pt idx="180">
                  <c:v>20</c:v>
                </c:pt>
                <c:pt idx="181">
                  <c:v>20.100000000000001</c:v>
                </c:pt>
                <c:pt idx="182">
                  <c:v>20.2</c:v>
                </c:pt>
                <c:pt idx="183">
                  <c:v>20.3</c:v>
                </c:pt>
                <c:pt idx="184">
                  <c:v>20.399999999999999</c:v>
                </c:pt>
                <c:pt idx="185">
                  <c:v>20.5</c:v>
                </c:pt>
                <c:pt idx="186">
                  <c:v>20.6</c:v>
                </c:pt>
                <c:pt idx="187">
                  <c:v>20.7</c:v>
                </c:pt>
                <c:pt idx="188">
                  <c:v>20.8</c:v>
                </c:pt>
                <c:pt idx="189">
                  <c:v>20.9</c:v>
                </c:pt>
                <c:pt idx="190">
                  <c:v>21</c:v>
                </c:pt>
                <c:pt idx="191">
                  <c:v>21.1</c:v>
                </c:pt>
                <c:pt idx="192">
                  <c:v>21.2</c:v>
                </c:pt>
                <c:pt idx="193">
                  <c:v>21.3</c:v>
                </c:pt>
                <c:pt idx="194">
                  <c:v>21.4</c:v>
                </c:pt>
                <c:pt idx="195">
                  <c:v>21.5</c:v>
                </c:pt>
                <c:pt idx="196">
                  <c:v>21.6</c:v>
                </c:pt>
                <c:pt idx="197">
                  <c:v>21.7</c:v>
                </c:pt>
                <c:pt idx="198">
                  <c:v>21.8</c:v>
                </c:pt>
                <c:pt idx="199">
                  <c:v>21.9</c:v>
                </c:pt>
                <c:pt idx="200">
                  <c:v>22</c:v>
                </c:pt>
                <c:pt idx="201">
                  <c:v>22.1</c:v>
                </c:pt>
                <c:pt idx="202">
                  <c:v>22.2</c:v>
                </c:pt>
                <c:pt idx="203">
                  <c:v>22.3</c:v>
                </c:pt>
                <c:pt idx="204">
                  <c:v>22.4</c:v>
                </c:pt>
                <c:pt idx="205">
                  <c:v>22.5</c:v>
                </c:pt>
                <c:pt idx="206">
                  <c:v>22.6</c:v>
                </c:pt>
                <c:pt idx="207">
                  <c:v>22.7</c:v>
                </c:pt>
                <c:pt idx="208">
                  <c:v>22.8</c:v>
                </c:pt>
                <c:pt idx="209">
                  <c:v>22.9</c:v>
                </c:pt>
                <c:pt idx="210">
                  <c:v>23</c:v>
                </c:pt>
                <c:pt idx="211">
                  <c:v>23.1</c:v>
                </c:pt>
                <c:pt idx="212">
                  <c:v>23.2</c:v>
                </c:pt>
                <c:pt idx="213">
                  <c:v>23.3</c:v>
                </c:pt>
                <c:pt idx="214">
                  <c:v>23.4</c:v>
                </c:pt>
                <c:pt idx="215">
                  <c:v>23.5</c:v>
                </c:pt>
                <c:pt idx="216">
                  <c:v>23.6</c:v>
                </c:pt>
                <c:pt idx="217">
                  <c:v>23.7</c:v>
                </c:pt>
                <c:pt idx="218">
                  <c:v>23.8</c:v>
                </c:pt>
                <c:pt idx="219">
                  <c:v>23.9</c:v>
                </c:pt>
                <c:pt idx="220">
                  <c:v>24</c:v>
                </c:pt>
                <c:pt idx="221">
                  <c:v>24.1</c:v>
                </c:pt>
                <c:pt idx="222">
                  <c:v>24.2</c:v>
                </c:pt>
                <c:pt idx="223">
                  <c:v>24.3</c:v>
                </c:pt>
                <c:pt idx="224">
                  <c:v>24.4</c:v>
                </c:pt>
                <c:pt idx="225">
                  <c:v>24.5</c:v>
                </c:pt>
                <c:pt idx="226">
                  <c:v>24.6</c:v>
                </c:pt>
                <c:pt idx="227">
                  <c:v>24.7</c:v>
                </c:pt>
                <c:pt idx="228">
                  <c:v>24.8</c:v>
                </c:pt>
                <c:pt idx="229">
                  <c:v>24.9</c:v>
                </c:pt>
                <c:pt idx="230">
                  <c:v>25</c:v>
                </c:pt>
                <c:pt idx="231">
                  <c:v>25.1</c:v>
                </c:pt>
                <c:pt idx="232">
                  <c:v>25.2</c:v>
                </c:pt>
                <c:pt idx="233">
                  <c:v>25.3</c:v>
                </c:pt>
                <c:pt idx="234">
                  <c:v>25.4</c:v>
                </c:pt>
                <c:pt idx="235">
                  <c:v>25.5</c:v>
                </c:pt>
                <c:pt idx="236">
                  <c:v>25.6</c:v>
                </c:pt>
                <c:pt idx="237">
                  <c:v>25.7</c:v>
                </c:pt>
                <c:pt idx="238">
                  <c:v>25.8</c:v>
                </c:pt>
                <c:pt idx="239">
                  <c:v>25.9</c:v>
                </c:pt>
                <c:pt idx="240">
                  <c:v>26</c:v>
                </c:pt>
                <c:pt idx="241">
                  <c:v>26.1</c:v>
                </c:pt>
                <c:pt idx="242">
                  <c:v>26.2</c:v>
                </c:pt>
                <c:pt idx="243">
                  <c:v>26.3</c:v>
                </c:pt>
                <c:pt idx="244">
                  <c:v>26.4</c:v>
                </c:pt>
                <c:pt idx="245">
                  <c:v>26.5</c:v>
                </c:pt>
                <c:pt idx="246">
                  <c:v>26.6</c:v>
                </c:pt>
                <c:pt idx="247">
                  <c:v>26.7</c:v>
                </c:pt>
                <c:pt idx="248">
                  <c:v>26.8</c:v>
                </c:pt>
                <c:pt idx="249">
                  <c:v>26.9</c:v>
                </c:pt>
                <c:pt idx="250">
                  <c:v>27</c:v>
                </c:pt>
                <c:pt idx="251">
                  <c:v>27.1</c:v>
                </c:pt>
                <c:pt idx="252">
                  <c:v>27.2</c:v>
                </c:pt>
                <c:pt idx="253">
                  <c:v>27.3</c:v>
                </c:pt>
                <c:pt idx="254">
                  <c:v>27.4</c:v>
                </c:pt>
                <c:pt idx="255">
                  <c:v>27.5</c:v>
                </c:pt>
                <c:pt idx="256">
                  <c:v>27.6</c:v>
                </c:pt>
                <c:pt idx="257">
                  <c:v>27.7</c:v>
                </c:pt>
                <c:pt idx="258">
                  <c:v>27.8</c:v>
                </c:pt>
                <c:pt idx="259">
                  <c:v>27.9</c:v>
                </c:pt>
                <c:pt idx="260">
                  <c:v>28</c:v>
                </c:pt>
                <c:pt idx="261">
                  <c:v>28.1</c:v>
                </c:pt>
                <c:pt idx="262">
                  <c:v>28.2</c:v>
                </c:pt>
                <c:pt idx="263">
                  <c:v>28.3</c:v>
                </c:pt>
                <c:pt idx="264">
                  <c:v>28.4</c:v>
                </c:pt>
                <c:pt idx="265">
                  <c:v>28.5</c:v>
                </c:pt>
                <c:pt idx="266">
                  <c:v>28.6</c:v>
                </c:pt>
                <c:pt idx="267">
                  <c:v>28.7</c:v>
                </c:pt>
                <c:pt idx="268">
                  <c:v>28.8</c:v>
                </c:pt>
                <c:pt idx="269">
                  <c:v>28.9</c:v>
                </c:pt>
                <c:pt idx="270">
                  <c:v>29</c:v>
                </c:pt>
                <c:pt idx="271">
                  <c:v>29.1</c:v>
                </c:pt>
                <c:pt idx="272">
                  <c:v>29.2</c:v>
                </c:pt>
                <c:pt idx="273">
                  <c:v>29.3</c:v>
                </c:pt>
                <c:pt idx="274">
                  <c:v>29.4</c:v>
                </c:pt>
                <c:pt idx="275">
                  <c:v>29.5</c:v>
                </c:pt>
                <c:pt idx="276">
                  <c:v>29.6</c:v>
                </c:pt>
                <c:pt idx="277">
                  <c:v>29.7</c:v>
                </c:pt>
                <c:pt idx="278">
                  <c:v>29.8</c:v>
                </c:pt>
                <c:pt idx="279">
                  <c:v>29.9</c:v>
                </c:pt>
                <c:pt idx="280">
                  <c:v>30</c:v>
                </c:pt>
                <c:pt idx="281">
                  <c:v>30.1</c:v>
                </c:pt>
                <c:pt idx="282">
                  <c:v>30.2</c:v>
                </c:pt>
                <c:pt idx="283">
                  <c:v>30.3</c:v>
                </c:pt>
                <c:pt idx="284">
                  <c:v>30.4</c:v>
                </c:pt>
                <c:pt idx="285">
                  <c:v>30.5</c:v>
                </c:pt>
                <c:pt idx="286">
                  <c:v>30.6</c:v>
                </c:pt>
                <c:pt idx="287">
                  <c:v>30.7</c:v>
                </c:pt>
                <c:pt idx="288">
                  <c:v>30.8</c:v>
                </c:pt>
                <c:pt idx="289">
                  <c:v>30.9</c:v>
                </c:pt>
                <c:pt idx="290">
                  <c:v>31</c:v>
                </c:pt>
                <c:pt idx="291">
                  <c:v>31.1</c:v>
                </c:pt>
                <c:pt idx="292">
                  <c:v>31.2</c:v>
                </c:pt>
                <c:pt idx="293">
                  <c:v>31.3</c:v>
                </c:pt>
                <c:pt idx="294">
                  <c:v>31.4</c:v>
                </c:pt>
                <c:pt idx="295">
                  <c:v>31.5</c:v>
                </c:pt>
                <c:pt idx="296">
                  <c:v>31.6</c:v>
                </c:pt>
                <c:pt idx="297">
                  <c:v>31.7</c:v>
                </c:pt>
                <c:pt idx="298">
                  <c:v>31.8</c:v>
                </c:pt>
                <c:pt idx="299">
                  <c:v>31.9</c:v>
                </c:pt>
                <c:pt idx="300">
                  <c:v>32</c:v>
                </c:pt>
                <c:pt idx="301">
                  <c:v>32.1</c:v>
                </c:pt>
                <c:pt idx="302">
                  <c:v>32.200000000000003</c:v>
                </c:pt>
                <c:pt idx="303">
                  <c:v>32.299999999999997</c:v>
                </c:pt>
                <c:pt idx="304">
                  <c:v>32.4</c:v>
                </c:pt>
                <c:pt idx="305">
                  <c:v>32.5</c:v>
                </c:pt>
                <c:pt idx="306">
                  <c:v>32.6</c:v>
                </c:pt>
                <c:pt idx="307">
                  <c:v>32.700000000000003</c:v>
                </c:pt>
                <c:pt idx="308">
                  <c:v>32.799999999999997</c:v>
                </c:pt>
                <c:pt idx="309">
                  <c:v>32.9</c:v>
                </c:pt>
                <c:pt idx="310">
                  <c:v>33</c:v>
                </c:pt>
                <c:pt idx="311">
                  <c:v>33.1</c:v>
                </c:pt>
                <c:pt idx="312">
                  <c:v>33.200000000000003</c:v>
                </c:pt>
                <c:pt idx="313">
                  <c:v>33.299999999999997</c:v>
                </c:pt>
                <c:pt idx="314">
                  <c:v>33.4</c:v>
                </c:pt>
                <c:pt idx="315">
                  <c:v>33.5</c:v>
                </c:pt>
                <c:pt idx="316">
                  <c:v>33.6</c:v>
                </c:pt>
                <c:pt idx="317">
                  <c:v>33.700000000000003</c:v>
                </c:pt>
                <c:pt idx="318">
                  <c:v>33.799999999999997</c:v>
                </c:pt>
                <c:pt idx="319">
                  <c:v>33.9</c:v>
                </c:pt>
                <c:pt idx="320">
                  <c:v>34</c:v>
                </c:pt>
                <c:pt idx="321">
                  <c:v>34.1</c:v>
                </c:pt>
                <c:pt idx="322">
                  <c:v>34.200000000000003</c:v>
                </c:pt>
                <c:pt idx="323">
                  <c:v>34.299999999999997</c:v>
                </c:pt>
                <c:pt idx="324">
                  <c:v>34.4</c:v>
                </c:pt>
                <c:pt idx="325">
                  <c:v>34.5</c:v>
                </c:pt>
                <c:pt idx="326">
                  <c:v>34.6</c:v>
                </c:pt>
                <c:pt idx="327">
                  <c:v>34.700000000000003</c:v>
                </c:pt>
                <c:pt idx="328">
                  <c:v>34.799999999999997</c:v>
                </c:pt>
                <c:pt idx="329">
                  <c:v>34.9</c:v>
                </c:pt>
                <c:pt idx="330">
                  <c:v>35</c:v>
                </c:pt>
                <c:pt idx="331">
                  <c:v>35.1</c:v>
                </c:pt>
                <c:pt idx="332">
                  <c:v>35.200000000000003</c:v>
                </c:pt>
                <c:pt idx="333">
                  <c:v>35.299999999999997</c:v>
                </c:pt>
                <c:pt idx="334">
                  <c:v>35.4</c:v>
                </c:pt>
                <c:pt idx="335">
                  <c:v>35.5</c:v>
                </c:pt>
                <c:pt idx="336">
                  <c:v>35.6</c:v>
                </c:pt>
                <c:pt idx="337">
                  <c:v>35.700000000000003</c:v>
                </c:pt>
                <c:pt idx="338">
                  <c:v>35.799999999999997</c:v>
                </c:pt>
                <c:pt idx="339">
                  <c:v>35.9</c:v>
                </c:pt>
                <c:pt idx="340">
                  <c:v>36</c:v>
                </c:pt>
                <c:pt idx="341">
                  <c:v>36.1</c:v>
                </c:pt>
                <c:pt idx="342">
                  <c:v>36.200000000000003</c:v>
                </c:pt>
                <c:pt idx="343">
                  <c:v>36.299999999999997</c:v>
                </c:pt>
                <c:pt idx="344">
                  <c:v>36.4</c:v>
                </c:pt>
                <c:pt idx="345">
                  <c:v>36.5</c:v>
                </c:pt>
                <c:pt idx="346">
                  <c:v>36.6</c:v>
                </c:pt>
                <c:pt idx="347">
                  <c:v>36.700000000000003</c:v>
                </c:pt>
                <c:pt idx="348">
                  <c:v>36.799999999999997</c:v>
                </c:pt>
                <c:pt idx="349">
                  <c:v>36.9</c:v>
                </c:pt>
                <c:pt idx="350">
                  <c:v>37</c:v>
                </c:pt>
              </c:numCache>
            </c:numRef>
          </c:xVal>
          <c:yVal>
            <c:numRef>
              <c:f>'[Momentum and freq diffs.xls]Momentum and freq diffs'!$L$6:$L$356</c:f>
              <c:numCache>
                <c:formatCode>0</c:formatCode>
                <c:ptCount val="351"/>
                <c:pt idx="1">
                  <c:v>26093.831758797147</c:v>
                </c:pt>
                <c:pt idx="2">
                  <c:v>78210.739248916434</c:v>
                </c:pt>
                <c:pt idx="3">
                  <c:v>130115.77097818302</c:v>
                </c:pt>
                <c:pt idx="4">
                  <c:v>181668.98079901916</c:v>
                </c:pt>
                <c:pt idx="5">
                  <c:v>232732.36731916646</c:v>
                </c:pt>
                <c:pt idx="6">
                  <c:v>283170.62836475647</c:v>
                </c:pt>
                <c:pt idx="7">
                  <c:v>332851.89231544704</c:v>
                </c:pt>
                <c:pt idx="8">
                  <c:v>381648.4201318039</c:v>
                </c:pt>
                <c:pt idx="9">
                  <c:v>429437.27223038633</c:v>
                </c:pt>
                <c:pt idx="10">
                  <c:v>476100.93472883065</c:v>
                </c:pt>
                <c:pt idx="11">
                  <c:v>521527.90005050553</c:v>
                </c:pt>
                <c:pt idx="12">
                  <c:v>565613.19735944225</c:v>
                </c:pt>
                <c:pt idx="13">
                  <c:v>608258.86886410636</c:v>
                </c:pt>
                <c:pt idx="14">
                  <c:v>649374.38861526491</c:v>
                </c:pt>
                <c:pt idx="15">
                  <c:v>688877.02105708362</c:v>
                </c:pt>
                <c:pt idx="16">
                  <c:v>726692.11725205113</c:v>
                </c:pt>
                <c:pt idx="17">
                  <c:v>762753.34738001158</c:v>
                </c:pt>
                <c:pt idx="18">
                  <c:v>797002.86880024057</c:v>
                </c:pt>
                <c:pt idx="19">
                  <c:v>829391.42965748836</c:v>
                </c:pt>
                <c:pt idx="20">
                  <c:v>859878.40869747021</c:v>
                </c:pt>
                <c:pt idx="21">
                  <c:v>888431.79261930601</c:v>
                </c:pt>
                <c:pt idx="22">
                  <c:v>915028.09292770433</c:v>
                </c:pt>
                <c:pt idx="23">
                  <c:v>939652.2048487548</c:v>
                </c:pt>
                <c:pt idx="24">
                  <c:v>962297.21142112697</c:v>
                </c:pt>
                <c:pt idx="25">
                  <c:v>982964.1363800352</c:v>
                </c:pt>
                <c:pt idx="26">
                  <c:v>1001661.6498810089</c:v>
                </c:pt>
                <c:pt idx="27">
                  <c:v>1018405.7314903979</c:v>
                </c:pt>
                <c:pt idx="28">
                  <c:v>1033219.2951667346</c:v>
                </c:pt>
                <c:pt idx="29">
                  <c:v>1046131.7811846677</c:v>
                </c:pt>
                <c:pt idx="30">
                  <c:v>1057178.7201149799</c:v>
                </c:pt>
                <c:pt idx="31">
                  <c:v>1066401.2740422077</c:v>
                </c:pt>
                <c:pt idx="32">
                  <c:v>1073845.7602169306</c:v>
                </c:pt>
                <c:pt idx="33">
                  <c:v>1079563.1622760035</c:v>
                </c:pt>
                <c:pt idx="34">
                  <c:v>1083608.6340255977</c:v>
                </c:pt>
                <c:pt idx="35">
                  <c:v>1086041.0006076137</c:v>
                </c:pt>
                <c:pt idx="36">
                  <c:v>1086922.2616098116</c:v>
                </c:pt>
                <c:pt idx="37">
                  <c:v>1086317.1004012169</c:v>
                </c:pt>
                <c:pt idx="38">
                  <c:v>1084292.4036354611</c:v>
                </c:pt>
                <c:pt idx="39">
                  <c:v>1080916.794505188</c:v>
                </c:pt>
                <c:pt idx="40">
                  <c:v>1076260.1829408891</c:v>
                </c:pt>
                <c:pt idx="41">
                  <c:v>1070393.3355502076</c:v>
                </c:pt>
                <c:pt idx="42">
                  <c:v>1063387.4676721487</c:v>
                </c:pt>
                <c:pt idx="43">
                  <c:v>1055313.859516833</c:v>
                </c:pt>
                <c:pt idx="44">
                  <c:v>1046243.4979556445</c:v>
                </c:pt>
                <c:pt idx="45">
                  <c:v>1036246.7451171614</c:v>
                </c:pt>
                <c:pt idx="46">
                  <c:v>1025393.0345875806</c:v>
                </c:pt>
                <c:pt idx="47">
                  <c:v>1013750.5956379271</c:v>
                </c:pt>
                <c:pt idx="48">
                  <c:v>1001386.2055837399</c:v>
                </c:pt>
                <c:pt idx="49">
                  <c:v>988364.97006795777</c:v>
                </c:pt>
                <c:pt idx="50">
                  <c:v>974750.13079561642</c:v>
                </c:pt>
                <c:pt idx="51">
                  <c:v>960602.89999813179</c:v>
                </c:pt>
                <c:pt idx="52">
                  <c:v>945982.32070438063</c:v>
                </c:pt>
                <c:pt idx="53">
                  <c:v>930945.15171014098</c:v>
                </c:pt>
                <c:pt idx="54">
                  <c:v>915545.77599547314</c:v>
                </c:pt>
                <c:pt idx="55">
                  <c:v>899836.13123193698</c:v>
                </c:pt>
                <c:pt idx="56">
                  <c:v>883865.66091329174</c:v>
                </c:pt>
                <c:pt idx="57">
                  <c:v>867681.28461017739</c:v>
                </c:pt>
                <c:pt idx="58">
                  <c:v>851327.38579236274</c:v>
                </c:pt>
                <c:pt idx="59">
                  <c:v>834845.8156596825</c:v>
                </c:pt>
                <c:pt idx="60">
                  <c:v>818275.9114278882</c:v>
                </c:pt>
                <c:pt idx="61">
                  <c:v>801654.52753700595</c:v>
                </c:pt>
                <c:pt idx="62">
                  <c:v>785016.0782957105</c:v>
                </c:pt>
                <c:pt idx="63">
                  <c:v>768392.59051679471</c:v>
                </c:pt>
                <c:pt idx="64">
                  <c:v>751813.76477547258</c:v>
                </c:pt>
                <c:pt idx="65">
                  <c:v>735307.04397738236</c:v>
                </c:pt>
                <c:pt idx="66">
                  <c:v>718897.68801316875</c:v>
                </c:pt>
                <c:pt idx="67">
                  <c:v>702608.85335378593</c:v>
                </c:pt>
                <c:pt idx="68">
                  <c:v>686461.67651533103</c:v>
                </c:pt>
                <c:pt idx="69">
                  <c:v>670475.36042839522</c:v>
                </c:pt>
                <c:pt idx="70">
                  <c:v>654667.26280957693</c:v>
                </c:pt>
                <c:pt idx="71">
                  <c:v>639052.9857349419</c:v>
                </c:pt>
                <c:pt idx="72">
                  <c:v>623646.46568574233</c:v>
                </c:pt>
                <c:pt idx="73">
                  <c:v>608460.06342439982</c:v>
                </c:pt>
                <c:pt idx="74">
                  <c:v>593504.65313151688</c:v>
                </c:pt>
                <c:pt idx="75">
                  <c:v>578789.71030399413</c:v>
                </c:pt>
                <c:pt idx="76">
                  <c:v>564323.39799009461</c:v>
                </c:pt>
                <c:pt idx="77">
                  <c:v>550112.65099480946</c:v>
                </c:pt>
                <c:pt idx="78">
                  <c:v>536163.25774892408</c:v>
                </c:pt>
                <c:pt idx="79">
                  <c:v>522479.93959233351</c:v>
                </c:pt>
                <c:pt idx="80">
                  <c:v>509066.42726965429</c:v>
                </c:pt>
                <c:pt idx="81">
                  <c:v>495925.53448073741</c:v>
                </c:pt>
                <c:pt idx="82">
                  <c:v>483059.22837279906</c:v>
                </c:pt>
                <c:pt idx="83">
                  <c:v>470468.69689441548</c:v>
                </c:pt>
                <c:pt idx="84">
                  <c:v>458154.41296473308</c:v>
                </c:pt>
                <c:pt idx="85">
                  <c:v>446116.19543947437</c:v>
                </c:pt>
                <c:pt idx="86">
                  <c:v>434353.26688528218</c:v>
                </c:pt>
                <c:pt idx="87">
                  <c:v>422864.30818632396</c:v>
                </c:pt>
                <c:pt idx="88">
                  <c:v>411647.51003167941</c:v>
                </c:pt>
                <c:pt idx="89">
                  <c:v>400700.62135242065</c:v>
                </c:pt>
                <c:pt idx="90">
                  <c:v>390020.99477656325</c:v>
                </c:pt>
                <c:pt idx="91">
                  <c:v>379605.62919490173</c:v>
                </c:pt>
                <c:pt idx="92">
                  <c:v>369451.20953299239</c:v>
                </c:pt>
                <c:pt idx="93">
                  <c:v>359554.14382717991</c:v>
                </c:pt>
                <c:pt idx="94">
                  <c:v>349910.59771999839</c:v>
                </c:pt>
                <c:pt idx="95">
                  <c:v>340516.52647830668</c:v>
                </c:pt>
                <c:pt idx="96">
                  <c:v>331367.7046512824</c:v>
                </c:pt>
                <c:pt idx="97">
                  <c:v>322459.75348167238</c:v>
                </c:pt>
                <c:pt idx="98">
                  <c:v>313788.16618524044</c:v>
                </c:pt>
                <c:pt idx="99">
                  <c:v>305348.33120845369</c:v>
                </c:pt>
                <c:pt idx="100">
                  <c:v>297135.55357903347</c:v>
                </c:pt>
                <c:pt idx="101">
                  <c:v>289145.07445976243</c:v>
                </c:pt>
                <c:pt idx="102">
                  <c:v>281372.08900690178</c:v>
                </c:pt>
                <c:pt idx="103">
                  <c:v>273811.76264337805</c:v>
                </c:pt>
                <c:pt idx="104">
                  <c:v>266459.24584172759</c:v>
                </c:pt>
                <c:pt idx="105">
                  <c:v>259309.68751713727</c:v>
                </c:pt>
                <c:pt idx="106">
                  <c:v>252358.24711978526</c:v>
                </c:pt>
                <c:pt idx="107">
                  <c:v>245600.10551862506</c:v>
                </c:pt>
                <c:pt idx="108">
                  <c:v>239030.47475747424</c:v>
                </c:pt>
                <c:pt idx="109">
                  <c:v>232644.60676819168</c:v>
                </c:pt>
                <c:pt idx="110">
                  <c:v>226437.80111268244</c:v>
                </c:pt>
                <c:pt idx="111">
                  <c:v>220405.41183121581</c:v>
                </c:pt>
                <c:pt idx="112">
                  <c:v>214542.85345956759</c:v>
                </c:pt>
                <c:pt idx="113">
                  <c:v>208845.60628689529</c:v>
                </c:pt>
                <c:pt idx="114">
                  <c:v>203309.22090649678</c:v>
                </c:pt>
                <c:pt idx="115">
                  <c:v>197929.32212561439</c:v>
                </c:pt>
                <c:pt idx="116">
                  <c:v>192701.61227911781</c:v>
                </c:pt>
                <c:pt idx="117">
                  <c:v>187621.87400437958</c:v>
                </c:pt>
                <c:pt idx="118">
                  <c:v>182685.97251929084</c:v>
                </c:pt>
                <c:pt idx="119">
                  <c:v>177889.85744983022</c:v>
                </c:pt>
                <c:pt idx="120">
                  <c:v>173229.56424750449</c:v>
                </c:pt>
                <c:pt idx="121">
                  <c:v>168701.21523156823</c:v>
                </c:pt>
                <c:pt idx="122">
                  <c:v>164301.02029860078</c:v>
                </c:pt>
                <c:pt idx="123">
                  <c:v>160025.2773215599</c:v>
                </c:pt>
                <c:pt idx="124">
                  <c:v>155870.37227906342</c:v>
                </c:pt>
                <c:pt idx="125">
                  <c:v>151832.77913592811</c:v>
                </c:pt>
                <c:pt idx="126">
                  <c:v>147909.05950307898</c:v>
                </c:pt>
                <c:pt idx="127">
                  <c:v>144095.86210101895</c:v>
                </c:pt>
                <c:pt idx="128">
                  <c:v>140389.92204934158</c:v>
                </c:pt>
                <c:pt idx="129">
                  <c:v>136788.06000039031</c:v>
                </c:pt>
                <c:pt idx="130">
                  <c:v>133287.18113720464</c:v>
                </c:pt>
                <c:pt idx="131">
                  <c:v>129884.27405349957</c:v>
                </c:pt>
                <c:pt idx="132">
                  <c:v>126576.40952944801</c:v>
                </c:pt>
                <c:pt idx="133">
                  <c:v>123360.73921896343</c:v>
                </c:pt>
                <c:pt idx="134">
                  <c:v>120234.49425928337</c:v>
                </c:pt>
                <c:pt idx="135">
                  <c:v>117194.98382054312</c:v>
                </c:pt>
                <c:pt idx="136">
                  <c:v>114239.59359727841</c:v>
                </c:pt>
                <c:pt idx="137">
                  <c:v>111365.78425914088</c:v>
                </c:pt>
                <c:pt idx="138">
                  <c:v>108571.08986727739</c:v>
                </c:pt>
                <c:pt idx="139">
                  <c:v>105853.11626285352</c:v>
                </c:pt>
                <c:pt idx="140">
                  <c:v>103209.53943796492</c:v>
                </c:pt>
                <c:pt idx="141">
                  <c:v>100638.10389168418</c:v>
                </c:pt>
                <c:pt idx="142">
                  <c:v>98136.620982440421</c:v>
                </c:pt>
                <c:pt idx="143">
                  <c:v>95702.967276124793</c:v>
                </c:pt>
                <c:pt idx="144">
                  <c:v>93335.082899259534</c:v>
                </c:pt>
                <c:pt idx="145">
                  <c:v>91030.96989832689</c:v>
                </c:pt>
                <c:pt idx="146">
                  <c:v>88788.690611420796</c:v>
                </c:pt>
                <c:pt idx="147">
                  <c:v>86606.366054566563</c:v>
                </c:pt>
                <c:pt idx="148">
                  <c:v>84482.174322976454</c:v>
                </c:pt>
                <c:pt idx="149">
                  <c:v>82414.349016101929</c:v>
                </c:pt>
                <c:pt idx="150">
                  <c:v>80401.177680640263</c:v>
                </c:pt>
                <c:pt idx="151">
                  <c:v>78441.000281273198</c:v>
                </c:pt>
                <c:pt idx="152">
                  <c:v>76532.207693980774</c:v>
                </c:pt>
                <c:pt idx="153">
                  <c:v>74673.240228294264</c:v>
                </c:pt>
                <c:pt idx="154">
                  <c:v>72862.586177291043</c:v>
                </c:pt>
                <c:pt idx="155">
                  <c:v>71098.780394791553</c:v>
                </c:pt>
                <c:pt idx="156">
                  <c:v>69380.402905865514</c:v>
                </c:pt>
                <c:pt idx="157">
                  <c:v>67706.077544020067</c:v>
                </c:pt>
                <c:pt idx="158">
                  <c:v>66074.470622538574</c:v>
                </c:pt>
                <c:pt idx="159">
                  <c:v>64484.289633111541</c:v>
                </c:pt>
                <c:pt idx="160">
                  <c:v>62934.281979574858</c:v>
                </c:pt>
                <c:pt idx="161">
                  <c:v>61423.23374085041</c:v>
                </c:pt>
                <c:pt idx="162">
                  <c:v>59949.968465046375</c:v>
                </c:pt>
                <c:pt idx="163">
                  <c:v>58513.345995395546</c:v>
                </c:pt>
                <c:pt idx="164">
                  <c:v>57112.261327282809</c:v>
                </c:pt>
                <c:pt idx="165">
                  <c:v>55745.643495245975</c:v>
                </c:pt>
                <c:pt idx="166">
                  <c:v>54412.454490958873</c:v>
                </c:pt>
                <c:pt idx="167">
                  <c:v>53111.688211039844</c:v>
                </c:pt>
                <c:pt idx="168">
                  <c:v>51842.369433715205</c:v>
                </c:pt>
                <c:pt idx="169">
                  <c:v>50603.552826271538</c:v>
                </c:pt>
                <c:pt idx="170">
                  <c:v>49394.321978687542</c:v>
                </c:pt>
                <c:pt idx="171">
                  <c:v>48213.788468091996</c:v>
                </c:pt>
                <c:pt idx="172">
                  <c:v>47061.090948061159</c:v>
                </c:pt>
                <c:pt idx="173">
                  <c:v>45935.394267066658</c:v>
                </c:pt>
                <c:pt idx="174">
                  <c:v>44835.888611675262</c:v>
                </c:pt>
                <c:pt idx="175">
                  <c:v>43761.788677423574</c:v>
                </c:pt>
                <c:pt idx="176">
                  <c:v>42712.332861497394</c:v>
                </c:pt>
                <c:pt idx="177">
                  <c:v>41686.782484800511</c:v>
                </c:pt>
                <c:pt idx="178">
                  <c:v>40684.421033262632</c:v>
                </c:pt>
                <c:pt idx="179">
                  <c:v>39704.553425759921</c:v>
                </c:pt>
                <c:pt idx="180">
                  <c:v>38746.505302711768</c:v>
                </c:pt>
                <c:pt idx="181">
                  <c:v>37809.622338860689</c:v>
                </c:pt>
                <c:pt idx="182">
                  <c:v>36893.269575313519</c:v>
                </c:pt>
                <c:pt idx="183">
                  <c:v>35996.830773353067</c:v>
                </c:pt>
                <c:pt idx="184">
                  <c:v>35119.707789943372</c:v>
                </c:pt>
                <c:pt idx="185">
                  <c:v>34261.319970786084</c:v>
                </c:pt>
                <c:pt idx="186">
                  <c:v>33421.103563382749</c:v>
                </c:pt>
                <c:pt idx="187">
                  <c:v>32598.511149734954</c:v>
                </c:pt>
                <c:pt idx="188">
                  <c:v>31793.011094927337</c:v>
                </c:pt>
                <c:pt idx="189">
                  <c:v>31004.087014571494</c:v>
                </c:pt>
                <c:pt idx="190">
                  <c:v>30231.23725950675</c:v>
                </c:pt>
                <c:pt idx="191">
                  <c:v>29473.974415659486</c:v>
                </c:pt>
                <c:pt idx="192">
                  <c:v>28731.824819669739</c:v>
                </c:pt>
                <c:pt idx="193">
                  <c:v>28004.328092410764</c:v>
                </c:pt>
                <c:pt idx="194">
                  <c:v>27291.036682949052</c:v>
                </c:pt>
                <c:pt idx="195">
                  <c:v>26591.515431478241</c:v>
                </c:pt>
                <c:pt idx="196">
                  <c:v>25905.341142937174</c:v>
                </c:pt>
                <c:pt idx="197">
                  <c:v>25232.102174386921</c:v>
                </c:pt>
                <c:pt idx="198">
                  <c:v>24571.398038193234</c:v>
                </c:pt>
                <c:pt idx="199">
                  <c:v>23922.839013189587</c:v>
                </c:pt>
                <c:pt idx="200">
                  <c:v>23286.045771985915</c:v>
                </c:pt>
                <c:pt idx="201">
                  <c:v>22660.649017244254</c:v>
                </c:pt>
                <c:pt idx="202">
                  <c:v>22046.289130896799</c:v>
                </c:pt>
                <c:pt idx="203">
                  <c:v>21442.615833133154</c:v>
                </c:pt>
                <c:pt idx="204">
                  <c:v>20849.287853092399</c:v>
                </c:pt>
                <c:pt idx="205">
                  <c:v>20265.972607284497</c:v>
                </c:pt>
                <c:pt idx="206">
                  <c:v>19692.345891520101</c:v>
                </c:pt>
                <c:pt idx="207">
                  <c:v>19128.091578185966</c:v>
                </c:pt>
                <c:pt idx="208">
                  <c:v>18572.901325821611</c:v>
                </c:pt>
                <c:pt idx="209">
                  <c:v>18026.474294960884</c:v>
                </c:pt>
                <c:pt idx="210">
                  <c:v>17488.516874313107</c:v>
                </c:pt>
                <c:pt idx="211">
                  <c:v>16958.742413967608</c:v>
                </c:pt>
                <c:pt idx="212">
                  <c:v>16436.870966107002</c:v>
                </c:pt>
                <c:pt idx="213">
                  <c:v>15922.62903451897</c:v>
                </c:pt>
                <c:pt idx="214">
                  <c:v>15415.749329477878</c:v>
                </c:pt>
                <c:pt idx="215">
                  <c:v>14915.970531254794</c:v>
                </c:pt>
                <c:pt idx="216">
                  <c:v>14423.037059232387</c:v>
                </c:pt>
                <c:pt idx="217">
                  <c:v>13936.698847562371</c:v>
                </c:pt>
                <c:pt idx="218">
                  <c:v>13456.711127534318</c:v>
                </c:pt>
                <c:pt idx="219">
                  <c:v>12982.834214717426</c:v>
                </c:pt>
                <c:pt idx="220">
                  <c:v>12514.833302199662</c:v>
                </c:pt>
                <c:pt idx="221">
                  <c:v>12052.478260621258</c:v>
                </c:pt>
                <c:pt idx="222">
                  <c:v>11595.543440729627</c:v>
                </c:pt>
                <c:pt idx="223">
                  <c:v>11143.807482346734</c:v>
                </c:pt>
                <c:pt idx="224">
                  <c:v>10697.053129226197</c:v>
                </c:pt>
                <c:pt idx="225">
                  <c:v>10255.067045539472</c:v>
                </c:pt>
                <c:pt idx="226">
                  <c:v>9817.6396394519597</c:v>
                </c:pt>
                <c:pt idx="227">
                  <c:v>9384.5648887010429</c:v>
                </c:pt>
                <c:pt idx="228">
                  <c:v>8955.6401717661538</c:v>
                </c:pt>
                <c:pt idx="229">
                  <c:v>8530.6661015750797</c:v>
                </c:pt>
                <c:pt idx="230">
                  <c:v>8109.4463631509579</c:v>
                </c:pt>
                <c:pt idx="231">
                  <c:v>7691.7875548451048</c:v>
                </c:pt>
                <c:pt idx="232">
                  <c:v>7277.4990323187476</c:v>
                </c:pt>
                <c:pt idx="233">
                  <c:v>6866.3927554338197</c:v>
                </c:pt>
                <c:pt idx="234">
                  <c:v>6458.2831390948477</c:v>
                </c:pt>
                <c:pt idx="235">
                  <c:v>6052.986905276689</c:v>
                </c:pt>
                <c:pt idx="236">
                  <c:v>5650.3229377417956</c:v>
                </c:pt>
                <c:pt idx="237">
                  <c:v>5250.1121407748387</c:v>
                </c:pt>
                <c:pt idx="238">
                  <c:v>4852.1772979199195</c:v>
                </c:pt>
                <c:pt idx="239">
                  <c:v>4456.3429336995832</c:v>
                </c:pt>
                <c:pt idx="240">
                  <c:v>4062.4351783841271</c:v>
                </c:pt>
                <c:pt idx="241">
                  <c:v>3670.2816310524418</c:v>
                </c:pt>
                <c:pt idx="242">
                  <c:v>3279.7112291306958</c:v>
                </c:pt>
                <c:pt idx="243">
                  <c:v>2890.5541149526425</c:v>
                </c:pt>
                <c:pt idx="244">
                  <c:v>2502.64150604611</c:v>
                </c:pt>
                <c:pt idx="245">
                  <c:v>2115.8055658638177</c:v>
                </c:pt>
                <c:pt idx="246">
                  <c:v>1729.8792755603545</c:v>
                </c:pt>
                <c:pt idx="247">
                  <c:v>1344.696307033329</c:v>
                </c:pt>
                <c:pt idx="248">
                  <c:v>960.09089574216432</c:v>
                </c:pt>
                <c:pt idx="249">
                  <c:v>575.89771546424663</c:v>
                </c:pt>
                <c:pt idx="250">
                  <c:v>191.95175215601648</c:v>
                </c:pt>
                <c:pt idx="251">
                  <c:v>-191.91182047128405</c:v>
                </c:pt>
                <c:pt idx="252">
                  <c:v>-575.85776649416721</c:v>
                </c:pt>
                <c:pt idx="253">
                  <c:v>-960.05091264842576</c:v>
                </c:pt>
                <c:pt idx="254">
                  <c:v>-1344.6562723815728</c:v>
                </c:pt>
                <c:pt idx="255">
                  <c:v>-1729.8391723632567</c:v>
                </c:pt>
                <c:pt idx="256">
                  <c:v>-2115.7653764635024</c:v>
                </c:pt>
                <c:pt idx="257">
                  <c:v>-2502.6012135297592</c:v>
                </c:pt>
                <c:pt idx="258">
                  <c:v>-2890.5137016623803</c:v>
                </c:pt>
                <c:pt idx="259">
                  <c:v>-3279.6706776321635</c:v>
                </c:pt>
                <c:pt idx="260">
                  <c:v>-3670.240923836775</c:v>
                </c:pt>
                <c:pt idx="261">
                  <c:v>-4062.394297346415</c:v>
                </c:pt>
                <c:pt idx="262">
                  <c:v>-4456.3018615544788</c:v>
                </c:pt>
                <c:pt idx="263">
                  <c:v>-4852.1360161899829</c:v>
                </c:pt>
                <c:pt idx="264">
                  <c:v>-5250.0706314296649</c:v>
                </c:pt>
                <c:pt idx="265">
                  <c:v>-5650.2811825274621</c:v>
                </c:pt>
                <c:pt idx="266">
                  <c:v>-6052.9448854922384</c:v>
                </c:pt>
                <c:pt idx="267">
                  <c:v>-6458.2408362628403</c:v>
                </c:pt>
                <c:pt idx="268">
                  <c:v>-6866.3501504807691</c:v>
                </c:pt>
                <c:pt idx="269">
                  <c:v>-7277.4561057241326</c:v>
                </c:pt>
                <c:pt idx="270">
                  <c:v>-7691.7442878334623</c:v>
                </c:pt>
                <c:pt idx="271">
                  <c:v>-8109.4027355312146</c:v>
                </c:pt>
                <c:pt idx="272">
                  <c:v>-8530.6220934541852</c:v>
                </c:pt>
                <c:pt idx="273">
                  <c:v>-8955.5957631020465</c:v>
                </c:pt>
                <c:pt idx="274">
                  <c:v>-9384.5200587066029</c:v>
                </c:pt>
                <c:pt idx="275">
                  <c:v>-9817.594367340067</c:v>
                </c:pt>
                <c:pt idx="276">
                  <c:v>-10255.021310001466</c:v>
                </c:pt>
                <c:pt idx="277">
                  <c:v>-10697.006908655394</c:v>
                </c:pt>
                <c:pt idx="278">
                  <c:v>-11143.760754689416</c:v>
                </c:pt>
                <c:pt idx="279">
                  <c:v>-11595.49618348504</c:v>
                </c:pt>
                <c:pt idx="280">
                  <c:v>-12052.430451363154</c:v>
                </c:pt>
                <c:pt idx="281">
                  <c:v>-12514.784917533219</c:v>
                </c:pt>
                <c:pt idx="282">
                  <c:v>-12982.785230577269</c:v>
                </c:pt>
                <c:pt idx="283">
                  <c:v>-13456.661520302105</c:v>
                </c:pt>
                <c:pt idx="284">
                  <c:v>-13936.648592353164</c:v>
                </c:pt>
                <c:pt idx="285">
                  <c:v>-14422.986130490694</c:v>
                </c:pt>
                <c:pt idx="286">
                  <c:v>-14915.918903723146</c:v>
                </c:pt>
                <c:pt idx="287">
                  <c:v>-15415.696976632209</c:v>
                </c:pt>
                <c:pt idx="288">
                  <c:v>-15922.575929388178</c:v>
                </c:pt>
                <c:pt idx="289">
                  <c:v>-16436.81708164548</c:v>
                </c:pt>
                <c:pt idx="290">
                  <c:v>-16958.687721565126</c:v>
                </c:pt>
                <c:pt idx="291">
                  <c:v>-17488.461345433941</c:v>
                </c:pt>
                <c:pt idx="292">
                  <c:v>-18026.41790002623</c:v>
                </c:pt>
                <c:pt idx="293">
                  <c:v>-18572.844034731123</c:v>
                </c:pt>
                <c:pt idx="294">
                  <c:v>-19128.033360168745</c:v>
                </c:pt>
                <c:pt idx="295">
                  <c:v>-19692.286714538652</c:v>
                </c:pt>
                <c:pt idx="296">
                  <c:v>-20265.912439301323</c:v>
                </c:pt>
                <c:pt idx="297">
                  <c:v>-20849.226660281864</c:v>
                </c:pt>
                <c:pt idx="298">
                  <c:v>-21442.553581818633</c:v>
                </c:pt>
                <c:pt idx="299">
                  <c:v>-22046.225785837047</c:v>
                </c:pt>
                <c:pt idx="300">
                  <c:v>-22660.584542378459</c:v>
                </c:pt>
                <c:pt idx="301">
                  <c:v>-23285.980130508211</c:v>
                </c:pt>
                <c:pt idx="302">
                  <c:v>-23922.772167250176</c:v>
                </c:pt>
                <c:pt idx="303">
                  <c:v>-24571.329948903527</c:v>
                </c:pt>
                <c:pt idx="304">
                  <c:v>-25232.032801508543</c:v>
                </c:pt>
                <c:pt idx="305">
                  <c:v>-25905.270445420971</c:v>
                </c:pt>
                <c:pt idx="306">
                  <c:v>-26591.443367376545</c:v>
                </c:pt>
                <c:pt idx="307">
                  <c:v>-27290.963208749501</c:v>
                </c:pt>
                <c:pt idx="308">
                  <c:v>-28004.253163190289</c:v>
                </c:pt>
                <c:pt idx="309">
                  <c:v>-28731.748389824817</c:v>
                </c:pt>
                <c:pt idx="310">
                  <c:v>-29473.896437733947</c:v>
                </c:pt>
                <c:pt idx="311">
                  <c:v>-30231.157685219812</c:v>
                </c:pt>
                <c:pt idx="312">
                  <c:v>-31004.005793705142</c:v>
                </c:pt>
                <c:pt idx="313">
                  <c:v>-31792.92817622604</c:v>
                </c:pt>
                <c:pt idx="314">
                  <c:v>-32598.426480069294</c:v>
                </c:pt>
                <c:pt idx="315">
                  <c:v>-33421.01708859158</c:v>
                </c:pt>
                <c:pt idx="316">
                  <c:v>-34261.231634243835</c:v>
                </c:pt>
                <c:pt idx="317">
                  <c:v>-35119.617534279321</c:v>
                </c:pt>
                <c:pt idx="318">
                  <c:v>-35996.738538818616</c:v>
                </c:pt>
                <c:pt idx="319">
                  <c:v>-36893.175300806237</c:v>
                </c:pt>
                <c:pt idx="320">
                  <c:v>-37809.525961055813</c:v>
                </c:pt>
                <c:pt idx="321">
                  <c:v>-38746.406756787939</c:v>
                </c:pt>
                <c:pt idx="322">
                  <c:v>-39704.452644436984</c:v>
                </c:pt>
                <c:pt idx="323">
                  <c:v>-40684.31794740491</c:v>
                </c:pt>
                <c:pt idx="324">
                  <c:v>-41686.677023395307</c:v>
                </c:pt>
                <c:pt idx="325">
                  <c:v>-42712.224950938813</c:v>
                </c:pt>
                <c:pt idx="326">
                  <c:v>-43761.678242161252</c:v>
                </c:pt>
                <c:pt idx="327">
                  <c:v>-44835.775573998049</c:v>
                </c:pt>
                <c:pt idx="328">
                  <c:v>-45935.278545918693</c:v>
                </c:pt>
                <c:pt idx="329">
                  <c:v>-47060.972460731195</c:v>
                </c:pt>
                <c:pt idx="330">
                  <c:v>-48213.667129202993</c:v>
                </c:pt>
                <c:pt idx="331">
                  <c:v>-49394.197699873941</c:v>
                </c:pt>
                <c:pt idx="332">
                  <c:v>-50603.425516559953</c:v>
                </c:pt>
                <c:pt idx="333">
                  <c:v>-51842.238999384608</c:v>
                </c:pt>
                <c:pt idx="334">
                  <c:v>-53111.554555072624</c:v>
                </c:pt>
                <c:pt idx="335">
                  <c:v>-54412.317513524715</c:v>
                </c:pt>
                <c:pt idx="336">
                  <c:v>-55745.503093450468</c:v>
                </c:pt>
                <c:pt idx="337">
                  <c:v>-57112.117394506116</c:v>
                </c:pt>
                <c:pt idx="338">
                  <c:v>-58513.19842242037</c:v>
                </c:pt>
                <c:pt idx="339">
                  <c:v>-59949.817138462407</c:v>
                </c:pt>
                <c:pt idx="340">
                  <c:v>-61423.078543915472</c:v>
                </c:pt>
                <c:pt idx="341">
                  <c:v>-62934.122791810929</c:v>
                </c:pt>
                <c:pt idx="342">
                  <c:v>-64484.12633031515</c:v>
                </c:pt>
                <c:pt idx="343">
                  <c:v>-66074.303076270997</c:v>
                </c:pt>
                <c:pt idx="344">
                  <c:v>-67705.905622168415</c:v>
                </c:pt>
                <c:pt idx="345">
                  <c:v>-69380.226471497619</c:v>
                </c:pt>
                <c:pt idx="346">
                  <c:v>-71098.599307387063</c:v>
                </c:pt>
                <c:pt idx="347">
                  <c:v>-72862.400291039507</c:v>
                </c:pt>
                <c:pt idx="348">
                  <c:v>-74673.04939367302</c:v>
                </c:pt>
                <c:pt idx="349">
                  <c:v>-76532.011755703788</c:v>
                </c:pt>
                <c:pt idx="350">
                  <c:v>-78440.7990799088</c:v>
                </c:pt>
              </c:numCache>
            </c:numRef>
          </c:yVal>
          <c:smooth val="0"/>
        </c:ser>
        <c:dLbls>
          <c:showLegendKey val="0"/>
          <c:showVal val="0"/>
          <c:showCatName val="0"/>
          <c:showSerName val="0"/>
          <c:showPercent val="0"/>
          <c:showBubbleSize val="0"/>
        </c:dLbls>
        <c:axId val="53860608"/>
        <c:axId val="53862784"/>
      </c:scatterChart>
      <c:valAx>
        <c:axId val="53860608"/>
        <c:scaling>
          <c:orientation val="minMax"/>
        </c:scaling>
        <c:delete val="0"/>
        <c:axPos val="b"/>
        <c:majorGridlines>
          <c:spPr>
            <a:ln w="3175">
              <a:solidFill>
                <a:srgbClr val="000000"/>
              </a:solidFill>
              <a:prstDash val="solid"/>
            </a:ln>
          </c:spPr>
        </c:majorGridlines>
        <c:title>
          <c:tx>
            <c:rich>
              <a:bodyPr/>
              <a:lstStyle/>
              <a:p>
                <a:pPr>
                  <a:defRPr sz="1000" b="1" i="0" u="none" strike="noStrike" baseline="0">
                    <a:solidFill>
                      <a:srgbClr val="000000"/>
                    </a:solidFill>
                    <a:latin typeface="Geneva"/>
                    <a:ea typeface="Geneva"/>
                    <a:cs typeface="Geneva"/>
                  </a:defRPr>
                </a:pPr>
                <a:r>
                  <a:rPr lang="en-US" dirty="0"/>
                  <a:t>Booster </a:t>
                </a:r>
                <a:r>
                  <a:rPr lang="en-US" dirty="0" smtClean="0"/>
                  <a:t>Time </a:t>
                </a:r>
                <a:r>
                  <a:rPr lang="en-US" dirty="0" err="1" smtClean="0"/>
                  <a:t>ms</a:t>
                </a:r>
                <a:endParaRPr lang="en-US" dirty="0"/>
              </a:p>
            </c:rich>
          </c:tx>
          <c:layout>
            <c:manualLayout>
              <c:xMode val="edge"/>
              <c:yMode val="edge"/>
              <c:x val="0.4903681951621634"/>
              <c:y val="0.90201005025125625"/>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Geneva"/>
                <a:ea typeface="Geneva"/>
                <a:cs typeface="Geneva"/>
              </a:defRPr>
            </a:pPr>
            <a:endParaRPr lang="en-US"/>
          </a:p>
        </c:txPr>
        <c:crossAx val="53862784"/>
        <c:crosses val="autoZero"/>
        <c:crossBetween val="midCat"/>
      </c:valAx>
      <c:valAx>
        <c:axId val="53862784"/>
        <c:scaling>
          <c:orientation val="minMax"/>
          <c:max val="2020000"/>
          <c:min val="0"/>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Geneva"/>
                    <a:ea typeface="Geneva"/>
                    <a:cs typeface="Geneva"/>
                  </a:defRPr>
                </a:pPr>
                <a:r>
                  <a:rPr lang="en-US" dirty="0"/>
                  <a:t>Hertz/</a:t>
                </a:r>
                <a:r>
                  <a:rPr lang="en-US" dirty="0" err="1"/>
                  <a:t>millisec</a:t>
                </a:r>
                <a:endParaRPr lang="en-US" dirty="0"/>
              </a:p>
            </c:rich>
          </c:tx>
          <c:layout>
            <c:manualLayout>
              <c:xMode val="edge"/>
              <c:yMode val="edge"/>
              <c:x val="0"/>
              <c:y val="0.40137104572454757"/>
            </c:manualLayout>
          </c:layout>
          <c:overlay val="0"/>
          <c:spPr>
            <a:noFill/>
            <a:ln w="25400">
              <a:noFill/>
            </a:ln>
          </c:spPr>
        </c:title>
        <c:numFmt formatCode="0.E+00" sourceLinked="0"/>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Geneva"/>
                <a:ea typeface="Geneva"/>
                <a:cs typeface="Geneva"/>
              </a:defRPr>
            </a:pPr>
            <a:endParaRPr lang="en-US"/>
          </a:p>
        </c:txPr>
        <c:crossAx val="53860608"/>
        <c:crosses val="autoZero"/>
        <c:crossBetween val="midCat"/>
      </c:valAx>
      <c:spPr>
        <a:noFill/>
        <a:ln w="25400">
          <a:noFill/>
        </a:ln>
      </c:spPr>
    </c:plotArea>
    <c:plotVisOnly val="0"/>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Geneva"/>
          <a:ea typeface="Geneva"/>
          <a:cs typeface="Geneva"/>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Sheet1!$B$3:$B$4</c:f>
              <c:strCache>
                <c:ptCount val="1"/>
                <c:pt idx="0">
                  <c:v>PIP Design Handbook 86,739,203</c:v>
                </c:pt>
              </c:strCache>
            </c:strRef>
          </c:tx>
          <c:marker>
            <c:symbol val="none"/>
          </c:marker>
          <c:cat>
            <c:strRef>
              <c:f>Sheet1!$A$5:$A$14</c:f>
              <c:strCache>
                <c:ptCount val="10"/>
                <c:pt idx="0">
                  <c:v>FY12</c:v>
                </c:pt>
                <c:pt idx="1">
                  <c:v>FY13</c:v>
                </c:pt>
                <c:pt idx="2">
                  <c:v>FY14</c:v>
                </c:pt>
                <c:pt idx="3">
                  <c:v>FY15</c:v>
                </c:pt>
                <c:pt idx="4">
                  <c:v>FY16</c:v>
                </c:pt>
                <c:pt idx="5">
                  <c:v>FY17</c:v>
                </c:pt>
                <c:pt idx="6">
                  <c:v>FY18</c:v>
                </c:pt>
                <c:pt idx="7">
                  <c:v>FY19</c:v>
                </c:pt>
                <c:pt idx="8">
                  <c:v>FY20</c:v>
                </c:pt>
                <c:pt idx="9">
                  <c:v>FY21</c:v>
                </c:pt>
              </c:strCache>
            </c:strRef>
          </c:cat>
          <c:val>
            <c:numRef>
              <c:f>Sheet1!$B$5:$B$14</c:f>
              <c:numCache>
                <c:formatCode>#,##0</c:formatCode>
                <c:ptCount val="10"/>
                <c:pt idx="0">
                  <c:v>17346668</c:v>
                </c:pt>
                <c:pt idx="1">
                  <c:v>14779844</c:v>
                </c:pt>
                <c:pt idx="2">
                  <c:v>19437625</c:v>
                </c:pt>
                <c:pt idx="3">
                  <c:v>19873626</c:v>
                </c:pt>
                <c:pt idx="4">
                  <c:v>14188092</c:v>
                </c:pt>
                <c:pt idx="5">
                  <c:v>1113348</c:v>
                </c:pt>
                <c:pt idx="6">
                  <c:v>0</c:v>
                </c:pt>
                <c:pt idx="7">
                  <c:v>0</c:v>
                </c:pt>
                <c:pt idx="8">
                  <c:v>0</c:v>
                </c:pt>
                <c:pt idx="9">
                  <c:v>0</c:v>
                </c:pt>
              </c:numCache>
            </c:numRef>
          </c:val>
          <c:smooth val="0"/>
        </c:ser>
        <c:ser>
          <c:idx val="1"/>
          <c:order val="1"/>
          <c:tx>
            <c:strRef>
              <c:f>Sheet1!$C$3:$C$4</c:f>
              <c:strCache>
                <c:ptCount val="1"/>
                <c:pt idx="0">
                  <c:v>Revision August 2012 88,532,000</c:v>
                </c:pt>
              </c:strCache>
            </c:strRef>
          </c:tx>
          <c:marker>
            <c:symbol val="none"/>
          </c:marker>
          <c:cat>
            <c:strRef>
              <c:f>Sheet1!$A$5:$A$14</c:f>
              <c:strCache>
                <c:ptCount val="10"/>
                <c:pt idx="0">
                  <c:v>FY12</c:v>
                </c:pt>
                <c:pt idx="1">
                  <c:v>FY13</c:v>
                </c:pt>
                <c:pt idx="2">
                  <c:v>FY14</c:v>
                </c:pt>
                <c:pt idx="3">
                  <c:v>FY15</c:v>
                </c:pt>
                <c:pt idx="4">
                  <c:v>FY16</c:v>
                </c:pt>
                <c:pt idx="5">
                  <c:v>FY17</c:v>
                </c:pt>
                <c:pt idx="6">
                  <c:v>FY18</c:v>
                </c:pt>
                <c:pt idx="7">
                  <c:v>FY19</c:v>
                </c:pt>
                <c:pt idx="8">
                  <c:v>FY20</c:v>
                </c:pt>
                <c:pt idx="9">
                  <c:v>FY21</c:v>
                </c:pt>
              </c:strCache>
            </c:strRef>
          </c:cat>
          <c:val>
            <c:numRef>
              <c:f>Sheet1!$C$5:$C$14</c:f>
              <c:numCache>
                <c:formatCode>#,##0</c:formatCode>
                <c:ptCount val="10"/>
                <c:pt idx="0">
                  <c:v>15063000</c:v>
                </c:pt>
                <c:pt idx="1">
                  <c:v>6769000</c:v>
                </c:pt>
                <c:pt idx="2">
                  <c:v>8700000</c:v>
                </c:pt>
                <c:pt idx="3">
                  <c:v>15000000</c:v>
                </c:pt>
                <c:pt idx="4">
                  <c:v>16000000</c:v>
                </c:pt>
                <c:pt idx="5">
                  <c:v>16000000</c:v>
                </c:pt>
                <c:pt idx="6">
                  <c:v>11000000</c:v>
                </c:pt>
                <c:pt idx="7">
                  <c:v>0</c:v>
                </c:pt>
                <c:pt idx="8">
                  <c:v>0</c:v>
                </c:pt>
                <c:pt idx="9">
                  <c:v>0</c:v>
                </c:pt>
              </c:numCache>
            </c:numRef>
          </c:val>
          <c:smooth val="0"/>
        </c:ser>
        <c:ser>
          <c:idx val="2"/>
          <c:order val="2"/>
          <c:tx>
            <c:strRef>
              <c:f>Sheet1!$D$3:$D$4</c:f>
              <c:strCache>
                <c:ptCount val="1"/>
                <c:pt idx="0">
                  <c:v>Revision October 2013 89,568,000</c:v>
                </c:pt>
              </c:strCache>
            </c:strRef>
          </c:tx>
          <c:marker>
            <c:symbol val="none"/>
          </c:marker>
          <c:cat>
            <c:strRef>
              <c:f>Sheet1!$A$5:$A$14</c:f>
              <c:strCache>
                <c:ptCount val="10"/>
                <c:pt idx="0">
                  <c:v>FY12</c:v>
                </c:pt>
                <c:pt idx="1">
                  <c:v>FY13</c:v>
                </c:pt>
                <c:pt idx="2">
                  <c:v>FY14</c:v>
                </c:pt>
                <c:pt idx="3">
                  <c:v>FY15</c:v>
                </c:pt>
                <c:pt idx="4">
                  <c:v>FY16</c:v>
                </c:pt>
                <c:pt idx="5">
                  <c:v>FY17</c:v>
                </c:pt>
                <c:pt idx="6">
                  <c:v>FY18</c:v>
                </c:pt>
                <c:pt idx="7">
                  <c:v>FY19</c:v>
                </c:pt>
                <c:pt idx="8">
                  <c:v>FY20</c:v>
                </c:pt>
                <c:pt idx="9">
                  <c:v>FY21</c:v>
                </c:pt>
              </c:strCache>
            </c:strRef>
          </c:cat>
          <c:val>
            <c:numRef>
              <c:f>Sheet1!$D$5:$D$14</c:f>
              <c:numCache>
                <c:formatCode>#,##0</c:formatCode>
                <c:ptCount val="10"/>
                <c:pt idx="0">
                  <c:v>13956000</c:v>
                </c:pt>
                <c:pt idx="1">
                  <c:v>8612000</c:v>
                </c:pt>
                <c:pt idx="2">
                  <c:v>11000000</c:v>
                </c:pt>
                <c:pt idx="3">
                  <c:v>15000000</c:v>
                </c:pt>
                <c:pt idx="4">
                  <c:v>16000000</c:v>
                </c:pt>
                <c:pt idx="5">
                  <c:v>16000000</c:v>
                </c:pt>
                <c:pt idx="6">
                  <c:v>9000000</c:v>
                </c:pt>
                <c:pt idx="7">
                  <c:v>0</c:v>
                </c:pt>
                <c:pt idx="8">
                  <c:v>0</c:v>
                </c:pt>
                <c:pt idx="9">
                  <c:v>0</c:v>
                </c:pt>
              </c:numCache>
            </c:numRef>
          </c:val>
          <c:smooth val="0"/>
        </c:ser>
        <c:ser>
          <c:idx val="3"/>
          <c:order val="3"/>
          <c:tx>
            <c:strRef>
              <c:f>Sheet1!$E$3:$E$4</c:f>
              <c:strCache>
                <c:ptCount val="1"/>
                <c:pt idx="0">
                  <c:v>Revision May 2014 89,568,000</c:v>
                </c:pt>
              </c:strCache>
            </c:strRef>
          </c:tx>
          <c:marker>
            <c:symbol val="none"/>
          </c:marker>
          <c:cat>
            <c:strRef>
              <c:f>Sheet1!$A$5:$A$14</c:f>
              <c:strCache>
                <c:ptCount val="10"/>
                <c:pt idx="0">
                  <c:v>FY12</c:v>
                </c:pt>
                <c:pt idx="1">
                  <c:v>FY13</c:v>
                </c:pt>
                <c:pt idx="2">
                  <c:v>FY14</c:v>
                </c:pt>
                <c:pt idx="3">
                  <c:v>FY15</c:v>
                </c:pt>
                <c:pt idx="4">
                  <c:v>FY16</c:v>
                </c:pt>
                <c:pt idx="5">
                  <c:v>FY17</c:v>
                </c:pt>
                <c:pt idx="6">
                  <c:v>FY18</c:v>
                </c:pt>
                <c:pt idx="7">
                  <c:v>FY19</c:v>
                </c:pt>
                <c:pt idx="8">
                  <c:v>FY20</c:v>
                </c:pt>
                <c:pt idx="9">
                  <c:v>FY21</c:v>
                </c:pt>
              </c:strCache>
            </c:strRef>
          </c:cat>
          <c:val>
            <c:numRef>
              <c:f>Sheet1!$E$5:$E$14</c:f>
              <c:numCache>
                <c:formatCode>#,##0</c:formatCode>
                <c:ptCount val="10"/>
                <c:pt idx="0">
                  <c:v>13956000</c:v>
                </c:pt>
                <c:pt idx="1">
                  <c:v>8612000</c:v>
                </c:pt>
                <c:pt idx="2">
                  <c:v>10000000</c:v>
                </c:pt>
                <c:pt idx="3">
                  <c:v>12000000</c:v>
                </c:pt>
                <c:pt idx="4">
                  <c:v>16000000</c:v>
                </c:pt>
                <c:pt idx="5">
                  <c:v>16000000</c:v>
                </c:pt>
                <c:pt idx="6">
                  <c:v>9000000</c:v>
                </c:pt>
                <c:pt idx="7">
                  <c:v>4000000</c:v>
                </c:pt>
                <c:pt idx="8">
                  <c:v>0</c:v>
                </c:pt>
                <c:pt idx="9">
                  <c:v>0</c:v>
                </c:pt>
              </c:numCache>
            </c:numRef>
          </c:val>
          <c:smooth val="0"/>
        </c:ser>
        <c:ser>
          <c:idx val="4"/>
          <c:order val="4"/>
          <c:tx>
            <c:strRef>
              <c:f>Sheet1!$F$3:$F$4</c:f>
              <c:strCache>
                <c:ptCount val="1"/>
                <c:pt idx="0">
                  <c:v>Example revision 89,568,000</c:v>
                </c:pt>
              </c:strCache>
            </c:strRef>
          </c:tx>
          <c:marker>
            <c:symbol val="none"/>
          </c:marker>
          <c:cat>
            <c:strRef>
              <c:f>Sheet1!$A$5:$A$14</c:f>
              <c:strCache>
                <c:ptCount val="10"/>
                <c:pt idx="0">
                  <c:v>FY12</c:v>
                </c:pt>
                <c:pt idx="1">
                  <c:v>FY13</c:v>
                </c:pt>
                <c:pt idx="2">
                  <c:v>FY14</c:v>
                </c:pt>
                <c:pt idx="3">
                  <c:v>FY15</c:v>
                </c:pt>
                <c:pt idx="4">
                  <c:v>FY16</c:v>
                </c:pt>
                <c:pt idx="5">
                  <c:v>FY17</c:v>
                </c:pt>
                <c:pt idx="6">
                  <c:v>FY18</c:v>
                </c:pt>
                <c:pt idx="7">
                  <c:v>FY19</c:v>
                </c:pt>
                <c:pt idx="8">
                  <c:v>FY20</c:v>
                </c:pt>
                <c:pt idx="9">
                  <c:v>FY21</c:v>
                </c:pt>
              </c:strCache>
            </c:strRef>
          </c:cat>
          <c:val>
            <c:numRef>
              <c:f>Sheet1!$F$5:$F$14</c:f>
              <c:numCache>
                <c:formatCode>#,##0</c:formatCode>
                <c:ptCount val="10"/>
                <c:pt idx="0">
                  <c:v>13956000</c:v>
                </c:pt>
                <c:pt idx="1">
                  <c:v>8612000</c:v>
                </c:pt>
                <c:pt idx="2">
                  <c:v>10000000</c:v>
                </c:pt>
                <c:pt idx="3">
                  <c:v>8000000</c:v>
                </c:pt>
                <c:pt idx="4">
                  <c:v>10000000</c:v>
                </c:pt>
                <c:pt idx="5">
                  <c:v>10000000</c:v>
                </c:pt>
                <c:pt idx="6">
                  <c:v>10000000</c:v>
                </c:pt>
                <c:pt idx="7">
                  <c:v>11500000</c:v>
                </c:pt>
                <c:pt idx="8">
                  <c:v>6000000</c:v>
                </c:pt>
                <c:pt idx="9">
                  <c:v>1500000</c:v>
                </c:pt>
              </c:numCache>
            </c:numRef>
          </c:val>
          <c:smooth val="0"/>
        </c:ser>
        <c:dLbls>
          <c:showLegendKey val="0"/>
          <c:showVal val="0"/>
          <c:showCatName val="0"/>
          <c:showSerName val="0"/>
          <c:showPercent val="0"/>
          <c:showBubbleSize val="0"/>
        </c:dLbls>
        <c:marker val="1"/>
        <c:smooth val="0"/>
        <c:axId val="169296256"/>
        <c:axId val="169297792"/>
      </c:lineChart>
      <c:catAx>
        <c:axId val="169296256"/>
        <c:scaling>
          <c:orientation val="minMax"/>
        </c:scaling>
        <c:delete val="0"/>
        <c:axPos val="b"/>
        <c:majorTickMark val="out"/>
        <c:minorTickMark val="none"/>
        <c:tickLblPos val="nextTo"/>
        <c:crossAx val="169297792"/>
        <c:crosses val="autoZero"/>
        <c:auto val="1"/>
        <c:lblAlgn val="ctr"/>
        <c:lblOffset val="100"/>
        <c:noMultiLvlLbl val="0"/>
      </c:catAx>
      <c:valAx>
        <c:axId val="169297792"/>
        <c:scaling>
          <c:orientation val="minMax"/>
          <c:max val="25000000"/>
          <c:min val="0"/>
        </c:scaling>
        <c:delete val="0"/>
        <c:axPos val="l"/>
        <c:majorGridlines/>
        <c:numFmt formatCode="#,##0" sourceLinked="1"/>
        <c:majorTickMark val="out"/>
        <c:minorTickMark val="none"/>
        <c:tickLblPos val="nextTo"/>
        <c:crossAx val="169296256"/>
        <c:crosses val="autoZero"/>
        <c:crossBetween val="between"/>
        <c:majorUnit val="5000000"/>
        <c:minorUnit val="1"/>
      </c:valAx>
    </c:plotArea>
    <c:legend>
      <c:legendPos val="r"/>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D536C6-5DE6-44B9-AB2D-5E347A84149B}"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0BFC403C-FD65-4BF2-8497-420B2449AD5A}">
      <dgm:prSet phldrT="[Text]" custT="1"/>
      <dgm:spPr/>
      <dgm:t>
        <a:bodyPr/>
        <a:lstStyle/>
        <a:p>
          <a:pPr algn="ctr"/>
          <a:r>
            <a:rPr lang="en-US" sz="1000" dirty="0"/>
            <a:t>Proton Source Task Force 2010</a:t>
          </a:r>
        </a:p>
      </dgm:t>
    </dgm:pt>
    <dgm:pt modelId="{99E8A2A1-790C-440C-9918-DC427F561D8D}" type="parTrans" cxnId="{EDE71DC1-DCFA-456F-B655-D6AB0423BD89}">
      <dgm:prSet/>
      <dgm:spPr/>
      <dgm:t>
        <a:bodyPr/>
        <a:lstStyle/>
        <a:p>
          <a:pPr algn="ctr"/>
          <a:endParaRPr lang="en-US"/>
        </a:p>
      </dgm:t>
    </dgm:pt>
    <dgm:pt modelId="{117CF099-26CF-4AA3-8E9A-6FBC296DD845}" type="sibTrans" cxnId="{EDE71DC1-DCFA-456F-B655-D6AB0423BD89}">
      <dgm:prSet/>
      <dgm:spPr/>
      <dgm:t>
        <a:bodyPr/>
        <a:lstStyle/>
        <a:p>
          <a:pPr algn="ctr"/>
          <a:endParaRPr lang="en-US"/>
        </a:p>
      </dgm:t>
    </dgm:pt>
    <dgm:pt modelId="{4B51A605-47B0-4DD1-BA8A-14E7FEBCD247}">
      <dgm:prSet custT="1"/>
      <dgm:spPr/>
      <dgm:t>
        <a:bodyPr/>
        <a:lstStyle/>
        <a:p>
          <a:pPr algn="ctr"/>
          <a:r>
            <a:rPr lang="en-US" sz="1000"/>
            <a:t>Proton Source Workshop 2010 </a:t>
          </a:r>
        </a:p>
      </dgm:t>
    </dgm:pt>
    <dgm:pt modelId="{37A89946-E84A-4647-89A5-9D2166F342DC}" type="parTrans" cxnId="{7D049F17-0274-4155-BFE5-059AA0B492A0}">
      <dgm:prSet/>
      <dgm:spPr/>
      <dgm:t>
        <a:bodyPr/>
        <a:lstStyle/>
        <a:p>
          <a:pPr algn="ctr"/>
          <a:endParaRPr lang="en-US"/>
        </a:p>
      </dgm:t>
    </dgm:pt>
    <dgm:pt modelId="{F7FA54CF-6F0A-4A17-95C5-BA4D94C93A9F}" type="sibTrans" cxnId="{7D049F17-0274-4155-BFE5-059AA0B492A0}">
      <dgm:prSet/>
      <dgm:spPr/>
      <dgm:t>
        <a:bodyPr/>
        <a:lstStyle/>
        <a:p>
          <a:pPr algn="ctr"/>
          <a:endParaRPr lang="en-US"/>
        </a:p>
      </dgm:t>
    </dgm:pt>
    <dgm:pt modelId="{F88E7440-1058-4E46-94C1-8EB3402EEADF}">
      <dgm:prSet custT="1"/>
      <dgm:spPr/>
      <dgm:t>
        <a:bodyPr/>
        <a:lstStyle/>
        <a:p>
          <a:pPr algn="ctr"/>
          <a:r>
            <a:rPr lang="en-US" sz="1000">
              <a:solidFill>
                <a:srgbClr val="FF0000"/>
              </a:solidFill>
            </a:rPr>
            <a:t>Booster 15 Hz Operation</a:t>
          </a:r>
        </a:p>
        <a:p>
          <a:pPr algn="ctr"/>
          <a:r>
            <a:rPr lang="en-US" sz="1000">
              <a:solidFill>
                <a:srgbClr val="FF0000"/>
              </a:solidFill>
            </a:rPr>
            <a:t>2015</a:t>
          </a:r>
        </a:p>
      </dgm:t>
    </dgm:pt>
    <dgm:pt modelId="{EBDBF9D3-6B7E-4E95-B4D6-CF8543C72CBD}" type="parTrans" cxnId="{75478C6C-A687-41D6-ABE4-16582A91D2C6}">
      <dgm:prSet/>
      <dgm:spPr/>
      <dgm:t>
        <a:bodyPr/>
        <a:lstStyle/>
        <a:p>
          <a:pPr algn="ctr"/>
          <a:endParaRPr lang="en-US"/>
        </a:p>
      </dgm:t>
    </dgm:pt>
    <dgm:pt modelId="{DBBD2744-B081-4D4D-B517-DDC681D65034}" type="sibTrans" cxnId="{75478C6C-A687-41D6-ABE4-16582A91D2C6}">
      <dgm:prSet/>
      <dgm:spPr/>
      <dgm:t>
        <a:bodyPr/>
        <a:lstStyle/>
        <a:p>
          <a:pPr algn="ctr"/>
          <a:endParaRPr lang="en-US"/>
        </a:p>
      </dgm:t>
    </dgm:pt>
    <dgm:pt modelId="{67F6C998-E563-49EF-A2C7-EFA90C2BD5D8}">
      <dgm:prSet custT="1"/>
      <dgm:spPr/>
      <dgm:t>
        <a:bodyPr/>
        <a:lstStyle/>
        <a:p>
          <a:pPr algn="ctr"/>
          <a:r>
            <a:rPr lang="en-US" sz="1000"/>
            <a:t>PIP Begins</a:t>
          </a:r>
        </a:p>
        <a:p>
          <a:pPr algn="ctr"/>
          <a:r>
            <a:rPr lang="en-US" sz="1000"/>
            <a:t>2011</a:t>
          </a:r>
        </a:p>
      </dgm:t>
    </dgm:pt>
    <dgm:pt modelId="{D6727FDA-763A-4BA4-9ADA-BFC383F0FB3E}" type="parTrans" cxnId="{8582F685-5542-4FC2-AB8C-F58AAE087701}">
      <dgm:prSet/>
      <dgm:spPr/>
      <dgm:t>
        <a:bodyPr/>
        <a:lstStyle/>
        <a:p>
          <a:pPr algn="ctr"/>
          <a:endParaRPr lang="en-US"/>
        </a:p>
      </dgm:t>
    </dgm:pt>
    <dgm:pt modelId="{04E9DDA9-4F36-4601-92F6-2CB38000FC36}" type="sibTrans" cxnId="{8582F685-5542-4FC2-AB8C-F58AAE087701}">
      <dgm:prSet/>
      <dgm:spPr/>
      <dgm:t>
        <a:bodyPr/>
        <a:lstStyle/>
        <a:p>
          <a:pPr algn="ctr"/>
          <a:endParaRPr lang="en-US"/>
        </a:p>
      </dgm:t>
    </dgm:pt>
    <dgm:pt modelId="{3B97AD07-D79E-437D-9DEF-261D8B55D0C1}">
      <dgm:prSet custT="1"/>
      <dgm:spPr/>
      <dgm:t>
        <a:bodyPr/>
        <a:lstStyle/>
        <a:p>
          <a:pPr algn="ctr"/>
          <a:r>
            <a:rPr lang="en-US" sz="1000" dirty="0"/>
            <a:t>PIP </a:t>
          </a:r>
          <a:r>
            <a:rPr lang="en-US" sz="1000" dirty="0" err="1"/>
            <a:t>Deisgn</a:t>
          </a:r>
          <a:r>
            <a:rPr lang="en-US" sz="1000" dirty="0"/>
            <a:t> </a:t>
          </a:r>
          <a:r>
            <a:rPr lang="en-US" sz="1000" dirty="0" err="1"/>
            <a:t>Handbok</a:t>
          </a:r>
          <a:r>
            <a:rPr lang="en-US" sz="1000" dirty="0"/>
            <a:t> &amp; Project Controls 2012</a:t>
          </a:r>
        </a:p>
      </dgm:t>
    </dgm:pt>
    <dgm:pt modelId="{7C3180CA-7E86-40A1-9E82-9AB750B08660}" type="parTrans" cxnId="{EFB71AB6-3E85-413F-A612-7060ED936C84}">
      <dgm:prSet/>
      <dgm:spPr/>
      <dgm:t>
        <a:bodyPr/>
        <a:lstStyle/>
        <a:p>
          <a:pPr algn="ctr"/>
          <a:endParaRPr lang="en-US"/>
        </a:p>
      </dgm:t>
    </dgm:pt>
    <dgm:pt modelId="{158FB94E-134E-40A7-A620-2C9E7B681F60}" type="sibTrans" cxnId="{EFB71AB6-3E85-413F-A612-7060ED936C84}">
      <dgm:prSet/>
      <dgm:spPr/>
      <dgm:t>
        <a:bodyPr/>
        <a:lstStyle/>
        <a:p>
          <a:pPr algn="ctr"/>
          <a:endParaRPr lang="en-US"/>
        </a:p>
      </dgm:t>
    </dgm:pt>
    <dgm:pt modelId="{E452F8B5-7E60-4F06-948D-24ABEB719E41}">
      <dgm:prSet custT="1"/>
      <dgm:spPr/>
      <dgm:t>
        <a:bodyPr/>
        <a:lstStyle/>
        <a:p>
          <a:pPr algn="ctr"/>
          <a:r>
            <a:rPr lang="en-US" sz="1000"/>
            <a:t>RFQ Injector &amp; Booster RF Solid State Complete</a:t>
          </a:r>
        </a:p>
        <a:p>
          <a:pPr algn="ctr"/>
          <a:r>
            <a:rPr lang="en-US" sz="1000"/>
            <a:t>2013</a:t>
          </a:r>
        </a:p>
      </dgm:t>
    </dgm:pt>
    <dgm:pt modelId="{EC1896A9-5EE7-4D3D-8BCD-8B84C635BCA3}" type="parTrans" cxnId="{2E132313-F0C4-45D3-8DC9-D54C724ECD9D}">
      <dgm:prSet/>
      <dgm:spPr/>
      <dgm:t>
        <a:bodyPr/>
        <a:lstStyle/>
        <a:p>
          <a:pPr algn="ctr"/>
          <a:endParaRPr lang="en-US"/>
        </a:p>
      </dgm:t>
    </dgm:pt>
    <dgm:pt modelId="{13AD71EF-BE74-4605-8636-0CFE9CD04C8E}" type="sibTrans" cxnId="{2E132313-F0C4-45D3-8DC9-D54C724ECD9D}">
      <dgm:prSet/>
      <dgm:spPr/>
      <dgm:t>
        <a:bodyPr/>
        <a:lstStyle/>
        <a:p>
          <a:pPr algn="ctr"/>
          <a:endParaRPr lang="en-US"/>
        </a:p>
      </dgm:t>
    </dgm:pt>
    <dgm:pt modelId="{7F72F064-7EFF-446C-A00F-DAF01D56C144}">
      <dgm:prSet/>
      <dgm:spPr/>
      <dgm:t>
        <a:bodyPr/>
        <a:lstStyle/>
        <a:p>
          <a:pPr algn="ctr"/>
          <a:r>
            <a:rPr lang="en-US">
              <a:solidFill>
                <a:srgbClr val="FF0000"/>
              </a:solidFill>
            </a:rPr>
            <a:t>Linac High Power RF System Completed</a:t>
          </a:r>
        </a:p>
        <a:p>
          <a:pPr algn="ctr"/>
          <a:r>
            <a:rPr lang="en-US">
              <a:solidFill>
                <a:srgbClr val="FF0000"/>
              </a:solidFill>
            </a:rPr>
            <a:t>2019</a:t>
          </a:r>
        </a:p>
      </dgm:t>
    </dgm:pt>
    <dgm:pt modelId="{3E0AE8CC-66E0-499A-98C2-37EBFAF520F3}" type="parTrans" cxnId="{9F092F9D-BD53-4264-9339-DC5472598036}">
      <dgm:prSet/>
      <dgm:spPr/>
      <dgm:t>
        <a:bodyPr/>
        <a:lstStyle/>
        <a:p>
          <a:pPr algn="ctr"/>
          <a:endParaRPr lang="en-US"/>
        </a:p>
      </dgm:t>
    </dgm:pt>
    <dgm:pt modelId="{41F53CF0-EF09-470C-8D3C-ABF763A21BDC}" type="sibTrans" cxnId="{9F092F9D-BD53-4264-9339-DC5472598036}">
      <dgm:prSet/>
      <dgm:spPr/>
      <dgm:t>
        <a:bodyPr/>
        <a:lstStyle/>
        <a:p>
          <a:pPr algn="ctr"/>
          <a:endParaRPr lang="en-US"/>
        </a:p>
      </dgm:t>
    </dgm:pt>
    <dgm:pt modelId="{F628E1BF-4F7C-4732-B959-73EC398BA02B}">
      <dgm:prSet custT="1"/>
      <dgm:spPr/>
      <dgm:t>
        <a:bodyPr/>
        <a:lstStyle/>
        <a:p>
          <a:pPr algn="ctr"/>
          <a:r>
            <a:rPr lang="en-US" sz="1000">
              <a:solidFill>
                <a:srgbClr val="FF0000"/>
              </a:solidFill>
            </a:rPr>
            <a:t>Project Complete</a:t>
          </a:r>
        </a:p>
        <a:p>
          <a:pPr algn="ctr"/>
          <a:r>
            <a:rPr lang="en-US" sz="1000">
              <a:solidFill>
                <a:srgbClr val="FF0000"/>
              </a:solidFill>
            </a:rPr>
            <a:t>2019</a:t>
          </a:r>
        </a:p>
      </dgm:t>
    </dgm:pt>
    <dgm:pt modelId="{25C7122C-905B-4F26-9FF4-4EF7BE8BFD72}" type="parTrans" cxnId="{3E2FCEB5-1E54-40C0-9533-CB4AEE62A7E9}">
      <dgm:prSet/>
      <dgm:spPr/>
      <dgm:t>
        <a:bodyPr/>
        <a:lstStyle/>
        <a:p>
          <a:pPr algn="ctr"/>
          <a:endParaRPr lang="en-US"/>
        </a:p>
      </dgm:t>
    </dgm:pt>
    <dgm:pt modelId="{FF55358B-9D9F-4C80-AE7B-C1878226D7EB}" type="sibTrans" cxnId="{3E2FCEB5-1E54-40C0-9533-CB4AEE62A7E9}">
      <dgm:prSet/>
      <dgm:spPr/>
      <dgm:t>
        <a:bodyPr/>
        <a:lstStyle/>
        <a:p>
          <a:pPr algn="ctr"/>
          <a:endParaRPr lang="en-US"/>
        </a:p>
      </dgm:t>
    </dgm:pt>
    <dgm:pt modelId="{45266527-D806-4515-94BF-C0DD6858374F}">
      <dgm:prSet phldrT="[Text]" custT="1"/>
      <dgm:spPr/>
      <dgm:t>
        <a:bodyPr/>
        <a:lstStyle/>
        <a:p>
          <a:pPr algn="ctr"/>
          <a:r>
            <a:rPr lang="en-US" sz="1000" dirty="0" smtClean="0"/>
            <a:t>End of Proton Plan Effort</a:t>
          </a:r>
          <a:endParaRPr lang="en-US" sz="1000" dirty="0"/>
        </a:p>
      </dgm:t>
    </dgm:pt>
    <dgm:pt modelId="{6A0F59E8-BC10-4052-A7F0-31D56A7DFD72}" type="parTrans" cxnId="{AFF2F1F9-8FE9-48E9-8DA6-76268679EAA9}">
      <dgm:prSet/>
      <dgm:spPr/>
      <dgm:t>
        <a:bodyPr/>
        <a:lstStyle/>
        <a:p>
          <a:endParaRPr lang="en-US"/>
        </a:p>
      </dgm:t>
    </dgm:pt>
    <dgm:pt modelId="{37592B64-1FB2-42C8-9697-DAA25D414E74}" type="sibTrans" cxnId="{AFF2F1F9-8FE9-48E9-8DA6-76268679EAA9}">
      <dgm:prSet/>
      <dgm:spPr/>
      <dgm:t>
        <a:bodyPr/>
        <a:lstStyle/>
        <a:p>
          <a:endParaRPr lang="en-US"/>
        </a:p>
      </dgm:t>
    </dgm:pt>
    <dgm:pt modelId="{F889484A-4091-406F-8EFB-F75C7B08AE50}" type="pres">
      <dgm:prSet presAssocID="{7CD536C6-5DE6-44B9-AB2D-5E347A84149B}" presName="Name0" presStyleCnt="0">
        <dgm:presLayoutVars>
          <dgm:dir/>
          <dgm:resizeHandles val="exact"/>
        </dgm:presLayoutVars>
      </dgm:prSet>
      <dgm:spPr/>
    </dgm:pt>
    <dgm:pt modelId="{63EBACEF-8C84-4D95-8784-719150634470}" type="pres">
      <dgm:prSet presAssocID="{45266527-D806-4515-94BF-C0DD6858374F}" presName="composite" presStyleCnt="0"/>
      <dgm:spPr/>
    </dgm:pt>
    <dgm:pt modelId="{89E0C980-8C53-4844-9CDE-411ECF1F144C}" type="pres">
      <dgm:prSet presAssocID="{45266527-D806-4515-94BF-C0DD6858374F}" presName="bgChev" presStyleLbl="node1" presStyleIdx="0" presStyleCnt="9"/>
      <dgm:spPr/>
    </dgm:pt>
    <dgm:pt modelId="{605A20CF-F140-4BEF-BDB7-B0CF5F642A09}" type="pres">
      <dgm:prSet presAssocID="{45266527-D806-4515-94BF-C0DD6858374F}" presName="txNode" presStyleLbl="fgAcc1" presStyleIdx="0" presStyleCnt="9" custScaleX="120257" custScaleY="388724">
        <dgm:presLayoutVars>
          <dgm:bulletEnabled val="1"/>
        </dgm:presLayoutVars>
      </dgm:prSet>
      <dgm:spPr/>
      <dgm:t>
        <a:bodyPr/>
        <a:lstStyle/>
        <a:p>
          <a:endParaRPr lang="en-US"/>
        </a:p>
      </dgm:t>
    </dgm:pt>
    <dgm:pt modelId="{E618F855-8C02-417D-9867-3B3229377F6A}" type="pres">
      <dgm:prSet presAssocID="{37592B64-1FB2-42C8-9697-DAA25D414E74}" presName="compositeSpace" presStyleCnt="0"/>
      <dgm:spPr/>
    </dgm:pt>
    <dgm:pt modelId="{8DB02154-E74D-40C5-ACF0-18D66C730DE6}" type="pres">
      <dgm:prSet presAssocID="{0BFC403C-FD65-4BF2-8497-420B2449AD5A}" presName="composite" presStyleCnt="0"/>
      <dgm:spPr/>
    </dgm:pt>
    <dgm:pt modelId="{8E27055A-B431-4416-992C-D511892ABEF2}" type="pres">
      <dgm:prSet presAssocID="{0BFC403C-FD65-4BF2-8497-420B2449AD5A}" presName="bgChev" presStyleLbl="node1" presStyleIdx="1" presStyleCnt="9"/>
      <dgm:spPr/>
    </dgm:pt>
    <dgm:pt modelId="{54D99FE5-D236-443B-A98B-7A53C773442A}" type="pres">
      <dgm:prSet presAssocID="{0BFC403C-FD65-4BF2-8497-420B2449AD5A}" presName="txNode" presStyleLbl="fgAcc1" presStyleIdx="1" presStyleCnt="9" custScaleX="120436" custScaleY="401061">
        <dgm:presLayoutVars>
          <dgm:bulletEnabled val="1"/>
        </dgm:presLayoutVars>
      </dgm:prSet>
      <dgm:spPr/>
      <dgm:t>
        <a:bodyPr/>
        <a:lstStyle/>
        <a:p>
          <a:endParaRPr lang="en-US"/>
        </a:p>
      </dgm:t>
    </dgm:pt>
    <dgm:pt modelId="{F76EA6DA-E0C7-4A16-808D-35FFCC1D419C}" type="pres">
      <dgm:prSet presAssocID="{117CF099-26CF-4AA3-8E9A-6FBC296DD845}" presName="compositeSpace" presStyleCnt="0"/>
      <dgm:spPr/>
    </dgm:pt>
    <dgm:pt modelId="{6851E285-B3B3-43F5-A5AC-AE1EFB4FD7AC}" type="pres">
      <dgm:prSet presAssocID="{4B51A605-47B0-4DD1-BA8A-14E7FEBCD247}" presName="composite" presStyleCnt="0"/>
      <dgm:spPr/>
    </dgm:pt>
    <dgm:pt modelId="{80F28AA3-A649-43D7-B1BD-027A2AF2A1E5}" type="pres">
      <dgm:prSet presAssocID="{4B51A605-47B0-4DD1-BA8A-14E7FEBCD247}" presName="bgChev" presStyleLbl="node1" presStyleIdx="2" presStyleCnt="9"/>
      <dgm:spPr/>
    </dgm:pt>
    <dgm:pt modelId="{54865F90-51DF-45FE-912E-56EE34CC51B0}" type="pres">
      <dgm:prSet presAssocID="{4B51A605-47B0-4DD1-BA8A-14E7FEBCD247}" presName="txNode" presStyleLbl="fgAcc1" presStyleIdx="2" presStyleCnt="9" custScaleX="113753" custScaleY="393769">
        <dgm:presLayoutVars>
          <dgm:bulletEnabled val="1"/>
        </dgm:presLayoutVars>
      </dgm:prSet>
      <dgm:spPr/>
      <dgm:t>
        <a:bodyPr/>
        <a:lstStyle/>
        <a:p>
          <a:endParaRPr lang="en-US"/>
        </a:p>
      </dgm:t>
    </dgm:pt>
    <dgm:pt modelId="{A56929C0-6EE6-42E0-9F9B-8D2E90846E70}" type="pres">
      <dgm:prSet presAssocID="{F7FA54CF-6F0A-4A17-95C5-BA4D94C93A9F}" presName="compositeSpace" presStyleCnt="0"/>
      <dgm:spPr/>
    </dgm:pt>
    <dgm:pt modelId="{2A67E004-0B40-4391-8D2A-4ECBC577C441}" type="pres">
      <dgm:prSet presAssocID="{67F6C998-E563-49EF-A2C7-EFA90C2BD5D8}" presName="composite" presStyleCnt="0"/>
      <dgm:spPr/>
    </dgm:pt>
    <dgm:pt modelId="{3A58A418-F0FB-457C-8EF3-FECCEE866CA9}" type="pres">
      <dgm:prSet presAssocID="{67F6C998-E563-49EF-A2C7-EFA90C2BD5D8}" presName="bgChev" presStyleLbl="node1" presStyleIdx="3" presStyleCnt="9"/>
      <dgm:spPr/>
    </dgm:pt>
    <dgm:pt modelId="{260B703C-7474-4203-909D-5A9FE2C8F9F2}" type="pres">
      <dgm:prSet presAssocID="{67F6C998-E563-49EF-A2C7-EFA90C2BD5D8}" presName="txNode" presStyleLbl="fgAcc1" presStyleIdx="3" presStyleCnt="9" custScaleX="120463" custScaleY="396769" custLinFactNeighborX="3333" custLinFactNeighborY="3646">
        <dgm:presLayoutVars>
          <dgm:bulletEnabled val="1"/>
        </dgm:presLayoutVars>
      </dgm:prSet>
      <dgm:spPr/>
      <dgm:t>
        <a:bodyPr/>
        <a:lstStyle/>
        <a:p>
          <a:endParaRPr lang="en-US"/>
        </a:p>
      </dgm:t>
    </dgm:pt>
    <dgm:pt modelId="{A09AB329-C6EE-446F-9875-FE03DA0255D7}" type="pres">
      <dgm:prSet presAssocID="{04E9DDA9-4F36-4601-92F6-2CB38000FC36}" presName="compositeSpace" presStyleCnt="0"/>
      <dgm:spPr/>
    </dgm:pt>
    <dgm:pt modelId="{07FDCAAA-42CE-4A6D-8FFC-8083825620B7}" type="pres">
      <dgm:prSet presAssocID="{3B97AD07-D79E-437D-9DEF-261D8B55D0C1}" presName="composite" presStyleCnt="0"/>
      <dgm:spPr/>
    </dgm:pt>
    <dgm:pt modelId="{D5FCA0A7-6F1F-427A-8708-15675D1B7009}" type="pres">
      <dgm:prSet presAssocID="{3B97AD07-D79E-437D-9DEF-261D8B55D0C1}" presName="bgChev" presStyleLbl="node1" presStyleIdx="4" presStyleCnt="9"/>
      <dgm:spPr/>
    </dgm:pt>
    <dgm:pt modelId="{EA2E7C5D-834F-4B26-9090-10F3EB8B2E86}" type="pres">
      <dgm:prSet presAssocID="{3B97AD07-D79E-437D-9DEF-261D8B55D0C1}" presName="txNode" presStyleLbl="fgAcc1" presStyleIdx="4" presStyleCnt="9" custScaleX="121398" custScaleY="386477">
        <dgm:presLayoutVars>
          <dgm:bulletEnabled val="1"/>
        </dgm:presLayoutVars>
      </dgm:prSet>
      <dgm:spPr/>
      <dgm:t>
        <a:bodyPr/>
        <a:lstStyle/>
        <a:p>
          <a:endParaRPr lang="en-US"/>
        </a:p>
      </dgm:t>
    </dgm:pt>
    <dgm:pt modelId="{64413492-98F4-4AA7-8A50-A3AB54D222EB}" type="pres">
      <dgm:prSet presAssocID="{158FB94E-134E-40A7-A620-2C9E7B681F60}" presName="compositeSpace" presStyleCnt="0"/>
      <dgm:spPr/>
    </dgm:pt>
    <dgm:pt modelId="{D0C800F8-6980-48B1-9659-B9307CF47C58}" type="pres">
      <dgm:prSet presAssocID="{E452F8B5-7E60-4F06-948D-24ABEB719E41}" presName="composite" presStyleCnt="0"/>
      <dgm:spPr/>
    </dgm:pt>
    <dgm:pt modelId="{A4767627-63D1-48B0-8CB6-3AB2A1DDAB22}" type="pres">
      <dgm:prSet presAssocID="{E452F8B5-7E60-4F06-948D-24ABEB719E41}" presName="bgChev" presStyleLbl="node1" presStyleIdx="5" presStyleCnt="9"/>
      <dgm:spPr/>
    </dgm:pt>
    <dgm:pt modelId="{27E5D597-D3A9-456A-85A5-3BDE86DD4681}" type="pres">
      <dgm:prSet presAssocID="{E452F8B5-7E60-4F06-948D-24ABEB719E41}" presName="txNode" presStyleLbl="fgAcc1" presStyleIdx="5" presStyleCnt="9" custScaleX="131855" custScaleY="389703">
        <dgm:presLayoutVars>
          <dgm:bulletEnabled val="1"/>
        </dgm:presLayoutVars>
      </dgm:prSet>
      <dgm:spPr/>
      <dgm:t>
        <a:bodyPr/>
        <a:lstStyle/>
        <a:p>
          <a:endParaRPr lang="en-US"/>
        </a:p>
      </dgm:t>
    </dgm:pt>
    <dgm:pt modelId="{62147D60-8DD0-4CAF-8A0C-DB25DF778AC7}" type="pres">
      <dgm:prSet presAssocID="{13AD71EF-BE74-4605-8636-0CFE9CD04C8E}" presName="compositeSpace" presStyleCnt="0"/>
      <dgm:spPr/>
    </dgm:pt>
    <dgm:pt modelId="{402D97C4-3B30-4B12-AA38-38F317ED8A4B}" type="pres">
      <dgm:prSet presAssocID="{F88E7440-1058-4E46-94C1-8EB3402EEADF}" presName="composite" presStyleCnt="0"/>
      <dgm:spPr/>
    </dgm:pt>
    <dgm:pt modelId="{737AD4DC-A082-480B-9FF9-E43808C2BDB8}" type="pres">
      <dgm:prSet presAssocID="{F88E7440-1058-4E46-94C1-8EB3402EEADF}" presName="bgChev" presStyleLbl="node1" presStyleIdx="6" presStyleCnt="9"/>
      <dgm:spPr/>
    </dgm:pt>
    <dgm:pt modelId="{0450D94C-3D45-4A84-95C0-8A18DFF43186}" type="pres">
      <dgm:prSet presAssocID="{F88E7440-1058-4E46-94C1-8EB3402EEADF}" presName="txNode" presStyleLbl="fgAcc1" presStyleIdx="6" presStyleCnt="9" custScaleX="116842" custScaleY="364601">
        <dgm:presLayoutVars>
          <dgm:bulletEnabled val="1"/>
        </dgm:presLayoutVars>
      </dgm:prSet>
      <dgm:spPr/>
      <dgm:t>
        <a:bodyPr/>
        <a:lstStyle/>
        <a:p>
          <a:endParaRPr lang="en-US"/>
        </a:p>
      </dgm:t>
    </dgm:pt>
    <dgm:pt modelId="{95269B54-FFB4-4B5E-B9FA-C649599DB28B}" type="pres">
      <dgm:prSet presAssocID="{DBBD2744-B081-4D4D-B517-DDC681D65034}" presName="compositeSpace" presStyleCnt="0"/>
      <dgm:spPr/>
    </dgm:pt>
    <dgm:pt modelId="{E39FD622-7BBB-4FB0-841E-8EDB44D714C5}" type="pres">
      <dgm:prSet presAssocID="{7F72F064-7EFF-446C-A00F-DAF01D56C144}" presName="composite" presStyleCnt="0"/>
      <dgm:spPr/>
    </dgm:pt>
    <dgm:pt modelId="{A8E1E03B-BEA6-4842-B823-5EC050FD3F11}" type="pres">
      <dgm:prSet presAssocID="{7F72F064-7EFF-446C-A00F-DAF01D56C144}" presName="bgChev" presStyleLbl="node1" presStyleIdx="7" presStyleCnt="9"/>
      <dgm:spPr/>
    </dgm:pt>
    <dgm:pt modelId="{8CD01346-CAAD-4E41-A6A4-FDD9796086EE}" type="pres">
      <dgm:prSet presAssocID="{7F72F064-7EFF-446C-A00F-DAF01D56C144}" presName="txNode" presStyleLbl="fgAcc1" presStyleIdx="7" presStyleCnt="9" custScaleX="128709" custScaleY="357309">
        <dgm:presLayoutVars>
          <dgm:bulletEnabled val="1"/>
        </dgm:presLayoutVars>
      </dgm:prSet>
      <dgm:spPr/>
      <dgm:t>
        <a:bodyPr/>
        <a:lstStyle/>
        <a:p>
          <a:endParaRPr lang="en-US"/>
        </a:p>
      </dgm:t>
    </dgm:pt>
    <dgm:pt modelId="{F31D4FCD-F8A0-4B59-9307-A6D591C959B7}" type="pres">
      <dgm:prSet presAssocID="{41F53CF0-EF09-470C-8D3C-ABF763A21BDC}" presName="compositeSpace" presStyleCnt="0"/>
      <dgm:spPr/>
    </dgm:pt>
    <dgm:pt modelId="{8302245F-9127-456E-BA5E-7DE0CCE8A173}" type="pres">
      <dgm:prSet presAssocID="{F628E1BF-4F7C-4732-B959-73EC398BA02B}" presName="composite" presStyleCnt="0"/>
      <dgm:spPr/>
    </dgm:pt>
    <dgm:pt modelId="{85596EE9-D1E9-45C6-8A03-CA9130D7B967}" type="pres">
      <dgm:prSet presAssocID="{F628E1BF-4F7C-4732-B959-73EC398BA02B}" presName="bgChev" presStyleLbl="node1" presStyleIdx="8" presStyleCnt="9"/>
      <dgm:spPr/>
    </dgm:pt>
    <dgm:pt modelId="{2E2D9D81-5104-4B12-828F-D2751CE3E27B}" type="pres">
      <dgm:prSet presAssocID="{F628E1BF-4F7C-4732-B959-73EC398BA02B}" presName="txNode" presStyleLbl="fgAcc1" presStyleIdx="8" presStyleCnt="9" custScaleX="114816" custScaleY="357309">
        <dgm:presLayoutVars>
          <dgm:bulletEnabled val="1"/>
        </dgm:presLayoutVars>
      </dgm:prSet>
      <dgm:spPr/>
      <dgm:t>
        <a:bodyPr/>
        <a:lstStyle/>
        <a:p>
          <a:endParaRPr lang="en-US"/>
        </a:p>
      </dgm:t>
    </dgm:pt>
  </dgm:ptLst>
  <dgm:cxnLst>
    <dgm:cxn modelId="{8582F685-5542-4FC2-AB8C-F58AAE087701}" srcId="{7CD536C6-5DE6-44B9-AB2D-5E347A84149B}" destId="{67F6C998-E563-49EF-A2C7-EFA90C2BD5D8}" srcOrd="3" destOrd="0" parTransId="{D6727FDA-763A-4BA4-9ADA-BFC383F0FB3E}" sibTransId="{04E9DDA9-4F36-4601-92F6-2CB38000FC36}"/>
    <dgm:cxn modelId="{E029E7AF-7C5C-4BEF-9416-8971CA12DE3A}" type="presOf" srcId="{0BFC403C-FD65-4BF2-8497-420B2449AD5A}" destId="{54D99FE5-D236-443B-A98B-7A53C773442A}" srcOrd="0" destOrd="0" presId="urn:microsoft.com/office/officeart/2005/8/layout/chevronAccent+Icon"/>
    <dgm:cxn modelId="{218E743F-E7E3-45D1-97B4-8D7D49A71F3E}" type="presOf" srcId="{F88E7440-1058-4E46-94C1-8EB3402EEADF}" destId="{0450D94C-3D45-4A84-95C0-8A18DFF43186}" srcOrd="0" destOrd="0" presId="urn:microsoft.com/office/officeart/2005/8/layout/chevronAccent+Icon"/>
    <dgm:cxn modelId="{51D01B3A-EAC2-4C61-9701-DB9EAA74964D}" type="presOf" srcId="{E452F8B5-7E60-4F06-948D-24ABEB719E41}" destId="{27E5D597-D3A9-456A-85A5-3BDE86DD4681}" srcOrd="0" destOrd="0" presId="urn:microsoft.com/office/officeart/2005/8/layout/chevronAccent+Icon"/>
    <dgm:cxn modelId="{CD201BDB-0C85-486B-8EAA-0A671A28EEBD}" type="presOf" srcId="{4B51A605-47B0-4DD1-BA8A-14E7FEBCD247}" destId="{54865F90-51DF-45FE-912E-56EE34CC51B0}" srcOrd="0" destOrd="0" presId="urn:microsoft.com/office/officeart/2005/8/layout/chevronAccent+Icon"/>
    <dgm:cxn modelId="{EFB71AB6-3E85-413F-A612-7060ED936C84}" srcId="{7CD536C6-5DE6-44B9-AB2D-5E347A84149B}" destId="{3B97AD07-D79E-437D-9DEF-261D8B55D0C1}" srcOrd="4" destOrd="0" parTransId="{7C3180CA-7E86-40A1-9E82-9AB750B08660}" sibTransId="{158FB94E-134E-40A7-A620-2C9E7B681F60}"/>
    <dgm:cxn modelId="{12A69F5B-F4F2-4BF5-97F2-254CBBBEF31A}" type="presOf" srcId="{F628E1BF-4F7C-4732-B959-73EC398BA02B}" destId="{2E2D9D81-5104-4B12-828F-D2751CE3E27B}" srcOrd="0" destOrd="0" presId="urn:microsoft.com/office/officeart/2005/8/layout/chevronAccent+Icon"/>
    <dgm:cxn modelId="{B7D36659-687C-41DB-9D75-EDB1BE92265C}" type="presOf" srcId="{67F6C998-E563-49EF-A2C7-EFA90C2BD5D8}" destId="{260B703C-7474-4203-909D-5A9FE2C8F9F2}" srcOrd="0" destOrd="0" presId="urn:microsoft.com/office/officeart/2005/8/layout/chevronAccent+Icon"/>
    <dgm:cxn modelId="{EDE71DC1-DCFA-456F-B655-D6AB0423BD89}" srcId="{7CD536C6-5DE6-44B9-AB2D-5E347A84149B}" destId="{0BFC403C-FD65-4BF2-8497-420B2449AD5A}" srcOrd="1" destOrd="0" parTransId="{99E8A2A1-790C-440C-9918-DC427F561D8D}" sibTransId="{117CF099-26CF-4AA3-8E9A-6FBC296DD845}"/>
    <dgm:cxn modelId="{AFF2F1F9-8FE9-48E9-8DA6-76268679EAA9}" srcId="{7CD536C6-5DE6-44B9-AB2D-5E347A84149B}" destId="{45266527-D806-4515-94BF-C0DD6858374F}" srcOrd="0" destOrd="0" parTransId="{6A0F59E8-BC10-4052-A7F0-31D56A7DFD72}" sibTransId="{37592B64-1FB2-42C8-9697-DAA25D414E74}"/>
    <dgm:cxn modelId="{6C5F23E9-B367-4ADD-A1B4-464052CE3404}" type="presOf" srcId="{3B97AD07-D79E-437D-9DEF-261D8B55D0C1}" destId="{EA2E7C5D-834F-4B26-9090-10F3EB8B2E86}" srcOrd="0" destOrd="0" presId="urn:microsoft.com/office/officeart/2005/8/layout/chevronAccent+Icon"/>
    <dgm:cxn modelId="{23EF7F0A-BB52-4926-B90A-98C36FB9BAA6}" type="presOf" srcId="{7F72F064-7EFF-446C-A00F-DAF01D56C144}" destId="{8CD01346-CAAD-4E41-A6A4-FDD9796086EE}" srcOrd="0" destOrd="0" presId="urn:microsoft.com/office/officeart/2005/8/layout/chevronAccent+Icon"/>
    <dgm:cxn modelId="{41716F32-A46F-445D-A412-BD9664C5696F}" type="presOf" srcId="{7CD536C6-5DE6-44B9-AB2D-5E347A84149B}" destId="{F889484A-4091-406F-8EFB-F75C7B08AE50}" srcOrd="0" destOrd="0" presId="urn:microsoft.com/office/officeart/2005/8/layout/chevronAccent+Icon"/>
    <dgm:cxn modelId="{2E132313-F0C4-45D3-8DC9-D54C724ECD9D}" srcId="{7CD536C6-5DE6-44B9-AB2D-5E347A84149B}" destId="{E452F8B5-7E60-4F06-948D-24ABEB719E41}" srcOrd="5" destOrd="0" parTransId="{EC1896A9-5EE7-4D3D-8BCD-8B84C635BCA3}" sibTransId="{13AD71EF-BE74-4605-8636-0CFE9CD04C8E}"/>
    <dgm:cxn modelId="{75478C6C-A687-41D6-ABE4-16582A91D2C6}" srcId="{7CD536C6-5DE6-44B9-AB2D-5E347A84149B}" destId="{F88E7440-1058-4E46-94C1-8EB3402EEADF}" srcOrd="6" destOrd="0" parTransId="{EBDBF9D3-6B7E-4E95-B4D6-CF8543C72CBD}" sibTransId="{DBBD2744-B081-4D4D-B517-DDC681D65034}"/>
    <dgm:cxn modelId="{7D049F17-0274-4155-BFE5-059AA0B492A0}" srcId="{7CD536C6-5DE6-44B9-AB2D-5E347A84149B}" destId="{4B51A605-47B0-4DD1-BA8A-14E7FEBCD247}" srcOrd="2" destOrd="0" parTransId="{37A89946-E84A-4647-89A5-9D2166F342DC}" sibTransId="{F7FA54CF-6F0A-4A17-95C5-BA4D94C93A9F}"/>
    <dgm:cxn modelId="{3E2FCEB5-1E54-40C0-9533-CB4AEE62A7E9}" srcId="{7CD536C6-5DE6-44B9-AB2D-5E347A84149B}" destId="{F628E1BF-4F7C-4732-B959-73EC398BA02B}" srcOrd="8" destOrd="0" parTransId="{25C7122C-905B-4F26-9FF4-4EF7BE8BFD72}" sibTransId="{FF55358B-9D9F-4C80-AE7B-C1878226D7EB}"/>
    <dgm:cxn modelId="{9F092F9D-BD53-4264-9339-DC5472598036}" srcId="{7CD536C6-5DE6-44B9-AB2D-5E347A84149B}" destId="{7F72F064-7EFF-446C-A00F-DAF01D56C144}" srcOrd="7" destOrd="0" parTransId="{3E0AE8CC-66E0-499A-98C2-37EBFAF520F3}" sibTransId="{41F53CF0-EF09-470C-8D3C-ABF763A21BDC}"/>
    <dgm:cxn modelId="{47B96B19-45DB-4BFA-9671-983B7BA0AAD0}" type="presOf" srcId="{45266527-D806-4515-94BF-C0DD6858374F}" destId="{605A20CF-F140-4BEF-BDB7-B0CF5F642A09}" srcOrd="0" destOrd="0" presId="urn:microsoft.com/office/officeart/2005/8/layout/chevronAccent+Icon"/>
    <dgm:cxn modelId="{3B1C7957-336A-413C-A50C-B8CE0986F7E9}" type="presParOf" srcId="{F889484A-4091-406F-8EFB-F75C7B08AE50}" destId="{63EBACEF-8C84-4D95-8784-719150634470}" srcOrd="0" destOrd="0" presId="urn:microsoft.com/office/officeart/2005/8/layout/chevronAccent+Icon"/>
    <dgm:cxn modelId="{0650003B-3FE7-4800-B635-9B0C168A634F}" type="presParOf" srcId="{63EBACEF-8C84-4D95-8784-719150634470}" destId="{89E0C980-8C53-4844-9CDE-411ECF1F144C}" srcOrd="0" destOrd="0" presId="urn:microsoft.com/office/officeart/2005/8/layout/chevronAccent+Icon"/>
    <dgm:cxn modelId="{C47AC57C-B0D1-40E1-830C-CF03DDFF3CBD}" type="presParOf" srcId="{63EBACEF-8C84-4D95-8784-719150634470}" destId="{605A20CF-F140-4BEF-BDB7-B0CF5F642A09}" srcOrd="1" destOrd="0" presId="urn:microsoft.com/office/officeart/2005/8/layout/chevronAccent+Icon"/>
    <dgm:cxn modelId="{2E574351-233D-4F3F-94B3-C232FC5D8FCE}" type="presParOf" srcId="{F889484A-4091-406F-8EFB-F75C7B08AE50}" destId="{E618F855-8C02-417D-9867-3B3229377F6A}" srcOrd="1" destOrd="0" presId="urn:microsoft.com/office/officeart/2005/8/layout/chevronAccent+Icon"/>
    <dgm:cxn modelId="{8DFA63D5-7AFF-4698-BC6C-C275B18C1C4C}" type="presParOf" srcId="{F889484A-4091-406F-8EFB-F75C7B08AE50}" destId="{8DB02154-E74D-40C5-ACF0-18D66C730DE6}" srcOrd="2" destOrd="0" presId="urn:microsoft.com/office/officeart/2005/8/layout/chevronAccent+Icon"/>
    <dgm:cxn modelId="{293AE94D-806F-4A39-92ED-78D9DF45246A}" type="presParOf" srcId="{8DB02154-E74D-40C5-ACF0-18D66C730DE6}" destId="{8E27055A-B431-4416-992C-D511892ABEF2}" srcOrd="0" destOrd="0" presId="urn:microsoft.com/office/officeart/2005/8/layout/chevronAccent+Icon"/>
    <dgm:cxn modelId="{A51980F9-2C36-47C0-B68C-319DF8D07065}" type="presParOf" srcId="{8DB02154-E74D-40C5-ACF0-18D66C730DE6}" destId="{54D99FE5-D236-443B-A98B-7A53C773442A}" srcOrd="1" destOrd="0" presId="urn:microsoft.com/office/officeart/2005/8/layout/chevronAccent+Icon"/>
    <dgm:cxn modelId="{A9E92C9A-E720-4E66-BC79-E76F9217301C}" type="presParOf" srcId="{F889484A-4091-406F-8EFB-F75C7B08AE50}" destId="{F76EA6DA-E0C7-4A16-808D-35FFCC1D419C}" srcOrd="3" destOrd="0" presId="urn:microsoft.com/office/officeart/2005/8/layout/chevronAccent+Icon"/>
    <dgm:cxn modelId="{C5AE3066-5D40-49D5-BC09-AE3EEF6AF614}" type="presParOf" srcId="{F889484A-4091-406F-8EFB-F75C7B08AE50}" destId="{6851E285-B3B3-43F5-A5AC-AE1EFB4FD7AC}" srcOrd="4" destOrd="0" presId="urn:microsoft.com/office/officeart/2005/8/layout/chevronAccent+Icon"/>
    <dgm:cxn modelId="{AD576188-22A3-4D8B-8087-8BA4865C979B}" type="presParOf" srcId="{6851E285-B3B3-43F5-A5AC-AE1EFB4FD7AC}" destId="{80F28AA3-A649-43D7-B1BD-027A2AF2A1E5}" srcOrd="0" destOrd="0" presId="urn:microsoft.com/office/officeart/2005/8/layout/chevronAccent+Icon"/>
    <dgm:cxn modelId="{FDC3F99D-CFC4-47B5-978F-1ABE6E18CEC1}" type="presParOf" srcId="{6851E285-B3B3-43F5-A5AC-AE1EFB4FD7AC}" destId="{54865F90-51DF-45FE-912E-56EE34CC51B0}" srcOrd="1" destOrd="0" presId="urn:microsoft.com/office/officeart/2005/8/layout/chevronAccent+Icon"/>
    <dgm:cxn modelId="{C02DF2AB-F437-447E-BA6D-0176DDF53AEA}" type="presParOf" srcId="{F889484A-4091-406F-8EFB-F75C7B08AE50}" destId="{A56929C0-6EE6-42E0-9F9B-8D2E90846E70}" srcOrd="5" destOrd="0" presId="urn:microsoft.com/office/officeart/2005/8/layout/chevronAccent+Icon"/>
    <dgm:cxn modelId="{1CE92087-75A7-4D2F-B94E-D67D2466310D}" type="presParOf" srcId="{F889484A-4091-406F-8EFB-F75C7B08AE50}" destId="{2A67E004-0B40-4391-8D2A-4ECBC577C441}" srcOrd="6" destOrd="0" presId="urn:microsoft.com/office/officeart/2005/8/layout/chevronAccent+Icon"/>
    <dgm:cxn modelId="{B7E385EC-9730-4AC4-A41E-90687F48E7FE}" type="presParOf" srcId="{2A67E004-0B40-4391-8D2A-4ECBC577C441}" destId="{3A58A418-F0FB-457C-8EF3-FECCEE866CA9}" srcOrd="0" destOrd="0" presId="urn:microsoft.com/office/officeart/2005/8/layout/chevronAccent+Icon"/>
    <dgm:cxn modelId="{8B7187C3-3F98-42D2-AC93-D932127455C1}" type="presParOf" srcId="{2A67E004-0B40-4391-8D2A-4ECBC577C441}" destId="{260B703C-7474-4203-909D-5A9FE2C8F9F2}" srcOrd="1" destOrd="0" presId="urn:microsoft.com/office/officeart/2005/8/layout/chevronAccent+Icon"/>
    <dgm:cxn modelId="{15513DB5-225E-405E-A395-F235035C3ABC}" type="presParOf" srcId="{F889484A-4091-406F-8EFB-F75C7B08AE50}" destId="{A09AB329-C6EE-446F-9875-FE03DA0255D7}" srcOrd="7" destOrd="0" presId="urn:microsoft.com/office/officeart/2005/8/layout/chevronAccent+Icon"/>
    <dgm:cxn modelId="{71E9F4DC-AA5E-4623-B759-59F4510FFEA8}" type="presParOf" srcId="{F889484A-4091-406F-8EFB-F75C7B08AE50}" destId="{07FDCAAA-42CE-4A6D-8FFC-8083825620B7}" srcOrd="8" destOrd="0" presId="urn:microsoft.com/office/officeart/2005/8/layout/chevronAccent+Icon"/>
    <dgm:cxn modelId="{63AC69A7-7617-4D5C-AD56-C4DCFA9FD80D}" type="presParOf" srcId="{07FDCAAA-42CE-4A6D-8FFC-8083825620B7}" destId="{D5FCA0A7-6F1F-427A-8708-15675D1B7009}" srcOrd="0" destOrd="0" presId="urn:microsoft.com/office/officeart/2005/8/layout/chevronAccent+Icon"/>
    <dgm:cxn modelId="{811EAB51-89CA-42BA-99A4-FFBA875E5E67}" type="presParOf" srcId="{07FDCAAA-42CE-4A6D-8FFC-8083825620B7}" destId="{EA2E7C5D-834F-4B26-9090-10F3EB8B2E86}" srcOrd="1" destOrd="0" presId="urn:microsoft.com/office/officeart/2005/8/layout/chevronAccent+Icon"/>
    <dgm:cxn modelId="{6B2B8CF7-A7A7-4FB0-A470-7ADD3AEB953C}" type="presParOf" srcId="{F889484A-4091-406F-8EFB-F75C7B08AE50}" destId="{64413492-98F4-4AA7-8A50-A3AB54D222EB}" srcOrd="9" destOrd="0" presId="urn:microsoft.com/office/officeart/2005/8/layout/chevronAccent+Icon"/>
    <dgm:cxn modelId="{FF3AD8C3-6368-4F7F-94A0-03C0E3063C00}" type="presParOf" srcId="{F889484A-4091-406F-8EFB-F75C7B08AE50}" destId="{D0C800F8-6980-48B1-9659-B9307CF47C58}" srcOrd="10" destOrd="0" presId="urn:microsoft.com/office/officeart/2005/8/layout/chevronAccent+Icon"/>
    <dgm:cxn modelId="{C6C4E308-C904-4661-A2DF-2E7547C5BB47}" type="presParOf" srcId="{D0C800F8-6980-48B1-9659-B9307CF47C58}" destId="{A4767627-63D1-48B0-8CB6-3AB2A1DDAB22}" srcOrd="0" destOrd="0" presId="urn:microsoft.com/office/officeart/2005/8/layout/chevronAccent+Icon"/>
    <dgm:cxn modelId="{AA8FCE5E-A0F2-4BE9-813C-A221C32C1C1B}" type="presParOf" srcId="{D0C800F8-6980-48B1-9659-B9307CF47C58}" destId="{27E5D597-D3A9-456A-85A5-3BDE86DD4681}" srcOrd="1" destOrd="0" presId="urn:microsoft.com/office/officeart/2005/8/layout/chevronAccent+Icon"/>
    <dgm:cxn modelId="{61A85583-AF5C-4BD6-9007-5D98C68C3337}" type="presParOf" srcId="{F889484A-4091-406F-8EFB-F75C7B08AE50}" destId="{62147D60-8DD0-4CAF-8A0C-DB25DF778AC7}" srcOrd="11" destOrd="0" presId="urn:microsoft.com/office/officeart/2005/8/layout/chevronAccent+Icon"/>
    <dgm:cxn modelId="{02694D3B-C9B6-4DFE-BD31-1E13CF9DA2CB}" type="presParOf" srcId="{F889484A-4091-406F-8EFB-F75C7B08AE50}" destId="{402D97C4-3B30-4B12-AA38-38F317ED8A4B}" srcOrd="12" destOrd="0" presId="urn:microsoft.com/office/officeart/2005/8/layout/chevronAccent+Icon"/>
    <dgm:cxn modelId="{2558A787-44B1-4945-B8AE-462B82EF5144}" type="presParOf" srcId="{402D97C4-3B30-4B12-AA38-38F317ED8A4B}" destId="{737AD4DC-A082-480B-9FF9-E43808C2BDB8}" srcOrd="0" destOrd="0" presId="urn:microsoft.com/office/officeart/2005/8/layout/chevronAccent+Icon"/>
    <dgm:cxn modelId="{A3C7A7BD-2E2D-4214-852F-E9C344365CA8}" type="presParOf" srcId="{402D97C4-3B30-4B12-AA38-38F317ED8A4B}" destId="{0450D94C-3D45-4A84-95C0-8A18DFF43186}" srcOrd="1" destOrd="0" presId="urn:microsoft.com/office/officeart/2005/8/layout/chevronAccent+Icon"/>
    <dgm:cxn modelId="{808D9BA5-2DC8-4173-9174-9EA5A3B2AEBC}" type="presParOf" srcId="{F889484A-4091-406F-8EFB-F75C7B08AE50}" destId="{95269B54-FFB4-4B5E-B9FA-C649599DB28B}" srcOrd="13" destOrd="0" presId="urn:microsoft.com/office/officeart/2005/8/layout/chevronAccent+Icon"/>
    <dgm:cxn modelId="{EBD8E335-35CC-4DD2-8272-1CEBC4CFBE80}" type="presParOf" srcId="{F889484A-4091-406F-8EFB-F75C7B08AE50}" destId="{E39FD622-7BBB-4FB0-841E-8EDB44D714C5}" srcOrd="14" destOrd="0" presId="urn:microsoft.com/office/officeart/2005/8/layout/chevronAccent+Icon"/>
    <dgm:cxn modelId="{1EEE459B-EA3C-408A-9975-F95D8DB7673E}" type="presParOf" srcId="{E39FD622-7BBB-4FB0-841E-8EDB44D714C5}" destId="{A8E1E03B-BEA6-4842-B823-5EC050FD3F11}" srcOrd="0" destOrd="0" presId="urn:microsoft.com/office/officeart/2005/8/layout/chevronAccent+Icon"/>
    <dgm:cxn modelId="{AF8EDABB-8D16-4097-97C0-871A26FA207B}" type="presParOf" srcId="{E39FD622-7BBB-4FB0-841E-8EDB44D714C5}" destId="{8CD01346-CAAD-4E41-A6A4-FDD9796086EE}" srcOrd="1" destOrd="0" presId="urn:microsoft.com/office/officeart/2005/8/layout/chevronAccent+Icon"/>
    <dgm:cxn modelId="{A54E1DF0-EB53-4E69-A924-B67FEF66E7F0}" type="presParOf" srcId="{F889484A-4091-406F-8EFB-F75C7B08AE50}" destId="{F31D4FCD-F8A0-4B59-9307-A6D591C959B7}" srcOrd="15" destOrd="0" presId="urn:microsoft.com/office/officeart/2005/8/layout/chevronAccent+Icon"/>
    <dgm:cxn modelId="{1DD5B616-BC44-4A6C-90FD-D315CADD6512}" type="presParOf" srcId="{F889484A-4091-406F-8EFB-F75C7B08AE50}" destId="{8302245F-9127-456E-BA5E-7DE0CCE8A173}" srcOrd="16" destOrd="0" presId="urn:microsoft.com/office/officeart/2005/8/layout/chevronAccent+Icon"/>
    <dgm:cxn modelId="{09F8E9F9-ABE2-43A9-91C7-82CE17C27FC4}" type="presParOf" srcId="{8302245F-9127-456E-BA5E-7DE0CCE8A173}" destId="{85596EE9-D1E9-45C6-8A03-CA9130D7B967}" srcOrd="0" destOrd="0" presId="urn:microsoft.com/office/officeart/2005/8/layout/chevronAccent+Icon"/>
    <dgm:cxn modelId="{ED0FBCF4-1D09-4AC4-8DED-DA276EB97245}" type="presParOf" srcId="{8302245F-9127-456E-BA5E-7DE0CCE8A173}" destId="{2E2D9D81-5104-4B12-828F-D2751CE3E27B}"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3C57E3-D8C3-42DB-8796-3F0FFFAF3E6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60F82FA-02B1-4B4D-8F14-74B6FCF442A6}">
      <dgm:prSet phldrT="[Text]"/>
      <dgm:spPr/>
      <dgm:t>
        <a:bodyPr/>
        <a:lstStyle/>
        <a:p>
          <a:r>
            <a:rPr lang="en-US" dirty="0" smtClean="0"/>
            <a:t>PIP II Operations</a:t>
          </a:r>
          <a:endParaRPr lang="en-US" dirty="0"/>
        </a:p>
      </dgm:t>
    </dgm:pt>
    <dgm:pt modelId="{FA54CFAA-95E3-44FB-B172-28B57554B863}" type="parTrans" cxnId="{585CC9AD-167C-4A5F-BBB6-CCFC3DB98120}">
      <dgm:prSet/>
      <dgm:spPr/>
      <dgm:t>
        <a:bodyPr/>
        <a:lstStyle/>
        <a:p>
          <a:endParaRPr lang="en-US"/>
        </a:p>
      </dgm:t>
    </dgm:pt>
    <dgm:pt modelId="{7511162C-BC85-4113-BD2D-6A16690CAD76}" type="sibTrans" cxnId="{585CC9AD-167C-4A5F-BBB6-CCFC3DB98120}">
      <dgm:prSet/>
      <dgm:spPr/>
      <dgm:t>
        <a:bodyPr/>
        <a:lstStyle/>
        <a:p>
          <a:endParaRPr lang="en-US"/>
        </a:p>
      </dgm:t>
    </dgm:pt>
    <dgm:pt modelId="{876A0DBA-B0DC-4CEC-9443-03657BF22EAA}" type="asst">
      <dgm:prSet phldrT="[Text]"/>
      <dgm:spPr/>
      <dgm:t>
        <a:bodyPr/>
        <a:lstStyle/>
        <a:p>
          <a:r>
            <a:rPr lang="en-US" dirty="0" smtClean="0"/>
            <a:t>PIP Successful Conclusion</a:t>
          </a:r>
          <a:endParaRPr lang="en-US" dirty="0"/>
        </a:p>
      </dgm:t>
    </dgm:pt>
    <dgm:pt modelId="{666C49EE-7BCB-426C-8E46-86064D974900}" type="parTrans" cxnId="{2A894225-FE42-4223-90AF-06A727698919}">
      <dgm:prSet/>
      <dgm:spPr/>
      <dgm:t>
        <a:bodyPr/>
        <a:lstStyle/>
        <a:p>
          <a:endParaRPr lang="en-US"/>
        </a:p>
      </dgm:t>
    </dgm:pt>
    <dgm:pt modelId="{A0C3AB00-E689-4CC5-8684-FAD20E246CC3}" type="sibTrans" cxnId="{2A894225-FE42-4223-90AF-06A727698919}">
      <dgm:prSet/>
      <dgm:spPr/>
      <dgm:t>
        <a:bodyPr/>
        <a:lstStyle/>
        <a:p>
          <a:endParaRPr lang="en-US"/>
        </a:p>
      </dgm:t>
    </dgm:pt>
    <dgm:pt modelId="{E238FB70-BBE8-452E-9252-208B581942D3}">
      <dgm:prSet phldrT="[Text]"/>
      <dgm:spPr/>
      <dgm:t>
        <a:bodyPr/>
        <a:lstStyle/>
        <a:p>
          <a:r>
            <a:rPr lang="en-US" dirty="0" smtClean="0"/>
            <a:t>PIP II </a:t>
          </a:r>
          <a:r>
            <a:rPr lang="en-US" dirty="0" err="1" smtClean="0"/>
            <a:t>Linac</a:t>
          </a:r>
          <a:endParaRPr lang="en-US" dirty="0"/>
        </a:p>
      </dgm:t>
    </dgm:pt>
    <dgm:pt modelId="{2D96118E-8F10-4C4B-9FD0-C7B1A6EA983F}" type="parTrans" cxnId="{19786C7B-7C37-42D4-AE86-F2798E1123E2}">
      <dgm:prSet/>
      <dgm:spPr/>
      <dgm:t>
        <a:bodyPr/>
        <a:lstStyle/>
        <a:p>
          <a:endParaRPr lang="en-US"/>
        </a:p>
      </dgm:t>
    </dgm:pt>
    <dgm:pt modelId="{28C4D307-FD27-4F12-BF28-531ACB598B7D}" type="sibTrans" cxnId="{19786C7B-7C37-42D4-AE86-F2798E1123E2}">
      <dgm:prSet/>
      <dgm:spPr/>
      <dgm:t>
        <a:bodyPr/>
        <a:lstStyle/>
        <a:p>
          <a:endParaRPr lang="en-US"/>
        </a:p>
      </dgm:t>
    </dgm:pt>
    <dgm:pt modelId="{5E9E5E95-2031-4A2D-A742-ACFBF67330A6}">
      <dgm:prSet phldrT="[Text]"/>
      <dgm:spPr/>
      <dgm:t>
        <a:bodyPr/>
        <a:lstStyle/>
        <a:p>
          <a:r>
            <a:rPr lang="en-US" dirty="0" smtClean="0"/>
            <a:t>Booster/MI/Recycler</a:t>
          </a:r>
          <a:endParaRPr lang="en-US" dirty="0"/>
        </a:p>
      </dgm:t>
    </dgm:pt>
    <dgm:pt modelId="{0B50F98F-BC48-4365-B5D1-92C9D9E2FB05}" type="parTrans" cxnId="{757A0669-BFB3-4CBE-96A4-C96CBBBD4CEF}">
      <dgm:prSet/>
      <dgm:spPr/>
      <dgm:t>
        <a:bodyPr/>
        <a:lstStyle/>
        <a:p>
          <a:endParaRPr lang="en-US"/>
        </a:p>
      </dgm:t>
    </dgm:pt>
    <dgm:pt modelId="{84F8F33B-2A4B-4274-A82C-562F30077CAE}" type="sibTrans" cxnId="{757A0669-BFB3-4CBE-96A4-C96CBBBD4CEF}">
      <dgm:prSet/>
      <dgm:spPr/>
      <dgm:t>
        <a:bodyPr/>
        <a:lstStyle/>
        <a:p>
          <a:endParaRPr lang="en-US"/>
        </a:p>
      </dgm:t>
    </dgm:pt>
    <dgm:pt modelId="{C23686CA-566C-4CBE-883F-9899D9711131}">
      <dgm:prSet phldrT="[Text]"/>
      <dgm:spPr/>
      <dgm:t>
        <a:bodyPr/>
        <a:lstStyle/>
        <a:p>
          <a:r>
            <a:rPr lang="en-US" dirty="0" smtClean="0"/>
            <a:t>Utilities/Controls</a:t>
          </a:r>
          <a:endParaRPr lang="en-US" dirty="0"/>
        </a:p>
      </dgm:t>
    </dgm:pt>
    <dgm:pt modelId="{8287AC7C-06F1-4BB4-8A0D-9E126B081AC3}" type="parTrans" cxnId="{C096CE5D-D321-40F0-BAAD-54C929F513B9}">
      <dgm:prSet/>
      <dgm:spPr/>
      <dgm:t>
        <a:bodyPr/>
        <a:lstStyle/>
        <a:p>
          <a:endParaRPr lang="en-US"/>
        </a:p>
      </dgm:t>
    </dgm:pt>
    <dgm:pt modelId="{7A34978C-3CE5-4ABF-96F3-114F86EB5E9F}" type="sibTrans" cxnId="{C096CE5D-D321-40F0-BAAD-54C929F513B9}">
      <dgm:prSet/>
      <dgm:spPr/>
      <dgm:t>
        <a:bodyPr/>
        <a:lstStyle/>
        <a:p>
          <a:endParaRPr lang="en-US"/>
        </a:p>
      </dgm:t>
    </dgm:pt>
    <dgm:pt modelId="{6D1AD90B-E472-48A8-AE56-81F6071797DF}" type="pres">
      <dgm:prSet presAssocID="{503C57E3-D8C3-42DB-8796-3F0FFFAF3E61}" presName="hierChild1" presStyleCnt="0">
        <dgm:presLayoutVars>
          <dgm:orgChart val="1"/>
          <dgm:chPref val="1"/>
          <dgm:dir/>
          <dgm:animOne val="branch"/>
          <dgm:animLvl val="lvl"/>
          <dgm:resizeHandles/>
        </dgm:presLayoutVars>
      </dgm:prSet>
      <dgm:spPr/>
      <dgm:t>
        <a:bodyPr/>
        <a:lstStyle/>
        <a:p>
          <a:endParaRPr lang="en-US"/>
        </a:p>
      </dgm:t>
    </dgm:pt>
    <dgm:pt modelId="{1BBEE843-D32D-4642-A362-C83DE62D7A37}" type="pres">
      <dgm:prSet presAssocID="{560F82FA-02B1-4B4D-8F14-74B6FCF442A6}" presName="hierRoot1" presStyleCnt="0">
        <dgm:presLayoutVars>
          <dgm:hierBranch val="init"/>
        </dgm:presLayoutVars>
      </dgm:prSet>
      <dgm:spPr/>
    </dgm:pt>
    <dgm:pt modelId="{2AA9BDE4-261E-4F65-829D-E98529E2CBA6}" type="pres">
      <dgm:prSet presAssocID="{560F82FA-02B1-4B4D-8F14-74B6FCF442A6}" presName="rootComposite1" presStyleCnt="0"/>
      <dgm:spPr/>
    </dgm:pt>
    <dgm:pt modelId="{98F5FB30-D159-4096-BDF2-CEB24D53CCB1}" type="pres">
      <dgm:prSet presAssocID="{560F82FA-02B1-4B4D-8F14-74B6FCF442A6}" presName="rootText1" presStyleLbl="node0" presStyleIdx="0" presStyleCnt="1">
        <dgm:presLayoutVars>
          <dgm:chPref val="3"/>
        </dgm:presLayoutVars>
      </dgm:prSet>
      <dgm:spPr/>
      <dgm:t>
        <a:bodyPr/>
        <a:lstStyle/>
        <a:p>
          <a:endParaRPr lang="en-US"/>
        </a:p>
      </dgm:t>
    </dgm:pt>
    <dgm:pt modelId="{17F43723-5D9C-4700-AB9A-BC79256B5ECC}" type="pres">
      <dgm:prSet presAssocID="{560F82FA-02B1-4B4D-8F14-74B6FCF442A6}" presName="rootConnector1" presStyleLbl="node1" presStyleIdx="0" presStyleCnt="0"/>
      <dgm:spPr/>
      <dgm:t>
        <a:bodyPr/>
        <a:lstStyle/>
        <a:p>
          <a:endParaRPr lang="en-US"/>
        </a:p>
      </dgm:t>
    </dgm:pt>
    <dgm:pt modelId="{483B6B64-EEDF-4D15-8237-EC62C3475AA6}" type="pres">
      <dgm:prSet presAssocID="{560F82FA-02B1-4B4D-8F14-74B6FCF442A6}" presName="hierChild2" presStyleCnt="0"/>
      <dgm:spPr/>
    </dgm:pt>
    <dgm:pt modelId="{D26BE135-CE90-45AC-85BA-3DC7ECB0550F}" type="pres">
      <dgm:prSet presAssocID="{2D96118E-8F10-4C4B-9FD0-C7B1A6EA983F}" presName="Name37" presStyleLbl="parChTrans1D2" presStyleIdx="0" presStyleCnt="4"/>
      <dgm:spPr/>
      <dgm:t>
        <a:bodyPr/>
        <a:lstStyle/>
        <a:p>
          <a:endParaRPr lang="en-US"/>
        </a:p>
      </dgm:t>
    </dgm:pt>
    <dgm:pt modelId="{7F6DE01C-59D5-4879-9F12-B31DE884673C}" type="pres">
      <dgm:prSet presAssocID="{E238FB70-BBE8-452E-9252-208B581942D3}" presName="hierRoot2" presStyleCnt="0">
        <dgm:presLayoutVars>
          <dgm:hierBranch val="init"/>
        </dgm:presLayoutVars>
      </dgm:prSet>
      <dgm:spPr/>
    </dgm:pt>
    <dgm:pt modelId="{83D6AACC-951B-4C24-99FD-FE7B0AF088C1}" type="pres">
      <dgm:prSet presAssocID="{E238FB70-BBE8-452E-9252-208B581942D3}" presName="rootComposite" presStyleCnt="0"/>
      <dgm:spPr/>
    </dgm:pt>
    <dgm:pt modelId="{A4A72533-1D7D-482A-AB2D-12C8B45CCE25}" type="pres">
      <dgm:prSet presAssocID="{E238FB70-BBE8-452E-9252-208B581942D3}" presName="rootText" presStyleLbl="node2" presStyleIdx="0" presStyleCnt="3">
        <dgm:presLayoutVars>
          <dgm:chPref val="3"/>
        </dgm:presLayoutVars>
      </dgm:prSet>
      <dgm:spPr/>
      <dgm:t>
        <a:bodyPr/>
        <a:lstStyle/>
        <a:p>
          <a:endParaRPr lang="en-US"/>
        </a:p>
      </dgm:t>
    </dgm:pt>
    <dgm:pt modelId="{3B54D951-968C-47A0-8C55-5A3B34E42104}" type="pres">
      <dgm:prSet presAssocID="{E238FB70-BBE8-452E-9252-208B581942D3}" presName="rootConnector" presStyleLbl="node2" presStyleIdx="0" presStyleCnt="3"/>
      <dgm:spPr/>
      <dgm:t>
        <a:bodyPr/>
        <a:lstStyle/>
        <a:p>
          <a:endParaRPr lang="en-US"/>
        </a:p>
      </dgm:t>
    </dgm:pt>
    <dgm:pt modelId="{57D87980-6547-4A88-8732-DA518BAA6357}" type="pres">
      <dgm:prSet presAssocID="{E238FB70-BBE8-452E-9252-208B581942D3}" presName="hierChild4" presStyleCnt="0"/>
      <dgm:spPr/>
    </dgm:pt>
    <dgm:pt modelId="{B5244DE2-8209-4838-83EC-BFB759272ACD}" type="pres">
      <dgm:prSet presAssocID="{E238FB70-BBE8-452E-9252-208B581942D3}" presName="hierChild5" presStyleCnt="0"/>
      <dgm:spPr/>
    </dgm:pt>
    <dgm:pt modelId="{92FBDDB8-3837-400D-BADE-B9000A7AAB76}" type="pres">
      <dgm:prSet presAssocID="{0B50F98F-BC48-4365-B5D1-92C9D9E2FB05}" presName="Name37" presStyleLbl="parChTrans1D2" presStyleIdx="1" presStyleCnt="4"/>
      <dgm:spPr/>
      <dgm:t>
        <a:bodyPr/>
        <a:lstStyle/>
        <a:p>
          <a:endParaRPr lang="en-US"/>
        </a:p>
      </dgm:t>
    </dgm:pt>
    <dgm:pt modelId="{AAE1D5EC-9DD4-4CA8-82AA-45556BFB3E0B}" type="pres">
      <dgm:prSet presAssocID="{5E9E5E95-2031-4A2D-A742-ACFBF67330A6}" presName="hierRoot2" presStyleCnt="0">
        <dgm:presLayoutVars>
          <dgm:hierBranch val="init"/>
        </dgm:presLayoutVars>
      </dgm:prSet>
      <dgm:spPr/>
    </dgm:pt>
    <dgm:pt modelId="{9C28C9A7-AE1D-494C-8DB5-CC4FC57F0E35}" type="pres">
      <dgm:prSet presAssocID="{5E9E5E95-2031-4A2D-A742-ACFBF67330A6}" presName="rootComposite" presStyleCnt="0"/>
      <dgm:spPr/>
    </dgm:pt>
    <dgm:pt modelId="{CCDDD666-2508-446E-9F8B-1CA2F80F9EEB}" type="pres">
      <dgm:prSet presAssocID="{5E9E5E95-2031-4A2D-A742-ACFBF67330A6}" presName="rootText" presStyleLbl="node2" presStyleIdx="1" presStyleCnt="3">
        <dgm:presLayoutVars>
          <dgm:chPref val="3"/>
        </dgm:presLayoutVars>
      </dgm:prSet>
      <dgm:spPr/>
      <dgm:t>
        <a:bodyPr/>
        <a:lstStyle/>
        <a:p>
          <a:endParaRPr lang="en-US"/>
        </a:p>
      </dgm:t>
    </dgm:pt>
    <dgm:pt modelId="{2FEC4F30-9CF1-41CC-A83A-CFBBA471B83F}" type="pres">
      <dgm:prSet presAssocID="{5E9E5E95-2031-4A2D-A742-ACFBF67330A6}" presName="rootConnector" presStyleLbl="node2" presStyleIdx="1" presStyleCnt="3"/>
      <dgm:spPr/>
      <dgm:t>
        <a:bodyPr/>
        <a:lstStyle/>
        <a:p>
          <a:endParaRPr lang="en-US"/>
        </a:p>
      </dgm:t>
    </dgm:pt>
    <dgm:pt modelId="{28060008-5785-4892-A326-86B33664E1C3}" type="pres">
      <dgm:prSet presAssocID="{5E9E5E95-2031-4A2D-A742-ACFBF67330A6}" presName="hierChild4" presStyleCnt="0"/>
      <dgm:spPr/>
    </dgm:pt>
    <dgm:pt modelId="{10EE3B5C-F17F-4137-A041-1C382E325D24}" type="pres">
      <dgm:prSet presAssocID="{5E9E5E95-2031-4A2D-A742-ACFBF67330A6}" presName="hierChild5" presStyleCnt="0"/>
      <dgm:spPr/>
    </dgm:pt>
    <dgm:pt modelId="{A81640FB-9ADD-45D6-B0B8-280BBB28493B}" type="pres">
      <dgm:prSet presAssocID="{8287AC7C-06F1-4BB4-8A0D-9E126B081AC3}" presName="Name37" presStyleLbl="parChTrans1D2" presStyleIdx="2" presStyleCnt="4"/>
      <dgm:spPr/>
      <dgm:t>
        <a:bodyPr/>
        <a:lstStyle/>
        <a:p>
          <a:endParaRPr lang="en-US"/>
        </a:p>
      </dgm:t>
    </dgm:pt>
    <dgm:pt modelId="{350223BF-657F-4DA7-82BC-E60C907E3A7D}" type="pres">
      <dgm:prSet presAssocID="{C23686CA-566C-4CBE-883F-9899D9711131}" presName="hierRoot2" presStyleCnt="0">
        <dgm:presLayoutVars>
          <dgm:hierBranch val="init"/>
        </dgm:presLayoutVars>
      </dgm:prSet>
      <dgm:spPr/>
    </dgm:pt>
    <dgm:pt modelId="{715F7F6C-7C0B-42EA-97A7-BE61D4EA1A22}" type="pres">
      <dgm:prSet presAssocID="{C23686CA-566C-4CBE-883F-9899D9711131}" presName="rootComposite" presStyleCnt="0"/>
      <dgm:spPr/>
    </dgm:pt>
    <dgm:pt modelId="{C0C6BCED-4115-44D2-B22A-745E9937D089}" type="pres">
      <dgm:prSet presAssocID="{C23686CA-566C-4CBE-883F-9899D9711131}" presName="rootText" presStyleLbl="node2" presStyleIdx="2" presStyleCnt="3">
        <dgm:presLayoutVars>
          <dgm:chPref val="3"/>
        </dgm:presLayoutVars>
      </dgm:prSet>
      <dgm:spPr/>
      <dgm:t>
        <a:bodyPr/>
        <a:lstStyle/>
        <a:p>
          <a:endParaRPr lang="en-US"/>
        </a:p>
      </dgm:t>
    </dgm:pt>
    <dgm:pt modelId="{4A7CC1FD-720A-4381-9793-3AB818A3F86C}" type="pres">
      <dgm:prSet presAssocID="{C23686CA-566C-4CBE-883F-9899D9711131}" presName="rootConnector" presStyleLbl="node2" presStyleIdx="2" presStyleCnt="3"/>
      <dgm:spPr/>
      <dgm:t>
        <a:bodyPr/>
        <a:lstStyle/>
        <a:p>
          <a:endParaRPr lang="en-US"/>
        </a:p>
      </dgm:t>
    </dgm:pt>
    <dgm:pt modelId="{B74D2EFD-93E5-44E0-94FB-63002EBF1F2A}" type="pres">
      <dgm:prSet presAssocID="{C23686CA-566C-4CBE-883F-9899D9711131}" presName="hierChild4" presStyleCnt="0"/>
      <dgm:spPr/>
    </dgm:pt>
    <dgm:pt modelId="{F8DE962D-58F2-48D9-8D1B-F3F4D0B39D08}" type="pres">
      <dgm:prSet presAssocID="{C23686CA-566C-4CBE-883F-9899D9711131}" presName="hierChild5" presStyleCnt="0"/>
      <dgm:spPr/>
    </dgm:pt>
    <dgm:pt modelId="{3F8AD41D-7373-4DE1-8354-B9E4E8D31E66}" type="pres">
      <dgm:prSet presAssocID="{560F82FA-02B1-4B4D-8F14-74B6FCF442A6}" presName="hierChild3" presStyleCnt="0"/>
      <dgm:spPr/>
    </dgm:pt>
    <dgm:pt modelId="{E50344B5-E91B-4B88-85CD-EAC2C36D1924}" type="pres">
      <dgm:prSet presAssocID="{666C49EE-7BCB-426C-8E46-86064D974900}" presName="Name111" presStyleLbl="parChTrans1D2" presStyleIdx="3" presStyleCnt="4"/>
      <dgm:spPr/>
      <dgm:t>
        <a:bodyPr/>
        <a:lstStyle/>
        <a:p>
          <a:endParaRPr lang="en-US"/>
        </a:p>
      </dgm:t>
    </dgm:pt>
    <dgm:pt modelId="{E3115099-B9E9-4C7C-97B4-AE9299EFE36B}" type="pres">
      <dgm:prSet presAssocID="{876A0DBA-B0DC-4CEC-9443-03657BF22EAA}" presName="hierRoot3" presStyleCnt="0">
        <dgm:presLayoutVars>
          <dgm:hierBranch val="init"/>
        </dgm:presLayoutVars>
      </dgm:prSet>
      <dgm:spPr/>
    </dgm:pt>
    <dgm:pt modelId="{80A0D523-9400-4069-95BD-65529F77C01F}" type="pres">
      <dgm:prSet presAssocID="{876A0DBA-B0DC-4CEC-9443-03657BF22EAA}" presName="rootComposite3" presStyleCnt="0"/>
      <dgm:spPr/>
    </dgm:pt>
    <dgm:pt modelId="{974D22E1-14E6-4735-86D3-62AB133D5B71}" type="pres">
      <dgm:prSet presAssocID="{876A0DBA-B0DC-4CEC-9443-03657BF22EAA}" presName="rootText3" presStyleLbl="asst1" presStyleIdx="0" presStyleCnt="1">
        <dgm:presLayoutVars>
          <dgm:chPref val="3"/>
        </dgm:presLayoutVars>
      </dgm:prSet>
      <dgm:spPr/>
      <dgm:t>
        <a:bodyPr/>
        <a:lstStyle/>
        <a:p>
          <a:endParaRPr lang="en-US"/>
        </a:p>
      </dgm:t>
    </dgm:pt>
    <dgm:pt modelId="{16FA7D50-B649-42A6-9F82-A3352D9DD369}" type="pres">
      <dgm:prSet presAssocID="{876A0DBA-B0DC-4CEC-9443-03657BF22EAA}" presName="rootConnector3" presStyleLbl="asst1" presStyleIdx="0" presStyleCnt="1"/>
      <dgm:spPr/>
      <dgm:t>
        <a:bodyPr/>
        <a:lstStyle/>
        <a:p>
          <a:endParaRPr lang="en-US"/>
        </a:p>
      </dgm:t>
    </dgm:pt>
    <dgm:pt modelId="{9242A806-475D-4C17-A73F-A56B97296ADA}" type="pres">
      <dgm:prSet presAssocID="{876A0DBA-B0DC-4CEC-9443-03657BF22EAA}" presName="hierChild6" presStyleCnt="0"/>
      <dgm:spPr/>
    </dgm:pt>
    <dgm:pt modelId="{FB78D79B-0956-455D-BB60-2C87AF0B0490}" type="pres">
      <dgm:prSet presAssocID="{876A0DBA-B0DC-4CEC-9443-03657BF22EAA}" presName="hierChild7" presStyleCnt="0"/>
      <dgm:spPr/>
    </dgm:pt>
  </dgm:ptLst>
  <dgm:cxnLst>
    <dgm:cxn modelId="{A4F427E3-F122-47B5-9545-69DF8096556A}" type="presOf" srcId="{560F82FA-02B1-4B4D-8F14-74B6FCF442A6}" destId="{17F43723-5D9C-4700-AB9A-BC79256B5ECC}" srcOrd="1" destOrd="0" presId="urn:microsoft.com/office/officeart/2005/8/layout/orgChart1"/>
    <dgm:cxn modelId="{A7562E59-6066-4853-9FE3-7F2A912D3352}" type="presOf" srcId="{876A0DBA-B0DC-4CEC-9443-03657BF22EAA}" destId="{16FA7D50-B649-42A6-9F82-A3352D9DD369}" srcOrd="1" destOrd="0" presId="urn:microsoft.com/office/officeart/2005/8/layout/orgChart1"/>
    <dgm:cxn modelId="{C096CE5D-D321-40F0-BAAD-54C929F513B9}" srcId="{560F82FA-02B1-4B4D-8F14-74B6FCF442A6}" destId="{C23686CA-566C-4CBE-883F-9899D9711131}" srcOrd="3" destOrd="0" parTransId="{8287AC7C-06F1-4BB4-8A0D-9E126B081AC3}" sibTransId="{7A34978C-3CE5-4ABF-96F3-114F86EB5E9F}"/>
    <dgm:cxn modelId="{ED34A149-2F8A-4B36-9F1B-72CBCA6AFAEB}" type="presOf" srcId="{0B50F98F-BC48-4365-B5D1-92C9D9E2FB05}" destId="{92FBDDB8-3837-400D-BADE-B9000A7AAB76}" srcOrd="0" destOrd="0" presId="urn:microsoft.com/office/officeart/2005/8/layout/orgChart1"/>
    <dgm:cxn modelId="{AF95CEA9-D6D7-419D-B3B8-2D2DA227E7F3}" type="presOf" srcId="{C23686CA-566C-4CBE-883F-9899D9711131}" destId="{C0C6BCED-4115-44D2-B22A-745E9937D089}" srcOrd="0" destOrd="0" presId="urn:microsoft.com/office/officeart/2005/8/layout/orgChart1"/>
    <dgm:cxn modelId="{46323DE7-CC79-4871-A056-420A11F96A6A}" type="presOf" srcId="{5E9E5E95-2031-4A2D-A742-ACFBF67330A6}" destId="{2FEC4F30-9CF1-41CC-A83A-CFBBA471B83F}" srcOrd="1" destOrd="0" presId="urn:microsoft.com/office/officeart/2005/8/layout/orgChart1"/>
    <dgm:cxn modelId="{9418A106-C330-4A6F-AE63-2FC74CE35A21}" type="presOf" srcId="{666C49EE-7BCB-426C-8E46-86064D974900}" destId="{E50344B5-E91B-4B88-85CD-EAC2C36D1924}" srcOrd="0" destOrd="0" presId="urn:microsoft.com/office/officeart/2005/8/layout/orgChart1"/>
    <dgm:cxn modelId="{49D38904-FBCA-4452-A115-1A5C4C928A3C}" type="presOf" srcId="{2D96118E-8F10-4C4B-9FD0-C7B1A6EA983F}" destId="{D26BE135-CE90-45AC-85BA-3DC7ECB0550F}" srcOrd="0" destOrd="0" presId="urn:microsoft.com/office/officeart/2005/8/layout/orgChart1"/>
    <dgm:cxn modelId="{2A894225-FE42-4223-90AF-06A727698919}" srcId="{560F82FA-02B1-4B4D-8F14-74B6FCF442A6}" destId="{876A0DBA-B0DC-4CEC-9443-03657BF22EAA}" srcOrd="0" destOrd="0" parTransId="{666C49EE-7BCB-426C-8E46-86064D974900}" sibTransId="{A0C3AB00-E689-4CC5-8684-FAD20E246CC3}"/>
    <dgm:cxn modelId="{56FC9FF2-F692-4B32-A18C-76587F2D07CF}" type="presOf" srcId="{E238FB70-BBE8-452E-9252-208B581942D3}" destId="{A4A72533-1D7D-482A-AB2D-12C8B45CCE25}" srcOrd="0" destOrd="0" presId="urn:microsoft.com/office/officeart/2005/8/layout/orgChart1"/>
    <dgm:cxn modelId="{19786C7B-7C37-42D4-AE86-F2798E1123E2}" srcId="{560F82FA-02B1-4B4D-8F14-74B6FCF442A6}" destId="{E238FB70-BBE8-452E-9252-208B581942D3}" srcOrd="1" destOrd="0" parTransId="{2D96118E-8F10-4C4B-9FD0-C7B1A6EA983F}" sibTransId="{28C4D307-FD27-4F12-BF28-531ACB598B7D}"/>
    <dgm:cxn modelId="{092FB389-C051-4BA9-BD13-B789BC7AE1CF}" type="presOf" srcId="{876A0DBA-B0DC-4CEC-9443-03657BF22EAA}" destId="{974D22E1-14E6-4735-86D3-62AB133D5B71}" srcOrd="0" destOrd="0" presId="urn:microsoft.com/office/officeart/2005/8/layout/orgChart1"/>
    <dgm:cxn modelId="{5A37A4B2-C265-4102-B77C-965516F24A95}" type="presOf" srcId="{5E9E5E95-2031-4A2D-A742-ACFBF67330A6}" destId="{CCDDD666-2508-446E-9F8B-1CA2F80F9EEB}" srcOrd="0" destOrd="0" presId="urn:microsoft.com/office/officeart/2005/8/layout/orgChart1"/>
    <dgm:cxn modelId="{D3124B51-6ED1-4CDB-86D5-2979A4396F76}" type="presOf" srcId="{560F82FA-02B1-4B4D-8F14-74B6FCF442A6}" destId="{98F5FB30-D159-4096-BDF2-CEB24D53CCB1}" srcOrd="0" destOrd="0" presId="urn:microsoft.com/office/officeart/2005/8/layout/orgChart1"/>
    <dgm:cxn modelId="{A3E3E984-045A-4D5D-B6A2-AC45A5AF9BBE}" type="presOf" srcId="{E238FB70-BBE8-452E-9252-208B581942D3}" destId="{3B54D951-968C-47A0-8C55-5A3B34E42104}" srcOrd="1" destOrd="0" presId="urn:microsoft.com/office/officeart/2005/8/layout/orgChart1"/>
    <dgm:cxn modelId="{216486F0-BAD2-4BFD-8231-ABBACD1B371F}" type="presOf" srcId="{C23686CA-566C-4CBE-883F-9899D9711131}" destId="{4A7CC1FD-720A-4381-9793-3AB818A3F86C}" srcOrd="1" destOrd="0" presId="urn:microsoft.com/office/officeart/2005/8/layout/orgChart1"/>
    <dgm:cxn modelId="{853CB4FA-A1C9-480E-8BEF-2A1AA04C0E4F}" type="presOf" srcId="{8287AC7C-06F1-4BB4-8A0D-9E126B081AC3}" destId="{A81640FB-9ADD-45D6-B0B8-280BBB28493B}" srcOrd="0" destOrd="0" presId="urn:microsoft.com/office/officeart/2005/8/layout/orgChart1"/>
    <dgm:cxn modelId="{0C1A334B-D46F-4E11-834C-707B0CF314CB}" type="presOf" srcId="{503C57E3-D8C3-42DB-8796-3F0FFFAF3E61}" destId="{6D1AD90B-E472-48A8-AE56-81F6071797DF}" srcOrd="0" destOrd="0" presId="urn:microsoft.com/office/officeart/2005/8/layout/orgChart1"/>
    <dgm:cxn modelId="{757A0669-BFB3-4CBE-96A4-C96CBBBD4CEF}" srcId="{560F82FA-02B1-4B4D-8F14-74B6FCF442A6}" destId="{5E9E5E95-2031-4A2D-A742-ACFBF67330A6}" srcOrd="2" destOrd="0" parTransId="{0B50F98F-BC48-4365-B5D1-92C9D9E2FB05}" sibTransId="{84F8F33B-2A4B-4274-A82C-562F30077CAE}"/>
    <dgm:cxn modelId="{585CC9AD-167C-4A5F-BBB6-CCFC3DB98120}" srcId="{503C57E3-D8C3-42DB-8796-3F0FFFAF3E61}" destId="{560F82FA-02B1-4B4D-8F14-74B6FCF442A6}" srcOrd="0" destOrd="0" parTransId="{FA54CFAA-95E3-44FB-B172-28B57554B863}" sibTransId="{7511162C-BC85-4113-BD2D-6A16690CAD76}"/>
    <dgm:cxn modelId="{1FB9C3AF-2962-434A-87A0-475FDE22EA04}" type="presParOf" srcId="{6D1AD90B-E472-48A8-AE56-81F6071797DF}" destId="{1BBEE843-D32D-4642-A362-C83DE62D7A37}" srcOrd="0" destOrd="0" presId="urn:microsoft.com/office/officeart/2005/8/layout/orgChart1"/>
    <dgm:cxn modelId="{F7B53C42-3734-4D20-B743-6A8B0259D237}" type="presParOf" srcId="{1BBEE843-D32D-4642-A362-C83DE62D7A37}" destId="{2AA9BDE4-261E-4F65-829D-E98529E2CBA6}" srcOrd="0" destOrd="0" presId="urn:microsoft.com/office/officeart/2005/8/layout/orgChart1"/>
    <dgm:cxn modelId="{A7D5C0C9-BDE9-4A2D-9B2C-E8D7072C3242}" type="presParOf" srcId="{2AA9BDE4-261E-4F65-829D-E98529E2CBA6}" destId="{98F5FB30-D159-4096-BDF2-CEB24D53CCB1}" srcOrd="0" destOrd="0" presId="urn:microsoft.com/office/officeart/2005/8/layout/orgChart1"/>
    <dgm:cxn modelId="{FCC34E81-8F78-4F3E-9016-3EAF4F09A56D}" type="presParOf" srcId="{2AA9BDE4-261E-4F65-829D-E98529E2CBA6}" destId="{17F43723-5D9C-4700-AB9A-BC79256B5ECC}" srcOrd="1" destOrd="0" presId="urn:microsoft.com/office/officeart/2005/8/layout/orgChart1"/>
    <dgm:cxn modelId="{9831FC27-AE7A-4E66-BB4F-F6F090BEE2A1}" type="presParOf" srcId="{1BBEE843-D32D-4642-A362-C83DE62D7A37}" destId="{483B6B64-EEDF-4D15-8237-EC62C3475AA6}" srcOrd="1" destOrd="0" presId="urn:microsoft.com/office/officeart/2005/8/layout/orgChart1"/>
    <dgm:cxn modelId="{51172A63-8306-4370-B087-27A7E7D2730E}" type="presParOf" srcId="{483B6B64-EEDF-4D15-8237-EC62C3475AA6}" destId="{D26BE135-CE90-45AC-85BA-3DC7ECB0550F}" srcOrd="0" destOrd="0" presId="urn:microsoft.com/office/officeart/2005/8/layout/orgChart1"/>
    <dgm:cxn modelId="{5494D82B-03F1-476F-AE74-E7F672609503}" type="presParOf" srcId="{483B6B64-EEDF-4D15-8237-EC62C3475AA6}" destId="{7F6DE01C-59D5-4879-9F12-B31DE884673C}" srcOrd="1" destOrd="0" presId="urn:microsoft.com/office/officeart/2005/8/layout/orgChart1"/>
    <dgm:cxn modelId="{0E223C3E-DC69-4C0A-8E1D-4A9749C9677C}" type="presParOf" srcId="{7F6DE01C-59D5-4879-9F12-B31DE884673C}" destId="{83D6AACC-951B-4C24-99FD-FE7B0AF088C1}" srcOrd="0" destOrd="0" presId="urn:microsoft.com/office/officeart/2005/8/layout/orgChart1"/>
    <dgm:cxn modelId="{BEE8BE63-7444-47C0-AF20-94B144826EDF}" type="presParOf" srcId="{83D6AACC-951B-4C24-99FD-FE7B0AF088C1}" destId="{A4A72533-1D7D-482A-AB2D-12C8B45CCE25}" srcOrd="0" destOrd="0" presId="urn:microsoft.com/office/officeart/2005/8/layout/orgChart1"/>
    <dgm:cxn modelId="{C126BFE0-E6C7-41C4-AA51-066DBA2F6674}" type="presParOf" srcId="{83D6AACC-951B-4C24-99FD-FE7B0AF088C1}" destId="{3B54D951-968C-47A0-8C55-5A3B34E42104}" srcOrd="1" destOrd="0" presId="urn:microsoft.com/office/officeart/2005/8/layout/orgChart1"/>
    <dgm:cxn modelId="{57D34819-A93E-407D-93BA-1DB06188F213}" type="presParOf" srcId="{7F6DE01C-59D5-4879-9F12-B31DE884673C}" destId="{57D87980-6547-4A88-8732-DA518BAA6357}" srcOrd="1" destOrd="0" presId="urn:microsoft.com/office/officeart/2005/8/layout/orgChart1"/>
    <dgm:cxn modelId="{AC8D401D-3AA7-4D28-96B8-039DF5C0FA2C}" type="presParOf" srcId="{7F6DE01C-59D5-4879-9F12-B31DE884673C}" destId="{B5244DE2-8209-4838-83EC-BFB759272ACD}" srcOrd="2" destOrd="0" presId="urn:microsoft.com/office/officeart/2005/8/layout/orgChart1"/>
    <dgm:cxn modelId="{5BC86263-C719-4E85-A301-73A7A4DFF5A1}" type="presParOf" srcId="{483B6B64-EEDF-4D15-8237-EC62C3475AA6}" destId="{92FBDDB8-3837-400D-BADE-B9000A7AAB76}" srcOrd="2" destOrd="0" presId="urn:microsoft.com/office/officeart/2005/8/layout/orgChart1"/>
    <dgm:cxn modelId="{77F6B549-8F17-4521-9AEA-33DF68EC8CB6}" type="presParOf" srcId="{483B6B64-EEDF-4D15-8237-EC62C3475AA6}" destId="{AAE1D5EC-9DD4-4CA8-82AA-45556BFB3E0B}" srcOrd="3" destOrd="0" presId="urn:microsoft.com/office/officeart/2005/8/layout/orgChart1"/>
    <dgm:cxn modelId="{A98AAFF2-FE2E-4419-814A-B2F7CA4C0B6F}" type="presParOf" srcId="{AAE1D5EC-9DD4-4CA8-82AA-45556BFB3E0B}" destId="{9C28C9A7-AE1D-494C-8DB5-CC4FC57F0E35}" srcOrd="0" destOrd="0" presId="urn:microsoft.com/office/officeart/2005/8/layout/orgChart1"/>
    <dgm:cxn modelId="{70D12559-CF07-4476-8CDB-D250B592E6CC}" type="presParOf" srcId="{9C28C9A7-AE1D-494C-8DB5-CC4FC57F0E35}" destId="{CCDDD666-2508-446E-9F8B-1CA2F80F9EEB}" srcOrd="0" destOrd="0" presId="urn:microsoft.com/office/officeart/2005/8/layout/orgChart1"/>
    <dgm:cxn modelId="{B04FCC03-CADD-4148-8A6C-085DC8711594}" type="presParOf" srcId="{9C28C9A7-AE1D-494C-8DB5-CC4FC57F0E35}" destId="{2FEC4F30-9CF1-41CC-A83A-CFBBA471B83F}" srcOrd="1" destOrd="0" presId="urn:microsoft.com/office/officeart/2005/8/layout/orgChart1"/>
    <dgm:cxn modelId="{EA337E65-393C-47E4-9C63-18BF5C121098}" type="presParOf" srcId="{AAE1D5EC-9DD4-4CA8-82AA-45556BFB3E0B}" destId="{28060008-5785-4892-A326-86B33664E1C3}" srcOrd="1" destOrd="0" presId="urn:microsoft.com/office/officeart/2005/8/layout/orgChart1"/>
    <dgm:cxn modelId="{55BFB79E-1925-4121-BEBD-69B73E12827D}" type="presParOf" srcId="{AAE1D5EC-9DD4-4CA8-82AA-45556BFB3E0B}" destId="{10EE3B5C-F17F-4137-A041-1C382E325D24}" srcOrd="2" destOrd="0" presId="urn:microsoft.com/office/officeart/2005/8/layout/orgChart1"/>
    <dgm:cxn modelId="{CC24EE1A-8FCC-4496-91FE-0230F565C3F2}" type="presParOf" srcId="{483B6B64-EEDF-4D15-8237-EC62C3475AA6}" destId="{A81640FB-9ADD-45D6-B0B8-280BBB28493B}" srcOrd="4" destOrd="0" presId="urn:microsoft.com/office/officeart/2005/8/layout/orgChart1"/>
    <dgm:cxn modelId="{283934DB-6932-4977-8D15-C64A0D7B1087}" type="presParOf" srcId="{483B6B64-EEDF-4D15-8237-EC62C3475AA6}" destId="{350223BF-657F-4DA7-82BC-E60C907E3A7D}" srcOrd="5" destOrd="0" presId="urn:microsoft.com/office/officeart/2005/8/layout/orgChart1"/>
    <dgm:cxn modelId="{E4388CD4-90F5-4A43-84D4-B56F66BFF89B}" type="presParOf" srcId="{350223BF-657F-4DA7-82BC-E60C907E3A7D}" destId="{715F7F6C-7C0B-42EA-97A7-BE61D4EA1A22}" srcOrd="0" destOrd="0" presId="urn:microsoft.com/office/officeart/2005/8/layout/orgChart1"/>
    <dgm:cxn modelId="{4B70BC7C-31A6-400F-98A3-801325E8989D}" type="presParOf" srcId="{715F7F6C-7C0B-42EA-97A7-BE61D4EA1A22}" destId="{C0C6BCED-4115-44D2-B22A-745E9937D089}" srcOrd="0" destOrd="0" presId="urn:microsoft.com/office/officeart/2005/8/layout/orgChart1"/>
    <dgm:cxn modelId="{352F2469-339C-492E-9FDA-67D96A0C3EFC}" type="presParOf" srcId="{715F7F6C-7C0B-42EA-97A7-BE61D4EA1A22}" destId="{4A7CC1FD-720A-4381-9793-3AB818A3F86C}" srcOrd="1" destOrd="0" presId="urn:microsoft.com/office/officeart/2005/8/layout/orgChart1"/>
    <dgm:cxn modelId="{493D2CD6-52CE-4E79-982A-7B712D41AB28}" type="presParOf" srcId="{350223BF-657F-4DA7-82BC-E60C907E3A7D}" destId="{B74D2EFD-93E5-44E0-94FB-63002EBF1F2A}" srcOrd="1" destOrd="0" presId="urn:microsoft.com/office/officeart/2005/8/layout/orgChart1"/>
    <dgm:cxn modelId="{54D0AA00-68AE-421A-88BF-599876295FDA}" type="presParOf" srcId="{350223BF-657F-4DA7-82BC-E60C907E3A7D}" destId="{F8DE962D-58F2-48D9-8D1B-F3F4D0B39D08}" srcOrd="2" destOrd="0" presId="urn:microsoft.com/office/officeart/2005/8/layout/orgChart1"/>
    <dgm:cxn modelId="{5F5384A4-BA5F-4605-9849-89C6058B222F}" type="presParOf" srcId="{1BBEE843-D32D-4642-A362-C83DE62D7A37}" destId="{3F8AD41D-7373-4DE1-8354-B9E4E8D31E66}" srcOrd="2" destOrd="0" presId="urn:microsoft.com/office/officeart/2005/8/layout/orgChart1"/>
    <dgm:cxn modelId="{2AE57272-E663-4F24-901F-B26F4AD060A9}" type="presParOf" srcId="{3F8AD41D-7373-4DE1-8354-B9E4E8D31E66}" destId="{E50344B5-E91B-4B88-85CD-EAC2C36D1924}" srcOrd="0" destOrd="0" presId="urn:microsoft.com/office/officeart/2005/8/layout/orgChart1"/>
    <dgm:cxn modelId="{CB6C9F9F-74D8-404C-AA2B-4C22C2CB4BFE}" type="presParOf" srcId="{3F8AD41D-7373-4DE1-8354-B9E4E8D31E66}" destId="{E3115099-B9E9-4C7C-97B4-AE9299EFE36B}" srcOrd="1" destOrd="0" presId="urn:microsoft.com/office/officeart/2005/8/layout/orgChart1"/>
    <dgm:cxn modelId="{36945048-1E5E-439F-8AEC-4475B0B845F6}" type="presParOf" srcId="{E3115099-B9E9-4C7C-97B4-AE9299EFE36B}" destId="{80A0D523-9400-4069-95BD-65529F77C01F}" srcOrd="0" destOrd="0" presId="urn:microsoft.com/office/officeart/2005/8/layout/orgChart1"/>
    <dgm:cxn modelId="{634FF2B1-B457-421C-9DC6-7E8C40AC25C8}" type="presParOf" srcId="{80A0D523-9400-4069-95BD-65529F77C01F}" destId="{974D22E1-14E6-4735-86D3-62AB133D5B71}" srcOrd="0" destOrd="0" presId="urn:microsoft.com/office/officeart/2005/8/layout/orgChart1"/>
    <dgm:cxn modelId="{CD55C030-6BA1-4F97-A015-32EF9C572D66}" type="presParOf" srcId="{80A0D523-9400-4069-95BD-65529F77C01F}" destId="{16FA7D50-B649-42A6-9F82-A3352D9DD369}" srcOrd="1" destOrd="0" presId="urn:microsoft.com/office/officeart/2005/8/layout/orgChart1"/>
    <dgm:cxn modelId="{4C233E66-D365-47DF-80D9-4114606D9210}" type="presParOf" srcId="{E3115099-B9E9-4C7C-97B4-AE9299EFE36B}" destId="{9242A806-475D-4C17-A73F-A56B97296ADA}" srcOrd="1" destOrd="0" presId="urn:microsoft.com/office/officeart/2005/8/layout/orgChart1"/>
    <dgm:cxn modelId="{CEC3E3AC-2261-46C7-BB60-BFE443B505DD}" type="presParOf" srcId="{E3115099-B9E9-4C7C-97B4-AE9299EFE36B}" destId="{FB78D79B-0956-455D-BB60-2C87AF0B049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0.67213</cdr:x>
      <cdr:y>0.28785</cdr:y>
    </cdr:from>
    <cdr:to>
      <cdr:x>0.67213</cdr:x>
      <cdr:y>0.80869</cdr:y>
    </cdr:to>
    <cdr:cxnSp macro="">
      <cdr:nvCxnSpPr>
        <cdr:cNvPr id="2" name="Straight Arrow Connector 1"/>
        <cdr:cNvCxnSpPr/>
      </cdr:nvCxnSpPr>
      <cdr:spPr>
        <a:xfrm xmlns:a="http://schemas.openxmlformats.org/drawingml/2006/main" flipV="1">
          <a:off x="3124200" y="1052848"/>
          <a:ext cx="0" cy="1905000"/>
        </a:xfrm>
        <a:prstGeom xmlns:a="http://schemas.openxmlformats.org/drawingml/2006/main" prst="straightConnector1">
          <a:avLst/>
        </a:prstGeom>
        <a:ln xmlns:a="http://schemas.openxmlformats.org/drawingml/2006/main" w="571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9C5E30-AB35-4ACA-85EF-1BC8ECD6418A}" type="datetimeFigureOut">
              <a:rPr lang="en-US" smtClean="0"/>
              <a:t>11/18/2014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27804-3EB8-4467-BE33-DFAE43B20781}" type="slidenum">
              <a:rPr lang="en-US" smtClean="0"/>
              <a:t>‹#›</a:t>
            </a:fld>
            <a:endParaRPr lang="en-US"/>
          </a:p>
        </p:txBody>
      </p:sp>
    </p:spTree>
    <p:extLst>
      <p:ext uri="{BB962C8B-B14F-4D97-AF65-F5344CB8AC3E}">
        <p14:creationId xmlns:p14="http://schemas.microsoft.com/office/powerpoint/2010/main" val="1041450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7804-3EB8-4467-BE33-DFAE43B20781}" type="slidenum">
              <a:rPr lang="en-US" smtClean="0"/>
              <a:t>10</a:t>
            </a:fld>
            <a:endParaRPr lang="en-US"/>
          </a:p>
        </p:txBody>
      </p:sp>
    </p:spTree>
    <p:extLst>
      <p:ext uri="{BB962C8B-B14F-4D97-AF65-F5344CB8AC3E}">
        <p14:creationId xmlns:p14="http://schemas.microsoft.com/office/powerpoint/2010/main" val="3661090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smtClean="0"/>
              <a:t>11/11/2014</a:t>
            </a: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APT Seminar- BP</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DB8883E-0D01-4C1A-AC01-192C7F6DD93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11/11/2014</a:t>
            </a:r>
            <a:endParaRPr lang="en-US"/>
          </a:p>
        </p:txBody>
      </p:sp>
      <p:sp>
        <p:nvSpPr>
          <p:cNvPr id="5" name="Footer Placeholder 4"/>
          <p:cNvSpPr>
            <a:spLocks noGrp="1"/>
          </p:cNvSpPr>
          <p:nvPr>
            <p:ph type="ftr" sz="quarter" idx="11"/>
          </p:nvPr>
        </p:nvSpPr>
        <p:spPr/>
        <p:txBody>
          <a:bodyPr/>
          <a:lstStyle>
            <a:extLst/>
          </a:lstStyle>
          <a:p>
            <a:r>
              <a:rPr lang="en-US" smtClean="0"/>
              <a:t>APT Seminar- BP</a:t>
            </a:r>
            <a:endParaRPr lang="en-US"/>
          </a:p>
        </p:txBody>
      </p:sp>
      <p:sp>
        <p:nvSpPr>
          <p:cNvPr id="6" name="Slide Number Placeholder 5"/>
          <p:cNvSpPr>
            <a:spLocks noGrp="1"/>
          </p:cNvSpPr>
          <p:nvPr>
            <p:ph type="sldNum" sz="quarter" idx="12"/>
          </p:nvPr>
        </p:nvSpPr>
        <p:spPr/>
        <p:txBody>
          <a:bodyPr/>
          <a:lstStyle>
            <a:extLst/>
          </a:lstStyle>
          <a:p>
            <a:fld id="{ADB8883E-0D01-4C1A-AC01-192C7F6DD9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11/11/2014</a:t>
            </a:r>
            <a:endParaRPr lang="en-US"/>
          </a:p>
        </p:txBody>
      </p:sp>
      <p:sp>
        <p:nvSpPr>
          <p:cNvPr id="5" name="Footer Placeholder 4"/>
          <p:cNvSpPr>
            <a:spLocks noGrp="1"/>
          </p:cNvSpPr>
          <p:nvPr>
            <p:ph type="ftr" sz="quarter" idx="11"/>
          </p:nvPr>
        </p:nvSpPr>
        <p:spPr/>
        <p:txBody>
          <a:bodyPr/>
          <a:lstStyle>
            <a:extLst/>
          </a:lstStyle>
          <a:p>
            <a:r>
              <a:rPr lang="en-US" smtClean="0"/>
              <a:t>APT Seminar- BP</a:t>
            </a:r>
            <a:endParaRPr lang="en-US"/>
          </a:p>
        </p:txBody>
      </p:sp>
      <p:sp>
        <p:nvSpPr>
          <p:cNvPr id="6" name="Slide Number Placeholder 5"/>
          <p:cNvSpPr>
            <a:spLocks noGrp="1"/>
          </p:cNvSpPr>
          <p:nvPr>
            <p:ph type="sldNum" sz="quarter" idx="12"/>
          </p:nvPr>
        </p:nvSpPr>
        <p:spPr/>
        <p:txBody>
          <a:bodyPr/>
          <a:lstStyle>
            <a:extLst/>
          </a:lstStyle>
          <a:p>
            <a:fld id="{ADB8883E-0D01-4C1A-AC01-192C7F6DD9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11/11/2014</a:t>
            </a:r>
            <a:endParaRPr lang="en-US"/>
          </a:p>
        </p:txBody>
      </p:sp>
      <p:sp>
        <p:nvSpPr>
          <p:cNvPr id="5" name="Footer Placeholder 4"/>
          <p:cNvSpPr>
            <a:spLocks noGrp="1"/>
          </p:cNvSpPr>
          <p:nvPr>
            <p:ph type="ftr" sz="quarter" idx="11"/>
          </p:nvPr>
        </p:nvSpPr>
        <p:spPr/>
        <p:txBody>
          <a:bodyPr/>
          <a:lstStyle>
            <a:extLst/>
          </a:lstStyle>
          <a:p>
            <a:r>
              <a:rPr lang="en-US" smtClean="0"/>
              <a:t>APT Seminar- BP</a:t>
            </a:r>
            <a:endParaRPr lang="en-US"/>
          </a:p>
        </p:txBody>
      </p:sp>
      <p:sp>
        <p:nvSpPr>
          <p:cNvPr id="6" name="Slide Number Placeholder 5"/>
          <p:cNvSpPr>
            <a:spLocks noGrp="1"/>
          </p:cNvSpPr>
          <p:nvPr>
            <p:ph type="sldNum" sz="quarter" idx="12"/>
          </p:nvPr>
        </p:nvSpPr>
        <p:spPr/>
        <p:txBody>
          <a:bodyPr/>
          <a:lstStyle>
            <a:extLst/>
          </a:lstStyle>
          <a:p>
            <a:fld id="{ADB8883E-0D01-4C1A-AC01-192C7F6DD935}"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smtClean="0"/>
              <a:t>11/11/2014</a:t>
            </a:r>
            <a:endParaRPr lang="en-US"/>
          </a:p>
        </p:txBody>
      </p:sp>
      <p:sp>
        <p:nvSpPr>
          <p:cNvPr id="5" name="Footer Placeholder 4"/>
          <p:cNvSpPr>
            <a:spLocks noGrp="1"/>
          </p:cNvSpPr>
          <p:nvPr>
            <p:ph type="ftr" sz="quarter" idx="11"/>
          </p:nvPr>
        </p:nvSpPr>
        <p:spPr/>
        <p:txBody>
          <a:bodyPr/>
          <a:lstStyle>
            <a:extLst/>
          </a:lstStyle>
          <a:p>
            <a:r>
              <a:rPr lang="en-US" smtClean="0"/>
              <a:t>APT Seminar- BP</a:t>
            </a:r>
            <a:endParaRPr lang="en-US"/>
          </a:p>
        </p:txBody>
      </p:sp>
      <p:sp>
        <p:nvSpPr>
          <p:cNvPr id="6" name="Slide Number Placeholder 5"/>
          <p:cNvSpPr>
            <a:spLocks noGrp="1"/>
          </p:cNvSpPr>
          <p:nvPr>
            <p:ph type="sldNum" sz="quarter" idx="12"/>
          </p:nvPr>
        </p:nvSpPr>
        <p:spPr/>
        <p:txBody>
          <a:bodyPr/>
          <a:lstStyle>
            <a:extLst/>
          </a:lstStyle>
          <a:p>
            <a:fld id="{ADB8883E-0D01-4C1A-AC01-192C7F6DD93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11/11/2014</a:t>
            </a:r>
            <a:endParaRPr lang="en-US"/>
          </a:p>
        </p:txBody>
      </p:sp>
      <p:sp>
        <p:nvSpPr>
          <p:cNvPr id="6" name="Footer Placeholder 5"/>
          <p:cNvSpPr>
            <a:spLocks noGrp="1"/>
          </p:cNvSpPr>
          <p:nvPr>
            <p:ph type="ftr" sz="quarter" idx="11"/>
          </p:nvPr>
        </p:nvSpPr>
        <p:spPr/>
        <p:txBody>
          <a:bodyPr/>
          <a:lstStyle>
            <a:extLst/>
          </a:lstStyle>
          <a:p>
            <a:r>
              <a:rPr lang="en-US" smtClean="0"/>
              <a:t>APT Seminar- BP</a:t>
            </a:r>
            <a:endParaRPr lang="en-US"/>
          </a:p>
        </p:txBody>
      </p:sp>
      <p:sp>
        <p:nvSpPr>
          <p:cNvPr id="7" name="Slide Number Placeholder 6"/>
          <p:cNvSpPr>
            <a:spLocks noGrp="1"/>
          </p:cNvSpPr>
          <p:nvPr>
            <p:ph type="sldNum" sz="quarter" idx="12"/>
          </p:nvPr>
        </p:nvSpPr>
        <p:spPr/>
        <p:txBody>
          <a:bodyPr/>
          <a:lstStyle>
            <a:extLst/>
          </a:lstStyle>
          <a:p>
            <a:fld id="{ADB8883E-0D01-4C1A-AC01-192C7F6DD935}"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11/11/2014</a:t>
            </a:r>
            <a:endParaRPr lang="en-US"/>
          </a:p>
        </p:txBody>
      </p:sp>
      <p:sp>
        <p:nvSpPr>
          <p:cNvPr id="8" name="Footer Placeholder 7"/>
          <p:cNvSpPr>
            <a:spLocks noGrp="1"/>
          </p:cNvSpPr>
          <p:nvPr>
            <p:ph type="ftr" sz="quarter" idx="11"/>
          </p:nvPr>
        </p:nvSpPr>
        <p:spPr/>
        <p:txBody>
          <a:bodyPr/>
          <a:lstStyle>
            <a:extLst/>
          </a:lstStyle>
          <a:p>
            <a:r>
              <a:rPr lang="en-US" smtClean="0"/>
              <a:t>APT Seminar- BP</a:t>
            </a:r>
            <a:endParaRPr lang="en-US"/>
          </a:p>
        </p:txBody>
      </p:sp>
      <p:sp>
        <p:nvSpPr>
          <p:cNvPr id="9" name="Slide Number Placeholder 8"/>
          <p:cNvSpPr>
            <a:spLocks noGrp="1"/>
          </p:cNvSpPr>
          <p:nvPr>
            <p:ph type="sldNum" sz="quarter" idx="12"/>
          </p:nvPr>
        </p:nvSpPr>
        <p:spPr/>
        <p:txBody>
          <a:bodyPr/>
          <a:lstStyle>
            <a:extLst/>
          </a:lstStyle>
          <a:p>
            <a:fld id="{ADB8883E-0D01-4C1A-AC01-192C7F6DD93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r>
              <a:rPr lang="en-US" smtClean="0"/>
              <a:t>11/11/2014</a:t>
            </a:r>
            <a:endParaRPr lang="en-US"/>
          </a:p>
        </p:txBody>
      </p:sp>
      <p:sp>
        <p:nvSpPr>
          <p:cNvPr id="4" name="Footer Placeholder 3"/>
          <p:cNvSpPr>
            <a:spLocks noGrp="1"/>
          </p:cNvSpPr>
          <p:nvPr>
            <p:ph type="ftr" sz="quarter" idx="11"/>
          </p:nvPr>
        </p:nvSpPr>
        <p:spPr/>
        <p:txBody>
          <a:bodyPr/>
          <a:lstStyle>
            <a:extLst/>
          </a:lstStyle>
          <a:p>
            <a:r>
              <a:rPr lang="en-US" smtClean="0"/>
              <a:t>APT Seminar- BP</a:t>
            </a:r>
            <a:endParaRPr lang="en-US"/>
          </a:p>
        </p:txBody>
      </p:sp>
      <p:sp>
        <p:nvSpPr>
          <p:cNvPr id="5" name="Slide Number Placeholder 4"/>
          <p:cNvSpPr>
            <a:spLocks noGrp="1"/>
          </p:cNvSpPr>
          <p:nvPr>
            <p:ph type="sldNum" sz="quarter" idx="12"/>
          </p:nvPr>
        </p:nvSpPr>
        <p:spPr/>
        <p:txBody>
          <a:bodyPr/>
          <a:lstStyle>
            <a:extLst/>
          </a:lstStyle>
          <a:p>
            <a:fld id="{ADB8883E-0D01-4C1A-AC01-192C7F6DD935}"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11/11/2014</a:t>
            </a:r>
            <a:endParaRPr lang="en-US"/>
          </a:p>
        </p:txBody>
      </p:sp>
      <p:sp>
        <p:nvSpPr>
          <p:cNvPr id="3" name="Footer Placeholder 2"/>
          <p:cNvSpPr>
            <a:spLocks noGrp="1"/>
          </p:cNvSpPr>
          <p:nvPr>
            <p:ph type="ftr" sz="quarter" idx="11"/>
          </p:nvPr>
        </p:nvSpPr>
        <p:spPr/>
        <p:txBody>
          <a:bodyPr/>
          <a:lstStyle>
            <a:extLst/>
          </a:lstStyle>
          <a:p>
            <a:r>
              <a:rPr lang="en-US" smtClean="0"/>
              <a:t>APT Seminar- BP</a:t>
            </a:r>
            <a:endParaRPr lang="en-US"/>
          </a:p>
        </p:txBody>
      </p:sp>
      <p:sp>
        <p:nvSpPr>
          <p:cNvPr id="4" name="Slide Number Placeholder 3"/>
          <p:cNvSpPr>
            <a:spLocks noGrp="1"/>
          </p:cNvSpPr>
          <p:nvPr>
            <p:ph type="sldNum" sz="quarter" idx="12"/>
          </p:nvPr>
        </p:nvSpPr>
        <p:spPr/>
        <p:txBody>
          <a:bodyPr/>
          <a:lstStyle>
            <a:extLst/>
          </a:lstStyle>
          <a:p>
            <a:fld id="{ADB8883E-0D01-4C1A-AC01-192C7F6DD9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r>
              <a:rPr lang="en-US" smtClean="0"/>
              <a:t>11/11/2014</a:t>
            </a:r>
            <a:endParaRPr lang="en-US"/>
          </a:p>
        </p:txBody>
      </p:sp>
      <p:sp>
        <p:nvSpPr>
          <p:cNvPr id="6" name="Footer Placeholder 5"/>
          <p:cNvSpPr>
            <a:spLocks noGrp="1"/>
          </p:cNvSpPr>
          <p:nvPr>
            <p:ph type="ftr" sz="quarter" idx="11"/>
          </p:nvPr>
        </p:nvSpPr>
        <p:spPr/>
        <p:txBody>
          <a:bodyPr/>
          <a:lstStyle>
            <a:extLst/>
          </a:lstStyle>
          <a:p>
            <a:r>
              <a:rPr lang="en-US" smtClean="0"/>
              <a:t>APT Seminar- BP</a:t>
            </a:r>
            <a:endParaRPr lang="en-US"/>
          </a:p>
        </p:txBody>
      </p:sp>
      <p:sp>
        <p:nvSpPr>
          <p:cNvPr id="7" name="Slide Number Placeholder 6"/>
          <p:cNvSpPr>
            <a:spLocks noGrp="1"/>
          </p:cNvSpPr>
          <p:nvPr>
            <p:ph type="sldNum" sz="quarter" idx="12"/>
          </p:nvPr>
        </p:nvSpPr>
        <p:spPr/>
        <p:txBody>
          <a:bodyPr/>
          <a:lstStyle>
            <a:extLst/>
          </a:lstStyle>
          <a:p>
            <a:fld id="{ADB8883E-0D01-4C1A-AC01-192C7F6DD93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smtClean="0"/>
              <a:t>11/11/2014</a:t>
            </a: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APT Seminar- BP</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DB8883E-0D01-4C1A-AC01-192C7F6DD93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smtClean="0"/>
              <a:t>11/11/2014</a:t>
            </a: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APT Seminar- BP</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DB8883E-0D01-4C1A-AC01-192C7F6DD93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Document1.docx"/></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jp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30.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676" y="3733800"/>
            <a:ext cx="8458200" cy="1470025"/>
          </a:xfrm>
        </p:spPr>
        <p:txBody>
          <a:bodyPr>
            <a:normAutofit fontScale="90000"/>
          </a:bodyPr>
          <a:lstStyle/>
          <a:p>
            <a:r>
              <a:rPr lang="en-US" dirty="0" smtClean="0"/>
              <a:t>Booster (PIP)  		PIP II</a:t>
            </a:r>
            <a:br>
              <a:rPr lang="en-US" dirty="0" smtClean="0"/>
            </a:br>
            <a:r>
              <a:rPr lang="en-US" dirty="0" smtClean="0"/>
              <a:t>How to make 50+ year old Booster make the jump</a:t>
            </a:r>
            <a:endParaRPr lang="en-US" dirty="0"/>
          </a:p>
        </p:txBody>
      </p:sp>
      <p:sp>
        <p:nvSpPr>
          <p:cNvPr id="3" name="Subtitle 2"/>
          <p:cNvSpPr>
            <a:spLocks noGrp="1"/>
          </p:cNvSpPr>
          <p:nvPr>
            <p:ph type="subTitle" idx="1"/>
          </p:nvPr>
        </p:nvSpPr>
        <p:spPr>
          <a:xfrm>
            <a:off x="457200" y="5562600"/>
            <a:ext cx="6400800" cy="1066800"/>
          </a:xfrm>
        </p:spPr>
        <p:txBody>
          <a:bodyPr>
            <a:normAutofit fontScale="77500" lnSpcReduction="20000"/>
          </a:bodyPr>
          <a:lstStyle/>
          <a:p>
            <a:r>
              <a:rPr lang="en-US" sz="3300" b="1" dirty="0" smtClean="0">
                <a:solidFill>
                  <a:schemeClr val="bg1"/>
                </a:solidFill>
              </a:rPr>
              <a:t>Fermilab APT Seminar</a:t>
            </a:r>
          </a:p>
          <a:p>
            <a:r>
              <a:rPr lang="en-US" dirty="0" smtClean="0">
                <a:solidFill>
                  <a:schemeClr val="bg1"/>
                </a:solidFill>
              </a:rPr>
              <a:t>November 11, 2014</a:t>
            </a:r>
          </a:p>
          <a:p>
            <a:r>
              <a:rPr lang="en-US" dirty="0" smtClean="0">
                <a:solidFill>
                  <a:schemeClr val="bg1"/>
                </a:solidFill>
              </a:rPr>
              <a:t>W. Pellico</a:t>
            </a:r>
            <a:endParaRPr lang="en-US" dirty="0">
              <a:solidFill>
                <a:schemeClr val="bg1"/>
              </a:solidFill>
            </a:endParaRPr>
          </a:p>
        </p:txBody>
      </p:sp>
      <p:pic>
        <p:nvPicPr>
          <p:cNvPr id="1030" name="Picture 6" descr="http://3.bp.blogspot.com/-mKCQhWAjHj0/T9DcwUxduXI/AAAAAAAAJFw/LztSqPqmQQw/s1600/1969+Dodge+Charger+by+ecarwallpaper+(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6" t="7334" r="2201" b="8321"/>
          <a:stretch/>
        </p:blipFill>
        <p:spPr bwMode="auto">
          <a:xfrm>
            <a:off x="2574515" y="381000"/>
            <a:ext cx="3942522"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Arc 3"/>
          <p:cNvSpPr/>
          <p:nvPr/>
        </p:nvSpPr>
        <p:spPr>
          <a:xfrm>
            <a:off x="5450237" y="2743200"/>
            <a:ext cx="2133600" cy="990600"/>
          </a:xfrm>
          <a:prstGeom prst="arc">
            <a:avLst>
              <a:gd name="adj1" fmla="val 10982625"/>
              <a:gd name="adj2" fmla="val 21458430"/>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57581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11/11/2014</a:t>
            </a:r>
            <a:endParaRPr lang="en-US"/>
          </a:p>
        </p:txBody>
      </p:sp>
      <p:sp>
        <p:nvSpPr>
          <p:cNvPr id="7" name="Footer Placeholder 6"/>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2590800" y="990600"/>
            <a:ext cx="3581400" cy="1143000"/>
          </a:xfrm>
          <a:solidFill>
            <a:schemeClr val="bg2">
              <a:lumMod val="75000"/>
            </a:schemeClr>
          </a:solidFill>
        </p:spPr>
        <p:txBody>
          <a:bodyPr/>
          <a:lstStyle/>
          <a:p>
            <a:r>
              <a:rPr lang="en-US" dirty="0" smtClean="0"/>
              <a:t>PIP II Booster</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27163701"/>
              </p:ext>
            </p:extLst>
          </p:nvPr>
        </p:nvGraphicFramePr>
        <p:xfrm>
          <a:off x="-381000" y="2133600"/>
          <a:ext cx="7608888" cy="5654675"/>
        </p:xfrm>
        <a:graphic>
          <a:graphicData uri="http://schemas.openxmlformats.org/presentationml/2006/ole">
            <mc:AlternateContent xmlns:mc="http://schemas.openxmlformats.org/markup-compatibility/2006">
              <mc:Choice xmlns:v="urn:schemas-microsoft-com:vml" Requires="v">
                <p:oleObj spid="_x0000_s1108" name="Document" r:id="rId4" imgW="6297227" imgH="4691809" progId="Word.Document.12">
                  <p:embed/>
                </p:oleObj>
              </mc:Choice>
              <mc:Fallback>
                <p:oleObj name="Document" r:id="rId4" imgW="6297227" imgH="4691809" progId="Word.Document.12">
                  <p:embed/>
                  <p:pic>
                    <p:nvPicPr>
                      <p:cNvPr id="0" name=""/>
                      <p:cNvPicPr/>
                      <p:nvPr/>
                    </p:nvPicPr>
                    <p:blipFill>
                      <a:blip r:embed="rId5"/>
                      <a:stretch>
                        <a:fillRect/>
                      </a:stretch>
                    </p:blipFill>
                    <p:spPr>
                      <a:xfrm>
                        <a:off x="-381000" y="2133600"/>
                        <a:ext cx="7608888" cy="5654675"/>
                      </a:xfrm>
                      <a:prstGeom prst="rect">
                        <a:avLst/>
                      </a:prstGeom>
                    </p:spPr>
                  </p:pic>
                </p:oleObj>
              </mc:Fallback>
            </mc:AlternateContent>
          </a:graphicData>
        </a:graphic>
      </p:graphicFrame>
      <p:sp>
        <p:nvSpPr>
          <p:cNvPr id="5" name="TextBox 4"/>
          <p:cNvSpPr txBox="1"/>
          <p:nvPr/>
        </p:nvSpPr>
        <p:spPr>
          <a:xfrm>
            <a:off x="6553200" y="3048000"/>
            <a:ext cx="2590800" cy="2800767"/>
          </a:xfrm>
          <a:prstGeom prst="rect">
            <a:avLst/>
          </a:prstGeom>
          <a:noFill/>
        </p:spPr>
        <p:txBody>
          <a:bodyPr wrap="square" rtlCol="0">
            <a:spAutoFit/>
          </a:bodyPr>
          <a:lstStyle/>
          <a:p>
            <a:pPr algn="l"/>
            <a:r>
              <a:rPr lang="en-US" sz="1600" dirty="0" smtClean="0"/>
              <a:t>50% higher flux than the planned PIP operations </a:t>
            </a:r>
            <a:r>
              <a:rPr lang="en-US" sz="1600" b="1" dirty="0" smtClean="0"/>
              <a:t>which is expected to double present flux level</a:t>
            </a:r>
            <a:r>
              <a:rPr lang="en-US" sz="1600" dirty="0" smtClean="0"/>
              <a:t>. (4.3e12 protons @15Hz at the end of PIP)</a:t>
            </a:r>
          </a:p>
          <a:p>
            <a:pPr algn="l"/>
            <a:endParaRPr lang="en-US" sz="1600" dirty="0"/>
          </a:p>
          <a:p>
            <a:pPr algn="l"/>
            <a:r>
              <a:rPr lang="en-US" sz="1600" dirty="0" smtClean="0"/>
              <a:t>30% decrease in space charge tune shift @ 800 MeV.</a:t>
            </a:r>
          </a:p>
          <a:p>
            <a:pPr algn="l"/>
            <a:endParaRPr lang="en-US" sz="1600" dirty="0"/>
          </a:p>
        </p:txBody>
      </p:sp>
      <p:sp>
        <p:nvSpPr>
          <p:cNvPr id="6" name="Title 1"/>
          <p:cNvSpPr txBox="1">
            <a:spLocks/>
          </p:cNvSpPr>
          <p:nvPr/>
        </p:nvSpPr>
        <p:spPr>
          <a:xfrm>
            <a:off x="0" y="0"/>
            <a:ext cx="9144000" cy="48463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100" b="1" dirty="0" smtClean="0">
                <a:solidFill>
                  <a:schemeClr val="tx2"/>
                </a:solidFill>
                <a:effectLst>
                  <a:outerShdw blurRad="38100" dist="38100" dir="2700000" algn="tl">
                    <a:srgbClr val="000000">
                      <a:alpha val="43137"/>
                    </a:srgbClr>
                  </a:outerShdw>
                </a:effectLst>
              </a:rPr>
              <a:t>PIP Done – Now </a:t>
            </a:r>
            <a:r>
              <a:rPr lang="en-US" sz="4100" b="1" dirty="0">
                <a:solidFill>
                  <a:schemeClr val="tx2"/>
                </a:solidFill>
                <a:effectLst>
                  <a:outerShdw blurRad="38100" dist="38100" dir="2700000" algn="tl">
                    <a:srgbClr val="000000">
                      <a:alpha val="43137"/>
                    </a:srgbClr>
                  </a:outerShdw>
                </a:effectLst>
              </a:rPr>
              <a:t>A</a:t>
            </a:r>
            <a:r>
              <a:rPr lang="en-US" sz="4100" b="1" dirty="0" smtClean="0">
                <a:solidFill>
                  <a:schemeClr val="tx2"/>
                </a:solidFill>
                <a:effectLst>
                  <a:outerShdw blurRad="38100" dist="38100" dir="2700000" algn="tl">
                    <a:srgbClr val="000000">
                      <a:alpha val="43137"/>
                    </a:srgbClr>
                  </a:outerShdw>
                </a:effectLst>
              </a:rPr>
              <a:t>nother </a:t>
            </a:r>
            <a:r>
              <a:rPr lang="en-US" sz="4100" b="1" dirty="0">
                <a:solidFill>
                  <a:schemeClr val="tx2"/>
                </a:solidFill>
                <a:effectLst>
                  <a:outerShdw blurRad="38100" dist="38100" dir="2700000" algn="tl">
                    <a:srgbClr val="000000">
                      <a:alpha val="43137"/>
                    </a:srgbClr>
                  </a:outerShdw>
                </a:effectLst>
              </a:rPr>
              <a:t>P</a:t>
            </a:r>
            <a:r>
              <a:rPr lang="en-US" sz="4100" b="1" dirty="0" smtClean="0">
                <a:solidFill>
                  <a:schemeClr val="tx2"/>
                </a:solidFill>
                <a:effectLst>
                  <a:outerShdw blurRad="38100" dist="38100" dir="2700000" algn="tl">
                    <a:srgbClr val="000000">
                      <a:alpha val="43137"/>
                    </a:srgbClr>
                  </a:outerShdw>
                </a:effectLst>
              </a:rPr>
              <a:t>ush</a:t>
            </a:r>
            <a:endParaRPr lang="en-US" sz="4100" b="1" dirty="0">
              <a:solidFill>
                <a:schemeClr val="tx2"/>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ADB8883E-0D01-4C1A-AC01-192C7F6DD935}" type="slidenum">
              <a:rPr lang="en-US" smtClean="0"/>
              <a:t>10</a:t>
            </a:fld>
            <a:endParaRPr lang="en-US"/>
          </a:p>
        </p:txBody>
      </p:sp>
    </p:spTree>
    <p:extLst>
      <p:ext uri="{BB962C8B-B14F-4D97-AF65-F5344CB8AC3E}">
        <p14:creationId xmlns:p14="http://schemas.microsoft.com/office/powerpoint/2010/main" val="3578414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5715000" cy="460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152401" y="857071"/>
            <a:ext cx="8915400" cy="1015663"/>
          </a:xfrm>
          <a:prstGeom prst="rect">
            <a:avLst/>
          </a:prstGeom>
          <a:noFill/>
        </p:spPr>
        <p:txBody>
          <a:bodyPr wrap="square" rtlCol="0">
            <a:spAutoFit/>
          </a:bodyPr>
          <a:lstStyle/>
          <a:p>
            <a:pPr marL="342900" indent="-342900">
              <a:buClr>
                <a:schemeClr val="accent1"/>
              </a:buClr>
              <a:buFont typeface="Lucida Sans Unicode" panose="020B0602030504020204" pitchFamily="34" charset="0"/>
              <a:buChar char="‣"/>
            </a:pPr>
            <a:r>
              <a:rPr lang="en-US" sz="2000" dirty="0" smtClean="0">
                <a:solidFill>
                  <a:schemeClr val="tx1">
                    <a:lumMod val="75000"/>
                    <a:lumOff val="25000"/>
                  </a:schemeClr>
                </a:solidFill>
              </a:rPr>
              <a:t>4.3E12 </a:t>
            </a:r>
            <a:r>
              <a:rPr lang="en-US" sz="2000" dirty="0" err="1" smtClean="0">
                <a:solidFill>
                  <a:schemeClr val="tx1">
                    <a:lumMod val="75000"/>
                    <a:lumOff val="25000"/>
                  </a:schemeClr>
                </a:solidFill>
              </a:rPr>
              <a:t>ppp</a:t>
            </a:r>
            <a:r>
              <a:rPr lang="en-US" sz="2000" dirty="0" smtClean="0">
                <a:solidFill>
                  <a:schemeClr val="tx1">
                    <a:lumMod val="75000"/>
                    <a:lumOff val="25000"/>
                  </a:schemeClr>
                </a:solidFill>
              </a:rPr>
              <a:t>  with 81 bunches to Recycler</a:t>
            </a:r>
          </a:p>
          <a:p>
            <a:pPr marL="342900" lvl="1" indent="-342900">
              <a:buClr>
                <a:schemeClr val="accent1"/>
              </a:buClr>
              <a:buFont typeface="Lucida Sans Unicode" panose="020B0602030504020204" pitchFamily="34" charset="0"/>
              <a:buChar char="‣"/>
            </a:pPr>
            <a:r>
              <a:rPr lang="en-US" sz="2000" dirty="0" smtClean="0">
                <a:solidFill>
                  <a:schemeClr val="tx1">
                    <a:lumMod val="75000"/>
                    <a:lumOff val="25000"/>
                  </a:schemeClr>
                </a:solidFill>
              </a:rPr>
              <a:t>9 Hz to FULL 15 Hz operation for entire Fermilab exp. program </a:t>
            </a:r>
            <a:endParaRPr lang="en-US" sz="2000" dirty="0">
              <a:solidFill>
                <a:schemeClr val="tx1">
                  <a:lumMod val="75000"/>
                  <a:lumOff val="25000"/>
                </a:schemeClr>
              </a:solidFill>
            </a:endParaRPr>
          </a:p>
          <a:p>
            <a:pPr marL="342900" lvl="1" indent="-342900">
              <a:buClr>
                <a:schemeClr val="accent1"/>
              </a:buClr>
              <a:buFont typeface="Lucida Sans Unicode" panose="020B0602030504020204" pitchFamily="34" charset="0"/>
              <a:buChar char="‣"/>
            </a:pPr>
            <a:r>
              <a:rPr lang="en-US" sz="2000" dirty="0" smtClean="0">
                <a:solidFill>
                  <a:schemeClr val="tx1">
                    <a:lumMod val="75000"/>
                    <a:lumOff val="25000"/>
                  </a:schemeClr>
                </a:solidFill>
              </a:rPr>
              <a:t>Delivering 2.3E17 </a:t>
            </a:r>
            <a:r>
              <a:rPr lang="en-US" sz="2000" dirty="0">
                <a:solidFill>
                  <a:schemeClr val="tx1">
                    <a:lumMod val="75000"/>
                    <a:lumOff val="25000"/>
                  </a:schemeClr>
                </a:solidFill>
              </a:rPr>
              <a:t>protons/hour (at 15 Hz) in </a:t>
            </a:r>
            <a:r>
              <a:rPr lang="en-US" sz="2000" dirty="0" smtClean="0">
                <a:solidFill>
                  <a:schemeClr val="tx1">
                    <a:lumMod val="75000"/>
                    <a:lumOff val="25000"/>
                  </a:schemeClr>
                </a:solidFill>
              </a:rPr>
              <a:t>2016</a:t>
            </a:r>
            <a:endParaRPr lang="en-US" sz="2000" dirty="0">
              <a:solidFill>
                <a:schemeClr val="tx1">
                  <a:lumMod val="75000"/>
                  <a:lumOff val="25000"/>
                </a:schemeClr>
              </a:solidFill>
            </a:endParaRPr>
          </a:p>
        </p:txBody>
      </p:sp>
      <p:cxnSp>
        <p:nvCxnSpPr>
          <p:cNvPr id="40" name="Straight Arrow Connector 39"/>
          <p:cNvCxnSpPr/>
          <p:nvPr/>
        </p:nvCxnSpPr>
        <p:spPr>
          <a:xfrm flipH="1">
            <a:off x="120560" y="2362200"/>
            <a:ext cx="7347040" cy="0"/>
          </a:xfrm>
          <a:prstGeom prst="straightConnector1">
            <a:avLst/>
          </a:prstGeom>
          <a:ln>
            <a:solidFill>
              <a:srgbClr val="FF0000"/>
            </a:solidFill>
            <a:prstDash val="sysDash"/>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278834" y="2378392"/>
            <a:ext cx="1464366" cy="970478"/>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700" b="1" dirty="0" smtClean="0">
                <a:solidFill>
                  <a:schemeClr val="bg1"/>
                </a:solidFill>
              </a:rPr>
              <a:t>15 Hz and 4.3e12/c  232e15/h</a:t>
            </a:r>
            <a:endParaRPr lang="en-US" sz="1700" b="1" dirty="0">
              <a:solidFill>
                <a:schemeClr val="bg1"/>
              </a:solidFill>
            </a:endParaRPr>
          </a:p>
        </p:txBody>
      </p:sp>
      <p:cxnSp>
        <p:nvCxnSpPr>
          <p:cNvPr id="3" name="Straight Connector 2"/>
          <p:cNvCxnSpPr/>
          <p:nvPr/>
        </p:nvCxnSpPr>
        <p:spPr>
          <a:xfrm flipV="1">
            <a:off x="6400800" y="1752600"/>
            <a:ext cx="0" cy="48006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219200" y="2343807"/>
            <a:ext cx="4597559" cy="344739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68330" y="1893153"/>
            <a:ext cx="1655792" cy="970478"/>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700" b="1" dirty="0" smtClean="0">
                <a:solidFill>
                  <a:schemeClr val="bg1"/>
                </a:solidFill>
              </a:rPr>
              <a:t>20 Hz and 6.4e12/c is 460e15/h !</a:t>
            </a:r>
            <a:endParaRPr lang="en-US" sz="1700" b="1" dirty="0">
              <a:solidFill>
                <a:schemeClr val="bg1"/>
              </a:solidFill>
            </a:endParaRPr>
          </a:p>
        </p:txBody>
      </p:sp>
      <p:cxnSp>
        <p:nvCxnSpPr>
          <p:cNvPr id="5" name="Straight Arrow Connector 4"/>
          <p:cNvCxnSpPr/>
          <p:nvPr/>
        </p:nvCxnSpPr>
        <p:spPr>
          <a:xfrm flipV="1">
            <a:off x="1219200" y="2863631"/>
            <a:ext cx="7620000" cy="2927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Picture 3"/>
          <p:cNvPicPr>
            <a:picLocks noGrp="1" noChangeAspect="1" noChangeArrowheads="1"/>
          </p:cNvPicPr>
          <p:nvPr>
            <p:ph idx="1"/>
          </p:nvPr>
        </p:nvPicPr>
        <p:blipFill rotWithShape="1">
          <a:blip r:embed="rId3" cstate="print"/>
          <a:stretch/>
        </p:blipFill>
        <p:spPr bwMode="auto">
          <a:xfrm>
            <a:off x="6324600" y="4059923"/>
            <a:ext cx="2819400" cy="2340877"/>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US" smtClean="0"/>
              <a:t>11/11/2014</a:t>
            </a:r>
            <a:endParaRPr lang="en-US"/>
          </a:p>
        </p:txBody>
      </p:sp>
      <p:sp>
        <p:nvSpPr>
          <p:cNvPr id="4" name="Footer Placeholder 3"/>
          <p:cNvSpPr>
            <a:spLocks noGrp="1"/>
          </p:cNvSpPr>
          <p:nvPr>
            <p:ph type="ftr" sz="quarter" idx="11"/>
          </p:nvPr>
        </p:nvSpPr>
        <p:spPr/>
        <p:txBody>
          <a:bodyPr/>
          <a:lstStyle/>
          <a:p>
            <a:r>
              <a:rPr lang="en-US" smtClean="0"/>
              <a:t>APT Seminar- BP</a:t>
            </a:r>
            <a:endParaRPr lang="en-US"/>
          </a:p>
        </p:txBody>
      </p:sp>
      <p:sp>
        <p:nvSpPr>
          <p:cNvPr id="15" name="Title 1"/>
          <p:cNvSpPr txBox="1">
            <a:spLocks/>
          </p:cNvSpPr>
          <p:nvPr/>
        </p:nvSpPr>
        <p:spPr>
          <a:xfrm>
            <a:off x="1" y="0"/>
            <a:ext cx="9067800" cy="48463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100" b="1" dirty="0" smtClean="0">
                <a:solidFill>
                  <a:schemeClr val="tx2"/>
                </a:solidFill>
                <a:effectLst>
                  <a:outerShdw blurRad="38100" dist="38100" dir="2700000" algn="tl">
                    <a:srgbClr val="000000">
                      <a:alpha val="43137"/>
                    </a:srgbClr>
                  </a:outerShdw>
                </a:effectLst>
              </a:rPr>
              <a:t>Requirement</a:t>
            </a:r>
            <a:r>
              <a:rPr lang="en-US" sz="3600" b="1" dirty="0" smtClean="0">
                <a:solidFill>
                  <a:schemeClr val="tx2"/>
                </a:solidFill>
                <a:effectLst>
                  <a:outerShdw blurRad="38100" dist="38100" dir="2700000" algn="tl">
                    <a:srgbClr val="000000">
                      <a:alpha val="43137"/>
                    </a:srgbClr>
                  </a:outerShdw>
                </a:effectLst>
              </a:rPr>
              <a:t> For Booster Operations</a:t>
            </a:r>
            <a:endParaRPr lang="en-US" sz="3600" b="1" dirty="0">
              <a:solidFill>
                <a:schemeClr val="tx2"/>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ADB8883E-0D01-4C1A-AC01-192C7F6DD935}" type="slidenum">
              <a:rPr lang="en-US" smtClean="0"/>
              <a:t>11</a:t>
            </a:fld>
            <a:endParaRPr lang="en-US"/>
          </a:p>
        </p:txBody>
      </p:sp>
      <p:sp>
        <p:nvSpPr>
          <p:cNvPr id="13" name="TextBox 12"/>
          <p:cNvSpPr txBox="1"/>
          <p:nvPr/>
        </p:nvSpPr>
        <p:spPr>
          <a:xfrm>
            <a:off x="1447800" y="1962329"/>
            <a:ext cx="3733800" cy="400110"/>
          </a:xfrm>
          <a:prstGeom prst="rect">
            <a:avLst/>
          </a:prstGeom>
          <a:solidFill>
            <a:schemeClr val="bg2">
              <a:lumMod val="75000"/>
              <a:alpha val="32000"/>
            </a:schemeClr>
          </a:solidFill>
          <a:ln>
            <a:noFill/>
          </a:ln>
        </p:spPr>
        <p:txBody>
          <a:bodyPr wrap="square" rtlCol="0">
            <a:spAutoFit/>
          </a:bodyPr>
          <a:lstStyle/>
          <a:p>
            <a:pPr algn="ctr"/>
            <a:r>
              <a:rPr lang="en-US" sz="2000" dirty="0">
                <a:solidFill>
                  <a:srgbClr val="FF0000"/>
                </a:solidFill>
              </a:rPr>
              <a:t>525 </a:t>
            </a:r>
            <a:r>
              <a:rPr lang="en-US" sz="2000" dirty="0" smtClean="0">
                <a:solidFill>
                  <a:srgbClr val="FF0000"/>
                </a:solidFill>
              </a:rPr>
              <a:t>W Administrative Limit</a:t>
            </a:r>
          </a:p>
        </p:txBody>
      </p:sp>
    </p:spTree>
    <p:extLst>
      <p:ext uri="{BB962C8B-B14F-4D97-AF65-F5344CB8AC3E}">
        <p14:creationId xmlns:p14="http://schemas.microsoft.com/office/powerpoint/2010/main" val="4048916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711571"/>
            <a:ext cx="9144000" cy="5510559"/>
          </a:xfrm>
        </p:spPr>
        <p:txBody>
          <a:bodyPr>
            <a:normAutofit/>
          </a:bodyPr>
          <a:lstStyle/>
          <a:p>
            <a:pPr marL="342900" lvl="1" indent="-342900">
              <a:spcBef>
                <a:spcPts val="600"/>
              </a:spcBef>
              <a:buSzPct val="100000"/>
              <a:buFont typeface="Lucida Sans Unicode" panose="020B0602030504020204" pitchFamily="34" charset="0"/>
              <a:buChar char="‣"/>
            </a:pPr>
            <a:r>
              <a:rPr lang="en-US" sz="2000" dirty="0"/>
              <a:t>New injection point at </a:t>
            </a:r>
            <a:r>
              <a:rPr lang="en-US" sz="2000" dirty="0" smtClean="0"/>
              <a:t>L11</a:t>
            </a:r>
          </a:p>
          <a:p>
            <a:pPr marL="742950" lvl="2" indent="-342900">
              <a:spcBef>
                <a:spcPts val="600"/>
              </a:spcBef>
              <a:buClr>
                <a:schemeClr val="bg2">
                  <a:lumMod val="75000"/>
                </a:schemeClr>
              </a:buClr>
              <a:buSzPct val="100000"/>
              <a:buFont typeface="Courier New" panose="02070309020205020404" pitchFamily="49" charset="0"/>
              <a:buChar char="o"/>
            </a:pPr>
            <a:r>
              <a:rPr lang="en-US" sz="1800" dirty="0"/>
              <a:t>New injection </a:t>
            </a:r>
            <a:r>
              <a:rPr lang="en-US" sz="1800" dirty="0" smtClean="0"/>
              <a:t>girder</a:t>
            </a:r>
          </a:p>
          <a:p>
            <a:pPr marL="742950" lvl="2" indent="-342900">
              <a:spcBef>
                <a:spcPts val="600"/>
              </a:spcBef>
              <a:buClr>
                <a:schemeClr val="bg2">
                  <a:lumMod val="75000"/>
                </a:schemeClr>
              </a:buClr>
              <a:buSzPct val="100000"/>
              <a:buFont typeface="Courier New" panose="02070309020205020404" pitchFamily="49" charset="0"/>
              <a:buChar char="o"/>
            </a:pPr>
            <a:r>
              <a:rPr lang="en-US" sz="1800" dirty="0" smtClean="0"/>
              <a:t>Space charge mitigation: painting</a:t>
            </a:r>
          </a:p>
          <a:p>
            <a:pPr marL="742950" lvl="2" indent="-342900">
              <a:spcBef>
                <a:spcPts val="600"/>
              </a:spcBef>
              <a:buClr>
                <a:schemeClr val="bg2">
                  <a:lumMod val="75000"/>
                </a:schemeClr>
              </a:buClr>
              <a:buSzPct val="100000"/>
              <a:buFont typeface="Courier New" panose="02070309020205020404" pitchFamily="49" charset="0"/>
              <a:buChar char="o"/>
            </a:pPr>
            <a:r>
              <a:rPr lang="en-US" sz="1800" dirty="0" smtClean="0"/>
              <a:t>New stripping foil system</a:t>
            </a:r>
          </a:p>
          <a:p>
            <a:pPr marL="742950" lvl="2" indent="-342900">
              <a:spcBef>
                <a:spcPts val="600"/>
              </a:spcBef>
              <a:buClr>
                <a:schemeClr val="bg2">
                  <a:lumMod val="75000"/>
                </a:schemeClr>
              </a:buClr>
              <a:buSzPct val="100000"/>
              <a:buFont typeface="Courier New" panose="02070309020205020404" pitchFamily="49" charset="0"/>
              <a:buChar char="o"/>
            </a:pPr>
            <a:r>
              <a:rPr lang="en-US" sz="1800" dirty="0" smtClean="0"/>
              <a:t>H</a:t>
            </a:r>
            <a:r>
              <a:rPr lang="en-US" sz="1800" baseline="30000" dirty="0" smtClean="0"/>
              <a:t>0</a:t>
            </a:r>
            <a:r>
              <a:rPr lang="en-US" sz="1800" dirty="0" smtClean="0"/>
              <a:t> , H</a:t>
            </a:r>
            <a:r>
              <a:rPr lang="en-US" sz="1800" baseline="30000" dirty="0" smtClean="0"/>
              <a:t>-</a:t>
            </a:r>
            <a:r>
              <a:rPr lang="en-US" sz="1800" dirty="0" smtClean="0"/>
              <a:t> absorber</a:t>
            </a:r>
          </a:p>
          <a:p>
            <a:pPr marL="342900" lvl="1" indent="-342900">
              <a:spcBef>
                <a:spcPts val="600"/>
              </a:spcBef>
              <a:buSzPct val="100000"/>
              <a:buFont typeface="Lucida Sans Unicode" panose="020B0602030504020204" pitchFamily="34" charset="0"/>
              <a:buChar char="‣"/>
            </a:pPr>
            <a:r>
              <a:rPr lang="en-US" sz="2000" dirty="0" smtClean="0"/>
              <a:t>RF Cavity investigation/design/construction</a:t>
            </a:r>
            <a:endParaRPr lang="en-US" sz="2000" dirty="0"/>
          </a:p>
          <a:p>
            <a:pPr marL="342900" lvl="1" indent="-342900">
              <a:spcBef>
                <a:spcPts val="600"/>
              </a:spcBef>
              <a:buSzPct val="100000"/>
              <a:buFont typeface="Lucida Sans Unicode" panose="020B0602030504020204" pitchFamily="34" charset="0"/>
              <a:buChar char="‣"/>
            </a:pPr>
            <a:r>
              <a:rPr lang="en-US" sz="2000" dirty="0"/>
              <a:t>RF capture</a:t>
            </a:r>
          </a:p>
          <a:p>
            <a:pPr marL="742950" lvl="2" indent="-342900">
              <a:spcBef>
                <a:spcPts val="600"/>
              </a:spcBef>
              <a:buClr>
                <a:schemeClr val="bg2">
                  <a:lumMod val="75000"/>
                </a:schemeClr>
              </a:buClr>
              <a:buSzPct val="100000"/>
              <a:buFont typeface="Courier New" panose="02070309020205020404" pitchFamily="49" charset="0"/>
              <a:buChar char="o"/>
            </a:pPr>
            <a:r>
              <a:rPr lang="en-US" sz="1800" dirty="0"/>
              <a:t>capture scheme: </a:t>
            </a:r>
            <a:r>
              <a:rPr lang="en-US" sz="1800" dirty="0" err="1"/>
              <a:t>paraphasing</a:t>
            </a:r>
            <a:r>
              <a:rPr lang="en-US" sz="1800" dirty="0"/>
              <a:t> or direct injection into </a:t>
            </a:r>
            <a:r>
              <a:rPr lang="en-US" sz="1800" dirty="0" smtClean="0"/>
              <a:t>buckets</a:t>
            </a:r>
          </a:p>
          <a:p>
            <a:pPr marL="742950" lvl="2" indent="-342900">
              <a:spcBef>
                <a:spcPts val="600"/>
              </a:spcBef>
              <a:buClr>
                <a:schemeClr val="bg2">
                  <a:lumMod val="75000"/>
                </a:schemeClr>
              </a:buClr>
              <a:buSzPct val="100000"/>
              <a:buFont typeface="Courier New" panose="02070309020205020404" pitchFamily="49" charset="0"/>
              <a:buChar char="o"/>
            </a:pPr>
            <a:r>
              <a:rPr lang="en-US" sz="1800" dirty="0"/>
              <a:t>2</a:t>
            </a:r>
            <a:r>
              <a:rPr lang="en-US" sz="1800" baseline="30000" dirty="0"/>
              <a:t>nd</a:t>
            </a:r>
            <a:r>
              <a:rPr lang="en-US" sz="1800" dirty="0"/>
              <a:t> harmonic </a:t>
            </a:r>
            <a:r>
              <a:rPr lang="en-US" sz="1800" dirty="0" smtClean="0"/>
              <a:t>cavities (considered but probably unnecessary)</a:t>
            </a:r>
            <a:endParaRPr lang="en-US" sz="2000" dirty="0" smtClean="0"/>
          </a:p>
          <a:p>
            <a:pPr marL="342900" lvl="1" indent="-342900">
              <a:spcBef>
                <a:spcPts val="600"/>
              </a:spcBef>
              <a:buSzPct val="100000"/>
              <a:buFont typeface="Lucida Sans Unicode" panose="020B0602030504020204" pitchFamily="34" charset="0"/>
              <a:buChar char="‣"/>
            </a:pPr>
            <a:r>
              <a:rPr lang="en-US" sz="2000" dirty="0" smtClean="0"/>
              <a:t>Transition crossing</a:t>
            </a:r>
          </a:p>
          <a:p>
            <a:pPr marL="742950" lvl="2" indent="-342900">
              <a:spcBef>
                <a:spcPts val="600"/>
              </a:spcBef>
              <a:buClr>
                <a:schemeClr val="bg2">
                  <a:lumMod val="75000"/>
                </a:schemeClr>
              </a:buClr>
              <a:buSzPct val="100000"/>
              <a:buFont typeface="Courier New" panose="02070309020205020404" pitchFamily="49" charset="0"/>
              <a:buChar char="o"/>
            </a:pPr>
            <a:r>
              <a:rPr lang="en-US" sz="1800" dirty="0" smtClean="0"/>
              <a:t>RF focusing method</a:t>
            </a:r>
          </a:p>
          <a:p>
            <a:pPr marL="742950" lvl="2" indent="-342900">
              <a:spcBef>
                <a:spcPts val="600"/>
              </a:spcBef>
              <a:buClr>
                <a:schemeClr val="bg2">
                  <a:lumMod val="75000"/>
                </a:schemeClr>
              </a:buClr>
              <a:buSzPct val="100000"/>
              <a:buFont typeface="Courier New" panose="02070309020205020404" pitchFamily="49" charset="0"/>
              <a:buChar char="o"/>
            </a:pPr>
            <a:r>
              <a:rPr lang="en-US" sz="1800" dirty="0" smtClean="0"/>
              <a:t>RF focus free method (flattening of RF amplitude)</a:t>
            </a:r>
            <a:endParaRPr lang="en-US" sz="1800" dirty="0"/>
          </a:p>
          <a:p>
            <a:pPr marL="1200150" lvl="3" indent="-342900">
              <a:spcBef>
                <a:spcPts val="600"/>
              </a:spcBef>
              <a:buClr>
                <a:schemeClr val="accent1">
                  <a:lumMod val="50000"/>
                </a:schemeClr>
              </a:buClr>
              <a:buSzPct val="100000"/>
              <a:buFontTx/>
              <a:buChar char="•"/>
            </a:pPr>
            <a:r>
              <a:rPr lang="en-US" sz="1800" dirty="0" smtClean="0"/>
              <a:t>2</a:t>
            </a:r>
            <a:r>
              <a:rPr lang="en-US" sz="1800" baseline="30000" dirty="0" smtClean="0"/>
              <a:t>nd</a:t>
            </a:r>
            <a:r>
              <a:rPr lang="en-US" sz="1800" dirty="0" smtClean="0"/>
              <a:t> or 3</a:t>
            </a:r>
            <a:r>
              <a:rPr lang="en-US" sz="1800" baseline="30000" dirty="0" smtClean="0"/>
              <a:t>rd</a:t>
            </a:r>
            <a:r>
              <a:rPr lang="en-US" sz="1800" dirty="0" smtClean="0"/>
              <a:t> harmonic cavities. (can also be used in RF focusing method)</a:t>
            </a:r>
          </a:p>
          <a:p>
            <a:pPr marL="742950" lvl="2" indent="-342900">
              <a:spcBef>
                <a:spcPts val="600"/>
              </a:spcBef>
              <a:buClr>
                <a:schemeClr val="accent1"/>
              </a:buClr>
              <a:buSzPct val="100000"/>
              <a:buFont typeface="Courier New" panose="02070309020205020404" pitchFamily="49" charset="0"/>
              <a:buChar char="o"/>
            </a:pPr>
            <a:r>
              <a:rPr lang="en-US" sz="2400" dirty="0" err="1" smtClean="0">
                <a:latin typeface="Symbol" panose="05050102010706020507" pitchFamily="18" charset="2"/>
              </a:rPr>
              <a:t>g</a:t>
            </a:r>
            <a:r>
              <a:rPr lang="en-US" sz="2400" baseline="-25000" dirty="0" err="1" smtClean="0"/>
              <a:t>t</a:t>
            </a:r>
            <a:r>
              <a:rPr lang="en-US" sz="2400" dirty="0" smtClean="0"/>
              <a:t> </a:t>
            </a:r>
            <a:r>
              <a:rPr lang="en-US" sz="1800" dirty="0" smtClean="0"/>
              <a:t>jump system (not likely)</a:t>
            </a:r>
          </a:p>
          <a:p>
            <a:pPr marL="1200150" lvl="3" indent="-342900">
              <a:spcBef>
                <a:spcPts val="600"/>
              </a:spcBef>
              <a:buClr>
                <a:srgbClr val="0033CC"/>
              </a:buClr>
              <a:buSzPct val="100000"/>
              <a:buFontTx/>
              <a:buChar char="•"/>
            </a:pPr>
            <a:r>
              <a:rPr lang="en-US" sz="1800" dirty="0" smtClean="0"/>
              <a:t>requires resurrection/rebuild of old system</a:t>
            </a:r>
            <a:endParaRPr lang="en-US" sz="1800" dirty="0"/>
          </a:p>
        </p:txBody>
      </p:sp>
      <p:sp>
        <p:nvSpPr>
          <p:cNvPr id="2" name="Date Placeholder 1"/>
          <p:cNvSpPr>
            <a:spLocks noGrp="1"/>
          </p:cNvSpPr>
          <p:nvPr>
            <p:ph type="dt" sz="half" idx="10"/>
          </p:nvPr>
        </p:nvSpPr>
        <p:spPr/>
        <p:txBody>
          <a:bodyPr/>
          <a:lstStyle/>
          <a:p>
            <a:r>
              <a:rPr lang="en-US" smtClean="0"/>
              <a:t>11/11/2014</a:t>
            </a:r>
            <a:endParaRPr lang="en-US"/>
          </a:p>
        </p:txBody>
      </p:sp>
      <p:sp>
        <p:nvSpPr>
          <p:cNvPr id="3" name="Footer Placeholder 2"/>
          <p:cNvSpPr>
            <a:spLocks noGrp="1"/>
          </p:cNvSpPr>
          <p:nvPr>
            <p:ph type="ftr" sz="quarter" idx="11"/>
          </p:nvPr>
        </p:nvSpPr>
        <p:spPr/>
        <p:txBody>
          <a:bodyPr/>
          <a:lstStyle/>
          <a:p>
            <a:r>
              <a:rPr lang="en-US" smtClean="0"/>
              <a:t>APT Seminar- BP</a:t>
            </a:r>
            <a:endParaRPr lang="en-US"/>
          </a:p>
        </p:txBody>
      </p:sp>
      <p:sp>
        <p:nvSpPr>
          <p:cNvPr id="5" name="Title 4"/>
          <p:cNvSpPr>
            <a:spLocks noGrp="1"/>
          </p:cNvSpPr>
          <p:nvPr>
            <p:ph type="title"/>
          </p:nvPr>
        </p:nvSpPr>
        <p:spPr>
          <a:xfrm>
            <a:off x="0" y="0"/>
            <a:ext cx="9144000" cy="484632"/>
          </a:xfrm>
        </p:spPr>
        <p:txBody>
          <a:bodyPr anchor="t">
            <a:noAutofit/>
          </a:bodyPr>
          <a:lstStyle/>
          <a:p>
            <a:r>
              <a:rPr lang="en-US" dirty="0" smtClean="0"/>
              <a:t>Overview Of </a:t>
            </a:r>
            <a:r>
              <a:rPr lang="en-US" dirty="0"/>
              <a:t>R</a:t>
            </a:r>
            <a:r>
              <a:rPr lang="en-US" b="1" dirty="0" smtClean="0"/>
              <a:t>equired</a:t>
            </a:r>
            <a:r>
              <a:rPr lang="en-US" dirty="0" smtClean="0"/>
              <a:t> R&amp;D</a:t>
            </a:r>
            <a:endParaRPr lang="en-US" dirty="0"/>
          </a:p>
        </p:txBody>
      </p:sp>
      <p:sp>
        <p:nvSpPr>
          <p:cNvPr id="4" name="Slide Number Placeholder 3"/>
          <p:cNvSpPr>
            <a:spLocks noGrp="1"/>
          </p:cNvSpPr>
          <p:nvPr>
            <p:ph type="sldNum" sz="quarter" idx="12"/>
          </p:nvPr>
        </p:nvSpPr>
        <p:spPr/>
        <p:txBody>
          <a:bodyPr/>
          <a:lstStyle/>
          <a:p>
            <a:fld id="{ADB8883E-0D01-4C1A-AC01-192C7F6DD935}" type="slidenum">
              <a:rPr lang="en-US" smtClean="0"/>
              <a:t>12</a:t>
            </a:fld>
            <a:endParaRPr lang="en-US"/>
          </a:p>
        </p:txBody>
      </p:sp>
    </p:spTree>
    <p:extLst>
      <p:ext uri="{BB962C8B-B14F-4D97-AF65-F5344CB8AC3E}">
        <p14:creationId xmlns:p14="http://schemas.microsoft.com/office/powerpoint/2010/main" val="259506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915400" cy="5410200"/>
          </a:xfrm>
        </p:spPr>
        <p:txBody>
          <a:bodyPr>
            <a:normAutofit/>
          </a:bodyPr>
          <a:lstStyle/>
          <a:p>
            <a:pPr>
              <a:buClr>
                <a:srgbClr val="0070C0"/>
              </a:buClr>
              <a:buSzPct val="126000"/>
            </a:pPr>
            <a:endParaRPr lang="en-US" sz="2000" dirty="0" smtClean="0"/>
          </a:p>
          <a:p>
            <a:pPr>
              <a:buClr>
                <a:srgbClr val="0070C0"/>
              </a:buClr>
              <a:buSzPct val="100000"/>
            </a:pPr>
            <a:r>
              <a:rPr lang="en-US" sz="2200" dirty="0" smtClean="0"/>
              <a:t>Damper upgrades and collimation system</a:t>
            </a:r>
          </a:p>
          <a:p>
            <a:pPr lvl="1">
              <a:buSzPct val="100000"/>
              <a:buFont typeface="Courier New" panose="02070309020205020404" pitchFamily="49" charset="0"/>
              <a:buChar char="o"/>
            </a:pPr>
            <a:r>
              <a:rPr lang="en-US" sz="2000" dirty="0" smtClean="0"/>
              <a:t>longitudinal </a:t>
            </a:r>
            <a:r>
              <a:rPr lang="en-US" sz="2000" dirty="0" err="1" smtClean="0"/>
              <a:t>quadrupole</a:t>
            </a:r>
            <a:r>
              <a:rPr lang="en-US" sz="2000" dirty="0" smtClean="0"/>
              <a:t> damping when going through transition</a:t>
            </a:r>
          </a:p>
          <a:p>
            <a:pPr lvl="1">
              <a:buSzPct val="100000"/>
              <a:buFont typeface="Courier New" panose="02070309020205020404" pitchFamily="49" charset="0"/>
              <a:buChar char="o"/>
            </a:pPr>
            <a:r>
              <a:rPr lang="en-US" sz="2000" dirty="0" smtClean="0"/>
              <a:t>longitudinal coupled bunch mode damping at high field</a:t>
            </a:r>
          </a:p>
          <a:p>
            <a:pPr lvl="1">
              <a:buSzPct val="100000"/>
              <a:buFont typeface="Courier New" panose="02070309020205020404" pitchFamily="49" charset="0"/>
              <a:buChar char="o"/>
            </a:pPr>
            <a:r>
              <a:rPr lang="en-US" sz="2000" dirty="0"/>
              <a:t>t</a:t>
            </a:r>
            <a:r>
              <a:rPr lang="en-US" sz="2000" dirty="0" smtClean="0"/>
              <a:t>ransverse dampers for coupled bunch modes</a:t>
            </a:r>
          </a:p>
          <a:p>
            <a:pPr>
              <a:buClr>
                <a:srgbClr val="0070C0"/>
              </a:buClr>
              <a:buSzPct val="100000"/>
            </a:pPr>
            <a:r>
              <a:rPr lang="en-US" sz="2200" dirty="0" smtClean="0"/>
              <a:t>Evaluation of present </a:t>
            </a:r>
            <a:r>
              <a:rPr lang="en-US" sz="2200" dirty="0"/>
              <a:t>collimation </a:t>
            </a:r>
            <a:r>
              <a:rPr lang="en-US" sz="2200" dirty="0" smtClean="0"/>
              <a:t>system w.r.t. expected PIP II </a:t>
            </a:r>
          </a:p>
          <a:p>
            <a:pPr>
              <a:buClr>
                <a:srgbClr val="0070C0"/>
              </a:buClr>
              <a:buSzPct val="100000"/>
            </a:pPr>
            <a:r>
              <a:rPr lang="en-US" sz="2200" dirty="0" smtClean="0"/>
              <a:t>Beam quality at extraction</a:t>
            </a:r>
          </a:p>
          <a:p>
            <a:pPr lvl="1">
              <a:buSzPct val="100000"/>
              <a:buFont typeface="Courier New" panose="02070309020205020404" pitchFamily="49" charset="0"/>
              <a:buChar char="o"/>
            </a:pPr>
            <a:r>
              <a:rPr lang="en-US" sz="2000" dirty="0" err="1" smtClean="0"/>
              <a:t>emittances</a:t>
            </a:r>
            <a:r>
              <a:rPr lang="en-US" sz="2000" dirty="0" smtClean="0"/>
              <a:t> determined by Recycler admittances</a:t>
            </a:r>
          </a:p>
          <a:p>
            <a:pPr>
              <a:buClr>
                <a:srgbClr val="0070C0"/>
              </a:buClr>
              <a:buSzPct val="100000"/>
            </a:pPr>
            <a:r>
              <a:rPr lang="en-US" sz="2200" dirty="0" smtClean="0"/>
              <a:t>20 Hz operations and components</a:t>
            </a:r>
          </a:p>
          <a:p>
            <a:pPr lvl="1">
              <a:buSzPct val="100000"/>
              <a:buFont typeface="Courier New" panose="02070309020205020404" pitchFamily="49" charset="0"/>
              <a:buChar char="o"/>
            </a:pPr>
            <a:r>
              <a:rPr lang="en-US" sz="2000" dirty="0" smtClean="0"/>
              <a:t>GMPS </a:t>
            </a:r>
          </a:p>
          <a:p>
            <a:pPr lvl="1">
              <a:buSzPct val="100000"/>
              <a:buFont typeface="Courier New" panose="02070309020205020404" pitchFamily="49" charset="0"/>
              <a:buChar char="o"/>
            </a:pPr>
            <a:r>
              <a:rPr lang="en-US" sz="2000" dirty="0"/>
              <a:t>p</a:t>
            </a:r>
            <a:r>
              <a:rPr lang="en-US" sz="2000" dirty="0" smtClean="0"/>
              <a:t>ulsed systems</a:t>
            </a:r>
          </a:p>
          <a:p>
            <a:pPr lvl="1">
              <a:buSzPct val="100000"/>
              <a:buFont typeface="Courier New" panose="02070309020205020404" pitchFamily="49" charset="0"/>
              <a:buChar char="o"/>
            </a:pPr>
            <a:r>
              <a:rPr lang="en-US" sz="2000" dirty="0"/>
              <a:t>c</a:t>
            </a:r>
            <a:r>
              <a:rPr lang="en-US" sz="2000" dirty="0" smtClean="0"/>
              <a:t>ontrols</a:t>
            </a:r>
          </a:p>
        </p:txBody>
      </p:sp>
      <p:sp>
        <p:nvSpPr>
          <p:cNvPr id="4" name="Date Placeholder 3"/>
          <p:cNvSpPr>
            <a:spLocks noGrp="1"/>
          </p:cNvSpPr>
          <p:nvPr>
            <p:ph type="dt" sz="half" idx="10"/>
          </p:nvPr>
        </p:nvSpPr>
        <p:spPr/>
        <p:txBody>
          <a:bodyPr/>
          <a:lstStyle/>
          <a:p>
            <a:r>
              <a:rPr lang="en-US" smtClean="0"/>
              <a:t>11/11/2014</a:t>
            </a:r>
            <a:endParaRPr lang="en-US"/>
          </a:p>
        </p:txBody>
      </p:sp>
      <p:sp>
        <p:nvSpPr>
          <p:cNvPr id="5" name="Footer Placeholder 4"/>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0" y="0"/>
            <a:ext cx="9144000" cy="838200"/>
          </a:xfrm>
        </p:spPr>
        <p:txBody>
          <a:bodyPr/>
          <a:lstStyle/>
          <a:p>
            <a:r>
              <a:rPr lang="en-US" dirty="0" smtClean="0"/>
              <a:t>Overview Of </a:t>
            </a:r>
            <a:r>
              <a:rPr lang="en-US" dirty="0"/>
              <a:t>Required </a:t>
            </a:r>
            <a:r>
              <a:rPr lang="en-US" dirty="0" smtClean="0"/>
              <a:t>R&amp;D </a:t>
            </a:r>
            <a:r>
              <a:rPr lang="en-US" sz="3600" dirty="0" smtClean="0"/>
              <a:t>(</a:t>
            </a:r>
            <a:r>
              <a:rPr lang="en-US" sz="3600" dirty="0"/>
              <a:t>cont’d</a:t>
            </a:r>
            <a:r>
              <a:rPr lang="en-US" sz="3600" dirty="0" smtClean="0"/>
              <a:t>)</a:t>
            </a:r>
            <a:endParaRPr lang="en-US" sz="3600" dirty="0"/>
          </a:p>
        </p:txBody>
      </p:sp>
      <p:sp>
        <p:nvSpPr>
          <p:cNvPr id="6" name="Slide Number Placeholder 5"/>
          <p:cNvSpPr>
            <a:spLocks noGrp="1"/>
          </p:cNvSpPr>
          <p:nvPr>
            <p:ph type="sldNum" sz="quarter" idx="12"/>
          </p:nvPr>
        </p:nvSpPr>
        <p:spPr/>
        <p:txBody>
          <a:bodyPr/>
          <a:lstStyle/>
          <a:p>
            <a:fld id="{ADB8883E-0D01-4C1A-AC01-192C7F6DD935}" type="slidenum">
              <a:rPr lang="en-US" smtClean="0"/>
              <a:t>13</a:t>
            </a:fld>
            <a:endParaRPr lang="en-US"/>
          </a:p>
        </p:txBody>
      </p:sp>
    </p:spTree>
    <p:extLst>
      <p:ext uri="{BB962C8B-B14F-4D97-AF65-F5344CB8AC3E}">
        <p14:creationId xmlns:p14="http://schemas.microsoft.com/office/powerpoint/2010/main" val="3828195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chemeClr val="bg2"/>
                </a:solidFill>
              </a:rPr>
              <a:t>11/11/2014</a:t>
            </a:r>
            <a:endParaRPr lang="en-US">
              <a:solidFill>
                <a:schemeClr val="bg2"/>
              </a:solidFill>
            </a:endParaRPr>
          </a:p>
        </p:txBody>
      </p:sp>
      <p:sp>
        <p:nvSpPr>
          <p:cNvPr id="4" name="Footer Placeholder 3"/>
          <p:cNvSpPr>
            <a:spLocks noGrp="1"/>
          </p:cNvSpPr>
          <p:nvPr>
            <p:ph type="ftr" sz="quarter" idx="11"/>
          </p:nvPr>
        </p:nvSpPr>
        <p:spPr/>
        <p:txBody>
          <a:bodyPr/>
          <a:lstStyle/>
          <a:p>
            <a:r>
              <a:rPr lang="en-US" smtClean="0">
                <a:solidFill>
                  <a:schemeClr val="bg2"/>
                </a:solidFill>
              </a:rPr>
              <a:t>APT Seminar- BP</a:t>
            </a:r>
            <a:endParaRPr lang="en-US" dirty="0">
              <a:solidFill>
                <a:schemeClr val="bg2"/>
              </a:solidFill>
            </a:endParaRPr>
          </a:p>
        </p:txBody>
      </p:sp>
      <p:sp>
        <p:nvSpPr>
          <p:cNvPr id="2" name="Title 1"/>
          <p:cNvSpPr>
            <a:spLocks noGrp="1"/>
          </p:cNvSpPr>
          <p:nvPr>
            <p:ph type="title"/>
          </p:nvPr>
        </p:nvSpPr>
        <p:spPr>
          <a:xfrm>
            <a:off x="0" y="0"/>
            <a:ext cx="9144000" cy="484632"/>
          </a:xfrm>
        </p:spPr>
        <p:txBody>
          <a:bodyPr anchor="t">
            <a:noAutofit/>
          </a:bodyPr>
          <a:lstStyle/>
          <a:p>
            <a:r>
              <a:rPr lang="en-US" dirty="0" smtClean="0">
                <a:solidFill>
                  <a:schemeClr val="bg2"/>
                </a:solidFill>
              </a:rPr>
              <a:t>New Injection </a:t>
            </a:r>
            <a:r>
              <a:rPr lang="en-US" dirty="0">
                <a:solidFill>
                  <a:schemeClr val="bg2"/>
                </a:solidFill>
              </a:rPr>
              <a:t>P</a:t>
            </a:r>
            <a:r>
              <a:rPr lang="en-US" dirty="0" smtClean="0">
                <a:solidFill>
                  <a:schemeClr val="bg2"/>
                </a:solidFill>
              </a:rPr>
              <a:t>oint </a:t>
            </a:r>
            <a:r>
              <a:rPr lang="en-US" dirty="0">
                <a:solidFill>
                  <a:schemeClr val="bg2"/>
                </a:solidFill>
              </a:rPr>
              <a:t>I</a:t>
            </a:r>
            <a:r>
              <a:rPr lang="en-US" dirty="0" smtClean="0">
                <a:solidFill>
                  <a:schemeClr val="bg2"/>
                </a:solidFill>
              </a:rPr>
              <a:t>nto Booster</a:t>
            </a:r>
            <a:endParaRPr lang="en-US" dirty="0">
              <a:solidFill>
                <a:schemeClr val="bg2"/>
              </a:solidFill>
            </a:endParaRPr>
          </a:p>
        </p:txBody>
      </p:sp>
      <p:pic>
        <p:nvPicPr>
          <p:cNvPr id="5" name="Picture 4"/>
          <p:cNvPicPr>
            <a:picLocks noChangeAspect="1"/>
          </p:cNvPicPr>
          <p:nvPr/>
        </p:nvPicPr>
        <p:blipFill>
          <a:blip r:embed="rId2"/>
          <a:stretch>
            <a:fillRect/>
          </a:stretch>
        </p:blipFill>
        <p:spPr>
          <a:xfrm>
            <a:off x="-20821" y="1752599"/>
            <a:ext cx="6497821" cy="4499889"/>
          </a:xfrm>
          <a:prstGeom prst="rect">
            <a:avLst/>
          </a:prstGeom>
        </p:spPr>
      </p:pic>
      <p:sp>
        <p:nvSpPr>
          <p:cNvPr id="6" name="TextBox 5"/>
          <p:cNvSpPr txBox="1"/>
          <p:nvPr/>
        </p:nvSpPr>
        <p:spPr>
          <a:xfrm>
            <a:off x="6553200" y="1828800"/>
            <a:ext cx="2438400" cy="1200329"/>
          </a:xfrm>
          <a:prstGeom prst="rect">
            <a:avLst/>
          </a:prstGeom>
          <a:noFill/>
        </p:spPr>
        <p:txBody>
          <a:bodyPr wrap="square" rtlCol="0">
            <a:spAutoFit/>
          </a:bodyPr>
          <a:lstStyle/>
          <a:p>
            <a:pPr algn="l"/>
            <a:r>
              <a:rPr lang="en-US" dirty="0" smtClean="0">
                <a:solidFill>
                  <a:schemeClr val="bg2"/>
                </a:solidFill>
              </a:rPr>
              <a:t>New injection point  at L11</a:t>
            </a:r>
          </a:p>
          <a:p>
            <a:pPr algn="l"/>
            <a:r>
              <a:rPr lang="en-US" dirty="0" smtClean="0">
                <a:solidFill>
                  <a:schemeClr val="bg2"/>
                </a:solidFill>
              </a:rPr>
              <a:t>Old injection point at L1</a:t>
            </a:r>
            <a:endParaRPr lang="en-US" dirty="0">
              <a:solidFill>
                <a:schemeClr val="bg2"/>
              </a:solidFill>
            </a:endParaRPr>
          </a:p>
        </p:txBody>
      </p:sp>
      <p:grpSp>
        <p:nvGrpSpPr>
          <p:cNvPr id="8" name="Group 7"/>
          <p:cNvGrpSpPr/>
          <p:nvPr/>
        </p:nvGrpSpPr>
        <p:grpSpPr>
          <a:xfrm>
            <a:off x="6477000" y="3124200"/>
            <a:ext cx="2438400" cy="2895600"/>
            <a:chOff x="6019800" y="2895600"/>
            <a:chExt cx="2895600" cy="3356888"/>
          </a:xfrm>
        </p:grpSpPr>
        <p:pic>
          <p:nvPicPr>
            <p:cNvPr id="7" name="Picture 6"/>
            <p:cNvPicPr>
              <a:picLocks noChangeAspect="1"/>
            </p:cNvPicPr>
            <p:nvPr/>
          </p:nvPicPr>
          <p:blipFill>
            <a:blip r:embed="rId3"/>
            <a:stretch>
              <a:fillRect/>
            </a:stretch>
          </p:blipFill>
          <p:spPr>
            <a:xfrm>
              <a:off x="6019800" y="2895600"/>
              <a:ext cx="2895600" cy="3356888"/>
            </a:xfrm>
            <a:prstGeom prst="rect">
              <a:avLst/>
            </a:prstGeom>
          </p:spPr>
        </p:pic>
        <p:sp>
          <p:nvSpPr>
            <p:cNvPr id="14" name="Rectangle 13"/>
            <p:cNvSpPr/>
            <p:nvPr/>
          </p:nvSpPr>
          <p:spPr bwMode="auto">
            <a:xfrm>
              <a:off x="6019800" y="4419600"/>
              <a:ext cx="457200" cy="381000"/>
            </a:xfrm>
            <a:prstGeom prst="rect">
              <a:avLst/>
            </a:prstGeom>
            <a:noFill/>
            <a:ln w="38100" cap="flat" cmpd="sng" algn="ctr">
              <a:solidFill>
                <a:srgbClr val="0097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7848600" y="4953000"/>
              <a:ext cx="457200" cy="381000"/>
            </a:xfrm>
            <a:prstGeom prst="rect">
              <a:avLst/>
            </a:prstGeom>
            <a:noFill/>
            <a:ln w="38100" cap="flat" cmpd="sng" algn="ctr">
              <a:solidFill>
                <a:srgbClr val="0097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grpSp>
      <p:sp>
        <p:nvSpPr>
          <p:cNvPr id="9" name="Slide Number Placeholder 8"/>
          <p:cNvSpPr>
            <a:spLocks noGrp="1"/>
          </p:cNvSpPr>
          <p:nvPr>
            <p:ph type="sldNum" sz="quarter" idx="12"/>
          </p:nvPr>
        </p:nvSpPr>
        <p:spPr/>
        <p:txBody>
          <a:bodyPr/>
          <a:lstStyle/>
          <a:p>
            <a:fld id="{ADB8883E-0D01-4C1A-AC01-192C7F6DD935}" type="slidenum">
              <a:rPr lang="en-US" smtClean="0">
                <a:solidFill>
                  <a:schemeClr val="bg2"/>
                </a:solidFill>
              </a:rPr>
              <a:t>14</a:t>
            </a:fld>
            <a:endParaRPr lang="en-US" dirty="0">
              <a:solidFill>
                <a:schemeClr val="bg2"/>
              </a:solidFill>
            </a:endParaRPr>
          </a:p>
        </p:txBody>
      </p:sp>
    </p:spTree>
    <p:extLst>
      <p:ext uri="{BB962C8B-B14F-4D97-AF65-F5344CB8AC3E}">
        <p14:creationId xmlns:p14="http://schemas.microsoft.com/office/powerpoint/2010/main" val="144383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7257"/>
            <a:ext cx="8534400" cy="4572000"/>
          </a:xfrm>
        </p:spPr>
        <p:txBody>
          <a:bodyPr>
            <a:normAutofit/>
          </a:bodyPr>
          <a:lstStyle/>
          <a:p>
            <a:r>
              <a:rPr lang="en-US" sz="2400" dirty="0"/>
              <a:t>Beam can enter either horizontally or </a:t>
            </a:r>
            <a:r>
              <a:rPr lang="en-US" sz="2400" dirty="0" smtClean="0"/>
              <a:t>vertically</a:t>
            </a:r>
          </a:p>
          <a:p>
            <a:r>
              <a:rPr lang="en-US" sz="2400" dirty="0" smtClean="0"/>
              <a:t>A </a:t>
            </a:r>
            <a:r>
              <a:rPr lang="en-US" sz="2400" dirty="0"/>
              <a:t>new 3 bump system that can take 800 MeV beam (2x stronger</a:t>
            </a:r>
            <a:r>
              <a:rPr lang="en-US" sz="2400" dirty="0" smtClean="0"/>
              <a:t>)</a:t>
            </a:r>
          </a:p>
          <a:p>
            <a:r>
              <a:rPr lang="en-US" sz="2400" dirty="0" smtClean="0"/>
              <a:t>Beam painting to mitigate space charge effects because of longer injection time (0.6 </a:t>
            </a:r>
            <a:r>
              <a:rPr lang="en-US" sz="2400" dirty="0" err="1" smtClean="0"/>
              <a:t>ms</a:t>
            </a:r>
            <a:r>
              <a:rPr lang="en-US" sz="2400" dirty="0" smtClean="0"/>
              <a:t>)</a:t>
            </a:r>
          </a:p>
          <a:p>
            <a:r>
              <a:rPr lang="en-US" sz="2400" dirty="0" smtClean="0"/>
              <a:t>Carbon foil for stripping (15 turns </a:t>
            </a:r>
            <a:r>
              <a:rPr lang="en-US" sz="2400" dirty="0" err="1" smtClean="0"/>
              <a:t>vs</a:t>
            </a:r>
            <a:r>
              <a:rPr lang="en-US" sz="2400" dirty="0" smtClean="0"/>
              <a:t> 315 turns)</a:t>
            </a:r>
          </a:p>
          <a:p>
            <a:pPr lvl="1"/>
            <a:r>
              <a:rPr lang="en-US" sz="2400" dirty="0" smtClean="0"/>
              <a:t>Lifetime effects</a:t>
            </a:r>
          </a:p>
          <a:p>
            <a:r>
              <a:rPr lang="en-US" sz="2400" dirty="0" smtClean="0"/>
              <a:t>New </a:t>
            </a:r>
            <a:r>
              <a:rPr lang="en-US" sz="2400" dirty="0"/>
              <a:t>beam absorber for </a:t>
            </a:r>
            <a:r>
              <a:rPr lang="en-US" sz="2400" dirty="0" smtClean="0"/>
              <a:t>H</a:t>
            </a:r>
            <a:r>
              <a:rPr lang="en-US" sz="2400" baseline="30000" dirty="0" smtClean="0"/>
              <a:t>0</a:t>
            </a:r>
            <a:r>
              <a:rPr lang="en-US" sz="2400" dirty="0" smtClean="0"/>
              <a:t> and H</a:t>
            </a:r>
            <a:r>
              <a:rPr lang="en-US" sz="2400" baseline="30000" dirty="0" smtClean="0"/>
              <a:t>-</a:t>
            </a:r>
            <a:endParaRPr lang="en-US" sz="2400" baseline="30000" dirty="0"/>
          </a:p>
          <a:p>
            <a:pPr lvl="1"/>
            <a:r>
              <a:rPr lang="en-US" sz="2400" dirty="0"/>
              <a:t>Build inside a gradient </a:t>
            </a:r>
            <a:r>
              <a:rPr lang="en-US" sz="2400" dirty="0" smtClean="0"/>
              <a:t>magnet</a:t>
            </a:r>
            <a:endParaRPr lang="en-US" sz="2400" dirty="0"/>
          </a:p>
          <a:p>
            <a:pPr lvl="1"/>
            <a:r>
              <a:rPr lang="en-US" sz="2400" dirty="0"/>
              <a:t>Design new stronger and shorter gradient magnets to make space for an </a:t>
            </a:r>
            <a:r>
              <a:rPr lang="en-US" sz="2400" dirty="0" smtClean="0"/>
              <a:t>absorber (preferred</a:t>
            </a:r>
            <a:r>
              <a:rPr lang="en-US" sz="2400" dirty="0"/>
              <a:t>)</a:t>
            </a:r>
          </a:p>
          <a:p>
            <a:pPr lvl="1"/>
            <a:endParaRPr lang="en-US" dirty="0"/>
          </a:p>
        </p:txBody>
      </p:sp>
      <p:sp>
        <p:nvSpPr>
          <p:cNvPr id="4" name="Date Placeholder 3"/>
          <p:cNvSpPr>
            <a:spLocks noGrp="1"/>
          </p:cNvSpPr>
          <p:nvPr>
            <p:ph type="dt" sz="half" idx="10"/>
          </p:nvPr>
        </p:nvSpPr>
        <p:spPr/>
        <p:txBody>
          <a:bodyPr/>
          <a:lstStyle/>
          <a:p>
            <a:r>
              <a:rPr lang="en-US" smtClean="0"/>
              <a:t>11/11/2014</a:t>
            </a:r>
            <a:endParaRPr lang="en-US"/>
          </a:p>
        </p:txBody>
      </p:sp>
      <p:sp>
        <p:nvSpPr>
          <p:cNvPr id="5" name="Footer Placeholder 4"/>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0" y="0"/>
            <a:ext cx="9144000" cy="484632"/>
          </a:xfrm>
        </p:spPr>
        <p:txBody>
          <a:bodyPr anchor="t">
            <a:noAutofit/>
          </a:bodyPr>
          <a:lstStyle/>
          <a:p>
            <a:r>
              <a:rPr lang="en-US" dirty="0"/>
              <a:t>New </a:t>
            </a:r>
            <a:r>
              <a:rPr lang="en-US" dirty="0" smtClean="0"/>
              <a:t>Injection </a:t>
            </a:r>
            <a:r>
              <a:rPr lang="en-US" dirty="0"/>
              <a:t>G</a:t>
            </a:r>
            <a:r>
              <a:rPr lang="en-US" dirty="0" smtClean="0"/>
              <a:t>irder</a:t>
            </a:r>
            <a:endParaRPr lang="en-US" dirty="0"/>
          </a:p>
        </p:txBody>
      </p:sp>
      <p:sp>
        <p:nvSpPr>
          <p:cNvPr id="6" name="Slide Number Placeholder 5"/>
          <p:cNvSpPr>
            <a:spLocks noGrp="1"/>
          </p:cNvSpPr>
          <p:nvPr>
            <p:ph type="sldNum" sz="quarter" idx="12"/>
          </p:nvPr>
        </p:nvSpPr>
        <p:spPr/>
        <p:txBody>
          <a:bodyPr/>
          <a:lstStyle/>
          <a:p>
            <a:fld id="{ADB8883E-0D01-4C1A-AC01-192C7F6DD935}" type="slidenum">
              <a:rPr lang="en-US" smtClean="0"/>
              <a:t>15</a:t>
            </a:fld>
            <a:endParaRPr lang="en-US"/>
          </a:p>
        </p:txBody>
      </p:sp>
    </p:spTree>
    <p:extLst>
      <p:ext uri="{BB962C8B-B14F-4D97-AF65-F5344CB8AC3E}">
        <p14:creationId xmlns:p14="http://schemas.microsoft.com/office/powerpoint/2010/main" val="2800346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chemeClr val="bg2"/>
                </a:solidFill>
              </a:rPr>
              <a:t>11/11/2014</a:t>
            </a:r>
            <a:endParaRPr lang="en-US">
              <a:solidFill>
                <a:schemeClr val="bg2"/>
              </a:solidFill>
            </a:endParaRPr>
          </a:p>
        </p:txBody>
      </p:sp>
      <p:sp>
        <p:nvSpPr>
          <p:cNvPr id="6" name="Footer Placeholder 5"/>
          <p:cNvSpPr>
            <a:spLocks noGrp="1"/>
          </p:cNvSpPr>
          <p:nvPr>
            <p:ph type="ftr" sz="quarter" idx="11"/>
          </p:nvPr>
        </p:nvSpPr>
        <p:spPr/>
        <p:txBody>
          <a:bodyPr/>
          <a:lstStyle/>
          <a:p>
            <a:r>
              <a:rPr lang="en-US" smtClean="0">
                <a:solidFill>
                  <a:schemeClr val="bg2"/>
                </a:solidFill>
              </a:rPr>
              <a:t>APT Seminar- BP</a:t>
            </a:r>
            <a:endParaRPr lang="en-US">
              <a:solidFill>
                <a:schemeClr val="bg2"/>
              </a:solidFill>
            </a:endParaRPr>
          </a:p>
        </p:txBody>
      </p:sp>
      <p:sp>
        <p:nvSpPr>
          <p:cNvPr id="2" name="Title 1"/>
          <p:cNvSpPr>
            <a:spLocks noGrp="1"/>
          </p:cNvSpPr>
          <p:nvPr>
            <p:ph type="title"/>
          </p:nvPr>
        </p:nvSpPr>
        <p:spPr>
          <a:xfrm>
            <a:off x="0" y="0"/>
            <a:ext cx="9144000" cy="484632"/>
          </a:xfrm>
        </p:spPr>
        <p:txBody>
          <a:bodyPr anchor="t">
            <a:noAutofit/>
          </a:bodyPr>
          <a:lstStyle/>
          <a:p>
            <a:r>
              <a:rPr lang="en-US" dirty="0">
                <a:solidFill>
                  <a:schemeClr val="bg2"/>
                </a:solidFill>
              </a:rPr>
              <a:t>Vertical Injection Concept</a:t>
            </a:r>
          </a:p>
        </p:txBody>
      </p:sp>
      <p:pic>
        <p:nvPicPr>
          <p:cNvPr id="24" name="Picture 23"/>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010400" cy="5791200"/>
          </a:xfrm>
          <a:prstGeom prst="rect">
            <a:avLst/>
          </a:prstGeom>
          <a:noFill/>
        </p:spPr>
      </p:pic>
      <p:sp>
        <p:nvSpPr>
          <p:cNvPr id="3" name="Rectangle 2"/>
          <p:cNvSpPr/>
          <p:nvPr/>
        </p:nvSpPr>
        <p:spPr>
          <a:xfrm>
            <a:off x="3352800" y="1524000"/>
            <a:ext cx="4572000" cy="646331"/>
          </a:xfrm>
          <a:prstGeom prst="rect">
            <a:avLst/>
          </a:prstGeom>
          <a:solidFill>
            <a:schemeClr val="bg2"/>
          </a:solidFill>
        </p:spPr>
        <p:txBody>
          <a:bodyPr>
            <a:spAutoFit/>
          </a:bodyPr>
          <a:lstStyle/>
          <a:p>
            <a:r>
              <a:rPr lang="en-US" dirty="0"/>
              <a:t>U</a:t>
            </a:r>
            <a:r>
              <a:rPr lang="en-US" dirty="0" smtClean="0"/>
              <a:t>sing </a:t>
            </a:r>
            <a:r>
              <a:rPr lang="en-US" dirty="0"/>
              <a:t>a three-bump chicane within the unmodified length of the long straight section</a:t>
            </a:r>
          </a:p>
        </p:txBody>
      </p:sp>
      <p:sp>
        <p:nvSpPr>
          <p:cNvPr id="5" name="TextBox 4"/>
          <p:cNvSpPr txBox="1"/>
          <p:nvPr/>
        </p:nvSpPr>
        <p:spPr>
          <a:xfrm>
            <a:off x="6100394" y="6386355"/>
            <a:ext cx="1816523" cy="276999"/>
          </a:xfrm>
          <a:prstGeom prst="rect">
            <a:avLst/>
          </a:prstGeom>
          <a:noFill/>
        </p:spPr>
        <p:txBody>
          <a:bodyPr wrap="none" rtlCol="0">
            <a:spAutoFit/>
          </a:bodyPr>
          <a:lstStyle/>
          <a:p>
            <a:r>
              <a:rPr lang="en-US" sz="1200" dirty="0" smtClean="0"/>
              <a:t>Provided by Dave Johnson</a:t>
            </a:r>
            <a:endParaRPr lang="en-US" sz="1200" dirty="0"/>
          </a:p>
        </p:txBody>
      </p:sp>
      <p:sp>
        <p:nvSpPr>
          <p:cNvPr id="7" name="Slide Number Placeholder 6"/>
          <p:cNvSpPr>
            <a:spLocks noGrp="1"/>
          </p:cNvSpPr>
          <p:nvPr>
            <p:ph type="sldNum" sz="quarter" idx="12"/>
          </p:nvPr>
        </p:nvSpPr>
        <p:spPr/>
        <p:txBody>
          <a:bodyPr/>
          <a:lstStyle/>
          <a:p>
            <a:fld id="{ADB8883E-0D01-4C1A-AC01-192C7F6DD935}" type="slidenum">
              <a:rPr lang="en-US" smtClean="0">
                <a:solidFill>
                  <a:schemeClr val="bg2"/>
                </a:solidFill>
              </a:rPr>
              <a:t>16</a:t>
            </a:fld>
            <a:endParaRPr lang="en-US">
              <a:solidFill>
                <a:schemeClr val="bg2"/>
              </a:solidFill>
            </a:endParaRPr>
          </a:p>
        </p:txBody>
      </p:sp>
    </p:spTree>
    <p:extLst>
      <p:ext uri="{BB962C8B-B14F-4D97-AF65-F5344CB8AC3E}">
        <p14:creationId xmlns:p14="http://schemas.microsoft.com/office/powerpoint/2010/main" val="81738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6" name="Group 15"/>
          <p:cNvGrpSpPr/>
          <p:nvPr/>
        </p:nvGrpSpPr>
        <p:grpSpPr>
          <a:xfrm>
            <a:off x="4448815" y="3824327"/>
            <a:ext cx="4542785" cy="2119273"/>
            <a:chOff x="4110037" y="3995776"/>
            <a:chExt cx="4542785" cy="2119273"/>
          </a:xfrm>
        </p:grpSpPr>
        <p:pic>
          <p:nvPicPr>
            <p:cNvPr id="17" name="Picture 16"/>
            <p:cNvPicPr/>
            <p:nvPr/>
          </p:nvPicPr>
          <p:blipFill>
            <a:blip r:embed="rId2" cstate="print"/>
            <a:srcRect l="7593" t="38740" r="30372"/>
            <a:stretch>
              <a:fillRect/>
            </a:stretch>
          </p:blipFill>
          <p:spPr bwMode="auto">
            <a:xfrm>
              <a:off x="4110037" y="4435474"/>
              <a:ext cx="2009775" cy="1679575"/>
            </a:xfrm>
            <a:prstGeom prst="rect">
              <a:avLst/>
            </a:prstGeom>
            <a:noFill/>
            <a:ln w="9525">
              <a:noFill/>
              <a:miter lim="800000"/>
              <a:headEnd/>
              <a:tailEnd/>
            </a:ln>
          </p:spPr>
        </p:pic>
        <p:pic>
          <p:nvPicPr>
            <p:cNvPr id="18" name="Picture 17"/>
            <p:cNvPicPr/>
            <p:nvPr/>
          </p:nvPicPr>
          <p:blipFill>
            <a:blip r:embed="rId3" cstate="print"/>
            <a:srcRect/>
            <a:stretch>
              <a:fillRect/>
            </a:stretch>
          </p:blipFill>
          <p:spPr bwMode="auto">
            <a:xfrm>
              <a:off x="6248400" y="4419600"/>
              <a:ext cx="2239645" cy="1680845"/>
            </a:xfrm>
            <a:prstGeom prst="rect">
              <a:avLst/>
            </a:prstGeom>
            <a:noFill/>
            <a:ln w="9525">
              <a:noFill/>
              <a:miter lim="800000"/>
              <a:headEnd/>
              <a:tailEnd/>
            </a:ln>
          </p:spPr>
        </p:pic>
        <p:sp>
          <p:nvSpPr>
            <p:cNvPr id="19" name="TextBox 18"/>
            <p:cNvSpPr txBox="1"/>
            <p:nvPr/>
          </p:nvSpPr>
          <p:spPr>
            <a:xfrm>
              <a:off x="7152090" y="4003158"/>
              <a:ext cx="1500732" cy="369332"/>
            </a:xfrm>
            <a:prstGeom prst="rect">
              <a:avLst/>
            </a:prstGeom>
            <a:noFill/>
            <a:ln>
              <a:noFill/>
            </a:ln>
          </p:spPr>
          <p:txBody>
            <a:bodyPr wrap="none" rtlCol="0">
              <a:spAutoFit/>
            </a:bodyPr>
            <a:lstStyle/>
            <a:p>
              <a:r>
                <a:rPr lang="en-US" sz="1800" dirty="0" smtClean="0"/>
                <a:t> </a:t>
              </a:r>
              <a:r>
                <a:rPr lang="en-US" sz="1800" dirty="0" smtClean="0">
                  <a:solidFill>
                    <a:schemeClr val="bg2"/>
                  </a:solidFill>
                </a:rPr>
                <a:t>current foil</a:t>
              </a:r>
              <a:endParaRPr lang="en-US" sz="1800" dirty="0">
                <a:solidFill>
                  <a:schemeClr val="bg2"/>
                </a:solidFill>
              </a:endParaRPr>
            </a:p>
          </p:txBody>
        </p:sp>
        <p:sp>
          <p:nvSpPr>
            <p:cNvPr id="20" name="TextBox 19"/>
            <p:cNvSpPr txBox="1"/>
            <p:nvPr/>
          </p:nvSpPr>
          <p:spPr>
            <a:xfrm>
              <a:off x="4201885" y="3995776"/>
              <a:ext cx="2294218" cy="369332"/>
            </a:xfrm>
            <a:prstGeom prst="rect">
              <a:avLst/>
            </a:prstGeom>
            <a:noFill/>
            <a:ln>
              <a:noFill/>
            </a:ln>
          </p:spPr>
          <p:txBody>
            <a:bodyPr wrap="none" rtlCol="0">
              <a:spAutoFit/>
            </a:bodyPr>
            <a:lstStyle/>
            <a:p>
              <a:r>
                <a:rPr lang="en-US" sz="1800" dirty="0" smtClean="0"/>
                <a:t> </a:t>
              </a:r>
              <a:r>
                <a:rPr lang="en-US" sz="1800" dirty="0" smtClean="0">
                  <a:solidFill>
                    <a:schemeClr val="bg2"/>
                  </a:solidFill>
                </a:rPr>
                <a:t>current foil holder</a:t>
              </a:r>
              <a:endParaRPr lang="en-US" sz="1800" dirty="0">
                <a:solidFill>
                  <a:schemeClr val="bg2"/>
                </a:solidFill>
              </a:endParaRPr>
            </a:p>
          </p:txBody>
        </p:sp>
      </p:grpSp>
      <p:sp>
        <p:nvSpPr>
          <p:cNvPr id="3" name="Date Placeholder 2"/>
          <p:cNvSpPr>
            <a:spLocks noGrp="1"/>
          </p:cNvSpPr>
          <p:nvPr>
            <p:ph type="dt" sz="half" idx="10"/>
          </p:nvPr>
        </p:nvSpPr>
        <p:spPr/>
        <p:txBody>
          <a:bodyPr/>
          <a:lstStyle/>
          <a:p>
            <a:r>
              <a:rPr lang="en-US" smtClean="0">
                <a:solidFill>
                  <a:schemeClr val="bg2"/>
                </a:solidFill>
              </a:rPr>
              <a:t>11/11/2014</a:t>
            </a:r>
            <a:endParaRPr lang="en-US">
              <a:solidFill>
                <a:schemeClr val="bg2"/>
              </a:solidFill>
            </a:endParaRPr>
          </a:p>
        </p:txBody>
      </p:sp>
      <p:sp>
        <p:nvSpPr>
          <p:cNvPr id="4" name="Footer Placeholder 3"/>
          <p:cNvSpPr>
            <a:spLocks noGrp="1"/>
          </p:cNvSpPr>
          <p:nvPr>
            <p:ph type="ftr" sz="quarter" idx="11"/>
          </p:nvPr>
        </p:nvSpPr>
        <p:spPr/>
        <p:txBody>
          <a:bodyPr/>
          <a:lstStyle/>
          <a:p>
            <a:r>
              <a:rPr lang="en-US" smtClean="0">
                <a:solidFill>
                  <a:schemeClr val="bg2"/>
                </a:solidFill>
              </a:rPr>
              <a:t>APT Seminar- BP</a:t>
            </a:r>
            <a:endParaRPr lang="en-US" dirty="0">
              <a:solidFill>
                <a:schemeClr val="bg2"/>
              </a:solidFill>
            </a:endParaRPr>
          </a:p>
        </p:txBody>
      </p:sp>
      <p:sp>
        <p:nvSpPr>
          <p:cNvPr id="7" name="Title 6"/>
          <p:cNvSpPr>
            <a:spLocks noGrp="1"/>
          </p:cNvSpPr>
          <p:nvPr>
            <p:ph type="title"/>
          </p:nvPr>
        </p:nvSpPr>
        <p:spPr>
          <a:xfrm>
            <a:off x="0" y="0"/>
            <a:ext cx="9114784" cy="484632"/>
          </a:xfrm>
        </p:spPr>
        <p:txBody>
          <a:bodyPr anchor="t">
            <a:noAutofit/>
          </a:bodyPr>
          <a:lstStyle/>
          <a:p>
            <a:r>
              <a:rPr lang="en-US" dirty="0" smtClean="0">
                <a:solidFill>
                  <a:schemeClr val="bg2"/>
                </a:solidFill>
              </a:rPr>
              <a:t>Injection Girder - Foil</a:t>
            </a:r>
            <a:endParaRPr lang="en-US" dirty="0">
              <a:solidFill>
                <a:schemeClr val="bg2"/>
              </a:solidFill>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954" y="833994"/>
            <a:ext cx="4376846" cy="297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67200" y="1148477"/>
            <a:ext cx="4771385" cy="2585323"/>
          </a:xfrm>
          <a:prstGeom prst="rect">
            <a:avLst/>
          </a:prstGeom>
          <a:noFill/>
        </p:spPr>
        <p:txBody>
          <a:bodyPr wrap="square" rtlCol="0">
            <a:spAutoFit/>
          </a:bodyPr>
          <a:lstStyle/>
          <a:p>
            <a:pPr algn="l"/>
            <a:r>
              <a:rPr lang="en-US" sz="1800" dirty="0">
                <a:solidFill>
                  <a:schemeClr val="bg1"/>
                </a:solidFill>
              </a:rPr>
              <a:t>For a std. foil thickness 380</a:t>
            </a:r>
            <a:r>
              <a:rPr lang="en-US" sz="1800" dirty="0">
                <a:solidFill>
                  <a:schemeClr val="bg1"/>
                </a:solidFill>
                <a:latin typeface="Symbol" panose="05050102010706020507" pitchFamily="18" charset="2"/>
              </a:rPr>
              <a:t> m</a:t>
            </a:r>
            <a:r>
              <a:rPr lang="en-US" sz="1800" dirty="0">
                <a:solidFill>
                  <a:schemeClr val="bg1"/>
                </a:solidFill>
              </a:rPr>
              <a:t>g/cm</a:t>
            </a:r>
            <a:r>
              <a:rPr lang="en-US" sz="1800" baseline="30000" dirty="0">
                <a:solidFill>
                  <a:schemeClr val="bg1"/>
                </a:solidFill>
              </a:rPr>
              <a:t>2</a:t>
            </a:r>
            <a:r>
              <a:rPr lang="en-US" sz="1800" dirty="0">
                <a:solidFill>
                  <a:schemeClr val="bg1"/>
                </a:solidFill>
              </a:rPr>
              <a:t> (1.15 </a:t>
            </a:r>
            <a:r>
              <a:rPr lang="en-US" sz="1800" dirty="0">
                <a:solidFill>
                  <a:schemeClr val="bg1"/>
                </a:solidFill>
                <a:latin typeface="Symbol" panose="05050102010706020507" pitchFamily="18" charset="2"/>
              </a:rPr>
              <a:t>m</a:t>
            </a:r>
            <a:r>
              <a:rPr lang="en-US" sz="1800" dirty="0">
                <a:solidFill>
                  <a:schemeClr val="bg1"/>
                </a:solidFill>
              </a:rPr>
              <a:t>m</a:t>
            </a:r>
            <a:r>
              <a:rPr lang="en-US" sz="1800" dirty="0" smtClean="0">
                <a:solidFill>
                  <a:schemeClr val="bg1"/>
                </a:solidFill>
              </a:rPr>
              <a:t>)</a:t>
            </a:r>
          </a:p>
          <a:p>
            <a:pPr algn="l"/>
            <a:endParaRPr lang="en-US" sz="1800" dirty="0">
              <a:solidFill>
                <a:schemeClr val="bg1"/>
              </a:solidFill>
            </a:endParaRPr>
          </a:p>
          <a:p>
            <a:pPr algn="l"/>
            <a:r>
              <a:rPr lang="en-US" sz="1800" dirty="0">
                <a:solidFill>
                  <a:schemeClr val="bg1"/>
                </a:solidFill>
              </a:rPr>
              <a:t>400 MeV -&gt; 99.9% efficiency to protons</a:t>
            </a:r>
          </a:p>
          <a:p>
            <a:pPr algn="l"/>
            <a:r>
              <a:rPr lang="en-US" sz="1800" dirty="0">
                <a:solidFill>
                  <a:schemeClr val="bg1"/>
                </a:solidFill>
              </a:rPr>
              <a:t>800 MeV  -&gt; 99.1% efficiency to </a:t>
            </a:r>
            <a:r>
              <a:rPr lang="en-US" sz="1800" dirty="0" smtClean="0">
                <a:solidFill>
                  <a:schemeClr val="bg1"/>
                </a:solidFill>
              </a:rPr>
              <a:t>protons</a:t>
            </a:r>
          </a:p>
          <a:p>
            <a:pPr algn="l"/>
            <a:endParaRPr lang="en-US" sz="1800" dirty="0" smtClean="0">
              <a:solidFill>
                <a:schemeClr val="bg1"/>
              </a:solidFill>
            </a:endParaRPr>
          </a:p>
          <a:p>
            <a:pPr algn="l"/>
            <a:r>
              <a:rPr lang="en-US" sz="1800" dirty="0" smtClean="0">
                <a:solidFill>
                  <a:schemeClr val="bg1"/>
                </a:solidFill>
              </a:rPr>
              <a:t>To </a:t>
            </a:r>
            <a:r>
              <a:rPr lang="en-US" sz="1800" dirty="0">
                <a:solidFill>
                  <a:schemeClr val="bg1"/>
                </a:solidFill>
              </a:rPr>
              <a:t>match 400 MeV efficiency at 800 MeV </a:t>
            </a:r>
            <a:r>
              <a:rPr lang="en-US" sz="1800" dirty="0" smtClean="0">
                <a:solidFill>
                  <a:schemeClr val="bg1"/>
                </a:solidFill>
              </a:rPr>
              <a:t>foil </a:t>
            </a:r>
            <a:r>
              <a:rPr lang="en-US" sz="1800" dirty="0">
                <a:solidFill>
                  <a:schemeClr val="bg1"/>
                </a:solidFill>
              </a:rPr>
              <a:t>thickness needs to increase to </a:t>
            </a:r>
            <a:endParaRPr lang="en-US" sz="1800" dirty="0" smtClean="0">
              <a:solidFill>
                <a:schemeClr val="bg1"/>
              </a:solidFill>
            </a:endParaRPr>
          </a:p>
          <a:p>
            <a:pPr algn="l"/>
            <a:r>
              <a:rPr lang="en-US" dirty="0">
                <a:solidFill>
                  <a:schemeClr val="bg1"/>
                </a:solidFill>
              </a:rPr>
              <a:t> </a:t>
            </a:r>
            <a:r>
              <a:rPr lang="en-US" dirty="0" smtClean="0">
                <a:solidFill>
                  <a:schemeClr val="bg1"/>
                </a:solidFill>
              </a:rPr>
              <a:t>  </a:t>
            </a:r>
            <a:r>
              <a:rPr lang="en-US" sz="1800" dirty="0" smtClean="0">
                <a:solidFill>
                  <a:schemeClr val="bg1"/>
                </a:solidFill>
              </a:rPr>
              <a:t>~</a:t>
            </a:r>
            <a:r>
              <a:rPr lang="en-US" sz="1800" dirty="0">
                <a:solidFill>
                  <a:schemeClr val="bg1"/>
                </a:solidFill>
              </a:rPr>
              <a:t>545 </a:t>
            </a:r>
            <a:r>
              <a:rPr lang="en-US" sz="1800" dirty="0" smtClean="0">
                <a:solidFill>
                  <a:schemeClr val="bg1"/>
                </a:solidFill>
                <a:latin typeface="Symbol" panose="05050102010706020507" pitchFamily="18" charset="2"/>
              </a:rPr>
              <a:t>m</a:t>
            </a:r>
            <a:r>
              <a:rPr lang="en-US" sz="1800" dirty="0" smtClean="0">
                <a:solidFill>
                  <a:schemeClr val="bg1"/>
                </a:solidFill>
              </a:rPr>
              <a:t>g/cm</a:t>
            </a:r>
            <a:r>
              <a:rPr lang="en-US" sz="1800" baseline="30000" dirty="0" smtClean="0">
                <a:solidFill>
                  <a:schemeClr val="bg1"/>
                </a:solidFill>
              </a:rPr>
              <a:t>2</a:t>
            </a:r>
            <a:endParaRPr lang="en-US" sz="1800" baseline="30000" dirty="0">
              <a:solidFill>
                <a:schemeClr val="bg1"/>
              </a:solidFill>
            </a:endParaRPr>
          </a:p>
        </p:txBody>
      </p:sp>
      <p:sp>
        <p:nvSpPr>
          <p:cNvPr id="15" name="TextBox 14"/>
          <p:cNvSpPr txBox="1"/>
          <p:nvPr/>
        </p:nvSpPr>
        <p:spPr>
          <a:xfrm>
            <a:off x="23236" y="3915100"/>
            <a:ext cx="4790504" cy="2031325"/>
          </a:xfrm>
          <a:prstGeom prst="rect">
            <a:avLst/>
          </a:prstGeom>
          <a:noFill/>
        </p:spPr>
        <p:txBody>
          <a:bodyPr wrap="square" rtlCol="0">
            <a:spAutoFit/>
          </a:bodyPr>
          <a:lstStyle/>
          <a:p>
            <a:pPr algn="l"/>
            <a:r>
              <a:rPr lang="en-US" sz="1800" dirty="0" smtClean="0">
                <a:solidFill>
                  <a:schemeClr val="bg1"/>
                </a:solidFill>
              </a:rPr>
              <a:t>At </a:t>
            </a:r>
            <a:r>
              <a:rPr lang="en-US" sz="1800" dirty="0">
                <a:solidFill>
                  <a:schemeClr val="bg1"/>
                </a:solidFill>
              </a:rPr>
              <a:t>800 MeV with 7E12 injected at </a:t>
            </a:r>
            <a:r>
              <a:rPr lang="en-US" dirty="0" smtClean="0">
                <a:solidFill>
                  <a:schemeClr val="bg1"/>
                </a:solidFill>
              </a:rPr>
              <a:t>20</a:t>
            </a:r>
            <a:r>
              <a:rPr lang="en-US" sz="1800" dirty="0" smtClean="0">
                <a:solidFill>
                  <a:schemeClr val="bg1"/>
                </a:solidFill>
              </a:rPr>
              <a:t> </a:t>
            </a:r>
            <a:r>
              <a:rPr lang="en-US" sz="1800" dirty="0">
                <a:solidFill>
                  <a:schemeClr val="bg1"/>
                </a:solidFill>
              </a:rPr>
              <a:t>Hz</a:t>
            </a:r>
          </a:p>
          <a:p>
            <a:pPr algn="l"/>
            <a:r>
              <a:rPr lang="en-US" sz="1800" dirty="0">
                <a:solidFill>
                  <a:schemeClr val="bg1"/>
                </a:solidFill>
              </a:rPr>
              <a:t>  Injection power increases to  ~ </a:t>
            </a:r>
            <a:r>
              <a:rPr lang="en-US" sz="1800" dirty="0" smtClean="0">
                <a:solidFill>
                  <a:schemeClr val="bg1"/>
                </a:solidFill>
              </a:rPr>
              <a:t>17 kW</a:t>
            </a:r>
            <a:endParaRPr lang="en-US" sz="1800" dirty="0">
              <a:solidFill>
                <a:schemeClr val="bg1"/>
              </a:solidFill>
            </a:endParaRPr>
          </a:p>
          <a:p>
            <a:pPr algn="l"/>
            <a:r>
              <a:rPr lang="en-US" sz="1800" dirty="0">
                <a:solidFill>
                  <a:schemeClr val="bg1"/>
                </a:solidFill>
              </a:rPr>
              <a:t>For a 0.1% loss -&gt; </a:t>
            </a:r>
            <a:r>
              <a:rPr lang="en-US" sz="1800" dirty="0" smtClean="0">
                <a:solidFill>
                  <a:schemeClr val="bg1"/>
                </a:solidFill>
              </a:rPr>
              <a:t>~17 W </a:t>
            </a:r>
            <a:r>
              <a:rPr lang="en-US" sz="1800" dirty="0">
                <a:solidFill>
                  <a:schemeClr val="bg1"/>
                </a:solidFill>
              </a:rPr>
              <a:t>on </a:t>
            </a:r>
            <a:r>
              <a:rPr lang="en-US" sz="1800" dirty="0" smtClean="0">
                <a:solidFill>
                  <a:schemeClr val="bg1"/>
                </a:solidFill>
              </a:rPr>
              <a:t>downstream gradient magnet</a:t>
            </a:r>
            <a:endParaRPr lang="en-US" sz="1800" dirty="0">
              <a:solidFill>
                <a:schemeClr val="bg1"/>
              </a:solidFill>
            </a:endParaRPr>
          </a:p>
          <a:p>
            <a:pPr algn="l"/>
            <a:r>
              <a:rPr lang="en-US" sz="1800" dirty="0">
                <a:solidFill>
                  <a:schemeClr val="bg1"/>
                </a:solidFill>
              </a:rPr>
              <a:t>-&gt; </a:t>
            </a:r>
            <a:r>
              <a:rPr lang="en-US" sz="1800" b="1" u="sng" dirty="0">
                <a:solidFill>
                  <a:schemeClr val="bg1"/>
                </a:solidFill>
              </a:rPr>
              <a:t>Need to provide injection absorber</a:t>
            </a:r>
          </a:p>
          <a:p>
            <a:r>
              <a:rPr lang="en-US" dirty="0" smtClean="0">
                <a:solidFill>
                  <a:schemeClr val="bg1"/>
                </a:solidFill>
              </a:rPr>
              <a:t>	The space is very tight making an effective design difficult!</a:t>
            </a:r>
            <a:endParaRPr lang="en-US" dirty="0">
              <a:solidFill>
                <a:schemeClr val="bg1"/>
              </a:solidFill>
            </a:endParaRPr>
          </a:p>
        </p:txBody>
      </p:sp>
      <p:sp>
        <p:nvSpPr>
          <p:cNvPr id="2" name="TextBox 1"/>
          <p:cNvSpPr txBox="1"/>
          <p:nvPr/>
        </p:nvSpPr>
        <p:spPr>
          <a:xfrm>
            <a:off x="6807003" y="695494"/>
            <a:ext cx="2119491" cy="276999"/>
          </a:xfrm>
          <a:prstGeom prst="rect">
            <a:avLst/>
          </a:prstGeom>
          <a:noFill/>
        </p:spPr>
        <p:txBody>
          <a:bodyPr wrap="none" rtlCol="0">
            <a:spAutoFit/>
          </a:bodyPr>
          <a:lstStyle/>
          <a:p>
            <a:r>
              <a:rPr lang="en-US" sz="1200" dirty="0" smtClean="0">
                <a:solidFill>
                  <a:schemeClr val="bg2"/>
                </a:solidFill>
              </a:rPr>
              <a:t>Provided by Dave Johnson</a:t>
            </a:r>
            <a:endParaRPr lang="en-US" sz="1200" dirty="0">
              <a:solidFill>
                <a:schemeClr val="bg2"/>
              </a:solidFill>
            </a:endParaRPr>
          </a:p>
        </p:txBody>
      </p:sp>
      <p:sp>
        <p:nvSpPr>
          <p:cNvPr id="5" name="Slide Number Placeholder 4"/>
          <p:cNvSpPr>
            <a:spLocks noGrp="1"/>
          </p:cNvSpPr>
          <p:nvPr>
            <p:ph type="sldNum" sz="quarter" idx="12"/>
          </p:nvPr>
        </p:nvSpPr>
        <p:spPr/>
        <p:txBody>
          <a:bodyPr/>
          <a:lstStyle/>
          <a:p>
            <a:fld id="{ADB8883E-0D01-4C1A-AC01-192C7F6DD935}" type="slidenum">
              <a:rPr lang="en-US" smtClean="0">
                <a:solidFill>
                  <a:schemeClr val="bg2"/>
                </a:solidFill>
              </a:rPr>
              <a:t>17</a:t>
            </a:fld>
            <a:endParaRPr lang="en-US" dirty="0">
              <a:solidFill>
                <a:schemeClr val="bg2"/>
              </a:solidFill>
            </a:endParaRPr>
          </a:p>
        </p:txBody>
      </p:sp>
    </p:spTree>
    <p:extLst>
      <p:ext uri="{BB962C8B-B14F-4D97-AF65-F5344CB8AC3E}">
        <p14:creationId xmlns:p14="http://schemas.microsoft.com/office/powerpoint/2010/main" val="1339632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smtClean="0">
                <a:solidFill>
                  <a:schemeClr val="bg2"/>
                </a:solidFill>
              </a:rPr>
              <a:t>11/11/2014</a:t>
            </a:r>
            <a:endParaRPr lang="en-US">
              <a:solidFill>
                <a:schemeClr val="bg2"/>
              </a:solidFill>
            </a:endParaRPr>
          </a:p>
        </p:txBody>
      </p:sp>
      <p:sp>
        <p:nvSpPr>
          <p:cNvPr id="9" name="Footer Placeholder 8"/>
          <p:cNvSpPr>
            <a:spLocks noGrp="1"/>
          </p:cNvSpPr>
          <p:nvPr>
            <p:ph type="ftr" sz="quarter" idx="11"/>
          </p:nvPr>
        </p:nvSpPr>
        <p:spPr/>
        <p:txBody>
          <a:bodyPr/>
          <a:lstStyle/>
          <a:p>
            <a:r>
              <a:rPr lang="en-US" smtClean="0">
                <a:solidFill>
                  <a:schemeClr val="bg2"/>
                </a:solidFill>
              </a:rPr>
              <a:t>APT Seminar- BP</a:t>
            </a:r>
            <a:endParaRPr lang="en-US" dirty="0">
              <a:solidFill>
                <a:schemeClr val="bg2"/>
              </a:solidFill>
            </a:endParaRPr>
          </a:p>
        </p:txBody>
      </p:sp>
      <p:sp>
        <p:nvSpPr>
          <p:cNvPr id="2" name="Title 1"/>
          <p:cNvSpPr>
            <a:spLocks noGrp="1"/>
          </p:cNvSpPr>
          <p:nvPr>
            <p:ph type="title"/>
          </p:nvPr>
        </p:nvSpPr>
        <p:spPr>
          <a:xfrm>
            <a:off x="0" y="0"/>
            <a:ext cx="9144000" cy="484632"/>
          </a:xfrm>
        </p:spPr>
        <p:txBody>
          <a:bodyPr anchor="t">
            <a:noAutofit/>
          </a:bodyPr>
          <a:lstStyle/>
          <a:p>
            <a:r>
              <a:rPr lang="en-US" dirty="0" smtClean="0">
                <a:solidFill>
                  <a:schemeClr val="bg2"/>
                </a:solidFill>
              </a:rPr>
              <a:t>Stripping Foil </a:t>
            </a:r>
            <a:endParaRPr lang="en-US" dirty="0">
              <a:solidFill>
                <a:schemeClr val="bg2"/>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17650"/>
            <a:ext cx="56388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420" y="986135"/>
            <a:ext cx="5770180" cy="461665"/>
          </a:xfrm>
          <a:prstGeom prst="rect">
            <a:avLst/>
          </a:prstGeom>
          <a:solidFill>
            <a:schemeClr val="tx1"/>
          </a:solidFill>
        </p:spPr>
        <p:txBody>
          <a:bodyPr wrap="square">
            <a:spAutoFit/>
          </a:bodyPr>
          <a:lstStyle>
            <a:lvl1pPr>
              <a:defRPr>
                <a:solidFill>
                  <a:srgbClr val="FFFFFF"/>
                </a:solidFill>
                <a:latin typeface="Arial" charset="0"/>
                <a:cs typeface="Arial" charset="0"/>
              </a:defRPr>
            </a:lvl1pPr>
            <a:lvl2pPr>
              <a:defRPr>
                <a:solidFill>
                  <a:srgbClr val="FFFFFF"/>
                </a:solidFill>
                <a:latin typeface="Arial" charset="0"/>
                <a:cs typeface="Arial" charset="0"/>
              </a:defRPr>
            </a:lvl2pPr>
            <a:lvl3pPr>
              <a:defRPr>
                <a:solidFill>
                  <a:srgbClr val="FFFFFF"/>
                </a:solidFill>
                <a:latin typeface="Arial" charset="0"/>
                <a:cs typeface="Arial" charset="0"/>
              </a:defRPr>
            </a:lvl3pPr>
            <a:lvl4pPr>
              <a:defRPr>
                <a:solidFill>
                  <a:srgbClr val="FFFFFF"/>
                </a:solidFill>
                <a:latin typeface="Arial" charset="0"/>
                <a:cs typeface="Arial" charset="0"/>
              </a:defRPr>
            </a:lvl4pPr>
            <a:lvl5pPr>
              <a:defRPr>
                <a:solidFill>
                  <a:srgbClr val="FFFFFF"/>
                </a:solidFill>
                <a:latin typeface="Arial" charset="0"/>
                <a:cs typeface="Arial" charset="0"/>
              </a:defRPr>
            </a:lvl5pPr>
            <a:lvl6pPr marL="2514600" indent="-228600" fontAlgn="base">
              <a:spcBef>
                <a:spcPct val="0"/>
              </a:spcBef>
              <a:spcAft>
                <a:spcPct val="0"/>
              </a:spcAft>
              <a:buClr>
                <a:srgbClr val="000000"/>
              </a:buClr>
              <a:buSzPct val="100000"/>
              <a:buFont typeface="Times New Roman" pitchFamily="18" charset="0"/>
              <a:defRPr>
                <a:solidFill>
                  <a:srgbClr val="FFFFFF"/>
                </a:solidFill>
                <a:latin typeface="Arial" charset="0"/>
                <a:cs typeface="Arial" charset="0"/>
              </a:defRPr>
            </a:lvl6pPr>
            <a:lvl7pPr marL="2971800" indent="-228600" fontAlgn="base">
              <a:spcBef>
                <a:spcPct val="0"/>
              </a:spcBef>
              <a:spcAft>
                <a:spcPct val="0"/>
              </a:spcAft>
              <a:buClr>
                <a:srgbClr val="000000"/>
              </a:buClr>
              <a:buSzPct val="100000"/>
              <a:buFont typeface="Times New Roman" pitchFamily="18" charset="0"/>
              <a:defRPr>
                <a:solidFill>
                  <a:srgbClr val="FFFFFF"/>
                </a:solidFill>
                <a:latin typeface="Arial" charset="0"/>
                <a:cs typeface="Arial" charset="0"/>
              </a:defRPr>
            </a:lvl7pPr>
            <a:lvl8pPr marL="3429000" indent="-228600" fontAlgn="base">
              <a:spcBef>
                <a:spcPct val="0"/>
              </a:spcBef>
              <a:spcAft>
                <a:spcPct val="0"/>
              </a:spcAft>
              <a:buClr>
                <a:srgbClr val="000000"/>
              </a:buClr>
              <a:buSzPct val="100000"/>
              <a:buFont typeface="Times New Roman" pitchFamily="18" charset="0"/>
              <a:defRPr>
                <a:solidFill>
                  <a:srgbClr val="FFFFFF"/>
                </a:solidFill>
                <a:latin typeface="Arial" charset="0"/>
                <a:cs typeface="Arial" charset="0"/>
              </a:defRPr>
            </a:lvl8pPr>
            <a:lvl9pPr marL="3886200" indent="-228600" fontAlgn="base">
              <a:spcBef>
                <a:spcPct val="0"/>
              </a:spcBef>
              <a:spcAft>
                <a:spcPct val="0"/>
              </a:spcAft>
              <a:buClr>
                <a:srgbClr val="000000"/>
              </a:buClr>
              <a:buSzPct val="100000"/>
              <a:buFont typeface="Times New Roman" pitchFamily="18" charset="0"/>
              <a:defRPr>
                <a:solidFill>
                  <a:srgbClr val="FFFFFF"/>
                </a:solidFill>
                <a:latin typeface="Arial" charset="0"/>
                <a:cs typeface="Arial" charset="0"/>
              </a:defRPr>
            </a:lvl9pPr>
          </a:lstStyle>
          <a:p>
            <a:pPr defTabSz="914400">
              <a:buClrTx/>
              <a:buSzTx/>
              <a:buFontTx/>
              <a:buNone/>
            </a:pPr>
            <a:r>
              <a:rPr lang="en-GB" altLang="en-US" sz="2400" dirty="0" smtClean="0">
                <a:solidFill>
                  <a:schemeClr val="bg2"/>
                </a:solidFill>
                <a:latin typeface="+mn-lt"/>
              </a:rPr>
              <a:t>Example of foil heating simulations</a:t>
            </a:r>
            <a:endParaRPr lang="en-GB" altLang="en-US" sz="2000" dirty="0">
              <a:solidFill>
                <a:schemeClr val="bg2"/>
              </a:solidFill>
              <a:latin typeface="+mn-lt"/>
            </a:endParaRPr>
          </a:p>
        </p:txBody>
      </p:sp>
      <p:sp>
        <p:nvSpPr>
          <p:cNvPr id="5" name="Text Box 4"/>
          <p:cNvSpPr txBox="1">
            <a:spLocks noChangeArrowheads="1"/>
          </p:cNvSpPr>
          <p:nvPr/>
        </p:nvSpPr>
        <p:spPr bwMode="auto">
          <a:xfrm>
            <a:off x="5791200" y="1143000"/>
            <a:ext cx="3200400" cy="4598182"/>
          </a:xfrm>
          <a:prstGeom prst="rect">
            <a:avLst/>
          </a:prstGeom>
          <a:solidFill>
            <a:schemeClr val="tx2">
              <a:lumMod val="90000"/>
            </a:schemeClr>
          </a:solidFill>
          <a:ln w="9525">
            <a:noFill/>
            <a:miter lim="800000"/>
            <a:headEnd/>
            <a:tailEnd/>
          </a:ln>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cs typeface="Arial" charset="0"/>
              </a:defRPr>
            </a:lvl5pPr>
            <a:lvl6pPr marL="2514600" indent="-2286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cs typeface="Arial" charset="0"/>
              </a:defRPr>
            </a:lvl6pPr>
            <a:lvl7pPr marL="2971800" indent="-2286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cs typeface="Arial" charset="0"/>
              </a:defRPr>
            </a:lvl7pPr>
            <a:lvl8pPr marL="3429000" indent="-2286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cs typeface="Arial" charset="0"/>
              </a:defRPr>
            </a:lvl8pPr>
            <a:lvl9pPr marL="3886200" indent="-2286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cs typeface="Arial" charset="0"/>
              </a:defRPr>
            </a:lvl9pPr>
          </a:lstStyle>
          <a:p>
            <a:pPr defTabSz="914400">
              <a:lnSpc>
                <a:spcPct val="83000"/>
              </a:lnSpc>
            </a:pPr>
            <a:r>
              <a:rPr lang="en-GB" altLang="en-US" sz="2000" dirty="0" smtClean="0">
                <a:solidFill>
                  <a:schemeClr val="bg1"/>
                </a:solidFill>
                <a:latin typeface="+mn-lt"/>
              </a:rPr>
              <a:t>Particle </a:t>
            </a:r>
            <a:r>
              <a:rPr lang="en-GB" altLang="en-US" sz="2000" dirty="0">
                <a:solidFill>
                  <a:schemeClr val="bg1"/>
                </a:solidFill>
                <a:latin typeface="+mn-lt"/>
              </a:rPr>
              <a:t>hit number on the foil during </a:t>
            </a:r>
            <a:r>
              <a:rPr lang="en-GB" altLang="en-US" sz="2000" dirty="0" smtClean="0">
                <a:solidFill>
                  <a:schemeClr val="bg1"/>
                </a:solidFill>
                <a:latin typeface="+mn-lt"/>
              </a:rPr>
              <a:t>1</a:t>
            </a:r>
            <a:r>
              <a:rPr lang="en-GB" altLang="en-US" sz="2000" baseline="30000" dirty="0" smtClean="0">
                <a:solidFill>
                  <a:schemeClr val="bg1"/>
                </a:solidFill>
                <a:latin typeface="+mn-lt"/>
              </a:rPr>
              <a:t>st</a:t>
            </a:r>
            <a:r>
              <a:rPr lang="en-GB" altLang="en-US" sz="2000" dirty="0">
                <a:solidFill>
                  <a:schemeClr val="bg1"/>
                </a:solidFill>
                <a:latin typeface="+mn-lt"/>
              </a:rPr>
              <a:t>, 4</a:t>
            </a:r>
            <a:r>
              <a:rPr lang="en-GB" altLang="en-US" sz="2000" baseline="30000" dirty="0">
                <a:solidFill>
                  <a:schemeClr val="bg1"/>
                </a:solidFill>
                <a:latin typeface="+mn-lt"/>
              </a:rPr>
              <a:t>th</a:t>
            </a:r>
            <a:r>
              <a:rPr lang="en-GB" altLang="en-US" sz="2000" dirty="0">
                <a:solidFill>
                  <a:schemeClr val="bg1"/>
                </a:solidFill>
                <a:latin typeface="+mn-lt"/>
              </a:rPr>
              <a:t>, and 6</a:t>
            </a:r>
            <a:r>
              <a:rPr lang="en-GB" altLang="en-US" sz="2000" baseline="30000" dirty="0">
                <a:solidFill>
                  <a:schemeClr val="bg1"/>
                </a:solidFill>
                <a:latin typeface="+mn-lt"/>
              </a:rPr>
              <a:t>th</a:t>
            </a:r>
            <a:r>
              <a:rPr lang="en-GB" altLang="en-US" sz="2000" dirty="0">
                <a:solidFill>
                  <a:schemeClr val="bg1"/>
                </a:solidFill>
                <a:latin typeface="+mn-lt"/>
              </a:rPr>
              <a:t> cycles are: </a:t>
            </a:r>
            <a:r>
              <a:rPr lang="en-GB" altLang="en-US" sz="2000" dirty="0" smtClean="0">
                <a:solidFill>
                  <a:schemeClr val="bg1"/>
                </a:solidFill>
                <a:latin typeface="+mn-lt"/>
              </a:rPr>
              <a:t> 62067</a:t>
            </a:r>
            <a:r>
              <a:rPr lang="en-GB" altLang="en-US" sz="2000" dirty="0">
                <a:solidFill>
                  <a:schemeClr val="bg1"/>
                </a:solidFill>
                <a:latin typeface="+mn-lt"/>
              </a:rPr>
              <a:t>, 162470, and 284034, </a:t>
            </a:r>
            <a:r>
              <a:rPr lang="en-GB" altLang="en-US" sz="2000" dirty="0" smtClean="0">
                <a:solidFill>
                  <a:schemeClr val="bg1"/>
                </a:solidFill>
                <a:latin typeface="+mn-lt"/>
              </a:rPr>
              <a:t>respectively</a:t>
            </a:r>
          </a:p>
          <a:p>
            <a:pPr defTabSz="914400">
              <a:lnSpc>
                <a:spcPct val="83000"/>
              </a:lnSpc>
            </a:pPr>
            <a:endParaRPr lang="en-GB" altLang="en-US" sz="2000" dirty="0" smtClean="0">
              <a:solidFill>
                <a:schemeClr val="bg1"/>
              </a:solidFill>
              <a:latin typeface="+mn-lt"/>
            </a:endParaRPr>
          </a:p>
          <a:p>
            <a:pPr defTabSz="914400">
              <a:lnSpc>
                <a:spcPct val="83000"/>
              </a:lnSpc>
            </a:pPr>
            <a:r>
              <a:rPr lang="en-GB" altLang="en-US" sz="2000" dirty="0">
                <a:solidFill>
                  <a:schemeClr val="bg1"/>
                </a:solidFill>
                <a:latin typeface="+mn-lt"/>
              </a:rPr>
              <a:t>T</a:t>
            </a:r>
            <a:r>
              <a:rPr lang="en-GB" altLang="en-US" sz="2000" dirty="0" smtClean="0">
                <a:solidFill>
                  <a:schemeClr val="bg1"/>
                </a:solidFill>
                <a:latin typeface="+mn-lt"/>
              </a:rPr>
              <a:t>otal </a:t>
            </a:r>
            <a:r>
              <a:rPr lang="en-GB" altLang="en-US" sz="2000" dirty="0">
                <a:solidFill>
                  <a:schemeClr val="bg1"/>
                </a:solidFill>
                <a:latin typeface="+mn-lt"/>
              </a:rPr>
              <a:t>hit </a:t>
            </a:r>
            <a:r>
              <a:rPr lang="en-GB" altLang="en-US" sz="2000" dirty="0" smtClean="0">
                <a:solidFill>
                  <a:schemeClr val="bg1"/>
                </a:solidFill>
                <a:latin typeface="+mn-lt"/>
              </a:rPr>
              <a:t>number: 948322</a:t>
            </a:r>
          </a:p>
          <a:p>
            <a:pPr defTabSz="914400">
              <a:lnSpc>
                <a:spcPct val="83000"/>
              </a:lnSpc>
            </a:pPr>
            <a:endParaRPr lang="en-GB" altLang="en-US" sz="2000" dirty="0" smtClean="0">
              <a:solidFill>
                <a:schemeClr val="bg1"/>
              </a:solidFill>
              <a:latin typeface="+mn-lt"/>
            </a:endParaRPr>
          </a:p>
          <a:p>
            <a:pPr defTabSz="914400">
              <a:lnSpc>
                <a:spcPct val="83000"/>
              </a:lnSpc>
            </a:pPr>
            <a:r>
              <a:rPr lang="en-GB" altLang="en-US" sz="2000" dirty="0" smtClean="0">
                <a:solidFill>
                  <a:schemeClr val="bg1"/>
                </a:solidFill>
                <a:latin typeface="+mn-lt"/>
              </a:rPr>
              <a:t>Average </a:t>
            </a:r>
            <a:r>
              <a:rPr lang="en-GB" altLang="en-US" sz="2000" dirty="0">
                <a:solidFill>
                  <a:schemeClr val="bg1"/>
                </a:solidFill>
                <a:latin typeface="+mn-lt"/>
              </a:rPr>
              <a:t>number of interactions with </a:t>
            </a:r>
            <a:r>
              <a:rPr lang="en-GB" altLang="en-US" sz="2000" dirty="0" smtClean="0">
                <a:solidFill>
                  <a:schemeClr val="bg1"/>
                </a:solidFill>
                <a:latin typeface="+mn-lt"/>
              </a:rPr>
              <a:t>foil: 33 </a:t>
            </a:r>
            <a:r>
              <a:rPr lang="en-GB" altLang="en-US" dirty="0" smtClean="0">
                <a:solidFill>
                  <a:schemeClr val="bg1"/>
                </a:solidFill>
                <a:latin typeface="+mn-lt"/>
              </a:rPr>
              <a:t>for </a:t>
            </a:r>
            <a:r>
              <a:rPr lang="en-GB" altLang="en-US" dirty="0">
                <a:solidFill>
                  <a:schemeClr val="bg1"/>
                </a:solidFill>
                <a:latin typeface="+mn-lt"/>
              </a:rPr>
              <a:t>each injected </a:t>
            </a:r>
            <a:r>
              <a:rPr lang="en-GB" altLang="en-US" dirty="0" smtClean="0">
                <a:solidFill>
                  <a:schemeClr val="bg1"/>
                </a:solidFill>
                <a:latin typeface="+mn-lt"/>
              </a:rPr>
              <a:t>particle</a:t>
            </a:r>
            <a:endParaRPr lang="en-GB" altLang="en-US" sz="2000" dirty="0" smtClean="0">
              <a:solidFill>
                <a:schemeClr val="bg1"/>
              </a:solidFill>
              <a:latin typeface="+mn-lt"/>
            </a:endParaRPr>
          </a:p>
          <a:p>
            <a:pPr defTabSz="914400">
              <a:lnSpc>
                <a:spcPct val="83000"/>
              </a:lnSpc>
            </a:pPr>
            <a:endParaRPr lang="en-GB" altLang="en-US" sz="2000" dirty="0" smtClean="0">
              <a:solidFill>
                <a:schemeClr val="bg1"/>
              </a:solidFill>
              <a:latin typeface="+mn-lt"/>
            </a:endParaRPr>
          </a:p>
          <a:p>
            <a:pPr defTabSz="914400">
              <a:lnSpc>
                <a:spcPct val="83000"/>
              </a:lnSpc>
            </a:pPr>
            <a:r>
              <a:rPr lang="en-GB" altLang="en-US" sz="2000" dirty="0" smtClean="0">
                <a:solidFill>
                  <a:schemeClr val="bg1"/>
                </a:solidFill>
                <a:latin typeface="+mn-lt"/>
              </a:rPr>
              <a:t>Hit </a:t>
            </a:r>
            <a:r>
              <a:rPr lang="en-GB" altLang="en-US" sz="2000" dirty="0">
                <a:solidFill>
                  <a:schemeClr val="bg1"/>
                </a:solidFill>
                <a:latin typeface="+mn-lt"/>
              </a:rPr>
              <a:t>density at the maximum of the </a:t>
            </a:r>
            <a:r>
              <a:rPr lang="en-GB" altLang="en-US" sz="2000" dirty="0" smtClean="0">
                <a:solidFill>
                  <a:schemeClr val="bg1"/>
                </a:solidFill>
                <a:latin typeface="+mn-lt"/>
              </a:rPr>
              <a:t>distribution: 1.31E14 proton/mm</a:t>
            </a:r>
            <a:r>
              <a:rPr lang="en-GB" altLang="en-US" sz="2000" baseline="30000" dirty="0" smtClean="0">
                <a:solidFill>
                  <a:schemeClr val="bg1"/>
                </a:solidFill>
                <a:latin typeface="+mn-lt"/>
              </a:rPr>
              <a:t>2</a:t>
            </a:r>
            <a:r>
              <a:rPr lang="en-GB" altLang="en-US" sz="2000" dirty="0" smtClean="0">
                <a:solidFill>
                  <a:schemeClr val="bg1"/>
                </a:solidFill>
                <a:latin typeface="+mn-lt"/>
              </a:rPr>
              <a:t>  at 2.52E11 </a:t>
            </a:r>
            <a:r>
              <a:rPr lang="en-GB" altLang="en-US" sz="2000" dirty="0">
                <a:solidFill>
                  <a:schemeClr val="bg1"/>
                </a:solidFill>
                <a:latin typeface="+mn-lt"/>
              </a:rPr>
              <a:t>particles injected at every </a:t>
            </a:r>
            <a:r>
              <a:rPr lang="en-GB" altLang="en-US" sz="2000" dirty="0" smtClean="0">
                <a:solidFill>
                  <a:schemeClr val="bg1"/>
                </a:solidFill>
                <a:latin typeface="+mn-lt"/>
              </a:rPr>
              <a:t>turn</a:t>
            </a:r>
            <a:endParaRPr lang="en-GB" altLang="en-US" sz="1600" dirty="0">
              <a:solidFill>
                <a:schemeClr val="bg1"/>
              </a:solidFill>
              <a:latin typeface="+mn-lt"/>
            </a:endParaRPr>
          </a:p>
        </p:txBody>
      </p:sp>
      <p:sp>
        <p:nvSpPr>
          <p:cNvPr id="7" name="TextBox 6"/>
          <p:cNvSpPr txBox="1"/>
          <p:nvPr/>
        </p:nvSpPr>
        <p:spPr>
          <a:xfrm>
            <a:off x="5791200" y="764304"/>
            <a:ext cx="2307042" cy="276999"/>
          </a:xfrm>
          <a:prstGeom prst="rect">
            <a:avLst/>
          </a:prstGeom>
          <a:noFill/>
        </p:spPr>
        <p:txBody>
          <a:bodyPr wrap="none" rtlCol="0">
            <a:spAutoFit/>
          </a:bodyPr>
          <a:lstStyle/>
          <a:p>
            <a:r>
              <a:rPr lang="en-US" sz="1200" dirty="0" smtClean="0">
                <a:solidFill>
                  <a:schemeClr val="bg2"/>
                </a:solidFill>
              </a:rPr>
              <a:t>Provided by Leonid Vorobiev</a:t>
            </a:r>
            <a:endParaRPr lang="en-US" sz="1200" dirty="0">
              <a:solidFill>
                <a:schemeClr val="bg2"/>
              </a:solidFill>
            </a:endParaRPr>
          </a:p>
        </p:txBody>
      </p:sp>
      <p:sp>
        <p:nvSpPr>
          <p:cNvPr id="10" name="Slide Number Placeholder 9"/>
          <p:cNvSpPr>
            <a:spLocks noGrp="1"/>
          </p:cNvSpPr>
          <p:nvPr>
            <p:ph type="sldNum" sz="quarter" idx="12"/>
          </p:nvPr>
        </p:nvSpPr>
        <p:spPr/>
        <p:txBody>
          <a:bodyPr/>
          <a:lstStyle/>
          <a:p>
            <a:fld id="{ADB8883E-0D01-4C1A-AC01-192C7F6DD935}" type="slidenum">
              <a:rPr lang="en-US" smtClean="0">
                <a:solidFill>
                  <a:schemeClr val="bg2"/>
                </a:solidFill>
              </a:rPr>
              <a:t>18</a:t>
            </a:fld>
            <a:endParaRPr lang="en-US" dirty="0">
              <a:solidFill>
                <a:schemeClr val="bg2"/>
              </a:solidFill>
            </a:endParaRPr>
          </a:p>
        </p:txBody>
      </p:sp>
    </p:spTree>
    <p:extLst>
      <p:ext uri="{BB962C8B-B14F-4D97-AF65-F5344CB8AC3E}">
        <p14:creationId xmlns:p14="http://schemas.microsoft.com/office/powerpoint/2010/main" val="2844008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chemeClr val="bg2"/>
                </a:solidFill>
              </a:rPr>
              <a:t>11/11/2014</a:t>
            </a:r>
            <a:endParaRPr lang="en-US" dirty="0">
              <a:solidFill>
                <a:schemeClr val="bg2"/>
              </a:solidFill>
            </a:endParaRPr>
          </a:p>
        </p:txBody>
      </p:sp>
      <p:sp>
        <p:nvSpPr>
          <p:cNvPr id="3" name="Footer Placeholder 2"/>
          <p:cNvSpPr>
            <a:spLocks noGrp="1"/>
          </p:cNvSpPr>
          <p:nvPr>
            <p:ph type="ftr" sz="quarter" idx="11"/>
          </p:nvPr>
        </p:nvSpPr>
        <p:spPr/>
        <p:txBody>
          <a:bodyPr/>
          <a:lstStyle/>
          <a:p>
            <a:r>
              <a:rPr lang="en-US" smtClean="0">
                <a:solidFill>
                  <a:schemeClr val="bg2"/>
                </a:solidFill>
              </a:rPr>
              <a:t>APT Seminar- BP</a:t>
            </a:r>
            <a:endParaRPr lang="en-US" dirty="0">
              <a:solidFill>
                <a:schemeClr val="bg2"/>
              </a:solidFill>
            </a:endParaRPr>
          </a:p>
        </p:txBody>
      </p:sp>
      <p:sp>
        <p:nvSpPr>
          <p:cNvPr id="6" name="Title 5"/>
          <p:cNvSpPr>
            <a:spLocks noGrp="1"/>
          </p:cNvSpPr>
          <p:nvPr>
            <p:ph type="title"/>
          </p:nvPr>
        </p:nvSpPr>
        <p:spPr>
          <a:xfrm>
            <a:off x="0" y="0"/>
            <a:ext cx="8229600" cy="484632"/>
          </a:xfrm>
        </p:spPr>
        <p:txBody>
          <a:bodyPr anchor="t">
            <a:noAutofit/>
          </a:bodyPr>
          <a:lstStyle/>
          <a:p>
            <a:r>
              <a:rPr lang="en-US" dirty="0">
                <a:solidFill>
                  <a:schemeClr val="bg2"/>
                </a:solidFill>
              </a:rPr>
              <a:t>Injection </a:t>
            </a:r>
            <a:r>
              <a:rPr lang="en-US" dirty="0" smtClean="0">
                <a:solidFill>
                  <a:schemeClr val="bg2"/>
                </a:solidFill>
              </a:rPr>
              <a:t>Painting </a:t>
            </a:r>
            <a:r>
              <a:rPr lang="en-US" dirty="0">
                <a:solidFill>
                  <a:schemeClr val="bg2"/>
                </a:solidFill>
              </a:rPr>
              <a:t>F</a:t>
            </a:r>
            <a:r>
              <a:rPr lang="en-US" dirty="0" smtClean="0">
                <a:solidFill>
                  <a:schemeClr val="bg2"/>
                </a:solidFill>
              </a:rPr>
              <a:t>or Space </a:t>
            </a:r>
            <a:r>
              <a:rPr lang="en-US" dirty="0">
                <a:solidFill>
                  <a:schemeClr val="bg2"/>
                </a:solidFill>
              </a:rPr>
              <a:t>C</a:t>
            </a:r>
            <a:r>
              <a:rPr lang="en-US" dirty="0" smtClean="0">
                <a:solidFill>
                  <a:schemeClr val="bg2"/>
                </a:solidFill>
              </a:rPr>
              <a:t>harge </a:t>
            </a:r>
            <a:r>
              <a:rPr lang="en-US" dirty="0">
                <a:solidFill>
                  <a:schemeClr val="bg2"/>
                </a:solidFill>
              </a:rPr>
              <a:t>M</a:t>
            </a:r>
            <a:r>
              <a:rPr lang="en-US" dirty="0" smtClean="0">
                <a:solidFill>
                  <a:schemeClr val="bg2"/>
                </a:solidFill>
              </a:rPr>
              <a:t>itigation</a:t>
            </a:r>
            <a:endParaRPr lang="en-US" dirty="0">
              <a:solidFill>
                <a:schemeClr val="bg2"/>
              </a:solidFill>
            </a:endParaRPr>
          </a:p>
        </p:txBody>
      </p:sp>
      <p:grpSp>
        <p:nvGrpSpPr>
          <p:cNvPr id="7" name="Group 6"/>
          <p:cNvGrpSpPr>
            <a:grpSpLocks/>
          </p:cNvGrpSpPr>
          <p:nvPr/>
        </p:nvGrpSpPr>
        <p:grpSpPr bwMode="auto">
          <a:xfrm>
            <a:off x="457200" y="1295400"/>
            <a:ext cx="7908410" cy="2971800"/>
            <a:chOff x="0" y="0"/>
            <a:chExt cx="46434" cy="17453"/>
          </a:xfrm>
        </p:grpSpPr>
        <p:pic>
          <p:nvPicPr>
            <p:cNvPr id="8" name="Picture 7" descr="ellipse_2.png"/>
            <p:cNvPicPr>
              <a:picLocks noChangeAspect="1" noChangeArrowheads="1"/>
            </p:cNvPicPr>
            <p:nvPr/>
          </p:nvPicPr>
          <p:blipFill>
            <a:blip r:embed="rId2">
              <a:extLst>
                <a:ext uri="{28A0092B-C50C-407E-A947-70E740481C1C}">
                  <a14:useLocalDpi xmlns:a14="http://schemas.microsoft.com/office/drawing/2010/main" val="0"/>
                </a:ext>
              </a:extLst>
            </a:blip>
            <a:srcRect l="21117" t="10410" b="7028"/>
            <a:stretch>
              <a:fillRect/>
            </a:stretch>
          </p:blipFill>
          <p:spPr bwMode="auto">
            <a:xfrm rot="-5400000">
              <a:off x="3658" y="-2863"/>
              <a:ext cx="16220" cy="219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ellipse.png"/>
            <p:cNvPicPr>
              <a:picLocks noChangeAspect="1" noChangeArrowheads="1"/>
            </p:cNvPicPr>
            <p:nvPr/>
          </p:nvPicPr>
          <p:blipFill>
            <a:blip r:embed="rId3">
              <a:extLst>
                <a:ext uri="{28A0092B-C50C-407E-A947-70E740481C1C}">
                  <a14:useLocalDpi xmlns:a14="http://schemas.microsoft.com/office/drawing/2010/main" val="0"/>
                </a:ext>
              </a:extLst>
            </a:blip>
            <a:srcRect l="23038" t="12177" r="3610" b="7091"/>
            <a:stretch>
              <a:fillRect/>
            </a:stretch>
          </p:blipFill>
          <p:spPr bwMode="auto">
            <a:xfrm rot="16200000">
              <a:off x="27367" y="-2957"/>
              <a:ext cx="16110" cy="220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a:spLocks noChangeArrowheads="1"/>
            </p:cNvSpPr>
            <p:nvPr/>
          </p:nvSpPr>
          <p:spPr bwMode="auto">
            <a:xfrm>
              <a:off x="0" y="14786"/>
              <a:ext cx="2978" cy="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marL="0" marR="0">
                <a:spcBef>
                  <a:spcPts val="0"/>
                </a:spcBef>
                <a:spcAft>
                  <a:spcPts val="0"/>
                </a:spcAft>
              </a:pPr>
              <a:r>
                <a:rPr lang="en-US" sz="1200">
                  <a:effectLst/>
                  <a:latin typeface="Times New Roman"/>
                  <a:ea typeface="Times New Roman"/>
                </a:rPr>
                <a:t> </a:t>
              </a:r>
            </a:p>
          </p:txBody>
        </p:sp>
      </p:grpSp>
      <p:sp>
        <p:nvSpPr>
          <p:cNvPr id="11" name="TextBox 10"/>
          <p:cNvSpPr txBox="1"/>
          <p:nvPr/>
        </p:nvSpPr>
        <p:spPr>
          <a:xfrm>
            <a:off x="762000" y="3962400"/>
            <a:ext cx="7756095" cy="2154436"/>
          </a:xfrm>
          <a:prstGeom prst="rect">
            <a:avLst/>
          </a:prstGeom>
          <a:noFill/>
        </p:spPr>
        <p:txBody>
          <a:bodyPr wrap="square" rtlCol="0">
            <a:spAutoFit/>
          </a:bodyPr>
          <a:lstStyle/>
          <a:p>
            <a:pPr algn="l"/>
            <a:r>
              <a:rPr lang="en-US" sz="1600" dirty="0" smtClean="0">
                <a:solidFill>
                  <a:schemeClr val="bg1"/>
                </a:solidFill>
              </a:rPr>
              <a:t>Green: injected beam </a:t>
            </a:r>
          </a:p>
          <a:p>
            <a:pPr algn="l"/>
            <a:r>
              <a:rPr lang="en-US" sz="1600" dirty="0" smtClean="0">
                <a:solidFill>
                  <a:schemeClr val="bg1"/>
                </a:solidFill>
              </a:rPr>
              <a:t>Red: phase space after painting</a:t>
            </a:r>
          </a:p>
          <a:p>
            <a:pPr algn="l"/>
            <a:endParaRPr lang="en-US" sz="1600" dirty="0" smtClean="0">
              <a:solidFill>
                <a:schemeClr val="bg1"/>
              </a:solidFill>
            </a:endParaRPr>
          </a:p>
          <a:p>
            <a:pPr algn="l"/>
            <a:r>
              <a:rPr lang="en-US" dirty="0">
                <a:solidFill>
                  <a:schemeClr val="bg1"/>
                </a:solidFill>
              </a:rPr>
              <a:t>Beam line matching conditions for two painting scenarios. </a:t>
            </a:r>
            <a:endParaRPr lang="en-US" dirty="0" smtClean="0">
              <a:solidFill>
                <a:schemeClr val="bg1"/>
              </a:solidFill>
            </a:endParaRPr>
          </a:p>
          <a:p>
            <a:pPr algn="l"/>
            <a:r>
              <a:rPr lang="en-US" dirty="0" smtClean="0">
                <a:solidFill>
                  <a:schemeClr val="bg1"/>
                </a:solidFill>
              </a:rPr>
              <a:t>Left </a:t>
            </a:r>
            <a:r>
              <a:rPr lang="en-US" dirty="0">
                <a:solidFill>
                  <a:schemeClr val="bg1"/>
                </a:solidFill>
              </a:rPr>
              <a:t>paint in both planes in the ring (SNS) and </a:t>
            </a:r>
            <a:r>
              <a:rPr lang="en-US" dirty="0" smtClean="0">
                <a:solidFill>
                  <a:schemeClr val="bg1"/>
                </a:solidFill>
              </a:rPr>
              <a:t>right </a:t>
            </a:r>
            <a:r>
              <a:rPr lang="en-US" dirty="0">
                <a:solidFill>
                  <a:schemeClr val="bg1"/>
                </a:solidFill>
              </a:rPr>
              <a:t>paint  horizontal in ring and steer (angle mismatch) from beam line (JPARC</a:t>
            </a:r>
            <a:r>
              <a:rPr lang="en-US" dirty="0" smtClean="0">
                <a:solidFill>
                  <a:schemeClr val="bg1"/>
                </a:solidFill>
              </a:rPr>
              <a:t>)</a:t>
            </a:r>
            <a:endParaRPr lang="en-US" dirty="0">
              <a:solidFill>
                <a:schemeClr val="bg1"/>
              </a:solidFill>
            </a:endParaRPr>
          </a:p>
          <a:p>
            <a:pPr algn="l"/>
            <a:endParaRPr lang="en-US" sz="1400" dirty="0"/>
          </a:p>
        </p:txBody>
      </p:sp>
      <p:sp>
        <p:nvSpPr>
          <p:cNvPr id="4" name="Slide Number Placeholder 3"/>
          <p:cNvSpPr>
            <a:spLocks noGrp="1"/>
          </p:cNvSpPr>
          <p:nvPr>
            <p:ph type="sldNum" sz="quarter" idx="12"/>
          </p:nvPr>
        </p:nvSpPr>
        <p:spPr/>
        <p:txBody>
          <a:bodyPr/>
          <a:lstStyle/>
          <a:p>
            <a:fld id="{ADB8883E-0D01-4C1A-AC01-192C7F6DD935}" type="slidenum">
              <a:rPr lang="en-US" smtClean="0">
                <a:solidFill>
                  <a:schemeClr val="bg2"/>
                </a:solidFill>
              </a:rPr>
              <a:t>19</a:t>
            </a:fld>
            <a:endParaRPr lang="en-US" dirty="0">
              <a:solidFill>
                <a:schemeClr val="bg2"/>
              </a:solidFill>
            </a:endParaRPr>
          </a:p>
        </p:txBody>
      </p:sp>
    </p:spTree>
    <p:extLst>
      <p:ext uri="{BB962C8B-B14F-4D97-AF65-F5344CB8AC3E}">
        <p14:creationId xmlns:p14="http://schemas.microsoft.com/office/powerpoint/2010/main" val="2778661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867400"/>
          </a:xfrm>
        </p:spPr>
        <p:txBody>
          <a:bodyPr>
            <a:normAutofit/>
          </a:bodyPr>
          <a:lstStyle/>
          <a:p>
            <a:pPr>
              <a:buSzPct val="100000"/>
              <a:buFont typeface="Lucida Sans Unicode" panose="020B0602030504020204" pitchFamily="34" charset="0"/>
              <a:buChar char="‣"/>
            </a:pPr>
            <a:r>
              <a:rPr lang="en-US" dirty="0" smtClean="0"/>
              <a:t>Present Booster </a:t>
            </a:r>
            <a:r>
              <a:rPr lang="en-US" dirty="0"/>
              <a:t>o</a:t>
            </a:r>
            <a:r>
              <a:rPr lang="en-US" dirty="0" smtClean="0"/>
              <a:t>perations</a:t>
            </a:r>
          </a:p>
          <a:p>
            <a:pPr lvl="1">
              <a:buSzPct val="100000"/>
              <a:buFont typeface="Courier New" panose="02070309020205020404" pitchFamily="49" charset="0"/>
              <a:buChar char="o"/>
            </a:pPr>
            <a:r>
              <a:rPr lang="en-US" dirty="0" smtClean="0"/>
              <a:t>Booster numbers </a:t>
            </a:r>
            <a:r>
              <a:rPr lang="en-US" dirty="0"/>
              <a:t>t</a:t>
            </a:r>
            <a:r>
              <a:rPr lang="en-US" dirty="0" smtClean="0"/>
              <a:t>oday</a:t>
            </a:r>
          </a:p>
          <a:p>
            <a:pPr lvl="1">
              <a:buFont typeface="Courier New" panose="02070309020205020404" pitchFamily="49" charset="0"/>
              <a:buChar char="o"/>
            </a:pPr>
            <a:r>
              <a:rPr lang="en-US" dirty="0" smtClean="0"/>
              <a:t>PIP numbers and goals</a:t>
            </a:r>
          </a:p>
          <a:p>
            <a:pPr>
              <a:buSzPct val="100000"/>
              <a:buFont typeface="Lucida Sans Unicode" panose="020B0602030504020204" pitchFamily="34" charset="0"/>
              <a:buChar char="‣"/>
            </a:pPr>
            <a:r>
              <a:rPr lang="en-US" dirty="0" smtClean="0"/>
              <a:t>PIP II Booster</a:t>
            </a:r>
          </a:p>
          <a:p>
            <a:pPr marL="742950" lvl="2" indent="-342900">
              <a:buClr>
                <a:schemeClr val="accent1"/>
              </a:buClr>
              <a:buFont typeface="Courier New" panose="02070309020205020404" pitchFamily="49" charset="0"/>
              <a:buChar char="o"/>
            </a:pPr>
            <a:r>
              <a:rPr lang="en-US" sz="2300" dirty="0" smtClean="0"/>
              <a:t>PIP II Booster parameters</a:t>
            </a:r>
            <a:endParaRPr lang="en-US" sz="2300" dirty="0"/>
          </a:p>
          <a:p>
            <a:pPr marL="742950" lvl="2" indent="-342900">
              <a:buClr>
                <a:schemeClr val="accent1"/>
              </a:buClr>
              <a:buFont typeface="Courier New" panose="02070309020205020404" pitchFamily="49" charset="0"/>
              <a:buChar char="o"/>
            </a:pPr>
            <a:r>
              <a:rPr lang="en-US" sz="2300" dirty="0" smtClean="0"/>
              <a:t>Systems impacted by PIP II plan</a:t>
            </a:r>
          </a:p>
          <a:p>
            <a:pPr marL="1081088" lvl="3" indent="-223838">
              <a:buClr>
                <a:schemeClr val="accent1">
                  <a:lumMod val="50000"/>
                </a:schemeClr>
              </a:buClr>
              <a:buFont typeface="Arial" panose="020B0604020202020204" pitchFamily="34" charset="0"/>
              <a:buChar char="•"/>
            </a:pPr>
            <a:r>
              <a:rPr lang="en-US" dirty="0"/>
              <a:t>Injection/Capture</a:t>
            </a:r>
          </a:p>
          <a:p>
            <a:pPr marL="1081088" lvl="3" indent="-223838">
              <a:buClr>
                <a:schemeClr val="accent1">
                  <a:lumMod val="50000"/>
                </a:schemeClr>
              </a:buClr>
              <a:buFont typeface="Arial" panose="020B0604020202020204" pitchFamily="34" charset="0"/>
              <a:buChar char="•"/>
            </a:pPr>
            <a:r>
              <a:rPr lang="en-US" dirty="0"/>
              <a:t>RF</a:t>
            </a:r>
          </a:p>
          <a:p>
            <a:pPr marL="1081088" lvl="3" indent="-223838">
              <a:buClr>
                <a:schemeClr val="accent1">
                  <a:lumMod val="50000"/>
                </a:schemeClr>
              </a:buClr>
              <a:buFont typeface="Arial" panose="020B0604020202020204" pitchFamily="34" charset="0"/>
              <a:buChar char="•"/>
            </a:pPr>
            <a:r>
              <a:rPr lang="en-US" dirty="0" smtClean="0"/>
              <a:t>20 Hz operations</a:t>
            </a:r>
          </a:p>
          <a:p>
            <a:pPr marL="1081088" lvl="3" indent="-223838">
              <a:buClr>
                <a:schemeClr val="accent1">
                  <a:lumMod val="50000"/>
                </a:schemeClr>
              </a:buClr>
              <a:buFont typeface="Arial" panose="020B0604020202020204" pitchFamily="34" charset="0"/>
              <a:buChar char="•"/>
            </a:pPr>
            <a:r>
              <a:rPr lang="en-US" dirty="0" smtClean="0"/>
              <a:t>Beam dynamics/loss control</a:t>
            </a:r>
          </a:p>
          <a:p>
            <a:pPr marL="1081088" lvl="3" indent="-223838">
              <a:buClr>
                <a:schemeClr val="accent1">
                  <a:lumMod val="50000"/>
                </a:schemeClr>
              </a:buClr>
              <a:buFont typeface="Arial" panose="020B0604020202020204" pitchFamily="34" charset="0"/>
              <a:buChar char="•"/>
            </a:pPr>
            <a:r>
              <a:rPr lang="en-US" dirty="0" smtClean="0"/>
              <a:t>Misc. – Long term viability and reliability</a:t>
            </a:r>
          </a:p>
          <a:p>
            <a:pPr marL="735013" lvl="1" indent="-342900">
              <a:buFont typeface="Courier New" panose="02070309020205020404" pitchFamily="49" charset="0"/>
              <a:buChar char="o"/>
            </a:pPr>
            <a:r>
              <a:rPr lang="en-US" dirty="0" smtClean="0"/>
              <a:t>What </a:t>
            </a:r>
            <a:r>
              <a:rPr lang="en-US" dirty="0"/>
              <a:t>is the </a:t>
            </a:r>
            <a:r>
              <a:rPr lang="en-US" dirty="0" smtClean="0"/>
              <a:t>plan </a:t>
            </a:r>
          </a:p>
          <a:p>
            <a:pPr marL="735013" lvl="1" indent="-342900">
              <a:buFont typeface="Courier New" panose="02070309020205020404" pitchFamily="49" charset="0"/>
              <a:buChar char="o"/>
            </a:pPr>
            <a:r>
              <a:rPr lang="en-US" dirty="0" smtClean="0"/>
              <a:t>Cost and schedule </a:t>
            </a:r>
            <a:r>
              <a:rPr lang="en-US" dirty="0"/>
              <a:t>i</a:t>
            </a:r>
            <a:r>
              <a:rPr lang="en-US" dirty="0" smtClean="0"/>
              <a:t>deas</a:t>
            </a:r>
          </a:p>
          <a:p>
            <a:pPr marL="1200150" lvl="3" indent="-342900">
              <a:buFont typeface="Arial" panose="020B0604020202020204" pitchFamily="34" charset="0"/>
              <a:buChar char="•"/>
            </a:pPr>
            <a:endParaRPr lang="en-US" dirty="0" smtClean="0"/>
          </a:p>
        </p:txBody>
      </p:sp>
      <p:sp>
        <p:nvSpPr>
          <p:cNvPr id="4" name="Date Placeholder 3"/>
          <p:cNvSpPr>
            <a:spLocks noGrp="1"/>
          </p:cNvSpPr>
          <p:nvPr>
            <p:ph type="dt" sz="half" idx="10"/>
          </p:nvPr>
        </p:nvSpPr>
        <p:spPr/>
        <p:txBody>
          <a:bodyPr/>
          <a:lstStyle/>
          <a:p>
            <a:r>
              <a:rPr lang="en-US" smtClean="0"/>
              <a:t>11/11/2014</a:t>
            </a:r>
            <a:endParaRPr lang="en-US"/>
          </a:p>
        </p:txBody>
      </p:sp>
      <p:sp>
        <p:nvSpPr>
          <p:cNvPr id="5" name="Footer Placeholder 4"/>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0" y="0"/>
            <a:ext cx="9144000" cy="487362"/>
          </a:xfrm>
        </p:spPr>
        <p:txBody>
          <a:bodyPr anchor="t">
            <a:noAutofit/>
          </a:bodyPr>
          <a:lstStyle/>
          <a:p>
            <a:r>
              <a:rPr lang="en-US" dirty="0"/>
              <a:t>O</a:t>
            </a:r>
            <a:r>
              <a:rPr lang="en-US" dirty="0" smtClean="0"/>
              <a:t>utline</a:t>
            </a:r>
            <a:endParaRPr lang="en-US" dirty="0"/>
          </a:p>
        </p:txBody>
      </p:sp>
      <p:sp>
        <p:nvSpPr>
          <p:cNvPr id="6" name="Slide Number Placeholder 5"/>
          <p:cNvSpPr>
            <a:spLocks noGrp="1"/>
          </p:cNvSpPr>
          <p:nvPr>
            <p:ph type="sldNum" sz="quarter" idx="12"/>
          </p:nvPr>
        </p:nvSpPr>
        <p:spPr/>
        <p:txBody>
          <a:bodyPr/>
          <a:lstStyle/>
          <a:p>
            <a:fld id="{ADB8883E-0D01-4C1A-AC01-192C7F6DD935}" type="slidenum">
              <a:rPr lang="en-US" smtClean="0"/>
              <a:t>2</a:t>
            </a:fld>
            <a:endParaRPr lang="en-US"/>
          </a:p>
        </p:txBody>
      </p:sp>
    </p:spTree>
    <p:extLst>
      <p:ext uri="{BB962C8B-B14F-4D97-AF65-F5344CB8AC3E}">
        <p14:creationId xmlns:p14="http://schemas.microsoft.com/office/powerpoint/2010/main" val="4006584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3399" y="609600"/>
            <a:ext cx="8083817" cy="4999990"/>
          </a:xfrm>
          <a:prstGeom prst="rect">
            <a:avLst/>
          </a:prstGeom>
        </p:spPr>
      </p:pic>
      <p:sp>
        <p:nvSpPr>
          <p:cNvPr id="3" name="Date Placeholder 2"/>
          <p:cNvSpPr>
            <a:spLocks noGrp="1"/>
          </p:cNvSpPr>
          <p:nvPr>
            <p:ph type="dt" sz="half" idx="10"/>
          </p:nvPr>
        </p:nvSpPr>
        <p:spPr/>
        <p:txBody>
          <a:bodyPr/>
          <a:lstStyle/>
          <a:p>
            <a:r>
              <a:rPr lang="en-US" smtClean="0">
                <a:solidFill>
                  <a:schemeClr val="bg2"/>
                </a:solidFill>
              </a:rPr>
              <a:t>11/11/2014</a:t>
            </a:r>
            <a:endParaRPr lang="en-US" dirty="0">
              <a:solidFill>
                <a:schemeClr val="bg2"/>
              </a:solidFill>
            </a:endParaRPr>
          </a:p>
        </p:txBody>
      </p:sp>
      <p:sp>
        <p:nvSpPr>
          <p:cNvPr id="4" name="Footer Placeholder 3"/>
          <p:cNvSpPr>
            <a:spLocks noGrp="1"/>
          </p:cNvSpPr>
          <p:nvPr>
            <p:ph type="ftr" sz="quarter" idx="11"/>
          </p:nvPr>
        </p:nvSpPr>
        <p:spPr/>
        <p:txBody>
          <a:bodyPr/>
          <a:lstStyle/>
          <a:p>
            <a:r>
              <a:rPr lang="en-US" smtClean="0">
                <a:solidFill>
                  <a:schemeClr val="bg2"/>
                </a:solidFill>
              </a:rPr>
              <a:t>APT Seminar- BP</a:t>
            </a:r>
            <a:endParaRPr lang="en-US" dirty="0">
              <a:solidFill>
                <a:schemeClr val="bg2"/>
              </a:solidFill>
            </a:endParaRPr>
          </a:p>
        </p:txBody>
      </p:sp>
      <p:sp>
        <p:nvSpPr>
          <p:cNvPr id="2" name="Title 1"/>
          <p:cNvSpPr>
            <a:spLocks noGrp="1"/>
          </p:cNvSpPr>
          <p:nvPr>
            <p:ph type="title"/>
          </p:nvPr>
        </p:nvSpPr>
        <p:spPr>
          <a:xfrm>
            <a:off x="0" y="0"/>
            <a:ext cx="9144000" cy="484632"/>
          </a:xfrm>
        </p:spPr>
        <p:txBody>
          <a:bodyPr anchor="t">
            <a:noAutofit/>
          </a:bodyPr>
          <a:lstStyle/>
          <a:p>
            <a:pPr algn="ctr"/>
            <a:r>
              <a:rPr lang="en-US" dirty="0">
                <a:solidFill>
                  <a:schemeClr val="bg2"/>
                </a:solidFill>
              </a:rPr>
              <a:t>Capture </a:t>
            </a:r>
            <a:r>
              <a:rPr lang="en-US" sz="3600" dirty="0" smtClean="0">
                <a:solidFill>
                  <a:schemeClr val="bg2"/>
                </a:solidFill>
              </a:rPr>
              <a:t>(</a:t>
            </a:r>
            <a:r>
              <a:rPr lang="en-US" sz="3600" dirty="0">
                <a:solidFill>
                  <a:schemeClr val="bg2"/>
                </a:solidFill>
              </a:rPr>
              <a:t>adiabatic at 800 MeV)</a:t>
            </a:r>
          </a:p>
        </p:txBody>
      </p:sp>
      <p:sp>
        <p:nvSpPr>
          <p:cNvPr id="6" name="TextBox 5"/>
          <p:cNvSpPr txBox="1"/>
          <p:nvPr/>
        </p:nvSpPr>
        <p:spPr>
          <a:xfrm>
            <a:off x="2590800" y="5613307"/>
            <a:ext cx="5813593" cy="646331"/>
          </a:xfrm>
          <a:prstGeom prst="rect">
            <a:avLst/>
          </a:prstGeom>
          <a:noFill/>
        </p:spPr>
        <p:txBody>
          <a:bodyPr wrap="square" rtlCol="0">
            <a:spAutoFit/>
          </a:bodyPr>
          <a:lstStyle/>
          <a:p>
            <a:pPr algn="l"/>
            <a:r>
              <a:rPr lang="en-US" sz="1800" dirty="0" smtClean="0">
                <a:solidFill>
                  <a:schemeClr val="bg1"/>
                </a:solidFill>
              </a:rPr>
              <a:t>0.6 </a:t>
            </a:r>
            <a:r>
              <a:rPr lang="en-US" sz="1800" dirty="0" err="1" smtClean="0">
                <a:solidFill>
                  <a:schemeClr val="bg1"/>
                </a:solidFill>
              </a:rPr>
              <a:t>ms</a:t>
            </a:r>
            <a:r>
              <a:rPr lang="en-US" sz="1800" dirty="0" smtClean="0">
                <a:solidFill>
                  <a:schemeClr val="bg1"/>
                </a:solidFill>
              </a:rPr>
              <a:t> injection time</a:t>
            </a:r>
          </a:p>
          <a:p>
            <a:pPr algn="l"/>
            <a:r>
              <a:rPr lang="en-US" sz="1800" dirty="0" smtClean="0">
                <a:solidFill>
                  <a:schemeClr val="bg1"/>
                </a:solidFill>
              </a:rPr>
              <a:t>0.4 </a:t>
            </a:r>
            <a:r>
              <a:rPr lang="en-US" sz="1800" dirty="0" err="1" smtClean="0">
                <a:solidFill>
                  <a:schemeClr val="bg1"/>
                </a:solidFill>
              </a:rPr>
              <a:t>ms</a:t>
            </a:r>
            <a:r>
              <a:rPr lang="en-US" sz="1800" dirty="0" smtClean="0">
                <a:solidFill>
                  <a:schemeClr val="bg1"/>
                </a:solidFill>
              </a:rPr>
              <a:t> adiabatic ramp to full voltage (1 MV)</a:t>
            </a:r>
          </a:p>
        </p:txBody>
      </p:sp>
      <p:sp>
        <p:nvSpPr>
          <p:cNvPr id="7" name="Slide Number Placeholder 6"/>
          <p:cNvSpPr>
            <a:spLocks noGrp="1"/>
          </p:cNvSpPr>
          <p:nvPr>
            <p:ph type="sldNum" sz="quarter" idx="12"/>
          </p:nvPr>
        </p:nvSpPr>
        <p:spPr/>
        <p:txBody>
          <a:bodyPr/>
          <a:lstStyle/>
          <a:p>
            <a:fld id="{ADB8883E-0D01-4C1A-AC01-192C7F6DD935}" type="slidenum">
              <a:rPr lang="en-US" smtClean="0">
                <a:solidFill>
                  <a:schemeClr val="bg2"/>
                </a:solidFill>
              </a:rPr>
              <a:t>20</a:t>
            </a:fld>
            <a:endParaRPr lang="en-US" dirty="0">
              <a:solidFill>
                <a:schemeClr val="bg2"/>
              </a:solidFill>
            </a:endParaRPr>
          </a:p>
        </p:txBody>
      </p:sp>
    </p:spTree>
    <p:extLst>
      <p:ext uri="{BB962C8B-B14F-4D97-AF65-F5344CB8AC3E}">
        <p14:creationId xmlns:p14="http://schemas.microsoft.com/office/powerpoint/2010/main" val="3622628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chemeClr val="bg2"/>
                </a:solidFill>
              </a:rPr>
              <a:t>11/11/2014</a:t>
            </a:r>
            <a:endParaRPr lang="en-US" dirty="0">
              <a:solidFill>
                <a:schemeClr val="bg2"/>
              </a:solidFill>
            </a:endParaRPr>
          </a:p>
        </p:txBody>
      </p:sp>
      <p:sp>
        <p:nvSpPr>
          <p:cNvPr id="4" name="Footer Placeholder 3"/>
          <p:cNvSpPr>
            <a:spLocks noGrp="1"/>
          </p:cNvSpPr>
          <p:nvPr>
            <p:ph type="ftr" sz="quarter" idx="11"/>
          </p:nvPr>
        </p:nvSpPr>
        <p:spPr/>
        <p:txBody>
          <a:bodyPr/>
          <a:lstStyle/>
          <a:p>
            <a:r>
              <a:rPr lang="en-US" smtClean="0">
                <a:solidFill>
                  <a:schemeClr val="bg2"/>
                </a:solidFill>
              </a:rPr>
              <a:t>APT Seminar- BP</a:t>
            </a:r>
            <a:endParaRPr lang="en-US" dirty="0">
              <a:solidFill>
                <a:schemeClr val="bg2"/>
              </a:solidFill>
            </a:endParaRPr>
          </a:p>
        </p:txBody>
      </p:sp>
      <p:sp>
        <p:nvSpPr>
          <p:cNvPr id="2" name="Title 1"/>
          <p:cNvSpPr>
            <a:spLocks noGrp="1"/>
          </p:cNvSpPr>
          <p:nvPr>
            <p:ph type="title"/>
          </p:nvPr>
        </p:nvSpPr>
        <p:spPr>
          <a:xfrm>
            <a:off x="0" y="0"/>
            <a:ext cx="9144000" cy="1295400"/>
          </a:xfrm>
        </p:spPr>
        <p:txBody>
          <a:bodyPr anchor="t">
            <a:noAutofit/>
          </a:bodyPr>
          <a:lstStyle/>
          <a:p>
            <a:r>
              <a:rPr lang="en-US" dirty="0">
                <a:solidFill>
                  <a:schemeClr val="bg2"/>
                </a:solidFill>
              </a:rPr>
              <a:t>Capture </a:t>
            </a:r>
            <a:r>
              <a:rPr lang="en-US" dirty="0" smtClean="0">
                <a:solidFill>
                  <a:schemeClr val="bg2"/>
                </a:solidFill>
              </a:rPr>
              <a:t/>
            </a:r>
            <a:br>
              <a:rPr lang="en-US" dirty="0" smtClean="0">
                <a:solidFill>
                  <a:schemeClr val="bg2"/>
                </a:solidFill>
              </a:rPr>
            </a:br>
            <a:r>
              <a:rPr lang="en-US" dirty="0" smtClean="0">
                <a:solidFill>
                  <a:schemeClr val="bg2"/>
                </a:solidFill>
              </a:rPr>
              <a:t>(</a:t>
            </a:r>
            <a:r>
              <a:rPr lang="en-US" dirty="0">
                <a:solidFill>
                  <a:schemeClr val="bg2"/>
                </a:solidFill>
              </a:rPr>
              <a:t>bucket to bucket injection)</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1421440"/>
            <a:ext cx="7010400" cy="2552628"/>
          </a:xfrm>
          <a:prstGeom prst="rect">
            <a:avLst/>
          </a:prstGeom>
          <a:noFill/>
          <a:ln>
            <a:solidFill>
              <a:schemeClr val="tx1"/>
            </a:solidFill>
          </a:ln>
        </p:spPr>
      </p:pic>
      <p:sp>
        <p:nvSpPr>
          <p:cNvPr id="6" name="Rectangle 5"/>
          <p:cNvSpPr/>
          <p:nvPr/>
        </p:nvSpPr>
        <p:spPr>
          <a:xfrm>
            <a:off x="685800" y="3974068"/>
            <a:ext cx="2278188" cy="369332"/>
          </a:xfrm>
          <a:prstGeom prst="rect">
            <a:avLst/>
          </a:prstGeom>
        </p:spPr>
        <p:txBody>
          <a:bodyPr wrap="none">
            <a:spAutoFit/>
          </a:bodyPr>
          <a:lstStyle/>
          <a:p>
            <a:r>
              <a:rPr lang="en-US" sz="1800" dirty="0">
                <a:solidFill>
                  <a:schemeClr val="bg2"/>
                </a:solidFill>
              </a:rPr>
              <a:t>Chopping 180 </a:t>
            </a:r>
            <a:r>
              <a:rPr lang="en-US" sz="1800" dirty="0" err="1">
                <a:solidFill>
                  <a:schemeClr val="bg2"/>
                </a:solidFill>
              </a:rPr>
              <a:t>deg</a:t>
            </a:r>
            <a:endParaRPr lang="en-US" sz="1800" dirty="0">
              <a:solidFill>
                <a:schemeClr val="bg2"/>
              </a:solidFill>
            </a:endParaRPr>
          </a:p>
        </p:txBody>
      </p:sp>
      <p:sp>
        <p:nvSpPr>
          <p:cNvPr id="7" name="Rectangle 6"/>
          <p:cNvSpPr/>
          <p:nvPr/>
        </p:nvSpPr>
        <p:spPr>
          <a:xfrm>
            <a:off x="4419600" y="3974068"/>
            <a:ext cx="2278188" cy="369332"/>
          </a:xfrm>
          <a:prstGeom prst="rect">
            <a:avLst/>
          </a:prstGeom>
        </p:spPr>
        <p:txBody>
          <a:bodyPr wrap="none">
            <a:spAutoFit/>
          </a:bodyPr>
          <a:lstStyle/>
          <a:p>
            <a:r>
              <a:rPr lang="en-US" sz="1800" dirty="0">
                <a:solidFill>
                  <a:schemeClr val="bg2"/>
                </a:solidFill>
              </a:rPr>
              <a:t>Chopping </a:t>
            </a:r>
            <a:r>
              <a:rPr lang="en-US" sz="1800" dirty="0" smtClean="0">
                <a:solidFill>
                  <a:schemeClr val="bg2"/>
                </a:solidFill>
              </a:rPr>
              <a:t>120 </a:t>
            </a:r>
            <a:r>
              <a:rPr lang="en-US" sz="1800" dirty="0" err="1">
                <a:solidFill>
                  <a:schemeClr val="bg2"/>
                </a:solidFill>
              </a:rPr>
              <a:t>deg</a:t>
            </a:r>
            <a:endParaRPr lang="en-US" sz="1800" dirty="0">
              <a:solidFill>
                <a:schemeClr val="bg2"/>
              </a:solidFill>
            </a:endParaRPr>
          </a:p>
        </p:txBody>
      </p:sp>
      <p:sp>
        <p:nvSpPr>
          <p:cNvPr id="8" name="TextBox 7"/>
          <p:cNvSpPr txBox="1"/>
          <p:nvPr/>
        </p:nvSpPr>
        <p:spPr>
          <a:xfrm>
            <a:off x="152400" y="4495800"/>
            <a:ext cx="8763000" cy="1477328"/>
          </a:xfrm>
          <a:prstGeom prst="rect">
            <a:avLst/>
          </a:prstGeom>
          <a:noFill/>
        </p:spPr>
        <p:txBody>
          <a:bodyPr wrap="square" rtlCol="0">
            <a:spAutoFit/>
          </a:bodyPr>
          <a:lstStyle/>
          <a:p>
            <a:pPr algn="l"/>
            <a:r>
              <a:rPr lang="en-US" sz="1800" dirty="0" smtClean="0">
                <a:solidFill>
                  <a:schemeClr val="bg1"/>
                </a:solidFill>
              </a:rPr>
              <a:t>0.6 </a:t>
            </a:r>
            <a:r>
              <a:rPr lang="en-US" sz="1800" dirty="0" err="1" smtClean="0">
                <a:solidFill>
                  <a:schemeClr val="bg1"/>
                </a:solidFill>
              </a:rPr>
              <a:t>ms</a:t>
            </a:r>
            <a:r>
              <a:rPr lang="en-US" sz="1800" dirty="0" smtClean="0">
                <a:solidFill>
                  <a:schemeClr val="bg1"/>
                </a:solidFill>
              </a:rPr>
              <a:t> injection time</a:t>
            </a:r>
          </a:p>
          <a:p>
            <a:pPr algn="l"/>
            <a:r>
              <a:rPr lang="en-US" sz="1800" dirty="0" smtClean="0">
                <a:solidFill>
                  <a:schemeClr val="bg1"/>
                </a:solidFill>
              </a:rPr>
              <a:t>Chopping is required to get the correct bunch pattern into the bucket</a:t>
            </a:r>
          </a:p>
          <a:p>
            <a:pPr algn="l"/>
            <a:r>
              <a:rPr lang="en-US" sz="1800" dirty="0" smtClean="0">
                <a:solidFill>
                  <a:schemeClr val="bg1"/>
                </a:solidFill>
              </a:rPr>
              <a:t>Linac 2mA beam current for 0.6 </a:t>
            </a:r>
            <a:r>
              <a:rPr lang="en-US" sz="1800" dirty="0" err="1" smtClean="0">
                <a:solidFill>
                  <a:schemeClr val="bg1"/>
                </a:solidFill>
              </a:rPr>
              <a:t>ms</a:t>
            </a:r>
            <a:r>
              <a:rPr lang="en-US" sz="1800" dirty="0" smtClean="0">
                <a:solidFill>
                  <a:schemeClr val="bg1"/>
                </a:solidFill>
              </a:rPr>
              <a:t> provides 7.5E12 particles</a:t>
            </a:r>
          </a:p>
          <a:p>
            <a:pPr algn="l"/>
            <a:r>
              <a:rPr lang="en-US" sz="1800" dirty="0" smtClean="0">
                <a:solidFill>
                  <a:schemeClr val="bg1"/>
                </a:solidFill>
              </a:rPr>
              <a:t>May need flattened front porch for injection</a:t>
            </a:r>
          </a:p>
          <a:p>
            <a:pPr algn="l"/>
            <a:r>
              <a:rPr lang="en-US" dirty="0" smtClean="0">
                <a:solidFill>
                  <a:schemeClr val="bg1"/>
                </a:solidFill>
              </a:rPr>
              <a:t>Using Linac energy control vs. Booster ramp control needs to be studied</a:t>
            </a:r>
            <a:endParaRPr lang="en-US" sz="1800" dirty="0" smtClean="0">
              <a:solidFill>
                <a:schemeClr val="bg1"/>
              </a:solidFill>
            </a:endParaRPr>
          </a:p>
        </p:txBody>
      </p:sp>
      <p:sp>
        <p:nvSpPr>
          <p:cNvPr id="9" name="Slide Number Placeholder 8"/>
          <p:cNvSpPr>
            <a:spLocks noGrp="1"/>
          </p:cNvSpPr>
          <p:nvPr>
            <p:ph type="sldNum" sz="quarter" idx="12"/>
          </p:nvPr>
        </p:nvSpPr>
        <p:spPr/>
        <p:txBody>
          <a:bodyPr/>
          <a:lstStyle/>
          <a:p>
            <a:fld id="{ADB8883E-0D01-4C1A-AC01-192C7F6DD935}" type="slidenum">
              <a:rPr lang="en-US" smtClean="0">
                <a:solidFill>
                  <a:schemeClr val="bg2"/>
                </a:solidFill>
              </a:rPr>
              <a:t>21</a:t>
            </a:fld>
            <a:endParaRPr lang="en-US" dirty="0">
              <a:solidFill>
                <a:schemeClr val="bg2"/>
              </a:solidFill>
            </a:endParaRPr>
          </a:p>
        </p:txBody>
      </p:sp>
      <p:pic>
        <p:nvPicPr>
          <p:cNvPr id="10" name="Picture 9" descr="AD_Seminar_movie_dPhidE_compress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057400"/>
            <a:ext cx="227343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125928" y="3974068"/>
            <a:ext cx="1042273" cy="338554"/>
          </a:xfrm>
          <a:prstGeom prst="rect">
            <a:avLst/>
          </a:prstGeom>
          <a:noFill/>
        </p:spPr>
        <p:txBody>
          <a:bodyPr wrap="none" rtlCol="0">
            <a:spAutoFit/>
          </a:bodyPr>
          <a:lstStyle/>
          <a:p>
            <a:r>
              <a:rPr lang="en-US" sz="1600" dirty="0" smtClean="0">
                <a:solidFill>
                  <a:schemeClr val="bg1"/>
                </a:solidFill>
              </a:rPr>
              <a:t>ESME 1D</a:t>
            </a:r>
            <a:endParaRPr lang="en-US" sz="1600" dirty="0">
              <a:solidFill>
                <a:schemeClr val="bg1"/>
              </a:solidFill>
            </a:endParaRPr>
          </a:p>
        </p:txBody>
      </p:sp>
      <p:sp>
        <p:nvSpPr>
          <p:cNvPr id="12" name="TextBox 11"/>
          <p:cNvSpPr txBox="1"/>
          <p:nvPr/>
        </p:nvSpPr>
        <p:spPr>
          <a:xfrm>
            <a:off x="7696200" y="3759585"/>
            <a:ext cx="1219200" cy="338554"/>
          </a:xfrm>
          <a:prstGeom prst="rect">
            <a:avLst/>
          </a:prstGeom>
          <a:noFill/>
        </p:spPr>
        <p:txBody>
          <a:bodyPr wrap="square" rtlCol="0">
            <a:spAutoFit/>
          </a:bodyPr>
          <a:lstStyle/>
          <a:p>
            <a:r>
              <a:rPr lang="en-US" sz="1600" dirty="0" smtClean="0">
                <a:solidFill>
                  <a:schemeClr val="bg1"/>
                </a:solidFill>
              </a:rPr>
              <a:t>ORBIT3D</a:t>
            </a:r>
            <a:endParaRPr lang="en-US" sz="1600" dirty="0">
              <a:solidFill>
                <a:schemeClr val="bg1"/>
              </a:solidFill>
            </a:endParaRPr>
          </a:p>
        </p:txBody>
      </p:sp>
      <p:sp>
        <p:nvSpPr>
          <p:cNvPr id="13" name="TextBox 12"/>
          <p:cNvSpPr txBox="1"/>
          <p:nvPr/>
        </p:nvSpPr>
        <p:spPr>
          <a:xfrm>
            <a:off x="6824391" y="4066401"/>
            <a:ext cx="2307042" cy="276999"/>
          </a:xfrm>
          <a:prstGeom prst="rect">
            <a:avLst/>
          </a:prstGeom>
          <a:noFill/>
        </p:spPr>
        <p:txBody>
          <a:bodyPr wrap="none" rtlCol="0">
            <a:spAutoFit/>
          </a:bodyPr>
          <a:lstStyle/>
          <a:p>
            <a:r>
              <a:rPr lang="en-US" sz="1200" dirty="0" smtClean="0">
                <a:solidFill>
                  <a:schemeClr val="bg2"/>
                </a:solidFill>
              </a:rPr>
              <a:t>Provided by Leonid Vorobiev</a:t>
            </a:r>
            <a:endParaRPr lang="en-US" sz="1200" dirty="0">
              <a:solidFill>
                <a:schemeClr val="bg2"/>
              </a:solidFill>
            </a:endParaRPr>
          </a:p>
        </p:txBody>
      </p:sp>
    </p:spTree>
    <p:extLst>
      <p:ext uri="{BB962C8B-B14F-4D97-AF65-F5344CB8AC3E}">
        <p14:creationId xmlns:p14="http://schemas.microsoft.com/office/powerpoint/2010/main" val="2329231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p:nvPr/>
        </p:nvPicPr>
        <p:blipFill rotWithShape="1">
          <a:blip r:embed="rId2" cstate="print"/>
          <a:srcRect b="2409"/>
          <a:stretch/>
        </p:blipFill>
        <p:spPr bwMode="auto">
          <a:xfrm>
            <a:off x="76200" y="1362076"/>
            <a:ext cx="4257675" cy="4471166"/>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smtClean="0">
                <a:solidFill>
                  <a:schemeClr val="bg2"/>
                </a:solidFill>
              </a:rPr>
              <a:t>11/11/2014</a:t>
            </a:r>
            <a:endParaRPr lang="en-US" dirty="0">
              <a:solidFill>
                <a:schemeClr val="bg2"/>
              </a:solidFill>
            </a:endParaRPr>
          </a:p>
        </p:txBody>
      </p:sp>
      <p:sp>
        <p:nvSpPr>
          <p:cNvPr id="4" name="Footer Placeholder 3"/>
          <p:cNvSpPr>
            <a:spLocks noGrp="1"/>
          </p:cNvSpPr>
          <p:nvPr>
            <p:ph type="ftr" sz="quarter" idx="11"/>
          </p:nvPr>
        </p:nvSpPr>
        <p:spPr/>
        <p:txBody>
          <a:bodyPr/>
          <a:lstStyle/>
          <a:p>
            <a:r>
              <a:rPr lang="en-US" smtClean="0">
                <a:solidFill>
                  <a:schemeClr val="bg2"/>
                </a:solidFill>
              </a:rPr>
              <a:t>APT Seminar- BP</a:t>
            </a:r>
            <a:endParaRPr lang="en-US" dirty="0">
              <a:solidFill>
                <a:schemeClr val="bg2"/>
              </a:solidFill>
            </a:endParaRPr>
          </a:p>
        </p:txBody>
      </p:sp>
      <p:sp>
        <p:nvSpPr>
          <p:cNvPr id="2" name="Title 1"/>
          <p:cNvSpPr>
            <a:spLocks noGrp="1"/>
          </p:cNvSpPr>
          <p:nvPr>
            <p:ph type="title"/>
          </p:nvPr>
        </p:nvSpPr>
        <p:spPr>
          <a:xfrm>
            <a:off x="0" y="0"/>
            <a:ext cx="9144000" cy="484632"/>
          </a:xfrm>
        </p:spPr>
        <p:txBody>
          <a:bodyPr anchor="t">
            <a:normAutofit fontScale="90000"/>
          </a:bodyPr>
          <a:lstStyle/>
          <a:p>
            <a:r>
              <a:rPr lang="en-US" sz="4600" dirty="0">
                <a:solidFill>
                  <a:schemeClr val="bg2"/>
                </a:solidFill>
              </a:rPr>
              <a:t>Transition</a:t>
            </a:r>
            <a:r>
              <a:rPr lang="en-US" dirty="0">
                <a:solidFill>
                  <a:schemeClr val="bg2"/>
                </a:solidFill>
              </a:rPr>
              <a:t> </a:t>
            </a:r>
            <a:r>
              <a:rPr lang="en-US" sz="4600" dirty="0" smtClean="0">
                <a:solidFill>
                  <a:schemeClr val="bg2"/>
                </a:solidFill>
              </a:rPr>
              <a:t>Crossing</a:t>
            </a:r>
            <a:endParaRPr lang="en-US" sz="4600" dirty="0">
              <a:solidFill>
                <a:schemeClr val="bg2"/>
              </a:solidFill>
            </a:endParaRPr>
          </a:p>
        </p:txBody>
      </p:sp>
      <p:sp>
        <p:nvSpPr>
          <p:cNvPr id="6" name="TextBox 5"/>
          <p:cNvSpPr txBox="1"/>
          <p:nvPr/>
        </p:nvSpPr>
        <p:spPr>
          <a:xfrm>
            <a:off x="4486275" y="1295400"/>
            <a:ext cx="4581525" cy="1754326"/>
          </a:xfrm>
          <a:prstGeom prst="rect">
            <a:avLst/>
          </a:prstGeom>
          <a:noFill/>
        </p:spPr>
        <p:txBody>
          <a:bodyPr wrap="square" rtlCol="0">
            <a:spAutoFit/>
          </a:bodyPr>
          <a:lstStyle/>
          <a:p>
            <a:pPr algn="l"/>
            <a:r>
              <a:rPr lang="en-US" dirty="0" smtClean="0">
                <a:solidFill>
                  <a:schemeClr val="bg1"/>
                </a:solidFill>
              </a:rPr>
              <a:t>Transition crossing at 4.2 </a:t>
            </a:r>
            <a:r>
              <a:rPr lang="en-US" dirty="0" err="1" smtClean="0">
                <a:solidFill>
                  <a:schemeClr val="bg1"/>
                </a:solidFill>
              </a:rPr>
              <a:t>GeV</a:t>
            </a:r>
            <a:endParaRPr lang="en-US" dirty="0" smtClean="0">
              <a:solidFill>
                <a:schemeClr val="bg1"/>
              </a:solidFill>
            </a:endParaRPr>
          </a:p>
          <a:p>
            <a:pPr algn="l"/>
            <a:endParaRPr lang="en-US" dirty="0">
              <a:solidFill>
                <a:schemeClr val="bg1"/>
              </a:solidFill>
            </a:endParaRPr>
          </a:p>
          <a:p>
            <a:pPr algn="l"/>
            <a:r>
              <a:rPr lang="en-US" dirty="0" smtClean="0">
                <a:solidFill>
                  <a:schemeClr val="bg1"/>
                </a:solidFill>
              </a:rPr>
              <a:t>More RF for focusing during transition</a:t>
            </a:r>
          </a:p>
          <a:p>
            <a:pPr algn="l"/>
            <a:r>
              <a:rPr lang="en-US" dirty="0" smtClean="0">
                <a:solidFill>
                  <a:schemeClr val="bg1"/>
                </a:solidFill>
              </a:rPr>
              <a:t>    ~25% more RF implies 3 – 4 more     </a:t>
            </a:r>
          </a:p>
          <a:p>
            <a:pPr algn="l"/>
            <a:r>
              <a:rPr lang="en-US" dirty="0">
                <a:solidFill>
                  <a:schemeClr val="bg1"/>
                </a:solidFill>
              </a:rPr>
              <a:t> </a:t>
            </a:r>
            <a:r>
              <a:rPr lang="en-US" dirty="0" smtClean="0">
                <a:solidFill>
                  <a:schemeClr val="bg1"/>
                </a:solidFill>
              </a:rPr>
              <a:t>    RF cavities using present design </a:t>
            </a:r>
          </a:p>
          <a:p>
            <a:pPr algn="l"/>
            <a:r>
              <a:rPr lang="en-US" dirty="0">
                <a:solidFill>
                  <a:schemeClr val="bg1"/>
                </a:solidFill>
              </a:rPr>
              <a:t> </a:t>
            </a:r>
            <a:r>
              <a:rPr lang="en-US" dirty="0" smtClean="0">
                <a:solidFill>
                  <a:schemeClr val="bg1"/>
                </a:solidFill>
              </a:rPr>
              <a:t>    (22 – 23 cavities)  </a:t>
            </a:r>
            <a:endParaRPr lang="en-US" dirty="0">
              <a:solidFill>
                <a:schemeClr val="bg1"/>
              </a:solidFill>
            </a:endParaRPr>
          </a:p>
        </p:txBody>
      </p:sp>
      <p:sp>
        <p:nvSpPr>
          <p:cNvPr id="7" name="TextBox 6"/>
          <p:cNvSpPr txBox="1"/>
          <p:nvPr/>
        </p:nvSpPr>
        <p:spPr>
          <a:xfrm>
            <a:off x="4267200" y="3510677"/>
            <a:ext cx="4800600" cy="2585323"/>
          </a:xfrm>
          <a:prstGeom prst="rect">
            <a:avLst/>
          </a:prstGeom>
          <a:noFill/>
        </p:spPr>
        <p:txBody>
          <a:bodyPr wrap="square" rtlCol="0">
            <a:spAutoFit/>
          </a:bodyPr>
          <a:lstStyle/>
          <a:p>
            <a:pPr algn="l"/>
            <a:r>
              <a:rPr lang="en-US" dirty="0" smtClean="0">
                <a:solidFill>
                  <a:schemeClr val="bg1"/>
                </a:solidFill>
              </a:rPr>
              <a:t>Example shown here is the compensation of the effect of space charge that is defocusing before transition &amp; focusing after transition</a:t>
            </a:r>
          </a:p>
          <a:p>
            <a:pPr marL="285750" indent="-285750" algn="l">
              <a:buClr>
                <a:schemeClr val="accent1"/>
              </a:buClr>
              <a:buFont typeface="Wingdings" panose="05000000000000000000" pitchFamily="2" charset="2"/>
              <a:buChar char="§"/>
            </a:pPr>
            <a:r>
              <a:rPr lang="en-US" dirty="0" smtClean="0">
                <a:solidFill>
                  <a:schemeClr val="bg1"/>
                </a:solidFill>
              </a:rPr>
              <a:t>Increase RF voltage before transition</a:t>
            </a:r>
          </a:p>
          <a:p>
            <a:pPr marL="285750" indent="-285750" algn="l">
              <a:buClr>
                <a:schemeClr val="accent1"/>
              </a:buClr>
              <a:buFont typeface="Wingdings" panose="05000000000000000000" pitchFamily="2" charset="2"/>
              <a:buChar char="§"/>
            </a:pPr>
            <a:r>
              <a:rPr lang="en-US" dirty="0" smtClean="0">
                <a:solidFill>
                  <a:schemeClr val="bg1"/>
                </a:solidFill>
              </a:rPr>
              <a:t>Increase RF voltage again to damp out </a:t>
            </a:r>
            <a:r>
              <a:rPr lang="en-US" dirty="0" err="1" smtClean="0">
                <a:solidFill>
                  <a:schemeClr val="bg1"/>
                </a:solidFill>
              </a:rPr>
              <a:t>quadrupole</a:t>
            </a:r>
            <a:r>
              <a:rPr lang="en-US" dirty="0" smtClean="0">
                <a:solidFill>
                  <a:schemeClr val="bg1"/>
                </a:solidFill>
              </a:rPr>
              <a:t> oscillation.  </a:t>
            </a:r>
          </a:p>
          <a:p>
            <a:pPr marL="285750" indent="-285750" algn="l">
              <a:buClr>
                <a:schemeClr val="accent1"/>
              </a:buClr>
              <a:buFont typeface="Wingdings" panose="05000000000000000000" pitchFamily="2" charset="2"/>
              <a:buChar char="§"/>
            </a:pPr>
            <a:r>
              <a:rPr lang="en-US" dirty="0" smtClean="0">
                <a:solidFill>
                  <a:schemeClr val="bg1"/>
                </a:solidFill>
              </a:rPr>
              <a:t>Using </a:t>
            </a:r>
            <a:r>
              <a:rPr lang="en-US" dirty="0" err="1" smtClean="0">
                <a:solidFill>
                  <a:schemeClr val="bg1"/>
                </a:solidFill>
              </a:rPr>
              <a:t>quadrupole</a:t>
            </a:r>
            <a:r>
              <a:rPr lang="en-US" dirty="0" smtClean="0">
                <a:solidFill>
                  <a:schemeClr val="bg1"/>
                </a:solidFill>
              </a:rPr>
              <a:t> damper effectively also requires RF overhead</a:t>
            </a:r>
            <a:endParaRPr lang="en-US" dirty="0">
              <a:solidFill>
                <a:schemeClr val="bg1"/>
              </a:solidFill>
            </a:endParaRPr>
          </a:p>
        </p:txBody>
      </p:sp>
      <p:sp>
        <p:nvSpPr>
          <p:cNvPr id="8" name="Slide Number Placeholder 7"/>
          <p:cNvSpPr>
            <a:spLocks noGrp="1"/>
          </p:cNvSpPr>
          <p:nvPr>
            <p:ph type="sldNum" sz="quarter" idx="12"/>
          </p:nvPr>
        </p:nvSpPr>
        <p:spPr/>
        <p:txBody>
          <a:bodyPr/>
          <a:lstStyle/>
          <a:p>
            <a:fld id="{ADB8883E-0D01-4C1A-AC01-192C7F6DD935}" type="slidenum">
              <a:rPr lang="en-US" smtClean="0">
                <a:solidFill>
                  <a:schemeClr val="bg2"/>
                </a:solidFill>
              </a:rPr>
              <a:t>22</a:t>
            </a:fld>
            <a:endParaRPr lang="en-US">
              <a:solidFill>
                <a:schemeClr val="bg2"/>
              </a:solidFill>
            </a:endParaRPr>
          </a:p>
        </p:txBody>
      </p:sp>
    </p:spTree>
    <p:extLst>
      <p:ext uri="{BB962C8B-B14F-4D97-AF65-F5344CB8AC3E}">
        <p14:creationId xmlns:p14="http://schemas.microsoft.com/office/powerpoint/2010/main" val="2131522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 y="762000"/>
            <a:ext cx="9144000" cy="6096000"/>
          </a:xfrm>
        </p:spPr>
        <p:txBody>
          <a:bodyPr>
            <a:normAutofit/>
          </a:bodyPr>
          <a:lstStyle/>
          <a:p>
            <a:pPr>
              <a:buClr>
                <a:srgbClr val="0070C0"/>
              </a:buClr>
              <a:buSzPct val="100000"/>
            </a:pPr>
            <a:r>
              <a:rPr lang="en-US" sz="2400" dirty="0" smtClean="0"/>
              <a:t>PIP is refurbishing cavities…</a:t>
            </a:r>
          </a:p>
          <a:p>
            <a:pPr lvl="1">
              <a:buClr>
                <a:srgbClr val="0070C0"/>
              </a:buClr>
              <a:buSzPct val="125000"/>
            </a:pPr>
            <a:r>
              <a:rPr lang="en-US" sz="2000" dirty="0" smtClean="0"/>
              <a:t>They will not be new cavities when completed</a:t>
            </a:r>
            <a:endParaRPr lang="en-US" dirty="0" smtClean="0"/>
          </a:p>
          <a:p>
            <a:pPr lvl="2">
              <a:buClr>
                <a:srgbClr val="0070C0"/>
              </a:buClr>
              <a:buSzPct val="125000"/>
            </a:pPr>
            <a:r>
              <a:rPr lang="en-US" sz="2000" dirty="0" smtClean="0"/>
              <a:t>Concern with long term reliability</a:t>
            </a:r>
          </a:p>
          <a:p>
            <a:pPr lvl="2">
              <a:buClr>
                <a:srgbClr val="0070C0"/>
              </a:buClr>
              <a:buSzPct val="125000"/>
            </a:pPr>
            <a:r>
              <a:rPr lang="en-US" sz="2000" dirty="0" smtClean="0"/>
              <a:t>Repairing only obvious problems that prevent 15 Hz operations</a:t>
            </a:r>
          </a:p>
          <a:p>
            <a:pPr marL="457200" lvl="1" indent="0">
              <a:buClr>
                <a:srgbClr val="0070C0"/>
              </a:buClr>
              <a:buSzPct val="125000"/>
              <a:buNone/>
            </a:pPr>
            <a:r>
              <a:rPr lang="en-US" dirty="0" smtClean="0"/>
              <a:t> </a:t>
            </a:r>
          </a:p>
          <a:p>
            <a:pPr marL="457200" lvl="1" indent="0">
              <a:buClr>
                <a:srgbClr val="0070C0"/>
              </a:buClr>
              <a:buSzPct val="125000"/>
              <a:buNone/>
            </a:pPr>
            <a:endParaRPr lang="en-US" dirty="0" smtClean="0"/>
          </a:p>
          <a:p>
            <a:pPr marL="457200" lvl="1" indent="0">
              <a:buClr>
                <a:srgbClr val="0070C0"/>
              </a:buClr>
              <a:buSzPct val="125000"/>
              <a:buNone/>
            </a:pPr>
            <a:endParaRPr lang="en-US" dirty="0" smtClean="0"/>
          </a:p>
          <a:p>
            <a:pPr marL="457200" lvl="1" indent="0">
              <a:buClr>
                <a:srgbClr val="0070C0"/>
              </a:buClr>
              <a:buSzPct val="125000"/>
              <a:buNone/>
            </a:pPr>
            <a:endParaRPr lang="en-US" dirty="0" smtClean="0"/>
          </a:p>
          <a:p>
            <a:pPr marL="457200" lvl="1" indent="0">
              <a:buClr>
                <a:srgbClr val="0070C0"/>
              </a:buClr>
              <a:buSzPct val="125000"/>
              <a:buNone/>
            </a:pPr>
            <a:endParaRPr lang="en-US" dirty="0" smtClean="0"/>
          </a:p>
          <a:p>
            <a:pPr marL="457200" lvl="1" indent="0">
              <a:buClr>
                <a:srgbClr val="0070C0"/>
              </a:buClr>
              <a:buSzPct val="125000"/>
              <a:buNone/>
            </a:pPr>
            <a:endParaRPr lang="en-US" dirty="0" smtClean="0"/>
          </a:p>
          <a:p>
            <a:pPr marL="457200" lvl="1" indent="0">
              <a:buClr>
                <a:srgbClr val="0070C0"/>
              </a:buClr>
              <a:buSzPct val="125000"/>
              <a:buNone/>
            </a:pPr>
            <a:endParaRPr lang="en-US" sz="2000" dirty="0" smtClean="0"/>
          </a:p>
          <a:p>
            <a:pPr marL="457200" lvl="1" indent="0">
              <a:buClr>
                <a:srgbClr val="0070C0"/>
              </a:buClr>
              <a:buSzPct val="125000"/>
              <a:buNone/>
            </a:pPr>
            <a:r>
              <a:rPr lang="en-US" sz="2000" dirty="0" smtClean="0"/>
              <a:t>So under PIP, work on understanding our present RF cavity design and optimization and also a parallel biased cavity design. </a:t>
            </a:r>
          </a:p>
          <a:p>
            <a:pPr marL="457200" lvl="1" indent="0">
              <a:buClr>
                <a:srgbClr val="0070C0"/>
              </a:buClr>
              <a:buSzPct val="125000"/>
              <a:buNone/>
            </a:pPr>
            <a:r>
              <a:rPr lang="en-US" sz="2000" dirty="0" smtClean="0">
                <a:solidFill>
                  <a:schemeClr val="accent4"/>
                </a:solidFill>
              </a:rPr>
              <a:t>              PIP II transition effort needs to </a:t>
            </a:r>
          </a:p>
          <a:p>
            <a:pPr marL="457200" lvl="1" indent="0">
              <a:buClr>
                <a:srgbClr val="0070C0"/>
              </a:buClr>
              <a:buSzPct val="125000"/>
              <a:buNone/>
            </a:pPr>
            <a:r>
              <a:rPr lang="en-US" sz="2000" dirty="0">
                <a:solidFill>
                  <a:schemeClr val="accent4"/>
                </a:solidFill>
              </a:rPr>
              <a:t> </a:t>
            </a:r>
            <a:r>
              <a:rPr lang="en-US" sz="2000" dirty="0" smtClean="0">
                <a:solidFill>
                  <a:schemeClr val="accent4"/>
                </a:solidFill>
              </a:rPr>
              <a:t>                  define new cavity requirements and      </a:t>
            </a:r>
          </a:p>
          <a:p>
            <a:pPr marL="457200" lvl="1" indent="0">
              <a:buClr>
                <a:srgbClr val="0070C0"/>
              </a:buClr>
              <a:buSzPct val="125000"/>
              <a:buNone/>
            </a:pPr>
            <a:r>
              <a:rPr lang="en-US" sz="2000" dirty="0">
                <a:solidFill>
                  <a:schemeClr val="accent4"/>
                </a:solidFill>
              </a:rPr>
              <a:t> </a:t>
            </a:r>
            <a:r>
              <a:rPr lang="en-US" sz="2000" dirty="0" smtClean="0">
                <a:solidFill>
                  <a:schemeClr val="accent4"/>
                </a:solidFill>
              </a:rPr>
              <a:t>                                 implement plan</a:t>
            </a:r>
            <a:endParaRPr lang="en-US" sz="2000" dirty="0">
              <a:solidFill>
                <a:schemeClr val="accent4"/>
              </a:solidFill>
            </a:endParaRPr>
          </a:p>
        </p:txBody>
      </p:sp>
      <p:sp>
        <p:nvSpPr>
          <p:cNvPr id="6" name="Date Placeholder 5"/>
          <p:cNvSpPr>
            <a:spLocks noGrp="1"/>
          </p:cNvSpPr>
          <p:nvPr>
            <p:ph type="dt" sz="half" idx="10"/>
          </p:nvPr>
        </p:nvSpPr>
        <p:spPr/>
        <p:txBody>
          <a:bodyPr/>
          <a:lstStyle/>
          <a:p>
            <a:r>
              <a:rPr lang="en-US" smtClean="0"/>
              <a:t>11/11/2014</a:t>
            </a:r>
            <a:endParaRPr lang="en-US"/>
          </a:p>
        </p:txBody>
      </p:sp>
      <p:sp>
        <p:nvSpPr>
          <p:cNvPr id="7" name="Footer Placeholder 6"/>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0" y="0"/>
            <a:ext cx="9144000" cy="484632"/>
          </a:xfrm>
        </p:spPr>
        <p:txBody>
          <a:bodyPr anchor="t">
            <a:noAutofit/>
          </a:bodyPr>
          <a:lstStyle/>
          <a:p>
            <a:r>
              <a:rPr lang="en-US" dirty="0" smtClean="0"/>
              <a:t>RF Cavity</a:t>
            </a:r>
            <a:endParaRPr lang="en-US" dirty="0"/>
          </a:p>
        </p:txBody>
      </p:sp>
      <p:pic>
        <p:nvPicPr>
          <p:cNvPr id="4" name="Picture 5" descr="Y:\public\PIP- Booster RF Cavites\Tuners\Tuner #9\DSCN1416 small.jpg"/>
          <p:cNvPicPr>
            <a:picLocks noChangeAspect="1" noChangeArrowheads="1"/>
          </p:cNvPicPr>
          <p:nvPr/>
        </p:nvPicPr>
        <p:blipFill rotWithShape="1">
          <a:blip r:embed="rId2">
            <a:extLst>
              <a:ext uri="{28A0092B-C50C-407E-A947-70E740481C1C}">
                <a14:useLocalDpi xmlns:a14="http://schemas.microsoft.com/office/drawing/2010/main" val="0"/>
              </a:ext>
            </a:extLst>
          </a:blip>
          <a:srcRect b="17906"/>
          <a:stretch/>
        </p:blipFill>
        <p:spPr bwMode="auto">
          <a:xfrm>
            <a:off x="20649" y="2286000"/>
            <a:ext cx="3484551" cy="2194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2" descr="Y:\public\PIP- Booster RF Cavites\Tuners\Tuner #9\DSCN1443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948" y="2286000"/>
            <a:ext cx="3733800" cy="2278914"/>
          </a:xfrm>
          <a:prstGeom prst="roundRect">
            <a:avLst>
              <a:gd name="adj" fmla="val 11111"/>
            </a:avLst>
          </a:prstGeom>
          <a:solidFill>
            <a:schemeClr val="bg2">
              <a:lumMod val="75000"/>
            </a:schemeClr>
          </a:solidFill>
          <a:ln w="190500" cap="rnd">
            <a:noFill/>
            <a:prstDash val="solid"/>
          </a:ln>
          <a:effectLst>
            <a:outerShdw blurRad="101600" dist="50800" dir="7200000" algn="tl" rotWithShape="0">
              <a:srgbClr val="000000">
                <a:alpha val="45000"/>
              </a:srgbClr>
            </a:outerShdw>
          </a:effectLst>
          <a:extLst/>
        </p:spPr>
      </p:pic>
      <p:sp>
        <p:nvSpPr>
          <p:cNvPr id="8" name="TextBox 7"/>
          <p:cNvSpPr txBox="1"/>
          <p:nvPr/>
        </p:nvSpPr>
        <p:spPr>
          <a:xfrm>
            <a:off x="3505200" y="2367617"/>
            <a:ext cx="1905000" cy="2308324"/>
          </a:xfrm>
          <a:prstGeom prst="rect">
            <a:avLst/>
          </a:prstGeom>
          <a:solidFill>
            <a:schemeClr val="accent1">
              <a:lumMod val="60000"/>
              <a:lumOff val="40000"/>
            </a:schemeClr>
          </a:solidFill>
        </p:spPr>
        <p:txBody>
          <a:bodyPr wrap="square" rtlCol="0">
            <a:spAutoFit/>
          </a:bodyPr>
          <a:lstStyle/>
          <a:p>
            <a:r>
              <a:rPr lang="en-US" dirty="0" smtClean="0"/>
              <a:t>Fixing broken or soon to break components –takes 10 weeks per cavity but </a:t>
            </a:r>
          </a:p>
          <a:p>
            <a:r>
              <a:rPr lang="en-US" dirty="0" smtClean="0"/>
              <a:t>they are not ‘new’ cavities</a:t>
            </a:r>
          </a:p>
        </p:txBody>
      </p:sp>
      <p:cxnSp>
        <p:nvCxnSpPr>
          <p:cNvPr id="10" name="Straight Arrow Connector 9"/>
          <p:cNvCxnSpPr/>
          <p:nvPr/>
        </p:nvCxnSpPr>
        <p:spPr>
          <a:xfrm>
            <a:off x="3581400" y="4572000"/>
            <a:ext cx="18288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24948" y="4232196"/>
            <a:ext cx="3490452" cy="369332"/>
          </a:xfrm>
          <a:prstGeom prst="rect">
            <a:avLst/>
          </a:prstGeom>
          <a:solidFill>
            <a:schemeClr val="bg2">
              <a:lumMod val="75000"/>
            </a:schemeClr>
          </a:solidFill>
        </p:spPr>
        <p:txBody>
          <a:bodyPr wrap="square" rtlCol="0">
            <a:spAutoFit/>
          </a:bodyPr>
          <a:lstStyle/>
          <a:p>
            <a:r>
              <a:rPr lang="en-US" dirty="0" smtClean="0"/>
              <a:t>Remove core/loop as needed</a:t>
            </a:r>
            <a:endParaRPr lang="en-US" dirty="0"/>
          </a:p>
        </p:txBody>
      </p:sp>
      <p:sp>
        <p:nvSpPr>
          <p:cNvPr id="9" name="Slide Number Placeholder 8"/>
          <p:cNvSpPr>
            <a:spLocks noGrp="1"/>
          </p:cNvSpPr>
          <p:nvPr>
            <p:ph type="sldNum" sz="quarter" idx="12"/>
          </p:nvPr>
        </p:nvSpPr>
        <p:spPr/>
        <p:txBody>
          <a:bodyPr/>
          <a:lstStyle/>
          <a:p>
            <a:fld id="{ADB8883E-0D01-4C1A-AC01-192C7F6DD935}" type="slidenum">
              <a:rPr lang="en-US" smtClean="0"/>
              <a:t>23</a:t>
            </a:fld>
            <a:endParaRPr lang="en-US"/>
          </a:p>
        </p:txBody>
      </p:sp>
    </p:spTree>
    <p:extLst>
      <p:ext uri="{BB962C8B-B14F-4D97-AF65-F5344CB8AC3E}">
        <p14:creationId xmlns:p14="http://schemas.microsoft.com/office/powerpoint/2010/main" val="168878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11/11/2014</a:t>
            </a:r>
            <a:endParaRPr lang="en-US"/>
          </a:p>
        </p:txBody>
      </p:sp>
      <p:sp>
        <p:nvSpPr>
          <p:cNvPr id="4" name="Footer Placeholder 3"/>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0" y="0"/>
            <a:ext cx="9144000" cy="484632"/>
          </a:xfrm>
        </p:spPr>
        <p:txBody>
          <a:bodyPr anchor="t">
            <a:normAutofit fontScale="90000"/>
          </a:bodyPr>
          <a:lstStyle/>
          <a:p>
            <a:r>
              <a:rPr lang="en-US" dirty="0" smtClean="0"/>
              <a:t>Tunable Cavities </a:t>
            </a:r>
            <a:r>
              <a:rPr lang="en-US" sz="2200" dirty="0" smtClean="0"/>
              <a:t>(two options being studied)</a:t>
            </a:r>
            <a:endParaRPr lang="en-US" sz="22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57" t="21715" r="55500" b="39143"/>
          <a:stretch/>
        </p:blipFill>
        <p:spPr bwMode="auto">
          <a:xfrm>
            <a:off x="5105400" y="1076862"/>
            <a:ext cx="2910840" cy="1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l="11180" t="3217" r="28848" b="17567"/>
          <a:stretch/>
        </p:blipFill>
        <p:spPr bwMode="auto">
          <a:xfrm>
            <a:off x="685799" y="838200"/>
            <a:ext cx="3810001" cy="228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1524000" y="2546706"/>
            <a:ext cx="1974857" cy="286940"/>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483930" y="1843745"/>
            <a:ext cx="693420" cy="428758"/>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745144" y="2000684"/>
            <a:ext cx="457200" cy="152400"/>
          </a:xfrm>
          <a:prstGeom prst="rightArrow">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110756883"/>
                  </p:ext>
                </p:extLst>
              </p:nvPr>
            </p:nvGraphicFramePr>
            <p:xfrm>
              <a:off x="685799" y="3352800"/>
              <a:ext cx="7696200" cy="3479800"/>
            </p:xfrm>
            <a:graphic>
              <a:graphicData uri="http://schemas.openxmlformats.org/drawingml/2006/table">
                <a:tbl>
                  <a:tblPr firstRow="1" bandRow="1">
                    <a:tableStyleId>{5C22544A-7EE6-4342-B048-85BDC9FD1C3A}</a:tableStyleId>
                  </a:tblPr>
                  <a:tblGrid>
                    <a:gridCol w="3848100"/>
                    <a:gridCol w="3848100"/>
                  </a:tblGrid>
                  <a:tr h="370840">
                    <a:tc>
                      <a:txBody>
                        <a:bodyPr/>
                        <a:lstStyle/>
                        <a:p>
                          <a:pPr algn="ctr"/>
                          <a:r>
                            <a:rPr lang="en-US" dirty="0" smtClean="0"/>
                            <a:t>Parallel </a:t>
                          </a:r>
                          <a:r>
                            <a:rPr lang="en-US" baseline="0" dirty="0" smtClean="0"/>
                            <a:t>Biased (Present Style)</a:t>
                          </a:r>
                          <a:endParaRPr lang="en-US" dirty="0"/>
                        </a:p>
                      </a:txBody>
                      <a:tcPr/>
                    </a:tc>
                    <a:tc>
                      <a:txBody>
                        <a:bodyPr/>
                        <a:lstStyle/>
                        <a:p>
                          <a:pPr algn="ctr"/>
                          <a:r>
                            <a:rPr lang="en-US" dirty="0" smtClean="0"/>
                            <a:t>Perpendicular Biased</a:t>
                          </a:r>
                          <a:endParaRPr lang="en-US" dirty="0"/>
                        </a:p>
                      </a:txBody>
                      <a:tcPr/>
                    </a:tc>
                  </a:tr>
                  <a:tr h="370840">
                    <a:tc>
                      <a:txBody>
                        <a:bodyPr/>
                        <a:lstStyle/>
                        <a:p>
                          <a:pPr algn="ctr"/>
                          <a:r>
                            <a:rPr lang="en-US" dirty="0" smtClean="0"/>
                            <a:t>Bias Field is Parallel to the RF Field</a:t>
                          </a:r>
                          <a:endParaRPr lang="en-US" dirty="0"/>
                        </a:p>
                      </a:txBody>
                      <a:tcPr/>
                    </a:tc>
                    <a:tc>
                      <a:txBody>
                        <a:bodyPr/>
                        <a:lstStyle/>
                        <a:p>
                          <a:pPr algn="ctr"/>
                          <a:r>
                            <a:rPr lang="en-US" dirty="0" smtClean="0"/>
                            <a:t>Bias Field is Perpendicular to the RF Field</a:t>
                          </a:r>
                          <a:endParaRPr lang="en-US" dirty="0"/>
                        </a:p>
                      </a:txBody>
                      <a:tcPr/>
                    </a:tc>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𝐻</m:t>
                                </m:r>
                                <m:acc>
                                  <m:accPr>
                                    <m:chr m:val="̂"/>
                                    <m:ctrlPr>
                                      <a:rPr lang="en-US" b="0" i="1" smtClean="0">
                                        <a:latin typeface="Cambria Math"/>
                                      </a:rPr>
                                    </m:ctrlPr>
                                  </m:accPr>
                                  <m:e>
                                    <m:r>
                                      <m:rPr>
                                        <m:sty m:val="p"/>
                                      </m:rPr>
                                      <a:rPr lang="el-GR" b="0" i="1" smtClean="0">
                                        <a:latin typeface="Cambria Math"/>
                                      </a:rPr>
                                      <m:t>φ</m:t>
                                    </m:r>
                                  </m:e>
                                </m:acc>
                                <m:r>
                                  <a:rPr lang="en-US" b="0" i="1" smtClean="0">
                                    <a:latin typeface="Cambria Math"/>
                                  </a:rPr>
                                  <m:t>+</m:t>
                                </m:r>
                                <m:r>
                                  <a:rPr lang="en-US" b="0" i="1" smtClean="0">
                                    <a:latin typeface="Cambria Math"/>
                                  </a:rPr>
                                  <m:t>h</m:t>
                                </m:r>
                                <m:acc>
                                  <m:accPr>
                                    <m:chr m:val="̂"/>
                                    <m:ctrlPr>
                                      <a:rPr lang="en-US" b="0" i="1" smtClean="0">
                                        <a:latin typeface="Cambria Math"/>
                                      </a:rPr>
                                    </m:ctrlPr>
                                  </m:accPr>
                                  <m:e>
                                    <m:r>
                                      <m:rPr>
                                        <m:sty m:val="p"/>
                                      </m:rPr>
                                      <a:rPr lang="el-GR" b="0" i="1" smtClean="0">
                                        <a:latin typeface="Cambria Math"/>
                                      </a:rPr>
                                      <m:t>φ</m:t>
                                    </m:r>
                                  </m:e>
                                </m:acc>
                                <m:r>
                                  <a:rPr lang="en-US" b="0" i="1" smtClean="0">
                                    <a:latin typeface="Cambria Math"/>
                                  </a:rPr>
                                  <m:t>=(</m:t>
                                </m:r>
                                <m:r>
                                  <a:rPr lang="en-US" b="0" i="1" smtClean="0">
                                    <a:latin typeface="Cambria Math"/>
                                  </a:rPr>
                                  <m:t>𝐻</m:t>
                                </m:r>
                                <m:r>
                                  <a:rPr lang="en-US" b="0" i="1" smtClean="0">
                                    <a:latin typeface="Cambria Math"/>
                                  </a:rPr>
                                  <m:t>+</m:t>
                                </m:r>
                                <m:r>
                                  <a:rPr lang="en-US" b="0" i="1" smtClean="0">
                                    <a:latin typeface="Cambria Math"/>
                                  </a:rPr>
                                  <m:t>h</m:t>
                                </m:r>
                                <m:r>
                                  <a:rPr lang="en-US" b="0" i="1" smtClean="0">
                                    <a:latin typeface="Cambria Math"/>
                                  </a:rPr>
                                  <m:t>)</m:t>
                                </m:r>
                                <m:acc>
                                  <m:accPr>
                                    <m:chr m:val="̂"/>
                                    <m:ctrlPr>
                                      <a:rPr lang="en-US" b="0" i="1" smtClean="0">
                                        <a:latin typeface="Cambria Math"/>
                                      </a:rPr>
                                    </m:ctrlPr>
                                  </m:accPr>
                                  <m:e>
                                    <m:r>
                                      <m:rPr>
                                        <m:sty m:val="p"/>
                                      </m:rPr>
                                      <a:rPr lang="el-GR" b="0" i="1" smtClean="0">
                                        <a:latin typeface="Cambria Math"/>
                                      </a:rPr>
                                      <m:t>φ</m:t>
                                    </m:r>
                                  </m:e>
                                </m:acc>
                              </m:oMath>
                            </m:oMathPara>
                          </a14:m>
                          <a:endParaRPr lang="en-US" dirty="0"/>
                        </a:p>
                      </a:txBody>
                      <a:tcPr/>
                    </a:tc>
                    <a:tc>
                      <a:txBody>
                        <a:bodyPr/>
                        <a:lstStyle/>
                        <a:p>
                          <a:pPr algn="ctr"/>
                          <a14:m>
                            <m:oMath xmlns:m="http://schemas.openxmlformats.org/officeDocument/2006/math">
                              <m:r>
                                <a:rPr lang="en-US" b="0" i="1" smtClean="0">
                                  <a:latin typeface="Cambria Math"/>
                                </a:rPr>
                                <m:t>𝐻</m:t>
                              </m:r>
                              <m:acc>
                                <m:accPr>
                                  <m:chr m:val="̂"/>
                                  <m:ctrlPr>
                                    <a:rPr lang="en-US" b="0" i="1" smtClean="0">
                                      <a:latin typeface="Cambria Math"/>
                                    </a:rPr>
                                  </m:ctrlPr>
                                </m:accPr>
                                <m:e>
                                  <m:r>
                                    <a:rPr lang="en-US" b="0" i="1" smtClean="0">
                                      <a:latin typeface="Cambria Math"/>
                                    </a:rPr>
                                    <m:t>𝑧</m:t>
                                  </m:r>
                                </m:e>
                              </m:acc>
                              <m:r>
                                <a:rPr lang="en-US" b="0" i="1" smtClean="0">
                                  <a:latin typeface="Cambria Math"/>
                                </a:rPr>
                                <m:t>+</m:t>
                              </m:r>
                              <m:r>
                                <a:rPr lang="en-US" b="0" i="1" smtClean="0">
                                  <a:latin typeface="Cambria Math"/>
                                </a:rPr>
                                <m:t>h</m:t>
                              </m:r>
                              <m:acc>
                                <m:accPr>
                                  <m:chr m:val="̂"/>
                                  <m:ctrlPr>
                                    <a:rPr lang="en-US" b="0" i="1" smtClean="0">
                                      <a:latin typeface="Cambria Math"/>
                                    </a:rPr>
                                  </m:ctrlPr>
                                </m:accPr>
                                <m:e>
                                  <m:r>
                                    <m:rPr>
                                      <m:sty m:val="p"/>
                                    </m:rPr>
                                    <a:rPr lang="el-GR" b="0" i="1" smtClean="0">
                                      <a:latin typeface="Cambria Math"/>
                                    </a:rPr>
                                    <m:t>φ</m:t>
                                  </m:r>
                                </m:e>
                              </m:acc>
                              <m:r>
                                <a:rPr lang="en-US" b="0" i="1" smtClean="0">
                                  <a:latin typeface="Cambria Math"/>
                                </a:rPr>
                                <m:t>=</m:t>
                              </m:r>
                            </m:oMath>
                          </a14:m>
                          <a:r>
                            <a:rPr lang="en-US" dirty="0" smtClean="0"/>
                            <a:t> rotating (on cone) magnetic vector – Gyromagnetic Resonance H=f/2.8</a:t>
                          </a:r>
                          <a:endParaRPr lang="en-US" dirty="0"/>
                        </a:p>
                      </a:txBody>
                      <a:tcPr/>
                    </a:tc>
                  </a:tr>
                  <a:tr h="370840">
                    <a:tc>
                      <a:txBody>
                        <a:bodyPr/>
                        <a:lstStyle/>
                        <a:p>
                          <a:pPr algn="ctr"/>
                          <a:r>
                            <a:rPr lang="en-US" dirty="0" smtClean="0"/>
                            <a:t>Ferrites with High Saturation</a:t>
                          </a:r>
                          <a:r>
                            <a:rPr lang="en-US" baseline="0" dirty="0" smtClean="0"/>
                            <a:t> Magnetization (Ni-Zn)</a:t>
                          </a:r>
                          <a:endParaRPr lang="en-US" dirty="0"/>
                        </a:p>
                      </a:txBody>
                      <a:tcPr/>
                    </a:tc>
                    <a:tc>
                      <a:txBody>
                        <a:bodyPr/>
                        <a:lstStyle/>
                        <a:p>
                          <a:pPr algn="ctr"/>
                          <a:r>
                            <a:rPr lang="en-US" dirty="0" smtClean="0"/>
                            <a:t>Ferrites with Relatively</a:t>
                          </a:r>
                          <a:r>
                            <a:rPr lang="en-US" baseline="0" dirty="0" smtClean="0"/>
                            <a:t> Low Saturation Magnetization (</a:t>
                          </a:r>
                          <a:r>
                            <a:rPr lang="en-US" dirty="0" err="1" smtClean="0"/>
                            <a:t>Mn</a:t>
                          </a:r>
                          <a:r>
                            <a:rPr lang="en-US" dirty="0" smtClean="0"/>
                            <a:t>-Zn)</a:t>
                          </a:r>
                          <a:endParaRPr lang="en-US" dirty="0"/>
                        </a:p>
                      </a:txBody>
                      <a:tcPr/>
                    </a:tc>
                  </a:tr>
                  <a:tr h="370840">
                    <a:tc>
                      <a:txBody>
                        <a:bodyPr/>
                        <a:lstStyle/>
                        <a:p>
                          <a:pPr algn="ctr"/>
                          <a:r>
                            <a:rPr lang="en-US" dirty="0" smtClean="0"/>
                            <a:t>Larger values of Mu (Larger</a:t>
                          </a:r>
                          <a:r>
                            <a:rPr lang="en-US" baseline="0" dirty="0" smtClean="0"/>
                            <a:t> Losses, Lower Q)</a:t>
                          </a:r>
                          <a:endParaRPr lang="en-US" dirty="0"/>
                        </a:p>
                      </a:txBody>
                      <a:tcPr/>
                    </a:tc>
                    <a:tc>
                      <a:txBody>
                        <a:bodyPr/>
                        <a:lstStyle/>
                        <a:p>
                          <a:pPr algn="ctr"/>
                          <a:r>
                            <a:rPr lang="en-US" dirty="0" smtClean="0"/>
                            <a:t>Smaller values of Mu (Smaller Losses, Larger Q)</a:t>
                          </a:r>
                          <a:endParaRPr lang="en-US" dirty="0"/>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110756883"/>
                  </p:ext>
                </p:extLst>
              </p:nvPr>
            </p:nvGraphicFramePr>
            <p:xfrm>
              <a:off x="685799" y="3352800"/>
              <a:ext cx="7696200" cy="3205480"/>
            </p:xfrm>
            <a:graphic>
              <a:graphicData uri="http://schemas.openxmlformats.org/drawingml/2006/table">
                <a:tbl>
                  <a:tblPr firstRow="1" bandRow="1">
                    <a:tableStyleId>{5C22544A-7EE6-4342-B048-85BDC9FD1C3A}</a:tableStyleId>
                  </a:tblPr>
                  <a:tblGrid>
                    <a:gridCol w="3848100"/>
                    <a:gridCol w="3848100"/>
                  </a:tblGrid>
                  <a:tr h="370840">
                    <a:tc>
                      <a:txBody>
                        <a:bodyPr/>
                        <a:lstStyle/>
                        <a:p>
                          <a:pPr algn="ctr"/>
                          <a:r>
                            <a:rPr lang="en-US" dirty="0" smtClean="0"/>
                            <a:t>Parallel </a:t>
                          </a:r>
                          <a:r>
                            <a:rPr lang="en-US" baseline="0" dirty="0" smtClean="0"/>
                            <a:t>Biased (Present Style)</a:t>
                          </a:r>
                          <a:endParaRPr lang="en-US" dirty="0"/>
                        </a:p>
                      </a:txBody>
                      <a:tcPr/>
                    </a:tc>
                    <a:tc>
                      <a:txBody>
                        <a:bodyPr/>
                        <a:lstStyle/>
                        <a:p>
                          <a:pPr algn="ctr"/>
                          <a:r>
                            <a:rPr lang="en-US" dirty="0" smtClean="0"/>
                            <a:t>Perpendicular Biased</a:t>
                          </a:r>
                          <a:endParaRPr lang="en-US" dirty="0"/>
                        </a:p>
                      </a:txBody>
                      <a:tcPr/>
                    </a:tc>
                  </a:tr>
                  <a:tr h="640080">
                    <a:tc>
                      <a:txBody>
                        <a:bodyPr/>
                        <a:lstStyle/>
                        <a:p>
                          <a:pPr algn="ctr"/>
                          <a:r>
                            <a:rPr lang="en-US" dirty="0" smtClean="0"/>
                            <a:t>Bias Field is Parallel to the RF Field</a:t>
                          </a:r>
                          <a:endParaRPr lang="en-US" dirty="0"/>
                        </a:p>
                      </a:txBody>
                      <a:tcPr/>
                    </a:tc>
                    <a:tc>
                      <a:txBody>
                        <a:bodyPr/>
                        <a:lstStyle/>
                        <a:p>
                          <a:pPr algn="ctr"/>
                          <a:r>
                            <a:rPr lang="en-US" dirty="0" smtClean="0"/>
                            <a:t>Bias Field is Perpendicular to the RF Field</a:t>
                          </a:r>
                          <a:endParaRPr lang="en-US" dirty="0"/>
                        </a:p>
                      </a:txBody>
                      <a:tcPr/>
                    </a:tc>
                  </a:tr>
                  <a:tr h="914400">
                    <a:tc>
                      <a:txBody>
                        <a:bodyPr/>
                        <a:lstStyle/>
                        <a:p>
                          <a:endParaRPr lang="en-US"/>
                        </a:p>
                      </a:txBody>
                      <a:tcPr>
                        <a:blipFill rotWithShape="1">
                          <a:blip r:embed="rId5"/>
                          <a:stretch>
                            <a:fillRect t="-114000" r="-99842" b="-150667"/>
                          </a:stretch>
                        </a:blipFill>
                      </a:tcPr>
                    </a:tc>
                    <a:tc>
                      <a:txBody>
                        <a:bodyPr/>
                        <a:lstStyle/>
                        <a:p>
                          <a:endParaRPr lang="en-US"/>
                        </a:p>
                      </a:txBody>
                      <a:tcPr>
                        <a:blipFill rotWithShape="1">
                          <a:blip r:embed="rId5"/>
                          <a:stretch>
                            <a:fillRect l="-100158" t="-114000" b="-150667"/>
                          </a:stretch>
                        </a:blipFill>
                      </a:tcPr>
                    </a:tc>
                  </a:tr>
                  <a:tr h="640080">
                    <a:tc>
                      <a:txBody>
                        <a:bodyPr/>
                        <a:lstStyle/>
                        <a:p>
                          <a:pPr algn="ctr"/>
                          <a:r>
                            <a:rPr lang="en-US" dirty="0" smtClean="0"/>
                            <a:t>Ferrites with High Saturation</a:t>
                          </a:r>
                          <a:r>
                            <a:rPr lang="en-US" baseline="0" dirty="0" smtClean="0"/>
                            <a:t> Magnetization (Ni-Zn)</a:t>
                          </a:r>
                          <a:endParaRPr lang="en-US" dirty="0"/>
                        </a:p>
                      </a:txBody>
                      <a:tcPr/>
                    </a:tc>
                    <a:tc>
                      <a:txBody>
                        <a:bodyPr/>
                        <a:lstStyle/>
                        <a:p>
                          <a:pPr algn="ctr"/>
                          <a:r>
                            <a:rPr lang="en-US" dirty="0" smtClean="0"/>
                            <a:t>Ferrites with Relatively</a:t>
                          </a:r>
                          <a:r>
                            <a:rPr lang="en-US" baseline="0" dirty="0" smtClean="0"/>
                            <a:t> Low Saturation Magnetization (</a:t>
                          </a:r>
                          <a:r>
                            <a:rPr lang="en-US" dirty="0" err="1" smtClean="0"/>
                            <a:t>Mn</a:t>
                          </a:r>
                          <a:r>
                            <a:rPr lang="en-US" dirty="0" smtClean="0"/>
                            <a:t>-Zn)</a:t>
                          </a:r>
                          <a:endParaRPr lang="en-US" dirty="0"/>
                        </a:p>
                      </a:txBody>
                      <a:tcPr/>
                    </a:tc>
                  </a:tr>
                  <a:tr h="640080">
                    <a:tc>
                      <a:txBody>
                        <a:bodyPr/>
                        <a:lstStyle/>
                        <a:p>
                          <a:pPr algn="ctr"/>
                          <a:r>
                            <a:rPr lang="en-US" dirty="0" smtClean="0"/>
                            <a:t>Larger values of Mu (Larger</a:t>
                          </a:r>
                          <a:r>
                            <a:rPr lang="en-US" baseline="0" dirty="0" smtClean="0"/>
                            <a:t> Losses, Lower Q)</a:t>
                          </a:r>
                          <a:endParaRPr lang="en-US" dirty="0"/>
                        </a:p>
                      </a:txBody>
                      <a:tcPr/>
                    </a:tc>
                    <a:tc>
                      <a:txBody>
                        <a:bodyPr/>
                        <a:lstStyle/>
                        <a:p>
                          <a:pPr algn="ctr"/>
                          <a:r>
                            <a:rPr lang="en-US" dirty="0" smtClean="0"/>
                            <a:t>Smaller values of Mu (Smaller Losses, Larger Q)</a:t>
                          </a:r>
                          <a:endParaRPr lang="en-US" dirty="0"/>
                        </a:p>
                      </a:txBody>
                      <a:tcPr/>
                    </a:tc>
                  </a:tr>
                </a:tbl>
              </a:graphicData>
            </a:graphic>
          </p:graphicFrame>
        </mc:Fallback>
      </mc:AlternateContent>
      <p:sp>
        <p:nvSpPr>
          <p:cNvPr id="9" name="TextBox 8"/>
          <p:cNvSpPr txBox="1"/>
          <p:nvPr/>
        </p:nvSpPr>
        <p:spPr>
          <a:xfrm>
            <a:off x="1548207" y="2509983"/>
            <a:ext cx="328936" cy="369332"/>
          </a:xfrm>
          <a:prstGeom prst="rect">
            <a:avLst/>
          </a:prstGeom>
          <a:noFill/>
        </p:spPr>
        <p:txBody>
          <a:bodyPr wrap="none" rtlCol="0">
            <a:spAutoFit/>
          </a:bodyPr>
          <a:lstStyle/>
          <a:p>
            <a:r>
              <a:rPr lang="en-US" b="1" dirty="0">
                <a:solidFill>
                  <a:schemeClr val="accent3">
                    <a:lumMod val="50000"/>
                  </a:schemeClr>
                </a:solidFill>
              </a:rPr>
              <a:t>H</a:t>
            </a:r>
          </a:p>
        </p:txBody>
      </p:sp>
      <p:sp>
        <p:nvSpPr>
          <p:cNvPr id="18" name="TextBox 17"/>
          <p:cNvSpPr txBox="1"/>
          <p:nvPr/>
        </p:nvSpPr>
        <p:spPr>
          <a:xfrm>
            <a:off x="2046022" y="2478821"/>
            <a:ext cx="306494" cy="369332"/>
          </a:xfrm>
          <a:prstGeom prst="rect">
            <a:avLst/>
          </a:prstGeom>
          <a:noFill/>
        </p:spPr>
        <p:txBody>
          <a:bodyPr wrap="none" rtlCol="0">
            <a:spAutoFit/>
          </a:bodyPr>
          <a:lstStyle/>
          <a:p>
            <a:r>
              <a:rPr lang="en-US" b="1" dirty="0" smtClean="0">
                <a:solidFill>
                  <a:srgbClr val="C00000"/>
                </a:solidFill>
              </a:rPr>
              <a:t>h</a:t>
            </a:r>
            <a:endParaRPr lang="en-US" b="1" dirty="0">
              <a:solidFill>
                <a:srgbClr val="C00000"/>
              </a:solidFill>
            </a:endParaRPr>
          </a:p>
        </p:txBody>
      </p:sp>
      <p:sp>
        <p:nvSpPr>
          <p:cNvPr id="16" name="Rectangle 15"/>
          <p:cNvSpPr/>
          <p:nvPr/>
        </p:nvSpPr>
        <p:spPr>
          <a:xfrm>
            <a:off x="6147612" y="1843704"/>
            <a:ext cx="328936" cy="369332"/>
          </a:xfrm>
          <a:prstGeom prst="rect">
            <a:avLst/>
          </a:prstGeom>
        </p:spPr>
        <p:txBody>
          <a:bodyPr wrap="none">
            <a:spAutoFit/>
          </a:bodyPr>
          <a:lstStyle/>
          <a:p>
            <a:r>
              <a:rPr lang="en-US" b="1" dirty="0">
                <a:solidFill>
                  <a:schemeClr val="accent3">
                    <a:lumMod val="50000"/>
                  </a:schemeClr>
                </a:solidFill>
              </a:rPr>
              <a:t>H</a:t>
            </a:r>
          </a:p>
        </p:txBody>
      </p:sp>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r="58612" b="17794"/>
          <a:stretch/>
        </p:blipFill>
        <p:spPr>
          <a:xfrm>
            <a:off x="506653" y="1445475"/>
            <a:ext cx="738085" cy="518586"/>
          </a:xfrm>
          <a:prstGeom prst="rect">
            <a:avLst/>
          </a:prstGeom>
          <a:ln>
            <a:noFill/>
          </a:ln>
        </p:spPr>
      </p:pic>
      <p:sp>
        <p:nvSpPr>
          <p:cNvPr id="24" name="Rectangular Callout 23"/>
          <p:cNvSpPr/>
          <p:nvPr/>
        </p:nvSpPr>
        <p:spPr>
          <a:xfrm>
            <a:off x="457200" y="1447800"/>
            <a:ext cx="836524" cy="531185"/>
          </a:xfrm>
          <a:prstGeom prst="wedgeRectCallout">
            <a:avLst>
              <a:gd name="adj1" fmla="val 789"/>
              <a:gd name="adj2" fmla="val 9276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rotWithShape="1">
          <a:blip r:embed="rId6">
            <a:extLst>
              <a:ext uri="{28A0092B-C50C-407E-A947-70E740481C1C}">
                <a14:useLocalDpi xmlns:a14="http://schemas.microsoft.com/office/drawing/2010/main" val="0"/>
              </a:ext>
            </a:extLst>
          </a:blip>
          <a:srcRect r="58612" b="17794"/>
          <a:stretch/>
        </p:blipFill>
        <p:spPr>
          <a:xfrm>
            <a:off x="7647197" y="1350277"/>
            <a:ext cx="738085" cy="518586"/>
          </a:xfrm>
          <a:prstGeom prst="rect">
            <a:avLst/>
          </a:prstGeom>
          <a:ln>
            <a:solidFill>
              <a:schemeClr val="tx1"/>
            </a:solidFill>
            <a:prstDash val="sysDash"/>
          </a:ln>
        </p:spPr>
      </p:pic>
      <p:sp>
        <p:nvSpPr>
          <p:cNvPr id="28" name="Rectangular Callout 27"/>
          <p:cNvSpPr/>
          <p:nvPr/>
        </p:nvSpPr>
        <p:spPr>
          <a:xfrm>
            <a:off x="7597744" y="1352602"/>
            <a:ext cx="836524" cy="531185"/>
          </a:xfrm>
          <a:prstGeom prst="wedgeRectCallout">
            <a:avLst>
              <a:gd name="adj1" fmla="val -56869"/>
              <a:gd name="adj2" fmla="val 1438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ular Callout 28"/>
          <p:cNvSpPr/>
          <p:nvPr/>
        </p:nvSpPr>
        <p:spPr>
          <a:xfrm>
            <a:off x="2905834" y="1829256"/>
            <a:ext cx="836524" cy="531185"/>
          </a:xfrm>
          <a:prstGeom prst="wedgeRectCallout">
            <a:avLst>
              <a:gd name="adj1" fmla="val 789"/>
              <a:gd name="adj2" fmla="val 9276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6908" y="1871961"/>
            <a:ext cx="714375" cy="419100"/>
          </a:xfrm>
          <a:prstGeom prst="rect">
            <a:avLst/>
          </a:prstGeom>
        </p:spPr>
      </p:pic>
      <p:sp>
        <p:nvSpPr>
          <p:cNvPr id="31" name="Rectangular Callout 30"/>
          <p:cNvSpPr/>
          <p:nvPr/>
        </p:nvSpPr>
        <p:spPr>
          <a:xfrm>
            <a:off x="5365820" y="1054783"/>
            <a:ext cx="836524" cy="531185"/>
          </a:xfrm>
          <a:prstGeom prst="wedgeRectCallout">
            <a:avLst>
              <a:gd name="adj1" fmla="val -23235"/>
              <a:gd name="adj2" fmla="val 109792"/>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6894" y="1097488"/>
            <a:ext cx="714375" cy="419100"/>
          </a:xfrm>
          <a:prstGeom prst="rect">
            <a:avLst/>
          </a:prstGeom>
        </p:spPr>
      </p:pic>
      <p:sp>
        <p:nvSpPr>
          <p:cNvPr id="30" name="Oval 29"/>
          <p:cNvSpPr/>
          <p:nvPr/>
        </p:nvSpPr>
        <p:spPr>
          <a:xfrm>
            <a:off x="2306274" y="2496178"/>
            <a:ext cx="228600" cy="40049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28800" y="2478821"/>
            <a:ext cx="228600" cy="400494"/>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a:off x="2534874" y="2650705"/>
            <a:ext cx="0" cy="9144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055308" y="2651760"/>
            <a:ext cx="0" cy="91440"/>
          </a:xfrm>
          <a:prstGeom prst="straightConnector1">
            <a:avLst/>
          </a:prstGeom>
          <a:ln w="254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424604" y="1905000"/>
            <a:ext cx="306494" cy="369332"/>
          </a:xfrm>
          <a:prstGeom prst="rect">
            <a:avLst/>
          </a:prstGeom>
          <a:noFill/>
        </p:spPr>
        <p:txBody>
          <a:bodyPr wrap="none" rtlCol="0">
            <a:spAutoFit/>
          </a:bodyPr>
          <a:lstStyle/>
          <a:p>
            <a:r>
              <a:rPr lang="en-US" b="1" dirty="0" smtClean="0">
                <a:solidFill>
                  <a:srgbClr val="C00000"/>
                </a:solidFill>
              </a:rPr>
              <a:t>h</a:t>
            </a:r>
            <a:endParaRPr lang="en-US" b="1" dirty="0">
              <a:solidFill>
                <a:srgbClr val="C00000"/>
              </a:solidFill>
            </a:endParaRPr>
          </a:p>
        </p:txBody>
      </p:sp>
      <p:sp>
        <p:nvSpPr>
          <p:cNvPr id="46" name="Oval 45"/>
          <p:cNvSpPr/>
          <p:nvPr/>
        </p:nvSpPr>
        <p:spPr>
          <a:xfrm>
            <a:off x="5654712" y="1894952"/>
            <a:ext cx="228600" cy="40049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a:off x="5881632" y="2046740"/>
            <a:ext cx="0" cy="9144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ADB8883E-0D01-4C1A-AC01-192C7F6DD935}" type="slidenum">
              <a:rPr lang="en-US" smtClean="0"/>
              <a:t>24</a:t>
            </a:fld>
            <a:endParaRPr lang="en-US"/>
          </a:p>
        </p:txBody>
      </p:sp>
    </p:spTree>
    <p:extLst>
      <p:ext uri="{BB962C8B-B14F-4D97-AF65-F5344CB8AC3E}">
        <p14:creationId xmlns:p14="http://schemas.microsoft.com/office/powerpoint/2010/main" val="1520451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059297148"/>
              </p:ext>
            </p:extLst>
          </p:nvPr>
        </p:nvGraphicFramePr>
        <p:xfrm>
          <a:off x="0" y="3214352"/>
          <a:ext cx="46482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952769612"/>
              </p:ext>
            </p:extLst>
          </p:nvPr>
        </p:nvGraphicFramePr>
        <p:xfrm>
          <a:off x="4709652" y="27039"/>
          <a:ext cx="4419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113533432"/>
              </p:ext>
            </p:extLst>
          </p:nvPr>
        </p:nvGraphicFramePr>
        <p:xfrm>
          <a:off x="13953" y="0"/>
          <a:ext cx="4634247" cy="33528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4495800" y="3042047"/>
            <a:ext cx="4648200" cy="646331"/>
          </a:xfrm>
          <a:prstGeom prst="rect">
            <a:avLst/>
          </a:prstGeom>
          <a:solidFill>
            <a:schemeClr val="accent1">
              <a:lumMod val="60000"/>
              <a:lumOff val="40000"/>
            </a:schemeClr>
          </a:solidFill>
        </p:spPr>
        <p:txBody>
          <a:bodyPr wrap="square" rtlCol="0">
            <a:spAutoFit/>
          </a:bodyPr>
          <a:lstStyle/>
          <a:p>
            <a:pPr algn="ctr"/>
            <a:r>
              <a:rPr lang="en-US" sz="2000" dirty="0" smtClean="0"/>
              <a:t>PIP to PIP II RF changes</a:t>
            </a:r>
          </a:p>
          <a:p>
            <a:r>
              <a:rPr lang="en-US" sz="1600" dirty="0" smtClean="0"/>
              <a:t>Assuming no harmonic component to GMPS</a:t>
            </a:r>
            <a:endParaRPr lang="en-US" sz="1600" dirty="0"/>
          </a:p>
        </p:txBody>
      </p:sp>
      <p:cxnSp>
        <p:nvCxnSpPr>
          <p:cNvPr id="8" name="Straight Arrow Connector 7"/>
          <p:cNvCxnSpPr/>
          <p:nvPr/>
        </p:nvCxnSpPr>
        <p:spPr>
          <a:xfrm flipV="1">
            <a:off x="3733800" y="914400"/>
            <a:ext cx="0" cy="190500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3308867" y="1948933"/>
            <a:ext cx="1371601" cy="369332"/>
          </a:xfrm>
          <a:prstGeom prst="rect">
            <a:avLst/>
          </a:prstGeom>
          <a:solidFill>
            <a:schemeClr val="bg2">
              <a:lumMod val="75000"/>
            </a:schemeClr>
          </a:solidFill>
        </p:spPr>
        <p:txBody>
          <a:bodyPr wrap="square" rtlCol="0">
            <a:spAutoFit/>
          </a:bodyPr>
          <a:lstStyle/>
          <a:p>
            <a:r>
              <a:rPr lang="en-US" dirty="0" smtClean="0"/>
              <a:t>Extraction</a:t>
            </a:r>
            <a:endParaRPr lang="en-US" dirty="0"/>
          </a:p>
        </p:txBody>
      </p:sp>
      <p:sp>
        <p:nvSpPr>
          <p:cNvPr id="10" name="TextBox 9"/>
          <p:cNvSpPr txBox="1"/>
          <p:nvPr/>
        </p:nvSpPr>
        <p:spPr>
          <a:xfrm rot="16200000">
            <a:off x="2667063" y="5257736"/>
            <a:ext cx="1436006" cy="369332"/>
          </a:xfrm>
          <a:prstGeom prst="rect">
            <a:avLst/>
          </a:prstGeom>
          <a:solidFill>
            <a:schemeClr val="bg2">
              <a:lumMod val="75000"/>
            </a:schemeClr>
          </a:solidFill>
        </p:spPr>
        <p:txBody>
          <a:bodyPr wrap="square" rtlCol="0">
            <a:spAutoFit/>
          </a:bodyPr>
          <a:lstStyle/>
          <a:p>
            <a:r>
              <a:rPr lang="en-US" dirty="0" smtClean="0"/>
              <a:t>Extraction</a:t>
            </a:r>
            <a:endParaRPr lang="en-US" dirty="0"/>
          </a:p>
        </p:txBody>
      </p:sp>
      <p:sp>
        <p:nvSpPr>
          <p:cNvPr id="7" name="Date Placeholder 6"/>
          <p:cNvSpPr>
            <a:spLocks noGrp="1"/>
          </p:cNvSpPr>
          <p:nvPr>
            <p:ph type="dt" sz="half" idx="10"/>
          </p:nvPr>
        </p:nvSpPr>
        <p:spPr/>
        <p:txBody>
          <a:bodyPr/>
          <a:lstStyle/>
          <a:p>
            <a:r>
              <a:rPr lang="en-US" smtClean="0"/>
              <a:t>11/11/2014</a:t>
            </a:r>
            <a:endParaRPr lang="en-US"/>
          </a:p>
        </p:txBody>
      </p:sp>
      <p:sp>
        <p:nvSpPr>
          <p:cNvPr id="11" name="Footer Placeholder 10"/>
          <p:cNvSpPr>
            <a:spLocks noGrp="1"/>
          </p:cNvSpPr>
          <p:nvPr>
            <p:ph type="ftr" sz="quarter" idx="11"/>
          </p:nvPr>
        </p:nvSpPr>
        <p:spPr/>
        <p:txBody>
          <a:bodyPr/>
          <a:lstStyle/>
          <a:p>
            <a:r>
              <a:rPr lang="en-US" smtClean="0"/>
              <a:t>APT Seminar- BP</a:t>
            </a:r>
            <a:endParaRPr lang="en-US"/>
          </a:p>
        </p:txBody>
      </p:sp>
      <p:graphicFrame>
        <p:nvGraphicFramePr>
          <p:cNvPr id="2" name="Chart 1"/>
          <p:cNvGraphicFramePr>
            <a:graphicFrameLocks/>
          </p:cNvGraphicFramePr>
          <p:nvPr>
            <p:extLst>
              <p:ext uri="{D42A27DB-BD31-4B8C-83A1-F6EECF244321}">
                <p14:modId xmlns:p14="http://schemas.microsoft.com/office/powerpoint/2010/main" val="3097477910"/>
              </p:ext>
            </p:extLst>
          </p:nvPr>
        </p:nvGraphicFramePr>
        <p:xfrm>
          <a:off x="4724400" y="3945194"/>
          <a:ext cx="4419600" cy="2895600"/>
        </p:xfrm>
        <a:graphic>
          <a:graphicData uri="http://schemas.openxmlformats.org/drawingml/2006/chart">
            <c:chart xmlns:c="http://schemas.openxmlformats.org/drawingml/2006/chart" xmlns:r="http://schemas.openxmlformats.org/officeDocument/2006/relationships" r:id="rId5"/>
          </a:graphicData>
        </a:graphic>
      </p:graphicFrame>
      <p:sp>
        <p:nvSpPr>
          <p:cNvPr id="12" name="Slide Number Placeholder 11"/>
          <p:cNvSpPr>
            <a:spLocks noGrp="1"/>
          </p:cNvSpPr>
          <p:nvPr>
            <p:ph type="sldNum" sz="quarter" idx="12"/>
          </p:nvPr>
        </p:nvSpPr>
        <p:spPr/>
        <p:txBody>
          <a:bodyPr/>
          <a:lstStyle/>
          <a:p>
            <a:fld id="{ADB8883E-0D01-4C1A-AC01-192C7F6DD935}" type="slidenum">
              <a:rPr lang="en-US" smtClean="0"/>
              <a:t>25</a:t>
            </a:fld>
            <a:endParaRPr lang="en-US"/>
          </a:p>
        </p:txBody>
      </p:sp>
    </p:spTree>
    <p:extLst>
      <p:ext uri="{BB962C8B-B14F-4D97-AF65-F5344CB8AC3E}">
        <p14:creationId xmlns:p14="http://schemas.microsoft.com/office/powerpoint/2010/main" val="594562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chemeClr val="bg2"/>
                </a:solidFill>
              </a:rPr>
              <a:t>11/11/2014</a:t>
            </a:r>
            <a:endParaRPr lang="en-US" dirty="0">
              <a:solidFill>
                <a:schemeClr val="bg2"/>
              </a:solidFill>
            </a:endParaRPr>
          </a:p>
        </p:txBody>
      </p:sp>
      <p:sp>
        <p:nvSpPr>
          <p:cNvPr id="4" name="Footer Placeholder 3"/>
          <p:cNvSpPr>
            <a:spLocks noGrp="1"/>
          </p:cNvSpPr>
          <p:nvPr>
            <p:ph type="ftr" sz="quarter" idx="11"/>
          </p:nvPr>
        </p:nvSpPr>
        <p:spPr/>
        <p:txBody>
          <a:bodyPr/>
          <a:lstStyle/>
          <a:p>
            <a:r>
              <a:rPr lang="en-US" smtClean="0">
                <a:solidFill>
                  <a:schemeClr val="bg2"/>
                </a:solidFill>
              </a:rPr>
              <a:t>APT Seminar- BP</a:t>
            </a:r>
            <a:endParaRPr lang="en-US" dirty="0">
              <a:solidFill>
                <a:schemeClr val="bg2"/>
              </a:solidFill>
            </a:endParaRPr>
          </a:p>
        </p:txBody>
      </p:sp>
      <p:sp>
        <p:nvSpPr>
          <p:cNvPr id="2" name="Title 1"/>
          <p:cNvSpPr>
            <a:spLocks noGrp="1"/>
          </p:cNvSpPr>
          <p:nvPr>
            <p:ph type="title"/>
          </p:nvPr>
        </p:nvSpPr>
        <p:spPr>
          <a:xfrm>
            <a:off x="0" y="0"/>
            <a:ext cx="9144000" cy="484632"/>
          </a:xfrm>
        </p:spPr>
        <p:txBody>
          <a:bodyPr anchor="t">
            <a:noAutofit/>
          </a:bodyPr>
          <a:lstStyle/>
          <a:p>
            <a:r>
              <a:rPr lang="en-US" dirty="0">
                <a:solidFill>
                  <a:schemeClr val="bg2"/>
                </a:solidFill>
              </a:rPr>
              <a:t>Perpendicular </a:t>
            </a:r>
            <a:r>
              <a:rPr lang="en-US" dirty="0" smtClean="0">
                <a:solidFill>
                  <a:schemeClr val="bg2"/>
                </a:solidFill>
              </a:rPr>
              <a:t>Biased </a:t>
            </a:r>
            <a:r>
              <a:rPr lang="en-US" dirty="0">
                <a:solidFill>
                  <a:schemeClr val="bg2"/>
                </a:solidFill>
              </a:rPr>
              <a:t>C</a:t>
            </a:r>
            <a:r>
              <a:rPr lang="en-US" dirty="0" smtClean="0">
                <a:solidFill>
                  <a:schemeClr val="bg2"/>
                </a:solidFill>
              </a:rPr>
              <a:t>avities</a:t>
            </a:r>
            <a:endParaRPr lang="en-US" dirty="0">
              <a:solidFill>
                <a:schemeClr val="bg2"/>
              </a:solidFill>
            </a:endParaRPr>
          </a:p>
        </p:txBody>
      </p:sp>
      <p:sp>
        <p:nvSpPr>
          <p:cNvPr id="6" name="TextBox 5"/>
          <p:cNvSpPr txBox="1"/>
          <p:nvPr/>
        </p:nvSpPr>
        <p:spPr>
          <a:xfrm>
            <a:off x="457200" y="914400"/>
            <a:ext cx="8225140" cy="769441"/>
          </a:xfrm>
          <a:prstGeom prst="rect">
            <a:avLst/>
          </a:prstGeom>
          <a:noFill/>
        </p:spPr>
        <p:txBody>
          <a:bodyPr wrap="square" rtlCol="0">
            <a:spAutoFit/>
          </a:bodyPr>
          <a:lstStyle/>
          <a:p>
            <a:pPr algn="ctr"/>
            <a:r>
              <a:rPr lang="en-US" sz="2200" dirty="0" smtClean="0">
                <a:solidFill>
                  <a:schemeClr val="bg2"/>
                </a:solidFill>
              </a:rPr>
              <a:t>Simulations of use at injection for PIP and possible </a:t>
            </a:r>
          </a:p>
          <a:p>
            <a:pPr algn="ctr"/>
            <a:r>
              <a:rPr lang="en-US" sz="2200" dirty="0">
                <a:solidFill>
                  <a:schemeClr val="bg2"/>
                </a:solidFill>
              </a:rPr>
              <a:t> </a:t>
            </a:r>
            <a:r>
              <a:rPr lang="en-US" sz="2200" dirty="0" smtClean="0">
                <a:solidFill>
                  <a:schemeClr val="bg2"/>
                </a:solidFill>
              </a:rPr>
              <a:t>  use as main RF cavity is underway</a:t>
            </a:r>
            <a:endParaRPr lang="en-US" sz="2200" dirty="0">
              <a:solidFill>
                <a:schemeClr val="bg2"/>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3" t="3720" r="4504" b="2316"/>
          <a:stretch/>
        </p:blipFill>
        <p:spPr bwMode="auto">
          <a:xfrm>
            <a:off x="0" y="1828800"/>
            <a:ext cx="5092812"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5131420" y="1828800"/>
            <a:ext cx="3550920" cy="1631216"/>
          </a:xfrm>
          <a:prstGeom prst="rect">
            <a:avLst/>
          </a:prstGeom>
          <a:noFill/>
        </p:spPr>
        <p:txBody>
          <a:bodyPr wrap="square" rtlCol="0">
            <a:spAutoFit/>
          </a:bodyPr>
          <a:lstStyle/>
          <a:p>
            <a:r>
              <a:rPr lang="en-US" sz="2000" dirty="0" smtClean="0">
                <a:solidFill>
                  <a:schemeClr val="bg1"/>
                </a:solidFill>
              </a:rPr>
              <a:t>The goal is </a:t>
            </a:r>
            <a:r>
              <a:rPr lang="en-US" sz="2000" b="1" dirty="0" smtClean="0">
                <a:solidFill>
                  <a:schemeClr val="bg1"/>
                </a:solidFill>
              </a:rPr>
              <a:t>100</a:t>
            </a:r>
            <a:r>
              <a:rPr lang="en-US" sz="2000" dirty="0" smtClean="0">
                <a:solidFill>
                  <a:schemeClr val="bg1"/>
                </a:solidFill>
              </a:rPr>
              <a:t> kV gap for a cavity that is about </a:t>
            </a:r>
            <a:r>
              <a:rPr lang="en-US" sz="2000" b="1" dirty="0" smtClean="0">
                <a:solidFill>
                  <a:schemeClr val="bg1"/>
                </a:solidFill>
              </a:rPr>
              <a:t>half</a:t>
            </a:r>
            <a:r>
              <a:rPr lang="en-US" sz="2000" dirty="0" smtClean="0">
                <a:solidFill>
                  <a:schemeClr val="bg1"/>
                </a:solidFill>
              </a:rPr>
              <a:t> the length of present Booster/MI cavity</a:t>
            </a:r>
          </a:p>
          <a:p>
            <a:r>
              <a:rPr lang="en-US" sz="2000" dirty="0">
                <a:solidFill>
                  <a:schemeClr val="bg1"/>
                </a:solidFill>
              </a:rPr>
              <a:t> </a:t>
            </a:r>
            <a:r>
              <a:rPr lang="en-US" sz="2000" dirty="0" smtClean="0">
                <a:solidFill>
                  <a:schemeClr val="bg1"/>
                </a:solidFill>
              </a:rPr>
              <a:t> </a:t>
            </a:r>
            <a:r>
              <a:rPr lang="en-US" sz="2000" dirty="0">
                <a:solidFill>
                  <a:schemeClr val="bg1"/>
                </a:solidFill>
              </a:rPr>
              <a:t>f</a:t>
            </a:r>
            <a:r>
              <a:rPr lang="en-US" sz="2000" dirty="0" smtClean="0">
                <a:solidFill>
                  <a:schemeClr val="bg1"/>
                </a:solidFill>
              </a:rPr>
              <a:t>actor of 4x V/m  </a:t>
            </a:r>
            <a:endParaRPr lang="en-US" sz="2000" dirty="0">
              <a:solidFill>
                <a:schemeClr val="bg1"/>
              </a:solidFill>
            </a:endParaRPr>
          </a:p>
        </p:txBody>
      </p:sp>
      <p:sp>
        <p:nvSpPr>
          <p:cNvPr id="7" name="Rectangle 6"/>
          <p:cNvSpPr/>
          <p:nvPr/>
        </p:nvSpPr>
        <p:spPr>
          <a:xfrm>
            <a:off x="5105400" y="3429000"/>
            <a:ext cx="3886200" cy="2862322"/>
          </a:xfrm>
          <a:prstGeom prst="rect">
            <a:avLst/>
          </a:prstGeom>
        </p:spPr>
        <p:txBody>
          <a:bodyPr wrap="square">
            <a:spAutoFit/>
          </a:bodyPr>
          <a:lstStyle/>
          <a:p>
            <a:pPr marL="285750" indent="-285750">
              <a:buClr>
                <a:schemeClr val="accent1"/>
              </a:buClr>
              <a:buFont typeface="Wingdings" panose="05000000000000000000" pitchFamily="2" charset="2"/>
              <a:buChar char="§"/>
            </a:pPr>
            <a:r>
              <a:rPr lang="en-US" dirty="0" smtClean="0">
                <a:solidFill>
                  <a:schemeClr val="bg2"/>
                </a:solidFill>
              </a:rPr>
              <a:t> </a:t>
            </a:r>
            <a:r>
              <a:rPr lang="en-US" sz="2000" dirty="0" smtClean="0">
                <a:solidFill>
                  <a:schemeClr val="bg1"/>
                </a:solidFill>
              </a:rPr>
              <a:t>Ferrites </a:t>
            </a:r>
            <a:r>
              <a:rPr lang="en-US" sz="2000" dirty="0">
                <a:solidFill>
                  <a:schemeClr val="bg1"/>
                </a:solidFill>
              </a:rPr>
              <a:t>with </a:t>
            </a:r>
            <a:r>
              <a:rPr lang="en-US" sz="2000" dirty="0" smtClean="0">
                <a:solidFill>
                  <a:schemeClr val="bg1"/>
                </a:solidFill>
              </a:rPr>
              <a:t>relatively </a:t>
            </a:r>
            <a:r>
              <a:rPr lang="en-US" sz="2000" dirty="0">
                <a:solidFill>
                  <a:schemeClr val="bg1"/>
                </a:solidFill>
              </a:rPr>
              <a:t>l</a:t>
            </a:r>
            <a:r>
              <a:rPr lang="en-US" sz="2000" dirty="0" smtClean="0">
                <a:solidFill>
                  <a:schemeClr val="bg1"/>
                </a:solidFill>
              </a:rPr>
              <a:t>ow  saturation </a:t>
            </a:r>
            <a:r>
              <a:rPr lang="en-US" sz="2000" dirty="0">
                <a:solidFill>
                  <a:schemeClr val="bg1"/>
                </a:solidFill>
              </a:rPr>
              <a:t>m</a:t>
            </a:r>
            <a:r>
              <a:rPr lang="en-US" sz="2000" dirty="0" smtClean="0">
                <a:solidFill>
                  <a:schemeClr val="bg1"/>
                </a:solidFill>
              </a:rPr>
              <a:t>agnetization </a:t>
            </a:r>
          </a:p>
          <a:p>
            <a:pPr>
              <a:buClr>
                <a:schemeClr val="accent1"/>
              </a:buClr>
            </a:pPr>
            <a:r>
              <a:rPr lang="en-US" sz="2000" dirty="0">
                <a:solidFill>
                  <a:schemeClr val="bg1"/>
                </a:solidFill>
              </a:rPr>
              <a:t> </a:t>
            </a:r>
            <a:r>
              <a:rPr lang="en-US" sz="2000" dirty="0" smtClean="0">
                <a:solidFill>
                  <a:schemeClr val="bg1"/>
                </a:solidFill>
              </a:rPr>
              <a:t>   (</a:t>
            </a:r>
            <a:r>
              <a:rPr lang="en-US" sz="2000" dirty="0" err="1">
                <a:solidFill>
                  <a:schemeClr val="bg1"/>
                </a:solidFill>
              </a:rPr>
              <a:t>Mn</a:t>
            </a:r>
            <a:r>
              <a:rPr lang="en-US" sz="2000" dirty="0">
                <a:solidFill>
                  <a:schemeClr val="bg1"/>
                </a:solidFill>
              </a:rPr>
              <a:t>-Zn)</a:t>
            </a:r>
          </a:p>
          <a:p>
            <a:pPr marL="342900" indent="-342900">
              <a:buClr>
                <a:schemeClr val="accent1"/>
              </a:buClr>
              <a:buFont typeface="Wingdings" panose="05000000000000000000" pitchFamily="2" charset="2"/>
              <a:buChar char="§"/>
            </a:pPr>
            <a:r>
              <a:rPr lang="en-US" sz="2000" dirty="0" smtClean="0">
                <a:solidFill>
                  <a:schemeClr val="bg1"/>
                </a:solidFill>
              </a:rPr>
              <a:t>Smaller </a:t>
            </a:r>
            <a:r>
              <a:rPr lang="en-US" sz="2000" dirty="0">
                <a:solidFill>
                  <a:schemeClr val="bg1"/>
                </a:solidFill>
              </a:rPr>
              <a:t>values of Mu </a:t>
            </a:r>
            <a:r>
              <a:rPr lang="en-US" sz="2000" dirty="0" smtClean="0">
                <a:solidFill>
                  <a:schemeClr val="bg1"/>
                </a:solidFill>
              </a:rPr>
              <a:t>(smaller </a:t>
            </a:r>
            <a:r>
              <a:rPr lang="en-US" sz="2000" dirty="0">
                <a:solidFill>
                  <a:schemeClr val="bg1"/>
                </a:solidFill>
              </a:rPr>
              <a:t>l</a:t>
            </a:r>
            <a:r>
              <a:rPr lang="en-US" sz="2000" dirty="0" smtClean="0">
                <a:solidFill>
                  <a:schemeClr val="bg1"/>
                </a:solidFill>
              </a:rPr>
              <a:t>osses</a:t>
            </a:r>
            <a:r>
              <a:rPr lang="en-US" sz="2000" dirty="0">
                <a:solidFill>
                  <a:schemeClr val="bg1"/>
                </a:solidFill>
              </a:rPr>
              <a:t>, </a:t>
            </a:r>
            <a:r>
              <a:rPr lang="en-US" sz="2000" dirty="0" smtClean="0">
                <a:solidFill>
                  <a:schemeClr val="bg1"/>
                </a:solidFill>
              </a:rPr>
              <a:t>larger </a:t>
            </a:r>
            <a:r>
              <a:rPr lang="en-US" sz="2000" dirty="0">
                <a:solidFill>
                  <a:schemeClr val="bg1"/>
                </a:solidFill>
              </a:rPr>
              <a:t>Q</a:t>
            </a:r>
            <a:r>
              <a:rPr lang="en-US" sz="2000" dirty="0" smtClean="0">
                <a:solidFill>
                  <a:schemeClr val="bg1"/>
                </a:solidFill>
              </a:rPr>
              <a:t>)</a:t>
            </a:r>
          </a:p>
          <a:p>
            <a:pPr marL="342900" indent="-342900">
              <a:buClr>
                <a:schemeClr val="accent1"/>
              </a:buClr>
              <a:buFont typeface="Wingdings" panose="05000000000000000000" pitchFamily="2" charset="2"/>
              <a:buChar char="§"/>
            </a:pPr>
            <a:r>
              <a:rPr lang="en-US" sz="2000" dirty="0" smtClean="0">
                <a:solidFill>
                  <a:schemeClr val="bg1"/>
                </a:solidFill>
              </a:rPr>
              <a:t>Small space required but high gradient</a:t>
            </a:r>
            <a:endParaRPr lang="en-US" sz="2000" dirty="0">
              <a:solidFill>
                <a:schemeClr val="bg1"/>
              </a:solidFill>
            </a:endParaRPr>
          </a:p>
          <a:p>
            <a:pPr marL="342900" indent="-342900">
              <a:buClr>
                <a:schemeClr val="accent1"/>
              </a:buClr>
              <a:buFont typeface="Wingdings" panose="05000000000000000000" pitchFamily="2" charset="2"/>
              <a:buChar char="§"/>
            </a:pPr>
            <a:r>
              <a:rPr lang="en-US" sz="2000" dirty="0" smtClean="0">
                <a:solidFill>
                  <a:srgbClr val="C00000"/>
                </a:solidFill>
              </a:rPr>
              <a:t>Cooling </a:t>
            </a:r>
            <a:r>
              <a:rPr lang="en-US" sz="2000" dirty="0">
                <a:solidFill>
                  <a:srgbClr val="C00000"/>
                </a:solidFill>
              </a:rPr>
              <a:t>is </a:t>
            </a:r>
            <a:r>
              <a:rPr lang="en-US" sz="2000" dirty="0" smtClean="0">
                <a:solidFill>
                  <a:srgbClr val="C00000"/>
                </a:solidFill>
              </a:rPr>
              <a:t>difficult</a:t>
            </a:r>
          </a:p>
          <a:p>
            <a:pPr marL="342900" indent="-342900">
              <a:buClr>
                <a:schemeClr val="accent1"/>
              </a:buClr>
              <a:buFont typeface="Wingdings" panose="05000000000000000000" pitchFamily="2" charset="2"/>
              <a:buChar char="§"/>
            </a:pPr>
            <a:r>
              <a:rPr lang="en-US" sz="2000" dirty="0" smtClean="0">
                <a:solidFill>
                  <a:srgbClr val="C00000"/>
                </a:solidFill>
              </a:rPr>
              <a:t>Vacuum windows location</a:t>
            </a:r>
          </a:p>
        </p:txBody>
      </p:sp>
      <p:sp>
        <p:nvSpPr>
          <p:cNvPr id="56" name="TextBox 55"/>
          <p:cNvSpPr txBox="1"/>
          <p:nvPr/>
        </p:nvSpPr>
        <p:spPr>
          <a:xfrm>
            <a:off x="120805" y="5376892"/>
            <a:ext cx="5638800" cy="523220"/>
          </a:xfrm>
          <a:prstGeom prst="rect">
            <a:avLst/>
          </a:prstGeom>
          <a:noFill/>
        </p:spPr>
        <p:txBody>
          <a:bodyPr wrap="square" rtlCol="0">
            <a:spAutoFit/>
          </a:bodyPr>
          <a:lstStyle/>
          <a:p>
            <a:pPr algn="l"/>
            <a:r>
              <a:rPr lang="en-US" sz="1200" dirty="0" smtClean="0">
                <a:solidFill>
                  <a:schemeClr val="bg2"/>
                </a:solidFill>
              </a:rPr>
              <a:t>Designed by G. Romanov – CY Tan </a:t>
            </a:r>
          </a:p>
          <a:p>
            <a:pPr algn="l"/>
            <a:r>
              <a:rPr lang="en-US" sz="1600" dirty="0" smtClean="0">
                <a:solidFill>
                  <a:schemeClr val="bg2"/>
                </a:solidFill>
              </a:rPr>
              <a:t>Example here: 2</a:t>
            </a:r>
            <a:r>
              <a:rPr lang="en-US" sz="1600" baseline="30000" dirty="0" smtClean="0">
                <a:solidFill>
                  <a:schemeClr val="bg2"/>
                </a:solidFill>
              </a:rPr>
              <a:t>nd</a:t>
            </a:r>
            <a:r>
              <a:rPr lang="en-US" sz="1600" dirty="0" smtClean="0">
                <a:solidFill>
                  <a:schemeClr val="bg2"/>
                </a:solidFill>
              </a:rPr>
              <a:t> harmonic cavity</a:t>
            </a:r>
            <a:endParaRPr lang="en-US" sz="1600" dirty="0">
              <a:solidFill>
                <a:schemeClr val="bg2"/>
              </a:solidFill>
            </a:endParaRPr>
          </a:p>
        </p:txBody>
      </p:sp>
      <p:sp>
        <p:nvSpPr>
          <p:cNvPr id="5" name="Slide Number Placeholder 4"/>
          <p:cNvSpPr>
            <a:spLocks noGrp="1"/>
          </p:cNvSpPr>
          <p:nvPr>
            <p:ph type="sldNum" sz="quarter" idx="12"/>
          </p:nvPr>
        </p:nvSpPr>
        <p:spPr/>
        <p:txBody>
          <a:bodyPr/>
          <a:lstStyle/>
          <a:p>
            <a:fld id="{ADB8883E-0D01-4C1A-AC01-192C7F6DD935}" type="slidenum">
              <a:rPr lang="en-US" smtClean="0">
                <a:solidFill>
                  <a:schemeClr val="bg2"/>
                </a:solidFill>
              </a:rPr>
              <a:t>26</a:t>
            </a:fld>
            <a:endParaRPr lang="en-US" dirty="0">
              <a:solidFill>
                <a:schemeClr val="bg2"/>
              </a:solidFill>
            </a:endParaRPr>
          </a:p>
        </p:txBody>
      </p:sp>
    </p:spTree>
    <p:extLst>
      <p:ext uri="{BB962C8B-B14F-4D97-AF65-F5344CB8AC3E}">
        <p14:creationId xmlns:p14="http://schemas.microsoft.com/office/powerpoint/2010/main" val="3778337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588"/>
          <a:stretch/>
        </p:blipFill>
        <p:spPr bwMode="auto">
          <a:xfrm>
            <a:off x="228601" y="990600"/>
            <a:ext cx="3124200" cy="430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11/11/2014</a:t>
            </a:r>
            <a:endParaRPr lang="en-US"/>
          </a:p>
        </p:txBody>
      </p:sp>
      <p:sp>
        <p:nvSpPr>
          <p:cNvPr id="6" name="Footer Placeholder 5"/>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0" y="0"/>
            <a:ext cx="8229600" cy="484632"/>
          </a:xfrm>
        </p:spPr>
        <p:txBody>
          <a:bodyPr anchor="t">
            <a:normAutofit fontScale="90000"/>
          </a:bodyPr>
          <a:lstStyle/>
          <a:p>
            <a:r>
              <a:rPr lang="en-US" sz="4600" dirty="0" smtClean="0"/>
              <a:t>Max Electric Field </a:t>
            </a:r>
            <a:r>
              <a:rPr lang="en-US" sz="4600" dirty="0"/>
              <a:t>S</a:t>
            </a:r>
            <a:r>
              <a:rPr lang="en-US" sz="4600" dirty="0" smtClean="0"/>
              <a:t>imulations </a:t>
            </a:r>
            <a:endParaRPr lang="en-US" sz="2200" dirty="0"/>
          </a:p>
        </p:txBody>
      </p:sp>
      <p:sp>
        <p:nvSpPr>
          <p:cNvPr id="5" name="TextBox 4"/>
          <p:cNvSpPr txBox="1"/>
          <p:nvPr/>
        </p:nvSpPr>
        <p:spPr>
          <a:xfrm>
            <a:off x="0" y="1066800"/>
            <a:ext cx="2250681" cy="369332"/>
          </a:xfrm>
          <a:prstGeom prst="rect">
            <a:avLst/>
          </a:prstGeom>
          <a:noFill/>
        </p:spPr>
        <p:txBody>
          <a:bodyPr wrap="none" rtlCol="0">
            <a:spAutoFit/>
          </a:bodyPr>
          <a:lstStyle/>
          <a:p>
            <a:r>
              <a:rPr lang="en-US" b="1" u="sng" dirty="0" smtClean="0"/>
              <a:t>Electric Field for 55kV</a:t>
            </a:r>
            <a:endParaRPr lang="en-US" b="1" u="sng"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9192" r="22681" b="6850"/>
          <a:stretch/>
        </p:blipFill>
        <p:spPr bwMode="auto">
          <a:xfrm>
            <a:off x="152400" y="5075897"/>
            <a:ext cx="2945860" cy="154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76600" y="6248400"/>
            <a:ext cx="1120115" cy="369332"/>
          </a:xfrm>
          <a:prstGeom prst="rect">
            <a:avLst/>
          </a:prstGeom>
          <a:noFill/>
        </p:spPr>
        <p:txBody>
          <a:bodyPr wrap="none" rtlCol="0">
            <a:spAutoFit/>
          </a:bodyPr>
          <a:lstStyle/>
          <a:p>
            <a:r>
              <a:rPr lang="en-US" dirty="0" smtClean="0"/>
              <a:t>1.7 MV/m</a:t>
            </a:r>
            <a:endParaRPr lang="en-US" dirty="0"/>
          </a:p>
        </p:txBody>
      </p:sp>
      <p:cxnSp>
        <p:nvCxnSpPr>
          <p:cNvPr id="8" name="Straight Arrow Connector 7"/>
          <p:cNvCxnSpPr>
            <a:stCxn id="7" idx="1"/>
          </p:cNvCxnSpPr>
          <p:nvPr/>
        </p:nvCxnSpPr>
        <p:spPr>
          <a:xfrm flipH="1" flipV="1">
            <a:off x="2438400" y="6096000"/>
            <a:ext cx="838200" cy="3370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7700"/>
          <a:stretch/>
        </p:blipFill>
        <p:spPr bwMode="auto">
          <a:xfrm>
            <a:off x="5791200" y="838200"/>
            <a:ext cx="3200400" cy="458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66539" y="996692"/>
            <a:ext cx="2303579" cy="369332"/>
          </a:xfrm>
          <a:prstGeom prst="rect">
            <a:avLst/>
          </a:prstGeom>
          <a:noFill/>
        </p:spPr>
        <p:txBody>
          <a:bodyPr wrap="none" rtlCol="0">
            <a:spAutoFit/>
          </a:bodyPr>
          <a:lstStyle/>
          <a:p>
            <a:r>
              <a:rPr lang="en-US" b="1" u="sng" dirty="0" smtClean="0"/>
              <a:t>Electric Field for 60 kV</a:t>
            </a:r>
            <a:endParaRPr lang="en-US" b="1" u="sng" dirty="0"/>
          </a:p>
        </p:txBody>
      </p:sp>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8256" t="33915" r="13234"/>
          <a:stretch/>
        </p:blipFill>
        <p:spPr bwMode="auto">
          <a:xfrm>
            <a:off x="5181353" y="5085544"/>
            <a:ext cx="2761271" cy="174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830666" y="6216134"/>
            <a:ext cx="1237134" cy="369332"/>
          </a:xfrm>
          <a:prstGeom prst="rect">
            <a:avLst/>
          </a:prstGeom>
          <a:noFill/>
        </p:spPr>
        <p:txBody>
          <a:bodyPr wrap="none" rtlCol="0">
            <a:spAutoFit/>
          </a:bodyPr>
          <a:lstStyle/>
          <a:p>
            <a:r>
              <a:rPr lang="en-US" dirty="0" smtClean="0"/>
              <a:t>1.85 MV/m</a:t>
            </a:r>
            <a:endParaRPr lang="en-US" dirty="0"/>
          </a:p>
        </p:txBody>
      </p:sp>
      <p:cxnSp>
        <p:nvCxnSpPr>
          <p:cNvPr id="14" name="Straight Arrow Connector 13"/>
          <p:cNvCxnSpPr>
            <a:stCxn id="13" idx="1"/>
          </p:cNvCxnSpPr>
          <p:nvPr/>
        </p:nvCxnSpPr>
        <p:spPr>
          <a:xfrm flipH="1" flipV="1">
            <a:off x="7373466" y="6063734"/>
            <a:ext cx="457200" cy="3370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200" y="1676400"/>
            <a:ext cx="1120115" cy="369332"/>
          </a:xfrm>
          <a:prstGeom prst="rect">
            <a:avLst/>
          </a:prstGeom>
          <a:noFill/>
        </p:spPr>
        <p:txBody>
          <a:bodyPr wrap="none" rtlCol="0">
            <a:spAutoFit/>
          </a:bodyPr>
          <a:lstStyle/>
          <a:p>
            <a:r>
              <a:rPr lang="en-US" dirty="0" smtClean="0"/>
              <a:t>3.3 MV/m</a:t>
            </a:r>
            <a:endParaRPr lang="en-US" dirty="0"/>
          </a:p>
        </p:txBody>
      </p:sp>
      <p:cxnSp>
        <p:nvCxnSpPr>
          <p:cNvPr id="18" name="Straight Arrow Connector 17"/>
          <p:cNvCxnSpPr/>
          <p:nvPr/>
        </p:nvCxnSpPr>
        <p:spPr>
          <a:xfrm flipV="1">
            <a:off x="1032472" y="1676400"/>
            <a:ext cx="561957" cy="168533"/>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477000" y="1611868"/>
            <a:ext cx="448410" cy="64533"/>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987014" y="1557278"/>
            <a:ext cx="2956585" cy="3693319"/>
          </a:xfrm>
          <a:prstGeom prst="rect">
            <a:avLst/>
          </a:prstGeom>
        </p:spPr>
        <p:txBody>
          <a:bodyPr wrap="square">
            <a:spAutoFit/>
          </a:bodyPr>
          <a:lstStyle/>
          <a:p>
            <a:pPr marL="285750" indent="-285750">
              <a:buClr>
                <a:schemeClr val="accent1"/>
              </a:buClr>
              <a:buFont typeface="Lucida Sans Unicode" panose="020B0602030504020204" pitchFamily="34" charset="0"/>
              <a:buChar char="‣"/>
            </a:pPr>
            <a:r>
              <a:rPr lang="en-US" dirty="0"/>
              <a:t>Ferrites with h</a:t>
            </a:r>
            <a:r>
              <a:rPr lang="en-US" dirty="0" smtClean="0"/>
              <a:t>igh saturation </a:t>
            </a:r>
            <a:r>
              <a:rPr lang="en-US" dirty="0"/>
              <a:t>m</a:t>
            </a:r>
            <a:r>
              <a:rPr lang="en-US" dirty="0" smtClean="0"/>
              <a:t>agnetization </a:t>
            </a:r>
            <a:r>
              <a:rPr lang="en-US" dirty="0"/>
              <a:t>(Ni-Zn)</a:t>
            </a:r>
          </a:p>
          <a:p>
            <a:pPr marL="285750" indent="-285750">
              <a:buClr>
                <a:schemeClr val="accent1"/>
              </a:buClr>
              <a:buFont typeface="Lucida Sans Unicode" panose="020B0602030504020204" pitchFamily="34" charset="0"/>
              <a:buChar char="‣"/>
            </a:pPr>
            <a:r>
              <a:rPr lang="en-US" dirty="0"/>
              <a:t>Larger values of </a:t>
            </a:r>
            <a:r>
              <a:rPr lang="en-US" dirty="0" smtClean="0"/>
              <a:t>Mu</a:t>
            </a:r>
          </a:p>
          <a:p>
            <a:pPr marL="742950" lvl="1" indent="-285750">
              <a:buClr>
                <a:schemeClr val="accent1"/>
              </a:buClr>
              <a:buFont typeface="Lucida Sans Unicode" panose="020B0602030504020204" pitchFamily="34" charset="0"/>
              <a:buChar char="‣"/>
            </a:pPr>
            <a:r>
              <a:rPr lang="en-US" dirty="0" smtClean="0"/>
              <a:t>larger losses</a:t>
            </a:r>
            <a:r>
              <a:rPr lang="en-US" dirty="0"/>
              <a:t>, </a:t>
            </a:r>
            <a:r>
              <a:rPr lang="en-US" dirty="0" smtClean="0"/>
              <a:t>lower Q</a:t>
            </a:r>
          </a:p>
          <a:p>
            <a:pPr marL="285750" indent="-285750">
              <a:buClr>
                <a:schemeClr val="accent1"/>
              </a:buClr>
              <a:buFont typeface="Lucida Sans Unicode" panose="020B0602030504020204" pitchFamily="34" charset="0"/>
              <a:buChar char="‣"/>
            </a:pPr>
            <a:r>
              <a:rPr lang="en-US" dirty="0" smtClean="0"/>
              <a:t>Known technology and operations</a:t>
            </a:r>
            <a:endParaRPr lang="en-US" dirty="0"/>
          </a:p>
          <a:p>
            <a:pPr marL="285750" indent="-285750">
              <a:buClr>
                <a:schemeClr val="accent1"/>
              </a:buClr>
              <a:buFont typeface="Lucida Sans Unicode" panose="020B0602030504020204" pitchFamily="34" charset="0"/>
              <a:buChar char="‣"/>
            </a:pPr>
            <a:r>
              <a:rPr lang="en-US" dirty="0">
                <a:solidFill>
                  <a:srgbClr val="C00000"/>
                </a:solidFill>
              </a:rPr>
              <a:t>Relatively limited by the heating in the </a:t>
            </a:r>
            <a:r>
              <a:rPr lang="en-US" dirty="0" smtClean="0">
                <a:solidFill>
                  <a:srgbClr val="C00000"/>
                </a:solidFill>
              </a:rPr>
              <a:t>ferrites</a:t>
            </a:r>
          </a:p>
          <a:p>
            <a:pPr marL="285750" indent="-285750">
              <a:buClr>
                <a:schemeClr val="accent1"/>
              </a:buClr>
              <a:buFont typeface="Lucida Sans Unicode" panose="020B0602030504020204" pitchFamily="34" charset="0"/>
              <a:buChar char="‣"/>
            </a:pPr>
            <a:r>
              <a:rPr lang="en-US" dirty="0" smtClean="0">
                <a:solidFill>
                  <a:srgbClr val="C00000"/>
                </a:solidFill>
              </a:rPr>
              <a:t>Large size</a:t>
            </a:r>
          </a:p>
          <a:p>
            <a:pPr marL="285750" indent="-285750">
              <a:buClr>
                <a:schemeClr val="accent1"/>
              </a:buClr>
              <a:buFont typeface="Lucida Sans Unicode" panose="020B0602030504020204" pitchFamily="34" charset="0"/>
              <a:buChar char="‣"/>
            </a:pPr>
            <a:r>
              <a:rPr lang="en-US" dirty="0" smtClean="0">
                <a:solidFill>
                  <a:srgbClr val="C00000"/>
                </a:solidFill>
              </a:rPr>
              <a:t>Low gradient</a:t>
            </a:r>
            <a:endParaRPr lang="en-US" dirty="0">
              <a:solidFill>
                <a:srgbClr val="C00000"/>
              </a:solidFill>
            </a:endParaRPr>
          </a:p>
        </p:txBody>
      </p:sp>
      <p:sp>
        <p:nvSpPr>
          <p:cNvPr id="23" name="TextBox 22"/>
          <p:cNvSpPr txBox="1"/>
          <p:nvPr/>
        </p:nvSpPr>
        <p:spPr>
          <a:xfrm>
            <a:off x="5433085" y="1600200"/>
            <a:ext cx="1120115" cy="369332"/>
          </a:xfrm>
          <a:prstGeom prst="rect">
            <a:avLst/>
          </a:prstGeom>
          <a:noFill/>
        </p:spPr>
        <p:txBody>
          <a:bodyPr wrap="none" rtlCol="0">
            <a:spAutoFit/>
          </a:bodyPr>
          <a:lstStyle/>
          <a:p>
            <a:r>
              <a:rPr lang="en-US" dirty="0" smtClean="0"/>
              <a:t>3.6 MV/m</a:t>
            </a:r>
            <a:endParaRPr lang="en-US" dirty="0"/>
          </a:p>
        </p:txBody>
      </p:sp>
      <p:sp>
        <p:nvSpPr>
          <p:cNvPr id="9" name="Slide Number Placeholder 8"/>
          <p:cNvSpPr>
            <a:spLocks noGrp="1"/>
          </p:cNvSpPr>
          <p:nvPr>
            <p:ph type="sldNum" sz="quarter" idx="12"/>
          </p:nvPr>
        </p:nvSpPr>
        <p:spPr/>
        <p:txBody>
          <a:bodyPr/>
          <a:lstStyle/>
          <a:p>
            <a:fld id="{ADB8883E-0D01-4C1A-AC01-192C7F6DD935}" type="slidenum">
              <a:rPr lang="en-US" smtClean="0"/>
              <a:t>27</a:t>
            </a:fld>
            <a:endParaRPr lang="en-US"/>
          </a:p>
        </p:txBody>
      </p:sp>
      <p:sp>
        <p:nvSpPr>
          <p:cNvPr id="10" name="Rectangle 9"/>
          <p:cNvSpPr/>
          <p:nvPr/>
        </p:nvSpPr>
        <p:spPr>
          <a:xfrm>
            <a:off x="3204722" y="611862"/>
            <a:ext cx="2383986" cy="369332"/>
          </a:xfrm>
          <a:prstGeom prst="rect">
            <a:avLst/>
          </a:prstGeom>
        </p:spPr>
        <p:txBody>
          <a:bodyPr wrap="none">
            <a:spAutoFit/>
          </a:bodyPr>
          <a:lstStyle/>
          <a:p>
            <a:r>
              <a:rPr lang="en-US" dirty="0"/>
              <a:t>Booster Style Cavity</a:t>
            </a:r>
          </a:p>
        </p:txBody>
      </p:sp>
      <p:sp>
        <p:nvSpPr>
          <p:cNvPr id="22" name="TextBox 21"/>
          <p:cNvSpPr txBox="1"/>
          <p:nvPr/>
        </p:nvSpPr>
        <p:spPr>
          <a:xfrm>
            <a:off x="7010400" y="606879"/>
            <a:ext cx="1981200" cy="276999"/>
          </a:xfrm>
          <a:prstGeom prst="rect">
            <a:avLst/>
          </a:prstGeom>
          <a:noFill/>
        </p:spPr>
        <p:txBody>
          <a:bodyPr wrap="square" rtlCol="0">
            <a:spAutoFit/>
          </a:bodyPr>
          <a:lstStyle/>
          <a:p>
            <a:pPr algn="l"/>
            <a:r>
              <a:rPr lang="en-US" sz="1200" dirty="0" smtClean="0">
                <a:solidFill>
                  <a:schemeClr val="tx2"/>
                </a:solidFill>
              </a:rPr>
              <a:t>Designed by M. Hassan</a:t>
            </a:r>
          </a:p>
        </p:txBody>
      </p:sp>
    </p:spTree>
    <p:extLst>
      <p:ext uri="{BB962C8B-B14F-4D97-AF65-F5344CB8AC3E}">
        <p14:creationId xmlns:p14="http://schemas.microsoft.com/office/powerpoint/2010/main" val="3714410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990" y="4025014"/>
            <a:ext cx="4432176" cy="19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11/11/2014</a:t>
            </a:r>
            <a:endParaRPr lang="en-US"/>
          </a:p>
        </p:txBody>
      </p:sp>
      <p:sp>
        <p:nvSpPr>
          <p:cNvPr id="4" name="Footer Placeholder 3"/>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0" y="0"/>
            <a:ext cx="9144000" cy="484632"/>
          </a:xfrm>
        </p:spPr>
        <p:txBody>
          <a:bodyPr anchor="t">
            <a:normAutofit fontScale="90000"/>
          </a:bodyPr>
          <a:lstStyle/>
          <a:p>
            <a:r>
              <a:rPr lang="en-US" sz="4600" dirty="0" smtClean="0"/>
              <a:t>Booster</a:t>
            </a:r>
            <a:r>
              <a:rPr lang="en-US" dirty="0" smtClean="0"/>
              <a:t> </a:t>
            </a:r>
            <a:r>
              <a:rPr lang="en-US" sz="4600" dirty="0" smtClean="0"/>
              <a:t>Magnet System</a:t>
            </a:r>
            <a:endParaRPr lang="en-US" sz="4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843481"/>
            <a:ext cx="5181600" cy="2511706"/>
          </a:xfrm>
          <a:prstGeom prst="rect">
            <a:avLst/>
          </a:prstGeom>
        </p:spPr>
      </p:pic>
      <p:cxnSp>
        <p:nvCxnSpPr>
          <p:cNvPr id="7" name="Straight Arrow Connector 6"/>
          <p:cNvCxnSpPr/>
          <p:nvPr/>
        </p:nvCxnSpPr>
        <p:spPr>
          <a:xfrm>
            <a:off x="3325640" y="5320414"/>
            <a:ext cx="148778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57802" y="990600"/>
            <a:ext cx="3809998" cy="4278094"/>
          </a:xfrm>
          <a:prstGeom prst="rect">
            <a:avLst/>
          </a:prstGeom>
          <a:noFill/>
        </p:spPr>
        <p:txBody>
          <a:bodyPr wrap="square" rtlCol="0">
            <a:spAutoFit/>
          </a:bodyPr>
          <a:lstStyle/>
          <a:p>
            <a:r>
              <a:rPr lang="en-US" sz="1600" dirty="0" smtClean="0"/>
              <a:t>The present system has 96 magnets in a 24 cell arrangement  </a:t>
            </a:r>
          </a:p>
          <a:p>
            <a:pPr marL="285750" indent="-285750">
              <a:buClr>
                <a:schemeClr val="accent1"/>
              </a:buClr>
              <a:buFont typeface="Wingdings" panose="05000000000000000000" pitchFamily="2" charset="2"/>
              <a:buChar char="§"/>
            </a:pPr>
            <a:r>
              <a:rPr lang="en-US" sz="1600" dirty="0" smtClean="0"/>
              <a:t>The 4 PS’s are MR style 720 Hz update rate SCRs</a:t>
            </a:r>
          </a:p>
          <a:p>
            <a:pPr marL="285750" indent="-285750">
              <a:buClr>
                <a:schemeClr val="accent1"/>
              </a:buClr>
              <a:buFont typeface="Wingdings" panose="05000000000000000000" pitchFamily="2" charset="2"/>
              <a:buChar char="§"/>
            </a:pPr>
            <a:r>
              <a:rPr lang="en-US" sz="1600" dirty="0" smtClean="0"/>
              <a:t>Regulation is done via a reference magnet with B-dot coil and </a:t>
            </a:r>
            <a:r>
              <a:rPr lang="en-US" sz="1600" dirty="0" err="1" smtClean="0"/>
              <a:t>transductor</a:t>
            </a:r>
            <a:r>
              <a:rPr lang="en-US" sz="1600" dirty="0" smtClean="0"/>
              <a:t> electronics</a:t>
            </a:r>
          </a:p>
          <a:p>
            <a:pPr marL="285750" indent="-285750">
              <a:buClr>
                <a:schemeClr val="accent1"/>
              </a:buClr>
              <a:buFont typeface="Wingdings" panose="05000000000000000000" pitchFamily="2" charset="2"/>
              <a:buChar char="§"/>
            </a:pPr>
            <a:r>
              <a:rPr lang="en-US" sz="1600" dirty="0" smtClean="0"/>
              <a:t>A sinusoidal drive signal is to excite the system </a:t>
            </a:r>
          </a:p>
          <a:p>
            <a:pPr marL="285750" indent="-285750">
              <a:buClr>
                <a:schemeClr val="accent1"/>
              </a:buClr>
              <a:buFont typeface="Wingdings" panose="05000000000000000000" pitchFamily="2" charset="2"/>
              <a:buChar char="§"/>
            </a:pPr>
            <a:r>
              <a:rPr lang="en-US" sz="1600" dirty="0" smtClean="0"/>
              <a:t>Corrections for losses and line voltage variations are done by a card in a VXI crate</a:t>
            </a:r>
          </a:p>
          <a:p>
            <a:pPr marL="285750" indent="-285750">
              <a:buClr>
                <a:schemeClr val="accent1"/>
              </a:buClr>
              <a:buFont typeface="Wingdings" panose="05000000000000000000" pitchFamily="2" charset="2"/>
              <a:buChar char="§"/>
            </a:pPr>
            <a:r>
              <a:rPr lang="en-US" sz="1600" dirty="0" smtClean="0"/>
              <a:t>Regulation is good to about a part in 4000</a:t>
            </a:r>
          </a:p>
          <a:p>
            <a:pPr marL="285750" indent="-285750">
              <a:buClr>
                <a:schemeClr val="accent1"/>
              </a:buClr>
              <a:buFont typeface="Wingdings" panose="05000000000000000000" pitchFamily="2" charset="2"/>
              <a:buChar char="§"/>
            </a:pPr>
            <a:r>
              <a:rPr lang="en-US" sz="1600" dirty="0" smtClean="0"/>
              <a:t>The conversion of GMPS controls from 15 to 20 Hz does not look difficult</a:t>
            </a:r>
            <a:endParaRPr lang="en-US" sz="1600" dirty="0"/>
          </a:p>
        </p:txBody>
      </p:sp>
      <p:grpSp>
        <p:nvGrpSpPr>
          <p:cNvPr id="6" name="Group 5"/>
          <p:cNvGrpSpPr/>
          <p:nvPr/>
        </p:nvGrpSpPr>
        <p:grpSpPr>
          <a:xfrm>
            <a:off x="4722129" y="5181600"/>
            <a:ext cx="3251060" cy="1376805"/>
            <a:chOff x="4722129" y="4968240"/>
            <a:chExt cx="3251060" cy="1376805"/>
          </a:xfrm>
        </p:grpSpPr>
        <p:pic>
          <p:nvPicPr>
            <p:cNvPr id="13" name="Picture 12"/>
            <p:cNvPicPr/>
            <p:nvPr/>
          </p:nvPicPr>
          <p:blipFill rotWithShape="1">
            <a:blip r:embed="rId4" cstate="print">
              <a:extLst>
                <a:ext uri="{28A0092B-C50C-407E-A947-70E740481C1C}">
                  <a14:useLocalDpi xmlns:a14="http://schemas.microsoft.com/office/drawing/2010/main" val="0"/>
                </a:ext>
              </a:extLst>
            </a:blip>
            <a:srcRect b="22011"/>
            <a:stretch/>
          </p:blipFill>
          <p:spPr>
            <a:xfrm>
              <a:off x="4813429" y="4968240"/>
              <a:ext cx="3159760" cy="1280160"/>
            </a:xfrm>
            <a:prstGeom prst="rect">
              <a:avLst/>
            </a:prstGeom>
            <a:ln>
              <a:solidFill>
                <a:schemeClr val="accent1"/>
              </a:solidFill>
            </a:ln>
          </p:spPr>
        </p:pic>
        <p:sp>
          <p:nvSpPr>
            <p:cNvPr id="11" name="TextBox 10"/>
            <p:cNvSpPr txBox="1"/>
            <p:nvPr/>
          </p:nvSpPr>
          <p:spPr>
            <a:xfrm>
              <a:off x="4722129" y="6037268"/>
              <a:ext cx="2242922" cy="307777"/>
            </a:xfrm>
            <a:prstGeom prst="rect">
              <a:avLst/>
            </a:prstGeom>
            <a:noFill/>
          </p:spPr>
          <p:txBody>
            <a:bodyPr wrap="none" rtlCol="0">
              <a:spAutoFit/>
            </a:bodyPr>
            <a:lstStyle/>
            <a:p>
              <a:r>
                <a:rPr lang="en-US" sz="1400" dirty="0" smtClean="0"/>
                <a:t>Gradient magnet </a:t>
              </a:r>
              <a:r>
                <a:rPr lang="en-US" sz="1400" dirty="0"/>
                <a:t>m</a:t>
              </a:r>
              <a:r>
                <a:rPr lang="en-US" sz="1400" dirty="0" smtClean="0"/>
                <a:t>odel</a:t>
              </a:r>
              <a:endParaRPr lang="en-US" sz="1400" dirty="0"/>
            </a:p>
          </p:txBody>
        </p:sp>
      </p:grpSp>
      <p:cxnSp>
        <p:nvCxnSpPr>
          <p:cNvPr id="15" name="Straight Arrow Connector 14"/>
          <p:cNvCxnSpPr/>
          <p:nvPr/>
        </p:nvCxnSpPr>
        <p:spPr>
          <a:xfrm>
            <a:off x="1371600" y="3276600"/>
            <a:ext cx="685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81800" y="663310"/>
            <a:ext cx="2286000" cy="307777"/>
          </a:xfrm>
          <a:prstGeom prst="rect">
            <a:avLst/>
          </a:prstGeom>
          <a:noFill/>
        </p:spPr>
        <p:txBody>
          <a:bodyPr wrap="square" rtlCol="0">
            <a:spAutoFit/>
          </a:bodyPr>
          <a:lstStyle/>
          <a:p>
            <a:r>
              <a:rPr lang="en-US" sz="1400" dirty="0" smtClean="0"/>
              <a:t>Data from G. </a:t>
            </a:r>
            <a:r>
              <a:rPr lang="en-US" sz="1400" dirty="0" err="1" smtClean="0"/>
              <a:t>Krafczyk</a:t>
            </a:r>
            <a:endParaRPr lang="en-US" sz="1400" dirty="0"/>
          </a:p>
        </p:txBody>
      </p:sp>
      <p:sp>
        <p:nvSpPr>
          <p:cNvPr id="8" name="Slide Number Placeholder 7"/>
          <p:cNvSpPr>
            <a:spLocks noGrp="1"/>
          </p:cNvSpPr>
          <p:nvPr>
            <p:ph type="sldNum" sz="quarter" idx="12"/>
          </p:nvPr>
        </p:nvSpPr>
        <p:spPr/>
        <p:txBody>
          <a:bodyPr/>
          <a:lstStyle/>
          <a:p>
            <a:fld id="{ADB8883E-0D01-4C1A-AC01-192C7F6DD935}" type="slidenum">
              <a:rPr lang="en-US" smtClean="0"/>
              <a:t>28</a:t>
            </a:fld>
            <a:endParaRPr lang="en-US"/>
          </a:p>
        </p:txBody>
      </p:sp>
    </p:spTree>
    <p:extLst>
      <p:ext uri="{BB962C8B-B14F-4D97-AF65-F5344CB8AC3E}">
        <p14:creationId xmlns:p14="http://schemas.microsoft.com/office/powerpoint/2010/main" val="596735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13" y="762000"/>
            <a:ext cx="8957187" cy="5562600"/>
          </a:xfrm>
        </p:spPr>
        <p:txBody>
          <a:bodyPr>
            <a:normAutofit/>
          </a:bodyPr>
          <a:lstStyle/>
          <a:p>
            <a:r>
              <a:rPr lang="en-US" sz="2000" dirty="0" smtClean="0"/>
              <a:t>We have looked at </a:t>
            </a:r>
            <a:r>
              <a:rPr lang="en-US" sz="2000" dirty="0"/>
              <a:t>B</a:t>
            </a:r>
            <a:r>
              <a:rPr lang="en-US" sz="2000" dirty="0" smtClean="0"/>
              <a:t>ooster 20 Hz operations several times…most recently by EE support </a:t>
            </a:r>
            <a:r>
              <a:rPr lang="en-US" sz="1600" dirty="0" smtClean="0"/>
              <a:t>(George </a:t>
            </a:r>
            <a:r>
              <a:rPr lang="en-US" sz="1600" dirty="0" err="1" smtClean="0"/>
              <a:t>Krafczyk</a:t>
            </a:r>
            <a:r>
              <a:rPr lang="en-US" sz="1600" dirty="0" smtClean="0"/>
              <a:t>)</a:t>
            </a:r>
          </a:p>
          <a:p>
            <a:pPr marL="109728" indent="0">
              <a:buNone/>
            </a:pPr>
            <a:endParaRPr lang="en-US" sz="1600" dirty="0" smtClean="0"/>
          </a:p>
          <a:p>
            <a:pPr marL="457200" lvl="1" indent="0">
              <a:buNone/>
            </a:pPr>
            <a:r>
              <a:rPr lang="en-US" sz="1600" dirty="0" smtClean="0"/>
              <a:t>‘</a:t>
            </a:r>
            <a:r>
              <a:rPr lang="en-US" sz="2000" dirty="0" smtClean="0">
                <a:solidFill>
                  <a:schemeClr val="accent1">
                    <a:lumMod val="50000"/>
                  </a:schemeClr>
                </a:solidFill>
              </a:rPr>
              <a:t>Measurements </a:t>
            </a:r>
            <a:r>
              <a:rPr lang="en-US" sz="2000" dirty="0">
                <a:solidFill>
                  <a:schemeClr val="accent1">
                    <a:lumMod val="50000"/>
                  </a:schemeClr>
                </a:solidFill>
              </a:rPr>
              <a:t>were performed on both a B</a:t>
            </a:r>
            <a:r>
              <a:rPr lang="en-US" sz="2000" dirty="0" smtClean="0">
                <a:solidFill>
                  <a:schemeClr val="accent1">
                    <a:lumMod val="50000"/>
                  </a:schemeClr>
                </a:solidFill>
              </a:rPr>
              <a:t>ooster </a:t>
            </a:r>
            <a:r>
              <a:rPr lang="en-US" sz="2000" dirty="0">
                <a:solidFill>
                  <a:schemeClr val="accent1">
                    <a:lumMod val="50000"/>
                  </a:schemeClr>
                </a:solidFill>
              </a:rPr>
              <a:t>gradient magnet and a B</a:t>
            </a:r>
            <a:r>
              <a:rPr lang="en-US" sz="2000" dirty="0" smtClean="0">
                <a:solidFill>
                  <a:schemeClr val="accent1">
                    <a:lumMod val="50000"/>
                  </a:schemeClr>
                </a:solidFill>
              </a:rPr>
              <a:t>ooster </a:t>
            </a:r>
            <a:r>
              <a:rPr lang="en-US" sz="2000" dirty="0">
                <a:solidFill>
                  <a:schemeClr val="accent1">
                    <a:lumMod val="50000"/>
                  </a:schemeClr>
                </a:solidFill>
              </a:rPr>
              <a:t>choke with the intent to compare the </a:t>
            </a:r>
            <a:r>
              <a:rPr lang="en-US" sz="2000" b="1" dirty="0">
                <a:solidFill>
                  <a:schemeClr val="accent1">
                    <a:lumMod val="50000"/>
                  </a:schemeClr>
                </a:solidFill>
              </a:rPr>
              <a:t>15 Hz</a:t>
            </a:r>
            <a:r>
              <a:rPr lang="en-US" sz="2000" dirty="0">
                <a:solidFill>
                  <a:schemeClr val="accent1">
                    <a:lumMod val="50000"/>
                  </a:schemeClr>
                </a:solidFill>
              </a:rPr>
              <a:t> losses with the </a:t>
            </a:r>
            <a:r>
              <a:rPr lang="en-US" sz="2000" b="1" dirty="0">
                <a:solidFill>
                  <a:schemeClr val="accent1">
                    <a:lumMod val="50000"/>
                  </a:schemeClr>
                </a:solidFill>
              </a:rPr>
              <a:t>20 Hz</a:t>
            </a:r>
            <a:r>
              <a:rPr lang="en-US" sz="2000" dirty="0">
                <a:solidFill>
                  <a:schemeClr val="accent1">
                    <a:lumMod val="50000"/>
                  </a:schemeClr>
                </a:solidFill>
              </a:rPr>
              <a:t> losses for a proposed Booster upgrade</a:t>
            </a:r>
            <a:r>
              <a:rPr lang="en-US" sz="2000" dirty="0" smtClean="0">
                <a:solidFill>
                  <a:schemeClr val="accent1">
                    <a:lumMod val="50000"/>
                  </a:schemeClr>
                </a:solidFill>
              </a:rPr>
              <a:t>.’</a:t>
            </a:r>
          </a:p>
          <a:p>
            <a:pPr marL="457200" lvl="1" indent="0">
              <a:buNone/>
            </a:pPr>
            <a:endParaRPr lang="en-US" sz="2000" dirty="0">
              <a:solidFill>
                <a:schemeClr val="accent1">
                  <a:lumMod val="50000"/>
                </a:schemeClr>
              </a:solidFill>
            </a:endParaRPr>
          </a:p>
          <a:p>
            <a:pPr lvl="1"/>
            <a:r>
              <a:rPr lang="en-US" sz="1800" dirty="0" smtClean="0"/>
              <a:t>This </a:t>
            </a:r>
            <a:r>
              <a:rPr lang="en-US" sz="1800" dirty="0"/>
              <a:t>analysis suggests that running the </a:t>
            </a:r>
            <a:r>
              <a:rPr lang="en-US" sz="1800" dirty="0" smtClean="0"/>
              <a:t>Booster </a:t>
            </a:r>
            <a:r>
              <a:rPr lang="en-US" sz="1800" dirty="0"/>
              <a:t>at </a:t>
            </a:r>
            <a:r>
              <a:rPr lang="en-US" sz="1800" b="1" dirty="0"/>
              <a:t>20 Hz</a:t>
            </a:r>
            <a:r>
              <a:rPr lang="en-US" sz="1800" dirty="0"/>
              <a:t> with a current equal to the present </a:t>
            </a:r>
            <a:r>
              <a:rPr lang="en-US" sz="1800" b="1" dirty="0"/>
              <a:t>15 Hz Booster</a:t>
            </a:r>
            <a:r>
              <a:rPr lang="en-US" sz="1800" dirty="0"/>
              <a:t> will require about </a:t>
            </a:r>
            <a:r>
              <a:rPr lang="en-US" sz="1800" b="1" dirty="0">
                <a:solidFill>
                  <a:srgbClr val="FF0000"/>
                </a:solidFill>
              </a:rPr>
              <a:t>3.9%</a:t>
            </a:r>
            <a:r>
              <a:rPr lang="en-US" sz="1800" dirty="0"/>
              <a:t> </a:t>
            </a:r>
            <a:r>
              <a:rPr lang="en-US" sz="1800" dirty="0" smtClean="0"/>
              <a:t> more </a:t>
            </a:r>
            <a:r>
              <a:rPr lang="en-US" sz="1800" dirty="0"/>
              <a:t>power.  Capacitor voltage will increase by about </a:t>
            </a:r>
            <a:r>
              <a:rPr lang="en-US" sz="1800" b="1" dirty="0"/>
              <a:t>32%</a:t>
            </a:r>
            <a:r>
              <a:rPr lang="en-US" sz="1800" dirty="0"/>
              <a:t> </a:t>
            </a:r>
            <a:r>
              <a:rPr lang="en-US" sz="1800" dirty="0" smtClean="0"/>
              <a:t> and </a:t>
            </a:r>
            <a:r>
              <a:rPr lang="en-US" sz="1800" dirty="0"/>
              <a:t>the resonant capacitor at each </a:t>
            </a:r>
            <a:r>
              <a:rPr lang="en-US" sz="1800" b="1" dirty="0"/>
              <a:t>“Girder”</a:t>
            </a:r>
            <a:r>
              <a:rPr lang="en-US" sz="1800" dirty="0"/>
              <a:t> must decrease from </a:t>
            </a:r>
            <a:r>
              <a:rPr lang="en-US" sz="1800" b="1" dirty="0"/>
              <a:t>~8.33 mF</a:t>
            </a:r>
            <a:r>
              <a:rPr lang="en-US" sz="1800" dirty="0"/>
              <a:t> to </a:t>
            </a:r>
            <a:r>
              <a:rPr lang="en-US" sz="1800" b="1" dirty="0"/>
              <a:t>~4.69 mF.  </a:t>
            </a:r>
            <a:r>
              <a:rPr lang="en-US" sz="1800" dirty="0"/>
              <a:t>This also carries the implication that the </a:t>
            </a:r>
            <a:r>
              <a:rPr lang="en-US" sz="1800" b="1" dirty="0"/>
              <a:t>RMS current per µF</a:t>
            </a:r>
            <a:r>
              <a:rPr lang="en-US" sz="1800" dirty="0"/>
              <a:t> will also </a:t>
            </a:r>
            <a:r>
              <a:rPr lang="en-US" sz="1800" b="1" dirty="0"/>
              <a:t>increase</a:t>
            </a:r>
            <a:r>
              <a:rPr lang="en-US" sz="1800" dirty="0"/>
              <a:t> as well.</a:t>
            </a:r>
          </a:p>
          <a:p>
            <a:pPr marL="457200" lvl="1" indent="0">
              <a:buNone/>
            </a:pPr>
            <a:endParaRPr lang="en-US" dirty="0"/>
          </a:p>
        </p:txBody>
      </p:sp>
      <p:sp>
        <p:nvSpPr>
          <p:cNvPr id="5" name="Date Placeholder 4"/>
          <p:cNvSpPr>
            <a:spLocks noGrp="1"/>
          </p:cNvSpPr>
          <p:nvPr>
            <p:ph type="dt" sz="half" idx="10"/>
          </p:nvPr>
        </p:nvSpPr>
        <p:spPr/>
        <p:txBody>
          <a:bodyPr/>
          <a:lstStyle/>
          <a:p>
            <a:r>
              <a:rPr lang="en-US" smtClean="0"/>
              <a:t>11/11/2014</a:t>
            </a:r>
            <a:endParaRPr lang="en-US"/>
          </a:p>
        </p:txBody>
      </p:sp>
      <p:sp>
        <p:nvSpPr>
          <p:cNvPr id="6" name="Footer Placeholder 5"/>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0" y="0"/>
            <a:ext cx="9144000" cy="484632"/>
          </a:xfrm>
        </p:spPr>
        <p:txBody>
          <a:bodyPr>
            <a:normAutofit fontScale="90000"/>
          </a:bodyPr>
          <a:lstStyle/>
          <a:p>
            <a:r>
              <a:rPr lang="en-US" sz="4600" dirty="0" smtClean="0"/>
              <a:t>Booster</a:t>
            </a:r>
            <a:r>
              <a:rPr lang="en-US" dirty="0" smtClean="0"/>
              <a:t> </a:t>
            </a:r>
            <a:r>
              <a:rPr lang="en-US" sz="4600" dirty="0" smtClean="0"/>
              <a:t>Magnets - 20 Hz</a:t>
            </a:r>
            <a:endParaRPr lang="en-US" sz="4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385935" y="4343400"/>
            <a:ext cx="6172200" cy="2151380"/>
          </a:xfrm>
          <a:prstGeom prst="rect">
            <a:avLst/>
          </a:prstGeom>
        </p:spPr>
      </p:pic>
      <p:sp>
        <p:nvSpPr>
          <p:cNvPr id="7" name="Slide Number Placeholder 6"/>
          <p:cNvSpPr>
            <a:spLocks noGrp="1"/>
          </p:cNvSpPr>
          <p:nvPr>
            <p:ph type="sldNum" sz="quarter" idx="12"/>
          </p:nvPr>
        </p:nvSpPr>
        <p:spPr/>
        <p:txBody>
          <a:bodyPr/>
          <a:lstStyle/>
          <a:p>
            <a:fld id="{ADB8883E-0D01-4C1A-AC01-192C7F6DD935}" type="slidenum">
              <a:rPr lang="en-US" smtClean="0"/>
              <a:t>29</a:t>
            </a:fld>
            <a:endParaRPr lang="en-US"/>
          </a:p>
        </p:txBody>
      </p:sp>
    </p:spTree>
    <p:extLst>
      <p:ext uri="{BB962C8B-B14F-4D97-AF65-F5344CB8AC3E}">
        <p14:creationId xmlns:p14="http://schemas.microsoft.com/office/powerpoint/2010/main" val="215950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11/11/2014</a:t>
            </a:r>
            <a:endParaRPr lang="en-US"/>
          </a:p>
        </p:txBody>
      </p:sp>
      <p:sp>
        <p:nvSpPr>
          <p:cNvPr id="4" name="Footer Placeholder 3"/>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0" y="0"/>
            <a:ext cx="9144000" cy="484632"/>
          </a:xfrm>
        </p:spPr>
        <p:txBody>
          <a:bodyPr anchor="t">
            <a:normAutofit fontScale="90000"/>
          </a:bodyPr>
          <a:lstStyle/>
          <a:p>
            <a:r>
              <a:rPr lang="en-US" sz="4600" dirty="0" smtClean="0"/>
              <a:t>Proton Delivery </a:t>
            </a:r>
            <a:r>
              <a:rPr lang="en-US" sz="4600" dirty="0"/>
              <a:t>S</a:t>
            </a:r>
            <a:r>
              <a:rPr lang="en-US" sz="4600" dirty="0" smtClean="0"/>
              <a:t>cenario </a:t>
            </a:r>
            <a:r>
              <a:rPr lang="en-US" dirty="0" smtClean="0"/>
              <a:t/>
            </a:r>
            <a:br>
              <a:rPr lang="en-US" dirty="0" smtClean="0"/>
            </a:br>
            <a:r>
              <a:rPr lang="en-US" sz="1600" b="0" dirty="0" smtClean="0"/>
              <a:t>(approximate, no shutdowns shown)</a:t>
            </a:r>
            <a:endParaRPr lang="en-US" sz="1600" b="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04" y="990600"/>
            <a:ext cx="8080749"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pic>
      <p:sp>
        <p:nvSpPr>
          <p:cNvPr id="7" name="TextBox 6"/>
          <p:cNvSpPr txBox="1"/>
          <p:nvPr/>
        </p:nvSpPr>
        <p:spPr>
          <a:xfrm rot="16200000">
            <a:off x="-1352729" y="2941944"/>
            <a:ext cx="3733800" cy="461665"/>
          </a:xfrm>
          <a:prstGeom prst="rect">
            <a:avLst/>
          </a:prstGeom>
          <a:solidFill>
            <a:srgbClr val="FFFFFF"/>
          </a:solidFill>
        </p:spPr>
        <p:txBody>
          <a:bodyPr wrap="square" rtlCol="0">
            <a:spAutoFit/>
          </a:bodyPr>
          <a:lstStyle/>
          <a:p>
            <a:pPr algn="l"/>
            <a:r>
              <a:rPr lang="en-US" dirty="0" smtClean="0">
                <a:solidFill>
                  <a:srgbClr val="000000"/>
                </a:solidFill>
              </a:rPr>
              <a:t>POT/quarter, (x10</a:t>
            </a:r>
            <a:r>
              <a:rPr lang="en-US" baseline="30000" dirty="0" smtClean="0">
                <a:solidFill>
                  <a:srgbClr val="000000"/>
                </a:solidFill>
              </a:rPr>
              <a:t>20</a:t>
            </a:r>
            <a:r>
              <a:rPr lang="en-US" dirty="0" smtClean="0">
                <a:solidFill>
                  <a:srgbClr val="000000"/>
                </a:solidFill>
              </a:rPr>
              <a:t>)</a:t>
            </a:r>
            <a:endParaRPr lang="en-US" dirty="0">
              <a:solidFill>
                <a:srgbClr val="000000"/>
              </a:solidFill>
            </a:endParaRPr>
          </a:p>
        </p:txBody>
      </p:sp>
      <p:sp>
        <p:nvSpPr>
          <p:cNvPr id="8" name="TextBox 7"/>
          <p:cNvSpPr txBox="1"/>
          <p:nvPr/>
        </p:nvSpPr>
        <p:spPr>
          <a:xfrm>
            <a:off x="4141377" y="6129453"/>
            <a:ext cx="860948" cy="408623"/>
          </a:xfrm>
          <a:prstGeom prst="roundRect">
            <a:avLst/>
          </a:prstGeom>
          <a:solidFill>
            <a:srgbClr val="FFFFFF"/>
          </a:solidFill>
        </p:spPr>
        <p:txBody>
          <a:bodyPr wrap="square" rtlCol="0">
            <a:spAutoFit/>
          </a:bodyPr>
          <a:lstStyle/>
          <a:p>
            <a:pPr algn="ctr"/>
            <a:r>
              <a:rPr lang="en-US" dirty="0" smtClean="0">
                <a:solidFill>
                  <a:srgbClr val="000000"/>
                </a:solidFill>
              </a:rPr>
              <a:t>FY</a:t>
            </a:r>
            <a:endParaRPr lang="en-US" dirty="0">
              <a:solidFill>
                <a:srgbClr val="000000"/>
              </a:solidFill>
            </a:endParaRPr>
          </a:p>
        </p:txBody>
      </p:sp>
      <p:sp>
        <p:nvSpPr>
          <p:cNvPr id="9" name="TextBox 8"/>
          <p:cNvSpPr txBox="1"/>
          <p:nvPr/>
        </p:nvSpPr>
        <p:spPr>
          <a:xfrm>
            <a:off x="3898448" y="3119050"/>
            <a:ext cx="1025122" cy="369332"/>
          </a:xfrm>
          <a:prstGeom prst="rect">
            <a:avLst/>
          </a:prstGeom>
          <a:solidFill>
            <a:srgbClr val="FFFFFF"/>
          </a:solidFill>
        </p:spPr>
        <p:txBody>
          <a:bodyPr wrap="square" rtlCol="0">
            <a:spAutoFit/>
          </a:bodyPr>
          <a:lstStyle/>
          <a:p>
            <a:pPr algn="ctr"/>
            <a:r>
              <a:rPr lang="en-US" dirty="0" smtClean="0">
                <a:solidFill>
                  <a:srgbClr val="0000CC"/>
                </a:solidFill>
              </a:rPr>
              <a:t>7.5 Hz</a:t>
            </a:r>
            <a:endParaRPr lang="en-US" dirty="0">
              <a:solidFill>
                <a:srgbClr val="0000CC"/>
              </a:solidFill>
            </a:endParaRPr>
          </a:p>
        </p:txBody>
      </p:sp>
      <p:sp>
        <p:nvSpPr>
          <p:cNvPr id="10" name="TextBox 9"/>
          <p:cNvSpPr txBox="1"/>
          <p:nvPr/>
        </p:nvSpPr>
        <p:spPr>
          <a:xfrm>
            <a:off x="3276600" y="1339334"/>
            <a:ext cx="864777" cy="369332"/>
          </a:xfrm>
          <a:prstGeom prst="rect">
            <a:avLst/>
          </a:prstGeom>
          <a:solidFill>
            <a:srgbClr val="FFFFFF"/>
          </a:solidFill>
        </p:spPr>
        <p:txBody>
          <a:bodyPr wrap="square" rtlCol="0">
            <a:spAutoFit/>
          </a:bodyPr>
          <a:lstStyle/>
          <a:p>
            <a:pPr algn="ctr"/>
            <a:r>
              <a:rPr lang="en-US" dirty="0">
                <a:solidFill>
                  <a:srgbClr val="0000CC"/>
                </a:solidFill>
              </a:rPr>
              <a:t>1</a:t>
            </a:r>
            <a:r>
              <a:rPr lang="en-US" dirty="0" smtClean="0">
                <a:solidFill>
                  <a:srgbClr val="0000CC"/>
                </a:solidFill>
              </a:rPr>
              <a:t>5 Hz</a:t>
            </a:r>
            <a:endParaRPr lang="en-US" dirty="0">
              <a:solidFill>
                <a:srgbClr val="0000CC"/>
              </a:solidFill>
            </a:endParaRPr>
          </a:p>
        </p:txBody>
      </p:sp>
      <p:sp>
        <p:nvSpPr>
          <p:cNvPr id="11" name="TextBox 10"/>
          <p:cNvSpPr txBox="1"/>
          <p:nvPr/>
        </p:nvSpPr>
        <p:spPr>
          <a:xfrm>
            <a:off x="5399823" y="3124200"/>
            <a:ext cx="1562208" cy="369332"/>
          </a:xfrm>
          <a:prstGeom prst="rect">
            <a:avLst/>
          </a:prstGeom>
          <a:solidFill>
            <a:srgbClr val="FFFFFF"/>
          </a:solidFill>
        </p:spPr>
        <p:txBody>
          <a:bodyPr wrap="square" rtlCol="0">
            <a:spAutoFit/>
          </a:bodyPr>
          <a:lstStyle/>
          <a:p>
            <a:pPr algn="ctr"/>
            <a:r>
              <a:rPr lang="en-US" dirty="0" err="1" smtClean="0">
                <a:solidFill>
                  <a:srgbClr val="C00000"/>
                </a:solidFill>
              </a:rPr>
              <a:t>NuMI</a:t>
            </a:r>
            <a:r>
              <a:rPr lang="en-US" dirty="0" smtClean="0">
                <a:solidFill>
                  <a:srgbClr val="C00000"/>
                </a:solidFill>
              </a:rPr>
              <a:t>/</a:t>
            </a:r>
            <a:r>
              <a:rPr lang="en-US" dirty="0" err="1" smtClean="0">
                <a:solidFill>
                  <a:srgbClr val="C00000"/>
                </a:solidFill>
              </a:rPr>
              <a:t>NOvA</a:t>
            </a:r>
            <a:endParaRPr lang="en-US" dirty="0">
              <a:solidFill>
                <a:srgbClr val="C00000"/>
              </a:solidFill>
            </a:endParaRPr>
          </a:p>
        </p:txBody>
      </p:sp>
      <p:sp>
        <p:nvSpPr>
          <p:cNvPr id="12" name="TextBox 11"/>
          <p:cNvSpPr txBox="1"/>
          <p:nvPr/>
        </p:nvSpPr>
        <p:spPr>
          <a:xfrm>
            <a:off x="6553200" y="3810000"/>
            <a:ext cx="762000" cy="369332"/>
          </a:xfrm>
          <a:prstGeom prst="rect">
            <a:avLst/>
          </a:prstGeom>
          <a:solidFill>
            <a:srgbClr val="FFFFFF"/>
          </a:solidFill>
        </p:spPr>
        <p:txBody>
          <a:bodyPr wrap="square" rtlCol="0">
            <a:spAutoFit/>
          </a:bodyPr>
          <a:lstStyle/>
          <a:p>
            <a:pPr algn="l"/>
            <a:r>
              <a:rPr lang="en-US" dirty="0" smtClean="0">
                <a:solidFill>
                  <a:srgbClr val="0099CC"/>
                </a:solidFill>
              </a:rPr>
              <a:t>BNB</a:t>
            </a:r>
            <a:endParaRPr lang="en-US" dirty="0">
              <a:solidFill>
                <a:srgbClr val="0099CC"/>
              </a:solidFill>
            </a:endParaRPr>
          </a:p>
        </p:txBody>
      </p:sp>
      <p:sp>
        <p:nvSpPr>
          <p:cNvPr id="13" name="TextBox 12"/>
          <p:cNvSpPr txBox="1"/>
          <p:nvPr/>
        </p:nvSpPr>
        <p:spPr>
          <a:xfrm>
            <a:off x="6716694" y="4876800"/>
            <a:ext cx="813586" cy="369332"/>
          </a:xfrm>
          <a:prstGeom prst="rect">
            <a:avLst/>
          </a:prstGeom>
          <a:solidFill>
            <a:srgbClr val="FFFFFF"/>
          </a:solidFill>
        </p:spPr>
        <p:txBody>
          <a:bodyPr wrap="square" rtlCol="0">
            <a:spAutoFit/>
          </a:bodyPr>
          <a:lstStyle/>
          <a:p>
            <a:pPr algn="l"/>
            <a:r>
              <a:rPr lang="en-US" dirty="0" smtClean="0">
                <a:solidFill>
                  <a:srgbClr val="E0692D"/>
                </a:solidFill>
              </a:rPr>
              <a:t>mu2e</a:t>
            </a:r>
            <a:endParaRPr lang="en-US" dirty="0">
              <a:solidFill>
                <a:srgbClr val="E0692D"/>
              </a:solidFill>
            </a:endParaRPr>
          </a:p>
        </p:txBody>
      </p:sp>
      <p:sp>
        <p:nvSpPr>
          <p:cNvPr id="14" name="TextBox 13"/>
          <p:cNvSpPr txBox="1"/>
          <p:nvPr/>
        </p:nvSpPr>
        <p:spPr>
          <a:xfrm>
            <a:off x="4025821" y="3777996"/>
            <a:ext cx="759557" cy="369332"/>
          </a:xfrm>
          <a:prstGeom prst="rect">
            <a:avLst/>
          </a:prstGeom>
          <a:solidFill>
            <a:srgbClr val="FFFFFF"/>
          </a:solidFill>
        </p:spPr>
        <p:txBody>
          <a:bodyPr wrap="square" rtlCol="0">
            <a:spAutoFit/>
          </a:bodyPr>
          <a:lstStyle/>
          <a:p>
            <a:pPr algn="ctr"/>
            <a:r>
              <a:rPr lang="en-US" dirty="0" smtClean="0">
                <a:solidFill>
                  <a:srgbClr val="7030A0"/>
                </a:solidFill>
              </a:rPr>
              <a:t>g-2</a:t>
            </a:r>
            <a:endParaRPr lang="en-US" dirty="0">
              <a:solidFill>
                <a:srgbClr val="7030A0"/>
              </a:solidFill>
            </a:endParaRPr>
          </a:p>
        </p:txBody>
      </p:sp>
      <p:sp>
        <p:nvSpPr>
          <p:cNvPr id="15" name="TextBox 14"/>
          <p:cNvSpPr txBox="1"/>
          <p:nvPr/>
        </p:nvSpPr>
        <p:spPr>
          <a:xfrm>
            <a:off x="5127002" y="4488650"/>
            <a:ext cx="1236260" cy="707886"/>
          </a:xfrm>
          <a:prstGeom prst="rect">
            <a:avLst/>
          </a:prstGeom>
          <a:solidFill>
            <a:srgbClr val="FFFFFF"/>
          </a:solidFill>
        </p:spPr>
        <p:txBody>
          <a:bodyPr wrap="square" rtlCol="0">
            <a:spAutoFit/>
          </a:bodyPr>
          <a:lstStyle/>
          <a:p>
            <a:pPr algn="ctr"/>
            <a:r>
              <a:rPr lang="en-US" sz="2000" dirty="0" smtClean="0">
                <a:solidFill>
                  <a:srgbClr val="008000"/>
                </a:solidFill>
              </a:rPr>
              <a:t>SY120</a:t>
            </a:r>
          </a:p>
          <a:p>
            <a:pPr algn="ctr"/>
            <a:endParaRPr lang="en-US" sz="2000" dirty="0">
              <a:solidFill>
                <a:srgbClr val="008000"/>
              </a:solidFill>
            </a:endParaRPr>
          </a:p>
        </p:txBody>
      </p:sp>
      <p:sp>
        <p:nvSpPr>
          <p:cNvPr id="16" name="TextBox 15"/>
          <p:cNvSpPr txBox="1"/>
          <p:nvPr/>
        </p:nvSpPr>
        <p:spPr>
          <a:xfrm>
            <a:off x="5407551" y="1339334"/>
            <a:ext cx="3108960" cy="365760"/>
          </a:xfrm>
          <a:prstGeom prst="rect">
            <a:avLst/>
          </a:prstGeom>
          <a:solidFill>
            <a:srgbClr val="FFFFFF"/>
          </a:solidFill>
        </p:spPr>
        <p:txBody>
          <a:bodyPr wrap="square" rtlCol="0">
            <a:spAutoFit/>
          </a:bodyPr>
          <a:lstStyle/>
          <a:p>
            <a:pPr algn="ctr"/>
            <a:r>
              <a:rPr lang="en-US" dirty="0" smtClean="0">
                <a:solidFill>
                  <a:srgbClr val="0000CC"/>
                </a:solidFill>
              </a:rPr>
              <a:t>Total beam thru Booster </a:t>
            </a:r>
            <a:endParaRPr lang="en-US" dirty="0">
              <a:solidFill>
                <a:srgbClr val="0000CC"/>
              </a:solidFill>
            </a:endParaRPr>
          </a:p>
        </p:txBody>
      </p:sp>
      <p:sp>
        <p:nvSpPr>
          <p:cNvPr id="19" name="TextBox 18"/>
          <p:cNvSpPr txBox="1"/>
          <p:nvPr/>
        </p:nvSpPr>
        <p:spPr>
          <a:xfrm>
            <a:off x="1860975" y="2494002"/>
            <a:ext cx="1491825" cy="553998"/>
          </a:xfrm>
          <a:prstGeom prst="rect">
            <a:avLst/>
          </a:prstGeom>
          <a:solidFill>
            <a:schemeClr val="tx1"/>
          </a:solidFill>
        </p:spPr>
        <p:txBody>
          <a:bodyPr wrap="square" rtlCol="0">
            <a:spAutoFit/>
          </a:bodyPr>
          <a:lstStyle/>
          <a:p>
            <a:r>
              <a:rPr lang="en-US" sz="1500" dirty="0" smtClean="0">
                <a:solidFill>
                  <a:schemeClr val="bg1">
                    <a:lumMod val="60000"/>
                    <a:lumOff val="40000"/>
                  </a:schemeClr>
                </a:solidFill>
              </a:rPr>
              <a:t>Ramp up flux -tuning/loses</a:t>
            </a:r>
            <a:endParaRPr lang="en-US" sz="1500" dirty="0">
              <a:solidFill>
                <a:schemeClr val="bg1">
                  <a:lumMod val="60000"/>
                  <a:lumOff val="40000"/>
                </a:schemeClr>
              </a:solidFill>
            </a:endParaRPr>
          </a:p>
        </p:txBody>
      </p:sp>
      <p:cxnSp>
        <p:nvCxnSpPr>
          <p:cNvPr id="5" name="Straight Connector 4"/>
          <p:cNvCxnSpPr/>
          <p:nvPr/>
        </p:nvCxnSpPr>
        <p:spPr>
          <a:xfrm>
            <a:off x="4901633" y="1657264"/>
            <a:ext cx="0" cy="36725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21670" y="1260108"/>
            <a:ext cx="1003801" cy="369332"/>
          </a:xfrm>
          <a:prstGeom prst="rect">
            <a:avLst/>
          </a:prstGeom>
          <a:noFill/>
        </p:spPr>
        <p:txBody>
          <a:bodyPr wrap="none" rtlCol="0">
            <a:spAutoFit/>
          </a:bodyPr>
          <a:lstStyle/>
          <a:p>
            <a:r>
              <a:rPr lang="en-US" dirty="0" smtClean="0">
                <a:solidFill>
                  <a:srgbClr val="FF0000"/>
                </a:solidFill>
              </a:rPr>
              <a:t>~PIP End</a:t>
            </a:r>
            <a:endParaRPr lang="en-US" dirty="0">
              <a:solidFill>
                <a:srgbClr val="FF0000"/>
              </a:solidFill>
            </a:endParaRPr>
          </a:p>
        </p:txBody>
      </p:sp>
      <p:sp>
        <p:nvSpPr>
          <p:cNvPr id="21" name="TextBox 20"/>
          <p:cNvSpPr txBox="1"/>
          <p:nvPr/>
        </p:nvSpPr>
        <p:spPr>
          <a:xfrm>
            <a:off x="4914721" y="2401694"/>
            <a:ext cx="3314214" cy="369332"/>
          </a:xfrm>
          <a:prstGeom prst="rect">
            <a:avLst/>
          </a:prstGeom>
          <a:noFill/>
        </p:spPr>
        <p:txBody>
          <a:bodyPr wrap="square" rtlCol="0">
            <a:spAutoFit/>
          </a:bodyPr>
          <a:lstStyle/>
          <a:p>
            <a:r>
              <a:rPr lang="en-US" b="1" dirty="0" smtClean="0">
                <a:solidFill>
                  <a:srgbClr val="00B050"/>
                </a:solidFill>
              </a:rPr>
              <a:t>Preparing for PIP II</a:t>
            </a:r>
            <a:endParaRPr lang="en-US" b="1" dirty="0">
              <a:solidFill>
                <a:srgbClr val="00B050"/>
              </a:solidFill>
            </a:endParaRPr>
          </a:p>
        </p:txBody>
      </p:sp>
      <p:cxnSp>
        <p:nvCxnSpPr>
          <p:cNvPr id="23" name="Straight Arrow Connector 22"/>
          <p:cNvCxnSpPr/>
          <p:nvPr/>
        </p:nvCxnSpPr>
        <p:spPr>
          <a:xfrm>
            <a:off x="3400745" y="2370365"/>
            <a:ext cx="5425008"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1223309" y="4137104"/>
            <a:ext cx="2267303" cy="276999"/>
          </a:xfrm>
          <a:prstGeom prst="rect">
            <a:avLst/>
          </a:prstGeom>
          <a:solidFill>
            <a:schemeClr val="bg2">
              <a:lumMod val="90000"/>
            </a:schemeClr>
          </a:solidFill>
        </p:spPr>
        <p:txBody>
          <a:bodyPr wrap="square" tIns="0" bIns="0" rtlCol="0" anchor="ctr">
            <a:spAutoFit/>
          </a:bodyPr>
          <a:lstStyle/>
          <a:p>
            <a:r>
              <a:rPr lang="en-US" dirty="0" smtClean="0">
                <a:latin typeface="Cordia New" panose="020B0304020202020204" pitchFamily="34" charset="-34"/>
                <a:cs typeface="Cordia New" panose="020B0304020202020204" pitchFamily="34" charset="-34"/>
              </a:rPr>
              <a:t>We are here, </a:t>
            </a:r>
            <a:r>
              <a:rPr lang="en-US" sz="1400" dirty="0" smtClean="0">
                <a:latin typeface="Cordia New" panose="020B0304020202020204" pitchFamily="34" charset="-34"/>
                <a:cs typeface="Cordia New" panose="020B0304020202020204" pitchFamily="34" charset="-34"/>
              </a:rPr>
              <a:t>we are here</a:t>
            </a:r>
            <a:r>
              <a:rPr lang="en-US" dirty="0" smtClean="0">
                <a:latin typeface="Cordia New" panose="020B0304020202020204" pitchFamily="34" charset="-34"/>
                <a:cs typeface="Cordia New" panose="020B0304020202020204" pitchFamily="34" charset="-34"/>
              </a:rPr>
              <a:t>, </a:t>
            </a:r>
            <a:r>
              <a:rPr lang="en-US" sz="1100" dirty="0" smtClean="0">
                <a:latin typeface="Cordia New" panose="020B0304020202020204" pitchFamily="34" charset="-34"/>
                <a:cs typeface="Cordia New" panose="020B0304020202020204" pitchFamily="34" charset="-34"/>
              </a:rPr>
              <a:t>we are here</a:t>
            </a:r>
            <a:endParaRPr lang="en-US" sz="1100" dirty="0">
              <a:latin typeface="Cordia New" panose="020B0304020202020204" pitchFamily="34" charset="-34"/>
              <a:cs typeface="Cordia New" panose="020B0304020202020204" pitchFamily="34" charset="-34"/>
            </a:endParaRPr>
          </a:p>
        </p:txBody>
      </p:sp>
      <p:sp>
        <p:nvSpPr>
          <p:cNvPr id="27" name="TextBox 26"/>
          <p:cNvSpPr txBox="1"/>
          <p:nvPr/>
        </p:nvSpPr>
        <p:spPr>
          <a:xfrm rot="16200000" flipH="1">
            <a:off x="1792975" y="4176699"/>
            <a:ext cx="2223292" cy="215445"/>
          </a:xfrm>
          <a:prstGeom prst="rect">
            <a:avLst/>
          </a:prstGeom>
          <a:solidFill>
            <a:schemeClr val="bg2">
              <a:lumMod val="90000"/>
            </a:schemeClr>
          </a:solidFill>
        </p:spPr>
        <p:txBody>
          <a:bodyPr wrap="square" tIns="0" bIns="0" rtlCol="0">
            <a:spAutoFit/>
          </a:bodyPr>
          <a:lstStyle/>
          <a:p>
            <a:r>
              <a:rPr lang="en-US" sz="1400" b="1" dirty="0" smtClean="0"/>
              <a:t>Summer shutdown</a:t>
            </a:r>
            <a:endParaRPr lang="en-US" sz="1400" b="1" dirty="0"/>
          </a:p>
        </p:txBody>
      </p:sp>
      <p:cxnSp>
        <p:nvCxnSpPr>
          <p:cNvPr id="18" name="Straight Connector 17"/>
          <p:cNvCxnSpPr/>
          <p:nvPr/>
        </p:nvCxnSpPr>
        <p:spPr>
          <a:xfrm>
            <a:off x="2590800" y="2370365"/>
            <a:ext cx="809945" cy="0"/>
          </a:xfrm>
          <a:prstGeom prst="line">
            <a:avLst/>
          </a:prstGeom>
          <a:ln w="4762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ADB8883E-0D01-4C1A-AC01-192C7F6DD935}" type="slidenum">
              <a:rPr lang="en-US" smtClean="0"/>
              <a:t>3</a:t>
            </a:fld>
            <a:endParaRPr lang="en-US"/>
          </a:p>
        </p:txBody>
      </p:sp>
    </p:spTree>
    <p:extLst>
      <p:ext uri="{BB962C8B-B14F-4D97-AF65-F5344CB8AC3E}">
        <p14:creationId xmlns:p14="http://schemas.microsoft.com/office/powerpoint/2010/main" val="2118090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90600"/>
            <a:ext cx="6400800" cy="5486400"/>
          </a:xfrm>
          <a:prstGeom prst="rect">
            <a:avLst/>
          </a:prstGeom>
        </p:spPr>
      </p:pic>
      <p:sp>
        <p:nvSpPr>
          <p:cNvPr id="3" name="Date Placeholder 2"/>
          <p:cNvSpPr>
            <a:spLocks noGrp="1"/>
          </p:cNvSpPr>
          <p:nvPr>
            <p:ph type="dt" sz="half" idx="10"/>
          </p:nvPr>
        </p:nvSpPr>
        <p:spPr/>
        <p:txBody>
          <a:bodyPr/>
          <a:lstStyle/>
          <a:p>
            <a:r>
              <a:rPr lang="en-US" smtClean="0"/>
              <a:t>11/11/2014</a:t>
            </a:r>
            <a:endParaRPr lang="en-US"/>
          </a:p>
        </p:txBody>
      </p:sp>
      <p:sp>
        <p:nvSpPr>
          <p:cNvPr id="7" name="Footer Placeholder 6"/>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0" y="0"/>
            <a:ext cx="9144000" cy="484632"/>
          </a:xfrm>
        </p:spPr>
        <p:txBody>
          <a:bodyPr anchor="t">
            <a:noAutofit/>
          </a:bodyPr>
          <a:lstStyle/>
          <a:p>
            <a:r>
              <a:rPr lang="en-US" dirty="0">
                <a:solidFill>
                  <a:prstClr val="black"/>
                </a:solidFill>
              </a:rPr>
              <a:t>Booster Magnets - 20 Hz</a:t>
            </a:r>
            <a:endParaRPr lang="en-US" dirty="0"/>
          </a:p>
        </p:txBody>
      </p:sp>
      <p:sp>
        <p:nvSpPr>
          <p:cNvPr id="5" name="TextBox 4"/>
          <p:cNvSpPr txBox="1"/>
          <p:nvPr/>
        </p:nvSpPr>
        <p:spPr>
          <a:xfrm>
            <a:off x="6277069" y="609600"/>
            <a:ext cx="2895600" cy="5847755"/>
          </a:xfrm>
          <a:prstGeom prst="rect">
            <a:avLst/>
          </a:prstGeom>
          <a:noFill/>
        </p:spPr>
        <p:txBody>
          <a:bodyPr wrap="square" rtlCol="0">
            <a:spAutoFit/>
          </a:bodyPr>
          <a:lstStyle/>
          <a:p>
            <a:pPr algn="ctr"/>
            <a:r>
              <a:rPr lang="en-US" sz="2000" dirty="0" smtClean="0"/>
              <a:t>Summary</a:t>
            </a:r>
          </a:p>
          <a:p>
            <a:endParaRPr lang="en-US" sz="1600" dirty="0" smtClean="0"/>
          </a:p>
          <a:p>
            <a:r>
              <a:rPr lang="en-US" sz="1600" dirty="0" smtClean="0"/>
              <a:t>Girder drive voltage increase by about 9.2 v (p-p)</a:t>
            </a:r>
          </a:p>
          <a:p>
            <a:r>
              <a:rPr lang="en-US" sz="1600" dirty="0" smtClean="0"/>
              <a:t>Capacitor voltage increases by 32%</a:t>
            </a:r>
          </a:p>
          <a:p>
            <a:r>
              <a:rPr lang="en-US" sz="1600" dirty="0" smtClean="0"/>
              <a:t>Slight increase in RMS current for Choke, magnets and caps</a:t>
            </a:r>
          </a:p>
          <a:p>
            <a:endParaRPr lang="en-US" dirty="0" smtClean="0"/>
          </a:p>
          <a:p>
            <a:r>
              <a:rPr lang="en-US" sz="1600" dirty="0" smtClean="0"/>
              <a:t>Designed to run at 10 </a:t>
            </a:r>
            <a:r>
              <a:rPr lang="en-US" sz="1600" dirty="0" err="1" smtClean="0"/>
              <a:t>GeV</a:t>
            </a:r>
            <a:r>
              <a:rPr lang="en-US" sz="1600" dirty="0" smtClean="0"/>
              <a:t> (did extract for a brief period at higher energy) the gradient magnet power system is capable of higher voltage operation. Present magnet power system runs on 4 power supplies but can operate with only 3 supplies.  Booster at 20 Hz would require all 4 PS to operate.</a:t>
            </a:r>
          </a:p>
        </p:txBody>
      </p:sp>
      <p:sp>
        <p:nvSpPr>
          <p:cNvPr id="6" name="TextBox 5"/>
          <p:cNvSpPr txBox="1"/>
          <p:nvPr/>
        </p:nvSpPr>
        <p:spPr>
          <a:xfrm>
            <a:off x="0" y="762000"/>
            <a:ext cx="1748620" cy="307777"/>
          </a:xfrm>
          <a:prstGeom prst="rect">
            <a:avLst/>
          </a:prstGeom>
          <a:noFill/>
        </p:spPr>
        <p:txBody>
          <a:bodyPr wrap="none" rtlCol="0">
            <a:spAutoFit/>
          </a:bodyPr>
          <a:lstStyle/>
          <a:p>
            <a:r>
              <a:rPr lang="en-US" sz="1400" dirty="0" smtClean="0"/>
              <a:t>Data from G. </a:t>
            </a:r>
            <a:r>
              <a:rPr lang="en-US" sz="1400" dirty="0" err="1" smtClean="0"/>
              <a:t>Krafczyk</a:t>
            </a:r>
            <a:endParaRPr lang="en-US" sz="1400" dirty="0"/>
          </a:p>
        </p:txBody>
      </p:sp>
      <p:sp>
        <p:nvSpPr>
          <p:cNvPr id="8" name="Slide Number Placeholder 7"/>
          <p:cNvSpPr>
            <a:spLocks noGrp="1"/>
          </p:cNvSpPr>
          <p:nvPr>
            <p:ph type="sldNum" sz="quarter" idx="12"/>
          </p:nvPr>
        </p:nvSpPr>
        <p:spPr/>
        <p:txBody>
          <a:bodyPr/>
          <a:lstStyle/>
          <a:p>
            <a:fld id="{ADB8883E-0D01-4C1A-AC01-192C7F6DD935}" type="slidenum">
              <a:rPr lang="en-US" smtClean="0"/>
              <a:t>30</a:t>
            </a:fld>
            <a:endParaRPr lang="en-US"/>
          </a:p>
        </p:txBody>
      </p:sp>
    </p:spTree>
    <p:extLst>
      <p:ext uri="{BB962C8B-B14F-4D97-AF65-F5344CB8AC3E}">
        <p14:creationId xmlns:p14="http://schemas.microsoft.com/office/powerpoint/2010/main" val="269256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067800" cy="5943600"/>
          </a:xfrm>
        </p:spPr>
        <p:txBody>
          <a:bodyPr>
            <a:normAutofit fontScale="92500" lnSpcReduction="10000"/>
          </a:bodyPr>
          <a:lstStyle/>
          <a:p>
            <a:pPr marL="0" indent="0">
              <a:buClr>
                <a:srgbClr val="0070C0"/>
              </a:buClr>
              <a:buNone/>
            </a:pPr>
            <a:r>
              <a:rPr lang="en-US" sz="1600" b="1" u="sng" dirty="0" smtClean="0"/>
              <a:t>Kickers/</a:t>
            </a:r>
            <a:r>
              <a:rPr lang="en-US" sz="1600" b="1" u="sng" dirty="0" err="1" smtClean="0"/>
              <a:t>Notchers</a:t>
            </a:r>
            <a:endParaRPr lang="en-US" sz="1600" b="1" u="sng" dirty="0" smtClean="0"/>
          </a:p>
          <a:p>
            <a:pPr>
              <a:buClr>
                <a:srgbClr val="0070C0"/>
              </a:buClr>
            </a:pPr>
            <a:r>
              <a:rPr lang="en-US" sz="1600" dirty="0" smtClean="0"/>
              <a:t>The </a:t>
            </a:r>
            <a:r>
              <a:rPr lang="en-US" sz="1600" dirty="0"/>
              <a:t>average anode current for the </a:t>
            </a:r>
            <a:r>
              <a:rPr lang="en-US" sz="1600" dirty="0" smtClean="0"/>
              <a:t>extraction </a:t>
            </a:r>
            <a:r>
              <a:rPr lang="en-US" sz="1600" dirty="0"/>
              <a:t>k</a:t>
            </a:r>
            <a:r>
              <a:rPr lang="en-US" sz="1600" dirty="0" smtClean="0"/>
              <a:t>ickers </a:t>
            </a:r>
            <a:r>
              <a:rPr lang="en-US" sz="1600" dirty="0"/>
              <a:t>will go from ~15mA at 15 </a:t>
            </a:r>
            <a:r>
              <a:rPr lang="en-US" sz="1600" dirty="0" smtClean="0"/>
              <a:t>Hz </a:t>
            </a:r>
            <a:r>
              <a:rPr lang="en-US" sz="1600" dirty="0"/>
              <a:t>at 55KV on the PFL and a 1.8 </a:t>
            </a:r>
            <a:r>
              <a:rPr lang="en-US" sz="1600" dirty="0" err="1"/>
              <a:t>uS</a:t>
            </a:r>
            <a:r>
              <a:rPr lang="en-US" sz="1600" dirty="0"/>
              <a:t> pulse width to ~20mA at 20 </a:t>
            </a:r>
            <a:r>
              <a:rPr lang="en-US" sz="1600" dirty="0" smtClean="0"/>
              <a:t>Hz.  </a:t>
            </a:r>
            <a:r>
              <a:rPr lang="en-US" sz="1600" dirty="0"/>
              <a:t>These currents are well within the allowed 2 Amps max average anode current limit for the cx-1168 </a:t>
            </a:r>
            <a:r>
              <a:rPr lang="en-US" sz="1600" dirty="0" err="1"/>
              <a:t>thyratron</a:t>
            </a:r>
            <a:r>
              <a:rPr lang="en-US" sz="1600" dirty="0"/>
              <a:t>.  These current levels would also indicate that there will be no excessive heating losses in the RG-220 cables or of the Kicker magnets </a:t>
            </a:r>
            <a:r>
              <a:rPr lang="en-US" sz="1600" dirty="0" smtClean="0"/>
              <a:t>themselves</a:t>
            </a:r>
          </a:p>
          <a:p>
            <a:pPr>
              <a:buClr>
                <a:srgbClr val="0070C0"/>
              </a:buClr>
            </a:pPr>
            <a:r>
              <a:rPr lang="en-US" sz="1600" dirty="0"/>
              <a:t>In general one would expect that with the increased rep rate that PFL cable and connection failure rates will also </a:t>
            </a:r>
            <a:r>
              <a:rPr lang="en-US" sz="1600" dirty="0" smtClean="0"/>
              <a:t>increase</a:t>
            </a:r>
            <a:endParaRPr lang="en-US" sz="1800" dirty="0" smtClean="0"/>
          </a:p>
          <a:p>
            <a:pPr>
              <a:buClr>
                <a:srgbClr val="0070C0"/>
              </a:buClr>
            </a:pPr>
            <a:r>
              <a:rPr lang="en-US" sz="1600" dirty="0"/>
              <a:t>Average power into the resistive loads will rise from ~400 W</a:t>
            </a:r>
            <a:r>
              <a:rPr lang="en-US" sz="1600" dirty="0" smtClean="0"/>
              <a:t> </a:t>
            </a:r>
            <a:r>
              <a:rPr lang="en-US" sz="1600" dirty="0"/>
              <a:t>to ~540 W</a:t>
            </a:r>
            <a:r>
              <a:rPr lang="en-US" sz="1600" dirty="0" smtClean="0"/>
              <a:t> </a:t>
            </a:r>
            <a:r>
              <a:rPr lang="en-US" sz="1600" dirty="0"/>
              <a:t>under the same conditions.  The present loads are already water cooled and the load resistors are rated wattage-wise to be able to work without problems with this increase but will need to be tested at that level none the </a:t>
            </a:r>
            <a:r>
              <a:rPr lang="en-US" sz="1600" dirty="0" smtClean="0"/>
              <a:t>less</a:t>
            </a:r>
          </a:p>
          <a:p>
            <a:pPr marL="0" indent="0">
              <a:buClr>
                <a:srgbClr val="0070C0"/>
              </a:buClr>
              <a:buNone/>
            </a:pPr>
            <a:r>
              <a:rPr lang="en-US" sz="1600" b="1" u="sng" dirty="0" smtClean="0"/>
              <a:t>Septa Magnets</a:t>
            </a:r>
          </a:p>
          <a:p>
            <a:pPr>
              <a:buClr>
                <a:srgbClr val="0070C0"/>
              </a:buClr>
            </a:pPr>
            <a:r>
              <a:rPr lang="en-US" sz="1600" dirty="0" smtClean="0"/>
              <a:t>Thermal </a:t>
            </a:r>
            <a:r>
              <a:rPr lang="en-US" sz="1600" dirty="0"/>
              <a:t>testing was done on the two spare septa, BSE-105 and BSE-106.  The testing on BSE-105 was the most thorough and included </a:t>
            </a:r>
            <a:r>
              <a:rPr lang="en-US" sz="1600" dirty="0" smtClean="0"/>
              <a:t>15Hz </a:t>
            </a:r>
            <a:r>
              <a:rPr lang="en-US" sz="1600" dirty="0"/>
              <a:t>equivalent runs at 200, 400, 600 and 800 Amps </a:t>
            </a:r>
            <a:r>
              <a:rPr lang="en-US" sz="1600" dirty="0" err="1" smtClean="0"/>
              <a:t>rms</a:t>
            </a:r>
            <a:r>
              <a:rPr lang="en-US" sz="1600" dirty="0" smtClean="0"/>
              <a:t> </a:t>
            </a:r>
          </a:p>
          <a:p>
            <a:pPr>
              <a:buClr>
                <a:srgbClr val="0070C0"/>
              </a:buClr>
            </a:pPr>
            <a:r>
              <a:rPr lang="en-US" sz="1600" dirty="0"/>
              <a:t>Testing showed that all the monitored points plateaued within a reasonable time with one exception.  This point is on the magnet skin where the power </a:t>
            </a:r>
            <a:r>
              <a:rPr lang="en-US" sz="1600" dirty="0" smtClean="0"/>
              <a:t>feed-</a:t>
            </a:r>
            <a:r>
              <a:rPr lang="en-US" sz="1600" dirty="0" err="1" smtClean="0"/>
              <a:t>throughs</a:t>
            </a:r>
            <a:r>
              <a:rPr lang="en-US" sz="1600" dirty="0" smtClean="0"/>
              <a:t> </a:t>
            </a:r>
            <a:r>
              <a:rPr lang="en-US" sz="1600" dirty="0"/>
              <a:t>enter and exit the </a:t>
            </a:r>
            <a:r>
              <a:rPr lang="en-US" sz="1600" dirty="0" smtClean="0"/>
              <a:t>magnet </a:t>
            </a:r>
          </a:p>
          <a:p>
            <a:pPr>
              <a:buClr>
                <a:srgbClr val="0070C0"/>
              </a:buClr>
            </a:pPr>
            <a:r>
              <a:rPr lang="en-US" sz="1600" dirty="0"/>
              <a:t>External cooling plates were clamped around this area of the magnet. The additional cooling plates showed that the magnet skin temperature in this area plateaued nicely with a temperature reduction of ~8 </a:t>
            </a:r>
            <a:r>
              <a:rPr lang="en-US" sz="1600" dirty="0" err="1"/>
              <a:t>deg</a:t>
            </a:r>
            <a:r>
              <a:rPr lang="en-US" sz="1600" dirty="0"/>
              <a:t> C at the 2.5 hour </a:t>
            </a:r>
            <a:r>
              <a:rPr lang="en-US" sz="1600" dirty="0" smtClean="0"/>
              <a:t>point</a:t>
            </a:r>
          </a:p>
          <a:p>
            <a:pPr>
              <a:buClr>
                <a:srgbClr val="0070C0"/>
              </a:buClr>
            </a:pPr>
            <a:r>
              <a:rPr lang="en-US" sz="1600" dirty="0"/>
              <a:t>The present pulse power supplies were designed to handle these higher operating voltages.  The ability to run at higher voltage means one could entertain the idea of reducing the output pulse width to reduce the </a:t>
            </a:r>
            <a:r>
              <a:rPr lang="en-US" sz="1600" dirty="0" err="1"/>
              <a:t>rms</a:t>
            </a:r>
            <a:r>
              <a:rPr lang="en-US" sz="1600" dirty="0"/>
              <a:t> </a:t>
            </a:r>
            <a:r>
              <a:rPr lang="en-US" sz="1600" dirty="0" smtClean="0"/>
              <a:t>current </a:t>
            </a:r>
          </a:p>
        </p:txBody>
      </p:sp>
      <p:sp>
        <p:nvSpPr>
          <p:cNvPr id="6" name="Date Placeholder 5"/>
          <p:cNvSpPr>
            <a:spLocks noGrp="1"/>
          </p:cNvSpPr>
          <p:nvPr>
            <p:ph type="dt" sz="half" idx="10"/>
          </p:nvPr>
        </p:nvSpPr>
        <p:spPr/>
        <p:txBody>
          <a:bodyPr/>
          <a:lstStyle/>
          <a:p>
            <a:r>
              <a:rPr lang="en-US" smtClean="0"/>
              <a:t>11/11/2014</a:t>
            </a:r>
            <a:endParaRPr lang="en-US"/>
          </a:p>
        </p:txBody>
      </p:sp>
      <p:sp>
        <p:nvSpPr>
          <p:cNvPr id="4" name="Footer Placeholder 3"/>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0" y="73152"/>
            <a:ext cx="9144000" cy="484632"/>
          </a:xfrm>
        </p:spPr>
        <p:txBody>
          <a:bodyPr anchor="t">
            <a:noAutofit/>
          </a:bodyPr>
          <a:lstStyle/>
          <a:p>
            <a:r>
              <a:rPr lang="en-US" dirty="0" smtClean="0"/>
              <a:t>Kickers and Septa Systems </a:t>
            </a:r>
            <a:br>
              <a:rPr lang="en-US" dirty="0" smtClean="0"/>
            </a:br>
            <a:r>
              <a:rPr lang="en-US" sz="1800" dirty="0" smtClean="0"/>
              <a:t>(Assuming a new injection girder)</a:t>
            </a:r>
            <a:endParaRPr lang="en-US" sz="1800" dirty="0"/>
          </a:p>
        </p:txBody>
      </p:sp>
      <p:sp>
        <p:nvSpPr>
          <p:cNvPr id="5" name="Slide Number Placeholder 4"/>
          <p:cNvSpPr>
            <a:spLocks noGrp="1"/>
          </p:cNvSpPr>
          <p:nvPr>
            <p:ph type="sldNum" sz="quarter" idx="12"/>
          </p:nvPr>
        </p:nvSpPr>
        <p:spPr/>
        <p:txBody>
          <a:bodyPr/>
          <a:lstStyle/>
          <a:p>
            <a:fld id="{ADB8883E-0D01-4C1A-AC01-192C7F6DD935}" type="slidenum">
              <a:rPr lang="en-US" smtClean="0"/>
              <a:t>31</a:t>
            </a:fld>
            <a:endParaRPr lang="en-US"/>
          </a:p>
        </p:txBody>
      </p:sp>
    </p:spTree>
    <p:extLst>
      <p:ext uri="{BB962C8B-B14F-4D97-AF65-F5344CB8AC3E}">
        <p14:creationId xmlns:p14="http://schemas.microsoft.com/office/powerpoint/2010/main" val="2256660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067800" cy="5105400"/>
          </a:xfrm>
        </p:spPr>
        <p:txBody>
          <a:bodyPr>
            <a:noAutofit/>
          </a:bodyPr>
          <a:lstStyle/>
          <a:p>
            <a:pPr>
              <a:buSzPct val="100000"/>
            </a:pPr>
            <a:r>
              <a:rPr lang="en-US" sz="1800" b="1" dirty="0" smtClean="0"/>
              <a:t>Controls – need to understand issues and how to best stage work</a:t>
            </a:r>
          </a:p>
          <a:p>
            <a:pPr lvl="1">
              <a:buClr>
                <a:schemeClr val="accent1">
                  <a:lumMod val="40000"/>
                  <a:lumOff val="60000"/>
                </a:schemeClr>
              </a:buClr>
              <a:buSzPct val="100000"/>
              <a:buFont typeface="Courier New" panose="02070309020205020404" pitchFamily="49" charset="0"/>
              <a:buChar char="o"/>
            </a:pPr>
            <a:r>
              <a:rPr lang="en-US" sz="1800" dirty="0" smtClean="0"/>
              <a:t>Software </a:t>
            </a:r>
            <a:r>
              <a:rPr lang="en-US" sz="1800" dirty="0"/>
              <a:t>&amp; hardware systems for 20Hz need to be upgraded and/or </a:t>
            </a:r>
            <a:r>
              <a:rPr lang="en-US" sz="1800" dirty="0" smtClean="0"/>
              <a:t>modified.  The entire clock system is based on 15Hz.  The following would have to modified.</a:t>
            </a:r>
            <a:endParaRPr lang="en-US" sz="1800" dirty="0"/>
          </a:p>
          <a:p>
            <a:pPr lvl="1">
              <a:buClr>
                <a:schemeClr val="accent1">
                  <a:lumMod val="40000"/>
                  <a:lumOff val="60000"/>
                </a:schemeClr>
              </a:buClr>
              <a:buSzPct val="100000"/>
              <a:buFont typeface="Courier New" panose="02070309020205020404" pitchFamily="49" charset="0"/>
              <a:buChar char="o"/>
            </a:pPr>
            <a:r>
              <a:rPr lang="en-US" sz="1800" dirty="0"/>
              <a:t>Time Line Generator (TLG), </a:t>
            </a:r>
            <a:r>
              <a:rPr lang="en-US" sz="1800" dirty="0" err="1"/>
              <a:t>Tevatron</a:t>
            </a:r>
            <a:r>
              <a:rPr lang="en-US" sz="1800" dirty="0"/>
              <a:t> Clock System (TCLK), IRM’s, Frontends, Beam Budget </a:t>
            </a:r>
            <a:r>
              <a:rPr lang="en-US" sz="1800" dirty="0" smtClean="0"/>
              <a:t>Monitor</a:t>
            </a:r>
          </a:p>
          <a:p>
            <a:pPr lvl="2">
              <a:buClr>
                <a:schemeClr val="accent1">
                  <a:lumMod val="40000"/>
                  <a:lumOff val="60000"/>
                </a:schemeClr>
              </a:buClr>
              <a:buFont typeface="Courier New" panose="02070309020205020404" pitchFamily="49" charset="0"/>
              <a:buChar char="o"/>
            </a:pPr>
            <a:r>
              <a:rPr lang="en-US" sz="1800" dirty="0" smtClean="0"/>
              <a:t>What is required for just Booster to operate vs the rest of AD systems?</a:t>
            </a:r>
            <a:endParaRPr lang="en-US" sz="1800" dirty="0"/>
          </a:p>
          <a:p>
            <a:pPr lvl="1">
              <a:buClr>
                <a:schemeClr val="accent1">
                  <a:lumMod val="40000"/>
                  <a:lumOff val="60000"/>
                </a:schemeClr>
              </a:buClr>
              <a:buSzPct val="100000"/>
              <a:buFont typeface="Courier New" panose="02070309020205020404" pitchFamily="49" charset="0"/>
              <a:buChar char="o"/>
            </a:pPr>
            <a:r>
              <a:rPr lang="en-US" sz="1800" dirty="0"/>
              <a:t>Data collection, </a:t>
            </a:r>
            <a:r>
              <a:rPr lang="en-US" sz="1800" dirty="0" smtClean="0"/>
              <a:t>data </a:t>
            </a:r>
            <a:r>
              <a:rPr lang="en-US" sz="1800" dirty="0"/>
              <a:t>sampling impacting </a:t>
            </a:r>
            <a:r>
              <a:rPr lang="en-US" sz="1800" dirty="0" smtClean="0"/>
              <a:t>other accelerator controls systems</a:t>
            </a:r>
            <a:endParaRPr lang="en-US" sz="1800" b="1" dirty="0"/>
          </a:p>
          <a:p>
            <a:pPr>
              <a:buSzPct val="100000"/>
            </a:pPr>
            <a:r>
              <a:rPr lang="en-US" sz="1800" dirty="0" smtClean="0"/>
              <a:t>Utilities (most updated already under Proton Plan and PIP)</a:t>
            </a:r>
            <a:endParaRPr lang="en-US" sz="1800" dirty="0"/>
          </a:p>
          <a:p>
            <a:pPr lvl="1">
              <a:buClr>
                <a:schemeClr val="accent1">
                  <a:lumMod val="40000"/>
                  <a:lumOff val="60000"/>
                </a:schemeClr>
              </a:buClr>
              <a:buSzPct val="100000"/>
              <a:buFont typeface="Courier New" panose="02070309020205020404" pitchFamily="49" charset="0"/>
              <a:buChar char="o"/>
            </a:pPr>
            <a:r>
              <a:rPr lang="en-US" sz="1800" dirty="0" smtClean="0"/>
              <a:t>Would need to look at feeder situation – already being discussed as a add-on to PIP I or PIP II.</a:t>
            </a:r>
          </a:p>
          <a:p>
            <a:pPr lvl="2">
              <a:buClr>
                <a:schemeClr val="accent1">
                  <a:lumMod val="40000"/>
                  <a:lumOff val="60000"/>
                </a:schemeClr>
              </a:buClr>
              <a:buFont typeface="Courier New" panose="02070309020205020404" pitchFamily="49" charset="0"/>
              <a:buChar char="o"/>
            </a:pPr>
            <a:r>
              <a:rPr lang="en-US" sz="1800" dirty="0" smtClean="0"/>
              <a:t>Have rough cost estimates from FESS HV personnel</a:t>
            </a:r>
            <a:endParaRPr lang="en-US" sz="1800" dirty="0"/>
          </a:p>
          <a:p>
            <a:pPr lvl="1">
              <a:buClr>
                <a:schemeClr val="accent1">
                  <a:lumMod val="40000"/>
                  <a:lumOff val="60000"/>
                </a:schemeClr>
              </a:buClr>
              <a:buSzPct val="100000"/>
              <a:buFont typeface="Courier New" panose="02070309020205020404" pitchFamily="49" charset="0"/>
              <a:buChar char="o"/>
            </a:pPr>
            <a:r>
              <a:rPr lang="en-US" sz="1800" dirty="0" smtClean="0"/>
              <a:t>Review </a:t>
            </a:r>
            <a:r>
              <a:rPr lang="en-US" sz="1800" dirty="0"/>
              <a:t>e</a:t>
            </a:r>
            <a:r>
              <a:rPr lang="en-US" sz="1800" dirty="0" smtClean="0"/>
              <a:t>lectrical </a:t>
            </a:r>
            <a:r>
              <a:rPr lang="en-US" sz="1800" dirty="0"/>
              <a:t>power, transformers, panels, and cabling to run at </a:t>
            </a:r>
            <a:r>
              <a:rPr lang="en-US" sz="1800" dirty="0" smtClean="0"/>
              <a:t>20Hz</a:t>
            </a:r>
          </a:p>
          <a:p>
            <a:pPr lvl="2">
              <a:buClr>
                <a:schemeClr val="accent1">
                  <a:lumMod val="40000"/>
                  <a:lumOff val="60000"/>
                </a:schemeClr>
              </a:buClr>
              <a:buFont typeface="Courier New" panose="02070309020205020404" pitchFamily="49" charset="0"/>
              <a:buChar char="o"/>
            </a:pPr>
            <a:r>
              <a:rPr lang="en-US" sz="1800" dirty="0" smtClean="0"/>
              <a:t>Not expected to be an issue</a:t>
            </a:r>
          </a:p>
          <a:p>
            <a:pPr>
              <a:buSzPct val="100000"/>
            </a:pPr>
            <a:r>
              <a:rPr lang="en-US" sz="1800" dirty="0" smtClean="0"/>
              <a:t>Safety </a:t>
            </a:r>
          </a:p>
          <a:p>
            <a:pPr lvl="1">
              <a:buClr>
                <a:schemeClr val="accent1">
                  <a:lumMod val="40000"/>
                  <a:lumOff val="60000"/>
                </a:schemeClr>
              </a:buClr>
              <a:buSzPct val="100000"/>
              <a:buFont typeface="Courier New" panose="02070309020205020404" pitchFamily="49" charset="0"/>
              <a:buChar char="o"/>
            </a:pPr>
            <a:r>
              <a:rPr lang="en-US" sz="1800" dirty="0" smtClean="0"/>
              <a:t>Does the new shielding and improvements work for 20 Hz – need to be discussed</a:t>
            </a:r>
            <a:endParaRPr lang="en-US" sz="1800" dirty="0"/>
          </a:p>
        </p:txBody>
      </p:sp>
      <p:sp>
        <p:nvSpPr>
          <p:cNvPr id="4" name="Date Placeholder 3"/>
          <p:cNvSpPr>
            <a:spLocks noGrp="1"/>
          </p:cNvSpPr>
          <p:nvPr>
            <p:ph type="dt" sz="half" idx="10"/>
          </p:nvPr>
        </p:nvSpPr>
        <p:spPr/>
        <p:txBody>
          <a:bodyPr/>
          <a:lstStyle/>
          <a:p>
            <a:r>
              <a:rPr lang="en-US" smtClean="0"/>
              <a:t>11/11/2014</a:t>
            </a:r>
            <a:endParaRPr lang="en-US"/>
          </a:p>
        </p:txBody>
      </p:sp>
      <p:sp>
        <p:nvSpPr>
          <p:cNvPr id="6" name="Footer Placeholder 5"/>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0" y="73152"/>
            <a:ext cx="9144000" cy="484632"/>
          </a:xfrm>
        </p:spPr>
        <p:txBody>
          <a:bodyPr anchor="t">
            <a:noAutofit/>
          </a:bodyPr>
          <a:lstStyle/>
          <a:p>
            <a:r>
              <a:rPr lang="en-US" dirty="0" err="1" smtClean="0"/>
              <a:t>Misc</a:t>
            </a:r>
            <a:r>
              <a:rPr lang="en-US" dirty="0" smtClean="0"/>
              <a:t> - </a:t>
            </a:r>
            <a:r>
              <a:rPr lang="en-US" dirty="0"/>
              <a:t>20Hz Operation</a:t>
            </a:r>
          </a:p>
        </p:txBody>
      </p:sp>
      <p:sp>
        <p:nvSpPr>
          <p:cNvPr id="5" name="Slide Number Placeholder 4"/>
          <p:cNvSpPr>
            <a:spLocks noGrp="1"/>
          </p:cNvSpPr>
          <p:nvPr>
            <p:ph type="sldNum" sz="quarter" idx="12"/>
          </p:nvPr>
        </p:nvSpPr>
        <p:spPr/>
        <p:txBody>
          <a:bodyPr/>
          <a:lstStyle/>
          <a:p>
            <a:fld id="{ADB8883E-0D01-4C1A-AC01-192C7F6DD935}" type="slidenum">
              <a:rPr lang="en-US" smtClean="0"/>
              <a:t>32</a:t>
            </a:fld>
            <a:endParaRPr lang="en-US"/>
          </a:p>
        </p:txBody>
      </p:sp>
    </p:spTree>
    <p:extLst>
      <p:ext uri="{BB962C8B-B14F-4D97-AF65-F5344CB8AC3E}">
        <p14:creationId xmlns:p14="http://schemas.microsoft.com/office/powerpoint/2010/main" val="17600239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828800"/>
            <a:ext cx="9144000" cy="4114800"/>
          </a:xfrm>
        </p:spPr>
        <p:txBody>
          <a:bodyPr>
            <a:normAutofit fontScale="92500" lnSpcReduction="10000"/>
          </a:bodyPr>
          <a:lstStyle/>
          <a:p>
            <a:pPr>
              <a:buClr>
                <a:srgbClr val="0070C0"/>
              </a:buClr>
              <a:buSzPct val="125000"/>
            </a:pPr>
            <a:r>
              <a:rPr lang="en-US" sz="2000" dirty="0" smtClean="0"/>
              <a:t>Longitudinal coupled bunch mode dampers</a:t>
            </a:r>
          </a:p>
          <a:p>
            <a:pPr lvl="1">
              <a:buClr>
                <a:srgbClr val="0070C0"/>
              </a:buClr>
              <a:buSzPct val="125000"/>
              <a:buFont typeface="Arial" panose="020B0604020202020204" pitchFamily="34" charset="0"/>
              <a:buChar char="•"/>
            </a:pPr>
            <a:r>
              <a:rPr lang="en-US" sz="2000" dirty="0" smtClean="0"/>
              <a:t>More RF volts?</a:t>
            </a:r>
          </a:p>
          <a:p>
            <a:pPr lvl="2">
              <a:buClr>
                <a:srgbClr val="0070C0"/>
              </a:buClr>
              <a:buSzPct val="125000"/>
            </a:pPr>
            <a:r>
              <a:rPr lang="en-US" sz="2000" dirty="0" smtClean="0"/>
              <a:t>Increase the number of RF cavities from 18 to 21 using present design will </a:t>
            </a:r>
            <a:r>
              <a:rPr lang="en-US" sz="2000" dirty="0"/>
              <a:t> </a:t>
            </a:r>
            <a:r>
              <a:rPr lang="en-US" sz="2000" dirty="0" smtClean="0"/>
              <a:t>increase impedance - </a:t>
            </a:r>
          </a:p>
          <a:p>
            <a:pPr lvl="2">
              <a:buClr>
                <a:srgbClr val="0070C0"/>
              </a:buClr>
              <a:buSzPct val="125000"/>
            </a:pPr>
            <a:r>
              <a:rPr lang="en-US" sz="2000" dirty="0" smtClean="0"/>
              <a:t>Higher peak beam currents</a:t>
            </a:r>
          </a:p>
          <a:p>
            <a:pPr lvl="1">
              <a:buClr>
                <a:srgbClr val="0070C0"/>
              </a:buClr>
              <a:buSzPct val="125000"/>
              <a:buFont typeface="Arial" panose="020B0604020202020204" pitchFamily="34" charset="0"/>
              <a:buChar char="•"/>
            </a:pPr>
            <a:r>
              <a:rPr lang="en-US" sz="2000" dirty="0" smtClean="0"/>
              <a:t>PIP I is working on modernizing present longitudinal system (digital ) but will it be sufficient for PIP II?  ( Will operate new system – before making decisions on PIP II)</a:t>
            </a:r>
          </a:p>
          <a:p>
            <a:pPr>
              <a:buClr>
                <a:srgbClr val="0070C0"/>
              </a:buClr>
              <a:buSzPct val="125000"/>
            </a:pPr>
            <a:r>
              <a:rPr lang="en-US" sz="2000" dirty="0" err="1" smtClean="0"/>
              <a:t>Quadrupole</a:t>
            </a:r>
            <a:r>
              <a:rPr lang="en-US" sz="2000" dirty="0" smtClean="0"/>
              <a:t> dampers</a:t>
            </a:r>
          </a:p>
          <a:p>
            <a:pPr lvl="1">
              <a:buClr>
                <a:srgbClr val="0070C0"/>
              </a:buClr>
              <a:buSzPct val="125000"/>
              <a:buFont typeface="Arial" panose="020B0604020202020204" pitchFamily="34" charset="0"/>
              <a:buChar char="•"/>
            </a:pPr>
            <a:r>
              <a:rPr lang="en-US" sz="2000" dirty="0" smtClean="0"/>
              <a:t>Part of understanding transition and longitudinal simulations.</a:t>
            </a:r>
          </a:p>
          <a:p>
            <a:pPr>
              <a:buClr>
                <a:srgbClr val="0070C0"/>
              </a:buClr>
              <a:buSzPct val="125000"/>
            </a:pPr>
            <a:r>
              <a:rPr lang="en-US" sz="2000" dirty="0" smtClean="0"/>
              <a:t>Transverse dampers</a:t>
            </a:r>
          </a:p>
          <a:p>
            <a:pPr lvl="1">
              <a:buClr>
                <a:srgbClr val="0070C0"/>
              </a:buClr>
              <a:buSzPct val="125000"/>
              <a:buFont typeface="Arial" panose="020B0604020202020204" pitchFamily="34" charset="0"/>
              <a:buChar char="•"/>
            </a:pPr>
            <a:r>
              <a:rPr lang="en-US" sz="2000" dirty="0" smtClean="0"/>
              <a:t>PIP I upgrading analog dampers to digital dampers.   Need to first operate new system then decide the next step.</a:t>
            </a:r>
          </a:p>
          <a:p>
            <a:pPr marL="457200" lvl="1" indent="0">
              <a:buNone/>
            </a:pPr>
            <a:endParaRPr lang="en-US" sz="1800" dirty="0" smtClean="0"/>
          </a:p>
        </p:txBody>
      </p:sp>
      <p:sp>
        <p:nvSpPr>
          <p:cNvPr id="3" name="Date Placeholder 2"/>
          <p:cNvSpPr>
            <a:spLocks noGrp="1"/>
          </p:cNvSpPr>
          <p:nvPr>
            <p:ph type="dt" sz="half" idx="10"/>
          </p:nvPr>
        </p:nvSpPr>
        <p:spPr/>
        <p:txBody>
          <a:bodyPr/>
          <a:lstStyle/>
          <a:p>
            <a:r>
              <a:rPr lang="en-US" smtClean="0"/>
              <a:t>11/11/2014</a:t>
            </a:r>
            <a:endParaRPr lang="en-US"/>
          </a:p>
        </p:txBody>
      </p:sp>
      <p:sp>
        <p:nvSpPr>
          <p:cNvPr id="4" name="Footer Placeholder 3"/>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0" y="0"/>
            <a:ext cx="9144000" cy="484632"/>
          </a:xfrm>
        </p:spPr>
        <p:txBody>
          <a:bodyPr anchor="t">
            <a:noAutofit/>
          </a:bodyPr>
          <a:lstStyle/>
          <a:p>
            <a:r>
              <a:rPr lang="en-US" dirty="0" smtClean="0"/>
              <a:t>Dampers</a:t>
            </a:r>
            <a:endParaRPr lang="en-US" dirty="0">
              <a:effectLst/>
            </a:endParaRPr>
          </a:p>
        </p:txBody>
      </p:sp>
      <p:sp>
        <p:nvSpPr>
          <p:cNvPr id="6" name="Rectangle 5"/>
          <p:cNvSpPr/>
          <p:nvPr/>
        </p:nvSpPr>
        <p:spPr>
          <a:xfrm>
            <a:off x="228600" y="953869"/>
            <a:ext cx="8686800" cy="769441"/>
          </a:xfrm>
          <a:prstGeom prst="rect">
            <a:avLst/>
          </a:prstGeom>
        </p:spPr>
        <p:txBody>
          <a:bodyPr wrap="square">
            <a:spAutoFit/>
          </a:bodyPr>
          <a:lstStyle/>
          <a:p>
            <a:r>
              <a:rPr lang="en-US" sz="2200" dirty="0"/>
              <a:t>Systems are critical present operations and will need to handle higher PIP II intensities and changes to RF </a:t>
            </a:r>
            <a:r>
              <a:rPr lang="en-US" sz="2200" dirty="0" smtClean="0"/>
              <a:t>cavities</a:t>
            </a:r>
            <a:endParaRPr lang="en-US" sz="2200" dirty="0"/>
          </a:p>
        </p:txBody>
      </p:sp>
      <p:sp>
        <p:nvSpPr>
          <p:cNvPr id="7" name="Slide Number Placeholder 6"/>
          <p:cNvSpPr>
            <a:spLocks noGrp="1"/>
          </p:cNvSpPr>
          <p:nvPr>
            <p:ph type="sldNum" sz="quarter" idx="12"/>
          </p:nvPr>
        </p:nvSpPr>
        <p:spPr/>
        <p:txBody>
          <a:bodyPr/>
          <a:lstStyle/>
          <a:p>
            <a:fld id="{ADB8883E-0D01-4C1A-AC01-192C7F6DD935}" type="slidenum">
              <a:rPr lang="en-US" smtClean="0"/>
              <a:t>33</a:t>
            </a:fld>
            <a:endParaRPr lang="en-US"/>
          </a:p>
        </p:txBody>
      </p:sp>
    </p:spTree>
    <p:extLst>
      <p:ext uri="{BB962C8B-B14F-4D97-AF65-F5344CB8AC3E}">
        <p14:creationId xmlns:p14="http://schemas.microsoft.com/office/powerpoint/2010/main" val="3849151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smtClean="0"/>
              <a:t>11/11/2014</a:t>
            </a:r>
            <a:endParaRPr lang="en-US"/>
          </a:p>
        </p:txBody>
      </p:sp>
      <p:sp>
        <p:nvSpPr>
          <p:cNvPr id="10" name="Footer Placeholder 9"/>
          <p:cNvSpPr>
            <a:spLocks noGrp="1"/>
          </p:cNvSpPr>
          <p:nvPr>
            <p:ph type="ftr" sz="quarter" idx="11"/>
          </p:nvPr>
        </p:nvSpPr>
        <p:spPr/>
        <p:txBody>
          <a:bodyPr/>
          <a:lstStyle/>
          <a:p>
            <a:r>
              <a:rPr lang="en-US" dirty="0" smtClean="0">
                <a:solidFill>
                  <a:schemeClr val="tx1">
                    <a:lumMod val="50000"/>
                  </a:schemeClr>
                </a:solidFill>
              </a:rPr>
              <a:t>APT Seminar- BP</a:t>
            </a:r>
            <a:endParaRPr lang="en-US" dirty="0">
              <a:solidFill>
                <a:schemeClr val="tx1">
                  <a:lumMod val="50000"/>
                </a:schemeClr>
              </a:solidFill>
            </a:endParaRPr>
          </a:p>
        </p:txBody>
      </p:sp>
      <p:sp>
        <p:nvSpPr>
          <p:cNvPr id="2" name="Title 1"/>
          <p:cNvSpPr>
            <a:spLocks noGrp="1"/>
          </p:cNvSpPr>
          <p:nvPr>
            <p:ph type="title"/>
          </p:nvPr>
        </p:nvSpPr>
        <p:spPr>
          <a:xfrm>
            <a:off x="13138" y="0"/>
            <a:ext cx="9144000" cy="484632"/>
          </a:xfrm>
        </p:spPr>
        <p:txBody>
          <a:bodyPr anchor="t">
            <a:noAutofit/>
          </a:bodyPr>
          <a:lstStyle/>
          <a:p>
            <a:r>
              <a:rPr lang="en-US" dirty="0" smtClean="0">
                <a:solidFill>
                  <a:schemeClr val="bg2"/>
                </a:solidFill>
              </a:rPr>
              <a:t>Plan</a:t>
            </a:r>
            <a:endParaRPr lang="en-US" dirty="0">
              <a:solidFill>
                <a:schemeClr val="bg2"/>
              </a:solidFill>
            </a:endParaRPr>
          </a:p>
        </p:txBody>
      </p:sp>
      <p:sp>
        <p:nvSpPr>
          <p:cNvPr id="3" name="TextBox 2"/>
          <p:cNvSpPr txBox="1"/>
          <p:nvPr/>
        </p:nvSpPr>
        <p:spPr>
          <a:xfrm>
            <a:off x="13138" y="990600"/>
            <a:ext cx="8991600" cy="2585323"/>
          </a:xfrm>
          <a:prstGeom prst="rect">
            <a:avLst/>
          </a:prstGeom>
          <a:noFill/>
        </p:spPr>
        <p:txBody>
          <a:bodyPr wrap="square" rtlCol="0">
            <a:spAutoFit/>
          </a:bodyPr>
          <a:lstStyle/>
          <a:p>
            <a:pPr marL="342900" indent="-342900">
              <a:buFont typeface="+mj-lt"/>
              <a:buAutoNum type="arabicPeriod"/>
            </a:pPr>
            <a:r>
              <a:rPr lang="en-US" dirty="0" smtClean="0">
                <a:solidFill>
                  <a:schemeClr val="bg1"/>
                </a:solidFill>
              </a:rPr>
              <a:t>Complete a transition document – give it a name other than PIP!</a:t>
            </a:r>
            <a:r>
              <a:rPr lang="en-US" dirty="0">
                <a:solidFill>
                  <a:schemeClr val="bg1"/>
                </a:solidFill>
              </a:rPr>
              <a:t> </a:t>
            </a:r>
            <a:r>
              <a:rPr lang="en-US" dirty="0" smtClean="0">
                <a:solidFill>
                  <a:schemeClr val="bg1"/>
                </a:solidFill>
              </a:rPr>
              <a:t>  Underway</a:t>
            </a:r>
          </a:p>
          <a:p>
            <a:pPr marL="342900" indent="-342900">
              <a:buFont typeface="+mj-lt"/>
              <a:buAutoNum type="arabicPeriod"/>
            </a:pPr>
            <a:r>
              <a:rPr lang="en-US" dirty="0" smtClean="0">
                <a:solidFill>
                  <a:schemeClr val="bg1"/>
                </a:solidFill>
              </a:rPr>
              <a:t>Assign some high level management structure		     Underway</a:t>
            </a:r>
          </a:p>
          <a:p>
            <a:pPr marL="342900" indent="-342900">
              <a:buFont typeface="+mj-lt"/>
              <a:buAutoNum type="arabicPeriod"/>
            </a:pPr>
            <a:r>
              <a:rPr lang="en-US" dirty="0">
                <a:solidFill>
                  <a:schemeClr val="bg1"/>
                </a:solidFill>
              </a:rPr>
              <a:t>Generate a list of </a:t>
            </a:r>
            <a:r>
              <a:rPr lang="en-US" dirty="0" smtClean="0">
                <a:solidFill>
                  <a:schemeClr val="bg1"/>
                </a:solidFill>
              </a:rPr>
              <a:t>tasks					     Underway</a:t>
            </a:r>
          </a:p>
          <a:p>
            <a:pPr marL="800100" lvl="1" indent="-342900">
              <a:buFont typeface="+mj-lt"/>
              <a:buAutoNum type="arabicPeriod"/>
            </a:pPr>
            <a:r>
              <a:rPr lang="en-US" dirty="0" smtClean="0">
                <a:solidFill>
                  <a:schemeClr val="bg1"/>
                </a:solidFill>
              </a:rPr>
              <a:t>Assign managers						     Underway</a:t>
            </a:r>
          </a:p>
          <a:p>
            <a:pPr marL="800100" lvl="1" indent="-342900">
              <a:buFont typeface="+mj-lt"/>
              <a:buAutoNum type="arabicPeriod"/>
            </a:pPr>
            <a:r>
              <a:rPr lang="en-US" dirty="0" smtClean="0">
                <a:solidFill>
                  <a:schemeClr val="bg1"/>
                </a:solidFill>
              </a:rPr>
              <a:t>Define goals 						     Underway</a:t>
            </a:r>
          </a:p>
          <a:p>
            <a:pPr marL="800100" lvl="1" indent="-342900">
              <a:buFont typeface="+mj-lt"/>
              <a:buAutoNum type="arabicPeriod"/>
            </a:pPr>
            <a:r>
              <a:rPr lang="en-US" dirty="0" smtClean="0">
                <a:solidFill>
                  <a:schemeClr val="bg1"/>
                </a:solidFill>
              </a:rPr>
              <a:t>Define required </a:t>
            </a:r>
            <a:r>
              <a:rPr lang="en-US" dirty="0">
                <a:solidFill>
                  <a:schemeClr val="bg1"/>
                </a:solidFill>
              </a:rPr>
              <a:t>r</a:t>
            </a:r>
            <a:r>
              <a:rPr lang="en-US" dirty="0" smtClean="0">
                <a:solidFill>
                  <a:schemeClr val="bg1"/>
                </a:solidFill>
              </a:rPr>
              <a:t>esource and </a:t>
            </a:r>
            <a:r>
              <a:rPr lang="en-US" dirty="0">
                <a:solidFill>
                  <a:schemeClr val="bg1"/>
                </a:solidFill>
              </a:rPr>
              <a:t>s</a:t>
            </a:r>
            <a:r>
              <a:rPr lang="en-US" dirty="0" smtClean="0">
                <a:solidFill>
                  <a:schemeClr val="bg1"/>
                </a:solidFill>
              </a:rPr>
              <a:t>chedule (RLS)</a:t>
            </a:r>
          </a:p>
          <a:p>
            <a:pPr marL="1257300" lvl="2" indent="-342900">
              <a:buFont typeface="+mj-lt"/>
              <a:buAutoNum type="arabicPeriod"/>
            </a:pPr>
            <a:r>
              <a:rPr lang="en-US" dirty="0" smtClean="0">
                <a:solidFill>
                  <a:schemeClr val="bg1"/>
                </a:solidFill>
              </a:rPr>
              <a:t>Labor, M&amp;S and time</a:t>
            </a:r>
          </a:p>
          <a:p>
            <a:pPr marL="1257300" lvl="2" indent="-342900">
              <a:buFont typeface="+mj-lt"/>
              <a:buAutoNum type="arabicPeriod"/>
            </a:pPr>
            <a:r>
              <a:rPr lang="en-US" dirty="0" smtClean="0">
                <a:solidFill>
                  <a:schemeClr val="bg1"/>
                </a:solidFill>
              </a:rPr>
              <a:t>Additional requirements – </a:t>
            </a:r>
            <a:r>
              <a:rPr lang="en-US" dirty="0" err="1" smtClean="0">
                <a:solidFill>
                  <a:schemeClr val="bg1"/>
                </a:solidFill>
              </a:rPr>
              <a:t>ie</a:t>
            </a:r>
            <a:r>
              <a:rPr lang="en-US" dirty="0" smtClean="0">
                <a:solidFill>
                  <a:schemeClr val="bg1"/>
                </a:solidFill>
              </a:rPr>
              <a:t>. shutdowns</a:t>
            </a:r>
          </a:p>
          <a:p>
            <a:pPr marL="342900" indent="-342900">
              <a:buFont typeface="+mj-lt"/>
              <a:buAutoNum type="arabicPeriod"/>
            </a:pPr>
            <a:r>
              <a:rPr lang="en-US" dirty="0" smtClean="0">
                <a:solidFill>
                  <a:schemeClr val="bg1"/>
                </a:solidFill>
              </a:rPr>
              <a:t>Resource allocation approval </a:t>
            </a:r>
          </a:p>
        </p:txBody>
      </p:sp>
      <p:graphicFrame>
        <p:nvGraphicFramePr>
          <p:cNvPr id="4" name="Diagram 3"/>
          <p:cNvGraphicFramePr/>
          <p:nvPr>
            <p:extLst>
              <p:ext uri="{D42A27DB-BD31-4B8C-83A1-F6EECF244321}">
                <p14:modId xmlns:p14="http://schemas.microsoft.com/office/powerpoint/2010/main" val="2427839783"/>
              </p:ext>
            </p:extLst>
          </p:nvPr>
        </p:nvGraphicFramePr>
        <p:xfrm>
          <a:off x="152400" y="3981450"/>
          <a:ext cx="8991600" cy="127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352800" y="3581400"/>
            <a:ext cx="2582758" cy="369332"/>
          </a:xfrm>
          <a:prstGeom prst="rect">
            <a:avLst/>
          </a:prstGeom>
        </p:spPr>
        <p:txBody>
          <a:bodyPr wrap="none">
            <a:spAutoFit/>
          </a:bodyPr>
          <a:lstStyle/>
          <a:p>
            <a:r>
              <a:rPr lang="en-US" dirty="0"/>
              <a:t>(</a:t>
            </a:r>
            <a:r>
              <a:rPr lang="en-US" dirty="0">
                <a:solidFill>
                  <a:schemeClr val="bg2"/>
                </a:solidFill>
              </a:rPr>
              <a:t>Same process as PIP)</a:t>
            </a:r>
          </a:p>
        </p:txBody>
      </p:sp>
      <p:sp>
        <p:nvSpPr>
          <p:cNvPr id="6" name="Left Brace 5"/>
          <p:cNvSpPr/>
          <p:nvPr/>
        </p:nvSpPr>
        <p:spPr>
          <a:xfrm rot="16200000">
            <a:off x="4762503" y="2933699"/>
            <a:ext cx="228599" cy="50292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6200" y="5602069"/>
            <a:ext cx="8928538" cy="646331"/>
          </a:xfrm>
          <a:prstGeom prst="rect">
            <a:avLst/>
          </a:prstGeom>
          <a:noFill/>
        </p:spPr>
        <p:txBody>
          <a:bodyPr wrap="square" rtlCol="0">
            <a:spAutoFit/>
          </a:bodyPr>
          <a:lstStyle/>
          <a:p>
            <a:r>
              <a:rPr lang="en-US" dirty="0" smtClean="0">
                <a:solidFill>
                  <a:schemeClr val="bg1"/>
                </a:solidFill>
              </a:rPr>
              <a:t>PIP will take ~8 years (with planning and resource fluctuations)  </a:t>
            </a:r>
          </a:p>
          <a:p>
            <a:r>
              <a:rPr lang="en-US" dirty="0">
                <a:solidFill>
                  <a:schemeClr val="bg1"/>
                </a:solidFill>
              </a:rPr>
              <a:t> </a:t>
            </a:r>
            <a:r>
              <a:rPr lang="en-US" dirty="0" smtClean="0">
                <a:solidFill>
                  <a:schemeClr val="bg1"/>
                </a:solidFill>
              </a:rPr>
              <a:t>             Starting today this transition effort has about 8 years to complete</a:t>
            </a:r>
            <a:endParaRPr lang="en-US" dirty="0">
              <a:solidFill>
                <a:schemeClr val="bg1"/>
              </a:solidFill>
            </a:endParaRPr>
          </a:p>
        </p:txBody>
      </p:sp>
      <p:cxnSp>
        <p:nvCxnSpPr>
          <p:cNvPr id="9" name="Straight Connector 8"/>
          <p:cNvCxnSpPr/>
          <p:nvPr/>
        </p:nvCxnSpPr>
        <p:spPr>
          <a:xfrm flipH="1">
            <a:off x="7467600" y="3810000"/>
            <a:ext cx="6096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91400" y="3882259"/>
            <a:ext cx="685800" cy="1524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ADB8883E-0D01-4C1A-AC01-192C7F6DD935}" type="slidenum">
              <a:rPr lang="en-US" smtClean="0"/>
              <a:t>34</a:t>
            </a:fld>
            <a:endParaRPr lang="en-US"/>
          </a:p>
        </p:txBody>
      </p:sp>
      <p:sp>
        <p:nvSpPr>
          <p:cNvPr id="13" name="TextBox 12"/>
          <p:cNvSpPr txBox="1"/>
          <p:nvPr/>
        </p:nvSpPr>
        <p:spPr>
          <a:xfrm>
            <a:off x="7391404" y="5257800"/>
            <a:ext cx="768159" cy="369332"/>
          </a:xfrm>
          <a:prstGeom prst="rect">
            <a:avLst/>
          </a:prstGeom>
          <a:noFill/>
        </p:spPr>
        <p:txBody>
          <a:bodyPr wrap="none" rtlCol="0">
            <a:spAutoFit/>
          </a:bodyPr>
          <a:lstStyle/>
          <a:p>
            <a:r>
              <a:rPr lang="en-US" dirty="0" smtClean="0">
                <a:solidFill>
                  <a:schemeClr val="bg1"/>
                </a:solidFill>
              </a:rPr>
              <a:t>2018</a:t>
            </a:r>
            <a:endParaRPr lang="en-US" dirty="0">
              <a:solidFill>
                <a:schemeClr val="bg1"/>
              </a:solidFill>
            </a:endParaRPr>
          </a:p>
        </p:txBody>
      </p:sp>
    </p:spTree>
    <p:extLst>
      <p:ext uri="{BB962C8B-B14F-4D97-AF65-F5344CB8AC3E}">
        <p14:creationId xmlns:p14="http://schemas.microsoft.com/office/powerpoint/2010/main" val="3201783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chemeClr val="bg2"/>
                </a:solidFill>
              </a:rPr>
              <a:t>11/11/2014</a:t>
            </a:r>
            <a:endParaRPr lang="en-US" dirty="0">
              <a:solidFill>
                <a:schemeClr val="bg2"/>
              </a:solidFill>
            </a:endParaRPr>
          </a:p>
        </p:txBody>
      </p:sp>
      <p:sp>
        <p:nvSpPr>
          <p:cNvPr id="6" name="Footer Placeholder 5"/>
          <p:cNvSpPr>
            <a:spLocks noGrp="1"/>
          </p:cNvSpPr>
          <p:nvPr>
            <p:ph type="ftr" sz="quarter" idx="11"/>
          </p:nvPr>
        </p:nvSpPr>
        <p:spPr/>
        <p:txBody>
          <a:bodyPr/>
          <a:lstStyle/>
          <a:p>
            <a:r>
              <a:rPr lang="en-US" smtClean="0">
                <a:solidFill>
                  <a:schemeClr val="bg2"/>
                </a:solidFill>
              </a:rPr>
              <a:t>APT Seminar- BP</a:t>
            </a:r>
            <a:endParaRPr lang="en-US" dirty="0">
              <a:solidFill>
                <a:schemeClr val="bg2"/>
              </a:solidFill>
            </a:endParaRPr>
          </a:p>
        </p:txBody>
      </p:sp>
      <p:sp>
        <p:nvSpPr>
          <p:cNvPr id="2" name="Title 1"/>
          <p:cNvSpPr>
            <a:spLocks noGrp="1"/>
          </p:cNvSpPr>
          <p:nvPr>
            <p:ph type="title"/>
          </p:nvPr>
        </p:nvSpPr>
        <p:spPr>
          <a:xfrm>
            <a:off x="0" y="0"/>
            <a:ext cx="9144000" cy="484632"/>
          </a:xfrm>
        </p:spPr>
        <p:txBody>
          <a:bodyPr anchor="t">
            <a:noAutofit/>
          </a:bodyPr>
          <a:lstStyle/>
          <a:p>
            <a:r>
              <a:rPr lang="en-US" dirty="0" smtClean="0">
                <a:solidFill>
                  <a:schemeClr val="bg2"/>
                </a:solidFill>
              </a:rPr>
              <a:t>PIP II Operations – </a:t>
            </a:r>
            <a:br>
              <a:rPr lang="en-US" dirty="0" smtClean="0">
                <a:solidFill>
                  <a:schemeClr val="bg2"/>
                </a:solidFill>
              </a:rPr>
            </a:br>
            <a:r>
              <a:rPr lang="en-US" dirty="0" smtClean="0">
                <a:solidFill>
                  <a:schemeClr val="bg2"/>
                </a:solidFill>
              </a:rPr>
              <a:t>Developing a Strategy </a:t>
            </a:r>
            <a:endParaRPr lang="en-US" dirty="0">
              <a:solidFill>
                <a:schemeClr val="bg2"/>
              </a:solidFill>
            </a:endParaRPr>
          </a:p>
        </p:txBody>
      </p:sp>
      <p:graphicFrame>
        <p:nvGraphicFramePr>
          <p:cNvPr id="8" name="Diagram 7"/>
          <p:cNvGraphicFramePr/>
          <p:nvPr>
            <p:extLst>
              <p:ext uri="{D42A27DB-BD31-4B8C-83A1-F6EECF244321}">
                <p14:modId xmlns:p14="http://schemas.microsoft.com/office/powerpoint/2010/main" val="1419301908"/>
              </p:ext>
            </p:extLst>
          </p:nvPr>
        </p:nvGraphicFramePr>
        <p:xfrm>
          <a:off x="609600" y="1295400"/>
          <a:ext cx="82296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9"/>
          <p:cNvSpPr/>
          <p:nvPr/>
        </p:nvSpPr>
        <p:spPr>
          <a:xfrm>
            <a:off x="3352800" y="4572000"/>
            <a:ext cx="5638800"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871" y="2542937"/>
            <a:ext cx="3571812" cy="646331"/>
          </a:xfrm>
          <a:prstGeom prst="rect">
            <a:avLst/>
          </a:prstGeom>
          <a:noFill/>
        </p:spPr>
        <p:txBody>
          <a:bodyPr wrap="none" rtlCol="0">
            <a:spAutoFit/>
          </a:bodyPr>
          <a:lstStyle/>
          <a:p>
            <a:r>
              <a:rPr lang="en-US" dirty="0" smtClean="0">
                <a:solidFill>
                  <a:schemeClr val="bg1"/>
                </a:solidFill>
              </a:rPr>
              <a:t>Understood</a:t>
            </a:r>
          </a:p>
          <a:p>
            <a:r>
              <a:rPr lang="en-US" dirty="0" smtClean="0">
                <a:solidFill>
                  <a:schemeClr val="bg1"/>
                </a:solidFill>
              </a:rPr>
              <a:t>Objectives – Documented Plan</a:t>
            </a:r>
            <a:endParaRPr lang="en-US" dirty="0">
              <a:solidFill>
                <a:schemeClr val="bg1"/>
              </a:solidFill>
            </a:endParaRPr>
          </a:p>
        </p:txBody>
      </p:sp>
      <p:cxnSp>
        <p:nvCxnSpPr>
          <p:cNvPr id="16" name="Straight Arrow Connector 15"/>
          <p:cNvCxnSpPr/>
          <p:nvPr/>
        </p:nvCxnSpPr>
        <p:spPr>
          <a:xfrm>
            <a:off x="533400" y="3189268"/>
            <a:ext cx="838200" cy="1687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3400" y="3189268"/>
            <a:ext cx="1524000" cy="544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334001" y="3450402"/>
            <a:ext cx="3657600" cy="646331"/>
          </a:xfrm>
          <a:prstGeom prst="rect">
            <a:avLst/>
          </a:prstGeom>
          <a:noFill/>
        </p:spPr>
        <p:txBody>
          <a:bodyPr wrap="square" rtlCol="0">
            <a:spAutoFit/>
          </a:bodyPr>
          <a:lstStyle/>
          <a:p>
            <a:r>
              <a:rPr lang="en-US" dirty="0" smtClean="0">
                <a:solidFill>
                  <a:schemeClr val="bg1"/>
                </a:solidFill>
              </a:rPr>
              <a:t>Defining and documenting what needs to be done</a:t>
            </a:r>
            <a:endParaRPr lang="en-US" dirty="0">
              <a:solidFill>
                <a:schemeClr val="bg1"/>
              </a:solidFill>
            </a:endParaRPr>
          </a:p>
        </p:txBody>
      </p:sp>
      <p:cxnSp>
        <p:nvCxnSpPr>
          <p:cNvPr id="5" name="Straight Arrow Connector 4"/>
          <p:cNvCxnSpPr/>
          <p:nvPr/>
        </p:nvCxnSpPr>
        <p:spPr>
          <a:xfrm>
            <a:off x="6553200" y="4096733"/>
            <a:ext cx="0" cy="4752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ADB8883E-0D01-4C1A-AC01-192C7F6DD935}" type="slidenum">
              <a:rPr lang="en-US" smtClean="0">
                <a:solidFill>
                  <a:schemeClr val="bg2"/>
                </a:solidFill>
              </a:rPr>
              <a:t>35</a:t>
            </a:fld>
            <a:endParaRPr lang="en-US" dirty="0">
              <a:solidFill>
                <a:schemeClr val="bg2"/>
              </a:solidFill>
            </a:endParaRPr>
          </a:p>
        </p:txBody>
      </p:sp>
    </p:spTree>
    <p:extLst>
      <p:ext uri="{BB962C8B-B14F-4D97-AF65-F5344CB8AC3E}">
        <p14:creationId xmlns:p14="http://schemas.microsoft.com/office/powerpoint/2010/main" val="25514084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29496" y="1295400"/>
            <a:ext cx="9144000" cy="4616648"/>
          </a:xfrm>
          <a:prstGeom prst="rect">
            <a:avLst/>
          </a:prstGeom>
        </p:spPr>
        <p:txBody>
          <a:bodyPr wrap="square">
            <a:spAutoFit/>
          </a:bodyPr>
          <a:lstStyle/>
          <a:p>
            <a:r>
              <a:rPr lang="en-US" sz="2000" dirty="0">
                <a:solidFill>
                  <a:schemeClr val="bg1"/>
                </a:solidFill>
              </a:rPr>
              <a:t>Proton Improvement Plan/Proton Improvement Plan-II: Transition Plan</a:t>
            </a:r>
          </a:p>
          <a:p>
            <a:r>
              <a:rPr lang="en-US" sz="2000" dirty="0">
                <a:solidFill>
                  <a:schemeClr val="bg1"/>
                </a:solidFill>
              </a:rPr>
              <a:t>October </a:t>
            </a:r>
            <a:r>
              <a:rPr lang="en-US" sz="2000" dirty="0" smtClean="0">
                <a:solidFill>
                  <a:schemeClr val="bg1"/>
                </a:solidFill>
              </a:rPr>
              <a:t>2014 </a:t>
            </a:r>
            <a:endParaRPr lang="en-US" sz="2000" dirty="0">
              <a:solidFill>
                <a:schemeClr val="bg1"/>
              </a:solidFill>
            </a:endParaRPr>
          </a:p>
          <a:p>
            <a:r>
              <a:rPr lang="en-US" sz="2000" dirty="0">
                <a:solidFill>
                  <a:schemeClr val="bg1"/>
                </a:solidFill>
              </a:rPr>
              <a:t> </a:t>
            </a:r>
            <a:endParaRPr lang="en-US" dirty="0">
              <a:solidFill>
                <a:schemeClr val="bg1"/>
              </a:solidFill>
            </a:endParaRPr>
          </a:p>
          <a:p>
            <a:r>
              <a:rPr lang="en-US" dirty="0">
                <a:solidFill>
                  <a:schemeClr val="bg1"/>
                </a:solidFill>
              </a:rPr>
              <a:t>The Proton Improvement Plan is currently underway with stated goals of achieving reliable, 15 Hz, beam operations of the existing Linac and Booster at a per pulse intensity of 4.2×10</a:t>
            </a:r>
            <a:r>
              <a:rPr lang="en-US" baseline="30000" dirty="0">
                <a:solidFill>
                  <a:schemeClr val="bg1"/>
                </a:solidFill>
              </a:rPr>
              <a:t>12</a:t>
            </a:r>
            <a:r>
              <a:rPr lang="en-US" dirty="0">
                <a:solidFill>
                  <a:schemeClr val="bg1"/>
                </a:solidFill>
              </a:rPr>
              <a:t> protons, over the period through 2025</a:t>
            </a:r>
            <a:r>
              <a:rPr lang="en-US" dirty="0" smtClean="0">
                <a:solidFill>
                  <a:schemeClr val="bg1"/>
                </a:solidFill>
              </a:rPr>
              <a:t>.</a:t>
            </a:r>
          </a:p>
          <a:p>
            <a:endParaRPr lang="en-US" dirty="0" smtClean="0">
              <a:solidFill>
                <a:schemeClr val="bg1"/>
              </a:solidFill>
            </a:endParaRPr>
          </a:p>
          <a:p>
            <a:r>
              <a:rPr lang="en-US" dirty="0" smtClean="0">
                <a:solidFill>
                  <a:schemeClr val="bg1"/>
                </a:solidFill>
              </a:rPr>
              <a:t>Proton </a:t>
            </a:r>
            <a:r>
              <a:rPr lang="en-US" dirty="0">
                <a:solidFill>
                  <a:schemeClr val="bg1"/>
                </a:solidFill>
              </a:rPr>
              <a:t>Improvement Plan-II is a proposal for enhanced performance of the proton complex at Fermilab based on the replacement of the existing </a:t>
            </a:r>
            <a:r>
              <a:rPr lang="en-US" dirty="0" smtClean="0">
                <a:solidFill>
                  <a:schemeClr val="bg1"/>
                </a:solidFill>
              </a:rPr>
              <a:t>400 MeV </a:t>
            </a:r>
            <a:r>
              <a:rPr lang="en-US" dirty="0">
                <a:solidFill>
                  <a:schemeClr val="bg1"/>
                </a:solidFill>
              </a:rPr>
              <a:t>Linac with a new </a:t>
            </a:r>
            <a:r>
              <a:rPr lang="en-US" dirty="0" smtClean="0">
                <a:solidFill>
                  <a:schemeClr val="bg1"/>
                </a:solidFill>
              </a:rPr>
              <a:t>800 MeV Superconducting </a:t>
            </a:r>
            <a:r>
              <a:rPr lang="en-US" dirty="0">
                <a:solidFill>
                  <a:schemeClr val="bg1"/>
                </a:solidFill>
              </a:rPr>
              <a:t>Linac. It is anticipated such a replacement will occur in the 2023-2025 timeframe, and should enable Booster operations at a per pulse intensity of 6.4×10</a:t>
            </a:r>
            <a:r>
              <a:rPr lang="en-US" baseline="30000" dirty="0">
                <a:solidFill>
                  <a:schemeClr val="bg1"/>
                </a:solidFill>
              </a:rPr>
              <a:t>12</a:t>
            </a:r>
            <a:r>
              <a:rPr lang="en-US" dirty="0">
                <a:solidFill>
                  <a:schemeClr val="bg1"/>
                </a:solidFill>
              </a:rPr>
              <a:t> </a:t>
            </a:r>
            <a:r>
              <a:rPr lang="en-US" dirty="0" smtClean="0">
                <a:solidFill>
                  <a:schemeClr val="bg1"/>
                </a:solidFill>
              </a:rPr>
              <a:t>protons at 20 Hz, </a:t>
            </a:r>
            <a:r>
              <a:rPr lang="en-US" dirty="0">
                <a:solidFill>
                  <a:schemeClr val="bg1"/>
                </a:solidFill>
              </a:rPr>
              <a:t>over the period through at least 2030.  This document describes modifications to the current Proton Improvement Plan and suggested transitional modifications to the accelerator complex, to effectively prepare for and accommodate Proton Improvement </a:t>
            </a:r>
            <a:r>
              <a:rPr lang="en-US" dirty="0" smtClean="0">
                <a:solidFill>
                  <a:schemeClr val="bg1"/>
                </a:solidFill>
              </a:rPr>
              <a:t>Plan-II.</a:t>
            </a:r>
            <a:endParaRPr lang="en-US" dirty="0">
              <a:solidFill>
                <a:schemeClr val="bg1"/>
              </a:solidFill>
            </a:endParaRPr>
          </a:p>
        </p:txBody>
      </p:sp>
      <p:sp>
        <p:nvSpPr>
          <p:cNvPr id="8" name="Rectangle 7"/>
          <p:cNvSpPr/>
          <p:nvPr/>
        </p:nvSpPr>
        <p:spPr>
          <a:xfrm>
            <a:off x="39719" y="990600"/>
            <a:ext cx="2467342" cy="369332"/>
          </a:xfrm>
          <a:prstGeom prst="rect">
            <a:avLst/>
          </a:prstGeom>
        </p:spPr>
        <p:txBody>
          <a:bodyPr wrap="none">
            <a:spAutoFit/>
          </a:bodyPr>
          <a:lstStyle/>
          <a:p>
            <a:r>
              <a:rPr lang="en-US" dirty="0">
                <a:solidFill>
                  <a:prstClr val="black"/>
                </a:solidFill>
              </a:rPr>
              <a:t>(Steve </a:t>
            </a:r>
            <a:r>
              <a:rPr lang="en-US" dirty="0" smtClean="0">
                <a:solidFill>
                  <a:prstClr val="black"/>
                </a:solidFill>
              </a:rPr>
              <a:t>Holmes et. al)</a:t>
            </a:r>
            <a:endParaRPr lang="en-US" dirty="0"/>
          </a:p>
        </p:txBody>
      </p:sp>
      <p:sp>
        <p:nvSpPr>
          <p:cNvPr id="9" name="TextBox 8"/>
          <p:cNvSpPr txBox="1"/>
          <p:nvPr/>
        </p:nvSpPr>
        <p:spPr>
          <a:xfrm>
            <a:off x="36870" y="-49145"/>
            <a:ext cx="9107130" cy="1031051"/>
          </a:xfrm>
          <a:prstGeom prst="rect">
            <a:avLst/>
          </a:prstGeom>
          <a:noFill/>
        </p:spPr>
        <p:txBody>
          <a:bodyPr wrap="square" rtlCol="0">
            <a:spAutoFit/>
          </a:bodyPr>
          <a:lstStyle/>
          <a:p>
            <a:endParaRPr lang="en-US" sz="4100" b="1" dirty="0">
              <a:solidFill>
                <a:schemeClr val="bg2"/>
              </a:solidFill>
            </a:endParaRPr>
          </a:p>
          <a:p>
            <a:r>
              <a:rPr lang="en-US" sz="2000" b="1" dirty="0" smtClean="0">
                <a:solidFill>
                  <a:schemeClr val="bg2"/>
                </a:solidFill>
              </a:rPr>
              <a:t>First </a:t>
            </a:r>
            <a:r>
              <a:rPr lang="en-US" sz="2000" b="1" dirty="0">
                <a:solidFill>
                  <a:schemeClr val="bg2"/>
                </a:solidFill>
              </a:rPr>
              <a:t>Step</a:t>
            </a:r>
            <a:r>
              <a:rPr lang="en-US" sz="2000" b="1" dirty="0" smtClean="0">
                <a:solidFill>
                  <a:schemeClr val="bg2"/>
                </a:solidFill>
              </a:rPr>
              <a:t>:  Produce a document by this spring that outlines the plan</a:t>
            </a:r>
          </a:p>
        </p:txBody>
      </p:sp>
      <p:sp>
        <p:nvSpPr>
          <p:cNvPr id="2" name="Date Placeholder 1"/>
          <p:cNvSpPr>
            <a:spLocks noGrp="1"/>
          </p:cNvSpPr>
          <p:nvPr>
            <p:ph type="dt" sz="half" idx="10"/>
          </p:nvPr>
        </p:nvSpPr>
        <p:spPr/>
        <p:txBody>
          <a:bodyPr/>
          <a:lstStyle/>
          <a:p>
            <a:r>
              <a:rPr lang="en-US" smtClean="0">
                <a:solidFill>
                  <a:schemeClr val="bg2"/>
                </a:solidFill>
              </a:rPr>
              <a:t>11/11/2014</a:t>
            </a:r>
            <a:endParaRPr lang="en-US" dirty="0">
              <a:solidFill>
                <a:schemeClr val="bg2"/>
              </a:solidFill>
            </a:endParaRPr>
          </a:p>
        </p:txBody>
      </p:sp>
      <p:sp>
        <p:nvSpPr>
          <p:cNvPr id="4" name="Footer Placeholder 3"/>
          <p:cNvSpPr>
            <a:spLocks noGrp="1"/>
          </p:cNvSpPr>
          <p:nvPr>
            <p:ph type="ftr" sz="quarter" idx="11"/>
          </p:nvPr>
        </p:nvSpPr>
        <p:spPr/>
        <p:txBody>
          <a:bodyPr/>
          <a:lstStyle/>
          <a:p>
            <a:r>
              <a:rPr lang="en-US" smtClean="0">
                <a:solidFill>
                  <a:schemeClr val="bg2"/>
                </a:solidFill>
              </a:rPr>
              <a:t>APT Seminar- BP</a:t>
            </a:r>
            <a:endParaRPr lang="en-US" dirty="0">
              <a:solidFill>
                <a:schemeClr val="bg2"/>
              </a:solidFill>
            </a:endParaRPr>
          </a:p>
        </p:txBody>
      </p:sp>
      <p:sp>
        <p:nvSpPr>
          <p:cNvPr id="10" name="Title 1"/>
          <p:cNvSpPr>
            <a:spLocks noGrp="1"/>
          </p:cNvSpPr>
          <p:nvPr>
            <p:ph type="title"/>
          </p:nvPr>
        </p:nvSpPr>
        <p:spPr>
          <a:xfrm>
            <a:off x="0" y="0"/>
            <a:ext cx="9144000" cy="484632"/>
          </a:xfrm>
        </p:spPr>
        <p:txBody>
          <a:bodyPr anchor="t">
            <a:noAutofit/>
          </a:bodyPr>
          <a:lstStyle/>
          <a:p>
            <a:r>
              <a:rPr lang="en-US" dirty="0" smtClean="0">
                <a:solidFill>
                  <a:schemeClr val="bg2"/>
                </a:solidFill>
              </a:rPr>
              <a:t>Developing a Strategy </a:t>
            </a:r>
            <a:r>
              <a:rPr lang="en-US" sz="3200" dirty="0" smtClean="0">
                <a:solidFill>
                  <a:schemeClr val="bg2"/>
                </a:solidFill>
              </a:rPr>
              <a:t/>
            </a:r>
            <a:br>
              <a:rPr lang="en-US" sz="3200" dirty="0" smtClean="0">
                <a:solidFill>
                  <a:schemeClr val="bg2"/>
                </a:solidFill>
              </a:rPr>
            </a:br>
            <a:endParaRPr lang="en-US" sz="3200" dirty="0">
              <a:solidFill>
                <a:schemeClr val="bg2"/>
              </a:solidFill>
            </a:endParaRPr>
          </a:p>
        </p:txBody>
      </p:sp>
      <p:sp>
        <p:nvSpPr>
          <p:cNvPr id="6" name="Slide Number Placeholder 5"/>
          <p:cNvSpPr>
            <a:spLocks noGrp="1"/>
          </p:cNvSpPr>
          <p:nvPr>
            <p:ph type="sldNum" sz="quarter" idx="12"/>
          </p:nvPr>
        </p:nvSpPr>
        <p:spPr/>
        <p:txBody>
          <a:bodyPr/>
          <a:lstStyle/>
          <a:p>
            <a:fld id="{ADB8883E-0D01-4C1A-AC01-192C7F6DD935}" type="slidenum">
              <a:rPr lang="en-US" smtClean="0">
                <a:solidFill>
                  <a:schemeClr val="bg2"/>
                </a:solidFill>
              </a:rPr>
              <a:t>36</a:t>
            </a:fld>
            <a:endParaRPr lang="en-US">
              <a:solidFill>
                <a:schemeClr val="bg2"/>
              </a:solidFill>
            </a:endParaRPr>
          </a:p>
        </p:txBody>
      </p:sp>
    </p:spTree>
    <p:extLst>
      <p:ext uri="{BB962C8B-B14F-4D97-AF65-F5344CB8AC3E}">
        <p14:creationId xmlns:p14="http://schemas.microsoft.com/office/powerpoint/2010/main" val="25039999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31955" y="990600"/>
            <a:ext cx="9112045"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182880" bIns="45720" numCol="1" anchor="ctr" anchorCtr="0" compatLnSpc="1">
            <a:prstTxWarp prst="textNoShape">
              <a:avLst/>
            </a:prstTxWarp>
            <a:spAutoFit/>
          </a:bodyPr>
          <a:lstStyle>
            <a:lvl1pPr fontAlgn="base">
              <a:spcBef>
                <a:spcPct val="0"/>
              </a:spcBef>
              <a:spcAft>
                <a:spcPct val="0"/>
              </a:spcAft>
              <a:tabLst>
                <a:tab pos="5937250" algn="r"/>
              </a:tabLst>
              <a:defRPr>
                <a:solidFill>
                  <a:schemeClr val="tx1"/>
                </a:solidFill>
                <a:latin typeface="Arial" pitchFamily="34" charset="0"/>
                <a:cs typeface="Arial" pitchFamily="34" charset="0"/>
              </a:defRPr>
            </a:lvl1pPr>
            <a:lvl2pPr fontAlgn="base">
              <a:spcBef>
                <a:spcPct val="0"/>
              </a:spcBef>
              <a:spcAft>
                <a:spcPct val="0"/>
              </a:spcAft>
              <a:tabLst>
                <a:tab pos="5937250" algn="r"/>
              </a:tabLst>
              <a:defRPr>
                <a:solidFill>
                  <a:schemeClr val="tx1"/>
                </a:solidFill>
                <a:latin typeface="Arial" pitchFamily="34" charset="0"/>
                <a:cs typeface="Arial" pitchFamily="34" charset="0"/>
              </a:defRPr>
            </a:lvl2pPr>
            <a:lvl3pPr fontAlgn="base">
              <a:spcBef>
                <a:spcPct val="0"/>
              </a:spcBef>
              <a:spcAft>
                <a:spcPct val="0"/>
              </a:spcAft>
              <a:tabLst>
                <a:tab pos="5937250" algn="r"/>
              </a:tabLst>
              <a:defRPr>
                <a:solidFill>
                  <a:schemeClr val="tx1"/>
                </a:solidFill>
                <a:latin typeface="Arial" pitchFamily="34" charset="0"/>
                <a:cs typeface="Arial" pitchFamily="34" charset="0"/>
              </a:defRPr>
            </a:lvl3pPr>
            <a:lvl4pPr fontAlgn="base">
              <a:spcBef>
                <a:spcPct val="0"/>
              </a:spcBef>
              <a:spcAft>
                <a:spcPct val="0"/>
              </a:spcAft>
              <a:tabLst>
                <a:tab pos="5937250" algn="r"/>
              </a:tabLst>
              <a:defRPr>
                <a:solidFill>
                  <a:schemeClr val="tx1"/>
                </a:solidFill>
                <a:latin typeface="Arial" pitchFamily="34" charset="0"/>
                <a:cs typeface="Arial" pitchFamily="34" charset="0"/>
              </a:defRPr>
            </a:lvl4pPr>
            <a:lvl5pPr fontAlgn="base">
              <a:spcBef>
                <a:spcPct val="0"/>
              </a:spcBef>
              <a:spcAft>
                <a:spcPct val="0"/>
              </a:spcAft>
              <a:tabLst>
                <a:tab pos="5937250" algn="r"/>
              </a:tabLst>
              <a:defRPr>
                <a:solidFill>
                  <a:schemeClr val="tx1"/>
                </a:solidFill>
                <a:latin typeface="Arial" pitchFamily="34" charset="0"/>
                <a:cs typeface="Arial" pitchFamily="34" charset="0"/>
              </a:defRPr>
            </a:lvl5pPr>
            <a:lvl6pPr fontAlgn="base">
              <a:spcBef>
                <a:spcPct val="0"/>
              </a:spcBef>
              <a:spcAft>
                <a:spcPct val="0"/>
              </a:spcAft>
              <a:tabLst>
                <a:tab pos="5937250" algn="r"/>
              </a:tabLst>
              <a:defRPr>
                <a:solidFill>
                  <a:schemeClr val="tx1"/>
                </a:solidFill>
                <a:latin typeface="Arial" pitchFamily="34" charset="0"/>
                <a:cs typeface="Arial" pitchFamily="34" charset="0"/>
              </a:defRPr>
            </a:lvl6pPr>
            <a:lvl7pPr fontAlgn="base">
              <a:spcBef>
                <a:spcPct val="0"/>
              </a:spcBef>
              <a:spcAft>
                <a:spcPct val="0"/>
              </a:spcAft>
              <a:tabLst>
                <a:tab pos="5937250" algn="r"/>
              </a:tabLst>
              <a:defRPr>
                <a:solidFill>
                  <a:schemeClr val="tx1"/>
                </a:solidFill>
                <a:latin typeface="Arial" pitchFamily="34" charset="0"/>
                <a:cs typeface="Arial" pitchFamily="34" charset="0"/>
              </a:defRPr>
            </a:lvl7pPr>
            <a:lvl8pPr fontAlgn="base">
              <a:spcBef>
                <a:spcPct val="0"/>
              </a:spcBef>
              <a:spcAft>
                <a:spcPct val="0"/>
              </a:spcAft>
              <a:tabLst>
                <a:tab pos="5937250" algn="r"/>
              </a:tabLst>
              <a:defRPr>
                <a:solidFill>
                  <a:schemeClr val="tx1"/>
                </a:solidFill>
                <a:latin typeface="Arial" pitchFamily="34" charset="0"/>
                <a:cs typeface="Arial" pitchFamily="34" charset="0"/>
              </a:defRPr>
            </a:lvl8pPr>
            <a:lvl9pPr fontAlgn="base">
              <a:spcBef>
                <a:spcPct val="0"/>
              </a:spcBef>
              <a:spcAft>
                <a:spcPct val="0"/>
              </a:spcAft>
              <a:tabLst>
                <a:tab pos="5937250" algn="r"/>
              </a:tabLst>
              <a:defRPr>
                <a:solidFill>
                  <a:schemeClr val="tx1"/>
                </a:solidFill>
                <a:latin typeface="Arial" pitchFamily="34" charset="0"/>
                <a:cs typeface="Arial" pitchFamily="34" charset="0"/>
              </a:defRPr>
            </a:lvl9pPr>
          </a:lstStyle>
          <a:p>
            <a:pPr marR="0" lvl="0" algn="l" defTabSz="914400" rtl="0" eaLnBrk="1" fontAlgn="base" latinLnBrk="0" hangingPunct="1">
              <a:lnSpc>
                <a:spcPct val="100000"/>
              </a:lnSpc>
              <a:spcBef>
                <a:spcPct val="0"/>
              </a:spcBef>
              <a:spcAft>
                <a:spcPct val="0"/>
              </a:spcAft>
              <a:buClrTx/>
              <a:buSzTx/>
              <a:tabLst>
                <a:tab pos="5937250" algn="r"/>
              </a:tabLst>
            </a:pPr>
            <a:r>
              <a:rPr kumimoji="0" lang="en-US" altLang="en-US" sz="2000" b="1"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Table of Contents</a:t>
            </a:r>
            <a:endParaRPr kumimoji="0" lang="en-US" altLang="en-US" sz="2000" b="1" i="0" u="none" strike="noStrike" cap="none" normalizeH="0" baseline="0" dirty="0" smtClean="0">
              <a:ln>
                <a:noFill/>
              </a:ln>
              <a:solidFill>
                <a:schemeClr val="bg2"/>
              </a:solidFill>
              <a:effectLst/>
              <a:latin typeface="Arial" pitchFamily="34" charset="0"/>
              <a:cs typeface="Arial" pitchFamily="34" charset="0"/>
            </a:endParaRPr>
          </a:p>
          <a:p>
            <a:pPr marL="376237" marR="0" lvl="0" indent="-285750" defTabSz="914400" rtl="0" eaLnBrk="0" fontAlgn="base" latinLnBrk="0" hangingPunct="0">
              <a:lnSpc>
                <a:spcPct val="150000"/>
              </a:lnSpc>
              <a:spcBef>
                <a:spcPct val="0"/>
              </a:spcBef>
              <a:spcAft>
                <a:spcPct val="0"/>
              </a:spcAft>
              <a:buClr>
                <a:schemeClr val="accent1"/>
              </a:buClr>
              <a:buSzTx/>
              <a:buFont typeface="Wingdings" panose="05000000000000000000" pitchFamily="2" charset="2"/>
              <a:buChar char="§"/>
              <a:tabLst>
                <a:tab pos="5937250" algn="r"/>
              </a:tabLst>
            </a:pPr>
            <a:r>
              <a:rPr kumimoji="0" lang="en-US" altLang="ja-JP" sz="1700" i="0" strike="noStrike" cap="none" normalizeH="0" baseline="0" dirty="0" smtClean="0">
                <a:ln>
                  <a:noFill/>
                </a:ln>
                <a:solidFill>
                  <a:schemeClr val="accent6">
                    <a:lumMod val="50000"/>
                  </a:schemeClr>
                </a:solidFill>
                <a:effectLst/>
                <a:latin typeface="+mn-lt"/>
                <a:ea typeface="Calibri" pitchFamily="34" charset="0"/>
                <a:cs typeface="Times New Roman" pitchFamily="18" charset="0"/>
              </a:rPr>
              <a:t>Introduction </a:t>
            </a:r>
            <a:endParaRPr kumimoji="0" lang="en-US" altLang="ja-JP" sz="1700" i="0" strike="noStrike" cap="none" normalizeH="0" baseline="0" dirty="0" smtClean="0">
              <a:ln>
                <a:noFill/>
              </a:ln>
              <a:solidFill>
                <a:schemeClr val="accent6">
                  <a:lumMod val="50000"/>
                </a:schemeClr>
              </a:solidFill>
              <a:effectLst/>
              <a:latin typeface="+mn-lt"/>
            </a:endParaRPr>
          </a:p>
          <a:p>
            <a:pPr marL="376237" marR="0" lvl="0" indent="-285750" defTabSz="914400" rtl="0" eaLnBrk="0" fontAlgn="base" latinLnBrk="0" hangingPunct="0">
              <a:lnSpc>
                <a:spcPct val="150000"/>
              </a:lnSpc>
              <a:spcBef>
                <a:spcPct val="0"/>
              </a:spcBef>
              <a:spcAft>
                <a:spcPct val="0"/>
              </a:spcAft>
              <a:buClr>
                <a:schemeClr val="accent1"/>
              </a:buClr>
              <a:buSzTx/>
              <a:buFont typeface="Wingdings" panose="05000000000000000000" pitchFamily="2" charset="2"/>
              <a:buChar char="§"/>
              <a:tabLst>
                <a:tab pos="5937250" algn="r"/>
              </a:tabLst>
            </a:pPr>
            <a:r>
              <a:rPr kumimoji="0" lang="en-US" altLang="ja-JP" sz="1700" i="0" strike="noStrike" cap="none" normalizeH="0" baseline="0" dirty="0" smtClean="0">
                <a:ln>
                  <a:noFill/>
                </a:ln>
                <a:solidFill>
                  <a:schemeClr val="accent6">
                    <a:lumMod val="50000"/>
                  </a:schemeClr>
                </a:solidFill>
                <a:effectLst/>
                <a:latin typeface="+mn-lt"/>
                <a:ea typeface="Calibri" pitchFamily="34" charset="0"/>
                <a:cs typeface="Times New Roman" pitchFamily="18" charset="0"/>
              </a:rPr>
              <a:t>Performance Goals</a:t>
            </a:r>
            <a:endParaRPr kumimoji="0" lang="en-US" altLang="ja-JP" sz="1700" i="0" strike="noStrike" cap="none" normalizeH="0" baseline="0" dirty="0" smtClean="0">
              <a:ln>
                <a:noFill/>
              </a:ln>
              <a:solidFill>
                <a:schemeClr val="accent6">
                  <a:lumMod val="50000"/>
                </a:schemeClr>
              </a:solidFill>
              <a:effectLst/>
              <a:latin typeface="+mn-lt"/>
            </a:endParaRPr>
          </a:p>
          <a:p>
            <a:pPr marL="376237" marR="0" lvl="0" indent="-285750" defTabSz="914400" rtl="0" eaLnBrk="0" fontAlgn="base" latinLnBrk="0" hangingPunct="0">
              <a:lnSpc>
                <a:spcPct val="150000"/>
              </a:lnSpc>
              <a:spcBef>
                <a:spcPct val="0"/>
              </a:spcBef>
              <a:spcAft>
                <a:spcPct val="0"/>
              </a:spcAft>
              <a:buClr>
                <a:schemeClr val="accent1"/>
              </a:buClr>
              <a:buSzTx/>
              <a:buFont typeface="Wingdings" panose="05000000000000000000" pitchFamily="2" charset="2"/>
              <a:buChar char="§"/>
              <a:tabLst>
                <a:tab pos="5937250" algn="r"/>
              </a:tabLst>
            </a:pPr>
            <a:r>
              <a:rPr kumimoji="0" lang="en-US" altLang="ja-JP" sz="1700" i="0" strike="noStrike" cap="none" normalizeH="0" baseline="0" dirty="0" smtClean="0">
                <a:ln>
                  <a:noFill/>
                </a:ln>
                <a:solidFill>
                  <a:schemeClr val="accent6">
                    <a:lumMod val="50000"/>
                  </a:schemeClr>
                </a:solidFill>
                <a:effectLst/>
                <a:latin typeface="+mn-lt"/>
                <a:ea typeface="Calibri" pitchFamily="34" charset="0"/>
                <a:cs typeface="Times New Roman" pitchFamily="18" charset="0"/>
              </a:rPr>
              <a:t>Goals and Scope of the Proton Improvement Plan </a:t>
            </a:r>
            <a:r>
              <a:rPr kumimoji="0" lang="en-US" altLang="ja-JP" sz="1700" i="0" strike="noStrike" cap="none" normalizeH="0" baseline="0" dirty="0" smtClean="0">
                <a:ln>
                  <a:noFill/>
                </a:ln>
                <a:solidFill>
                  <a:srgbClr val="00B050"/>
                </a:solidFill>
                <a:effectLst/>
                <a:latin typeface="+mn-lt"/>
                <a:ea typeface="Calibri" pitchFamily="34" charset="0"/>
                <a:cs typeface="Times New Roman" pitchFamily="18" charset="0"/>
              </a:rPr>
              <a:t>(</a:t>
            </a:r>
            <a:r>
              <a:rPr lang="en-US" altLang="ja-JP" sz="1700" dirty="0">
                <a:solidFill>
                  <a:srgbClr val="00B050"/>
                </a:solidFill>
                <a:latin typeface="+mn-lt"/>
                <a:ea typeface="Calibri" pitchFamily="34" charset="0"/>
                <a:cs typeface="Times New Roman" pitchFamily="18" charset="0"/>
              </a:rPr>
              <a:t>d</a:t>
            </a:r>
            <a:r>
              <a:rPr kumimoji="0" lang="en-US" altLang="ja-JP" sz="1700" i="0" strike="noStrike" cap="none" normalizeH="0" baseline="0" dirty="0" smtClean="0">
                <a:ln>
                  <a:noFill/>
                </a:ln>
                <a:solidFill>
                  <a:srgbClr val="00B050"/>
                </a:solidFill>
                <a:effectLst/>
                <a:latin typeface="+mn-lt"/>
                <a:ea typeface="Calibri" pitchFamily="34" charset="0"/>
                <a:cs typeface="Times New Roman" pitchFamily="18" charset="0"/>
              </a:rPr>
              <a:t>one)</a:t>
            </a:r>
            <a:endParaRPr kumimoji="0" lang="en-US" altLang="ja-JP" sz="1700" i="0" strike="noStrike" cap="none" normalizeH="0" baseline="0" dirty="0" smtClean="0">
              <a:ln>
                <a:noFill/>
              </a:ln>
              <a:solidFill>
                <a:srgbClr val="00B050"/>
              </a:solidFill>
              <a:effectLst/>
              <a:latin typeface="+mn-lt"/>
            </a:endParaRPr>
          </a:p>
          <a:p>
            <a:pPr marL="376237" marR="0" lvl="0" indent="-285750" defTabSz="914400" rtl="0" eaLnBrk="0" fontAlgn="base" latinLnBrk="0" hangingPunct="0">
              <a:lnSpc>
                <a:spcPct val="150000"/>
              </a:lnSpc>
              <a:spcBef>
                <a:spcPct val="0"/>
              </a:spcBef>
              <a:spcAft>
                <a:spcPct val="0"/>
              </a:spcAft>
              <a:buClr>
                <a:schemeClr val="accent1"/>
              </a:buClr>
              <a:buSzTx/>
              <a:buFont typeface="Wingdings" panose="05000000000000000000" pitchFamily="2" charset="2"/>
              <a:buChar char="§"/>
              <a:tabLst>
                <a:tab pos="5937250" algn="r"/>
              </a:tabLst>
            </a:pPr>
            <a:r>
              <a:rPr kumimoji="0" lang="en-US" altLang="ja-JP" sz="1700" i="0" strike="noStrike" cap="none" normalizeH="0" baseline="0" dirty="0" smtClean="0">
                <a:ln>
                  <a:noFill/>
                </a:ln>
                <a:solidFill>
                  <a:schemeClr val="accent6">
                    <a:lumMod val="50000"/>
                  </a:schemeClr>
                </a:solidFill>
                <a:effectLst/>
                <a:latin typeface="+mn-lt"/>
                <a:ea typeface="Calibri" pitchFamily="34" charset="0"/>
                <a:cs typeface="Times New Roman" pitchFamily="18" charset="0"/>
              </a:rPr>
              <a:t>Goals of PIP </a:t>
            </a:r>
            <a:r>
              <a:rPr kumimoji="0" lang="en-US" altLang="ja-JP" sz="1700" i="0" strike="noStrike" cap="none" normalizeH="0" baseline="0" dirty="0" smtClean="0">
                <a:ln>
                  <a:noFill/>
                </a:ln>
                <a:solidFill>
                  <a:srgbClr val="00B050"/>
                </a:solidFill>
                <a:effectLst/>
                <a:latin typeface="+mn-lt"/>
                <a:ea typeface="Calibri" pitchFamily="34" charset="0"/>
                <a:cs typeface="Times New Roman" pitchFamily="18" charset="0"/>
              </a:rPr>
              <a:t>(done)</a:t>
            </a:r>
            <a:endParaRPr kumimoji="0" lang="en-US" altLang="ja-JP" sz="1700" i="0" strike="noStrike" cap="none" normalizeH="0" baseline="0" dirty="0" smtClean="0">
              <a:ln>
                <a:noFill/>
              </a:ln>
              <a:solidFill>
                <a:srgbClr val="00B050"/>
              </a:solidFill>
              <a:effectLst/>
              <a:latin typeface="+mn-lt"/>
            </a:endParaRPr>
          </a:p>
          <a:p>
            <a:pPr marL="376237" marR="0" lvl="0" indent="-285750" defTabSz="914400" rtl="0" eaLnBrk="0" fontAlgn="base" latinLnBrk="0" hangingPunct="0">
              <a:lnSpc>
                <a:spcPct val="150000"/>
              </a:lnSpc>
              <a:spcBef>
                <a:spcPct val="0"/>
              </a:spcBef>
              <a:spcAft>
                <a:spcPct val="0"/>
              </a:spcAft>
              <a:buClr>
                <a:schemeClr val="accent1"/>
              </a:buClr>
              <a:buSzTx/>
              <a:buFont typeface="Wingdings" panose="05000000000000000000" pitchFamily="2" charset="2"/>
              <a:buChar char="§"/>
              <a:tabLst>
                <a:tab pos="5937250" algn="r"/>
              </a:tabLst>
            </a:pPr>
            <a:r>
              <a:rPr kumimoji="0" lang="en-US" altLang="ja-JP" sz="1700" i="0" strike="noStrike" cap="none" normalizeH="0" baseline="0" dirty="0" smtClean="0">
                <a:ln>
                  <a:noFill/>
                </a:ln>
                <a:solidFill>
                  <a:schemeClr val="accent6">
                    <a:lumMod val="50000"/>
                  </a:schemeClr>
                </a:solidFill>
                <a:effectLst/>
                <a:latin typeface="+mn-lt"/>
                <a:ea typeface="Calibri" pitchFamily="34" charset="0"/>
                <a:cs typeface="Times New Roman" pitchFamily="18" charset="0"/>
              </a:rPr>
              <a:t>PIP scope – original and as modified for PIP-II </a:t>
            </a:r>
            <a:r>
              <a:rPr kumimoji="0" lang="en-US" altLang="ja-JP" sz="1600" i="0" strike="noStrike" cap="none" normalizeH="0" baseline="0" dirty="0" smtClean="0">
                <a:ln>
                  <a:noFill/>
                </a:ln>
                <a:solidFill>
                  <a:srgbClr val="00B050"/>
                </a:solidFill>
                <a:effectLst/>
                <a:latin typeface="+mn-lt"/>
                <a:ea typeface="Calibri" pitchFamily="34" charset="0"/>
                <a:cs typeface="Times New Roman" pitchFamily="18" charset="0"/>
              </a:rPr>
              <a:t>(mostly done – pushing through</a:t>
            </a:r>
            <a:r>
              <a:rPr lang="en-US" altLang="ja-JP" sz="1600" dirty="0">
                <a:solidFill>
                  <a:srgbClr val="00B050"/>
                </a:solidFill>
                <a:latin typeface="+mn-lt"/>
                <a:ea typeface="Calibri" pitchFamily="34" charset="0"/>
                <a:cs typeface="Times New Roman" pitchFamily="18" charset="0"/>
              </a:rPr>
              <a:t> </a:t>
            </a:r>
            <a:r>
              <a:rPr kumimoji="0" lang="en-US" altLang="ja-JP" sz="1600" i="0" strike="noStrike" cap="none" normalizeH="0" dirty="0" smtClean="0">
                <a:ln>
                  <a:noFill/>
                </a:ln>
                <a:solidFill>
                  <a:srgbClr val="00B050"/>
                </a:solidFill>
                <a:effectLst/>
                <a:latin typeface="+mn-lt"/>
                <a:ea typeface="Calibri" pitchFamily="34" charset="0"/>
                <a:cs typeface="Times New Roman" pitchFamily="18" charset="0"/>
              </a:rPr>
              <a:t>RLS</a:t>
            </a:r>
            <a:r>
              <a:rPr kumimoji="0" lang="en-US" altLang="ja-JP" sz="1600" i="0" strike="noStrike" cap="none" normalizeH="0" baseline="0" dirty="0" smtClean="0">
                <a:ln>
                  <a:noFill/>
                </a:ln>
                <a:solidFill>
                  <a:srgbClr val="00B050"/>
                </a:solidFill>
                <a:effectLst/>
                <a:latin typeface="+mn-lt"/>
                <a:ea typeface="Calibri" pitchFamily="34" charset="0"/>
                <a:cs typeface="Times New Roman" pitchFamily="18" charset="0"/>
              </a:rPr>
              <a:t>)</a:t>
            </a:r>
            <a:endParaRPr kumimoji="0" lang="en-US" altLang="ja-JP" sz="1600" i="0" strike="noStrike" cap="none" normalizeH="0" baseline="0" dirty="0" smtClean="0">
              <a:ln>
                <a:noFill/>
              </a:ln>
              <a:solidFill>
                <a:srgbClr val="00B050"/>
              </a:solidFill>
              <a:effectLst/>
              <a:latin typeface="+mn-lt"/>
            </a:endParaRPr>
          </a:p>
          <a:p>
            <a:pPr marL="376237" marR="0" lvl="0" indent="-285750" defTabSz="914400" rtl="0" eaLnBrk="0" fontAlgn="base" latinLnBrk="0" hangingPunct="0">
              <a:lnSpc>
                <a:spcPct val="150000"/>
              </a:lnSpc>
              <a:spcBef>
                <a:spcPct val="0"/>
              </a:spcBef>
              <a:spcAft>
                <a:spcPct val="0"/>
              </a:spcAft>
              <a:buClr>
                <a:schemeClr val="accent1"/>
              </a:buClr>
              <a:buSzTx/>
              <a:buFont typeface="Wingdings" panose="05000000000000000000" pitchFamily="2" charset="2"/>
              <a:buChar char="§"/>
              <a:tabLst>
                <a:tab pos="5937250" algn="r"/>
              </a:tabLst>
            </a:pPr>
            <a:r>
              <a:rPr kumimoji="0" lang="en-US" altLang="ja-JP" sz="1700" i="0" strike="noStrike" cap="none" normalizeH="0" baseline="0" dirty="0" smtClean="0">
                <a:ln>
                  <a:noFill/>
                </a:ln>
                <a:solidFill>
                  <a:schemeClr val="accent6">
                    <a:lumMod val="50000"/>
                  </a:schemeClr>
                </a:solidFill>
                <a:effectLst/>
                <a:latin typeface="+mn-lt"/>
                <a:ea typeface="Calibri" pitchFamily="34" charset="0"/>
                <a:cs typeface="Times New Roman" pitchFamily="18" charset="0"/>
              </a:rPr>
              <a:t>Deliverables/Key Performance Parameters that will define the completion of PIP</a:t>
            </a:r>
            <a:endParaRPr kumimoji="0" lang="en-US" altLang="ja-JP" sz="1700" i="0" strike="noStrike" cap="none" normalizeH="0" baseline="0" dirty="0" smtClean="0">
              <a:ln>
                <a:noFill/>
              </a:ln>
              <a:solidFill>
                <a:schemeClr val="accent6">
                  <a:lumMod val="50000"/>
                </a:schemeClr>
              </a:solidFill>
              <a:effectLst/>
              <a:latin typeface="+mn-lt"/>
            </a:endParaRPr>
          </a:p>
          <a:p>
            <a:pPr marL="376237" marR="0" lvl="0" indent="-285750" defTabSz="914400" rtl="0" eaLnBrk="0" fontAlgn="base" latinLnBrk="0" hangingPunct="0">
              <a:lnSpc>
                <a:spcPct val="150000"/>
              </a:lnSpc>
              <a:spcBef>
                <a:spcPct val="0"/>
              </a:spcBef>
              <a:spcAft>
                <a:spcPct val="0"/>
              </a:spcAft>
              <a:buClr>
                <a:schemeClr val="accent1"/>
              </a:buClr>
              <a:buSzTx/>
              <a:buFont typeface="Wingdings" panose="05000000000000000000" pitchFamily="2" charset="2"/>
              <a:buChar char="§"/>
              <a:tabLst>
                <a:tab pos="5937250" algn="r"/>
              </a:tabLst>
            </a:pPr>
            <a:r>
              <a:rPr kumimoji="0" lang="en-US" altLang="ja-JP" sz="1700" i="0" strike="noStrike" cap="none" normalizeH="0" baseline="0" dirty="0" smtClean="0">
                <a:ln>
                  <a:noFill/>
                </a:ln>
                <a:solidFill>
                  <a:schemeClr val="accent6">
                    <a:lumMod val="50000"/>
                  </a:schemeClr>
                </a:solidFill>
                <a:effectLst/>
                <a:latin typeface="+mn-lt"/>
                <a:ea typeface="Calibri" pitchFamily="34" charset="0"/>
                <a:cs typeface="Times New Roman" pitchFamily="18" charset="0"/>
              </a:rPr>
              <a:t>Goals and Scope of PIP-II </a:t>
            </a:r>
            <a:endParaRPr kumimoji="0" lang="en-US" altLang="ja-JP" sz="1700" i="0" strike="noStrike" cap="none" normalizeH="0" baseline="0" dirty="0" smtClean="0">
              <a:ln>
                <a:noFill/>
              </a:ln>
              <a:solidFill>
                <a:schemeClr val="accent6">
                  <a:lumMod val="50000"/>
                </a:schemeClr>
              </a:solidFill>
              <a:effectLst/>
              <a:latin typeface="+mn-lt"/>
            </a:endParaRPr>
          </a:p>
          <a:p>
            <a:pPr marL="376237" marR="0" lvl="0" indent="-285750" defTabSz="914400" rtl="0" eaLnBrk="0" fontAlgn="base" latinLnBrk="0" hangingPunct="0">
              <a:lnSpc>
                <a:spcPct val="150000"/>
              </a:lnSpc>
              <a:spcBef>
                <a:spcPct val="0"/>
              </a:spcBef>
              <a:spcAft>
                <a:spcPct val="0"/>
              </a:spcAft>
              <a:buClr>
                <a:schemeClr val="accent1"/>
              </a:buClr>
              <a:buSzTx/>
              <a:buFont typeface="Wingdings" panose="05000000000000000000" pitchFamily="2" charset="2"/>
              <a:buChar char="§"/>
              <a:tabLst>
                <a:tab pos="5937250" algn="r"/>
              </a:tabLst>
            </a:pPr>
            <a:r>
              <a:rPr kumimoji="0" lang="en-US" altLang="ja-JP" sz="1700" i="0" strike="noStrike" cap="none" normalizeH="0" baseline="0" dirty="0" smtClean="0">
                <a:ln>
                  <a:noFill/>
                </a:ln>
                <a:solidFill>
                  <a:schemeClr val="accent6">
                    <a:lumMod val="50000"/>
                  </a:schemeClr>
                </a:solidFill>
                <a:effectLst/>
                <a:latin typeface="+mn-lt"/>
                <a:ea typeface="Calibri" pitchFamily="34" charset="0"/>
                <a:cs typeface="Times New Roman" pitchFamily="18" charset="0"/>
              </a:rPr>
              <a:t>Goals and Scope of Work for PIP-II</a:t>
            </a:r>
            <a:endParaRPr kumimoji="0" lang="en-US" altLang="ja-JP" sz="1700" i="0" strike="noStrike" cap="none" normalizeH="0" baseline="0" dirty="0" smtClean="0">
              <a:ln>
                <a:noFill/>
              </a:ln>
              <a:solidFill>
                <a:schemeClr val="accent6">
                  <a:lumMod val="50000"/>
                </a:schemeClr>
              </a:solidFill>
              <a:effectLst/>
              <a:latin typeface="+mn-lt"/>
            </a:endParaRPr>
          </a:p>
          <a:p>
            <a:pPr marL="376237" marR="0" lvl="0" indent="-285750" defTabSz="914400" rtl="0" eaLnBrk="0" fontAlgn="base" latinLnBrk="0" hangingPunct="0">
              <a:lnSpc>
                <a:spcPct val="150000"/>
              </a:lnSpc>
              <a:spcBef>
                <a:spcPct val="0"/>
              </a:spcBef>
              <a:spcAft>
                <a:spcPct val="0"/>
              </a:spcAft>
              <a:buClr>
                <a:schemeClr val="accent1"/>
              </a:buClr>
              <a:buSzTx/>
              <a:buFont typeface="Wingdings" panose="05000000000000000000" pitchFamily="2" charset="2"/>
              <a:buChar char="§"/>
              <a:tabLst>
                <a:tab pos="5937250" algn="r"/>
              </a:tabLst>
            </a:pPr>
            <a:r>
              <a:rPr kumimoji="0" lang="en-US" altLang="ja-JP" sz="1700" i="0" strike="noStrike" cap="none" normalizeH="0" baseline="0" dirty="0" smtClean="0">
                <a:ln>
                  <a:noFill/>
                </a:ln>
                <a:solidFill>
                  <a:schemeClr val="accent6">
                    <a:lumMod val="50000"/>
                  </a:schemeClr>
                </a:solidFill>
                <a:effectLst/>
                <a:latin typeface="+mn-lt"/>
                <a:ea typeface="Calibri" pitchFamily="34" charset="0"/>
                <a:cs typeface="Times New Roman" pitchFamily="18" charset="0"/>
              </a:rPr>
              <a:t>Booster/Recycler/Main Injector Performance Requirements in the PIP-II Era</a:t>
            </a:r>
            <a:endParaRPr kumimoji="0" lang="en-US" altLang="ja-JP" sz="1700" i="0" strike="noStrike" cap="none" normalizeH="0" baseline="0" dirty="0" smtClean="0">
              <a:ln>
                <a:noFill/>
              </a:ln>
              <a:solidFill>
                <a:schemeClr val="accent6">
                  <a:lumMod val="50000"/>
                </a:schemeClr>
              </a:solidFill>
              <a:effectLst/>
              <a:latin typeface="+mn-lt"/>
            </a:endParaRPr>
          </a:p>
          <a:p>
            <a:pPr marL="376237" marR="0" lvl="0" indent="-285750" defTabSz="914400" rtl="0" eaLnBrk="0" fontAlgn="base" latinLnBrk="0" hangingPunct="0">
              <a:lnSpc>
                <a:spcPct val="150000"/>
              </a:lnSpc>
              <a:spcBef>
                <a:spcPct val="0"/>
              </a:spcBef>
              <a:spcAft>
                <a:spcPct val="0"/>
              </a:spcAft>
              <a:buClr>
                <a:schemeClr val="accent1"/>
              </a:buClr>
              <a:buSzTx/>
              <a:buFont typeface="Wingdings" panose="05000000000000000000" pitchFamily="2" charset="2"/>
              <a:buChar char="§"/>
              <a:tabLst>
                <a:tab pos="5937250" algn="r"/>
              </a:tabLst>
            </a:pPr>
            <a:r>
              <a:rPr kumimoji="0" lang="en-US" altLang="ja-JP" sz="1700" i="0" strike="noStrike" cap="none" normalizeH="0" baseline="0" dirty="0" smtClean="0">
                <a:ln>
                  <a:noFill/>
                </a:ln>
                <a:solidFill>
                  <a:schemeClr val="accent6">
                    <a:lumMod val="50000"/>
                  </a:schemeClr>
                </a:solidFill>
                <a:effectLst/>
                <a:latin typeface="+mn-lt"/>
                <a:ea typeface="Calibri" pitchFamily="34" charset="0"/>
                <a:cs typeface="Times New Roman" pitchFamily="18" charset="0"/>
              </a:rPr>
              <a:t>Scope of Work to Prepare Booster/Recycler/Main Injector for PIP-II</a:t>
            </a:r>
            <a:endParaRPr kumimoji="0" lang="en-US" altLang="ja-JP" sz="1700" i="0" strike="noStrike" cap="none" normalizeH="0" baseline="0" dirty="0" smtClean="0">
              <a:ln>
                <a:noFill/>
              </a:ln>
              <a:solidFill>
                <a:schemeClr val="accent6">
                  <a:lumMod val="50000"/>
                </a:schemeClr>
              </a:solidFill>
              <a:effectLst/>
              <a:latin typeface="+mn-lt"/>
            </a:endParaRPr>
          </a:p>
          <a:p>
            <a:pPr marL="376237" marR="0" lvl="0" indent="-285750" defTabSz="914400" rtl="0" eaLnBrk="0" fontAlgn="base" latinLnBrk="0" hangingPunct="0">
              <a:lnSpc>
                <a:spcPct val="150000"/>
              </a:lnSpc>
              <a:spcBef>
                <a:spcPct val="0"/>
              </a:spcBef>
              <a:spcAft>
                <a:spcPct val="0"/>
              </a:spcAft>
              <a:buClr>
                <a:schemeClr val="accent1"/>
              </a:buClr>
              <a:buSzTx/>
              <a:buFont typeface="Wingdings" panose="05000000000000000000" pitchFamily="2" charset="2"/>
              <a:buChar char="§"/>
              <a:tabLst>
                <a:tab pos="5937250" algn="r"/>
              </a:tabLst>
            </a:pPr>
            <a:r>
              <a:rPr kumimoji="0" lang="en-US" altLang="ja-JP" sz="1700" i="0" strike="noStrike" cap="none" normalizeH="0" baseline="0" dirty="0" smtClean="0">
                <a:ln>
                  <a:noFill/>
                </a:ln>
                <a:solidFill>
                  <a:srgbClr val="FF0000"/>
                </a:solidFill>
                <a:effectLst/>
                <a:latin typeface="+mn-lt"/>
                <a:ea typeface="Calibri" pitchFamily="34" charset="0"/>
                <a:cs typeface="Times New Roman" pitchFamily="18" charset="0"/>
              </a:rPr>
              <a:t>Transition Period Resource Requirements and Schedule </a:t>
            </a:r>
          </a:p>
          <a:p>
            <a:pPr marL="90487" marR="0" lvl="0" defTabSz="914400" rtl="0" eaLnBrk="0" fontAlgn="base" latinLnBrk="0" hangingPunct="0">
              <a:lnSpc>
                <a:spcPct val="150000"/>
              </a:lnSpc>
              <a:spcBef>
                <a:spcPct val="0"/>
              </a:spcBef>
              <a:spcAft>
                <a:spcPct val="0"/>
              </a:spcAft>
              <a:buClr>
                <a:schemeClr val="accent1"/>
              </a:buClr>
              <a:buSzTx/>
              <a:tabLst>
                <a:tab pos="5937250" algn="r"/>
              </a:tabLst>
            </a:pPr>
            <a:r>
              <a:rPr lang="en-US" altLang="ja-JP" sz="1700" dirty="0" smtClean="0">
                <a:solidFill>
                  <a:srgbClr val="FF0000"/>
                </a:solidFill>
                <a:latin typeface="+mn-lt"/>
                <a:ea typeface="Calibri" pitchFamily="34" charset="0"/>
                <a:cs typeface="Times New Roman" pitchFamily="18" charset="0"/>
              </a:rPr>
              <a:t>	        </a:t>
            </a:r>
            <a:r>
              <a:rPr kumimoji="0" lang="en-US" altLang="ja-JP" sz="1700" i="0" strike="noStrike" cap="none" normalizeH="0" baseline="0" dirty="0" smtClean="0">
                <a:ln>
                  <a:noFill/>
                </a:ln>
                <a:solidFill>
                  <a:srgbClr val="FF0000"/>
                </a:solidFill>
                <a:effectLst/>
                <a:latin typeface="+mn-lt"/>
                <a:ea typeface="Calibri" pitchFamily="34" charset="0"/>
                <a:cs typeface="Times New Roman" pitchFamily="18" charset="0"/>
              </a:rPr>
              <a:t>Difficul</a:t>
            </a:r>
            <a:r>
              <a:rPr lang="en-US" altLang="ja-JP" sz="1700" dirty="0" smtClean="0">
                <a:solidFill>
                  <a:srgbClr val="FF0000"/>
                </a:solidFill>
                <a:latin typeface="+mn-lt"/>
                <a:ea typeface="Calibri" pitchFamily="34" charset="0"/>
                <a:cs typeface="Times New Roman" pitchFamily="18" charset="0"/>
              </a:rPr>
              <a:t>t </a:t>
            </a:r>
            <a:r>
              <a:rPr lang="en-US" altLang="ja-JP" sz="1700" dirty="0">
                <a:solidFill>
                  <a:srgbClr val="FF0000"/>
                </a:solidFill>
                <a:latin typeface="+mn-lt"/>
                <a:ea typeface="Calibri" pitchFamily="34" charset="0"/>
                <a:cs typeface="Times New Roman" pitchFamily="18" charset="0"/>
              </a:rPr>
              <a:t>p</a:t>
            </a:r>
            <a:r>
              <a:rPr lang="en-US" altLang="ja-JP" sz="1700" dirty="0" smtClean="0">
                <a:solidFill>
                  <a:srgbClr val="FF0000"/>
                </a:solidFill>
                <a:latin typeface="+mn-lt"/>
                <a:ea typeface="Calibri" pitchFamily="34" charset="0"/>
                <a:cs typeface="Times New Roman" pitchFamily="18" charset="0"/>
              </a:rPr>
              <a:t>art – information required may take time…will adjust as required</a:t>
            </a:r>
            <a:endParaRPr kumimoji="0" lang="en-US" altLang="ja-JP" sz="1700" i="0" strike="noStrike" cap="none" normalizeH="0" baseline="0" dirty="0" smtClean="0">
              <a:ln>
                <a:noFill/>
              </a:ln>
              <a:solidFill>
                <a:srgbClr val="FF0000"/>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937250" algn="r"/>
              </a:tabLst>
            </a:pPr>
            <a:endParaRPr kumimoji="0" lang="en-US"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Date Placeholder 2"/>
          <p:cNvSpPr>
            <a:spLocks noGrp="1"/>
          </p:cNvSpPr>
          <p:nvPr>
            <p:ph type="dt" sz="half" idx="10"/>
          </p:nvPr>
        </p:nvSpPr>
        <p:spPr/>
        <p:txBody>
          <a:bodyPr/>
          <a:lstStyle/>
          <a:p>
            <a:r>
              <a:rPr lang="en-US" smtClean="0">
                <a:solidFill>
                  <a:schemeClr val="bg2"/>
                </a:solidFill>
              </a:rPr>
              <a:t>11/11/2014</a:t>
            </a:r>
            <a:endParaRPr lang="en-US" dirty="0">
              <a:solidFill>
                <a:schemeClr val="bg2"/>
              </a:solidFill>
            </a:endParaRPr>
          </a:p>
        </p:txBody>
      </p:sp>
      <p:sp>
        <p:nvSpPr>
          <p:cNvPr id="5" name="Footer Placeholder 4"/>
          <p:cNvSpPr>
            <a:spLocks noGrp="1"/>
          </p:cNvSpPr>
          <p:nvPr>
            <p:ph type="ftr" sz="quarter" idx="11"/>
          </p:nvPr>
        </p:nvSpPr>
        <p:spPr/>
        <p:txBody>
          <a:bodyPr/>
          <a:lstStyle/>
          <a:p>
            <a:r>
              <a:rPr lang="en-US" smtClean="0">
                <a:solidFill>
                  <a:schemeClr val="bg2"/>
                </a:solidFill>
              </a:rPr>
              <a:t>APT Seminar- BP</a:t>
            </a:r>
            <a:endParaRPr lang="en-US" dirty="0">
              <a:solidFill>
                <a:schemeClr val="bg2"/>
              </a:solidFill>
            </a:endParaRPr>
          </a:p>
        </p:txBody>
      </p:sp>
      <p:sp>
        <p:nvSpPr>
          <p:cNvPr id="2" name="Title 1"/>
          <p:cNvSpPr>
            <a:spLocks noGrp="1"/>
          </p:cNvSpPr>
          <p:nvPr>
            <p:ph type="title"/>
          </p:nvPr>
        </p:nvSpPr>
        <p:spPr>
          <a:xfrm>
            <a:off x="0" y="0"/>
            <a:ext cx="9112045" cy="484632"/>
          </a:xfrm>
        </p:spPr>
        <p:txBody>
          <a:bodyPr anchor="t">
            <a:normAutofit fontScale="90000"/>
          </a:bodyPr>
          <a:lstStyle/>
          <a:p>
            <a:r>
              <a:rPr lang="en-US" sz="4600" dirty="0" smtClean="0">
                <a:solidFill>
                  <a:schemeClr val="bg2"/>
                </a:solidFill>
              </a:rPr>
              <a:t>Transition Outline</a:t>
            </a:r>
            <a:r>
              <a:rPr lang="en-US" sz="3100" dirty="0" smtClean="0">
                <a:solidFill>
                  <a:schemeClr val="bg2"/>
                </a:solidFill>
              </a:rPr>
              <a:t/>
            </a:r>
            <a:br>
              <a:rPr lang="en-US" sz="3100" dirty="0" smtClean="0">
                <a:solidFill>
                  <a:schemeClr val="bg2"/>
                </a:solidFill>
              </a:rPr>
            </a:br>
            <a:r>
              <a:rPr lang="en-US" sz="2700" dirty="0" smtClean="0">
                <a:solidFill>
                  <a:schemeClr val="bg2"/>
                </a:solidFill>
              </a:rPr>
              <a:t>(Work in progress)</a:t>
            </a:r>
            <a:endParaRPr lang="en-US" sz="2700" dirty="0">
              <a:solidFill>
                <a:schemeClr val="bg2"/>
              </a:solidFill>
            </a:endParaRPr>
          </a:p>
        </p:txBody>
      </p:sp>
      <p:sp>
        <p:nvSpPr>
          <p:cNvPr id="6" name="Slide Number Placeholder 5"/>
          <p:cNvSpPr>
            <a:spLocks noGrp="1"/>
          </p:cNvSpPr>
          <p:nvPr>
            <p:ph type="sldNum" sz="quarter" idx="12"/>
          </p:nvPr>
        </p:nvSpPr>
        <p:spPr/>
        <p:txBody>
          <a:bodyPr/>
          <a:lstStyle/>
          <a:p>
            <a:fld id="{ADB8883E-0D01-4C1A-AC01-192C7F6DD935}" type="slidenum">
              <a:rPr lang="en-US" smtClean="0">
                <a:solidFill>
                  <a:schemeClr val="bg2"/>
                </a:solidFill>
              </a:rPr>
              <a:t>37</a:t>
            </a:fld>
            <a:endParaRPr lang="en-US">
              <a:solidFill>
                <a:schemeClr val="bg2"/>
              </a:solidFill>
            </a:endParaRPr>
          </a:p>
        </p:txBody>
      </p:sp>
    </p:spTree>
    <p:extLst>
      <p:ext uri="{BB962C8B-B14F-4D97-AF65-F5344CB8AC3E}">
        <p14:creationId xmlns:p14="http://schemas.microsoft.com/office/powerpoint/2010/main" val="3090845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solidFill>
                  <a:schemeClr val="bg2"/>
                </a:solidFill>
              </a:rPr>
              <a:t>11/11/2014</a:t>
            </a:r>
            <a:endParaRPr lang="en-US" dirty="0">
              <a:solidFill>
                <a:schemeClr val="bg2"/>
              </a:solidFill>
            </a:endParaRPr>
          </a:p>
        </p:txBody>
      </p:sp>
      <p:sp>
        <p:nvSpPr>
          <p:cNvPr id="8" name="Footer Placeholder 7"/>
          <p:cNvSpPr>
            <a:spLocks noGrp="1"/>
          </p:cNvSpPr>
          <p:nvPr>
            <p:ph type="ftr" sz="quarter" idx="11"/>
          </p:nvPr>
        </p:nvSpPr>
        <p:spPr/>
        <p:txBody>
          <a:bodyPr/>
          <a:lstStyle/>
          <a:p>
            <a:r>
              <a:rPr lang="en-US" smtClean="0">
                <a:solidFill>
                  <a:schemeClr val="bg2"/>
                </a:solidFill>
              </a:rPr>
              <a:t>APT Seminar- BP</a:t>
            </a:r>
            <a:endParaRPr lang="en-US" dirty="0">
              <a:solidFill>
                <a:schemeClr val="bg2"/>
              </a:solidFill>
            </a:endParaRPr>
          </a:p>
        </p:txBody>
      </p:sp>
      <p:sp>
        <p:nvSpPr>
          <p:cNvPr id="2" name="Title 1"/>
          <p:cNvSpPr>
            <a:spLocks noGrp="1"/>
          </p:cNvSpPr>
          <p:nvPr>
            <p:ph type="title"/>
          </p:nvPr>
        </p:nvSpPr>
        <p:spPr>
          <a:xfrm>
            <a:off x="0" y="0"/>
            <a:ext cx="9144000" cy="484632"/>
          </a:xfrm>
        </p:spPr>
        <p:txBody>
          <a:bodyPr anchor="t">
            <a:noAutofit/>
          </a:bodyPr>
          <a:lstStyle/>
          <a:p>
            <a:r>
              <a:rPr lang="en-US" dirty="0" smtClean="0">
                <a:solidFill>
                  <a:schemeClr val="bg2"/>
                </a:solidFill>
              </a:rPr>
              <a:t>Developing a Strategy </a:t>
            </a:r>
            <a:r>
              <a:rPr lang="en-US" sz="3200" dirty="0" smtClean="0">
                <a:solidFill>
                  <a:schemeClr val="bg2"/>
                </a:solidFill>
              </a:rPr>
              <a:t/>
            </a:r>
            <a:br>
              <a:rPr lang="en-US" sz="3200" dirty="0" smtClean="0">
                <a:solidFill>
                  <a:schemeClr val="bg2"/>
                </a:solidFill>
              </a:rPr>
            </a:br>
            <a:endParaRPr lang="en-US" sz="3200" dirty="0">
              <a:solidFill>
                <a:schemeClr val="bg2"/>
              </a:solidFill>
            </a:endParaRPr>
          </a:p>
        </p:txBody>
      </p:sp>
      <p:sp>
        <p:nvSpPr>
          <p:cNvPr id="3" name="Rectangle 2"/>
          <p:cNvSpPr/>
          <p:nvPr/>
        </p:nvSpPr>
        <p:spPr>
          <a:xfrm>
            <a:off x="0" y="310277"/>
            <a:ext cx="9144000" cy="2585323"/>
          </a:xfrm>
          <a:prstGeom prst="rect">
            <a:avLst/>
          </a:prstGeom>
        </p:spPr>
        <p:txBody>
          <a:bodyPr wrap="square">
            <a:spAutoFit/>
          </a:bodyPr>
          <a:lstStyle/>
          <a:p>
            <a:endParaRPr lang="en-US" b="1" dirty="0" smtClean="0"/>
          </a:p>
          <a:p>
            <a:r>
              <a:rPr lang="en-US" sz="2000" b="1" dirty="0" smtClean="0">
                <a:solidFill>
                  <a:schemeClr val="bg2"/>
                </a:solidFill>
              </a:rPr>
              <a:t>Second </a:t>
            </a:r>
            <a:r>
              <a:rPr lang="en-US" sz="2000" b="1" dirty="0">
                <a:solidFill>
                  <a:schemeClr val="bg2"/>
                </a:solidFill>
              </a:rPr>
              <a:t>Step</a:t>
            </a:r>
            <a:r>
              <a:rPr lang="en-US" sz="2000" b="1" dirty="0" smtClean="0">
                <a:solidFill>
                  <a:schemeClr val="bg2"/>
                </a:solidFill>
              </a:rPr>
              <a:t>: Develop </a:t>
            </a:r>
            <a:r>
              <a:rPr lang="en-US" sz="2000" b="1" dirty="0">
                <a:solidFill>
                  <a:schemeClr val="bg2"/>
                </a:solidFill>
              </a:rPr>
              <a:t>a Resource </a:t>
            </a:r>
            <a:r>
              <a:rPr lang="en-US" sz="2000" b="1" dirty="0" smtClean="0">
                <a:solidFill>
                  <a:schemeClr val="bg2"/>
                </a:solidFill>
              </a:rPr>
              <a:t>Loaded Schedule</a:t>
            </a:r>
            <a:endParaRPr lang="en-US" sz="2000" b="1" dirty="0">
              <a:solidFill>
                <a:schemeClr val="bg2"/>
              </a:solidFill>
            </a:endParaRPr>
          </a:p>
          <a:p>
            <a:r>
              <a:rPr lang="en-US" dirty="0" smtClean="0">
                <a:solidFill>
                  <a:schemeClr val="bg1"/>
                </a:solidFill>
              </a:rPr>
              <a:t>Produce a RLS , labor and funding profile, that meets the timeline and available  resources.  Part of the required funding will come from re-purposing some of the PIP funds to align the Booster to PIP II.  Additional resources will likely be needed to complete all tasks</a:t>
            </a:r>
            <a:endParaRPr lang="en-US" b="1" dirty="0">
              <a:solidFill>
                <a:schemeClr val="bg1"/>
              </a:solidFill>
            </a:endParaRPr>
          </a:p>
          <a:p>
            <a:r>
              <a:rPr lang="en-US" sz="1700" b="1" dirty="0" smtClean="0">
                <a:solidFill>
                  <a:schemeClr val="bg2"/>
                </a:solidFill>
              </a:rPr>
              <a:t>‘</a:t>
            </a:r>
            <a:r>
              <a:rPr lang="en-US" sz="1700" b="1" dirty="0">
                <a:solidFill>
                  <a:schemeClr val="bg2"/>
                </a:solidFill>
              </a:rPr>
              <a:t>Campaigns’ </a:t>
            </a:r>
            <a:r>
              <a:rPr lang="en-US" sz="1700" b="1" dirty="0" smtClean="0">
                <a:solidFill>
                  <a:schemeClr val="bg2"/>
                </a:solidFill>
              </a:rPr>
              <a:t>have </a:t>
            </a:r>
            <a:r>
              <a:rPr lang="en-US" sz="1700" b="1" dirty="0">
                <a:solidFill>
                  <a:schemeClr val="bg2"/>
                </a:solidFill>
              </a:rPr>
              <a:t>greater flexibility to adjust to program planning and is our </a:t>
            </a:r>
            <a:r>
              <a:rPr lang="en-US" sz="1700" b="1" dirty="0" smtClean="0">
                <a:solidFill>
                  <a:schemeClr val="bg2"/>
                </a:solidFill>
              </a:rPr>
              <a:t>preferred option</a:t>
            </a:r>
          </a:p>
          <a:p>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407241467"/>
              </p:ext>
            </p:extLst>
          </p:nvPr>
        </p:nvGraphicFramePr>
        <p:xfrm>
          <a:off x="90309" y="2590800"/>
          <a:ext cx="3877348" cy="3276600"/>
        </p:xfrm>
        <a:graphic>
          <a:graphicData uri="http://schemas.openxmlformats.org/drawingml/2006/table">
            <a:tbl>
              <a:tblPr firstRow="1" firstCol="1" bandRow="1">
                <a:tableStyleId>{5C22544A-7EE6-4342-B048-85BDC9FD1C3A}</a:tableStyleId>
              </a:tblPr>
              <a:tblGrid>
                <a:gridCol w="473370"/>
                <a:gridCol w="932941"/>
                <a:gridCol w="837016"/>
                <a:gridCol w="795821"/>
                <a:gridCol w="838200"/>
              </a:tblGrid>
              <a:tr h="318975">
                <a:tc gridSpan="2">
                  <a:txBody>
                    <a:bodyPr/>
                    <a:lstStyle/>
                    <a:p>
                      <a:pPr marL="0" marR="0">
                        <a:lnSpc>
                          <a:spcPct val="115000"/>
                        </a:lnSpc>
                        <a:spcBef>
                          <a:spcPts val="0"/>
                        </a:spcBef>
                        <a:spcAft>
                          <a:spcPts val="0"/>
                        </a:spcAft>
                      </a:pPr>
                      <a:r>
                        <a:rPr lang="en-US" sz="900" dirty="0">
                          <a:effectLst/>
                        </a:rPr>
                        <a:t>PIP Funding Profiles</a:t>
                      </a:r>
                      <a:endParaRPr lang="en-US" sz="900" dirty="0">
                        <a:effectLst/>
                        <a:latin typeface="Calibri"/>
                        <a:ea typeface="Calibri"/>
                        <a:cs typeface="Times New Roman"/>
                      </a:endParaRPr>
                    </a:p>
                  </a:txBody>
                  <a:tcPr marL="61952" marR="61952" marT="0" marB="0"/>
                </a:tc>
                <a:tc hMerge="1">
                  <a:txBody>
                    <a:bodyPr/>
                    <a:lstStyle/>
                    <a:p>
                      <a:endParaRPr lang="en-US"/>
                    </a:p>
                  </a:txBody>
                  <a:tcPr/>
                </a:tc>
                <a:tc>
                  <a:txBody>
                    <a:bodyPr/>
                    <a:lstStyle/>
                    <a:p>
                      <a:endParaRPr lang="en-US" sz="1000" dirty="0">
                        <a:effectLst/>
                        <a:latin typeface="Calibri"/>
                      </a:endParaRPr>
                    </a:p>
                  </a:txBody>
                  <a:tcPr marL="61952" marR="61952" marT="0" marB="0"/>
                </a:tc>
                <a:tc>
                  <a:txBody>
                    <a:bodyPr/>
                    <a:lstStyle/>
                    <a:p>
                      <a:endParaRPr lang="en-US" sz="1000" dirty="0">
                        <a:effectLst/>
                        <a:latin typeface="Calibri"/>
                      </a:endParaRPr>
                    </a:p>
                  </a:txBody>
                  <a:tcPr marL="61952" marR="61952" marT="0" marB="0"/>
                </a:tc>
                <a:tc>
                  <a:txBody>
                    <a:bodyPr/>
                    <a:lstStyle/>
                    <a:p>
                      <a:endParaRPr lang="en-US" sz="1000">
                        <a:effectLst/>
                        <a:latin typeface="Calibri"/>
                      </a:endParaRPr>
                    </a:p>
                  </a:txBody>
                  <a:tcPr marL="61952" marR="61952" marT="0" marB="0"/>
                </a:tc>
              </a:tr>
              <a:tr h="495209">
                <a:tc>
                  <a:txBody>
                    <a:bodyPr/>
                    <a:lstStyle/>
                    <a:p>
                      <a:endParaRPr lang="en-US" sz="1000" dirty="0">
                        <a:effectLst/>
                        <a:latin typeface="Calibri"/>
                      </a:endParaRPr>
                    </a:p>
                  </a:txBody>
                  <a:tcPr marL="61952" marR="61952" marT="0" marB="0"/>
                </a:tc>
                <a:tc>
                  <a:txBody>
                    <a:bodyPr/>
                    <a:lstStyle/>
                    <a:p>
                      <a:pPr marL="0" marR="0">
                        <a:lnSpc>
                          <a:spcPct val="115000"/>
                        </a:lnSpc>
                        <a:spcBef>
                          <a:spcPts val="0"/>
                        </a:spcBef>
                        <a:spcAft>
                          <a:spcPts val="0"/>
                        </a:spcAft>
                      </a:pPr>
                      <a:r>
                        <a:rPr lang="en-US" sz="900" b="1" dirty="0">
                          <a:solidFill>
                            <a:schemeClr val="bg1"/>
                          </a:solidFill>
                          <a:effectLst/>
                        </a:rPr>
                        <a:t>PIP Design Handbook</a:t>
                      </a:r>
                      <a:endParaRPr lang="en-US" sz="900" b="1" dirty="0">
                        <a:solidFill>
                          <a:schemeClr val="bg1"/>
                        </a:solidFill>
                        <a:effectLst/>
                        <a:latin typeface="Calibri"/>
                        <a:ea typeface="Calibri"/>
                        <a:cs typeface="Times New Roman"/>
                      </a:endParaRPr>
                    </a:p>
                  </a:txBody>
                  <a:tcPr marL="61952" marR="61952" marT="0" marB="0"/>
                </a:tc>
                <a:tc>
                  <a:txBody>
                    <a:bodyPr/>
                    <a:lstStyle/>
                    <a:p>
                      <a:pPr marL="0" marR="0">
                        <a:lnSpc>
                          <a:spcPct val="115000"/>
                        </a:lnSpc>
                        <a:spcBef>
                          <a:spcPts val="0"/>
                        </a:spcBef>
                        <a:spcAft>
                          <a:spcPts val="0"/>
                        </a:spcAft>
                      </a:pPr>
                      <a:r>
                        <a:rPr lang="en-US" sz="900" b="1" dirty="0">
                          <a:solidFill>
                            <a:schemeClr val="bg1"/>
                          </a:solidFill>
                          <a:effectLst/>
                        </a:rPr>
                        <a:t>Revision October 2013</a:t>
                      </a:r>
                      <a:endParaRPr lang="en-US" sz="900" b="1" dirty="0">
                        <a:solidFill>
                          <a:schemeClr val="bg1"/>
                        </a:solidFill>
                        <a:effectLst/>
                        <a:latin typeface="Calibri"/>
                        <a:ea typeface="Calibri"/>
                        <a:cs typeface="Times New Roman"/>
                      </a:endParaRPr>
                    </a:p>
                  </a:txBody>
                  <a:tcPr marL="61952" marR="61952" marT="0" marB="0"/>
                </a:tc>
                <a:tc>
                  <a:txBody>
                    <a:bodyPr/>
                    <a:lstStyle/>
                    <a:p>
                      <a:pPr marL="0" marR="0">
                        <a:lnSpc>
                          <a:spcPct val="115000"/>
                        </a:lnSpc>
                        <a:spcBef>
                          <a:spcPts val="0"/>
                        </a:spcBef>
                        <a:spcAft>
                          <a:spcPts val="0"/>
                        </a:spcAft>
                      </a:pPr>
                      <a:r>
                        <a:rPr lang="en-US" sz="900" b="1" dirty="0">
                          <a:solidFill>
                            <a:schemeClr val="bg1"/>
                          </a:solidFill>
                          <a:effectLst/>
                        </a:rPr>
                        <a:t>Revision May 2014</a:t>
                      </a:r>
                      <a:endParaRPr lang="en-US" sz="900" b="1" dirty="0">
                        <a:solidFill>
                          <a:schemeClr val="bg1"/>
                        </a:solidFill>
                        <a:effectLst/>
                        <a:latin typeface="Calibri"/>
                        <a:ea typeface="Calibri"/>
                        <a:cs typeface="Times New Roman"/>
                      </a:endParaRPr>
                    </a:p>
                  </a:txBody>
                  <a:tcPr marL="61952" marR="61952" marT="0" marB="0"/>
                </a:tc>
                <a:tc>
                  <a:txBody>
                    <a:bodyPr/>
                    <a:lstStyle/>
                    <a:p>
                      <a:pPr marL="0" marR="0">
                        <a:lnSpc>
                          <a:spcPct val="115000"/>
                        </a:lnSpc>
                        <a:spcBef>
                          <a:spcPts val="0"/>
                        </a:spcBef>
                        <a:spcAft>
                          <a:spcPts val="0"/>
                        </a:spcAft>
                      </a:pPr>
                      <a:r>
                        <a:rPr lang="en-US" sz="900" b="1" dirty="0">
                          <a:solidFill>
                            <a:schemeClr val="bg1"/>
                          </a:solidFill>
                          <a:effectLst/>
                        </a:rPr>
                        <a:t>Example revision</a:t>
                      </a:r>
                      <a:endParaRPr lang="en-US" sz="900" b="1" dirty="0">
                        <a:solidFill>
                          <a:schemeClr val="bg1"/>
                        </a:solidFill>
                        <a:effectLst/>
                        <a:latin typeface="Calibri"/>
                        <a:ea typeface="Calibri"/>
                        <a:cs typeface="Times New Roman"/>
                      </a:endParaRPr>
                    </a:p>
                  </a:txBody>
                  <a:tcPr marL="61952" marR="61952" marT="0" marB="0"/>
                </a:tc>
              </a:tr>
              <a:tr h="222485">
                <a:tc>
                  <a:txBody>
                    <a:bodyPr/>
                    <a:lstStyle/>
                    <a:p>
                      <a:r>
                        <a:rPr lang="en-US" sz="1000" dirty="0" smtClean="0">
                          <a:effectLst/>
                          <a:latin typeface="Calibri"/>
                        </a:rPr>
                        <a:t>TOTAL</a:t>
                      </a:r>
                      <a:endParaRPr lang="en-US" sz="1000" dirty="0">
                        <a:effectLst/>
                        <a:latin typeface="Calibri"/>
                      </a:endParaRPr>
                    </a:p>
                  </a:txBody>
                  <a:tcPr marL="61952" marR="61952" marT="0" marB="0"/>
                </a:tc>
                <a:tc>
                  <a:txBody>
                    <a:bodyPr/>
                    <a:lstStyle/>
                    <a:p>
                      <a:pPr marL="0" marR="0" algn="ctr">
                        <a:lnSpc>
                          <a:spcPct val="115000"/>
                        </a:lnSpc>
                        <a:spcBef>
                          <a:spcPts val="0"/>
                        </a:spcBef>
                        <a:spcAft>
                          <a:spcPts val="0"/>
                        </a:spcAft>
                      </a:pPr>
                      <a:r>
                        <a:rPr lang="en-US" sz="900" dirty="0">
                          <a:solidFill>
                            <a:schemeClr val="bg1"/>
                          </a:solidFill>
                          <a:effectLst/>
                        </a:rPr>
                        <a:t>86,739,203</a:t>
                      </a:r>
                      <a:endParaRPr lang="en-US" sz="900" dirty="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89,568,000</a:t>
                      </a:r>
                      <a:endParaRPr lang="en-US" sz="900" dirty="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89,568,000</a:t>
                      </a:r>
                      <a:endParaRPr lang="en-US" sz="900" dirty="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89,568,000</a:t>
                      </a:r>
                      <a:endParaRPr lang="en-US" sz="900" dirty="0">
                        <a:solidFill>
                          <a:schemeClr val="bg1"/>
                        </a:solidFill>
                        <a:effectLst/>
                        <a:latin typeface="Calibri"/>
                        <a:ea typeface="Calibri"/>
                        <a:cs typeface="Times New Roman"/>
                      </a:endParaRPr>
                    </a:p>
                  </a:txBody>
                  <a:tcPr marL="61952" marR="61952" marT="0" marB="0" anchor="ctr"/>
                </a:tc>
              </a:tr>
              <a:tr h="235659">
                <a:tc>
                  <a:txBody>
                    <a:bodyPr/>
                    <a:lstStyle/>
                    <a:p>
                      <a:pPr marL="0" marR="0" algn="ctr">
                        <a:lnSpc>
                          <a:spcPct val="115000"/>
                        </a:lnSpc>
                        <a:spcBef>
                          <a:spcPts val="0"/>
                        </a:spcBef>
                        <a:spcAft>
                          <a:spcPts val="0"/>
                        </a:spcAft>
                      </a:pPr>
                      <a:r>
                        <a:rPr lang="en-US" sz="900" dirty="0">
                          <a:effectLst/>
                        </a:rPr>
                        <a:t>FY12</a:t>
                      </a:r>
                      <a:endParaRPr lang="en-US" sz="900" dirty="0">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17,346,668</a:t>
                      </a:r>
                      <a:endParaRPr lang="en-US" sz="900" dirty="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13,956,000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13,956,000</a:t>
                      </a:r>
                      <a:endParaRPr lang="en-US" sz="900" dirty="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13,956,000</a:t>
                      </a:r>
                      <a:endParaRPr lang="en-US" sz="900" dirty="0">
                        <a:solidFill>
                          <a:schemeClr val="bg1"/>
                        </a:solidFill>
                        <a:effectLst/>
                        <a:latin typeface="Calibri"/>
                        <a:ea typeface="Calibri"/>
                        <a:cs typeface="Times New Roman"/>
                      </a:endParaRPr>
                    </a:p>
                  </a:txBody>
                  <a:tcPr marL="61952" marR="61952" marT="0" marB="0" anchor="ctr"/>
                </a:tc>
              </a:tr>
              <a:tr h="248832">
                <a:tc>
                  <a:txBody>
                    <a:bodyPr/>
                    <a:lstStyle/>
                    <a:p>
                      <a:pPr marL="0" marR="0" algn="ctr">
                        <a:lnSpc>
                          <a:spcPct val="115000"/>
                        </a:lnSpc>
                        <a:spcBef>
                          <a:spcPts val="0"/>
                        </a:spcBef>
                        <a:spcAft>
                          <a:spcPts val="0"/>
                        </a:spcAft>
                      </a:pPr>
                      <a:r>
                        <a:rPr lang="en-US" sz="900">
                          <a:effectLst/>
                        </a:rPr>
                        <a:t>FY13</a:t>
                      </a:r>
                      <a:endParaRPr lang="en-US" sz="900">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14,779,844</a:t>
                      </a:r>
                      <a:endParaRPr lang="en-US" sz="900" dirty="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8,612,000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8,612,000</a:t>
                      </a:r>
                      <a:endParaRPr lang="en-US" sz="900" dirty="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8,612,000</a:t>
                      </a:r>
                      <a:endParaRPr lang="en-US" sz="900" dirty="0">
                        <a:solidFill>
                          <a:schemeClr val="bg1"/>
                        </a:solidFill>
                        <a:effectLst/>
                        <a:latin typeface="Calibri"/>
                        <a:ea typeface="Calibri"/>
                        <a:cs typeface="Times New Roman"/>
                      </a:endParaRPr>
                    </a:p>
                  </a:txBody>
                  <a:tcPr marL="61952" marR="61952" marT="0" marB="0" anchor="ctr"/>
                </a:tc>
              </a:tr>
              <a:tr h="239231">
                <a:tc>
                  <a:txBody>
                    <a:bodyPr/>
                    <a:lstStyle/>
                    <a:p>
                      <a:pPr marL="0" marR="0" algn="ctr">
                        <a:lnSpc>
                          <a:spcPct val="115000"/>
                        </a:lnSpc>
                        <a:spcBef>
                          <a:spcPts val="0"/>
                        </a:spcBef>
                        <a:spcAft>
                          <a:spcPts val="0"/>
                        </a:spcAft>
                      </a:pPr>
                      <a:r>
                        <a:rPr lang="en-US" sz="900">
                          <a:effectLst/>
                        </a:rPr>
                        <a:t>FY14</a:t>
                      </a:r>
                      <a:endParaRPr lang="en-US" sz="900">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19,437,625</a:t>
                      </a:r>
                      <a:endParaRPr lang="en-US" sz="900" dirty="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11,000,000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10,000,000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10,000,000</a:t>
                      </a:r>
                      <a:endParaRPr lang="en-US" sz="900" dirty="0">
                        <a:solidFill>
                          <a:schemeClr val="bg1"/>
                        </a:solidFill>
                        <a:effectLst/>
                        <a:latin typeface="Calibri"/>
                        <a:ea typeface="Calibri"/>
                        <a:cs typeface="Times New Roman"/>
                      </a:endParaRPr>
                    </a:p>
                  </a:txBody>
                  <a:tcPr marL="61952" marR="61952" marT="0" marB="0" anchor="ctr"/>
                </a:tc>
              </a:tr>
              <a:tr h="195435">
                <a:tc>
                  <a:txBody>
                    <a:bodyPr/>
                    <a:lstStyle/>
                    <a:p>
                      <a:pPr marL="0" marR="0" algn="ctr">
                        <a:lnSpc>
                          <a:spcPct val="115000"/>
                        </a:lnSpc>
                        <a:spcBef>
                          <a:spcPts val="0"/>
                        </a:spcBef>
                        <a:spcAft>
                          <a:spcPts val="0"/>
                        </a:spcAft>
                      </a:pPr>
                      <a:r>
                        <a:rPr lang="en-US" sz="900">
                          <a:effectLst/>
                        </a:rPr>
                        <a:t>FY15</a:t>
                      </a:r>
                      <a:endParaRPr lang="en-US" sz="900">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19,873,626</a:t>
                      </a:r>
                      <a:endParaRPr lang="en-US" sz="900" dirty="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15,000,000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12,000,000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8,000,000</a:t>
                      </a:r>
                      <a:endParaRPr lang="en-US" sz="900" dirty="0">
                        <a:solidFill>
                          <a:schemeClr val="bg1"/>
                        </a:solidFill>
                        <a:effectLst/>
                        <a:latin typeface="Calibri"/>
                        <a:ea typeface="Calibri"/>
                        <a:cs typeface="Times New Roman"/>
                      </a:endParaRPr>
                    </a:p>
                  </a:txBody>
                  <a:tcPr marL="61952" marR="61952" marT="0" marB="0" anchor="ctr"/>
                </a:tc>
              </a:tr>
              <a:tr h="208608">
                <a:tc>
                  <a:txBody>
                    <a:bodyPr/>
                    <a:lstStyle/>
                    <a:p>
                      <a:pPr marL="0" marR="0" algn="ctr">
                        <a:lnSpc>
                          <a:spcPct val="115000"/>
                        </a:lnSpc>
                        <a:spcBef>
                          <a:spcPts val="0"/>
                        </a:spcBef>
                        <a:spcAft>
                          <a:spcPts val="0"/>
                        </a:spcAft>
                      </a:pPr>
                      <a:r>
                        <a:rPr lang="en-US" sz="900">
                          <a:effectLst/>
                        </a:rPr>
                        <a:t>FY16</a:t>
                      </a:r>
                      <a:endParaRPr lang="en-US" sz="900">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14,188,092</a:t>
                      </a:r>
                      <a:endParaRPr lang="en-US" sz="900" dirty="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16,000,000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16,000,000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10,000,000</a:t>
                      </a:r>
                      <a:endParaRPr lang="en-US" sz="900" dirty="0">
                        <a:solidFill>
                          <a:schemeClr val="bg1"/>
                        </a:solidFill>
                        <a:effectLst/>
                        <a:latin typeface="Calibri"/>
                        <a:ea typeface="Calibri"/>
                        <a:cs typeface="Times New Roman"/>
                      </a:endParaRPr>
                    </a:p>
                  </a:txBody>
                  <a:tcPr marL="61952" marR="61952" marT="0" marB="0" anchor="ctr"/>
                </a:tc>
              </a:tr>
              <a:tr h="221782">
                <a:tc>
                  <a:txBody>
                    <a:bodyPr/>
                    <a:lstStyle/>
                    <a:p>
                      <a:pPr marL="0" marR="0" algn="ctr">
                        <a:lnSpc>
                          <a:spcPct val="115000"/>
                        </a:lnSpc>
                        <a:spcBef>
                          <a:spcPts val="0"/>
                        </a:spcBef>
                        <a:spcAft>
                          <a:spcPts val="0"/>
                        </a:spcAft>
                      </a:pPr>
                      <a:r>
                        <a:rPr lang="en-US" sz="900" dirty="0">
                          <a:effectLst/>
                        </a:rPr>
                        <a:t>FY17</a:t>
                      </a:r>
                      <a:endParaRPr lang="en-US" sz="900" dirty="0">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1,113,348</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16,000,000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16,000,000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10,000,000</a:t>
                      </a:r>
                      <a:endParaRPr lang="en-US" sz="900" dirty="0">
                        <a:solidFill>
                          <a:schemeClr val="bg1"/>
                        </a:solidFill>
                        <a:effectLst/>
                        <a:latin typeface="Calibri"/>
                        <a:ea typeface="Calibri"/>
                        <a:cs typeface="Times New Roman"/>
                      </a:endParaRPr>
                    </a:p>
                  </a:txBody>
                  <a:tcPr marL="61952" marR="61952" marT="0" marB="0" anchor="ctr"/>
                </a:tc>
              </a:tr>
              <a:tr h="234955">
                <a:tc>
                  <a:txBody>
                    <a:bodyPr/>
                    <a:lstStyle/>
                    <a:p>
                      <a:pPr marL="0" marR="0" algn="ctr">
                        <a:lnSpc>
                          <a:spcPct val="115000"/>
                        </a:lnSpc>
                        <a:spcBef>
                          <a:spcPts val="0"/>
                        </a:spcBef>
                        <a:spcAft>
                          <a:spcPts val="0"/>
                        </a:spcAft>
                      </a:pPr>
                      <a:r>
                        <a:rPr lang="en-US" sz="900" dirty="0">
                          <a:effectLst/>
                        </a:rPr>
                        <a:t>FY18</a:t>
                      </a:r>
                      <a:endParaRPr lang="en-US" sz="900" dirty="0">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9,000,000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9,000,000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10,000,000</a:t>
                      </a:r>
                      <a:endParaRPr lang="en-US" sz="900" dirty="0">
                        <a:solidFill>
                          <a:schemeClr val="bg1"/>
                        </a:solidFill>
                        <a:effectLst/>
                        <a:latin typeface="Calibri"/>
                        <a:ea typeface="Calibri"/>
                        <a:cs typeface="Times New Roman"/>
                      </a:endParaRPr>
                    </a:p>
                  </a:txBody>
                  <a:tcPr marL="61952" marR="61952" marT="0" marB="0" anchor="ctr"/>
                </a:tc>
              </a:tr>
              <a:tr h="248129">
                <a:tc>
                  <a:txBody>
                    <a:bodyPr/>
                    <a:lstStyle/>
                    <a:p>
                      <a:pPr marL="0" marR="0" algn="ctr">
                        <a:lnSpc>
                          <a:spcPct val="115000"/>
                        </a:lnSpc>
                        <a:spcBef>
                          <a:spcPts val="0"/>
                        </a:spcBef>
                        <a:spcAft>
                          <a:spcPts val="0"/>
                        </a:spcAft>
                      </a:pPr>
                      <a:r>
                        <a:rPr lang="en-US" sz="900" dirty="0">
                          <a:effectLst/>
                        </a:rPr>
                        <a:t>FY19</a:t>
                      </a:r>
                      <a:endParaRPr lang="en-US" sz="900" dirty="0">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4,000,000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11,500,000</a:t>
                      </a:r>
                      <a:endParaRPr lang="en-US" sz="900" dirty="0">
                        <a:solidFill>
                          <a:schemeClr val="bg1"/>
                        </a:solidFill>
                        <a:effectLst/>
                        <a:latin typeface="Calibri"/>
                        <a:ea typeface="Calibri"/>
                        <a:cs typeface="Times New Roman"/>
                      </a:endParaRPr>
                    </a:p>
                  </a:txBody>
                  <a:tcPr marL="61952" marR="61952" marT="0" marB="0" anchor="ctr"/>
                </a:tc>
              </a:tr>
              <a:tr h="240707">
                <a:tc>
                  <a:txBody>
                    <a:bodyPr/>
                    <a:lstStyle/>
                    <a:p>
                      <a:pPr marL="0" marR="0" algn="ctr">
                        <a:lnSpc>
                          <a:spcPct val="115000"/>
                        </a:lnSpc>
                        <a:spcBef>
                          <a:spcPts val="0"/>
                        </a:spcBef>
                        <a:spcAft>
                          <a:spcPts val="0"/>
                        </a:spcAft>
                      </a:pPr>
                      <a:r>
                        <a:rPr lang="en-US" sz="900" dirty="0">
                          <a:effectLst/>
                        </a:rPr>
                        <a:t>FY20</a:t>
                      </a:r>
                      <a:endParaRPr lang="en-US" sz="900" dirty="0">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6,000,000</a:t>
                      </a:r>
                      <a:endParaRPr lang="en-US" sz="900" dirty="0">
                        <a:solidFill>
                          <a:schemeClr val="bg1"/>
                        </a:solidFill>
                        <a:effectLst/>
                        <a:latin typeface="Calibri"/>
                        <a:ea typeface="Calibri"/>
                        <a:cs typeface="Times New Roman"/>
                      </a:endParaRPr>
                    </a:p>
                  </a:txBody>
                  <a:tcPr marL="61952" marR="61952" marT="0" marB="0" anchor="ctr"/>
                </a:tc>
              </a:tr>
              <a:tr h="166593">
                <a:tc>
                  <a:txBody>
                    <a:bodyPr/>
                    <a:lstStyle/>
                    <a:p>
                      <a:pPr marL="0" marR="0" algn="ctr">
                        <a:lnSpc>
                          <a:spcPct val="115000"/>
                        </a:lnSpc>
                        <a:spcBef>
                          <a:spcPts val="0"/>
                        </a:spcBef>
                        <a:spcAft>
                          <a:spcPts val="0"/>
                        </a:spcAft>
                      </a:pPr>
                      <a:r>
                        <a:rPr lang="en-US" sz="900" dirty="0">
                          <a:effectLst/>
                        </a:rPr>
                        <a:t>FY21</a:t>
                      </a:r>
                      <a:endParaRPr lang="en-US" sz="900" dirty="0">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0</a:t>
                      </a:r>
                      <a:endParaRPr lang="en-US" sz="900" dirty="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a:solidFill>
                            <a:schemeClr val="bg1"/>
                          </a:solidFill>
                          <a:effectLst/>
                        </a:rPr>
                        <a:t>0</a:t>
                      </a:r>
                      <a:endParaRPr lang="en-US" sz="90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0</a:t>
                      </a:r>
                      <a:endParaRPr lang="en-US" sz="900" dirty="0">
                        <a:solidFill>
                          <a:schemeClr val="bg1"/>
                        </a:solidFill>
                        <a:effectLst/>
                        <a:latin typeface="Calibri"/>
                        <a:ea typeface="Calibri"/>
                        <a:cs typeface="Times New Roman"/>
                      </a:endParaRPr>
                    </a:p>
                  </a:txBody>
                  <a:tcPr marL="61952" marR="61952" marT="0" marB="0" anchor="ctr"/>
                </a:tc>
                <a:tc>
                  <a:txBody>
                    <a:bodyPr/>
                    <a:lstStyle/>
                    <a:p>
                      <a:pPr marL="0" marR="0" algn="ctr">
                        <a:lnSpc>
                          <a:spcPct val="115000"/>
                        </a:lnSpc>
                        <a:spcBef>
                          <a:spcPts val="0"/>
                        </a:spcBef>
                        <a:spcAft>
                          <a:spcPts val="0"/>
                        </a:spcAft>
                      </a:pPr>
                      <a:r>
                        <a:rPr lang="en-US" sz="900" dirty="0">
                          <a:solidFill>
                            <a:schemeClr val="bg1"/>
                          </a:solidFill>
                          <a:effectLst/>
                        </a:rPr>
                        <a:t>1,500,000</a:t>
                      </a:r>
                      <a:endParaRPr lang="en-US" sz="900" dirty="0">
                        <a:solidFill>
                          <a:schemeClr val="bg1"/>
                        </a:solidFill>
                        <a:effectLst/>
                        <a:latin typeface="Calibri"/>
                        <a:ea typeface="Calibri"/>
                        <a:cs typeface="Times New Roman"/>
                      </a:endParaRPr>
                    </a:p>
                  </a:txBody>
                  <a:tcPr marL="61952" marR="61952" marT="0" marB="0" anchor="ctr"/>
                </a:tc>
              </a:tr>
            </a:tbl>
          </a:graphicData>
        </a:graphic>
      </p:graphicFrame>
      <p:sp>
        <p:nvSpPr>
          <p:cNvPr id="6" name="TextBox 5"/>
          <p:cNvSpPr txBox="1"/>
          <p:nvPr/>
        </p:nvSpPr>
        <p:spPr>
          <a:xfrm>
            <a:off x="3986050" y="2514600"/>
            <a:ext cx="5105399" cy="923330"/>
          </a:xfrm>
          <a:prstGeom prst="rect">
            <a:avLst/>
          </a:prstGeom>
          <a:noFill/>
        </p:spPr>
        <p:txBody>
          <a:bodyPr wrap="square" rtlCol="0">
            <a:spAutoFit/>
          </a:bodyPr>
          <a:lstStyle/>
          <a:p>
            <a:r>
              <a:rPr lang="en-US" dirty="0" smtClean="0">
                <a:solidFill>
                  <a:schemeClr val="bg1"/>
                </a:solidFill>
              </a:rPr>
              <a:t>Resource profile of past </a:t>
            </a:r>
          </a:p>
          <a:p>
            <a:r>
              <a:rPr lang="en-US" dirty="0" smtClean="0">
                <a:solidFill>
                  <a:schemeClr val="bg1"/>
                </a:solidFill>
              </a:rPr>
              <a:t>PIP resource adjustments and a possible </a:t>
            </a:r>
          </a:p>
          <a:p>
            <a:r>
              <a:rPr lang="en-US" dirty="0" smtClean="0">
                <a:solidFill>
                  <a:schemeClr val="bg1"/>
                </a:solidFill>
              </a:rPr>
              <a:t>Booster PIP II work funding profile</a:t>
            </a:r>
            <a:endParaRPr lang="en-US" dirty="0">
              <a:solidFill>
                <a:schemeClr val="bg1"/>
              </a:solidFill>
            </a:endParaRPr>
          </a:p>
        </p:txBody>
      </p:sp>
      <p:sp>
        <p:nvSpPr>
          <p:cNvPr id="12" name="Slide Number Placeholder 11"/>
          <p:cNvSpPr>
            <a:spLocks noGrp="1"/>
          </p:cNvSpPr>
          <p:nvPr>
            <p:ph type="sldNum" sz="quarter" idx="12"/>
          </p:nvPr>
        </p:nvSpPr>
        <p:spPr/>
        <p:txBody>
          <a:bodyPr/>
          <a:lstStyle/>
          <a:p>
            <a:fld id="{ADB8883E-0D01-4C1A-AC01-192C7F6DD935}" type="slidenum">
              <a:rPr lang="en-US" smtClean="0">
                <a:solidFill>
                  <a:schemeClr val="bg2"/>
                </a:solidFill>
              </a:rPr>
              <a:t>38</a:t>
            </a:fld>
            <a:endParaRPr lang="en-US">
              <a:solidFill>
                <a:schemeClr val="bg2"/>
              </a:solidFill>
            </a:endParaRPr>
          </a:p>
        </p:txBody>
      </p:sp>
      <p:graphicFrame>
        <p:nvGraphicFramePr>
          <p:cNvPr id="14" name="Chart 13"/>
          <p:cNvGraphicFramePr/>
          <p:nvPr>
            <p:extLst>
              <p:ext uri="{D42A27DB-BD31-4B8C-83A1-F6EECF244321}">
                <p14:modId xmlns:p14="http://schemas.microsoft.com/office/powerpoint/2010/main" val="1906583924"/>
              </p:ext>
            </p:extLst>
          </p:nvPr>
        </p:nvGraphicFramePr>
        <p:xfrm>
          <a:off x="3962400" y="3505200"/>
          <a:ext cx="5181600" cy="297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2278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chemeClr val="bg2"/>
                </a:solidFill>
              </a:rPr>
              <a:t>11/11/2014</a:t>
            </a:r>
            <a:endParaRPr lang="en-US">
              <a:solidFill>
                <a:schemeClr val="bg2"/>
              </a:solidFill>
            </a:endParaRPr>
          </a:p>
        </p:txBody>
      </p:sp>
      <p:sp>
        <p:nvSpPr>
          <p:cNvPr id="5" name="Footer Placeholder 4"/>
          <p:cNvSpPr>
            <a:spLocks noGrp="1"/>
          </p:cNvSpPr>
          <p:nvPr>
            <p:ph type="ftr" sz="quarter" idx="11"/>
          </p:nvPr>
        </p:nvSpPr>
        <p:spPr/>
        <p:txBody>
          <a:bodyPr/>
          <a:lstStyle/>
          <a:p>
            <a:r>
              <a:rPr lang="en-US" smtClean="0">
                <a:solidFill>
                  <a:schemeClr val="bg2"/>
                </a:solidFill>
              </a:rPr>
              <a:t>APT Seminar- BP</a:t>
            </a:r>
            <a:endParaRPr lang="en-US">
              <a:solidFill>
                <a:schemeClr val="bg2"/>
              </a:solidFill>
            </a:endParaRPr>
          </a:p>
        </p:txBody>
      </p:sp>
      <p:sp>
        <p:nvSpPr>
          <p:cNvPr id="2" name="Title 1"/>
          <p:cNvSpPr>
            <a:spLocks noGrp="1"/>
          </p:cNvSpPr>
          <p:nvPr>
            <p:ph type="title"/>
          </p:nvPr>
        </p:nvSpPr>
        <p:spPr>
          <a:xfrm>
            <a:off x="0" y="0"/>
            <a:ext cx="9130862" cy="484632"/>
          </a:xfrm>
        </p:spPr>
        <p:txBody>
          <a:bodyPr anchor="t">
            <a:noAutofit/>
          </a:bodyPr>
          <a:lstStyle/>
          <a:p>
            <a:r>
              <a:rPr lang="en-US" dirty="0" smtClean="0">
                <a:solidFill>
                  <a:schemeClr val="bg2"/>
                </a:solidFill>
              </a:rPr>
              <a:t>Conclusion</a:t>
            </a:r>
            <a:endParaRPr lang="en-US" dirty="0">
              <a:solidFill>
                <a:schemeClr val="bg2"/>
              </a:solidFill>
            </a:endParaRPr>
          </a:p>
        </p:txBody>
      </p:sp>
      <p:sp>
        <p:nvSpPr>
          <p:cNvPr id="3" name="TextBox 2"/>
          <p:cNvSpPr txBox="1"/>
          <p:nvPr/>
        </p:nvSpPr>
        <p:spPr>
          <a:xfrm>
            <a:off x="13138" y="685800"/>
            <a:ext cx="9144000" cy="6217087"/>
          </a:xfrm>
          <a:prstGeom prst="rect">
            <a:avLst/>
          </a:prstGeom>
          <a:noFill/>
        </p:spPr>
        <p:txBody>
          <a:bodyPr wrap="square" rtlCol="0">
            <a:spAutoFit/>
          </a:bodyPr>
          <a:lstStyle/>
          <a:p>
            <a:r>
              <a:rPr lang="en-US" dirty="0" smtClean="0">
                <a:solidFill>
                  <a:schemeClr val="bg1"/>
                </a:solidFill>
              </a:rPr>
              <a:t>In light of the P5 recommendations and laboratories PIP II plan, PIP objectives have been modified</a:t>
            </a:r>
          </a:p>
          <a:p>
            <a:pPr marL="285750" indent="-285750">
              <a:buClr>
                <a:schemeClr val="accent1"/>
              </a:buClr>
              <a:buFont typeface="Wingdings" panose="05000000000000000000" pitchFamily="2" charset="2"/>
              <a:buChar char="§"/>
            </a:pPr>
            <a:r>
              <a:rPr lang="en-US" dirty="0" smtClean="0">
                <a:solidFill>
                  <a:schemeClr val="bg1"/>
                </a:solidFill>
              </a:rPr>
              <a:t>This basically means PIP will no longer pursue a total klystron replacement of the Linac low energy high power RF system or replacement of Booster cavities  </a:t>
            </a:r>
          </a:p>
          <a:p>
            <a:pPr marL="285750" indent="-285750">
              <a:buClr>
                <a:schemeClr val="accent1"/>
              </a:buClr>
              <a:buFont typeface="Wingdings" panose="05000000000000000000" pitchFamily="2" charset="2"/>
              <a:buChar char="§"/>
            </a:pPr>
            <a:r>
              <a:rPr lang="en-US" dirty="0" smtClean="0">
                <a:solidFill>
                  <a:schemeClr val="bg1"/>
                </a:solidFill>
              </a:rPr>
              <a:t>However, the basic underlying PIP goals remain in place…to deliver 2.3E17 protons per hour at 15 Hz while maintaining  availability &gt; 85% at present activation levels</a:t>
            </a:r>
          </a:p>
          <a:p>
            <a:endParaRPr lang="en-US" dirty="0" smtClean="0">
              <a:solidFill>
                <a:schemeClr val="bg1"/>
              </a:solidFill>
            </a:endParaRPr>
          </a:p>
          <a:p>
            <a:r>
              <a:rPr lang="en-US" dirty="0" smtClean="0">
                <a:solidFill>
                  <a:schemeClr val="bg1"/>
                </a:solidFill>
              </a:rPr>
              <a:t>The lifetime and alignment adjustment to PIP is underway</a:t>
            </a:r>
          </a:p>
          <a:p>
            <a:endParaRPr lang="en-US" dirty="0" smtClean="0">
              <a:solidFill>
                <a:schemeClr val="bg1"/>
              </a:solidFill>
            </a:endParaRPr>
          </a:p>
          <a:p>
            <a:pPr>
              <a:buFont typeface="Wingdings" pitchFamily="2" charset="2"/>
              <a:buNone/>
            </a:pPr>
            <a:r>
              <a:rPr lang="en-US" sz="1900" i="1" dirty="0" smtClean="0">
                <a:solidFill>
                  <a:schemeClr val="bg1"/>
                </a:solidFill>
              </a:rPr>
              <a:t>	“and </a:t>
            </a:r>
            <a:r>
              <a:rPr lang="en-US" sz="1900" i="1" dirty="0">
                <a:solidFill>
                  <a:schemeClr val="bg1"/>
                </a:solidFill>
              </a:rPr>
              <a:t>also ensuring a useful operating life of </a:t>
            </a:r>
            <a:r>
              <a:rPr lang="en-US" sz="1900" i="1" dirty="0" smtClean="0">
                <a:solidFill>
                  <a:schemeClr val="bg1"/>
                </a:solidFill>
              </a:rPr>
              <a:t>the Linac through 2023 and the Booster source </a:t>
            </a:r>
            <a:r>
              <a:rPr lang="en-US" sz="1900" i="1" dirty="0">
                <a:solidFill>
                  <a:schemeClr val="bg1"/>
                </a:solidFill>
              </a:rPr>
              <a:t>through </a:t>
            </a:r>
            <a:r>
              <a:rPr lang="en-US" sz="1900" i="1" dirty="0" smtClean="0">
                <a:solidFill>
                  <a:schemeClr val="bg1"/>
                </a:solidFill>
              </a:rPr>
              <a:t>2030. “</a:t>
            </a:r>
            <a:endParaRPr lang="en-US" sz="1900" i="1" dirty="0">
              <a:solidFill>
                <a:schemeClr val="bg1"/>
              </a:solidFill>
            </a:endParaRPr>
          </a:p>
          <a:p>
            <a:r>
              <a:rPr lang="en-US" dirty="0" smtClean="0">
                <a:solidFill>
                  <a:schemeClr val="bg1"/>
                </a:solidFill>
              </a:rPr>
              <a:t> </a:t>
            </a:r>
          </a:p>
          <a:p>
            <a:r>
              <a:rPr lang="en-US" dirty="0" smtClean="0">
                <a:solidFill>
                  <a:schemeClr val="bg1"/>
                </a:solidFill>
              </a:rPr>
              <a:t>The transition to PIP II is more than PIP and the first steps have been taken to outline the process.  </a:t>
            </a:r>
          </a:p>
          <a:p>
            <a:pPr marL="285750" indent="-285750">
              <a:buClr>
                <a:schemeClr val="accent1"/>
              </a:buClr>
              <a:buFont typeface="Wingdings" panose="05000000000000000000" pitchFamily="2" charset="2"/>
              <a:buChar char="§"/>
            </a:pPr>
            <a:r>
              <a:rPr lang="en-US" dirty="0" smtClean="0">
                <a:solidFill>
                  <a:schemeClr val="bg1"/>
                </a:solidFill>
              </a:rPr>
              <a:t>A transition document is being prepared and is expected to be released this spring</a:t>
            </a:r>
          </a:p>
          <a:p>
            <a:pPr marL="285750" indent="-285750">
              <a:buClr>
                <a:schemeClr val="accent1"/>
              </a:buClr>
              <a:buFont typeface="Wingdings" panose="05000000000000000000" pitchFamily="2" charset="2"/>
              <a:buChar char="§"/>
            </a:pPr>
            <a:r>
              <a:rPr lang="en-US" dirty="0" smtClean="0">
                <a:solidFill>
                  <a:schemeClr val="bg1"/>
                </a:solidFill>
              </a:rPr>
              <a:t>This document will describe the transition and tasks required for the Booster (and other AD systems) </a:t>
            </a:r>
          </a:p>
          <a:p>
            <a:r>
              <a:rPr lang="en-US" dirty="0">
                <a:solidFill>
                  <a:schemeClr val="bg1"/>
                </a:solidFill>
              </a:rPr>
              <a:t>	</a:t>
            </a:r>
            <a:r>
              <a:rPr lang="en-US" dirty="0" smtClean="0">
                <a:solidFill>
                  <a:schemeClr val="bg1"/>
                </a:solidFill>
              </a:rPr>
              <a:t>            </a:t>
            </a:r>
            <a:r>
              <a:rPr lang="en-US" i="1" dirty="0" smtClean="0">
                <a:solidFill>
                  <a:schemeClr val="bg1"/>
                </a:solidFill>
              </a:rPr>
              <a:t>“…to deliver 4.7E17 protons per hour at 20 Hz.”</a:t>
            </a:r>
          </a:p>
          <a:p>
            <a:endParaRPr lang="en-US" dirty="0"/>
          </a:p>
          <a:p>
            <a:endParaRPr lang="en-US" dirty="0"/>
          </a:p>
        </p:txBody>
      </p:sp>
      <p:sp>
        <p:nvSpPr>
          <p:cNvPr id="6" name="Slide Number Placeholder 5"/>
          <p:cNvSpPr>
            <a:spLocks noGrp="1"/>
          </p:cNvSpPr>
          <p:nvPr>
            <p:ph type="sldNum" sz="quarter" idx="12"/>
          </p:nvPr>
        </p:nvSpPr>
        <p:spPr/>
        <p:txBody>
          <a:bodyPr/>
          <a:lstStyle/>
          <a:p>
            <a:fld id="{ADB8883E-0D01-4C1A-AC01-192C7F6DD935}" type="slidenum">
              <a:rPr lang="en-US" smtClean="0">
                <a:solidFill>
                  <a:schemeClr val="bg2"/>
                </a:solidFill>
              </a:rPr>
              <a:t>39</a:t>
            </a:fld>
            <a:endParaRPr lang="en-US">
              <a:solidFill>
                <a:schemeClr val="bg2"/>
              </a:solidFill>
            </a:endParaRPr>
          </a:p>
        </p:txBody>
      </p:sp>
    </p:spTree>
    <p:extLst>
      <p:ext uri="{BB962C8B-B14F-4D97-AF65-F5344CB8AC3E}">
        <p14:creationId xmlns:p14="http://schemas.microsoft.com/office/powerpoint/2010/main" val="3144413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114800" cy="2362200"/>
          </a:xfrm>
        </p:spPr>
        <p:txBody>
          <a:bodyPr>
            <a:normAutofit lnSpcReduction="10000"/>
          </a:bodyPr>
          <a:lstStyle/>
          <a:p>
            <a:r>
              <a:rPr lang="en-US" dirty="0" smtClean="0">
                <a:solidFill>
                  <a:schemeClr val="bg1"/>
                </a:solidFill>
              </a:rPr>
              <a:t>Get to 15 Hz</a:t>
            </a:r>
          </a:p>
          <a:p>
            <a:r>
              <a:rPr lang="en-US" dirty="0" smtClean="0">
                <a:solidFill>
                  <a:schemeClr val="bg1"/>
                </a:solidFill>
              </a:rPr>
              <a:t>Increase flux</a:t>
            </a:r>
          </a:p>
          <a:p>
            <a:pPr lvl="1"/>
            <a:r>
              <a:rPr lang="en-US" dirty="0" smtClean="0">
                <a:solidFill>
                  <a:schemeClr val="bg1"/>
                </a:solidFill>
              </a:rPr>
              <a:t>Loss control</a:t>
            </a:r>
          </a:p>
          <a:p>
            <a:pPr lvl="1"/>
            <a:r>
              <a:rPr lang="en-US" dirty="0" smtClean="0">
                <a:solidFill>
                  <a:schemeClr val="bg1"/>
                </a:solidFill>
              </a:rPr>
              <a:t>Shielding</a:t>
            </a:r>
          </a:p>
          <a:p>
            <a:pPr lvl="1"/>
            <a:r>
              <a:rPr lang="en-US" dirty="0" smtClean="0">
                <a:solidFill>
                  <a:schemeClr val="bg1"/>
                </a:solidFill>
              </a:rPr>
              <a:t>Beam physics</a:t>
            </a:r>
            <a:endParaRPr lang="en-US" dirty="0">
              <a:solidFill>
                <a:schemeClr val="bg1"/>
              </a:solidFill>
            </a:endParaRPr>
          </a:p>
        </p:txBody>
      </p:sp>
      <p:sp>
        <p:nvSpPr>
          <p:cNvPr id="4" name="Content Placeholder 3"/>
          <p:cNvSpPr>
            <a:spLocks noGrp="1"/>
          </p:cNvSpPr>
          <p:nvPr>
            <p:ph sz="half" idx="2"/>
          </p:nvPr>
        </p:nvSpPr>
        <p:spPr>
          <a:xfrm>
            <a:off x="4419600" y="1373457"/>
            <a:ext cx="4038600" cy="2133600"/>
          </a:xfrm>
        </p:spPr>
        <p:txBody>
          <a:bodyPr>
            <a:normAutofit lnSpcReduction="10000"/>
          </a:bodyPr>
          <a:lstStyle/>
          <a:p>
            <a:r>
              <a:rPr lang="en-US" dirty="0" smtClean="0">
                <a:solidFill>
                  <a:schemeClr val="bg1"/>
                </a:solidFill>
              </a:rPr>
              <a:t>Reliability</a:t>
            </a:r>
          </a:p>
          <a:p>
            <a:r>
              <a:rPr lang="en-US" dirty="0" smtClean="0">
                <a:solidFill>
                  <a:schemeClr val="bg1"/>
                </a:solidFill>
              </a:rPr>
              <a:t>Viability</a:t>
            </a:r>
          </a:p>
          <a:p>
            <a:r>
              <a:rPr lang="en-US" b="1" dirty="0" smtClean="0">
                <a:solidFill>
                  <a:schemeClr val="bg1"/>
                </a:solidFill>
              </a:rPr>
              <a:t>PIP II interface</a:t>
            </a:r>
          </a:p>
          <a:p>
            <a:pPr lvl="1"/>
            <a:r>
              <a:rPr lang="en-US" b="1" dirty="0" smtClean="0">
                <a:solidFill>
                  <a:schemeClr val="bg1"/>
                </a:solidFill>
              </a:rPr>
              <a:t>PIP modified to better align to PIP II</a:t>
            </a:r>
          </a:p>
          <a:p>
            <a:pPr marL="0" indent="0">
              <a:buNone/>
            </a:pPr>
            <a:endParaRPr lang="en-US" dirty="0" smtClean="0"/>
          </a:p>
        </p:txBody>
      </p:sp>
      <p:sp>
        <p:nvSpPr>
          <p:cNvPr id="5" name="Date Placeholder 4"/>
          <p:cNvSpPr>
            <a:spLocks noGrp="1"/>
          </p:cNvSpPr>
          <p:nvPr>
            <p:ph type="dt" sz="half" idx="10"/>
          </p:nvPr>
        </p:nvSpPr>
        <p:spPr/>
        <p:txBody>
          <a:bodyPr/>
          <a:lstStyle/>
          <a:p>
            <a:r>
              <a:rPr lang="en-US" dirty="0" smtClean="0">
                <a:solidFill>
                  <a:schemeClr val="bg2"/>
                </a:solidFill>
              </a:rPr>
              <a:t>11/11/2014</a:t>
            </a:r>
            <a:endParaRPr lang="en-US" dirty="0">
              <a:solidFill>
                <a:schemeClr val="bg2"/>
              </a:solidFill>
            </a:endParaRPr>
          </a:p>
        </p:txBody>
      </p:sp>
      <p:sp>
        <p:nvSpPr>
          <p:cNvPr id="6" name="Footer Placeholder 5"/>
          <p:cNvSpPr>
            <a:spLocks noGrp="1"/>
          </p:cNvSpPr>
          <p:nvPr>
            <p:ph type="ftr" sz="quarter" idx="11"/>
          </p:nvPr>
        </p:nvSpPr>
        <p:spPr/>
        <p:txBody>
          <a:bodyPr/>
          <a:lstStyle/>
          <a:p>
            <a:r>
              <a:rPr lang="en-US" dirty="0" smtClean="0">
                <a:solidFill>
                  <a:schemeClr val="bg2"/>
                </a:solidFill>
              </a:rPr>
              <a:t>APT Seminar- BP</a:t>
            </a:r>
            <a:endParaRPr lang="en-US" dirty="0">
              <a:solidFill>
                <a:schemeClr val="bg2"/>
              </a:solidFill>
            </a:endParaRPr>
          </a:p>
        </p:txBody>
      </p:sp>
      <p:sp>
        <p:nvSpPr>
          <p:cNvPr id="7" name="TextBox 6"/>
          <p:cNvSpPr txBox="1"/>
          <p:nvPr/>
        </p:nvSpPr>
        <p:spPr>
          <a:xfrm>
            <a:off x="228600" y="3570744"/>
            <a:ext cx="8686800" cy="2677656"/>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l"/>
            <a:r>
              <a:rPr lang="en-US" sz="2400" dirty="0" smtClean="0"/>
              <a:t>PIP was planned to be a ~5 year campaign: Why?</a:t>
            </a:r>
          </a:p>
          <a:p>
            <a:pPr marL="342900" indent="-342900" algn="l">
              <a:buFont typeface="Arial" panose="020B0604020202020204" pitchFamily="34" charset="0"/>
              <a:buChar char="•"/>
            </a:pPr>
            <a:r>
              <a:rPr lang="en-US" sz="2400" dirty="0" smtClean="0"/>
              <a:t>Due to fact that after </a:t>
            </a:r>
            <a:r>
              <a:rPr lang="en-US" sz="2400" dirty="0" err="1" smtClean="0"/>
              <a:t>NOvA</a:t>
            </a:r>
            <a:r>
              <a:rPr lang="en-US" sz="2400" dirty="0" smtClean="0"/>
              <a:t> and BNB (as well as </a:t>
            </a:r>
            <a:r>
              <a:rPr lang="en-US" sz="2400" dirty="0" err="1" smtClean="0"/>
              <a:t>Muon</a:t>
            </a:r>
            <a:r>
              <a:rPr lang="en-US" sz="2400" dirty="0" smtClean="0"/>
              <a:t>/G-2) would require more flux than the PS could deliver in planned timetable – required a rapid response </a:t>
            </a:r>
            <a:endParaRPr lang="en-US" sz="2400" dirty="0"/>
          </a:p>
          <a:p>
            <a:pPr marL="342900" indent="-342900" algn="l">
              <a:buFont typeface="Arial" panose="020B0604020202020204" pitchFamily="34" charset="0"/>
              <a:buChar char="•"/>
            </a:pPr>
            <a:r>
              <a:rPr lang="en-US" sz="2400" dirty="0" smtClean="0"/>
              <a:t>Additionally, the PS would need to keep running reliably for 15+ years required a long term strategy</a:t>
            </a:r>
            <a:endParaRPr lang="en-US" sz="2400" dirty="0"/>
          </a:p>
        </p:txBody>
      </p:sp>
      <p:sp>
        <p:nvSpPr>
          <p:cNvPr id="9" name="Title 1"/>
          <p:cNvSpPr txBox="1">
            <a:spLocks/>
          </p:cNvSpPr>
          <p:nvPr/>
        </p:nvSpPr>
        <p:spPr>
          <a:xfrm>
            <a:off x="1" y="0"/>
            <a:ext cx="9144000" cy="484632"/>
          </a:xfrm>
          <a:prstGeom prst="rect">
            <a:avLst/>
          </a:prstGeom>
        </p:spPr>
        <p:txBody>
          <a:bodyPr vert="horz" rtlCol="0" anchor="t">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r>
              <a:rPr lang="en-US" dirty="0">
                <a:solidFill>
                  <a:schemeClr val="bg2"/>
                </a:solidFill>
              </a:rPr>
              <a:t>PIP </a:t>
            </a:r>
            <a:r>
              <a:rPr lang="en-US" dirty="0" smtClean="0">
                <a:solidFill>
                  <a:schemeClr val="bg2"/>
                </a:solidFill>
              </a:rPr>
              <a:t>Planning </a:t>
            </a:r>
          </a:p>
          <a:p>
            <a:pPr lvl="0"/>
            <a:r>
              <a:rPr lang="en-US" sz="3600" dirty="0" smtClean="0">
                <a:solidFill>
                  <a:schemeClr val="bg2"/>
                </a:solidFill>
              </a:rPr>
              <a:t>near </a:t>
            </a:r>
            <a:r>
              <a:rPr lang="en-US" sz="3600" dirty="0">
                <a:solidFill>
                  <a:schemeClr val="bg2"/>
                </a:solidFill>
              </a:rPr>
              <a:t>t</a:t>
            </a:r>
            <a:r>
              <a:rPr lang="en-US" sz="3600" dirty="0" smtClean="0">
                <a:solidFill>
                  <a:schemeClr val="bg2"/>
                </a:solidFill>
              </a:rPr>
              <a:t>erm </a:t>
            </a:r>
            <a:r>
              <a:rPr lang="en-US" sz="3600" dirty="0">
                <a:solidFill>
                  <a:schemeClr val="bg2"/>
                </a:solidFill>
              </a:rPr>
              <a:t>vs. </a:t>
            </a:r>
            <a:r>
              <a:rPr lang="en-US" sz="3600" dirty="0" smtClean="0">
                <a:solidFill>
                  <a:schemeClr val="bg2"/>
                </a:solidFill>
              </a:rPr>
              <a:t>longer </a:t>
            </a:r>
            <a:r>
              <a:rPr lang="en-US" sz="3600" dirty="0">
                <a:solidFill>
                  <a:schemeClr val="bg2"/>
                </a:solidFill>
              </a:rPr>
              <a:t>t</a:t>
            </a:r>
            <a:r>
              <a:rPr lang="en-US" sz="3600" dirty="0" smtClean="0">
                <a:solidFill>
                  <a:schemeClr val="bg2"/>
                </a:solidFill>
              </a:rPr>
              <a:t>erm</a:t>
            </a:r>
            <a:endParaRPr kumimoji="0" lang="en-US" sz="3600" b="0" i="0" u="none" strike="noStrike" kern="120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ndParaRPr>
          </a:p>
        </p:txBody>
      </p:sp>
      <p:sp>
        <p:nvSpPr>
          <p:cNvPr id="2" name="Slide Number Placeholder 1"/>
          <p:cNvSpPr>
            <a:spLocks noGrp="1"/>
          </p:cNvSpPr>
          <p:nvPr>
            <p:ph type="sldNum" sz="quarter" idx="12"/>
          </p:nvPr>
        </p:nvSpPr>
        <p:spPr/>
        <p:txBody>
          <a:bodyPr/>
          <a:lstStyle/>
          <a:p>
            <a:fld id="{ADB8883E-0D01-4C1A-AC01-192C7F6DD935}" type="slidenum">
              <a:rPr lang="en-US" smtClean="0">
                <a:solidFill>
                  <a:schemeClr val="bg2"/>
                </a:solidFill>
              </a:rPr>
              <a:t>4</a:t>
            </a:fld>
            <a:endParaRPr lang="en-US" dirty="0">
              <a:solidFill>
                <a:schemeClr val="bg2"/>
              </a:solidFill>
            </a:endParaRPr>
          </a:p>
        </p:txBody>
      </p:sp>
    </p:spTree>
    <p:extLst>
      <p:ext uri="{BB962C8B-B14F-4D97-AF65-F5344CB8AC3E}">
        <p14:creationId xmlns:p14="http://schemas.microsoft.com/office/powerpoint/2010/main" val="149997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11/11/2014</a:t>
            </a:r>
            <a:endParaRPr lang="en-US"/>
          </a:p>
        </p:txBody>
      </p:sp>
      <p:sp>
        <p:nvSpPr>
          <p:cNvPr id="4" name="Footer Placeholder 3"/>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29709" y="10887"/>
            <a:ext cx="3170691" cy="478212"/>
          </a:xfrm>
        </p:spPr>
        <p:txBody>
          <a:bodyPr/>
          <a:lstStyle/>
          <a:p>
            <a:r>
              <a:rPr lang="en-US" sz="2400" dirty="0" smtClean="0"/>
              <a:t>Scope change to PIP</a:t>
            </a:r>
            <a:endParaRPr lang="en-US" sz="2400" dirty="0"/>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3895" t="12703" r="7534" b="3576"/>
          <a:stretch/>
        </p:blipFill>
        <p:spPr bwMode="auto">
          <a:xfrm>
            <a:off x="3170691" y="228600"/>
            <a:ext cx="5951538" cy="6186467"/>
          </a:xfrm>
          <a:prstGeom prst="rect">
            <a:avLst/>
          </a:prstGeom>
          <a:solidFill>
            <a:schemeClr val="accent1">
              <a:lumMod val="60000"/>
              <a:lumOff val="40000"/>
            </a:schemeClr>
          </a:solidFill>
          <a:ln w="9525">
            <a:solidFill>
              <a:schemeClr val="tx1"/>
            </a:solidFill>
            <a:miter lim="800000"/>
            <a:headEnd/>
            <a:tailEnd/>
          </a:ln>
          <a:extLst/>
        </p:spPr>
      </p:pic>
      <p:sp>
        <p:nvSpPr>
          <p:cNvPr id="7" name="TextBox 6"/>
          <p:cNvSpPr txBox="1"/>
          <p:nvPr/>
        </p:nvSpPr>
        <p:spPr>
          <a:xfrm>
            <a:off x="7938" y="914400"/>
            <a:ext cx="3192462" cy="3046988"/>
          </a:xfrm>
          <a:prstGeom prst="rect">
            <a:avLst/>
          </a:prstGeom>
          <a:noFill/>
        </p:spPr>
        <p:txBody>
          <a:bodyPr wrap="square" rtlCol="0">
            <a:spAutoFit/>
          </a:bodyPr>
          <a:lstStyle/>
          <a:p>
            <a:pPr algn="l"/>
            <a:r>
              <a:rPr lang="en-US" dirty="0" smtClean="0"/>
              <a:t>Modifications to PIP objectives that reflect present laboratory planning.  This letter from Sergei will be added to PIP docs and reflected in PIP planning.</a:t>
            </a:r>
            <a:endParaRPr lang="en-US" dirty="0"/>
          </a:p>
        </p:txBody>
      </p:sp>
      <p:sp>
        <p:nvSpPr>
          <p:cNvPr id="8" name="Rounded Rectangular Callout 7"/>
          <p:cNvSpPr/>
          <p:nvPr/>
        </p:nvSpPr>
        <p:spPr bwMode="auto">
          <a:xfrm>
            <a:off x="7938" y="4191000"/>
            <a:ext cx="3429000" cy="1614466"/>
          </a:xfrm>
          <a:prstGeom prst="wedgeRoundRectCallout">
            <a:avLst>
              <a:gd name="adj1" fmla="val 56945"/>
              <a:gd name="adj2" fmla="val -27823"/>
              <a:gd name="adj3" fmla="val 16667"/>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20000"/>
              </a:spcBef>
              <a:spcAft>
                <a:spcPct val="0"/>
              </a:spcAft>
              <a:buClr>
                <a:srgbClr val="FFFF00"/>
              </a:buClr>
              <a:buSzPct val="80000"/>
              <a:tabLst/>
            </a:pPr>
            <a:r>
              <a:rPr kumimoji="0" lang="en-US" sz="1800" b="0" i="0" u="none" strike="noStrike" cap="none" normalizeH="0" baseline="0" dirty="0" smtClean="0">
                <a:ln>
                  <a:noFill/>
                </a:ln>
                <a:solidFill>
                  <a:schemeClr val="tx1"/>
                </a:solidFill>
                <a:effectLst/>
                <a:latin typeface="Arial" charset="0"/>
              </a:rPr>
              <a:t>Extend Booster</a:t>
            </a:r>
            <a:r>
              <a:rPr lang="en-US" sz="1800" dirty="0"/>
              <a:t> </a:t>
            </a:r>
            <a:r>
              <a:rPr kumimoji="0" lang="en-US" sz="1800" b="0" i="0" u="none" strike="noStrike" cap="none" normalizeH="0" baseline="0" dirty="0" smtClean="0">
                <a:ln>
                  <a:noFill/>
                </a:ln>
                <a:solidFill>
                  <a:schemeClr val="tx1"/>
                </a:solidFill>
                <a:effectLst/>
                <a:latin typeface="Arial" charset="0"/>
              </a:rPr>
              <a:t>operations to 2030</a:t>
            </a:r>
          </a:p>
          <a:p>
            <a:pPr marR="0" algn="l" defTabSz="914400" rtl="0" eaLnBrk="1" fontAlgn="base" latinLnBrk="0" hangingPunct="1">
              <a:lnSpc>
                <a:spcPct val="100000"/>
              </a:lnSpc>
              <a:spcBef>
                <a:spcPct val="20000"/>
              </a:spcBef>
              <a:spcAft>
                <a:spcPct val="0"/>
              </a:spcAft>
              <a:buClr>
                <a:srgbClr val="FFFF00"/>
              </a:buClr>
              <a:buSzPct val="80000"/>
              <a:tabLst/>
            </a:pPr>
            <a:r>
              <a:rPr lang="en-US" sz="1800" dirty="0"/>
              <a:t>L</a:t>
            </a:r>
            <a:r>
              <a:rPr lang="en-US" sz="1800" dirty="0" smtClean="0"/>
              <a:t>inac Operations till 2023</a:t>
            </a:r>
          </a:p>
          <a:p>
            <a:pPr marR="0" algn="l" defTabSz="914400" rtl="0" eaLnBrk="1" fontAlgn="base" latinLnBrk="0" hangingPunct="1">
              <a:lnSpc>
                <a:spcPct val="100000"/>
              </a:lnSpc>
              <a:spcBef>
                <a:spcPct val="20000"/>
              </a:spcBef>
              <a:spcAft>
                <a:spcPct val="0"/>
              </a:spcAft>
              <a:buClr>
                <a:srgbClr val="FFFF00"/>
              </a:buClr>
              <a:buSzPct val="80000"/>
              <a:tabLst/>
            </a:pPr>
            <a:r>
              <a:rPr lang="en-US" sz="1800" dirty="0" smtClean="0"/>
              <a:t>Consider transition to PIP II</a:t>
            </a:r>
            <a:endParaRPr lang="en-US" sz="1800" dirty="0"/>
          </a:p>
          <a:p>
            <a:pPr marR="0" algn="l" defTabSz="914400" rtl="0" eaLnBrk="1" fontAlgn="base" latinLnBrk="0" hangingPunct="1">
              <a:lnSpc>
                <a:spcPct val="100000"/>
              </a:lnSpc>
              <a:spcBef>
                <a:spcPct val="20000"/>
              </a:spcBef>
              <a:spcAft>
                <a:spcPct val="0"/>
              </a:spcAft>
              <a:buClr>
                <a:srgbClr val="FFFF00"/>
              </a:buClr>
              <a:buSzPct val="80000"/>
              <a:tabLst/>
            </a:pPr>
            <a:endParaRPr lang="en-US" sz="1800" dirty="0" smtClean="0"/>
          </a:p>
        </p:txBody>
      </p:sp>
      <p:sp>
        <p:nvSpPr>
          <p:cNvPr id="5" name="Slide Number Placeholder 4"/>
          <p:cNvSpPr>
            <a:spLocks noGrp="1"/>
          </p:cNvSpPr>
          <p:nvPr>
            <p:ph type="sldNum" sz="quarter" idx="12"/>
          </p:nvPr>
        </p:nvSpPr>
        <p:spPr/>
        <p:txBody>
          <a:bodyPr/>
          <a:lstStyle/>
          <a:p>
            <a:fld id="{ADB8883E-0D01-4C1A-AC01-192C7F6DD935}" type="slidenum">
              <a:rPr lang="en-US" smtClean="0"/>
              <a:t>5</a:t>
            </a:fld>
            <a:endParaRPr lang="en-US"/>
          </a:p>
        </p:txBody>
      </p:sp>
    </p:spTree>
    <p:extLst>
      <p:ext uri="{BB962C8B-B14F-4D97-AF65-F5344CB8AC3E}">
        <p14:creationId xmlns:p14="http://schemas.microsoft.com/office/powerpoint/2010/main" val="117502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11/11/2014</a:t>
            </a:r>
            <a:endParaRPr lang="en-US"/>
          </a:p>
        </p:txBody>
      </p:sp>
      <p:sp>
        <p:nvSpPr>
          <p:cNvPr id="7" name="Footer Placeholder 6"/>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0" y="0"/>
            <a:ext cx="9144000" cy="484632"/>
          </a:xfrm>
        </p:spPr>
        <p:txBody>
          <a:bodyPr anchor="t">
            <a:normAutofit fontScale="90000"/>
          </a:bodyPr>
          <a:lstStyle/>
          <a:p>
            <a:r>
              <a:rPr lang="en-US" dirty="0" smtClean="0"/>
              <a:t>Present Booster (PIP underway)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08706501"/>
              </p:ext>
            </p:extLst>
          </p:nvPr>
        </p:nvGraphicFramePr>
        <p:xfrm>
          <a:off x="381000" y="1447800"/>
          <a:ext cx="6095999" cy="4648204"/>
        </p:xfrm>
        <a:graphic>
          <a:graphicData uri="http://schemas.openxmlformats.org/drawingml/2006/table">
            <a:tbl>
              <a:tblPr>
                <a:tableStyleId>{5C22544A-7EE6-4342-B048-85BDC9FD1C3A}</a:tableStyleId>
              </a:tblPr>
              <a:tblGrid>
                <a:gridCol w="3200400"/>
                <a:gridCol w="1351279"/>
                <a:gridCol w="1544320"/>
              </a:tblGrid>
              <a:tr h="422564">
                <a:tc>
                  <a:txBody>
                    <a:bodyPr/>
                    <a:lstStyle/>
                    <a:p>
                      <a:pPr algn="ctr" fontAlgn="b"/>
                      <a:r>
                        <a:rPr lang="en-US" sz="2000" b="1" u="none" strike="noStrike" dirty="0">
                          <a:effectLst/>
                        </a:rPr>
                        <a:t>Parameter</a:t>
                      </a:r>
                      <a:endParaRPr lang="en-US" sz="2000" b="1" i="0" u="none" strike="noStrike" dirty="0">
                        <a:solidFill>
                          <a:srgbClr val="000000"/>
                        </a:solidFill>
                        <a:effectLst/>
                        <a:latin typeface="Arial"/>
                      </a:endParaRPr>
                    </a:p>
                  </a:txBody>
                  <a:tcPr marL="4107" marR="4107" marT="4107" marB="0" anchor="b">
                    <a:solidFill>
                      <a:schemeClr val="bg2">
                        <a:lumMod val="75000"/>
                      </a:schemeClr>
                    </a:solidFill>
                  </a:tcPr>
                </a:tc>
                <a:tc>
                  <a:txBody>
                    <a:bodyPr/>
                    <a:lstStyle/>
                    <a:p>
                      <a:pPr algn="ctr" fontAlgn="b"/>
                      <a:r>
                        <a:rPr lang="en-US" sz="2000" b="1" u="none" strike="noStrike" dirty="0">
                          <a:effectLst/>
                        </a:rPr>
                        <a:t>Sept. 2005</a:t>
                      </a:r>
                      <a:endParaRPr lang="en-US" sz="2000" b="1" i="0" u="none" strike="noStrike" dirty="0">
                        <a:solidFill>
                          <a:srgbClr val="000000"/>
                        </a:solidFill>
                        <a:effectLst/>
                        <a:latin typeface="Arial"/>
                      </a:endParaRPr>
                    </a:p>
                  </a:txBody>
                  <a:tcPr marL="4107" marR="4107" marT="4107" marB="0" anchor="b">
                    <a:solidFill>
                      <a:schemeClr val="bg2">
                        <a:lumMod val="75000"/>
                      </a:schemeClr>
                    </a:solidFill>
                  </a:tcPr>
                </a:tc>
                <a:tc>
                  <a:txBody>
                    <a:bodyPr/>
                    <a:lstStyle/>
                    <a:p>
                      <a:pPr algn="ctr" fontAlgn="b"/>
                      <a:r>
                        <a:rPr lang="en-US" sz="2000" b="1" u="none" strike="noStrike" dirty="0" smtClean="0">
                          <a:effectLst/>
                        </a:rPr>
                        <a:t>Now</a:t>
                      </a:r>
                      <a:endParaRPr lang="en-US" sz="2000" b="1" i="0" u="none" strike="noStrike" dirty="0">
                        <a:solidFill>
                          <a:srgbClr val="000000"/>
                        </a:solidFill>
                        <a:effectLst/>
                        <a:latin typeface="Arial"/>
                      </a:endParaRPr>
                    </a:p>
                  </a:txBody>
                  <a:tcPr marL="4107" marR="4107" marT="4107" marB="0" anchor="b">
                    <a:solidFill>
                      <a:schemeClr val="bg2">
                        <a:lumMod val="75000"/>
                      </a:schemeClr>
                    </a:solidFill>
                  </a:tcPr>
                </a:tc>
              </a:tr>
              <a:tr h="422564">
                <a:tc>
                  <a:txBody>
                    <a:bodyPr/>
                    <a:lstStyle/>
                    <a:p>
                      <a:pPr algn="l" fontAlgn="b"/>
                      <a:r>
                        <a:rPr lang="en-US" sz="2000" u="none" strike="noStrike" dirty="0" smtClean="0">
                          <a:effectLst/>
                        </a:rPr>
                        <a:t>Ave.</a:t>
                      </a:r>
                      <a:r>
                        <a:rPr lang="en-US" sz="2000" u="none" strike="noStrike" baseline="0" dirty="0" smtClean="0">
                          <a:effectLst/>
                        </a:rPr>
                        <a:t> </a:t>
                      </a:r>
                      <a:r>
                        <a:rPr lang="en-US" sz="2000" u="none" strike="noStrike" dirty="0" smtClean="0">
                          <a:effectLst/>
                        </a:rPr>
                        <a:t>Extraction </a:t>
                      </a:r>
                      <a:r>
                        <a:rPr lang="en-US" sz="2000" u="none" strike="noStrike" dirty="0">
                          <a:effectLst/>
                        </a:rPr>
                        <a:t>Intensity</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c>
                  <a:txBody>
                    <a:bodyPr/>
                    <a:lstStyle/>
                    <a:p>
                      <a:pPr algn="ctr" fontAlgn="b"/>
                      <a:r>
                        <a:rPr lang="en-US" sz="2000" u="none" strike="noStrike" dirty="0" smtClean="0">
                          <a:effectLst/>
                        </a:rPr>
                        <a:t>3.8E12</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c>
                  <a:txBody>
                    <a:bodyPr/>
                    <a:lstStyle/>
                    <a:p>
                      <a:pPr algn="ctr" fontAlgn="b"/>
                      <a:r>
                        <a:rPr lang="en-US" sz="2000" u="none" strike="noStrike" dirty="0" smtClean="0">
                          <a:effectLst/>
                        </a:rPr>
                        <a:t>4.5E12</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r>
              <a:tr h="422564">
                <a:tc>
                  <a:txBody>
                    <a:bodyPr/>
                    <a:lstStyle/>
                    <a:p>
                      <a:pPr algn="l" fontAlgn="b"/>
                      <a:r>
                        <a:rPr lang="en-US" sz="2000" u="none" strike="noStrike" dirty="0" smtClean="0">
                          <a:effectLst/>
                        </a:rPr>
                        <a:t>Ave. </a:t>
                      </a:r>
                      <a:r>
                        <a:rPr lang="en-US" sz="2000" u="none" strike="noStrike" dirty="0">
                          <a:effectLst/>
                        </a:rPr>
                        <a:t>Beam Power Lost</a:t>
                      </a:r>
                      <a:endParaRPr lang="en-US" sz="2000" b="0" i="0" u="none" strike="noStrike" dirty="0">
                        <a:solidFill>
                          <a:srgbClr val="000000"/>
                        </a:solidFill>
                        <a:effectLst/>
                        <a:latin typeface="Arial"/>
                      </a:endParaRPr>
                    </a:p>
                  </a:txBody>
                  <a:tcPr marL="4107" marR="4107" marT="4107" marB="0" anchor="b"/>
                </a:tc>
                <a:tc>
                  <a:txBody>
                    <a:bodyPr/>
                    <a:lstStyle/>
                    <a:p>
                      <a:pPr algn="ctr" fontAlgn="b"/>
                      <a:r>
                        <a:rPr lang="en-US" sz="2000" u="none" strike="noStrike" dirty="0" smtClean="0">
                          <a:effectLst/>
                        </a:rPr>
                        <a:t>510 W</a:t>
                      </a:r>
                      <a:endParaRPr lang="en-US" sz="2000" b="0" i="0" u="none" strike="noStrike" dirty="0">
                        <a:solidFill>
                          <a:srgbClr val="000000"/>
                        </a:solidFill>
                        <a:effectLst/>
                        <a:latin typeface="Arial"/>
                      </a:endParaRPr>
                    </a:p>
                  </a:txBody>
                  <a:tcPr marL="4107" marR="4107" marT="4107" marB="0" anchor="b"/>
                </a:tc>
                <a:tc>
                  <a:txBody>
                    <a:bodyPr/>
                    <a:lstStyle/>
                    <a:p>
                      <a:pPr algn="ctr" fontAlgn="b"/>
                      <a:r>
                        <a:rPr lang="en-US" sz="2000" u="none" strike="noStrike" dirty="0" smtClean="0">
                          <a:effectLst/>
                        </a:rPr>
                        <a:t>440 W</a:t>
                      </a:r>
                      <a:endParaRPr lang="en-US" sz="2000" b="0" i="0" u="none" strike="noStrike" dirty="0">
                        <a:solidFill>
                          <a:srgbClr val="000000"/>
                        </a:solidFill>
                        <a:effectLst/>
                        <a:latin typeface="Arial"/>
                      </a:endParaRPr>
                    </a:p>
                  </a:txBody>
                  <a:tcPr marL="4107" marR="4107" marT="4107" marB="0" anchor="b"/>
                </a:tc>
              </a:tr>
              <a:tr h="422564">
                <a:tc>
                  <a:txBody>
                    <a:bodyPr/>
                    <a:lstStyle/>
                    <a:p>
                      <a:pPr algn="l" fontAlgn="b"/>
                      <a:r>
                        <a:rPr lang="en-US" sz="2000" u="none" strike="noStrike" dirty="0" smtClean="0">
                          <a:effectLst/>
                        </a:rPr>
                        <a:t>Notch Bunches</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c>
                  <a:txBody>
                    <a:bodyPr/>
                    <a:lstStyle/>
                    <a:p>
                      <a:pPr algn="ctr" fontAlgn="b"/>
                      <a:r>
                        <a:rPr lang="en-US" sz="2000" u="none" strike="noStrike" dirty="0" smtClean="0">
                          <a:effectLst/>
                        </a:rPr>
                        <a:t>4</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c>
                  <a:txBody>
                    <a:bodyPr/>
                    <a:lstStyle/>
                    <a:p>
                      <a:pPr algn="ctr" fontAlgn="b"/>
                      <a:r>
                        <a:rPr lang="en-US" sz="2000" u="none" strike="noStrike" dirty="0" smtClean="0">
                          <a:effectLst/>
                        </a:rPr>
                        <a:t>3</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r>
              <a:tr h="422564">
                <a:tc>
                  <a:txBody>
                    <a:bodyPr/>
                    <a:lstStyle/>
                    <a:p>
                      <a:pPr algn="l" fontAlgn="b"/>
                      <a:r>
                        <a:rPr lang="en-US" sz="2000" u="none" strike="noStrike" dirty="0">
                          <a:effectLst/>
                        </a:rPr>
                        <a:t>Efficiency</a:t>
                      </a:r>
                      <a:endParaRPr lang="en-US" sz="2000" b="0" i="0" u="none" strike="noStrike" dirty="0">
                        <a:solidFill>
                          <a:srgbClr val="000000"/>
                        </a:solidFill>
                        <a:effectLst/>
                        <a:latin typeface="Arial"/>
                      </a:endParaRPr>
                    </a:p>
                  </a:txBody>
                  <a:tcPr marL="4107" marR="4107" marT="4107" marB="0" anchor="b"/>
                </a:tc>
                <a:tc>
                  <a:txBody>
                    <a:bodyPr/>
                    <a:lstStyle/>
                    <a:p>
                      <a:pPr algn="ctr" fontAlgn="b"/>
                      <a:r>
                        <a:rPr lang="en-US" sz="2000" u="none" strike="noStrike" dirty="0">
                          <a:effectLst/>
                        </a:rPr>
                        <a:t>84.5</a:t>
                      </a:r>
                      <a:endParaRPr lang="en-US" sz="2000" b="0" i="0" u="none" strike="noStrike" dirty="0">
                        <a:solidFill>
                          <a:srgbClr val="000000"/>
                        </a:solidFill>
                        <a:effectLst/>
                        <a:latin typeface="Arial"/>
                      </a:endParaRPr>
                    </a:p>
                  </a:txBody>
                  <a:tcPr marL="4107" marR="4107" marT="4107" marB="0" anchor="b"/>
                </a:tc>
                <a:tc>
                  <a:txBody>
                    <a:bodyPr/>
                    <a:lstStyle/>
                    <a:p>
                      <a:pPr algn="ctr" fontAlgn="b"/>
                      <a:r>
                        <a:rPr lang="en-US" sz="2000" u="none" strike="noStrike" dirty="0">
                          <a:effectLst/>
                        </a:rPr>
                        <a:t>90.4</a:t>
                      </a:r>
                      <a:endParaRPr lang="en-US" sz="2000" b="0" i="0" u="none" strike="noStrike" dirty="0">
                        <a:solidFill>
                          <a:srgbClr val="000000"/>
                        </a:solidFill>
                        <a:effectLst/>
                        <a:latin typeface="Arial"/>
                      </a:endParaRPr>
                    </a:p>
                  </a:txBody>
                  <a:tcPr marL="4107" marR="4107" marT="4107" marB="0" anchor="b"/>
                </a:tc>
              </a:tr>
              <a:tr h="422564">
                <a:tc>
                  <a:txBody>
                    <a:bodyPr/>
                    <a:lstStyle/>
                    <a:p>
                      <a:pPr algn="l" fontAlgn="b"/>
                      <a:r>
                        <a:rPr lang="en-US" sz="2000" u="none" strike="noStrike" dirty="0" smtClean="0">
                          <a:effectLst/>
                        </a:rPr>
                        <a:t>MI</a:t>
                      </a:r>
                      <a:r>
                        <a:rPr lang="en-US" sz="2000" u="none" strike="noStrike" baseline="0" dirty="0" smtClean="0">
                          <a:effectLst/>
                        </a:rPr>
                        <a:t> </a:t>
                      </a:r>
                      <a:r>
                        <a:rPr lang="en-US" sz="2000" u="none" strike="noStrike" dirty="0" smtClean="0">
                          <a:effectLst/>
                        </a:rPr>
                        <a:t>Batches</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c>
                  <a:txBody>
                    <a:bodyPr/>
                    <a:lstStyle/>
                    <a:p>
                      <a:pPr algn="ctr" fontAlgn="b"/>
                      <a:r>
                        <a:rPr lang="en-US" sz="2000" u="none" strike="noStrike" dirty="0" smtClean="0">
                          <a:effectLst/>
                        </a:rPr>
                        <a:t>7</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c>
                  <a:txBody>
                    <a:bodyPr/>
                    <a:lstStyle/>
                    <a:p>
                      <a:pPr algn="ctr" fontAlgn="b"/>
                      <a:r>
                        <a:rPr lang="en-US" sz="2000" u="none" strike="noStrike" dirty="0" smtClean="0">
                          <a:effectLst/>
                        </a:rPr>
                        <a:t>11</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r>
              <a:tr h="422564">
                <a:tc>
                  <a:txBody>
                    <a:bodyPr/>
                    <a:lstStyle/>
                    <a:p>
                      <a:pPr algn="l" fontAlgn="b"/>
                      <a:r>
                        <a:rPr lang="en-US" sz="2000" u="none" strike="noStrike" dirty="0">
                          <a:effectLst/>
                        </a:rPr>
                        <a:t>Booster Rep Rate</a:t>
                      </a:r>
                      <a:endParaRPr lang="en-US" sz="2000" b="0" i="0" u="none" strike="noStrike" dirty="0">
                        <a:solidFill>
                          <a:srgbClr val="000000"/>
                        </a:solidFill>
                        <a:effectLst/>
                        <a:latin typeface="Arial"/>
                      </a:endParaRPr>
                    </a:p>
                  </a:txBody>
                  <a:tcPr marL="4107" marR="4107" marT="4107" marB="0" anchor="b"/>
                </a:tc>
                <a:tc>
                  <a:txBody>
                    <a:bodyPr/>
                    <a:lstStyle/>
                    <a:p>
                      <a:pPr algn="ctr" fontAlgn="b"/>
                      <a:r>
                        <a:rPr lang="en-US" sz="2000" u="none" strike="noStrike" dirty="0" smtClean="0">
                          <a:effectLst/>
                        </a:rPr>
                        <a:t>5 Hz</a:t>
                      </a:r>
                      <a:endParaRPr lang="en-US" sz="2000" b="0" i="0" u="none" strike="noStrike" dirty="0">
                        <a:solidFill>
                          <a:srgbClr val="000000"/>
                        </a:solidFill>
                        <a:effectLst/>
                        <a:latin typeface="Arial"/>
                      </a:endParaRPr>
                    </a:p>
                  </a:txBody>
                  <a:tcPr marL="4107" marR="4107" marT="4107" marB="0" anchor="b"/>
                </a:tc>
                <a:tc>
                  <a:txBody>
                    <a:bodyPr/>
                    <a:lstStyle/>
                    <a:p>
                      <a:pPr algn="ctr" fontAlgn="b"/>
                      <a:r>
                        <a:rPr lang="en-US" sz="2000" u="none" strike="noStrike" dirty="0" smtClean="0">
                          <a:effectLst/>
                        </a:rPr>
                        <a:t>7.5 Hz</a:t>
                      </a:r>
                      <a:endParaRPr lang="en-US" sz="2000" b="0" i="0" u="none" strike="noStrike" dirty="0">
                        <a:solidFill>
                          <a:srgbClr val="000000"/>
                        </a:solidFill>
                        <a:effectLst/>
                        <a:latin typeface="Arial"/>
                      </a:endParaRPr>
                    </a:p>
                  </a:txBody>
                  <a:tcPr marL="4107" marR="4107" marT="4107" marB="0" anchor="b"/>
                </a:tc>
              </a:tr>
              <a:tr h="422564">
                <a:tc>
                  <a:txBody>
                    <a:bodyPr/>
                    <a:lstStyle/>
                    <a:p>
                      <a:pPr algn="l" fontAlgn="b"/>
                      <a:r>
                        <a:rPr lang="en-US" sz="2000" u="none" strike="noStrike" dirty="0">
                          <a:effectLst/>
                        </a:rPr>
                        <a:t>Booster </a:t>
                      </a:r>
                      <a:r>
                        <a:rPr lang="en-US" sz="2000" u="none" strike="noStrike" dirty="0" smtClean="0">
                          <a:effectLst/>
                        </a:rPr>
                        <a:t>Flux (E17/hour)</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c>
                  <a:txBody>
                    <a:bodyPr/>
                    <a:lstStyle/>
                    <a:p>
                      <a:pPr algn="ctr" fontAlgn="b"/>
                      <a:r>
                        <a:rPr lang="en-US" sz="2000" u="none" strike="noStrike" dirty="0" smtClean="0">
                          <a:effectLst/>
                        </a:rPr>
                        <a:t>6.5</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c>
                  <a:txBody>
                    <a:bodyPr/>
                    <a:lstStyle/>
                    <a:p>
                      <a:pPr algn="ctr" fontAlgn="b"/>
                      <a:r>
                        <a:rPr lang="en-US" sz="2000" u="none" strike="noStrike" smtClean="0">
                          <a:effectLst/>
                        </a:rPr>
                        <a:t>11</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r>
              <a:tr h="422564">
                <a:tc>
                  <a:txBody>
                    <a:bodyPr/>
                    <a:lstStyle/>
                    <a:p>
                      <a:pPr algn="l" fontAlgn="b"/>
                      <a:r>
                        <a:rPr lang="en-US" sz="2000" u="none" strike="noStrike" dirty="0" err="1" smtClean="0">
                          <a:effectLst/>
                        </a:rPr>
                        <a:t>NOvA</a:t>
                      </a:r>
                      <a:r>
                        <a:rPr lang="en-US" sz="2000" u="none" strike="noStrike" dirty="0" smtClean="0">
                          <a:effectLst/>
                        </a:rPr>
                        <a:t> Flux (E16/hour)</a:t>
                      </a:r>
                      <a:endParaRPr lang="en-US" sz="2000" b="0" i="0" u="none" strike="noStrike" dirty="0">
                        <a:solidFill>
                          <a:srgbClr val="000000"/>
                        </a:solidFill>
                        <a:effectLst/>
                        <a:latin typeface="Arial"/>
                      </a:endParaRPr>
                    </a:p>
                  </a:txBody>
                  <a:tcPr marL="4107" marR="4107" marT="4107" marB="0" anchor="b"/>
                </a:tc>
                <a:tc>
                  <a:txBody>
                    <a:bodyPr/>
                    <a:lstStyle/>
                    <a:p>
                      <a:pPr algn="ctr" fontAlgn="b"/>
                      <a:r>
                        <a:rPr lang="en-US" sz="2000" u="none" strike="noStrike" dirty="0" smtClean="0">
                          <a:effectLst/>
                        </a:rPr>
                        <a:t>3</a:t>
                      </a:r>
                      <a:endParaRPr lang="en-US" sz="2000" b="0" i="0" u="none" strike="noStrike" dirty="0">
                        <a:solidFill>
                          <a:srgbClr val="000000"/>
                        </a:solidFill>
                        <a:effectLst/>
                        <a:latin typeface="Arial"/>
                      </a:endParaRPr>
                    </a:p>
                  </a:txBody>
                  <a:tcPr marL="4107" marR="4107" marT="4107" marB="0" anchor="b"/>
                </a:tc>
                <a:tc>
                  <a:txBody>
                    <a:bodyPr/>
                    <a:lstStyle/>
                    <a:p>
                      <a:pPr algn="ctr" fontAlgn="b"/>
                      <a:r>
                        <a:rPr lang="en-US" sz="2000" u="none" strike="noStrike" dirty="0" smtClean="0">
                          <a:effectLst/>
                        </a:rPr>
                        <a:t>7</a:t>
                      </a:r>
                      <a:endParaRPr lang="en-US" sz="2000" b="0" i="0" u="none" strike="noStrike" dirty="0">
                        <a:solidFill>
                          <a:srgbClr val="000000"/>
                        </a:solidFill>
                        <a:effectLst/>
                        <a:latin typeface="Arial"/>
                      </a:endParaRPr>
                    </a:p>
                  </a:txBody>
                  <a:tcPr marL="4107" marR="4107" marT="4107" marB="0" anchor="b"/>
                </a:tc>
              </a:tr>
              <a:tr h="422564">
                <a:tc>
                  <a:txBody>
                    <a:bodyPr/>
                    <a:lstStyle/>
                    <a:p>
                      <a:pPr algn="l" fontAlgn="b"/>
                      <a:r>
                        <a:rPr lang="en-US" sz="2000" u="none" strike="noStrike" dirty="0" smtClean="0">
                          <a:effectLst/>
                        </a:rPr>
                        <a:t>BNB Flux (E16/hour)</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c>
                  <a:txBody>
                    <a:bodyPr/>
                    <a:lstStyle/>
                    <a:p>
                      <a:pPr algn="ctr" fontAlgn="b"/>
                      <a:r>
                        <a:rPr lang="en-US" sz="2000" u="none" strike="noStrike" dirty="0" smtClean="0">
                          <a:effectLst/>
                        </a:rPr>
                        <a:t>2</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c>
                  <a:txBody>
                    <a:bodyPr/>
                    <a:lstStyle/>
                    <a:p>
                      <a:pPr algn="ctr" fontAlgn="b"/>
                      <a:r>
                        <a:rPr lang="en-US" sz="2000" u="none" strike="noStrike" dirty="0" smtClean="0">
                          <a:effectLst/>
                        </a:rPr>
                        <a:t>3</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r>
              <a:tr h="422564">
                <a:tc>
                  <a:txBody>
                    <a:bodyPr/>
                    <a:lstStyle/>
                    <a:p>
                      <a:pPr algn="l" fontAlgn="b"/>
                      <a:r>
                        <a:rPr lang="en-US" sz="2000" u="none" strike="noStrike" dirty="0" err="1" smtClean="0">
                          <a:effectLst/>
                        </a:rPr>
                        <a:t>NOvA</a:t>
                      </a:r>
                      <a:r>
                        <a:rPr lang="en-US" sz="2000" u="none" strike="noStrike" dirty="0" smtClean="0">
                          <a:effectLst/>
                        </a:rPr>
                        <a:t> Beam</a:t>
                      </a:r>
                      <a:endParaRPr lang="en-US" sz="2000" b="0" i="0" u="none" strike="noStrike" dirty="0">
                        <a:solidFill>
                          <a:srgbClr val="000000"/>
                        </a:solidFill>
                        <a:effectLst/>
                        <a:latin typeface="Arial"/>
                      </a:endParaRPr>
                    </a:p>
                  </a:txBody>
                  <a:tcPr marL="4107" marR="4107" marT="4107" marB="0" anchor="b"/>
                </a:tc>
                <a:tc>
                  <a:txBody>
                    <a:bodyPr/>
                    <a:lstStyle/>
                    <a:p>
                      <a:pPr algn="ctr" fontAlgn="b"/>
                      <a:r>
                        <a:rPr lang="en-US" sz="2000" u="none" strike="noStrike" dirty="0" smtClean="0">
                          <a:effectLst/>
                        </a:rPr>
                        <a:t>184 </a:t>
                      </a:r>
                      <a:r>
                        <a:rPr lang="en-US" sz="2000" u="none" strike="noStrike" dirty="0" smtClean="0">
                          <a:effectLst/>
                        </a:rPr>
                        <a:t>kW</a:t>
                      </a:r>
                      <a:endParaRPr lang="en-US" sz="2000" b="0" i="0" u="none" strike="noStrike" dirty="0">
                        <a:solidFill>
                          <a:srgbClr val="000000"/>
                        </a:solidFill>
                        <a:effectLst/>
                        <a:latin typeface="Arial"/>
                      </a:endParaRPr>
                    </a:p>
                  </a:txBody>
                  <a:tcPr marL="4107" marR="4107" marT="4107" marB="0" anchor="b"/>
                </a:tc>
                <a:tc>
                  <a:txBody>
                    <a:bodyPr/>
                    <a:lstStyle/>
                    <a:p>
                      <a:pPr algn="ctr" fontAlgn="b"/>
                      <a:r>
                        <a:rPr lang="en-US" sz="2000" u="none" strike="noStrike" dirty="0" smtClean="0">
                          <a:effectLst/>
                        </a:rPr>
                        <a:t>~280 </a:t>
                      </a:r>
                      <a:r>
                        <a:rPr lang="en-US" sz="2000" u="none" strike="noStrike" dirty="0" smtClean="0">
                          <a:effectLst/>
                        </a:rPr>
                        <a:t>kW</a:t>
                      </a:r>
                      <a:endParaRPr lang="en-US" sz="2000" b="0" i="0" u="none" strike="noStrike" dirty="0">
                        <a:solidFill>
                          <a:srgbClr val="000000"/>
                        </a:solidFill>
                        <a:effectLst/>
                        <a:latin typeface="Arial"/>
                      </a:endParaRPr>
                    </a:p>
                  </a:txBody>
                  <a:tcPr marL="4107" marR="4107" marT="4107" marB="0" anchor="b"/>
                </a:tc>
              </a:tr>
            </a:tbl>
          </a:graphicData>
        </a:graphic>
      </p:graphicFrame>
      <p:sp>
        <p:nvSpPr>
          <p:cNvPr id="5" name="TextBox 4"/>
          <p:cNvSpPr txBox="1"/>
          <p:nvPr/>
        </p:nvSpPr>
        <p:spPr>
          <a:xfrm>
            <a:off x="2362200" y="1002406"/>
            <a:ext cx="2774286" cy="369332"/>
          </a:xfrm>
          <a:prstGeom prst="rect">
            <a:avLst/>
          </a:prstGeom>
          <a:noFill/>
        </p:spPr>
        <p:txBody>
          <a:bodyPr wrap="none" rtlCol="0">
            <a:spAutoFit/>
          </a:bodyPr>
          <a:lstStyle/>
          <a:p>
            <a:r>
              <a:rPr lang="en-US" dirty="0" smtClean="0"/>
              <a:t>Average numbers for 1 year</a:t>
            </a:r>
            <a:endParaRPr lang="en-US" dirty="0"/>
          </a:p>
        </p:txBody>
      </p:sp>
      <p:grpSp>
        <p:nvGrpSpPr>
          <p:cNvPr id="20" name="Group 19"/>
          <p:cNvGrpSpPr/>
          <p:nvPr/>
        </p:nvGrpSpPr>
        <p:grpSpPr>
          <a:xfrm>
            <a:off x="6172200" y="5269468"/>
            <a:ext cx="1723654" cy="369332"/>
            <a:chOff x="5715000" y="5181600"/>
            <a:chExt cx="1723654" cy="369332"/>
          </a:xfrm>
        </p:grpSpPr>
        <p:sp>
          <p:nvSpPr>
            <p:cNvPr id="6" name="TextBox 5"/>
            <p:cNvSpPr txBox="1"/>
            <p:nvPr/>
          </p:nvSpPr>
          <p:spPr>
            <a:xfrm>
              <a:off x="6010506" y="5181600"/>
              <a:ext cx="1428148" cy="369332"/>
            </a:xfrm>
            <a:prstGeom prst="rect">
              <a:avLst/>
            </a:prstGeom>
            <a:noFill/>
          </p:spPr>
          <p:txBody>
            <a:bodyPr wrap="none" rtlCol="0">
              <a:spAutoFit/>
            </a:bodyPr>
            <a:lstStyle/>
            <a:p>
              <a:r>
                <a:rPr lang="en-US" dirty="0" smtClean="0"/>
                <a:t>Off right now</a:t>
              </a:r>
              <a:endParaRPr lang="en-US" dirty="0"/>
            </a:p>
          </p:txBody>
        </p:sp>
        <p:cxnSp>
          <p:nvCxnSpPr>
            <p:cNvPr id="8" name="Straight Arrow Connector 7"/>
            <p:cNvCxnSpPr/>
            <p:nvPr/>
          </p:nvCxnSpPr>
          <p:spPr>
            <a:xfrm flipH="1">
              <a:off x="5715000" y="5394960"/>
              <a:ext cx="393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6172200" y="5791200"/>
            <a:ext cx="2733148" cy="646331"/>
            <a:chOff x="5715000" y="5525869"/>
            <a:chExt cx="2733148" cy="646331"/>
          </a:xfrm>
        </p:grpSpPr>
        <p:sp>
          <p:nvSpPr>
            <p:cNvPr id="9" name="TextBox 8"/>
            <p:cNvSpPr txBox="1"/>
            <p:nvPr/>
          </p:nvSpPr>
          <p:spPr>
            <a:xfrm>
              <a:off x="6035308" y="5525869"/>
              <a:ext cx="2412840" cy="646331"/>
            </a:xfrm>
            <a:prstGeom prst="rect">
              <a:avLst/>
            </a:prstGeom>
            <a:noFill/>
          </p:spPr>
          <p:txBody>
            <a:bodyPr wrap="none" rtlCol="0">
              <a:spAutoFit/>
            </a:bodyPr>
            <a:lstStyle/>
            <a:p>
              <a:r>
                <a:rPr lang="en-US" dirty="0" smtClean="0"/>
                <a:t>As high as ~</a:t>
              </a:r>
              <a:r>
                <a:rPr lang="en-US" dirty="0" smtClean="0"/>
                <a:t>340 kW</a:t>
              </a:r>
              <a:endParaRPr lang="en-US" dirty="0" smtClean="0"/>
            </a:p>
            <a:p>
              <a:r>
                <a:rPr lang="en-US" dirty="0" smtClean="0"/>
                <a:t>Will try for </a:t>
              </a:r>
              <a:r>
                <a:rPr lang="en-US" dirty="0" smtClean="0"/>
                <a:t>400 kW</a:t>
              </a:r>
              <a:endParaRPr lang="en-US" dirty="0"/>
            </a:p>
          </p:txBody>
        </p:sp>
        <p:cxnSp>
          <p:nvCxnSpPr>
            <p:cNvPr id="11" name="Straight Arrow Connector 10"/>
            <p:cNvCxnSpPr/>
            <p:nvPr/>
          </p:nvCxnSpPr>
          <p:spPr>
            <a:xfrm flipH="1">
              <a:off x="5715000" y="5638800"/>
              <a:ext cx="393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2" name="Oval 11"/>
          <p:cNvSpPr/>
          <p:nvPr/>
        </p:nvSpPr>
        <p:spPr>
          <a:xfrm>
            <a:off x="3722648" y="1863025"/>
            <a:ext cx="1028955" cy="4341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Oval 12"/>
          <p:cNvSpPr/>
          <p:nvPr/>
        </p:nvSpPr>
        <p:spPr>
          <a:xfrm>
            <a:off x="5208802" y="1863025"/>
            <a:ext cx="1028447" cy="43412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8" name="Group 17"/>
          <p:cNvGrpSpPr/>
          <p:nvPr/>
        </p:nvGrpSpPr>
        <p:grpSpPr>
          <a:xfrm>
            <a:off x="4800600" y="2528833"/>
            <a:ext cx="3041661" cy="519167"/>
            <a:chOff x="4343400" y="2833633"/>
            <a:chExt cx="3041661" cy="519167"/>
          </a:xfrm>
        </p:grpSpPr>
        <p:sp>
          <p:nvSpPr>
            <p:cNvPr id="15" name="TextBox 14"/>
            <p:cNvSpPr txBox="1"/>
            <p:nvPr/>
          </p:nvSpPr>
          <p:spPr>
            <a:xfrm>
              <a:off x="6048733" y="2983468"/>
              <a:ext cx="1336328" cy="369332"/>
            </a:xfrm>
            <a:prstGeom prst="rect">
              <a:avLst/>
            </a:prstGeom>
            <a:noFill/>
          </p:spPr>
          <p:txBody>
            <a:bodyPr wrap="none" rtlCol="0">
              <a:spAutoFit/>
            </a:bodyPr>
            <a:lstStyle/>
            <a:p>
              <a:r>
                <a:rPr lang="en-US" dirty="0" smtClean="0"/>
                <a:t>Loss Limited</a:t>
              </a:r>
              <a:endParaRPr lang="en-US" dirty="0"/>
            </a:p>
          </p:txBody>
        </p:sp>
        <p:cxnSp>
          <p:nvCxnSpPr>
            <p:cNvPr id="17" name="Straight Arrow Connector 16"/>
            <p:cNvCxnSpPr/>
            <p:nvPr/>
          </p:nvCxnSpPr>
          <p:spPr>
            <a:xfrm flipH="1" flipV="1">
              <a:off x="4343400" y="2833633"/>
              <a:ext cx="1705333" cy="334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172201" y="1889483"/>
            <a:ext cx="1694297" cy="369332"/>
            <a:chOff x="5715001" y="1889483"/>
            <a:chExt cx="1694297" cy="369332"/>
          </a:xfrm>
        </p:grpSpPr>
        <p:sp>
          <p:nvSpPr>
            <p:cNvPr id="14" name="TextBox 13"/>
            <p:cNvSpPr txBox="1"/>
            <p:nvPr/>
          </p:nvSpPr>
          <p:spPr>
            <a:xfrm>
              <a:off x="6048733" y="1889483"/>
              <a:ext cx="1360565" cy="369332"/>
            </a:xfrm>
            <a:prstGeom prst="rect">
              <a:avLst/>
            </a:prstGeom>
            <a:noFill/>
          </p:spPr>
          <p:txBody>
            <a:bodyPr wrap="none" rtlCol="0">
              <a:spAutoFit/>
            </a:bodyPr>
            <a:lstStyle/>
            <a:p>
              <a:r>
                <a:rPr lang="en-US" dirty="0" smtClean="0"/>
                <a:t>Rate Limited</a:t>
              </a:r>
              <a:endParaRPr lang="en-US" dirty="0"/>
            </a:p>
          </p:txBody>
        </p:sp>
        <p:cxnSp>
          <p:nvCxnSpPr>
            <p:cNvPr id="19" name="Straight Arrow Connector 18"/>
            <p:cNvCxnSpPr/>
            <p:nvPr/>
          </p:nvCxnSpPr>
          <p:spPr>
            <a:xfrm flipH="1">
              <a:off x="5715001" y="2149487"/>
              <a:ext cx="396606" cy="75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6172200" y="4001869"/>
            <a:ext cx="2117669" cy="646331"/>
            <a:chOff x="5715000" y="3316069"/>
            <a:chExt cx="2117669" cy="646331"/>
          </a:xfrm>
        </p:grpSpPr>
        <p:sp>
          <p:nvSpPr>
            <p:cNvPr id="23" name="TextBox 22"/>
            <p:cNvSpPr txBox="1"/>
            <p:nvPr/>
          </p:nvSpPr>
          <p:spPr>
            <a:xfrm>
              <a:off x="6019800" y="3316069"/>
              <a:ext cx="1812869" cy="646331"/>
            </a:xfrm>
            <a:prstGeom prst="rect">
              <a:avLst/>
            </a:prstGeom>
            <a:noFill/>
          </p:spPr>
          <p:txBody>
            <a:bodyPr wrap="none" rtlCol="0">
              <a:spAutoFit/>
            </a:bodyPr>
            <a:lstStyle/>
            <a:p>
              <a:r>
                <a:rPr lang="en-US" dirty="0" smtClean="0"/>
                <a:t>Operational Limit</a:t>
              </a:r>
            </a:p>
            <a:p>
              <a:r>
                <a:rPr lang="en-US" dirty="0" smtClean="0"/>
                <a:t>Set for reliability</a:t>
              </a:r>
              <a:endParaRPr lang="en-US" dirty="0"/>
            </a:p>
          </p:txBody>
        </p:sp>
        <p:cxnSp>
          <p:nvCxnSpPr>
            <p:cNvPr id="25" name="Straight Arrow Connector 24"/>
            <p:cNvCxnSpPr/>
            <p:nvPr/>
          </p:nvCxnSpPr>
          <p:spPr>
            <a:xfrm flipH="1">
              <a:off x="5715000" y="3581400"/>
              <a:ext cx="39660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2" name="Slide Number Placeholder 21"/>
          <p:cNvSpPr>
            <a:spLocks noGrp="1"/>
          </p:cNvSpPr>
          <p:nvPr>
            <p:ph type="sldNum" sz="quarter" idx="12"/>
          </p:nvPr>
        </p:nvSpPr>
        <p:spPr/>
        <p:txBody>
          <a:bodyPr/>
          <a:lstStyle/>
          <a:p>
            <a:fld id="{ADB8883E-0D01-4C1A-AC01-192C7F6DD935}" type="slidenum">
              <a:rPr lang="en-US" smtClean="0"/>
              <a:t>6</a:t>
            </a:fld>
            <a:endParaRPr lang="en-US"/>
          </a:p>
        </p:txBody>
      </p:sp>
    </p:spTree>
    <p:extLst>
      <p:ext uri="{BB962C8B-B14F-4D97-AF65-F5344CB8AC3E}">
        <p14:creationId xmlns:p14="http://schemas.microsoft.com/office/powerpoint/2010/main" val="1651267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8915400" cy="4953000"/>
          </a:xfrm>
        </p:spPr>
        <p:txBody>
          <a:bodyPr>
            <a:normAutofit/>
          </a:bodyPr>
          <a:lstStyle/>
          <a:p>
            <a:r>
              <a:rPr lang="en-US" sz="2300" dirty="0" smtClean="0"/>
              <a:t>Updated Utilities (vacuum, LCW and power)</a:t>
            </a:r>
          </a:p>
          <a:p>
            <a:r>
              <a:rPr lang="en-US" sz="2300" dirty="0" smtClean="0"/>
              <a:t>Additional RF Cavities and Voltage (3 additional)</a:t>
            </a:r>
          </a:p>
          <a:p>
            <a:r>
              <a:rPr lang="en-US" sz="2300" dirty="0" smtClean="0"/>
              <a:t>Refurbished Cavities for 15 Hz operations</a:t>
            </a:r>
          </a:p>
          <a:p>
            <a:r>
              <a:rPr lang="en-US" sz="2300" dirty="0" smtClean="0"/>
              <a:t>New Anodes, Modulators and updated </a:t>
            </a:r>
            <a:r>
              <a:rPr lang="en-US" sz="2300" dirty="0"/>
              <a:t>B</a:t>
            </a:r>
            <a:r>
              <a:rPr lang="en-US" sz="2300" dirty="0" smtClean="0"/>
              <a:t>ias supplies</a:t>
            </a:r>
          </a:p>
          <a:p>
            <a:r>
              <a:rPr lang="en-US" sz="2300" dirty="0" smtClean="0"/>
              <a:t>RF solid state drives</a:t>
            </a:r>
          </a:p>
          <a:p>
            <a:r>
              <a:rPr lang="en-US" sz="2300" dirty="0" smtClean="0"/>
              <a:t>New notch absorber/kicker systems</a:t>
            </a:r>
          </a:p>
          <a:p>
            <a:r>
              <a:rPr lang="en-US" sz="2300" dirty="0" smtClean="0"/>
              <a:t>New digital BPM and damper systems</a:t>
            </a:r>
          </a:p>
          <a:p>
            <a:r>
              <a:rPr lang="en-US" sz="2300" dirty="0" smtClean="0"/>
              <a:t>Updated beam optics software and control</a:t>
            </a:r>
          </a:p>
          <a:p>
            <a:r>
              <a:rPr lang="en-US" sz="2300" dirty="0" smtClean="0"/>
              <a:t>Updated low </a:t>
            </a:r>
            <a:r>
              <a:rPr lang="en-US" sz="2300" dirty="0"/>
              <a:t>l</a:t>
            </a:r>
            <a:r>
              <a:rPr lang="en-US" sz="2300" dirty="0" smtClean="0"/>
              <a:t>evel hardware </a:t>
            </a:r>
            <a:endParaRPr lang="en-US" sz="2300" dirty="0"/>
          </a:p>
          <a:p>
            <a:r>
              <a:rPr lang="en-US" sz="2300" dirty="0" smtClean="0"/>
              <a:t>New cogging system</a:t>
            </a:r>
            <a:endParaRPr lang="en-US" sz="2300" dirty="0"/>
          </a:p>
          <a:p>
            <a:r>
              <a:rPr lang="en-US" sz="2300" dirty="0" smtClean="0"/>
              <a:t>Total Loss Monitor (TLM) system operational</a:t>
            </a:r>
          </a:p>
          <a:p>
            <a:r>
              <a:rPr lang="en-US" sz="2300" dirty="0" smtClean="0"/>
              <a:t>Harmonic cavity(s) – injection/transition</a:t>
            </a:r>
          </a:p>
        </p:txBody>
      </p:sp>
      <p:sp>
        <p:nvSpPr>
          <p:cNvPr id="4" name="Date Placeholder 3"/>
          <p:cNvSpPr>
            <a:spLocks noGrp="1"/>
          </p:cNvSpPr>
          <p:nvPr>
            <p:ph type="dt" sz="half" idx="10"/>
          </p:nvPr>
        </p:nvSpPr>
        <p:spPr/>
        <p:txBody>
          <a:bodyPr/>
          <a:lstStyle/>
          <a:p>
            <a:r>
              <a:rPr lang="en-US" smtClean="0"/>
              <a:t>11/11/2014</a:t>
            </a:r>
            <a:endParaRPr lang="en-US"/>
          </a:p>
        </p:txBody>
      </p:sp>
      <p:sp>
        <p:nvSpPr>
          <p:cNvPr id="5" name="Footer Placeholder 4"/>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0" y="0"/>
            <a:ext cx="9144000" cy="484632"/>
          </a:xfrm>
        </p:spPr>
        <p:txBody>
          <a:bodyPr anchor="t">
            <a:noAutofit/>
          </a:bodyPr>
          <a:lstStyle/>
          <a:p>
            <a:r>
              <a:rPr lang="en-US" dirty="0" smtClean="0"/>
              <a:t>When PIP Completed – </a:t>
            </a:r>
            <a:br>
              <a:rPr lang="en-US" dirty="0" smtClean="0"/>
            </a:br>
            <a:r>
              <a:rPr lang="en-US" sz="3600" dirty="0" smtClean="0"/>
              <a:t>Major </a:t>
            </a:r>
            <a:r>
              <a:rPr lang="en-US" sz="3600" dirty="0"/>
              <a:t>Booster </a:t>
            </a:r>
            <a:r>
              <a:rPr lang="en-US" sz="3600" dirty="0" smtClean="0"/>
              <a:t>Upgrades</a:t>
            </a:r>
            <a:endParaRPr lang="en-US" dirty="0"/>
          </a:p>
        </p:txBody>
      </p:sp>
      <p:sp>
        <p:nvSpPr>
          <p:cNvPr id="6" name="Slide Number Placeholder 5"/>
          <p:cNvSpPr>
            <a:spLocks noGrp="1"/>
          </p:cNvSpPr>
          <p:nvPr>
            <p:ph type="sldNum" sz="quarter" idx="12"/>
          </p:nvPr>
        </p:nvSpPr>
        <p:spPr/>
        <p:txBody>
          <a:bodyPr/>
          <a:lstStyle/>
          <a:p>
            <a:fld id="{ADB8883E-0D01-4C1A-AC01-192C7F6DD935}" type="slidenum">
              <a:rPr lang="en-US" smtClean="0"/>
              <a:t>7</a:t>
            </a:fld>
            <a:endParaRPr lang="en-US"/>
          </a:p>
        </p:txBody>
      </p:sp>
    </p:spTree>
    <p:extLst>
      <p:ext uri="{BB962C8B-B14F-4D97-AF65-F5344CB8AC3E}">
        <p14:creationId xmlns:p14="http://schemas.microsoft.com/office/powerpoint/2010/main" val="2802095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915400" cy="4953000"/>
          </a:xfrm>
        </p:spPr>
        <p:txBody>
          <a:bodyPr>
            <a:normAutofit/>
          </a:bodyPr>
          <a:lstStyle/>
          <a:p>
            <a:r>
              <a:rPr lang="en-US" sz="3000" dirty="0"/>
              <a:t>Only remaining original hardware in Booster will be the gradient magnet system and some small fraction of </a:t>
            </a:r>
            <a:r>
              <a:rPr lang="en-US" sz="3000" dirty="0" smtClean="0"/>
              <a:t>utilities </a:t>
            </a:r>
          </a:p>
          <a:p>
            <a:pPr lvl="1"/>
            <a:r>
              <a:rPr lang="en-US" sz="2600" dirty="0" smtClean="0"/>
              <a:t>All </a:t>
            </a:r>
            <a:r>
              <a:rPr lang="en-US" sz="2600" dirty="0"/>
              <a:t>other systems will either be relatively new (&lt;10 years) or significantly </a:t>
            </a:r>
            <a:r>
              <a:rPr lang="en-US" sz="2600" dirty="0" smtClean="0"/>
              <a:t>upgraded  </a:t>
            </a:r>
            <a:r>
              <a:rPr lang="en-US" sz="2600" dirty="0"/>
              <a:t/>
            </a:r>
            <a:br>
              <a:rPr lang="en-US" sz="2600" dirty="0"/>
            </a:br>
            <a:endParaRPr lang="en-US" sz="2600" dirty="0" smtClean="0"/>
          </a:p>
          <a:p>
            <a:r>
              <a:rPr lang="en-US" sz="3000" dirty="0" smtClean="0"/>
              <a:t>Linac </a:t>
            </a:r>
            <a:r>
              <a:rPr lang="en-US" sz="3000" dirty="0"/>
              <a:t>upgrades will allow reliable delivery (&gt;85 % uptime) of beam till </a:t>
            </a:r>
            <a:r>
              <a:rPr lang="en-US" sz="3000" dirty="0" smtClean="0"/>
              <a:t>2023  </a:t>
            </a:r>
          </a:p>
          <a:p>
            <a:pPr lvl="1"/>
            <a:r>
              <a:rPr lang="en-US" sz="2600" dirty="0" smtClean="0"/>
              <a:t>Plans </a:t>
            </a:r>
            <a:r>
              <a:rPr lang="en-US" sz="2600" dirty="0"/>
              <a:t>for longer lifetime operations, 2025 and beyond, will not be pursued such as  the replacement of high power 7835 </a:t>
            </a:r>
            <a:r>
              <a:rPr lang="en-US" sz="2600" dirty="0" smtClean="0"/>
              <a:t>triode</a:t>
            </a:r>
          </a:p>
        </p:txBody>
      </p:sp>
      <p:sp>
        <p:nvSpPr>
          <p:cNvPr id="4" name="Date Placeholder 3"/>
          <p:cNvSpPr>
            <a:spLocks noGrp="1"/>
          </p:cNvSpPr>
          <p:nvPr>
            <p:ph type="dt" sz="half" idx="10"/>
          </p:nvPr>
        </p:nvSpPr>
        <p:spPr/>
        <p:txBody>
          <a:bodyPr/>
          <a:lstStyle/>
          <a:p>
            <a:r>
              <a:rPr lang="en-US" smtClean="0"/>
              <a:t>11/11/2014</a:t>
            </a:r>
            <a:endParaRPr lang="en-US"/>
          </a:p>
        </p:txBody>
      </p:sp>
      <p:sp>
        <p:nvSpPr>
          <p:cNvPr id="5" name="Footer Placeholder 4"/>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0" y="0"/>
            <a:ext cx="9144000" cy="484632"/>
          </a:xfrm>
        </p:spPr>
        <p:txBody>
          <a:bodyPr anchor="t">
            <a:noAutofit/>
          </a:bodyPr>
          <a:lstStyle/>
          <a:p>
            <a:r>
              <a:rPr lang="en-US" dirty="0" smtClean="0"/>
              <a:t>Once PIP Completed</a:t>
            </a:r>
            <a:endParaRPr lang="en-US" dirty="0"/>
          </a:p>
        </p:txBody>
      </p:sp>
      <p:sp>
        <p:nvSpPr>
          <p:cNvPr id="6" name="Slide Number Placeholder 5"/>
          <p:cNvSpPr>
            <a:spLocks noGrp="1"/>
          </p:cNvSpPr>
          <p:nvPr>
            <p:ph type="sldNum" sz="quarter" idx="12"/>
          </p:nvPr>
        </p:nvSpPr>
        <p:spPr/>
        <p:txBody>
          <a:bodyPr/>
          <a:lstStyle/>
          <a:p>
            <a:fld id="{ADB8883E-0D01-4C1A-AC01-192C7F6DD935}" type="slidenum">
              <a:rPr lang="en-US" smtClean="0"/>
              <a:t>8</a:t>
            </a:fld>
            <a:endParaRPr lang="en-US"/>
          </a:p>
        </p:txBody>
      </p:sp>
    </p:spTree>
    <p:extLst>
      <p:ext uri="{BB962C8B-B14F-4D97-AF65-F5344CB8AC3E}">
        <p14:creationId xmlns:p14="http://schemas.microsoft.com/office/powerpoint/2010/main" val="661264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11/11/2014</a:t>
            </a:r>
            <a:endParaRPr lang="en-US"/>
          </a:p>
        </p:txBody>
      </p:sp>
      <p:sp>
        <p:nvSpPr>
          <p:cNvPr id="5" name="Footer Placeholder 4"/>
          <p:cNvSpPr>
            <a:spLocks noGrp="1"/>
          </p:cNvSpPr>
          <p:nvPr>
            <p:ph type="ftr" sz="quarter" idx="11"/>
          </p:nvPr>
        </p:nvSpPr>
        <p:spPr/>
        <p:txBody>
          <a:bodyPr/>
          <a:lstStyle/>
          <a:p>
            <a:r>
              <a:rPr lang="en-US" smtClean="0"/>
              <a:t>APT Seminar- BP</a:t>
            </a:r>
            <a:endParaRPr lang="en-US"/>
          </a:p>
        </p:txBody>
      </p:sp>
      <p:sp>
        <p:nvSpPr>
          <p:cNvPr id="2" name="Title 1"/>
          <p:cNvSpPr>
            <a:spLocks noGrp="1"/>
          </p:cNvSpPr>
          <p:nvPr>
            <p:ph type="title"/>
          </p:nvPr>
        </p:nvSpPr>
        <p:spPr>
          <a:xfrm>
            <a:off x="0" y="0"/>
            <a:ext cx="9144000" cy="484632"/>
          </a:xfrm>
        </p:spPr>
        <p:txBody>
          <a:bodyPr anchor="t">
            <a:noAutofit/>
          </a:bodyPr>
          <a:lstStyle/>
          <a:p>
            <a:r>
              <a:rPr lang="en-US" dirty="0" smtClean="0"/>
              <a:t>PIP Booster Parameter Table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22628769"/>
              </p:ext>
            </p:extLst>
          </p:nvPr>
        </p:nvGraphicFramePr>
        <p:xfrm>
          <a:off x="228600" y="1143000"/>
          <a:ext cx="8686800" cy="5063787"/>
        </p:xfrm>
        <a:graphic>
          <a:graphicData uri="http://schemas.openxmlformats.org/drawingml/2006/table">
            <a:tbl>
              <a:tblPr>
                <a:tableStyleId>{5C22544A-7EE6-4342-B048-85BDC9FD1C3A}</a:tableStyleId>
              </a:tblPr>
              <a:tblGrid>
                <a:gridCol w="5715000"/>
                <a:gridCol w="2971800"/>
              </a:tblGrid>
              <a:tr h="114715">
                <a:tc>
                  <a:txBody>
                    <a:bodyPr/>
                    <a:lstStyle/>
                    <a:p>
                      <a:pPr algn="ctr" fontAlgn="b"/>
                      <a:r>
                        <a:rPr lang="en-US" sz="2000" b="1" u="none" strike="noStrike" dirty="0">
                          <a:effectLst/>
                        </a:rPr>
                        <a:t>Parameter</a:t>
                      </a:r>
                      <a:endParaRPr lang="en-US" sz="2000" b="1" i="0" u="none" strike="noStrike" dirty="0">
                        <a:solidFill>
                          <a:srgbClr val="000000"/>
                        </a:solidFill>
                        <a:effectLst/>
                        <a:latin typeface="Arial"/>
                      </a:endParaRPr>
                    </a:p>
                  </a:txBody>
                  <a:tcPr marL="4107" marR="4107" marT="4107" marB="0" anchor="b">
                    <a:solidFill>
                      <a:schemeClr val="bg2">
                        <a:lumMod val="75000"/>
                      </a:schemeClr>
                    </a:solidFill>
                  </a:tcPr>
                </a:tc>
                <a:tc>
                  <a:txBody>
                    <a:bodyPr/>
                    <a:lstStyle/>
                    <a:p>
                      <a:pPr algn="ctr" fontAlgn="b"/>
                      <a:r>
                        <a:rPr lang="en-US" sz="2000" b="1" u="none" strike="noStrike" dirty="0" smtClean="0">
                          <a:effectLst/>
                        </a:rPr>
                        <a:t>PIP Done</a:t>
                      </a:r>
                      <a:endParaRPr lang="en-US" sz="2000" b="1" i="0" u="none" strike="noStrike" dirty="0">
                        <a:solidFill>
                          <a:srgbClr val="000000"/>
                        </a:solidFill>
                        <a:effectLst/>
                        <a:latin typeface="Arial"/>
                      </a:endParaRPr>
                    </a:p>
                  </a:txBody>
                  <a:tcPr marL="4107" marR="4107" marT="4107" marB="0" anchor="b">
                    <a:solidFill>
                      <a:schemeClr val="bg2">
                        <a:lumMod val="75000"/>
                      </a:schemeClr>
                    </a:solidFill>
                  </a:tcPr>
                </a:tc>
              </a:tr>
              <a:tr h="136565">
                <a:tc>
                  <a:txBody>
                    <a:bodyPr/>
                    <a:lstStyle/>
                    <a:p>
                      <a:pPr algn="l" fontAlgn="b"/>
                      <a:r>
                        <a:rPr lang="en-US" sz="2000" u="none" strike="noStrike" dirty="0" smtClean="0">
                          <a:effectLst/>
                        </a:rPr>
                        <a:t>Ave.</a:t>
                      </a:r>
                      <a:r>
                        <a:rPr lang="en-US" sz="2000" u="none" strike="noStrike" baseline="0" dirty="0" smtClean="0">
                          <a:effectLst/>
                        </a:rPr>
                        <a:t> </a:t>
                      </a:r>
                      <a:r>
                        <a:rPr lang="en-US" sz="2000" u="none" strike="noStrike" dirty="0" smtClean="0">
                          <a:effectLst/>
                        </a:rPr>
                        <a:t>Extraction </a:t>
                      </a:r>
                      <a:r>
                        <a:rPr lang="en-US" sz="2000" u="none" strike="noStrike" dirty="0">
                          <a:effectLst/>
                        </a:rPr>
                        <a:t>Intensity</a:t>
                      </a:r>
                      <a:endParaRPr lang="en-US" sz="2000" b="0" i="0" u="none" strike="noStrike" dirty="0">
                        <a:solidFill>
                          <a:srgbClr val="000000"/>
                        </a:solidFill>
                        <a:effectLst/>
                        <a:latin typeface="Arial"/>
                      </a:endParaRPr>
                    </a:p>
                  </a:txBody>
                  <a:tcPr marL="4107" marR="4107" marT="4107" marB="0" anchor="b"/>
                </a:tc>
                <a:tc>
                  <a:txBody>
                    <a:bodyPr/>
                    <a:lstStyle/>
                    <a:p>
                      <a:pPr algn="l" fontAlgn="b"/>
                      <a:r>
                        <a:rPr lang="en-US" sz="2000" u="none" strike="noStrike" dirty="0" smtClean="0">
                          <a:effectLst/>
                        </a:rPr>
                        <a:t>4.3E12/pulse</a:t>
                      </a:r>
                      <a:endParaRPr lang="en-US" sz="2000" b="0" i="0" u="none" strike="noStrike" dirty="0">
                        <a:solidFill>
                          <a:srgbClr val="000000"/>
                        </a:solidFill>
                        <a:effectLst/>
                        <a:latin typeface="Arial"/>
                      </a:endParaRPr>
                    </a:p>
                  </a:txBody>
                  <a:tcPr anchor="b"/>
                </a:tc>
              </a:tr>
              <a:tr h="0">
                <a:tc>
                  <a:txBody>
                    <a:bodyPr/>
                    <a:lstStyle/>
                    <a:p>
                      <a:pPr algn="l" fontAlgn="b"/>
                      <a:r>
                        <a:rPr lang="en-US" sz="2000" u="none" strike="noStrike" dirty="0" smtClean="0">
                          <a:effectLst/>
                        </a:rPr>
                        <a:t>Ave. </a:t>
                      </a:r>
                      <a:r>
                        <a:rPr lang="en-US" sz="2000" u="none" strike="noStrike" dirty="0">
                          <a:effectLst/>
                        </a:rPr>
                        <a:t>Beam Power </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c>
                  <a:txBody>
                    <a:bodyPr/>
                    <a:lstStyle/>
                    <a:p>
                      <a:pPr algn="l" fontAlgn="b"/>
                      <a:r>
                        <a:rPr lang="en-US" sz="2000" u="none" strike="noStrike" dirty="0" smtClean="0">
                          <a:effectLst/>
                        </a:rPr>
                        <a:t> &lt;</a:t>
                      </a:r>
                      <a:r>
                        <a:rPr lang="en-US" sz="2000" u="none" strike="noStrike" baseline="0" dirty="0" smtClean="0">
                          <a:effectLst/>
                        </a:rPr>
                        <a:t> </a:t>
                      </a:r>
                      <a:r>
                        <a:rPr lang="en-US" sz="2000" u="none" strike="noStrike" dirty="0" smtClean="0">
                          <a:effectLst/>
                        </a:rPr>
                        <a:t>510 Watts</a:t>
                      </a:r>
                      <a:endParaRPr lang="en-US" sz="2000" b="0" i="0" u="none" strike="noStrike" dirty="0">
                        <a:solidFill>
                          <a:srgbClr val="000000"/>
                        </a:solidFill>
                        <a:effectLst/>
                        <a:latin typeface="Arial"/>
                      </a:endParaRPr>
                    </a:p>
                  </a:txBody>
                  <a:tcPr anchor="b">
                    <a:solidFill>
                      <a:schemeClr val="accent1">
                        <a:lumMod val="20000"/>
                        <a:lumOff val="80000"/>
                      </a:schemeClr>
                    </a:solidFill>
                  </a:tcPr>
                </a:tc>
              </a:tr>
              <a:tr h="0">
                <a:tc>
                  <a:txBody>
                    <a:bodyPr/>
                    <a:lstStyle/>
                    <a:p>
                      <a:pPr lvl="1" algn="l" fontAlgn="b"/>
                      <a:r>
                        <a:rPr lang="en-US" sz="2000" b="0" i="0" u="none" strike="noStrike" dirty="0" smtClean="0">
                          <a:solidFill>
                            <a:srgbClr val="000000"/>
                          </a:solidFill>
                          <a:effectLst/>
                          <a:latin typeface="Arial"/>
                        </a:rPr>
                        <a:t>Local loss points limits remain</a:t>
                      </a:r>
                      <a:endParaRPr lang="en-US" sz="2000" b="0" i="0" u="none" strike="noStrike" dirty="0">
                        <a:solidFill>
                          <a:srgbClr val="000000"/>
                        </a:solidFill>
                        <a:effectLst/>
                        <a:latin typeface="Arial"/>
                      </a:endParaRPr>
                    </a:p>
                  </a:txBody>
                  <a:tcPr marL="4107" marR="4107" marT="4107" marB="0" anchor="b"/>
                </a:tc>
                <a:tc>
                  <a:txBody>
                    <a:bodyPr/>
                    <a:lstStyle/>
                    <a:p>
                      <a:pPr algn="l" fontAlgn="b"/>
                      <a:endParaRPr lang="en-US" sz="2000" b="0" i="0" u="none" strike="noStrike" dirty="0">
                        <a:solidFill>
                          <a:srgbClr val="000000"/>
                        </a:solidFill>
                        <a:effectLst/>
                        <a:latin typeface="Arial"/>
                      </a:endParaRPr>
                    </a:p>
                  </a:txBody>
                  <a:tcPr anchor="b"/>
                </a:tc>
              </a:tr>
              <a:tr h="0">
                <a:tc>
                  <a:txBody>
                    <a:bodyPr/>
                    <a:lstStyle/>
                    <a:p>
                      <a:pPr algn="l" fontAlgn="b"/>
                      <a:r>
                        <a:rPr lang="en-US" sz="2000" u="none" strike="noStrike" dirty="0" smtClean="0">
                          <a:effectLst/>
                        </a:rPr>
                        <a:t>Bunches removed (either in Linac or Booster)</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c>
                  <a:txBody>
                    <a:bodyPr/>
                    <a:lstStyle/>
                    <a:p>
                      <a:pPr algn="l" fontAlgn="b"/>
                      <a:r>
                        <a:rPr lang="en-US" sz="2000" u="none" strike="noStrike" dirty="0" smtClean="0">
                          <a:effectLst/>
                        </a:rPr>
                        <a:t>3</a:t>
                      </a:r>
                      <a:endParaRPr lang="en-US" sz="2000" b="0" i="0" u="none" strike="noStrike" dirty="0">
                        <a:solidFill>
                          <a:srgbClr val="000000"/>
                        </a:solidFill>
                        <a:effectLst/>
                        <a:latin typeface="Arial"/>
                      </a:endParaRPr>
                    </a:p>
                  </a:txBody>
                  <a:tcPr anchor="b">
                    <a:solidFill>
                      <a:schemeClr val="accent1">
                        <a:lumMod val="20000"/>
                        <a:lumOff val="80000"/>
                      </a:schemeClr>
                    </a:solidFill>
                  </a:tcPr>
                </a:tc>
              </a:tr>
              <a:tr h="0">
                <a:tc>
                  <a:txBody>
                    <a:bodyPr/>
                    <a:lstStyle/>
                    <a:p>
                      <a:pPr algn="l" fontAlgn="b"/>
                      <a:r>
                        <a:rPr lang="en-US" sz="2000" u="none" strike="noStrike" dirty="0">
                          <a:effectLst/>
                        </a:rPr>
                        <a:t>Efficiency</a:t>
                      </a:r>
                      <a:endParaRPr lang="en-US" sz="2000" b="0" i="0" u="none" strike="noStrike" dirty="0">
                        <a:solidFill>
                          <a:srgbClr val="000000"/>
                        </a:solidFill>
                        <a:effectLst/>
                        <a:latin typeface="Arial"/>
                      </a:endParaRPr>
                    </a:p>
                  </a:txBody>
                  <a:tcPr marL="4107" marR="4107" marT="4107" marB="0" anchor="b"/>
                </a:tc>
                <a:tc>
                  <a:txBody>
                    <a:bodyPr/>
                    <a:lstStyle/>
                    <a:p>
                      <a:pPr algn="l" fontAlgn="b"/>
                      <a:r>
                        <a:rPr lang="en-US" sz="2000" b="0" u="none" strike="noStrike" dirty="0" smtClean="0">
                          <a:effectLst/>
                        </a:rPr>
                        <a:t>95%</a:t>
                      </a:r>
                      <a:endParaRPr lang="en-US" sz="2000" b="0" i="0" u="none" strike="noStrike" dirty="0">
                        <a:solidFill>
                          <a:srgbClr val="000000"/>
                        </a:solidFill>
                        <a:effectLst/>
                        <a:latin typeface="Arial"/>
                      </a:endParaRPr>
                    </a:p>
                  </a:txBody>
                  <a:tcPr anchor="b"/>
                </a:tc>
              </a:tr>
              <a:tr h="0">
                <a:tc>
                  <a:txBody>
                    <a:bodyPr/>
                    <a:lstStyle/>
                    <a:p>
                      <a:pPr algn="l" fontAlgn="b"/>
                      <a:r>
                        <a:rPr lang="en-US" sz="2000" u="none" strike="noStrike" dirty="0">
                          <a:effectLst/>
                        </a:rPr>
                        <a:t>Booster Rep Rate</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c>
                  <a:txBody>
                    <a:bodyPr/>
                    <a:lstStyle/>
                    <a:p>
                      <a:pPr algn="l" fontAlgn="b"/>
                      <a:r>
                        <a:rPr lang="en-US" sz="2000" b="1" u="none" strike="noStrike" dirty="0" smtClean="0">
                          <a:effectLst/>
                        </a:rPr>
                        <a:t>15 </a:t>
                      </a:r>
                      <a:r>
                        <a:rPr lang="en-US" sz="2000" b="1" u="none" strike="noStrike" dirty="0" err="1" smtClean="0">
                          <a:effectLst/>
                        </a:rPr>
                        <a:t>hz</a:t>
                      </a:r>
                      <a:endParaRPr lang="en-US" sz="2000" b="1" i="0" u="none" strike="noStrike" dirty="0">
                        <a:solidFill>
                          <a:srgbClr val="000000"/>
                        </a:solidFill>
                        <a:effectLst/>
                        <a:latin typeface="Arial"/>
                      </a:endParaRPr>
                    </a:p>
                  </a:txBody>
                  <a:tcPr anchor="b">
                    <a:solidFill>
                      <a:schemeClr val="accent1">
                        <a:lumMod val="20000"/>
                        <a:lumOff val="80000"/>
                      </a:schemeClr>
                    </a:solidFill>
                  </a:tcPr>
                </a:tc>
              </a:tr>
              <a:tr h="0">
                <a:tc>
                  <a:txBody>
                    <a:bodyPr/>
                    <a:lstStyle/>
                    <a:p>
                      <a:pPr lvl="1" algn="l" fontAlgn="b"/>
                      <a:r>
                        <a:rPr lang="en-US" sz="2000" u="none" strike="noStrike" dirty="0" smtClean="0">
                          <a:effectLst/>
                        </a:rPr>
                        <a:t>MI</a:t>
                      </a:r>
                      <a:r>
                        <a:rPr lang="en-US" sz="2000" u="none" strike="noStrike" baseline="0" dirty="0" smtClean="0">
                          <a:effectLst/>
                        </a:rPr>
                        <a:t> </a:t>
                      </a:r>
                      <a:r>
                        <a:rPr lang="en-US" sz="2000" u="none" strike="noStrike" dirty="0" smtClean="0">
                          <a:effectLst/>
                        </a:rPr>
                        <a:t>Batches</a:t>
                      </a:r>
                      <a:endParaRPr lang="en-US" sz="2000" b="0" i="0" u="none" strike="noStrike" dirty="0">
                        <a:solidFill>
                          <a:srgbClr val="000000"/>
                        </a:solidFill>
                        <a:effectLst/>
                        <a:latin typeface="Arial"/>
                      </a:endParaRPr>
                    </a:p>
                  </a:txBody>
                  <a:tcPr marL="4107" marR="4107" marT="4107" marB="0" anchor="b"/>
                </a:tc>
                <a:tc>
                  <a:txBody>
                    <a:bodyPr/>
                    <a:lstStyle/>
                    <a:p>
                      <a:pPr lvl="1" algn="l" fontAlgn="b"/>
                      <a:r>
                        <a:rPr lang="en-US" sz="2000" u="none" strike="noStrike" dirty="0" smtClean="0">
                          <a:effectLst/>
                        </a:rPr>
                        <a:t>12</a:t>
                      </a:r>
                      <a:r>
                        <a:rPr lang="en-US" sz="2000" u="none" strike="noStrike" baseline="0" dirty="0" smtClean="0">
                          <a:effectLst/>
                        </a:rPr>
                        <a:t> every </a:t>
                      </a:r>
                      <a:r>
                        <a:rPr lang="en-US" sz="2000" u="none" strike="noStrike" dirty="0" smtClean="0">
                          <a:effectLst/>
                        </a:rPr>
                        <a:t>1.33sec</a:t>
                      </a:r>
                      <a:endParaRPr lang="en-US" sz="2000" b="0" i="0" u="none" strike="noStrike" dirty="0">
                        <a:solidFill>
                          <a:srgbClr val="000000"/>
                        </a:solidFill>
                        <a:effectLst/>
                        <a:latin typeface="Arial"/>
                      </a:endParaRPr>
                    </a:p>
                  </a:txBody>
                  <a:tcPr anchor="b"/>
                </a:tc>
              </a:tr>
              <a:tr h="136565">
                <a:tc>
                  <a:txBody>
                    <a:bodyPr/>
                    <a:lstStyle/>
                    <a:p>
                      <a:pPr lvl="1" algn="l" fontAlgn="b"/>
                      <a:r>
                        <a:rPr lang="en-US" sz="2000" b="0" i="0" u="none" strike="noStrike" dirty="0" smtClean="0">
                          <a:solidFill>
                            <a:srgbClr val="000000"/>
                          </a:solidFill>
                          <a:effectLst/>
                          <a:latin typeface="Arial"/>
                        </a:rPr>
                        <a:t>Rate Availability</a:t>
                      </a:r>
                      <a:r>
                        <a:rPr lang="en-US" sz="2000" b="0" i="0" u="none" strike="noStrike" baseline="0" dirty="0" smtClean="0">
                          <a:solidFill>
                            <a:srgbClr val="000000"/>
                          </a:solidFill>
                          <a:effectLst/>
                          <a:latin typeface="Arial"/>
                        </a:rPr>
                        <a:t> for other users</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c>
                  <a:txBody>
                    <a:bodyPr/>
                    <a:lstStyle/>
                    <a:p>
                      <a:pPr lvl="1" algn="l" fontAlgn="b"/>
                      <a:r>
                        <a:rPr lang="en-US" sz="2000" b="0" i="0" u="none" strike="noStrike" dirty="0" smtClean="0">
                          <a:solidFill>
                            <a:srgbClr val="000000"/>
                          </a:solidFill>
                          <a:effectLst/>
                          <a:latin typeface="Arial"/>
                        </a:rPr>
                        <a:t>6 Hz</a:t>
                      </a:r>
                      <a:endParaRPr lang="en-US" sz="2000" b="0" i="0" u="none" strike="noStrike" dirty="0">
                        <a:solidFill>
                          <a:srgbClr val="000000"/>
                        </a:solidFill>
                        <a:effectLst/>
                        <a:latin typeface="Arial"/>
                      </a:endParaRPr>
                    </a:p>
                  </a:txBody>
                  <a:tcPr anchor="b">
                    <a:solidFill>
                      <a:schemeClr val="accent1">
                        <a:lumMod val="20000"/>
                        <a:lumOff val="80000"/>
                      </a:schemeClr>
                    </a:solidFill>
                  </a:tcPr>
                </a:tc>
              </a:tr>
              <a:tr h="136565">
                <a:tc>
                  <a:txBody>
                    <a:bodyPr/>
                    <a:lstStyle/>
                    <a:p>
                      <a:pPr algn="l" fontAlgn="b"/>
                      <a:r>
                        <a:rPr lang="en-US" sz="2000" u="none" strike="noStrike" dirty="0">
                          <a:effectLst/>
                        </a:rPr>
                        <a:t>Booster </a:t>
                      </a:r>
                      <a:r>
                        <a:rPr lang="en-US" sz="2000" u="none" strike="noStrike" dirty="0" smtClean="0">
                          <a:effectLst/>
                        </a:rPr>
                        <a:t>Flux Capability</a:t>
                      </a:r>
                      <a:endParaRPr lang="en-US" sz="2000" b="0" i="0" u="none" strike="noStrike" dirty="0">
                        <a:solidFill>
                          <a:srgbClr val="000000"/>
                        </a:solidFill>
                        <a:effectLst/>
                        <a:latin typeface="Arial"/>
                      </a:endParaRPr>
                    </a:p>
                  </a:txBody>
                  <a:tcPr marL="4107" marR="4107" marT="4107" marB="0" anchor="b"/>
                </a:tc>
                <a:tc>
                  <a:txBody>
                    <a:bodyPr/>
                    <a:lstStyle/>
                    <a:p>
                      <a:pPr algn="l" fontAlgn="b"/>
                      <a:r>
                        <a:rPr lang="en-US" sz="2000" b="1" u="none" strike="noStrike" dirty="0" smtClean="0">
                          <a:effectLst/>
                        </a:rPr>
                        <a:t>~2.3E17p/</a:t>
                      </a:r>
                      <a:r>
                        <a:rPr lang="en-US" sz="2000" b="1" u="none" strike="noStrike" dirty="0" err="1" smtClean="0">
                          <a:effectLst/>
                        </a:rPr>
                        <a:t>hr</a:t>
                      </a:r>
                      <a:endParaRPr lang="en-US" sz="2000" b="1" i="0" u="none" strike="noStrike" dirty="0">
                        <a:solidFill>
                          <a:srgbClr val="000000"/>
                        </a:solidFill>
                        <a:effectLst/>
                        <a:latin typeface="Arial"/>
                      </a:endParaRPr>
                    </a:p>
                  </a:txBody>
                  <a:tcPr anchor="b"/>
                </a:tc>
              </a:tr>
              <a:tr h="136565">
                <a:tc>
                  <a:txBody>
                    <a:bodyPr/>
                    <a:lstStyle/>
                    <a:p>
                      <a:pPr lvl="1"/>
                      <a:r>
                        <a:rPr lang="en-US" dirty="0" smtClean="0"/>
                        <a:t>Longitudinal Energy Spread</a:t>
                      </a:r>
                      <a:endParaRPr lang="en-US" dirty="0"/>
                    </a:p>
                  </a:txBody>
                  <a:tcPr marL="4107" marR="4107" marT="4107" marB="0" anchor="b"/>
                </a:tc>
                <a:tc>
                  <a:txBody>
                    <a:bodyPr/>
                    <a:lstStyle/>
                    <a:p>
                      <a:pPr lvl="1" algn="l"/>
                      <a:r>
                        <a:rPr lang="en-US" sz="2000" dirty="0" smtClean="0"/>
                        <a:t> &lt; 6 </a:t>
                      </a:r>
                      <a:r>
                        <a:rPr lang="en-US" sz="2000" dirty="0" err="1" smtClean="0"/>
                        <a:t>Mev</a:t>
                      </a:r>
                      <a:endParaRPr lang="en-US" sz="2000" dirty="0"/>
                    </a:p>
                  </a:txBody>
                  <a:tcPr anchor="b"/>
                </a:tc>
              </a:tr>
              <a:tr h="136565">
                <a:tc>
                  <a:txBody>
                    <a:bodyPr/>
                    <a:lstStyle/>
                    <a:p>
                      <a:pPr lvl="1" algn="l" fontAlgn="b"/>
                      <a:r>
                        <a:rPr lang="en-US" sz="1800" b="0" i="0" u="none" strike="noStrike" dirty="0" smtClean="0">
                          <a:solidFill>
                            <a:srgbClr val="000000"/>
                          </a:solidFill>
                          <a:effectLst/>
                          <a:latin typeface="Arial"/>
                        </a:rPr>
                        <a:t>Transverse</a:t>
                      </a:r>
                      <a:r>
                        <a:rPr lang="en-US" sz="1800" b="0" i="0" u="none" strike="noStrike" baseline="0" dirty="0" smtClean="0">
                          <a:solidFill>
                            <a:srgbClr val="000000"/>
                          </a:solidFill>
                          <a:effectLst/>
                          <a:latin typeface="Arial"/>
                        </a:rPr>
                        <a:t> emittances (4.3E12)</a:t>
                      </a:r>
                      <a:endParaRPr lang="en-US" sz="1800" b="0" i="0" u="none" strike="noStrike" dirty="0">
                        <a:solidFill>
                          <a:srgbClr val="000000"/>
                        </a:solidFill>
                        <a:effectLst/>
                        <a:latin typeface="Arial"/>
                      </a:endParaRPr>
                    </a:p>
                  </a:txBody>
                  <a:tcPr marL="4107" marR="4107" marT="4107" marB="0" anchor="b"/>
                </a:tc>
                <a:tc>
                  <a:txBody>
                    <a:bodyPr/>
                    <a:lstStyle/>
                    <a:p>
                      <a:pPr lvl="1" algn="l" fontAlgn="b"/>
                      <a:r>
                        <a:rPr lang="en-US" sz="2000" b="0" i="0" u="none" strike="noStrike" dirty="0" smtClean="0">
                          <a:solidFill>
                            <a:srgbClr val="000000"/>
                          </a:solidFill>
                          <a:effectLst/>
                          <a:latin typeface="Symbol"/>
                        </a:rPr>
                        <a:t>&lt;14 p</a:t>
                      </a:r>
                      <a:r>
                        <a:rPr lang="en-US" sz="2000" b="0" i="0" u="none" strike="noStrike" dirty="0" smtClean="0">
                          <a:solidFill>
                            <a:srgbClr val="000000"/>
                          </a:solidFill>
                          <a:effectLst/>
                          <a:latin typeface="Arial"/>
                        </a:rPr>
                        <a:t>-mm-</a:t>
                      </a:r>
                      <a:r>
                        <a:rPr lang="en-US" sz="2000" b="0" i="0" u="none" strike="noStrike" dirty="0" err="1" smtClean="0">
                          <a:solidFill>
                            <a:srgbClr val="000000"/>
                          </a:solidFill>
                          <a:effectLst/>
                          <a:latin typeface="Arial"/>
                        </a:rPr>
                        <a:t>mrad</a:t>
                      </a:r>
                      <a:endParaRPr lang="en-US" sz="2000" b="0" i="0" u="none" strike="noStrike" dirty="0">
                        <a:solidFill>
                          <a:srgbClr val="000000"/>
                        </a:solidFill>
                        <a:effectLst/>
                        <a:latin typeface="Symbol"/>
                      </a:endParaRPr>
                    </a:p>
                  </a:txBody>
                  <a:tcPr anchor="b"/>
                </a:tc>
              </a:tr>
              <a:tr h="0">
                <a:tc>
                  <a:txBody>
                    <a:bodyPr/>
                    <a:lstStyle/>
                    <a:p>
                      <a:pPr algn="l" fontAlgn="b"/>
                      <a:r>
                        <a:rPr lang="en-US" sz="2000" u="none" strike="noStrike" dirty="0" smtClean="0">
                          <a:effectLst/>
                        </a:rPr>
                        <a:t>Booster Uptime</a:t>
                      </a:r>
                      <a:endParaRPr lang="en-US" sz="2000" b="0" i="0" u="none" strike="noStrike" dirty="0">
                        <a:solidFill>
                          <a:srgbClr val="000000"/>
                        </a:solidFill>
                        <a:effectLst/>
                        <a:latin typeface="Arial"/>
                      </a:endParaRPr>
                    </a:p>
                  </a:txBody>
                  <a:tcPr marL="4107" marR="4107" marT="4107" marB="0" anchor="b">
                    <a:solidFill>
                      <a:schemeClr val="accent1">
                        <a:lumMod val="20000"/>
                        <a:lumOff val="80000"/>
                      </a:schemeClr>
                    </a:solidFill>
                  </a:tcPr>
                </a:tc>
                <a:tc>
                  <a:txBody>
                    <a:bodyPr/>
                    <a:lstStyle/>
                    <a:p>
                      <a:pPr algn="l" fontAlgn="b"/>
                      <a:r>
                        <a:rPr lang="en-US" sz="2000" b="0" i="0" u="none" strike="noStrike" dirty="0" smtClean="0">
                          <a:solidFill>
                            <a:schemeClr val="dk1"/>
                          </a:solidFill>
                          <a:effectLst/>
                          <a:latin typeface="+mn-lt"/>
                        </a:rPr>
                        <a:t>&gt;85%</a:t>
                      </a:r>
                      <a:endParaRPr lang="en-US" sz="2000" b="0" i="0" u="none" strike="noStrike" dirty="0">
                        <a:solidFill>
                          <a:srgbClr val="000000"/>
                        </a:solidFill>
                        <a:effectLst/>
                        <a:latin typeface="Arial"/>
                      </a:endParaRPr>
                    </a:p>
                  </a:txBody>
                  <a:tcPr anchor="b">
                    <a:solidFill>
                      <a:schemeClr val="accent1">
                        <a:lumMod val="20000"/>
                        <a:lumOff val="80000"/>
                      </a:schemeClr>
                    </a:solidFill>
                  </a:tcPr>
                </a:tc>
              </a:tr>
            </a:tbl>
          </a:graphicData>
        </a:graphic>
      </p:graphicFrame>
      <p:sp>
        <p:nvSpPr>
          <p:cNvPr id="6" name="Slide Number Placeholder 5"/>
          <p:cNvSpPr>
            <a:spLocks noGrp="1"/>
          </p:cNvSpPr>
          <p:nvPr>
            <p:ph type="sldNum" sz="quarter" idx="12"/>
          </p:nvPr>
        </p:nvSpPr>
        <p:spPr/>
        <p:txBody>
          <a:bodyPr/>
          <a:lstStyle/>
          <a:p>
            <a:fld id="{ADB8883E-0D01-4C1A-AC01-192C7F6DD935}" type="slidenum">
              <a:rPr lang="en-US" smtClean="0"/>
              <a:t>9</a:t>
            </a:fld>
            <a:endParaRPr lang="en-US"/>
          </a:p>
        </p:txBody>
      </p:sp>
    </p:spTree>
    <p:extLst>
      <p:ext uri="{BB962C8B-B14F-4D97-AF65-F5344CB8AC3E}">
        <p14:creationId xmlns:p14="http://schemas.microsoft.com/office/powerpoint/2010/main" val="26525204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2276</TotalTime>
  <Words>3312</Words>
  <Application>Microsoft Office PowerPoint</Application>
  <PresentationFormat>On-screen Show (4:3)</PresentationFormat>
  <Paragraphs>648</Paragraphs>
  <Slides>39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Concourse</vt:lpstr>
      <vt:lpstr>Document</vt:lpstr>
      <vt:lpstr>Booster (PIP)    PIP II How to make 50+ year old Booster make the jump</vt:lpstr>
      <vt:lpstr>Outline</vt:lpstr>
      <vt:lpstr>Proton Delivery Scenario  (approximate, no shutdowns shown)</vt:lpstr>
      <vt:lpstr>PowerPoint Presentation</vt:lpstr>
      <vt:lpstr>Scope change to PIP</vt:lpstr>
      <vt:lpstr>Present Booster (PIP underway)</vt:lpstr>
      <vt:lpstr>When PIP Completed –  Major Booster Upgrades</vt:lpstr>
      <vt:lpstr>Once PIP Completed</vt:lpstr>
      <vt:lpstr>PIP Booster Parameter Table</vt:lpstr>
      <vt:lpstr>PIP II Booster</vt:lpstr>
      <vt:lpstr>PowerPoint Presentation</vt:lpstr>
      <vt:lpstr>Overview Of Required R&amp;D</vt:lpstr>
      <vt:lpstr>Overview Of Required R&amp;D (cont’d)</vt:lpstr>
      <vt:lpstr>New Injection Point Into Booster</vt:lpstr>
      <vt:lpstr>New Injection Girder</vt:lpstr>
      <vt:lpstr>Vertical Injection Concept</vt:lpstr>
      <vt:lpstr>Injection Girder - Foil</vt:lpstr>
      <vt:lpstr>Stripping Foil </vt:lpstr>
      <vt:lpstr>Injection Painting For Space Charge Mitigation</vt:lpstr>
      <vt:lpstr>Capture (adiabatic at 800 MeV)</vt:lpstr>
      <vt:lpstr>Capture  (bucket to bucket injection)</vt:lpstr>
      <vt:lpstr>Transition Crossing</vt:lpstr>
      <vt:lpstr>RF Cavity</vt:lpstr>
      <vt:lpstr>Tunable Cavities (two options being studied)</vt:lpstr>
      <vt:lpstr>PowerPoint Presentation</vt:lpstr>
      <vt:lpstr>Perpendicular Biased Cavities</vt:lpstr>
      <vt:lpstr>Max Electric Field Simulations </vt:lpstr>
      <vt:lpstr>Booster Magnet System</vt:lpstr>
      <vt:lpstr>Booster Magnets - 20 Hz</vt:lpstr>
      <vt:lpstr>Booster Magnets - 20 Hz</vt:lpstr>
      <vt:lpstr>Kickers and Septa Systems  (Assuming a new injection girder)</vt:lpstr>
      <vt:lpstr>Misc - 20Hz Operation</vt:lpstr>
      <vt:lpstr>Dampers</vt:lpstr>
      <vt:lpstr>Plan</vt:lpstr>
      <vt:lpstr>PIP II Operations –  Developing a Strategy </vt:lpstr>
      <vt:lpstr>Developing a Strategy  </vt:lpstr>
      <vt:lpstr>Transition Outline (Work in progress)</vt:lpstr>
      <vt:lpstr>Developing a Strategy  </vt:lpstr>
      <vt:lpstr>Conclusion</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Booster – PIP II</dc:title>
  <dc:creator>William A. Pellico x8368 07477N</dc:creator>
  <cp:lastModifiedBy>Fernanda G. Garcia x3798 13038N</cp:lastModifiedBy>
  <cp:revision>129</cp:revision>
  <dcterms:created xsi:type="dcterms:W3CDTF">2014-10-30T17:19:09Z</dcterms:created>
  <dcterms:modified xsi:type="dcterms:W3CDTF">2014-11-18T20:16:47Z</dcterms:modified>
</cp:coreProperties>
</file>