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4" r:id="rId9"/>
    <p:sldId id="265" r:id="rId10"/>
    <p:sldId id="267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1156-B68A-48F5-BB1D-A97B150D738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DD82-C555-4F7B-B04D-66995822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8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1156-B68A-48F5-BB1D-A97B150D738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DD82-C555-4F7B-B04D-66995822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2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1156-B68A-48F5-BB1D-A97B150D738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DD82-C555-4F7B-B04D-66995822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2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1156-B68A-48F5-BB1D-A97B150D738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DD82-C555-4F7B-B04D-66995822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3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1156-B68A-48F5-BB1D-A97B150D738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DD82-C555-4F7B-B04D-66995822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3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1156-B68A-48F5-BB1D-A97B150D738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DD82-C555-4F7B-B04D-66995822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9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1156-B68A-48F5-BB1D-A97B150D738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DD82-C555-4F7B-B04D-66995822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9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1156-B68A-48F5-BB1D-A97B150D738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DD82-C555-4F7B-B04D-66995822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2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1156-B68A-48F5-BB1D-A97B150D738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DD82-C555-4F7B-B04D-66995822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7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1156-B68A-48F5-BB1D-A97B150D738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DD82-C555-4F7B-B04D-66995822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2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1156-B68A-48F5-BB1D-A97B150D738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DD82-C555-4F7B-B04D-66995822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9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71156-B68A-48F5-BB1D-A97B150D7380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FDD82-C555-4F7B-B04D-66995822B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6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9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13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Laser Notcher Pulse Energy Requirements &amp; Demonstration Experiment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/>
          <a:p>
            <a:r>
              <a:rPr lang="en-US" dirty="0" smtClean="0"/>
              <a:t>David Johnson, Todd Johnson, Vic Scarpine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63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Demonstration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Purpose</a:t>
            </a:r>
            <a:r>
              <a:rPr lang="en-US" sz="2000" dirty="0"/>
              <a:t>: To demonstrate the creation of </a:t>
            </a:r>
            <a:r>
              <a:rPr lang="en-US" sz="2000" dirty="0" smtClean="0"/>
              <a:t>a single bunch </a:t>
            </a:r>
            <a:r>
              <a:rPr lang="en-US" sz="2000" dirty="0"/>
              <a:t>notch in the H- pulse train and measure the efficiency as a function of pulse energy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Equipment:</a:t>
            </a:r>
          </a:p>
          <a:p>
            <a:pPr lvl="1"/>
            <a:r>
              <a:rPr lang="en-US" sz="1600" dirty="0" err="1" smtClean="0">
                <a:solidFill>
                  <a:srgbClr val="7030A0"/>
                </a:solidFill>
              </a:rPr>
              <a:t>Quantel</a:t>
            </a:r>
            <a:r>
              <a:rPr lang="en-US" sz="1600" dirty="0" smtClean="0">
                <a:solidFill>
                  <a:srgbClr val="7030A0"/>
                </a:solidFill>
              </a:rPr>
              <a:t> Q-switched pulse laser (1064 nm) 100 </a:t>
            </a:r>
            <a:r>
              <a:rPr lang="en-US" sz="1600" dirty="0" err="1" smtClean="0">
                <a:solidFill>
                  <a:srgbClr val="7030A0"/>
                </a:solidFill>
              </a:rPr>
              <a:t>mJ</a:t>
            </a:r>
            <a:r>
              <a:rPr lang="en-US" sz="1600" dirty="0" smtClean="0">
                <a:solidFill>
                  <a:srgbClr val="7030A0"/>
                </a:solidFill>
              </a:rPr>
              <a:t> in 8 ns with 4mm beam diameter. Repetition rate 20 Hz</a:t>
            </a:r>
          </a:p>
          <a:p>
            <a:pPr lvl="1"/>
            <a:r>
              <a:rPr lang="en-US" sz="1600" dirty="0" smtClean="0">
                <a:solidFill>
                  <a:srgbClr val="7030A0"/>
                </a:solidFill>
              </a:rPr>
              <a:t>Variable attenuator 0-100% attenuation</a:t>
            </a:r>
          </a:p>
          <a:p>
            <a:pPr lvl="1"/>
            <a:r>
              <a:rPr lang="en-US" sz="1600" dirty="0" smtClean="0"/>
              <a:t>Optical telescope to match laser to beam shaper</a:t>
            </a:r>
          </a:p>
          <a:p>
            <a:pPr lvl="1"/>
            <a:r>
              <a:rPr lang="en-US" sz="1600" dirty="0" smtClean="0"/>
              <a:t>Beam shaper</a:t>
            </a:r>
          </a:p>
          <a:p>
            <a:pPr lvl="1"/>
            <a:r>
              <a:rPr lang="en-US" sz="1600" dirty="0"/>
              <a:t>T</a:t>
            </a:r>
            <a:r>
              <a:rPr lang="en-US" sz="1600" dirty="0" smtClean="0"/>
              <a:t>ransport optics</a:t>
            </a:r>
          </a:p>
          <a:p>
            <a:pPr lvl="1"/>
            <a:r>
              <a:rPr lang="en-US" sz="1600" dirty="0" smtClean="0"/>
              <a:t>Steering transport (</a:t>
            </a:r>
            <a:r>
              <a:rPr lang="en-US" sz="1600" dirty="0" err="1" smtClean="0"/>
              <a:t>piezo</a:t>
            </a:r>
            <a:r>
              <a:rPr lang="en-US" sz="1600" dirty="0" smtClean="0"/>
              <a:t>-mirrors)</a:t>
            </a:r>
          </a:p>
          <a:p>
            <a:pPr lvl="1"/>
            <a:r>
              <a:rPr lang="en-US" sz="1600" dirty="0" smtClean="0"/>
              <a:t>Laser mounting system  (need to get floor fixed &amp; 3 point adjusters for optical table</a:t>
            </a:r>
          </a:p>
          <a:p>
            <a:pPr lvl="1"/>
            <a:r>
              <a:rPr lang="en-US" sz="1600" dirty="0" smtClean="0">
                <a:solidFill>
                  <a:srgbClr val="7030A0"/>
                </a:solidFill>
              </a:rPr>
              <a:t>Timing. We need to be able to adjust timing of laser flash lamp &amp; q-switch to hit a bunch</a:t>
            </a:r>
          </a:p>
          <a:p>
            <a:pPr lvl="1"/>
            <a:r>
              <a:rPr lang="en-US" sz="1600" dirty="0" smtClean="0"/>
              <a:t>Diagnostics (WVM/BPM) to measure single bunch extinction</a:t>
            </a:r>
          </a:p>
          <a:p>
            <a:pPr lvl="1"/>
            <a:r>
              <a:rPr lang="en-US" sz="1600" dirty="0" smtClean="0">
                <a:solidFill>
                  <a:srgbClr val="7030A0"/>
                </a:solidFill>
              </a:rPr>
              <a:t>ES&amp;H  - requirements for operation in Linac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63924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7385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we expect?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868363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762000"/>
            <a:ext cx="4752975" cy="39836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56213" y="1245549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 design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2971800"/>
            <a:ext cx="159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4923692" y="1219200"/>
            <a:ext cx="1711570" cy="246185"/>
          </a:xfrm>
          <a:custGeom>
            <a:avLst/>
            <a:gdLst>
              <a:gd name="connsiteX0" fmla="*/ 0 w 1711570"/>
              <a:gd name="connsiteY0" fmla="*/ 0 h 246185"/>
              <a:gd name="connsiteX1" fmla="*/ 0 w 1711570"/>
              <a:gd name="connsiteY1" fmla="*/ 246185 h 246185"/>
              <a:gd name="connsiteX2" fmla="*/ 1711570 w 1711570"/>
              <a:gd name="connsiteY2" fmla="*/ 222738 h 246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1570" h="246185">
                <a:moveTo>
                  <a:pt x="0" y="0"/>
                </a:moveTo>
                <a:lnTo>
                  <a:pt x="0" y="246185"/>
                </a:lnTo>
                <a:lnTo>
                  <a:pt x="1711570" y="222738"/>
                </a:lnTo>
              </a:path>
            </a:pathLst>
          </a:custGeom>
          <a:noFill/>
          <a:ln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52847" y="1245549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err="1" smtClean="0"/>
              <a:t>mJ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07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25" y="4409342"/>
            <a:ext cx="3709238" cy="17628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86" y="627185"/>
            <a:ext cx="3772877" cy="17628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25" y="2547571"/>
            <a:ext cx="3709238" cy="17628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5123" y="6172200"/>
            <a:ext cx="3713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Wall Current Monitor in 400 MeV line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152" y="667849"/>
            <a:ext cx="3700678" cy="18797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06"/>
          <a:stretch/>
        </p:blipFill>
        <p:spPr>
          <a:xfrm>
            <a:off x="5289152" y="2786429"/>
            <a:ext cx="3700678" cy="1524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54"/>
          <a:stretch/>
        </p:blipFill>
        <p:spPr>
          <a:xfrm>
            <a:off x="5268869" y="4409342"/>
            <a:ext cx="3720961" cy="14979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81656" y="5987534"/>
            <a:ext cx="2915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Button BPM (one plate ) LPM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131857"/>
            <a:ext cx="3779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We see only 1 bunch Neutralized?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06866" y="3571930"/>
            <a:ext cx="1294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 averages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2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Linac Beam Bunch Structure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69823" y="1259174"/>
            <a:ext cx="8445256" cy="4925923"/>
            <a:chOff x="0" y="1555668"/>
            <a:chExt cx="8807413" cy="5302332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902525" y="2493818"/>
              <a:ext cx="5759532" cy="11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1816925" y="2113808"/>
              <a:ext cx="605641" cy="3800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484421" y="2135579"/>
              <a:ext cx="605641" cy="3800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2000" y="2133601"/>
              <a:ext cx="605641" cy="3800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627912" y="2131621"/>
              <a:ext cx="605641" cy="3800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59034" y="2117766"/>
              <a:ext cx="605641" cy="3800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902525" y="4334494"/>
              <a:ext cx="6282046" cy="118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805049" y="3811979"/>
              <a:ext cx="4928260" cy="5343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13808" y="3800103"/>
              <a:ext cx="105097" cy="53439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280067" y="3810000"/>
              <a:ext cx="105097" cy="53439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96737" y="3796144"/>
              <a:ext cx="105097" cy="53439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93522" y="3817916"/>
              <a:ext cx="105097" cy="53439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54681" y="3815937"/>
              <a:ext cx="105097" cy="53439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003963" y="3802082"/>
              <a:ext cx="105097" cy="53439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66903" y="3811979"/>
              <a:ext cx="105097" cy="53439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902529" y="3809999"/>
              <a:ext cx="105097" cy="53439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357552" y="3808020"/>
              <a:ext cx="105097" cy="53439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872348" y="3817916"/>
              <a:ext cx="105097" cy="53439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914400" y="6139544"/>
              <a:ext cx="6377049" cy="237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3966161" y="5767450"/>
              <a:ext cx="807719" cy="393865"/>
              <a:chOff x="3614948" y="5767450"/>
              <a:chExt cx="807719" cy="393865"/>
            </a:xfrm>
          </p:grpSpPr>
          <p:sp>
            <p:nvSpPr>
              <p:cNvPr id="99" name="Rectangle 98"/>
              <p:cNvSpPr/>
              <p:nvPr/>
            </p:nvSpPr>
            <p:spPr>
              <a:xfrm flipH="1">
                <a:off x="3614948" y="5769429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 flipH="1">
                <a:off x="3767348" y="5769429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 flipH="1">
                <a:off x="3919748" y="5769429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 flipH="1">
                <a:off x="4072148" y="5769429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 flipH="1">
                <a:off x="4224548" y="5769429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 flipH="1">
                <a:off x="4376948" y="5767450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4868884" y="5753596"/>
              <a:ext cx="807719" cy="393865"/>
              <a:chOff x="4572000" y="5753596"/>
              <a:chExt cx="807719" cy="393865"/>
            </a:xfrm>
            <a:solidFill>
              <a:srgbClr val="FF0000"/>
            </a:solidFill>
          </p:grpSpPr>
          <p:sp>
            <p:nvSpPr>
              <p:cNvPr id="93" name="Rectangle 92"/>
              <p:cNvSpPr/>
              <p:nvPr/>
            </p:nvSpPr>
            <p:spPr>
              <a:xfrm flipH="1">
                <a:off x="4572000" y="5755575"/>
                <a:ext cx="45719" cy="391886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 flipH="1">
                <a:off x="4724400" y="5755575"/>
                <a:ext cx="45719" cy="391886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 flipH="1">
                <a:off x="4876800" y="5755575"/>
                <a:ext cx="45719" cy="391886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 flipH="1">
                <a:off x="5029200" y="5755575"/>
                <a:ext cx="45719" cy="391886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 flipH="1">
                <a:off x="5181600" y="5755575"/>
                <a:ext cx="45719" cy="391886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 flipH="1">
                <a:off x="5334000" y="5753596"/>
                <a:ext cx="45719" cy="391886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772298" y="5751617"/>
              <a:ext cx="807719" cy="393865"/>
              <a:chOff x="5439789" y="5739742"/>
              <a:chExt cx="807719" cy="393865"/>
            </a:xfrm>
          </p:grpSpPr>
          <p:sp>
            <p:nvSpPr>
              <p:cNvPr id="87" name="Rectangle 86"/>
              <p:cNvSpPr/>
              <p:nvPr/>
            </p:nvSpPr>
            <p:spPr>
              <a:xfrm flipH="1">
                <a:off x="5439789" y="5741721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 flipH="1">
                <a:off x="5592189" y="5741721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 flipH="1">
                <a:off x="5744589" y="5741721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 flipH="1">
                <a:off x="5896989" y="5741721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 flipH="1">
                <a:off x="6049389" y="5741721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 flipH="1">
                <a:off x="6201789" y="5739742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6696595" y="5749638"/>
              <a:ext cx="807719" cy="393865"/>
              <a:chOff x="6375961" y="5749638"/>
              <a:chExt cx="807719" cy="393865"/>
            </a:xfrm>
            <a:solidFill>
              <a:schemeClr val="bg2">
                <a:lumMod val="50000"/>
              </a:schemeClr>
            </a:solidFill>
          </p:grpSpPr>
          <p:sp>
            <p:nvSpPr>
              <p:cNvPr id="81" name="Rectangle 80"/>
              <p:cNvSpPr/>
              <p:nvPr/>
            </p:nvSpPr>
            <p:spPr>
              <a:xfrm flipH="1">
                <a:off x="6375961" y="5751617"/>
                <a:ext cx="45719" cy="39188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 flipH="1">
                <a:off x="6528361" y="5751617"/>
                <a:ext cx="45719" cy="39188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 flipH="1">
                <a:off x="6680761" y="5751617"/>
                <a:ext cx="45719" cy="39188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 flipH="1">
                <a:off x="6833161" y="5751617"/>
                <a:ext cx="45719" cy="39188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 flipH="1">
                <a:off x="6985561" y="5751617"/>
                <a:ext cx="45719" cy="39188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 flipH="1">
                <a:off x="7137961" y="5749638"/>
                <a:ext cx="45719" cy="39188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881644" y="5777346"/>
              <a:ext cx="807719" cy="393865"/>
              <a:chOff x="1748543" y="5777346"/>
              <a:chExt cx="807719" cy="393865"/>
            </a:xfrm>
          </p:grpSpPr>
          <p:sp>
            <p:nvSpPr>
              <p:cNvPr id="75" name="Rectangle 74"/>
              <p:cNvSpPr/>
              <p:nvPr/>
            </p:nvSpPr>
            <p:spPr>
              <a:xfrm flipH="1">
                <a:off x="1748543" y="5779325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 flipH="1">
                <a:off x="1900943" y="5779325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 flipH="1">
                <a:off x="2053343" y="5779325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 flipH="1">
                <a:off x="2205743" y="5779325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 flipH="1">
                <a:off x="2358143" y="5779325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 flipH="1">
                <a:off x="2510543" y="5777346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1794065" y="5787242"/>
              <a:ext cx="807719" cy="393865"/>
              <a:chOff x="2672839" y="5775367"/>
              <a:chExt cx="807719" cy="393865"/>
            </a:xfrm>
            <a:solidFill>
              <a:srgbClr val="FF0000"/>
            </a:solidFill>
          </p:grpSpPr>
          <p:sp>
            <p:nvSpPr>
              <p:cNvPr id="69" name="Rectangle 68"/>
              <p:cNvSpPr/>
              <p:nvPr/>
            </p:nvSpPr>
            <p:spPr>
              <a:xfrm flipH="1">
                <a:off x="2672839" y="5777346"/>
                <a:ext cx="45719" cy="391886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 flipH="1">
                <a:off x="2825239" y="5777346"/>
                <a:ext cx="45719" cy="391886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 flipH="1">
                <a:off x="2977639" y="5777346"/>
                <a:ext cx="45719" cy="391886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 flipH="1">
                <a:off x="3130039" y="5777346"/>
                <a:ext cx="45719" cy="391886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 flipH="1">
                <a:off x="3282439" y="5777346"/>
                <a:ext cx="45719" cy="391886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 flipH="1">
                <a:off x="3434839" y="5775367"/>
                <a:ext cx="45719" cy="391886"/>
              </a:xfrm>
              <a:prstGeom prst="rect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cxnSp>
          <p:nvCxnSpPr>
            <p:cNvPr id="30" name="Straight Arrow Connector 29"/>
            <p:cNvCxnSpPr/>
            <p:nvPr/>
          </p:nvCxnSpPr>
          <p:spPr>
            <a:xfrm>
              <a:off x="1781299" y="1947553"/>
              <a:ext cx="617517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1791195" y="2717470"/>
              <a:ext cx="963880" cy="1979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1803070" y="4629399"/>
              <a:ext cx="4965865" cy="197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2586841" y="5626924"/>
              <a:ext cx="180109" cy="198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2101932" y="3681351"/>
              <a:ext cx="570016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100"/>
            <p:cNvSpPr txBox="1"/>
            <p:nvPr/>
          </p:nvSpPr>
          <p:spPr>
            <a:xfrm>
              <a:off x="2766951" y="4714504"/>
              <a:ext cx="3002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24.2 us  (~ 11 Booster turns)</a:t>
              </a:r>
              <a:endParaRPr lang="en-US" dirty="0"/>
            </a:p>
          </p:txBody>
        </p:sp>
        <p:sp>
          <p:nvSpPr>
            <p:cNvPr id="36" name="TextBox 101"/>
            <p:cNvSpPr txBox="1"/>
            <p:nvPr/>
          </p:nvSpPr>
          <p:spPr>
            <a:xfrm>
              <a:off x="2196935" y="3244334"/>
              <a:ext cx="801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2.2 us</a:t>
              </a:r>
              <a:endParaRPr lang="en-US" dirty="0"/>
            </a:p>
          </p:txBody>
        </p:sp>
        <p:sp>
          <p:nvSpPr>
            <p:cNvPr id="37" name="TextBox 102"/>
            <p:cNvSpPr txBox="1"/>
            <p:nvPr/>
          </p:nvSpPr>
          <p:spPr>
            <a:xfrm>
              <a:off x="1864426" y="2778826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67 ms</a:t>
              </a:r>
              <a:endParaRPr lang="en-US" dirty="0"/>
            </a:p>
          </p:txBody>
        </p:sp>
        <p:sp>
          <p:nvSpPr>
            <p:cNvPr id="38" name="TextBox 103"/>
            <p:cNvSpPr txBox="1"/>
            <p:nvPr/>
          </p:nvSpPr>
          <p:spPr>
            <a:xfrm>
              <a:off x="1572331" y="1555668"/>
              <a:ext cx="1205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~22-25 us</a:t>
              </a:r>
              <a:endParaRPr lang="en-US" dirty="0"/>
            </a:p>
          </p:txBody>
        </p:sp>
        <p:sp>
          <p:nvSpPr>
            <p:cNvPr id="39" name="TextBox 104"/>
            <p:cNvSpPr txBox="1"/>
            <p:nvPr/>
          </p:nvSpPr>
          <p:spPr>
            <a:xfrm>
              <a:off x="2354726" y="5260769"/>
              <a:ext cx="2473513" cy="397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~5 ns (bunch spacing)</a:t>
              </a:r>
              <a:endParaRPr lang="en-US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593766" y="5628904"/>
              <a:ext cx="273132" cy="1187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0800000">
              <a:off x="936174" y="5650679"/>
              <a:ext cx="227608" cy="197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112"/>
            <p:cNvSpPr txBox="1"/>
            <p:nvPr/>
          </p:nvSpPr>
          <p:spPr>
            <a:xfrm>
              <a:off x="0" y="5237018"/>
              <a:ext cx="1710329" cy="397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mtClean="0"/>
                <a:t>~bunch </a:t>
              </a:r>
              <a:r>
                <a:rPr lang="en-US" dirty="0" smtClean="0"/>
                <a:t>length</a:t>
              </a:r>
              <a:endParaRPr lang="en-US" dirty="0"/>
            </a:p>
          </p:txBody>
        </p:sp>
        <p:sp>
          <p:nvSpPr>
            <p:cNvPr id="43" name="TextBox 115"/>
            <p:cNvSpPr txBox="1"/>
            <p:nvPr/>
          </p:nvSpPr>
          <p:spPr>
            <a:xfrm>
              <a:off x="4793599" y="5248893"/>
              <a:ext cx="2553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200 MHz bunch spacing</a:t>
              </a:r>
              <a:endParaRPr lang="en-US" dirty="0"/>
            </a:p>
          </p:txBody>
        </p:sp>
        <p:sp>
          <p:nvSpPr>
            <p:cNvPr id="44" name="TextBox 116"/>
            <p:cNvSpPr txBox="1"/>
            <p:nvPr/>
          </p:nvSpPr>
          <p:spPr>
            <a:xfrm>
              <a:off x="3028208" y="3244334"/>
              <a:ext cx="2608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450 kHz “notch” spacing</a:t>
              </a:r>
              <a:endParaRPr lang="en-US" dirty="0"/>
            </a:p>
          </p:txBody>
        </p:sp>
        <p:sp>
          <p:nvSpPr>
            <p:cNvPr id="45" name="TextBox 117"/>
            <p:cNvSpPr txBox="1"/>
            <p:nvPr/>
          </p:nvSpPr>
          <p:spPr>
            <a:xfrm>
              <a:off x="2933205" y="1662545"/>
              <a:ext cx="2826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15 Hz macro pulse rep rate</a:t>
              </a:r>
              <a:endParaRPr lang="en-US" dirty="0"/>
            </a:p>
          </p:txBody>
        </p:sp>
        <p:sp>
          <p:nvSpPr>
            <p:cNvPr id="46" name="TextBox 118"/>
            <p:cNvSpPr txBox="1"/>
            <p:nvPr/>
          </p:nvSpPr>
          <p:spPr>
            <a:xfrm>
              <a:off x="6650181" y="2054432"/>
              <a:ext cx="9068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MACRO</a:t>
              </a:r>
              <a:endParaRPr lang="en-US" dirty="0"/>
            </a:p>
          </p:txBody>
        </p:sp>
        <p:sp>
          <p:nvSpPr>
            <p:cNvPr id="47" name="TextBox 119"/>
            <p:cNvSpPr txBox="1"/>
            <p:nvPr/>
          </p:nvSpPr>
          <p:spPr>
            <a:xfrm>
              <a:off x="7148946" y="3847605"/>
              <a:ext cx="16584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MINI (11 turns)</a:t>
              </a:r>
              <a:endParaRPr lang="en-US" dirty="0"/>
            </a:p>
          </p:txBody>
        </p:sp>
        <p:sp>
          <p:nvSpPr>
            <p:cNvPr id="48" name="TextBox 120"/>
            <p:cNvSpPr txBox="1"/>
            <p:nvPr/>
          </p:nvSpPr>
          <p:spPr>
            <a:xfrm>
              <a:off x="7647708" y="5735782"/>
              <a:ext cx="8468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MICRO</a:t>
              </a:r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586348" y="5652653"/>
              <a:ext cx="344384" cy="522514"/>
            </a:xfrm>
            <a:custGeom>
              <a:avLst/>
              <a:gdLst>
                <a:gd name="connsiteX0" fmla="*/ 0 w 332509"/>
                <a:gd name="connsiteY0" fmla="*/ 498764 h 522514"/>
                <a:gd name="connsiteX1" fmla="*/ 237507 w 332509"/>
                <a:gd name="connsiteY1" fmla="*/ 11875 h 522514"/>
                <a:gd name="connsiteX2" fmla="*/ 118753 w 332509"/>
                <a:gd name="connsiteY2" fmla="*/ 522514 h 522514"/>
                <a:gd name="connsiteX3" fmla="*/ 332509 w 332509"/>
                <a:gd name="connsiteY3" fmla="*/ 0 h 522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2509" h="522514">
                  <a:moveTo>
                    <a:pt x="0" y="498764"/>
                  </a:moveTo>
                  <a:lnTo>
                    <a:pt x="237507" y="11875"/>
                  </a:lnTo>
                  <a:lnTo>
                    <a:pt x="118753" y="522514"/>
                  </a:lnTo>
                  <a:lnTo>
                    <a:pt x="332509" y="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 rot="16200000" flipH="1">
              <a:off x="1579416" y="6388925"/>
              <a:ext cx="415642" cy="118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653146" y="6386946"/>
              <a:ext cx="415642" cy="118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V="1">
              <a:off x="1793174" y="6448301"/>
              <a:ext cx="3075709" cy="23752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132"/>
            <p:cNvSpPr txBox="1"/>
            <p:nvPr/>
          </p:nvSpPr>
          <p:spPr>
            <a:xfrm>
              <a:off x="2850077" y="6488668"/>
              <a:ext cx="801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2.2 us</a:t>
              </a:r>
              <a:endParaRPr lang="en-US" dirty="0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2734195" y="5777346"/>
              <a:ext cx="807719" cy="393865"/>
              <a:chOff x="3614948" y="5767450"/>
              <a:chExt cx="807719" cy="393865"/>
            </a:xfrm>
          </p:grpSpPr>
          <p:sp>
            <p:nvSpPr>
              <p:cNvPr id="63" name="Rectangle 62"/>
              <p:cNvSpPr/>
              <p:nvPr/>
            </p:nvSpPr>
            <p:spPr>
              <a:xfrm flipH="1">
                <a:off x="3614948" y="5769429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 flipH="1">
                <a:off x="3767348" y="5769429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 flipH="1">
                <a:off x="3919748" y="5769429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 flipH="1">
                <a:off x="4072148" y="5769429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 flipH="1">
                <a:off x="4224548" y="5769429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 flipH="1">
                <a:off x="4376948" y="5767450"/>
                <a:ext cx="45719" cy="3918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cxnSp>
          <p:nvCxnSpPr>
            <p:cNvPr id="55" name="Straight Connector 54"/>
            <p:cNvCxnSpPr/>
            <p:nvPr/>
          </p:nvCxnSpPr>
          <p:spPr>
            <a:xfrm rot="5400000">
              <a:off x="1341912" y="4916385"/>
              <a:ext cx="1235034" cy="28500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6200000" flipH="1">
              <a:off x="1769423" y="4868883"/>
              <a:ext cx="1270660" cy="39188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1246910" y="3063834"/>
              <a:ext cx="1080655" cy="8312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458192" y="2588821"/>
              <a:ext cx="4251366" cy="1033153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3075709" y="4441371"/>
              <a:ext cx="166255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2432461" y="6434446"/>
              <a:ext cx="429494" cy="19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1781299" y="6317673"/>
              <a:ext cx="866898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145"/>
            <p:cNvSpPr txBox="1"/>
            <p:nvPr/>
          </p:nvSpPr>
          <p:spPr>
            <a:xfrm>
              <a:off x="2660073" y="6151419"/>
              <a:ext cx="19742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/>
                <a:t>10-12*5ns = 50 -60 ns</a:t>
              </a:r>
              <a:endParaRPr lang="en-US" sz="1400" dirty="0"/>
            </a:p>
          </p:txBody>
        </p:sp>
      </p:grpSp>
      <p:sp>
        <p:nvSpPr>
          <p:cNvPr id="106" name="Slide Number Placeholder 105"/>
          <p:cNvSpPr>
            <a:spLocks noGrp="1"/>
          </p:cNvSpPr>
          <p:nvPr>
            <p:ph type="sldNum" sz="quarter" idx="4294967295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041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Cross Section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" y="457736"/>
            <a:ext cx="3730625" cy="5019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5334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From:  Broad and Reinhardt “One-and two electron </a:t>
            </a:r>
            <a:r>
              <a:rPr lang="en-US" dirty="0" err="1"/>
              <a:t>photoejection</a:t>
            </a:r>
            <a:r>
              <a:rPr lang="en-US" dirty="0"/>
              <a:t> from H-: A multichannel J-matrix </a:t>
            </a:r>
            <a:r>
              <a:rPr lang="en-US" dirty="0" smtClean="0"/>
              <a:t>calculation”. </a:t>
            </a:r>
          </a:p>
          <a:p>
            <a:r>
              <a:rPr lang="en-US" dirty="0" smtClean="0"/>
              <a:t>Phys. Rev. A14(1976 2159-2173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398" y="609600"/>
            <a:ext cx="3156585" cy="253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119" y="3212905"/>
            <a:ext cx="3319145" cy="2489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/>
        </p:nvCxnSpPr>
        <p:spPr>
          <a:xfrm flipH="1" flipV="1">
            <a:off x="6248400" y="3429000"/>
            <a:ext cx="5429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12215" y="5060722"/>
            <a:ext cx="12779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Laser wavelength 1064nm</a:t>
            </a:r>
            <a:endParaRPr lang="en-US" sz="800" dirty="0"/>
          </a:p>
        </p:txBody>
      </p:sp>
      <p:sp>
        <p:nvSpPr>
          <p:cNvPr id="12" name="Oval 11"/>
          <p:cNvSpPr/>
          <p:nvPr/>
        </p:nvSpPr>
        <p:spPr>
          <a:xfrm>
            <a:off x="1219200" y="1219200"/>
            <a:ext cx="457200" cy="6578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61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184223"/>
          </a:xfrm>
        </p:spPr>
        <p:txBody>
          <a:bodyPr/>
          <a:lstStyle/>
          <a:p>
            <a:r>
              <a:rPr lang="en-US" sz="4800" dirty="0" err="1" smtClean="0"/>
              <a:t>Photoneutralization</a:t>
            </a:r>
            <a:r>
              <a:rPr lang="en-US" dirty="0" smtClean="0"/>
              <a:t> (1)</a:t>
            </a:r>
            <a:endParaRPr lang="en-US" dirty="0"/>
          </a:p>
        </p:txBody>
      </p:sp>
      <p:graphicFrame>
        <p:nvGraphicFramePr>
          <p:cNvPr id="4" name="Object 61"/>
          <p:cNvGraphicFramePr>
            <a:graphicFrameLocks noChangeAspect="1"/>
          </p:cNvGraphicFramePr>
          <p:nvPr/>
        </p:nvGraphicFramePr>
        <p:xfrm>
          <a:off x="1724933" y="1661996"/>
          <a:ext cx="4341534" cy="751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3" imgW="1981080" imgH="342720" progId="Equation.3">
                  <p:embed/>
                </p:oleObj>
              </mc:Choice>
              <mc:Fallback>
                <p:oleObj name="Equation" r:id="rId3" imgW="19810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933" y="1661996"/>
                        <a:ext cx="4341534" cy="7514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495227"/>
              </p:ext>
            </p:extLst>
          </p:nvPr>
        </p:nvGraphicFramePr>
        <p:xfrm>
          <a:off x="6714926" y="4182257"/>
          <a:ext cx="2333647" cy="741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5" imgW="1193760" imgH="431640" progId="Equation.3">
                  <p:embed/>
                </p:oleObj>
              </mc:Choice>
              <mc:Fallback>
                <p:oleObj name="Equation" r:id="rId5" imgW="1193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4926" y="4182257"/>
                        <a:ext cx="2333647" cy="741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64671" y="3683830"/>
          <a:ext cx="3003483" cy="487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7" imgW="1409400" imgH="228600" progId="Equation.3">
                  <p:embed/>
                </p:oleObj>
              </mc:Choice>
              <mc:Fallback>
                <p:oleObj name="Equation" r:id="rId7" imgW="1409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4671" y="3683830"/>
                        <a:ext cx="3003483" cy="4870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666947"/>
              </p:ext>
            </p:extLst>
          </p:nvPr>
        </p:nvGraphicFramePr>
        <p:xfrm>
          <a:off x="1146175" y="5384800"/>
          <a:ext cx="51816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9" imgW="2171520" imgH="380880" progId="Equation.3">
                  <p:embed/>
                </p:oleObj>
              </mc:Choice>
              <mc:Fallback>
                <p:oleObj name="Equation" r:id="rId9" imgW="21715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5384800"/>
                        <a:ext cx="518160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033720"/>
              </p:ext>
            </p:extLst>
          </p:nvPr>
        </p:nvGraphicFramePr>
        <p:xfrm>
          <a:off x="5022850" y="2363788"/>
          <a:ext cx="3613150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11" imgW="1650960" imgH="431640" progId="Equation.3">
                  <p:embed/>
                </p:oleObj>
              </mc:Choice>
              <mc:Fallback>
                <p:oleObj name="Equation" r:id="rId11" imgW="1650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850" y="2363788"/>
                        <a:ext cx="3613150" cy="94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1885" y="1251858"/>
            <a:ext cx="795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fraction of electrons that are detached from the moving H- ions is: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91885" y="2433400"/>
            <a:ext cx="47051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photon flux (generated by the laser)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in the lab frame [photons/cm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/sec]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91885" y="3372575"/>
            <a:ext cx="64108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photon flux in the lab frame is transformed into the </a:t>
            </a:r>
          </a:p>
          <a:p>
            <a:r>
              <a:rPr lang="en-US" sz="2000" dirty="0" smtClean="0"/>
              <a:t>rest frame of moving ion as: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1885" y="4078393"/>
            <a:ext cx="7158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interaction (crossing) time is just the ion path length/ ion velocity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3039" y="4602202"/>
            <a:ext cx="7430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neutralization factor for an ion crossing on axis  </a:t>
            </a:r>
          </a:p>
          <a:p>
            <a:r>
              <a:rPr lang="en-US" sz="2000" dirty="0" smtClean="0"/>
              <a:t>of the laser beam may be written in terms of lab frame parameters</a:t>
            </a:r>
            <a:endParaRPr lang="en-US" sz="2000" dirty="0"/>
          </a:p>
        </p:txBody>
      </p:sp>
      <p:pic>
        <p:nvPicPr>
          <p:cNvPr id="14" name="Picture 13"/>
          <p:cNvPicPr/>
          <p:nvPr/>
        </p:nvPicPr>
        <p:blipFill>
          <a:blip r:embed="rId13" cstate="print"/>
          <a:srcRect t="34921" r="18826"/>
          <a:stretch>
            <a:fillRect/>
          </a:stretch>
        </p:blipFill>
        <p:spPr bwMode="auto">
          <a:xfrm>
            <a:off x="7348653" y="3233855"/>
            <a:ext cx="1438508" cy="1238442"/>
          </a:xfrm>
          <a:prstGeom prst="rect">
            <a:avLst/>
          </a:prstGeom>
          <a:noFill/>
        </p:spPr>
      </p:pic>
      <p:sp>
        <p:nvSpPr>
          <p:cNvPr id="23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31521B6F-2A9E-4206-A664-C134F741033B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4242216" y="2008682"/>
            <a:ext cx="158895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0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Content Placeholder 33" descr="single pass neutralizatio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463" y="3147934"/>
            <a:ext cx="4235565" cy="317666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800" dirty="0" err="1" smtClean="0"/>
              <a:t>Photoneutralization</a:t>
            </a:r>
            <a:r>
              <a:rPr lang="en-US" dirty="0" smtClean="0"/>
              <a:t> (2)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014866" y="1547576"/>
            <a:ext cx="4976734" cy="3264265"/>
            <a:chOff x="3762529" y="1397675"/>
            <a:chExt cx="5666282" cy="3728961"/>
          </a:xfrm>
        </p:grpSpPr>
        <p:pic>
          <p:nvPicPr>
            <p:cNvPr id="4" name="Picture 3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62529" y="1397675"/>
              <a:ext cx="5666282" cy="3728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6" name="Group 15"/>
            <p:cNvGrpSpPr/>
            <p:nvPr/>
          </p:nvGrpSpPr>
          <p:grpSpPr>
            <a:xfrm>
              <a:off x="4528244" y="2017110"/>
              <a:ext cx="4483775" cy="2681691"/>
              <a:chOff x="4528244" y="2017110"/>
              <a:chExt cx="4483775" cy="2681691"/>
            </a:xfrm>
          </p:grpSpPr>
          <p:cxnSp>
            <p:nvCxnSpPr>
              <p:cNvPr id="6" name="Straight Connector 5"/>
              <p:cNvCxnSpPr/>
              <p:nvPr/>
            </p:nvCxnSpPr>
            <p:spPr>
              <a:xfrm flipV="1">
                <a:off x="5493043" y="2235060"/>
                <a:ext cx="15314" cy="2463741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 flipV="1">
                <a:off x="4528244" y="2205554"/>
                <a:ext cx="995427" cy="1475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477728" y="3903192"/>
                <a:ext cx="3410028" cy="7383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Rest frame energy 1.16 eV for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1064 nm laser 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29675" y="2017110"/>
                <a:ext cx="3282344" cy="421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Cross section 3.66x10</a:t>
                </a:r>
                <a:r>
                  <a:rPr lang="en-US" baseline="30000" dirty="0" smtClean="0">
                    <a:solidFill>
                      <a:schemeClr val="bg1"/>
                    </a:solidFill>
                  </a:rPr>
                  <a:t>-17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cm</a:t>
                </a:r>
                <a:r>
                  <a:rPr lang="en-US" baseline="30000" dirty="0" smtClean="0">
                    <a:solidFill>
                      <a:schemeClr val="bg1"/>
                    </a:solidFill>
                  </a:rPr>
                  <a:t>2</a:t>
                </a:r>
                <a:endParaRPr lang="en-US" baseline="30000" dirty="0">
                  <a:solidFill>
                    <a:schemeClr val="bg1"/>
                  </a:solidFill>
                </a:endParaRPr>
              </a:p>
            </p:txBody>
          </p:sp>
        </p:grpSp>
      </p:grp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539308" y="2828951"/>
          <a:ext cx="2618396" cy="600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5" imgW="1828800" imgH="419100" progId="Equation.3">
                  <p:embed/>
                </p:oleObj>
              </mc:Choice>
              <mc:Fallback>
                <p:oleObj name="Equation" r:id="rId5" imgW="1828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9308" y="2828951"/>
                        <a:ext cx="2618396" cy="6000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4917" y="1154243"/>
            <a:ext cx="6888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maximize the neutralization probability-&gt;maximize the product </a:t>
            </a:r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079127"/>
              </p:ext>
            </p:extLst>
          </p:nvPr>
        </p:nvGraphicFramePr>
        <p:xfrm>
          <a:off x="6790432" y="1049312"/>
          <a:ext cx="2265174" cy="479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7" imgW="1079280" imgH="228600" progId="Equation.3">
                  <p:embed/>
                </p:oleObj>
              </mc:Choice>
              <mc:Fallback>
                <p:oleObj name="Equation" r:id="rId7" imgW="1079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0432" y="1049312"/>
                        <a:ext cx="2265174" cy="4796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eform 18"/>
          <p:cNvSpPr/>
          <p:nvPr/>
        </p:nvSpPr>
        <p:spPr>
          <a:xfrm flipH="1" flipV="1">
            <a:off x="6775553" y="989351"/>
            <a:ext cx="764498" cy="164892"/>
          </a:xfrm>
          <a:custGeom>
            <a:avLst/>
            <a:gdLst>
              <a:gd name="connsiteX0" fmla="*/ 2563318 w 2563318"/>
              <a:gd name="connsiteY0" fmla="*/ 224852 h 224852"/>
              <a:gd name="connsiteX1" fmla="*/ 0 w 2563318"/>
              <a:gd name="connsiteY1" fmla="*/ 209862 h 224852"/>
              <a:gd name="connsiteX2" fmla="*/ 0 w 2563318"/>
              <a:gd name="connsiteY2" fmla="*/ 0 h 224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3318" h="224852">
                <a:moveTo>
                  <a:pt x="2563318" y="224852"/>
                </a:moveTo>
                <a:lnTo>
                  <a:pt x="0" y="209862"/>
                </a:lnTo>
                <a:lnTo>
                  <a:pt x="0" y="0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670623" y="734518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ixed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31521B6F-2A9E-4206-A664-C134F741033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1413" y="1651306"/>
            <a:ext cx="4174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To maximize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  increase pulse energy -&gt; minimize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reduce pulse length -&gt; bunch length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reduce laser spot size -&gt; ion size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71597"/>
              </p:ext>
            </p:extLst>
          </p:nvPr>
        </p:nvGraphicFramePr>
        <p:xfrm>
          <a:off x="1524000" y="1570379"/>
          <a:ext cx="872469" cy="487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9" imgW="279360" imgH="228600" progId="Equation.3">
                  <p:embed/>
                </p:oleObj>
              </mc:Choice>
              <mc:Fallback>
                <p:oleObj name="Equation" r:id="rId9" imgW="279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570379"/>
                        <a:ext cx="872469" cy="4870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542022" y="4961744"/>
            <a:ext cx="47035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maximize </a:t>
            </a:r>
            <a:r>
              <a:rPr lang="en-US" dirty="0" smtClean="0">
                <a:latin typeface="Symbol" pitchFamily="18" charset="2"/>
              </a:rPr>
              <a:t> t  </a:t>
            </a:r>
            <a:r>
              <a:rPr lang="en-US" dirty="0" smtClean="0"/>
              <a:t>for a given H- ion energy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increase  horizontal laser beam size or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increase the number of laser interactions</a:t>
            </a:r>
          </a:p>
          <a:p>
            <a:r>
              <a:rPr lang="en-US" dirty="0"/>
              <a:t> </a:t>
            </a:r>
            <a:r>
              <a:rPr lang="en-US" dirty="0" smtClean="0"/>
              <a:t>    with the ion bunch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04352" y="3329488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20-30 </a:t>
            </a:r>
            <a:r>
              <a:rPr lang="en-US" dirty="0" err="1" smtClean="0"/>
              <a:t>mJ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59568" y="3807502"/>
            <a:ext cx="2198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Assume:</a:t>
            </a:r>
          </a:p>
          <a:p>
            <a:r>
              <a:rPr lang="en-US" dirty="0" smtClean="0"/>
              <a:t>Laser size  0.6x6mm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11968" y="3959902"/>
            <a:ext cx="2198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Assume: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Laser size  0.6x6mm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90800" y="335280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~1J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2578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1.5 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5257800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60 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2028" y="1651306"/>
            <a:ext cx="38488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maximize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increase pulse energy -&gt; minimize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reduce pulse length -&gt; bunch length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reduce laser spot size -&gt; ion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01933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Reduction of Pulse Energy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070"/>
            <a:ext cx="8229600" cy="43891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 reduce the required pulse energy we can effectively increase the interaction time by utilizing an optical cavity such that the laser interacts with the  ion beam multiple times.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31521B6F-2A9E-4206-A664-C134F741033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34715" y="2050689"/>
            <a:ext cx="3357797" cy="1047750"/>
            <a:chOff x="869429" y="3671888"/>
            <a:chExt cx="3357797" cy="1047750"/>
          </a:xfrm>
        </p:grpSpPr>
        <p:sp>
          <p:nvSpPr>
            <p:cNvPr id="7" name="Rectangle 6"/>
            <p:cNvSpPr/>
            <p:nvPr/>
          </p:nvSpPr>
          <p:spPr>
            <a:xfrm>
              <a:off x="1499016" y="3851724"/>
              <a:ext cx="2368134" cy="1106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51416" y="4468819"/>
              <a:ext cx="2358609" cy="1031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466850" y="3786188"/>
              <a:ext cx="2595563" cy="933450"/>
            </a:xfrm>
            <a:custGeom>
              <a:avLst/>
              <a:gdLst>
                <a:gd name="connsiteX0" fmla="*/ 0 w 2595563"/>
                <a:gd name="connsiteY0" fmla="*/ 933450 h 933450"/>
                <a:gd name="connsiteX1" fmla="*/ 190500 w 2595563"/>
                <a:gd name="connsiteY1" fmla="*/ 176212 h 933450"/>
                <a:gd name="connsiteX2" fmla="*/ 271463 w 2595563"/>
                <a:gd name="connsiteY2" fmla="*/ 661987 h 933450"/>
                <a:gd name="connsiteX3" fmla="*/ 357188 w 2595563"/>
                <a:gd name="connsiteY3" fmla="*/ 180975 h 933450"/>
                <a:gd name="connsiteX4" fmla="*/ 452438 w 2595563"/>
                <a:gd name="connsiteY4" fmla="*/ 671512 h 933450"/>
                <a:gd name="connsiteX5" fmla="*/ 538163 w 2595563"/>
                <a:gd name="connsiteY5" fmla="*/ 171450 h 933450"/>
                <a:gd name="connsiteX6" fmla="*/ 647700 w 2595563"/>
                <a:gd name="connsiteY6" fmla="*/ 661987 h 933450"/>
                <a:gd name="connsiteX7" fmla="*/ 752475 w 2595563"/>
                <a:gd name="connsiteY7" fmla="*/ 180975 h 933450"/>
                <a:gd name="connsiteX8" fmla="*/ 852488 w 2595563"/>
                <a:gd name="connsiteY8" fmla="*/ 666750 h 933450"/>
                <a:gd name="connsiteX9" fmla="*/ 981075 w 2595563"/>
                <a:gd name="connsiteY9" fmla="*/ 180975 h 933450"/>
                <a:gd name="connsiteX10" fmla="*/ 1104900 w 2595563"/>
                <a:gd name="connsiteY10" fmla="*/ 666750 h 933450"/>
                <a:gd name="connsiteX11" fmla="*/ 1223963 w 2595563"/>
                <a:gd name="connsiteY11" fmla="*/ 176212 h 933450"/>
                <a:gd name="connsiteX12" fmla="*/ 1352550 w 2595563"/>
                <a:gd name="connsiteY12" fmla="*/ 676275 h 933450"/>
                <a:gd name="connsiteX13" fmla="*/ 1481138 w 2595563"/>
                <a:gd name="connsiteY13" fmla="*/ 185737 h 933450"/>
                <a:gd name="connsiteX14" fmla="*/ 1590675 w 2595563"/>
                <a:gd name="connsiteY14" fmla="*/ 666750 h 933450"/>
                <a:gd name="connsiteX15" fmla="*/ 1738313 w 2595563"/>
                <a:gd name="connsiteY15" fmla="*/ 185737 h 933450"/>
                <a:gd name="connsiteX16" fmla="*/ 1866900 w 2595563"/>
                <a:gd name="connsiteY16" fmla="*/ 661987 h 933450"/>
                <a:gd name="connsiteX17" fmla="*/ 2005013 w 2595563"/>
                <a:gd name="connsiteY17" fmla="*/ 190500 h 933450"/>
                <a:gd name="connsiteX18" fmla="*/ 2128838 w 2595563"/>
                <a:gd name="connsiteY18" fmla="*/ 666750 h 933450"/>
                <a:gd name="connsiteX19" fmla="*/ 2276475 w 2595563"/>
                <a:gd name="connsiteY19" fmla="*/ 180975 h 933450"/>
                <a:gd name="connsiteX20" fmla="*/ 2405063 w 2595563"/>
                <a:gd name="connsiteY20" fmla="*/ 671512 h 933450"/>
                <a:gd name="connsiteX21" fmla="*/ 2595563 w 2595563"/>
                <a:gd name="connsiteY21" fmla="*/ 0 h 93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595563" h="933450">
                  <a:moveTo>
                    <a:pt x="0" y="933450"/>
                  </a:moveTo>
                  <a:lnTo>
                    <a:pt x="190500" y="176212"/>
                  </a:lnTo>
                  <a:lnTo>
                    <a:pt x="271463" y="661987"/>
                  </a:lnTo>
                  <a:lnTo>
                    <a:pt x="357188" y="180975"/>
                  </a:lnTo>
                  <a:lnTo>
                    <a:pt x="452438" y="671512"/>
                  </a:lnTo>
                  <a:lnTo>
                    <a:pt x="538163" y="171450"/>
                  </a:lnTo>
                  <a:lnTo>
                    <a:pt x="647700" y="661987"/>
                  </a:lnTo>
                  <a:lnTo>
                    <a:pt x="752475" y="180975"/>
                  </a:lnTo>
                  <a:lnTo>
                    <a:pt x="852488" y="666750"/>
                  </a:lnTo>
                  <a:lnTo>
                    <a:pt x="981075" y="180975"/>
                  </a:lnTo>
                  <a:lnTo>
                    <a:pt x="1104900" y="666750"/>
                  </a:lnTo>
                  <a:lnTo>
                    <a:pt x="1223963" y="176212"/>
                  </a:lnTo>
                  <a:lnTo>
                    <a:pt x="1352550" y="676275"/>
                  </a:lnTo>
                  <a:lnTo>
                    <a:pt x="1481138" y="185737"/>
                  </a:lnTo>
                  <a:lnTo>
                    <a:pt x="1590675" y="666750"/>
                  </a:lnTo>
                  <a:lnTo>
                    <a:pt x="1738313" y="185737"/>
                  </a:lnTo>
                  <a:lnTo>
                    <a:pt x="1866900" y="661987"/>
                  </a:lnTo>
                  <a:lnTo>
                    <a:pt x="2005013" y="190500"/>
                  </a:lnTo>
                  <a:lnTo>
                    <a:pt x="2128838" y="666750"/>
                  </a:lnTo>
                  <a:lnTo>
                    <a:pt x="2276475" y="180975"/>
                  </a:lnTo>
                  <a:lnTo>
                    <a:pt x="2405063" y="671512"/>
                  </a:lnTo>
                  <a:lnTo>
                    <a:pt x="2595563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57638" y="3671888"/>
              <a:ext cx="204787" cy="952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1124262" y="4197246"/>
              <a:ext cx="3102964" cy="1499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869429" y="3957403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H-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74362" y="2967335"/>
            <a:ext cx="3246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Linear cavity (</a:t>
            </a:r>
            <a:r>
              <a:rPr lang="en-US" sz="2400" dirty="0" err="1" smtClean="0"/>
              <a:t>zig-zag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52400" y="3417760"/>
            <a:ext cx="4572000" cy="28181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Laser follows ion to interact many times (increase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Cavity length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proportional to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interactions</a:t>
            </a:r>
            <a:endParaRPr lang="en-US" dirty="0" smtClean="0"/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Cavity dimensions determined by ion velocity and </a:t>
            </a:r>
            <a:r>
              <a:rPr lang="en-US" noProof="0" dirty="0" smtClean="0"/>
              <a:t>physical space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lang="en-US" dirty="0" smtClean="0"/>
              <a:t>Reduces required laser pulse energy by ~ number of interactions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Picture 14" descr="twenty pass neutralization.png"/>
          <p:cNvPicPr>
            <a:picLocks noChangeAspect="1"/>
          </p:cNvPicPr>
          <p:nvPr/>
        </p:nvPicPr>
        <p:blipFill rotWithShape="1">
          <a:blip r:embed="rId3" cstate="print"/>
          <a:srcRect l="5860" r="4827"/>
          <a:stretch/>
        </p:blipFill>
        <p:spPr>
          <a:xfrm>
            <a:off x="4788792" y="2974554"/>
            <a:ext cx="3903785" cy="3278162"/>
          </a:xfrm>
          <a:prstGeom prst="rect">
            <a:avLst/>
          </a:prstGeom>
        </p:spPr>
      </p:pic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783523" y="1662479"/>
          <a:ext cx="28257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4" imgW="1054100" imgH="241300" progId="Equation.3">
                  <p:embed/>
                </p:oleObj>
              </mc:Choice>
              <mc:Fallback>
                <p:oleObj name="Equation" r:id="rId4" imgW="1054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3523" y="1662479"/>
                        <a:ext cx="28257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003040" y="2529278"/>
          <a:ext cx="23637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6" imgW="1104900" imgH="228600" progId="Equation.3">
                  <p:embed/>
                </p:oleObj>
              </mc:Choice>
              <mc:Fallback>
                <p:oleObj name="Equation" r:id="rId6" imgW="1104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3040" y="2529278"/>
                        <a:ext cx="2363788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509905" y="2239495"/>
            <a:ext cx="15584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R. Shafer , 1998 BIW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181600" y="3233094"/>
            <a:ext cx="1729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err="1" smtClean="0"/>
              <a:t>mJ</a:t>
            </a:r>
            <a:r>
              <a:rPr lang="en-US" dirty="0" smtClean="0"/>
              <a:t> for 99.92%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51154" y="5193268"/>
            <a:ext cx="3359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mirror reflectivity 99.95%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67312" y="3602426"/>
            <a:ext cx="14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 reflections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1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2971800"/>
            <a:ext cx="4114800" cy="1362075"/>
          </a:xfrm>
        </p:spPr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97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9130"/>
            <a:ext cx="8229600" cy="5192005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In 2001, Ray Tomlin reported on a successful experiment to create notches in the CW linac beam in the H- 750 </a:t>
            </a:r>
            <a:r>
              <a:rPr lang="en-US" sz="2000" dirty="0" err="1" smtClean="0"/>
              <a:t>keV</a:t>
            </a:r>
            <a:r>
              <a:rPr lang="en-US" sz="2000" dirty="0" smtClean="0"/>
              <a:t> beam line and have this notch survive at Booster injection.</a:t>
            </a:r>
          </a:p>
          <a:p>
            <a:r>
              <a:rPr lang="en-US" sz="2000" dirty="0" smtClean="0"/>
              <a:t>He created a 25 ns notch utilizing a 200 </a:t>
            </a:r>
            <a:r>
              <a:rPr lang="en-US" sz="2000" dirty="0" err="1" smtClean="0"/>
              <a:t>mJ</a:t>
            </a:r>
            <a:r>
              <a:rPr lang="en-US" sz="2000" dirty="0" smtClean="0"/>
              <a:t> 5 ns laser pulse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To create multiple notches in the </a:t>
            </a:r>
            <a:r>
              <a:rPr lang="en-US" sz="2000" dirty="0" err="1" smtClean="0"/>
              <a:t>linac</a:t>
            </a:r>
            <a:r>
              <a:rPr lang="en-US" sz="2000" dirty="0" smtClean="0"/>
              <a:t> pulse he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proposed a </a:t>
            </a:r>
          </a:p>
          <a:p>
            <a:pPr lvl="1"/>
            <a:r>
              <a:rPr lang="en-US" sz="1800" dirty="0"/>
              <a:t> </a:t>
            </a:r>
            <a:r>
              <a:rPr lang="en-US" sz="1800" dirty="0" smtClean="0"/>
              <a:t>   “4 pass bow-tie cavity some 665 meters</a:t>
            </a:r>
          </a:p>
          <a:p>
            <a:pPr marL="365760" lvl="1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long  (with a storage time of 2.22 </a:t>
            </a:r>
            <a:r>
              <a:rPr lang="en-US" sz="1800" dirty="0" err="1" smtClean="0">
                <a:latin typeface="Symbol" panose="05050102010706020507" pitchFamily="18" charset="2"/>
              </a:rPr>
              <a:t>m</a:t>
            </a:r>
            <a:r>
              <a:rPr lang="en-US" sz="1800" dirty="0" err="1" smtClean="0"/>
              <a:t>s</a:t>
            </a:r>
            <a:r>
              <a:rPr lang="en-US" sz="1800" dirty="0" smtClean="0"/>
              <a:t>)”. Large </a:t>
            </a:r>
            <a:r>
              <a:rPr lang="en-US" sz="1800" dirty="0" err="1" smtClean="0"/>
              <a:t>Pockels</a:t>
            </a:r>
            <a:endParaRPr lang="en-US" sz="1800" dirty="0"/>
          </a:p>
          <a:p>
            <a:pPr marL="365760" lvl="1" indent="0">
              <a:buNone/>
            </a:pPr>
            <a:r>
              <a:rPr lang="en-US" sz="1800" dirty="0" smtClean="0"/>
              <a:t>          cells would shuttle the laser  to and from the delay line.</a:t>
            </a:r>
          </a:p>
          <a:p>
            <a:r>
              <a:rPr lang="en-US" sz="2000" dirty="0" smtClean="0"/>
              <a:t> A disk gain section would restore optical losses. </a:t>
            </a:r>
            <a:endParaRPr lang="en-US" sz="2000" dirty="0"/>
          </a:p>
          <a:p>
            <a:r>
              <a:rPr lang="en-US" sz="2000" dirty="0"/>
              <a:t>A</a:t>
            </a:r>
            <a:r>
              <a:rPr lang="en-US" sz="2000" dirty="0" smtClean="0"/>
              <a:t>verage laser pulse energy of 103 </a:t>
            </a:r>
            <a:r>
              <a:rPr lang="en-US" sz="2000" dirty="0" err="1" smtClean="0"/>
              <a:t>mJ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Peak power of ~20 MW to strip  99.9% of the ions.</a:t>
            </a:r>
          </a:p>
          <a:p>
            <a:r>
              <a:rPr lang="en-US" sz="2000" dirty="0" smtClean="0"/>
              <a:t>This was not implemented.</a:t>
            </a:r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31521B6F-2A9E-4206-A664-C134F741033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25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First Laser Notching Experiment</a:t>
            </a:r>
            <a:endParaRPr lang="en-US" sz="4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804254"/>
            <a:ext cx="1924209" cy="162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905000"/>
            <a:ext cx="3043022" cy="267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134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 smtClean="0"/>
              <a:t>New Demonstration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544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716</Words>
  <Application>Microsoft Office PowerPoint</Application>
  <PresentationFormat>On-screen Show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Microsoft Equation 3.0</vt:lpstr>
      <vt:lpstr>Laser Notcher Pulse Energy Requirements &amp; Demonstration Experiment</vt:lpstr>
      <vt:lpstr>Linac Beam Bunch Structure</vt:lpstr>
      <vt:lpstr>Cross Section</vt:lpstr>
      <vt:lpstr>Photoneutralization (1)</vt:lpstr>
      <vt:lpstr>Photoneutralization (2)</vt:lpstr>
      <vt:lpstr>Reduction of Pulse Energy</vt:lpstr>
      <vt:lpstr>Previous work</vt:lpstr>
      <vt:lpstr>First Laser Notching Experiment</vt:lpstr>
      <vt:lpstr>New Demonstration Experiment</vt:lpstr>
      <vt:lpstr>Demonstration Experiment</vt:lpstr>
      <vt:lpstr>What do we expect?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E. Johnson x2493 04214N</dc:creator>
  <cp:lastModifiedBy>David E. Johnson x2493 04214N</cp:lastModifiedBy>
  <cp:revision>11</cp:revision>
  <dcterms:created xsi:type="dcterms:W3CDTF">2014-11-18T18:20:44Z</dcterms:created>
  <dcterms:modified xsi:type="dcterms:W3CDTF">2014-11-19T15:28:10Z</dcterms:modified>
</cp:coreProperties>
</file>