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65" r:id="rId4"/>
    <p:sldId id="267" r:id="rId5"/>
    <p:sldId id="266" r:id="rId6"/>
    <p:sldId id="264" r:id="rId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2" autoAdjust="0"/>
    <p:restoredTop sz="94660"/>
  </p:normalViewPr>
  <p:slideViewPr>
    <p:cSldViewPr>
      <p:cViewPr varScale="1">
        <p:scale>
          <a:sx n="109" d="100"/>
          <a:sy n="109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5465C1F-1E68-496F-9A4A-5B6B81E364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47819D5-2A6D-46C6-BE21-2EEC13D7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819D5-2A6D-46C6-BE21-2EEC13D7D2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1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7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5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6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3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0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3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AE3DF-96B5-4E82-B44E-E093CB79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2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Booster 2nd harmonic cavity.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 ferrite parameters.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Gennady Romanov</a:t>
            </a:r>
          </a:p>
          <a:p>
            <a:r>
              <a:rPr lang="en-US" dirty="0" smtClean="0"/>
              <a:t>December 9,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4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63" r="21447"/>
          <a:stretch/>
        </p:blipFill>
        <p:spPr bwMode="auto">
          <a:xfrm>
            <a:off x="833845" y="595121"/>
            <a:ext cx="778714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22336" y="5334000"/>
            <a:ext cx="5021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Current dimensions</a:t>
            </a:r>
            <a:r>
              <a:rPr lang="en-US" sz="1200" dirty="0" smtClean="0"/>
              <a:t>:</a:t>
            </a:r>
          </a:p>
          <a:p>
            <a:r>
              <a:rPr lang="en-US" sz="1200" dirty="0" smtClean="0"/>
              <a:t>Ferrite: R = 170 mm; r = 105 mm; L = </a:t>
            </a:r>
            <a:r>
              <a:rPr lang="en-US" sz="1200" b="1" dirty="0" smtClean="0">
                <a:solidFill>
                  <a:srgbClr val="FF0000"/>
                </a:solidFill>
              </a:rPr>
              <a:t>130  -&gt; 110 </a:t>
            </a:r>
            <a:r>
              <a:rPr lang="en-US" sz="1200" dirty="0" smtClean="0"/>
              <a:t>mm;</a:t>
            </a:r>
          </a:p>
          <a:p>
            <a:r>
              <a:rPr lang="en-US" sz="1200" dirty="0" err="1" smtClean="0"/>
              <a:t>L_total</a:t>
            </a:r>
            <a:r>
              <a:rPr lang="en-US" sz="1200" dirty="0" smtClean="0"/>
              <a:t> = </a:t>
            </a:r>
            <a:r>
              <a:rPr lang="en-US" sz="1200" b="1" dirty="0" smtClean="0">
                <a:solidFill>
                  <a:srgbClr val="FF0000"/>
                </a:solidFill>
              </a:rPr>
              <a:t>555-&gt;648  </a:t>
            </a:r>
            <a:r>
              <a:rPr lang="en-US" sz="1200" dirty="0" smtClean="0"/>
              <a:t>mm; </a:t>
            </a:r>
            <a:r>
              <a:rPr lang="en-US" sz="1200" dirty="0" err="1" smtClean="0"/>
              <a:t>L_coax</a:t>
            </a:r>
            <a:r>
              <a:rPr lang="en-US" sz="1200" dirty="0"/>
              <a:t> </a:t>
            </a:r>
            <a:r>
              <a:rPr lang="en-US" sz="1200" dirty="0" smtClean="0"/>
              <a:t>= </a:t>
            </a:r>
            <a:r>
              <a:rPr lang="en-US" sz="1200" b="1" dirty="0" smtClean="0">
                <a:solidFill>
                  <a:srgbClr val="FF0000"/>
                </a:solidFill>
              </a:rPr>
              <a:t>355 -&gt;514 </a:t>
            </a:r>
            <a:r>
              <a:rPr lang="en-US" sz="1200" dirty="0" smtClean="0"/>
              <a:t>mm; </a:t>
            </a:r>
            <a:r>
              <a:rPr lang="en-US" sz="1200" dirty="0" err="1" smtClean="0"/>
              <a:t>L_tuner</a:t>
            </a:r>
            <a:r>
              <a:rPr lang="en-US" sz="1200" dirty="0" smtClean="0"/>
              <a:t>= </a:t>
            </a:r>
            <a:r>
              <a:rPr lang="en-US" sz="1200" b="1" dirty="0" smtClean="0">
                <a:solidFill>
                  <a:srgbClr val="FF0000"/>
                </a:solidFill>
              </a:rPr>
              <a:t>200 -&gt;170 </a:t>
            </a:r>
            <a:r>
              <a:rPr lang="en-US" sz="1200" dirty="0" smtClean="0"/>
              <a:t>mm; </a:t>
            </a:r>
            <a:r>
              <a:rPr lang="en-US" sz="1200" dirty="0" err="1" smtClean="0"/>
              <a:t>R_drift_tube</a:t>
            </a:r>
            <a:r>
              <a:rPr lang="en-US" sz="1200" dirty="0" smtClean="0"/>
              <a:t> = 45 mm;</a:t>
            </a:r>
          </a:p>
          <a:p>
            <a:r>
              <a:rPr lang="en-US" sz="1200" dirty="0" err="1" smtClean="0"/>
              <a:t>R_coax</a:t>
            </a:r>
            <a:r>
              <a:rPr lang="en-US" sz="1200" dirty="0" smtClean="0"/>
              <a:t> = 128 mm; Aperture=70 mm (2.76”)</a:t>
            </a:r>
            <a:endParaRPr lang="en-US" sz="1200" dirty="0"/>
          </a:p>
        </p:txBody>
      </p:sp>
      <p:sp>
        <p:nvSpPr>
          <p:cNvPr id="6" name="Line Callout 1 5"/>
          <p:cNvSpPr/>
          <p:nvPr/>
        </p:nvSpPr>
        <p:spPr>
          <a:xfrm>
            <a:off x="6011608" y="595121"/>
            <a:ext cx="914400" cy="306324"/>
          </a:xfrm>
          <a:prstGeom prst="borderCallout1">
            <a:avLst>
              <a:gd name="adj1" fmla="val 18750"/>
              <a:gd name="adj2" fmla="val -8333"/>
              <a:gd name="adj3" fmla="val 201119"/>
              <a:gd name="adj4" fmla="val -2039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6011607" y="1055369"/>
            <a:ext cx="2289838" cy="377952"/>
          </a:xfrm>
          <a:prstGeom prst="borderCallout1">
            <a:avLst>
              <a:gd name="adj1" fmla="val 18750"/>
              <a:gd name="adj2" fmla="val -8333"/>
              <a:gd name="adj3" fmla="val 106264"/>
              <a:gd name="adj4" fmla="val -10630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Coil, 30 </a:t>
            </a:r>
            <a:r>
              <a:rPr lang="en-US" dirty="0" err="1" smtClean="0">
                <a:solidFill>
                  <a:schemeClr val="tx1"/>
                </a:solidFill>
              </a:rPr>
              <a:t>kA</a:t>
            </a:r>
            <a:r>
              <a:rPr lang="en-US" dirty="0" err="1" smtClean="0">
                <a:solidFill>
                  <a:schemeClr val="tx1"/>
                </a:solidFill>
                <a:latin typeface="Calibri"/>
              </a:rPr>
              <a:t>·turns</a:t>
            </a:r>
            <a:r>
              <a:rPr lang="en-US" dirty="0" smtClean="0">
                <a:solidFill>
                  <a:schemeClr val="tx1"/>
                </a:solidFill>
                <a:latin typeface="Calibri"/>
              </a:rPr>
              <a:t> max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6011607" y="1585721"/>
            <a:ext cx="1542818" cy="306324"/>
          </a:xfrm>
          <a:prstGeom prst="borderCallout1">
            <a:avLst>
              <a:gd name="adj1" fmla="val 18750"/>
              <a:gd name="adj2" fmla="val -8333"/>
              <a:gd name="adj3" fmla="val 131156"/>
              <a:gd name="adj4" fmla="val -22130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Garnet Al800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5432734" y="4114800"/>
            <a:ext cx="2986547" cy="381000"/>
          </a:xfrm>
          <a:prstGeom prst="borderCallout1">
            <a:avLst>
              <a:gd name="adj1" fmla="val 18750"/>
              <a:gd name="adj2" fmla="val -8333"/>
              <a:gd name="adj3" fmla="val -21267"/>
              <a:gd name="adj4" fmla="val -9156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Magnetic shielding (optional)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529045" y="5497076"/>
            <a:ext cx="914400" cy="584353"/>
          </a:xfrm>
          <a:prstGeom prst="borderCallout1">
            <a:avLst>
              <a:gd name="adj1" fmla="val 93"/>
              <a:gd name="adj2" fmla="val 46355"/>
              <a:gd name="adj3" fmla="val -323331"/>
              <a:gd name="adj4" fmla="val 14291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Water cooling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228600" y="738281"/>
            <a:ext cx="2095500" cy="634175"/>
          </a:xfrm>
          <a:prstGeom prst="borderCallout1">
            <a:avLst>
              <a:gd name="adj1" fmla="val 102705"/>
              <a:gd name="adj2" fmla="val 52604"/>
              <a:gd name="adj3" fmla="val 217100"/>
              <a:gd name="adj4" fmla="val 10638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Copper cooling cylinder (optional)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045" y="80962"/>
            <a:ext cx="8010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design. Length of ferrite reduced after last meeting, cavity retuned.  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9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Gennady Romanov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1572" y="80962"/>
            <a:ext cx="3849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Losses in the CST model of ferrite  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497" y="476365"/>
            <a:ext cx="890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recent estimations show critically high total losses and loss density. That forced us to the ferrite parameters consideration again.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072" y="1141269"/>
            <a:ext cx="8872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CST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mechanism within ferrites at RF frequencies is associated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precessional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damping. This damping is commonly described by a damping coefficient, commonly referred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Landau–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Lifshitz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equation. It can be introduced directly or using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half–power ferromagnetic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resonance (FMR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linewidth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These two quantities are related to each other by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4223" y="2433931"/>
            <a:ext cx="2303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H/4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 =&gt;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072" y="3080262"/>
            <a:ext cx="8733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frequency at which the swept field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linewidth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measured and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2.8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GHz/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kOe</a:t>
            </a:r>
            <a:r>
              <a:rPr lang="en-US" dirty="0" smtClean="0"/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operating  frequency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6"/>
          <a:stretch/>
        </p:blipFill>
        <p:spPr bwMode="auto">
          <a:xfrm>
            <a:off x="209072" y="3657600"/>
            <a:ext cx="2839944" cy="270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6" t="19784" r="21362" b="21741"/>
          <a:stretch/>
        </p:blipFill>
        <p:spPr bwMode="auto">
          <a:xfrm>
            <a:off x="5836628" y="3703435"/>
            <a:ext cx="3105705" cy="268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28800" y="3736796"/>
            <a:ext cx="4007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– uniform spin-precession resonance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spin-wave resonance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effective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linewidth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1" y="4660126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 &gt;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≥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Shapiro (TRIUMF) recommends to use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357836"/>
              </p:ext>
            </p:extLst>
          </p:nvPr>
        </p:nvGraphicFramePr>
        <p:xfrm>
          <a:off x="3881167" y="2286000"/>
          <a:ext cx="3515265" cy="859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1765080" imgH="431640" progId="Equation.3">
                  <p:embed/>
                </p:oleObj>
              </mc:Choice>
              <mc:Fallback>
                <p:oleObj name="Equation" r:id="rId5" imgW="17650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167" y="2286000"/>
                        <a:ext cx="3515265" cy="859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848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152400"/>
            <a:ext cx="2751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measurements  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858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resonance line width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is measured in a rectangular cavity at 9.3 GHz. The sample of a 1 mm diameter spher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polished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optical quality (for low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H). For G810 garnet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spin wave line width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measured using a 3 mm diameter sphere, in a cylindrical cavity at 9.4 GHz.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G810 garnet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 resonance width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measured at room temperature in a cylindrical cavity at 9 GHz using a 2 mm diameter rod. An applied magnetic field is 500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5000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depending on saturation magnetization of material. In some old report the measurements of G810 at 1620 MHz gave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1.5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3053" y="3962400"/>
            <a:ext cx="5644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of “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ferrites for SSC cavities  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517963"/>
            <a:ext cx="57215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5000 =&gt;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0.0002 ( equal to tabulated value)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Q_magnetic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6000 at µ = 3.3  =&gt;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0.00017.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latter corresponds to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measured at 9.4 GHz.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51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45044"/>
          <a:stretch/>
        </p:blipFill>
        <p:spPr>
          <a:xfrm>
            <a:off x="337965" y="609600"/>
            <a:ext cx="3944468" cy="2723438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8" name="TextBox 5"/>
          <p:cNvSpPr txBox="1"/>
          <p:nvPr/>
        </p:nvSpPr>
        <p:spPr>
          <a:xfrm>
            <a:off x="3000375" y="714375"/>
            <a:ext cx="1018805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165 A, 76 MHz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48088"/>
          <a:stretch/>
        </p:blipFill>
        <p:spPr>
          <a:xfrm>
            <a:off x="337965" y="3475966"/>
            <a:ext cx="3987503" cy="2914597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10" name="TextBox 6"/>
          <p:cNvSpPr txBox="1"/>
          <p:nvPr/>
        </p:nvSpPr>
        <p:spPr>
          <a:xfrm>
            <a:off x="2309639" y="3518473"/>
            <a:ext cx="1200137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200 A, 80</a:t>
            </a:r>
            <a:r>
              <a:rPr lang="en-US" sz="1100" baseline="0" dirty="0"/>
              <a:t> MHz</a:t>
            </a:r>
            <a:endParaRPr lang="en-US" sz="11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r="49660"/>
          <a:stretch/>
        </p:blipFill>
        <p:spPr>
          <a:xfrm>
            <a:off x="4542221" y="3462903"/>
            <a:ext cx="3987309" cy="2927660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12" name="TextBox 9"/>
          <p:cNvSpPr txBox="1"/>
          <p:nvPr/>
        </p:nvSpPr>
        <p:spPr>
          <a:xfrm>
            <a:off x="6535876" y="3673676"/>
            <a:ext cx="138892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800 A, 105.9 MHz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09639" y="76200"/>
            <a:ext cx="5014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with “</a:t>
            </a:r>
            <a:r>
              <a:rPr 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and “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Shapiro”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 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2221" y="978935"/>
            <a:ext cx="40895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H=31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f=9.4 GHz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Thermal losses = 3.7 kW at 100 kV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(preliminary – not many points simulated)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“Shapiro”,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H=1.5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f=9.4 GHz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losses = 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 at 100 kV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47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Gennady Romanov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E3DF-96B5-4E82-B44E-E093CB793F17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23"/>
          <a:stretch/>
        </p:blipFill>
        <p:spPr bwMode="auto">
          <a:xfrm>
            <a:off x="533399" y="990600"/>
            <a:ext cx="23761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096" y="2683907"/>
            <a:ext cx="2148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magnetic losses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09600"/>
            <a:ext cx="641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2ndHarm_Inv_Sol_test, TS4, Mu=3.5, tang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e=0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tang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_m=0.0002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14"/>
          <a:stretch/>
        </p:blipFill>
        <p:spPr bwMode="auto">
          <a:xfrm>
            <a:off x="4734023" y="995362"/>
            <a:ext cx="2376125" cy="167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09"/>
          <a:stretch/>
        </p:blipFill>
        <p:spPr bwMode="auto">
          <a:xfrm>
            <a:off x="613758" y="3733799"/>
            <a:ext cx="2295766" cy="164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612"/>
          <a:stretch/>
        </p:blipFill>
        <p:spPr bwMode="auto">
          <a:xfrm>
            <a:off x="4008114" y="3725090"/>
            <a:ext cx="3102034" cy="164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7276" y="556260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electric losses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65075" y="2683907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H-field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944" y="5562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-field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276" y="3254477"/>
            <a:ext cx="6590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2ndHarm_Inv_Sol_test, TS4, Mu=3.5, tang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e=0.0002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tang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_m=0.0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26800" y="152400"/>
            <a:ext cx="2488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density location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4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573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Booster 2nd harmonic cavity.  On ferrite parameters.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Gennady Romanov x6766 12815N</dc:creator>
  <cp:lastModifiedBy>Gennady Romanov x6766 12815N</cp:lastModifiedBy>
  <cp:revision>71</cp:revision>
  <cp:lastPrinted>2014-10-22T16:42:53Z</cp:lastPrinted>
  <dcterms:created xsi:type="dcterms:W3CDTF">2014-10-07T14:49:29Z</dcterms:created>
  <dcterms:modified xsi:type="dcterms:W3CDTF">2014-12-09T19:17:02Z</dcterms:modified>
</cp:coreProperties>
</file>