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3" r:id="rId5"/>
    <p:sldId id="258" r:id="rId6"/>
    <p:sldId id="264" r:id="rId7"/>
    <p:sldId id="265" r:id="rId8"/>
    <p:sldId id="266" r:id="rId9"/>
    <p:sldId id="262" r:id="rId10"/>
    <p:sldId id="267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91677602799649"/>
          <c:y val="5.1400554097404488E-2"/>
          <c:w val="0.73899989063867022"/>
          <c:h val="0.76464577221964891"/>
        </c:manualLayout>
      </c:layout>
      <c:scatterChart>
        <c:scatterStyle val="smoothMarker"/>
        <c:varyColors val="0"/>
        <c:ser>
          <c:idx val="0"/>
          <c:order val="0"/>
          <c:tx>
            <c:v>Robyn's formula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'CMD10'!$R$16:$R$29</c:f>
              <c:numCache>
                <c:formatCode>General</c:formatCode>
                <c:ptCount val="14"/>
                <c:pt idx="0">
                  <c:v>35.076999999999998</c:v>
                </c:pt>
                <c:pt idx="1">
                  <c:v>39.987780000000001</c:v>
                </c:pt>
                <c:pt idx="2">
                  <c:v>44.94867</c:v>
                </c:pt>
                <c:pt idx="3">
                  <c:v>50.21022</c:v>
                </c:pt>
                <c:pt idx="4">
                  <c:v>55.171109999999999</c:v>
                </c:pt>
                <c:pt idx="5">
                  <c:v>60.131999999999998</c:v>
                </c:pt>
                <c:pt idx="6">
                  <c:v>65.493769999999998</c:v>
                </c:pt>
                <c:pt idx="7">
                  <c:v>70.153999999999996</c:v>
                </c:pt>
                <c:pt idx="8">
                  <c:v>75.265219999999999</c:v>
                </c:pt>
                <c:pt idx="9">
                  <c:v>80.226109999999991</c:v>
                </c:pt>
                <c:pt idx="10">
                  <c:v>85.136890000000008</c:v>
                </c:pt>
                <c:pt idx="11">
                  <c:v>90.14788999999999</c:v>
                </c:pt>
                <c:pt idx="12">
                  <c:v>95.208999999999989</c:v>
                </c:pt>
                <c:pt idx="13">
                  <c:v>99.969450000000009</c:v>
                </c:pt>
              </c:numCache>
            </c:numRef>
          </c:xVal>
          <c:yVal>
            <c:numRef>
              <c:f>'CMD10'!$S$16:$S$29</c:f>
              <c:numCache>
                <c:formatCode>General</c:formatCode>
                <c:ptCount val="14"/>
                <c:pt idx="0">
                  <c:v>262.27072900000002</c:v>
                </c:pt>
                <c:pt idx="1">
                  <c:v>298.98863106000005</c:v>
                </c:pt>
                <c:pt idx="2">
                  <c:v>336.08120559000002</c:v>
                </c:pt>
                <c:pt idx="3">
                  <c:v>375.42181493999999</c:v>
                </c:pt>
                <c:pt idx="4">
                  <c:v>412.51438947000003</c:v>
                </c:pt>
                <c:pt idx="5">
                  <c:v>449.606964</c:v>
                </c:pt>
                <c:pt idx="6">
                  <c:v>489.69691828999999</c:v>
                </c:pt>
                <c:pt idx="7">
                  <c:v>524.54145800000003</c:v>
                </c:pt>
                <c:pt idx="8">
                  <c:v>562.75804993999998</c:v>
                </c:pt>
                <c:pt idx="9">
                  <c:v>599.85062446999996</c:v>
                </c:pt>
                <c:pt idx="10">
                  <c:v>636.5685265300001</c:v>
                </c:pt>
                <c:pt idx="11">
                  <c:v>674.03577352999991</c:v>
                </c:pt>
                <c:pt idx="12">
                  <c:v>711.87769299999991</c:v>
                </c:pt>
                <c:pt idx="13">
                  <c:v>747.47157765000009</c:v>
                </c:pt>
              </c:numCache>
            </c:numRef>
          </c:yVal>
          <c:smooth val="1"/>
        </c:ser>
        <c:ser>
          <c:idx val="1"/>
          <c:order val="1"/>
          <c:tx>
            <c:v>CST sim.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'CMD10'!$N$16:$N$23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'CMD10'!$P$16:$P$23</c:f>
              <c:numCache>
                <c:formatCode>General</c:formatCode>
                <c:ptCount val="8"/>
                <c:pt idx="0">
                  <c:v>233.75962616830932</c:v>
                </c:pt>
                <c:pt idx="1">
                  <c:v>311.88475227778031</c:v>
                </c:pt>
                <c:pt idx="2">
                  <c:v>390.36173676445333</c:v>
                </c:pt>
                <c:pt idx="3">
                  <c:v>468.49942924453865</c:v>
                </c:pt>
                <c:pt idx="4">
                  <c:v>546.44862616540865</c:v>
                </c:pt>
                <c:pt idx="5">
                  <c:v>624.49835405119347</c:v>
                </c:pt>
                <c:pt idx="6">
                  <c:v>702.86224120233715</c:v>
                </c:pt>
                <c:pt idx="7">
                  <c:v>781.10046464733739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58176"/>
        <c:axId val="36260480"/>
      </c:scatterChart>
      <c:valAx>
        <c:axId val="36258176"/>
        <c:scaling>
          <c:orientation val="minMax"/>
          <c:max val="100"/>
          <c:min val="2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I_sol, 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6260480"/>
        <c:crosses val="autoZero"/>
        <c:crossBetween val="midCat"/>
      </c:valAx>
      <c:valAx>
        <c:axId val="36260480"/>
        <c:scaling>
          <c:orientation val="minMax"/>
          <c:min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H_int, Oe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6258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582567804024497"/>
          <c:y val="9.4236220472440943E-2"/>
          <c:w val="0.36802083333333335"/>
          <c:h val="0.21243044619422571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7030A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691060676239"/>
          <c:y val="6.5289442986293383E-2"/>
          <c:w val="0.79328933148062375"/>
          <c:h val="0.75854549431321083"/>
        </c:manualLayout>
      </c:layout>
      <c:scatterChart>
        <c:scatterStyle val="smoothMarker"/>
        <c:varyColors val="0"/>
        <c:ser>
          <c:idx val="1"/>
          <c:order val="0"/>
          <c:tx>
            <c:v>Exper.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G810_Nonlinear_sol!$AA$4:$AA$17</c:f>
              <c:numCache>
                <c:formatCode>General</c:formatCode>
                <c:ptCount val="14"/>
                <c:pt idx="0">
                  <c:v>35.076999999999998</c:v>
                </c:pt>
                <c:pt idx="1">
                  <c:v>39.987780000000001</c:v>
                </c:pt>
                <c:pt idx="2">
                  <c:v>44.94867</c:v>
                </c:pt>
                <c:pt idx="3">
                  <c:v>50.21022</c:v>
                </c:pt>
                <c:pt idx="4">
                  <c:v>55.171109999999999</c:v>
                </c:pt>
                <c:pt idx="5">
                  <c:v>60.131999999999998</c:v>
                </c:pt>
                <c:pt idx="6">
                  <c:v>65.493769999999998</c:v>
                </c:pt>
                <c:pt idx="7">
                  <c:v>70.153999999999996</c:v>
                </c:pt>
                <c:pt idx="8">
                  <c:v>75.265219999999999</c:v>
                </c:pt>
                <c:pt idx="9">
                  <c:v>80.226109999999991</c:v>
                </c:pt>
                <c:pt idx="10">
                  <c:v>85.136890000000008</c:v>
                </c:pt>
                <c:pt idx="11">
                  <c:v>90.14788999999999</c:v>
                </c:pt>
                <c:pt idx="12">
                  <c:v>95.208999999999989</c:v>
                </c:pt>
                <c:pt idx="13">
                  <c:v>99.969450000000009</c:v>
                </c:pt>
              </c:numCache>
            </c:numRef>
          </c:xVal>
          <c:yVal>
            <c:numRef>
              <c:f>G810_Nonlinear_sol!$AB$4:$AB$17</c:f>
              <c:numCache>
                <c:formatCode>General</c:formatCode>
                <c:ptCount val="14"/>
                <c:pt idx="0">
                  <c:v>73.8</c:v>
                </c:pt>
                <c:pt idx="1">
                  <c:v>81.650000000000006</c:v>
                </c:pt>
                <c:pt idx="2">
                  <c:v>87.85</c:v>
                </c:pt>
                <c:pt idx="3">
                  <c:v>93.632999999999996</c:v>
                </c:pt>
                <c:pt idx="4">
                  <c:v>98.356999999999999</c:v>
                </c:pt>
                <c:pt idx="5">
                  <c:v>102.45699999999999</c:v>
                </c:pt>
                <c:pt idx="6">
                  <c:v>106.39400000000001</c:v>
                </c:pt>
                <c:pt idx="7">
                  <c:v>109.428</c:v>
                </c:pt>
                <c:pt idx="8">
                  <c:v>112.48099999999999</c:v>
                </c:pt>
                <c:pt idx="9">
                  <c:v>115.163</c:v>
                </c:pt>
                <c:pt idx="10">
                  <c:v>117.607</c:v>
                </c:pt>
                <c:pt idx="11">
                  <c:v>119.914</c:v>
                </c:pt>
                <c:pt idx="12">
                  <c:v>122.045</c:v>
                </c:pt>
                <c:pt idx="13">
                  <c:v>123.917</c:v>
                </c:pt>
              </c:numCache>
            </c:numRef>
          </c:yVal>
          <c:smooth val="1"/>
        </c:ser>
        <c:ser>
          <c:idx val="2"/>
          <c:order val="1"/>
          <c:tx>
            <c:v>CST, eps=10.4</c:v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G810_Nonlinear_sol!$D$6:$D$20</c:f>
              <c:numCache>
                <c:formatCode>General</c:formatCode>
                <c:ptCount val="15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85</c:v>
                </c:pt>
                <c:pt idx="12">
                  <c:v>90</c:v>
                </c:pt>
                <c:pt idx="13">
                  <c:v>95</c:v>
                </c:pt>
                <c:pt idx="14">
                  <c:v>100</c:v>
                </c:pt>
              </c:numCache>
            </c:numRef>
          </c:xVal>
          <c:yVal>
            <c:numRef>
              <c:f>G810_Nonlinear_sol!$E$6:$E$20</c:f>
              <c:numCache>
                <c:formatCode>General</c:formatCode>
                <c:ptCount val="15"/>
                <c:pt idx="0">
                  <c:v>76.194999999999993</c:v>
                </c:pt>
                <c:pt idx="1">
                  <c:v>83.025000000000006</c:v>
                </c:pt>
                <c:pt idx="2">
                  <c:v>88.974000000000004</c:v>
                </c:pt>
                <c:pt idx="3">
                  <c:v>94.132999999999996</c:v>
                </c:pt>
                <c:pt idx="4">
                  <c:v>98.444999999999993</c:v>
                </c:pt>
                <c:pt idx="5">
                  <c:v>102.26</c:v>
                </c:pt>
                <c:pt idx="6">
                  <c:v>105.69</c:v>
                </c:pt>
                <c:pt idx="7">
                  <c:v>108.79</c:v>
                </c:pt>
                <c:pt idx="8">
                  <c:v>111.61</c:v>
                </c:pt>
                <c:pt idx="9">
                  <c:v>114.2</c:v>
                </c:pt>
                <c:pt idx="10">
                  <c:v>116.58</c:v>
                </c:pt>
                <c:pt idx="11">
                  <c:v>118.78</c:v>
                </c:pt>
                <c:pt idx="12">
                  <c:v>120.83</c:v>
                </c:pt>
                <c:pt idx="13">
                  <c:v>122.745</c:v>
                </c:pt>
                <c:pt idx="14">
                  <c:v>124.5</c:v>
                </c:pt>
              </c:numCache>
            </c:numRef>
          </c:yVal>
          <c:smooth val="1"/>
        </c:ser>
        <c:ser>
          <c:idx val="3"/>
          <c:order val="2"/>
          <c:tx>
            <c:v>CST, eps=13.86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G810_Nonlinear_sol!$K$23:$K$31</c:f>
              <c:numCache>
                <c:formatCode>General</c:formatCode>
                <c:ptCount val="9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95</c:v>
                </c:pt>
                <c:pt idx="8">
                  <c:v>100</c:v>
                </c:pt>
              </c:numCache>
            </c:numRef>
          </c:xVal>
          <c:yVal>
            <c:numRef>
              <c:f>G810_Nonlinear_sol!$L$23:$L$31</c:f>
              <c:numCache>
                <c:formatCode>General</c:formatCode>
                <c:ptCount val="9"/>
                <c:pt idx="0">
                  <c:v>66.147999999999996</c:v>
                </c:pt>
                <c:pt idx="1">
                  <c:v>72.236000000000004</c:v>
                </c:pt>
                <c:pt idx="2">
                  <c:v>77.459999999999994</c:v>
                </c:pt>
                <c:pt idx="3">
                  <c:v>85.638000000000005</c:v>
                </c:pt>
                <c:pt idx="4">
                  <c:v>91.924999999999997</c:v>
                </c:pt>
                <c:pt idx="5">
                  <c:v>97.075000000000003</c:v>
                </c:pt>
                <c:pt idx="6">
                  <c:v>101.39</c:v>
                </c:pt>
                <c:pt idx="7">
                  <c:v>106.75</c:v>
                </c:pt>
                <c:pt idx="8">
                  <c:v>108.37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75104"/>
        <c:axId val="36581760"/>
      </c:scatterChart>
      <c:valAx>
        <c:axId val="365751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I_sol, 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6581760"/>
        <c:crosses val="autoZero"/>
        <c:crossBetween val="midCat"/>
      </c:valAx>
      <c:valAx>
        <c:axId val="36581760"/>
        <c:scaling>
          <c:orientation val="minMax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 MHz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6575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023055941536719"/>
          <c:y val="7.6931102362204726E-2"/>
          <c:w val="0.29031264474293655"/>
          <c:h val="0.14452066929133855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c:spPr>
    </c:legend>
    <c:plotVisOnly val="1"/>
    <c:dispBlanksAs val="gap"/>
    <c:showDLblsOverMax val="0"/>
  </c:chart>
  <c:spPr>
    <a:ln>
      <a:solidFill>
        <a:srgbClr val="7030A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08333333333333"/>
          <c:y val="5.1400554097404488E-2"/>
          <c:w val="0.79525000000000012"/>
          <c:h val="0.78608458506113144"/>
        </c:manualLayout>
      </c:layout>
      <c:scatterChart>
        <c:scatterStyle val="smoothMarker"/>
        <c:varyColors val="0"/>
        <c:ser>
          <c:idx val="0"/>
          <c:order val="0"/>
          <c:tx>
            <c:v>Exper.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Al800_Nonlinear_Sol!$A$5:$A$18</c:f>
              <c:numCache>
                <c:formatCode>General</c:formatCode>
                <c:ptCount val="14"/>
                <c:pt idx="0">
                  <c:v>35.076999999999998</c:v>
                </c:pt>
                <c:pt idx="1">
                  <c:v>39.987780000000001</c:v>
                </c:pt>
                <c:pt idx="2">
                  <c:v>44.94867</c:v>
                </c:pt>
                <c:pt idx="3">
                  <c:v>50.21022</c:v>
                </c:pt>
                <c:pt idx="4">
                  <c:v>55.171109999999999</c:v>
                </c:pt>
                <c:pt idx="5">
                  <c:v>60.131999999999998</c:v>
                </c:pt>
                <c:pt idx="6">
                  <c:v>65.493769999999998</c:v>
                </c:pt>
                <c:pt idx="7">
                  <c:v>70.153999999999996</c:v>
                </c:pt>
                <c:pt idx="8">
                  <c:v>75.265219999999999</c:v>
                </c:pt>
                <c:pt idx="9">
                  <c:v>80.226109999999991</c:v>
                </c:pt>
                <c:pt idx="10">
                  <c:v>85.136890000000008</c:v>
                </c:pt>
                <c:pt idx="11">
                  <c:v>90.14788999999999</c:v>
                </c:pt>
                <c:pt idx="12">
                  <c:v>95.208999999999989</c:v>
                </c:pt>
                <c:pt idx="13">
                  <c:v>99.969450000000009</c:v>
                </c:pt>
              </c:numCache>
            </c:numRef>
          </c:xVal>
          <c:yVal>
            <c:numRef>
              <c:f>Al800_Nonlinear_Sol!$B$5:$B$18</c:f>
              <c:numCache>
                <c:formatCode>General</c:formatCode>
                <c:ptCount val="14"/>
                <c:pt idx="0">
                  <c:v>73.8</c:v>
                </c:pt>
                <c:pt idx="1">
                  <c:v>81.650000000000006</c:v>
                </c:pt>
                <c:pt idx="2">
                  <c:v>87.85</c:v>
                </c:pt>
                <c:pt idx="3">
                  <c:v>93.632999999999996</c:v>
                </c:pt>
                <c:pt idx="4">
                  <c:v>98.356999999999999</c:v>
                </c:pt>
                <c:pt idx="5">
                  <c:v>102.45699999999999</c:v>
                </c:pt>
                <c:pt idx="6">
                  <c:v>106.39400000000001</c:v>
                </c:pt>
                <c:pt idx="7">
                  <c:v>109.428</c:v>
                </c:pt>
                <c:pt idx="8">
                  <c:v>112.48099999999999</c:v>
                </c:pt>
                <c:pt idx="9">
                  <c:v>115.163</c:v>
                </c:pt>
                <c:pt idx="10">
                  <c:v>117.607</c:v>
                </c:pt>
                <c:pt idx="11">
                  <c:v>119.914</c:v>
                </c:pt>
                <c:pt idx="12">
                  <c:v>122.045</c:v>
                </c:pt>
                <c:pt idx="13">
                  <c:v>123.917</c:v>
                </c:pt>
              </c:numCache>
            </c:numRef>
          </c:yVal>
          <c:smooth val="1"/>
        </c:ser>
        <c:ser>
          <c:idx val="1"/>
          <c:order val="1"/>
          <c:tx>
            <c:v>CST sim.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Al800_Nonlinear_Sol!$F$5:$F$18</c:f>
              <c:numCache>
                <c:formatCode>General</c:formatCode>
                <c:ptCount val="14"/>
                <c:pt idx="0">
                  <c:v>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65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85</c:v>
                </c:pt>
                <c:pt idx="11">
                  <c:v>90</c:v>
                </c:pt>
                <c:pt idx="12">
                  <c:v>95</c:v>
                </c:pt>
                <c:pt idx="13">
                  <c:v>100</c:v>
                </c:pt>
              </c:numCache>
            </c:numRef>
          </c:xVal>
          <c:yVal>
            <c:numRef>
              <c:f>Al800_Nonlinear_Sol!$G$5:$G$18</c:f>
              <c:numCache>
                <c:formatCode>General</c:formatCode>
                <c:ptCount val="14"/>
                <c:pt idx="0">
                  <c:v>74.400000000000006</c:v>
                </c:pt>
                <c:pt idx="3">
                  <c:v>94.82</c:v>
                </c:pt>
                <c:pt idx="6">
                  <c:v>106.63</c:v>
                </c:pt>
                <c:pt idx="9">
                  <c:v>115.4</c:v>
                </c:pt>
                <c:pt idx="13">
                  <c:v>123.89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24128"/>
        <c:axId val="37426688"/>
      </c:scatterChart>
      <c:valAx>
        <c:axId val="37424128"/>
        <c:scaling>
          <c:orientation val="minMax"/>
          <c:min val="3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I_sol, 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426688"/>
        <c:crosses val="autoZero"/>
        <c:crossBetween val="midCat"/>
      </c:valAx>
      <c:valAx>
        <c:axId val="37426688"/>
        <c:scaling>
          <c:orientation val="minMax"/>
          <c:min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Freq., MHz</a:t>
                </a:r>
              </a:p>
            </c:rich>
          </c:tx>
          <c:layout>
            <c:manualLayout>
              <c:xMode val="edge"/>
              <c:yMode val="edge"/>
              <c:x val="2.75E-2"/>
              <c:y val="0.27506698444813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424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581889763779527"/>
          <c:y val="0.11358667907948768"/>
          <c:w val="0.28418110236220473"/>
          <c:h val="0.14924682658668065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c:spPr>
    </c:legend>
    <c:plotVisOnly val="1"/>
    <c:dispBlanksAs val="gap"/>
    <c:showDLblsOverMax val="0"/>
  </c:chart>
  <c:spPr>
    <a:ln>
      <a:solidFill>
        <a:srgbClr val="7030A0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8241469816273"/>
          <c:y val="5.3912219305920092E-2"/>
          <c:w val="0.7322869641294838"/>
          <c:h val="0.75201370662000577"/>
        </c:manualLayout>
      </c:layout>
      <c:scatterChart>
        <c:scatterStyle val="smoothMarker"/>
        <c:varyColors val="0"/>
        <c:ser>
          <c:idx val="0"/>
          <c:order val="0"/>
          <c:tx>
            <c:v>Y.T. analit.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'[Chart in Microsoft PowerPoint]Al800_Fit'!$A$4:$A$16</c:f>
              <c:numCache>
                <c:formatCode>General</c:formatCode>
                <c:ptCount val="13"/>
                <c:pt idx="0">
                  <c:v>0</c:v>
                </c:pt>
                <c:pt idx="1">
                  <c:v>801</c:v>
                </c:pt>
                <c:pt idx="2">
                  <c:v>1197.94</c:v>
                </c:pt>
                <c:pt idx="3">
                  <c:v>2546.48</c:v>
                </c:pt>
                <c:pt idx="4">
                  <c:v>7957.75</c:v>
                </c:pt>
                <c:pt idx="5" formatCode="0.00E+00">
                  <c:v>15915.5</c:v>
                </c:pt>
                <c:pt idx="6" formatCode="0.00E+00">
                  <c:v>31831</c:v>
                </c:pt>
                <c:pt idx="7" formatCode="0.00E+00">
                  <c:v>48438.5</c:v>
                </c:pt>
                <c:pt idx="8" formatCode="0.00E+00">
                  <c:v>63662</c:v>
                </c:pt>
                <c:pt idx="9" formatCode="0.00E+00">
                  <c:v>95876.5</c:v>
                </c:pt>
                <c:pt idx="10" formatCode="0.00E+00">
                  <c:v>135336</c:v>
                </c:pt>
                <c:pt idx="11" formatCode="0.00E+00">
                  <c:v>175539</c:v>
                </c:pt>
                <c:pt idx="12" formatCode="0.00E+00">
                  <c:v>214247</c:v>
                </c:pt>
              </c:numCache>
            </c:numRef>
          </c:xVal>
          <c:yVal>
            <c:numRef>
              <c:f>'[Chart in Microsoft PowerPoint]Al800_Fit'!$B$4:$B$16</c:f>
              <c:numCache>
                <c:formatCode>General</c:formatCode>
                <c:ptCount val="13"/>
                <c:pt idx="0">
                  <c:v>0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0.2</c:v>
                </c:pt>
                <c:pt idx="10">
                  <c:v>0.25</c:v>
                </c:pt>
                <c:pt idx="11">
                  <c:v>0.3</c:v>
                </c:pt>
                <c:pt idx="12">
                  <c:v>0.35</c:v>
                </c:pt>
              </c:numCache>
            </c:numRef>
          </c:yVal>
          <c:smooth val="1"/>
        </c:ser>
        <c:ser>
          <c:idx val="1"/>
          <c:order val="1"/>
          <c:tx>
            <c:v>Al800 _fit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'[Chart in Microsoft PowerPoint]Al800_Fit'!$D$4:$D$16</c:f>
              <c:numCache>
                <c:formatCode>General</c:formatCode>
                <c:ptCount val="13"/>
                <c:pt idx="0">
                  <c:v>0</c:v>
                </c:pt>
                <c:pt idx="1">
                  <c:v>801</c:v>
                </c:pt>
                <c:pt idx="2">
                  <c:v>1197.94</c:v>
                </c:pt>
                <c:pt idx="3">
                  <c:v>2546.48</c:v>
                </c:pt>
                <c:pt idx="4">
                  <c:v>7957.75</c:v>
                </c:pt>
                <c:pt idx="5">
                  <c:v>15915.5</c:v>
                </c:pt>
                <c:pt idx="6">
                  <c:v>31831</c:v>
                </c:pt>
                <c:pt idx="7">
                  <c:v>48438.5</c:v>
                </c:pt>
                <c:pt idx="8">
                  <c:v>63662</c:v>
                </c:pt>
                <c:pt idx="9">
                  <c:v>95876.5</c:v>
                </c:pt>
                <c:pt idx="10">
                  <c:v>135336</c:v>
                </c:pt>
                <c:pt idx="11">
                  <c:v>175539</c:v>
                </c:pt>
                <c:pt idx="12">
                  <c:v>214247</c:v>
                </c:pt>
              </c:numCache>
            </c:numRef>
          </c:xVal>
          <c:yVal>
            <c:numRef>
              <c:f>'[Chart in Microsoft PowerPoint]Al800_Fit'!$E$4:$E$16</c:f>
              <c:numCache>
                <c:formatCode>General</c:formatCode>
                <c:ptCount val="13"/>
                <c:pt idx="0">
                  <c:v>0</c:v>
                </c:pt>
                <c:pt idx="1">
                  <c:v>0.09</c:v>
                </c:pt>
                <c:pt idx="2">
                  <c:v>0.11</c:v>
                </c:pt>
                <c:pt idx="3">
                  <c:v>0.12</c:v>
                </c:pt>
                <c:pt idx="4">
                  <c:v>0.12587861790999999</c:v>
                </c:pt>
                <c:pt idx="5">
                  <c:v>0.13452423582</c:v>
                </c:pt>
                <c:pt idx="6">
                  <c:v>0.15181547164</c:v>
                </c:pt>
                <c:pt idx="7">
                  <c:v>0.16985852394000001</c:v>
                </c:pt>
                <c:pt idx="8">
                  <c:v>0.18639794328000001</c:v>
                </c:pt>
                <c:pt idx="9">
                  <c:v>0.22139706466</c:v>
                </c:pt>
                <c:pt idx="10">
                  <c:v>0.26426744384</c:v>
                </c:pt>
                <c:pt idx="11">
                  <c:v>0.30794559115999998</c:v>
                </c:pt>
                <c:pt idx="12">
                  <c:v>0.34999951068000001</c:v>
                </c:pt>
              </c:numCache>
            </c:numRef>
          </c:yVal>
          <c:smooth val="1"/>
        </c:ser>
        <c:ser>
          <c:idx val="2"/>
          <c:order val="2"/>
          <c:tx>
            <c:v>G810 CERN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'[Chart in Microsoft PowerPoint]Al800_Fit'!$X$4:$X$19</c:f>
              <c:numCache>
                <c:formatCode>General</c:formatCode>
                <c:ptCount val="16"/>
                <c:pt idx="0">
                  <c:v>0</c:v>
                </c:pt>
                <c:pt idx="1">
                  <c:v>1105.2427143947609</c:v>
                </c:pt>
                <c:pt idx="2">
                  <c:v>1829.3672514120185</c:v>
                </c:pt>
                <c:pt idx="3">
                  <c:v>2323.4299397495706</c:v>
                </c:pt>
                <c:pt idx="4">
                  <c:v>2502.4363344787039</c:v>
                </c:pt>
                <c:pt idx="5">
                  <c:v>3759.5657686498948</c:v>
                </c:pt>
                <c:pt idx="6">
                  <c:v>4591.0081982551592</c:v>
                </c:pt>
                <c:pt idx="7">
                  <c:v>7736.699000763324</c:v>
                </c:pt>
                <c:pt idx="8">
                  <c:v>10610.330058189706</c:v>
                </c:pt>
                <c:pt idx="9">
                  <c:v>12732.396069827648</c:v>
                </c:pt>
                <c:pt idx="10">
                  <c:v>18847.296813889607</c:v>
                </c:pt>
                <c:pt idx="11">
                  <c:v>25670.153366587991</c:v>
                </c:pt>
                <c:pt idx="12">
                  <c:v>39788.737718211392</c:v>
                </c:pt>
                <c:pt idx="13">
                  <c:v>59683.106577317092</c:v>
                </c:pt>
                <c:pt idx="14">
                  <c:v>99471.84429552847</c:v>
                </c:pt>
                <c:pt idx="15">
                  <c:v>170523.16164947741</c:v>
                </c:pt>
              </c:numCache>
            </c:numRef>
          </c:xVal>
          <c:yVal>
            <c:numRef>
              <c:f>'[Chart in Microsoft PowerPoint]Al800_Fit'!$Y$4:$Y$19</c:f>
              <c:numCache>
                <c:formatCode>General</c:formatCode>
                <c:ptCount val="16"/>
                <c:pt idx="0">
                  <c:v>0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4.0000000000000008E-2</c:v>
                </c:pt>
                <c:pt idx="4">
                  <c:v>4.8000000000000001E-2</c:v>
                </c:pt>
                <c:pt idx="5">
                  <c:v>0.06</c:v>
                </c:pt>
                <c:pt idx="6">
                  <c:v>6.3E-2</c:v>
                </c:pt>
                <c:pt idx="7">
                  <c:v>6.9999999999999993E-2</c:v>
                </c:pt>
                <c:pt idx="8">
                  <c:v>7.5999999999999998E-2</c:v>
                </c:pt>
                <c:pt idx="9">
                  <c:v>8.0000000000000016E-2</c:v>
                </c:pt>
                <c:pt idx="10">
                  <c:v>9.0000000000000011E-2</c:v>
                </c:pt>
                <c:pt idx="11">
                  <c:v>0.1</c:v>
                </c:pt>
                <c:pt idx="12">
                  <c:v>0.12</c:v>
                </c:pt>
                <c:pt idx="13">
                  <c:v>0.15000000000000002</c:v>
                </c:pt>
                <c:pt idx="14">
                  <c:v>0.2</c:v>
                </c:pt>
                <c:pt idx="15">
                  <c:v>0.30000000000000004</c:v>
                </c:pt>
              </c:numCache>
            </c:numRef>
          </c:yVal>
          <c:smooth val="1"/>
        </c:ser>
        <c:ser>
          <c:idx val="3"/>
          <c:order val="3"/>
          <c:tx>
            <c:v>G810 TRIUMF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'[Chart in Microsoft PowerPoint]Al800_Fit'!$AA$4:$AA$21</c:f>
              <c:numCache>
                <c:formatCode>General</c:formatCode>
                <c:ptCount val="18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800</c:v>
                </c:pt>
                <c:pt idx="8">
                  <c:v>1200</c:v>
                </c:pt>
                <c:pt idx="9">
                  <c:v>2500</c:v>
                </c:pt>
                <c:pt idx="10">
                  <c:v>5000</c:v>
                </c:pt>
                <c:pt idx="11">
                  <c:v>10000</c:v>
                </c:pt>
                <c:pt idx="12">
                  <c:v>15000</c:v>
                </c:pt>
                <c:pt idx="13">
                  <c:v>25000</c:v>
                </c:pt>
                <c:pt idx="14">
                  <c:v>50000</c:v>
                </c:pt>
                <c:pt idx="15">
                  <c:v>75000</c:v>
                </c:pt>
                <c:pt idx="16">
                  <c:v>125000</c:v>
                </c:pt>
                <c:pt idx="17">
                  <c:v>200000</c:v>
                </c:pt>
              </c:numCache>
            </c:numRef>
          </c:xVal>
          <c:yVal>
            <c:numRef>
              <c:f>'[Chart in Microsoft PowerPoint]Al800_Fit'!$AB$4:$AB$21</c:f>
              <c:numCache>
                <c:formatCode>General</c:formatCode>
                <c:ptCount val="18"/>
                <c:pt idx="0">
                  <c:v>0</c:v>
                </c:pt>
                <c:pt idx="1">
                  <c:v>8.3775799999999997E-2</c:v>
                </c:pt>
                <c:pt idx="2">
                  <c:v>8.3775799999999997E-2</c:v>
                </c:pt>
                <c:pt idx="3">
                  <c:v>8.3775799999999997E-2</c:v>
                </c:pt>
                <c:pt idx="4">
                  <c:v>8.3775800000000011E-2</c:v>
                </c:pt>
                <c:pt idx="5">
                  <c:v>8.3775799999999997E-2</c:v>
                </c:pt>
                <c:pt idx="6">
                  <c:v>8.3999799465240638E-2</c:v>
                </c:pt>
                <c:pt idx="7">
                  <c:v>8.4267359597652983E-2</c:v>
                </c:pt>
                <c:pt idx="8">
                  <c:v>8.4607776468607981E-2</c:v>
                </c:pt>
                <c:pt idx="9">
                  <c:v>8.5672007090264513E-2</c:v>
                </c:pt>
                <c:pt idx="10">
                  <c:v>8.77784995808885E-2</c:v>
                </c:pt>
                <c:pt idx="11">
                  <c:v>9.2149079709613543E-2</c:v>
                </c:pt>
                <c:pt idx="12">
                  <c:v>9.6777043019309658E-2</c:v>
                </c:pt>
                <c:pt idx="13">
                  <c:v>0.106820554233254</c:v>
                </c:pt>
                <c:pt idx="14">
                  <c:v>0.13659097826086955</c:v>
                </c:pt>
                <c:pt idx="15">
                  <c:v>0.17135959090909089</c:v>
                </c:pt>
                <c:pt idx="16">
                  <c:v>0.23562179371793718</c:v>
                </c:pt>
                <c:pt idx="17">
                  <c:v>0.32672594672594674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751936"/>
        <c:axId val="69753856"/>
      </c:scatterChart>
      <c:valAx>
        <c:axId val="697519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 A/m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9753856"/>
        <c:crosses val="autoZero"/>
        <c:crossBetween val="midCat"/>
      </c:valAx>
      <c:valAx>
        <c:axId val="69753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9751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8896704578594335"/>
          <c:y val="0.51388556533485585"/>
          <c:w val="0.3506253280839895"/>
          <c:h val="0.21368415234317861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rgbClr val="7030A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19444444444444"/>
          <c:y val="5.3912219305920092E-2"/>
          <c:w val="0.78413888888888894"/>
          <c:h val="0.75201370662000577"/>
        </c:manualLayout>
      </c:layout>
      <c:scatterChart>
        <c:scatterStyle val="smoothMarker"/>
        <c:varyColors val="0"/>
        <c:ser>
          <c:idx val="0"/>
          <c:order val="0"/>
          <c:tx>
            <c:v>Y.T. analit.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'[Chart in Microsoft PowerPoint]Al800_Fit'!$A$4:$A$16</c:f>
              <c:numCache>
                <c:formatCode>General</c:formatCode>
                <c:ptCount val="13"/>
                <c:pt idx="0">
                  <c:v>0</c:v>
                </c:pt>
                <c:pt idx="1">
                  <c:v>801</c:v>
                </c:pt>
                <c:pt idx="2">
                  <c:v>1197.94</c:v>
                </c:pt>
                <c:pt idx="3">
                  <c:v>2546.48</c:v>
                </c:pt>
                <c:pt idx="4">
                  <c:v>7957.75</c:v>
                </c:pt>
                <c:pt idx="5" formatCode="0.00E+00">
                  <c:v>15915.5</c:v>
                </c:pt>
                <c:pt idx="6" formatCode="0.00E+00">
                  <c:v>31831</c:v>
                </c:pt>
                <c:pt idx="7" formatCode="0.00E+00">
                  <c:v>48438.5</c:v>
                </c:pt>
                <c:pt idx="8" formatCode="0.00E+00">
                  <c:v>63662</c:v>
                </c:pt>
                <c:pt idx="9" formatCode="0.00E+00">
                  <c:v>95876.5</c:v>
                </c:pt>
                <c:pt idx="10" formatCode="0.00E+00">
                  <c:v>135336</c:v>
                </c:pt>
                <c:pt idx="11" formatCode="0.00E+00">
                  <c:v>175539</c:v>
                </c:pt>
                <c:pt idx="12" formatCode="0.00E+00">
                  <c:v>214247</c:v>
                </c:pt>
              </c:numCache>
            </c:numRef>
          </c:xVal>
          <c:yVal>
            <c:numRef>
              <c:f>'[Chart in Microsoft PowerPoint]Al800_Fit'!$B$4:$B$16</c:f>
              <c:numCache>
                <c:formatCode>General</c:formatCode>
                <c:ptCount val="13"/>
                <c:pt idx="0">
                  <c:v>0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0.2</c:v>
                </c:pt>
                <c:pt idx="10">
                  <c:v>0.25</c:v>
                </c:pt>
                <c:pt idx="11">
                  <c:v>0.3</c:v>
                </c:pt>
                <c:pt idx="12">
                  <c:v>0.35</c:v>
                </c:pt>
              </c:numCache>
            </c:numRef>
          </c:yVal>
          <c:smooth val="1"/>
        </c:ser>
        <c:ser>
          <c:idx val="1"/>
          <c:order val="1"/>
          <c:tx>
            <c:v>Al800 _fit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'[Chart in Microsoft PowerPoint]Al800_Fit'!$D$4:$D$16</c:f>
              <c:numCache>
                <c:formatCode>General</c:formatCode>
                <c:ptCount val="13"/>
                <c:pt idx="0">
                  <c:v>0</c:v>
                </c:pt>
                <c:pt idx="1">
                  <c:v>801</c:v>
                </c:pt>
                <c:pt idx="2">
                  <c:v>1197.94</c:v>
                </c:pt>
                <c:pt idx="3">
                  <c:v>2546.48</c:v>
                </c:pt>
                <c:pt idx="4">
                  <c:v>7957.75</c:v>
                </c:pt>
                <c:pt idx="5">
                  <c:v>15915.5</c:v>
                </c:pt>
                <c:pt idx="6">
                  <c:v>31831</c:v>
                </c:pt>
                <c:pt idx="7">
                  <c:v>48438.5</c:v>
                </c:pt>
                <c:pt idx="8">
                  <c:v>63662</c:v>
                </c:pt>
                <c:pt idx="9">
                  <c:v>95876.5</c:v>
                </c:pt>
                <c:pt idx="10">
                  <c:v>135336</c:v>
                </c:pt>
                <c:pt idx="11">
                  <c:v>175539</c:v>
                </c:pt>
                <c:pt idx="12">
                  <c:v>214247</c:v>
                </c:pt>
              </c:numCache>
            </c:numRef>
          </c:xVal>
          <c:yVal>
            <c:numRef>
              <c:f>'[Chart in Microsoft PowerPoint]Al800_Fit'!$E$4:$E$16</c:f>
              <c:numCache>
                <c:formatCode>General</c:formatCode>
                <c:ptCount val="13"/>
                <c:pt idx="0">
                  <c:v>0</c:v>
                </c:pt>
                <c:pt idx="1">
                  <c:v>0.09</c:v>
                </c:pt>
                <c:pt idx="2">
                  <c:v>0.11</c:v>
                </c:pt>
                <c:pt idx="3">
                  <c:v>0.12</c:v>
                </c:pt>
                <c:pt idx="4">
                  <c:v>0.12587861790999999</c:v>
                </c:pt>
                <c:pt idx="5">
                  <c:v>0.13452423582</c:v>
                </c:pt>
                <c:pt idx="6">
                  <c:v>0.15181547164</c:v>
                </c:pt>
                <c:pt idx="7">
                  <c:v>0.16985852394000001</c:v>
                </c:pt>
                <c:pt idx="8">
                  <c:v>0.18639794328000001</c:v>
                </c:pt>
                <c:pt idx="9">
                  <c:v>0.22139706466</c:v>
                </c:pt>
                <c:pt idx="10">
                  <c:v>0.26426744384</c:v>
                </c:pt>
                <c:pt idx="11">
                  <c:v>0.30794559115999998</c:v>
                </c:pt>
                <c:pt idx="12">
                  <c:v>0.34999951068000001</c:v>
                </c:pt>
              </c:numCache>
            </c:numRef>
          </c:yVal>
          <c:smooth val="1"/>
        </c:ser>
        <c:ser>
          <c:idx val="2"/>
          <c:order val="2"/>
          <c:tx>
            <c:v>G810 CERN</c:v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'[Chart in Microsoft PowerPoint]Al800_Fit'!$X$4:$X$19</c:f>
              <c:numCache>
                <c:formatCode>General</c:formatCode>
                <c:ptCount val="16"/>
                <c:pt idx="0">
                  <c:v>0</c:v>
                </c:pt>
                <c:pt idx="1">
                  <c:v>1105.2427143947609</c:v>
                </c:pt>
                <c:pt idx="2">
                  <c:v>1829.3672514120185</c:v>
                </c:pt>
                <c:pt idx="3">
                  <c:v>2323.4299397495706</c:v>
                </c:pt>
                <c:pt idx="4">
                  <c:v>2502.4363344787039</c:v>
                </c:pt>
                <c:pt idx="5">
                  <c:v>3759.5657686498948</c:v>
                </c:pt>
                <c:pt idx="6">
                  <c:v>4591.0081982551592</c:v>
                </c:pt>
                <c:pt idx="7">
                  <c:v>7736.699000763324</c:v>
                </c:pt>
                <c:pt idx="8">
                  <c:v>10610.330058189706</c:v>
                </c:pt>
                <c:pt idx="9">
                  <c:v>12732.396069827648</c:v>
                </c:pt>
                <c:pt idx="10">
                  <c:v>18847.296813889607</c:v>
                </c:pt>
                <c:pt idx="11">
                  <c:v>25670.153366587991</c:v>
                </c:pt>
                <c:pt idx="12">
                  <c:v>39788.737718211392</c:v>
                </c:pt>
                <c:pt idx="13">
                  <c:v>59683.106577317092</c:v>
                </c:pt>
                <c:pt idx="14">
                  <c:v>99471.84429552847</c:v>
                </c:pt>
                <c:pt idx="15">
                  <c:v>170523.16164947741</c:v>
                </c:pt>
              </c:numCache>
            </c:numRef>
          </c:xVal>
          <c:yVal>
            <c:numRef>
              <c:f>'[Chart in Microsoft PowerPoint]Al800_Fit'!$Y$4:$Y$19</c:f>
              <c:numCache>
                <c:formatCode>General</c:formatCode>
                <c:ptCount val="16"/>
                <c:pt idx="0">
                  <c:v>0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4.0000000000000008E-2</c:v>
                </c:pt>
                <c:pt idx="4">
                  <c:v>4.8000000000000001E-2</c:v>
                </c:pt>
                <c:pt idx="5">
                  <c:v>0.06</c:v>
                </c:pt>
                <c:pt idx="6">
                  <c:v>6.3E-2</c:v>
                </c:pt>
                <c:pt idx="7">
                  <c:v>6.9999999999999993E-2</c:v>
                </c:pt>
                <c:pt idx="8">
                  <c:v>7.5999999999999998E-2</c:v>
                </c:pt>
                <c:pt idx="9">
                  <c:v>8.0000000000000016E-2</c:v>
                </c:pt>
                <c:pt idx="10">
                  <c:v>9.0000000000000011E-2</c:v>
                </c:pt>
                <c:pt idx="11">
                  <c:v>0.1</c:v>
                </c:pt>
                <c:pt idx="12">
                  <c:v>0.12</c:v>
                </c:pt>
                <c:pt idx="13">
                  <c:v>0.15000000000000002</c:v>
                </c:pt>
                <c:pt idx="14">
                  <c:v>0.2</c:v>
                </c:pt>
                <c:pt idx="15">
                  <c:v>0.30000000000000004</c:v>
                </c:pt>
              </c:numCache>
            </c:numRef>
          </c:yVal>
          <c:smooth val="1"/>
        </c:ser>
        <c:ser>
          <c:idx val="3"/>
          <c:order val="3"/>
          <c:tx>
            <c:v>G810 TRIUMF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'[Chart in Microsoft PowerPoint]Al800_Fit'!$AA$4:$AA$21</c:f>
              <c:numCache>
                <c:formatCode>General</c:formatCode>
                <c:ptCount val="18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800</c:v>
                </c:pt>
                <c:pt idx="8">
                  <c:v>1200</c:v>
                </c:pt>
                <c:pt idx="9">
                  <c:v>2500</c:v>
                </c:pt>
                <c:pt idx="10">
                  <c:v>5000</c:v>
                </c:pt>
                <c:pt idx="11">
                  <c:v>10000</c:v>
                </c:pt>
                <c:pt idx="12">
                  <c:v>15000</c:v>
                </c:pt>
                <c:pt idx="13">
                  <c:v>25000</c:v>
                </c:pt>
                <c:pt idx="14">
                  <c:v>50000</c:v>
                </c:pt>
                <c:pt idx="15">
                  <c:v>75000</c:v>
                </c:pt>
                <c:pt idx="16">
                  <c:v>125000</c:v>
                </c:pt>
                <c:pt idx="17">
                  <c:v>200000</c:v>
                </c:pt>
              </c:numCache>
            </c:numRef>
          </c:xVal>
          <c:yVal>
            <c:numRef>
              <c:f>'[Chart in Microsoft PowerPoint]Al800_Fit'!$AB$4:$AB$21</c:f>
              <c:numCache>
                <c:formatCode>General</c:formatCode>
                <c:ptCount val="18"/>
                <c:pt idx="0">
                  <c:v>0</c:v>
                </c:pt>
                <c:pt idx="1">
                  <c:v>8.3775799999999997E-2</c:v>
                </c:pt>
                <c:pt idx="2">
                  <c:v>8.3775799999999997E-2</c:v>
                </c:pt>
                <c:pt idx="3">
                  <c:v>8.3775799999999997E-2</c:v>
                </c:pt>
                <c:pt idx="4">
                  <c:v>8.3775800000000011E-2</c:v>
                </c:pt>
                <c:pt idx="5">
                  <c:v>8.3775799999999997E-2</c:v>
                </c:pt>
                <c:pt idx="6">
                  <c:v>8.3999799465240638E-2</c:v>
                </c:pt>
                <c:pt idx="7">
                  <c:v>8.4267359597652983E-2</c:v>
                </c:pt>
                <c:pt idx="8">
                  <c:v>8.4607776468607981E-2</c:v>
                </c:pt>
                <c:pt idx="9">
                  <c:v>8.5672007090264513E-2</c:v>
                </c:pt>
                <c:pt idx="10">
                  <c:v>8.77784995808885E-2</c:v>
                </c:pt>
                <c:pt idx="11">
                  <c:v>9.2149079709613543E-2</c:v>
                </c:pt>
                <c:pt idx="12">
                  <c:v>9.6777043019309658E-2</c:v>
                </c:pt>
                <c:pt idx="13">
                  <c:v>0.106820554233254</c:v>
                </c:pt>
                <c:pt idx="14">
                  <c:v>0.13659097826086955</c:v>
                </c:pt>
                <c:pt idx="15">
                  <c:v>0.17135959090909089</c:v>
                </c:pt>
                <c:pt idx="16">
                  <c:v>0.23562179371793718</c:v>
                </c:pt>
                <c:pt idx="17">
                  <c:v>0.32672594672594674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64736"/>
        <c:axId val="60228352"/>
      </c:scatterChart>
      <c:valAx>
        <c:axId val="59764736"/>
        <c:scaling>
          <c:orientation val="minMax"/>
          <c:max val="50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 A/m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0228352"/>
        <c:crosses val="autoZero"/>
        <c:crossBetween val="midCat"/>
      </c:valAx>
      <c:valAx>
        <c:axId val="60228352"/>
        <c:scaling>
          <c:orientation val="minMax"/>
          <c:max val="0.1800000000000000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9764736"/>
        <c:crosses val="autoZero"/>
        <c:crossBetween val="midCat"/>
      </c:valAx>
      <c:spPr>
        <a:solidFill>
          <a:schemeClr val="bg1"/>
        </a:solidFill>
        <a:ln>
          <a:solidFill>
            <a:srgbClr val="7030A0"/>
          </a:solidFill>
        </a:ln>
      </c:spPr>
    </c:plotArea>
    <c:legend>
      <c:legendPos val="r"/>
      <c:layout>
        <c:manualLayout>
          <c:xMode val="edge"/>
          <c:yMode val="edge"/>
          <c:x val="0.55193000874890641"/>
          <c:y val="0.52535425202777408"/>
          <c:w val="0.32006977252843394"/>
          <c:h val="0.21505622413331923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rgbClr val="7030A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14862317228622"/>
          <c:y val="5.1400554097404488E-2"/>
          <c:w val="0.76728248341313754"/>
          <c:h val="0.75391586468358118"/>
        </c:manualLayout>
      </c:layout>
      <c:scatterChart>
        <c:scatterStyle val="smoothMarker"/>
        <c:varyColors val="0"/>
        <c:ser>
          <c:idx val="0"/>
          <c:order val="0"/>
          <c:tx>
            <c:v>Exper.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Al800_Nonlinear_Sol!$A$5:$A$18</c:f>
              <c:numCache>
                <c:formatCode>General</c:formatCode>
                <c:ptCount val="14"/>
                <c:pt idx="0">
                  <c:v>35.076999999999998</c:v>
                </c:pt>
                <c:pt idx="1">
                  <c:v>39.987780000000001</c:v>
                </c:pt>
                <c:pt idx="2">
                  <c:v>44.94867</c:v>
                </c:pt>
                <c:pt idx="3">
                  <c:v>50.21022</c:v>
                </c:pt>
                <c:pt idx="4">
                  <c:v>55.171109999999999</c:v>
                </c:pt>
                <c:pt idx="5">
                  <c:v>60.131999999999998</c:v>
                </c:pt>
                <c:pt idx="6">
                  <c:v>65.493769999999998</c:v>
                </c:pt>
                <c:pt idx="7">
                  <c:v>70.153999999999996</c:v>
                </c:pt>
                <c:pt idx="8">
                  <c:v>75.265219999999999</c:v>
                </c:pt>
                <c:pt idx="9">
                  <c:v>80.226109999999991</c:v>
                </c:pt>
                <c:pt idx="10">
                  <c:v>85.136890000000008</c:v>
                </c:pt>
                <c:pt idx="11">
                  <c:v>90.14788999999999</c:v>
                </c:pt>
                <c:pt idx="12">
                  <c:v>95.208999999999989</c:v>
                </c:pt>
                <c:pt idx="13">
                  <c:v>99.969450000000009</c:v>
                </c:pt>
              </c:numCache>
            </c:numRef>
          </c:xVal>
          <c:yVal>
            <c:numRef>
              <c:f>Al800_Nonlinear_Sol!$C$5:$C$18</c:f>
              <c:numCache>
                <c:formatCode>General</c:formatCode>
                <c:ptCount val="14"/>
                <c:pt idx="0">
                  <c:v>34</c:v>
                </c:pt>
                <c:pt idx="1">
                  <c:v>67</c:v>
                </c:pt>
                <c:pt idx="2">
                  <c:v>166</c:v>
                </c:pt>
                <c:pt idx="3">
                  <c:v>620</c:v>
                </c:pt>
                <c:pt idx="4">
                  <c:v>1261</c:v>
                </c:pt>
                <c:pt idx="5">
                  <c:v>1670</c:v>
                </c:pt>
                <c:pt idx="6">
                  <c:v>1950</c:v>
                </c:pt>
                <c:pt idx="7">
                  <c:v>2096</c:v>
                </c:pt>
                <c:pt idx="8">
                  <c:v>2180</c:v>
                </c:pt>
                <c:pt idx="9">
                  <c:v>2240</c:v>
                </c:pt>
                <c:pt idx="10">
                  <c:v>2280</c:v>
                </c:pt>
                <c:pt idx="11">
                  <c:v>2320</c:v>
                </c:pt>
                <c:pt idx="12">
                  <c:v>2350</c:v>
                </c:pt>
                <c:pt idx="13">
                  <c:v>2380</c:v>
                </c:pt>
              </c:numCache>
            </c:numRef>
          </c:yVal>
          <c:smooth val="1"/>
        </c:ser>
        <c:ser>
          <c:idx val="1"/>
          <c:order val="1"/>
          <c:tx>
            <c:v>CST sim., dH=40 Oe</c:v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Al800_Nonlinear_Sol!$F$5:$F$18</c:f>
              <c:numCache>
                <c:formatCode>General</c:formatCode>
                <c:ptCount val="14"/>
                <c:pt idx="0">
                  <c:v>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65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85</c:v>
                </c:pt>
                <c:pt idx="11">
                  <c:v>90</c:v>
                </c:pt>
                <c:pt idx="12">
                  <c:v>95</c:v>
                </c:pt>
                <c:pt idx="13">
                  <c:v>100</c:v>
                </c:pt>
              </c:numCache>
            </c:numRef>
          </c:xVal>
          <c:yVal>
            <c:numRef>
              <c:f>Al800_Nonlinear_Sol!$H$5:$H$18</c:f>
              <c:numCache>
                <c:formatCode>General</c:formatCode>
                <c:ptCount val="14"/>
                <c:pt idx="0">
                  <c:v>17</c:v>
                </c:pt>
                <c:pt idx="13">
                  <c:v>1652</c:v>
                </c:pt>
              </c:numCache>
            </c:numRef>
          </c:yVal>
          <c:smooth val="1"/>
        </c:ser>
        <c:ser>
          <c:idx val="2"/>
          <c:order val="2"/>
          <c:tx>
            <c:v>CST sim., dH=30 Oe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Al800_Nonlinear_Sol!$F$5:$F$18</c:f>
              <c:numCache>
                <c:formatCode>General</c:formatCode>
                <c:ptCount val="14"/>
                <c:pt idx="0">
                  <c:v>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65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85</c:v>
                </c:pt>
                <c:pt idx="11">
                  <c:v>90</c:v>
                </c:pt>
                <c:pt idx="12">
                  <c:v>95</c:v>
                </c:pt>
                <c:pt idx="13">
                  <c:v>100</c:v>
                </c:pt>
              </c:numCache>
            </c:numRef>
          </c:xVal>
          <c:yVal>
            <c:numRef>
              <c:f>Al800_Nonlinear_Sol!$J$5:$J$18</c:f>
              <c:numCache>
                <c:formatCode>General</c:formatCode>
                <c:ptCount val="14"/>
                <c:pt idx="0">
                  <c:v>18</c:v>
                </c:pt>
                <c:pt idx="3">
                  <c:v>32</c:v>
                </c:pt>
                <c:pt idx="7">
                  <c:v>114</c:v>
                </c:pt>
                <c:pt idx="13">
                  <c:v>1795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30432"/>
        <c:axId val="69670400"/>
      </c:scatterChart>
      <c:valAx>
        <c:axId val="693304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I_sol, 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670400"/>
        <c:crosses val="autoZero"/>
        <c:crossBetween val="midCat"/>
      </c:valAx>
      <c:valAx>
        <c:axId val="69670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Q_loaded</a:t>
                </a:r>
              </a:p>
            </c:rich>
          </c:tx>
          <c:layout>
            <c:manualLayout>
              <c:xMode val="edge"/>
              <c:yMode val="edge"/>
              <c:x val="0"/>
              <c:y val="0.284598961236866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93304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071220114580357"/>
          <c:y val="0.44484200121497924"/>
          <c:w val="0.40420632320875954"/>
          <c:h val="0.21667367628411366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7030A0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EB2E5-435A-4CA4-9D70-AAB5AA15DEF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65C4-443D-452F-8922-4EE3999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1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8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3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1"/>
            <a:ext cx="84582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modifications.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Reproducing of Al800 measurements in CST MWS.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14, 2015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G.Romanov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Y.Terechkine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17163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840499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 that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Al800 is constant over the 70-120 MHz interval, specify its magnitude.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and confirm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_e=0.0002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70-120 MHz interval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static B(H).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unloaded Q and compare with simulations to obtain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thermal simulations with new garnet parameters.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Gennady Romanov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010" y="685800"/>
            <a:ext cx="7954934" cy="441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marR="0" lvl="1" indent="-34747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Design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modifications.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0150" marR="0" lvl="3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Cooling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cylinder.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0150" marR="0" lvl="3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Cooling cylinder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 taper.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0150" marR="0" lvl="3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Bill </a:t>
            </a:r>
            <a:r>
              <a:rPr lang="en-US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Pellico’s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proposal.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Reminder of the material unknowns.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Simulations of Robyn’s measurements of Al800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garnet.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Model of the set up.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Magnetostatic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simulations. 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Simulation with original AL800 parameters.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Dielectric constant of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Al800.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Garnet B(H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curve.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Fitting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B(H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for Al800.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Conclusion on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B(H),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 and </a:t>
            </a:r>
            <a:r>
              <a:rPr lang="el-GR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of the Al800 garnet.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28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3" t="3230" r="19654"/>
          <a:stretch/>
        </p:blipFill>
        <p:spPr bwMode="auto">
          <a:xfrm>
            <a:off x="2930934" y="692441"/>
            <a:ext cx="2299361" cy="158530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4" r="1711"/>
          <a:stretch/>
        </p:blipFill>
        <p:spPr bwMode="auto">
          <a:xfrm>
            <a:off x="304800" y="692441"/>
            <a:ext cx="2288220" cy="16092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3" r="20615"/>
          <a:stretch/>
        </p:blipFill>
        <p:spPr bwMode="auto">
          <a:xfrm>
            <a:off x="6248400" y="692441"/>
            <a:ext cx="2244821" cy="158530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3019"/>
          <a:stretch/>
        </p:blipFill>
        <p:spPr>
          <a:xfrm>
            <a:off x="2930936" y="2362200"/>
            <a:ext cx="2299361" cy="156031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28893" r="55180"/>
          <a:stretch/>
        </p:blipFill>
        <p:spPr>
          <a:xfrm>
            <a:off x="2913857" y="3962400"/>
            <a:ext cx="2288220" cy="157148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22661" r="50823" b="1"/>
          <a:stretch/>
        </p:blipFill>
        <p:spPr>
          <a:xfrm>
            <a:off x="304801" y="2362200"/>
            <a:ext cx="2288220" cy="153699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21649" r="50671" b="220"/>
          <a:stretch/>
        </p:blipFill>
        <p:spPr>
          <a:xfrm>
            <a:off x="304800" y="3962400"/>
            <a:ext cx="2288219" cy="154794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r="32286" b="4876"/>
          <a:stretch/>
        </p:blipFill>
        <p:spPr>
          <a:xfrm>
            <a:off x="5707814" y="3962400"/>
            <a:ext cx="3129675" cy="157148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r="20179"/>
          <a:stretch/>
        </p:blipFill>
        <p:spPr>
          <a:xfrm>
            <a:off x="5712977" y="2362200"/>
            <a:ext cx="3129676" cy="153699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959155" y="46111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modifications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042" y="384664"/>
            <a:ext cx="4693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Ferrite: L = 110 mm,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31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9.4 GHz, tan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 = 0.0002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517317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field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517317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field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8734" y="2517317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field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45" y="4089214"/>
            <a:ext cx="136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losses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4089214"/>
            <a:ext cx="136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losses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2651" y="4089214"/>
            <a:ext cx="136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losses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85168"/>
              </p:ext>
            </p:extLst>
          </p:nvPr>
        </p:nvGraphicFramePr>
        <p:xfrm>
          <a:off x="304801" y="5638800"/>
          <a:ext cx="8532687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199"/>
                <a:gridCol w="838200"/>
                <a:gridCol w="2743200"/>
                <a:gridCol w="3351088"/>
              </a:tblGrid>
              <a:tr h="2332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MHz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76.2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78.15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77.18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losses in the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ferrite at V=100 kV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52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55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2743200" y="692441"/>
            <a:ext cx="0" cy="494635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86400" y="762000"/>
            <a:ext cx="0" cy="494635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64151" y="184705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3677" y="1880046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cylinder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60398" y="1787712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Taper +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cylinder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31" y="1143000"/>
            <a:ext cx="6705600" cy="247796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31" y="3886200"/>
            <a:ext cx="6705600" cy="247796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3" r="20316"/>
          <a:stretch/>
        </p:blipFill>
        <p:spPr bwMode="auto">
          <a:xfrm>
            <a:off x="156755" y="838200"/>
            <a:ext cx="2603863" cy="26750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8114" y="127337"/>
            <a:ext cx="492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Bill’s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(speculation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simulations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yet)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96669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copper cooling cylinders instead of beryllium disks 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original design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should work in general.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8204" y="315513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design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1871040"/>
            <a:ext cx="202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 1.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Overheating of the central part is possible.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267200"/>
            <a:ext cx="202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 2.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gap will be a source of field non-uniformity.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153" y="4466757"/>
            <a:ext cx="211865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variant is actually what we are considering now.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2807" y="4724400"/>
            <a:ext cx="307993" cy="30479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81200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H/4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=&gt;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246047"/>
              </p:ext>
            </p:extLst>
          </p:nvPr>
        </p:nvGraphicFramePr>
        <p:xfrm>
          <a:off x="3253070" y="1831084"/>
          <a:ext cx="35147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1765300" imgH="431800" progId="Equation.3">
                  <p:embed/>
                </p:oleObj>
              </mc:Choice>
              <mc:Fallback>
                <p:oleObj name="Equation" r:id="rId3" imgW="17653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070" y="1831084"/>
                        <a:ext cx="35147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42974" y="152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Reminder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58" y="593969"/>
            <a:ext cx="8872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CST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mechanism within ferrites at RF frequencies is associated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precessional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damping. This damping is commonly described by a damping coefficient, commonly referred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Landau–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Lifshitz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equation. It can be introduced directly or using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half–power ferromagnetic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(FMR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linewidth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two quantities are related to each other 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157" y="2819400"/>
            <a:ext cx="873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frequency at which the swept field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linewidth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measured and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2.8 GHz/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kOe</a:t>
            </a:r>
            <a:r>
              <a:rPr lang="en-US" dirty="0" smtClean="0"/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operating  frequency.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352800"/>
            <a:ext cx="4007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uniform spin-precession resonance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spin-wave resonance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effective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linewidth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696599"/>
            <a:ext cx="4399794" cy="9233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to use?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get answer from the measurements.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607" y="4419600"/>
            <a:ext cx="3465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H=31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f=9.4 GHz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losses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kW at 100 kV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“Shapiro”,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H=1.5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f=9.4 GHz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losses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 at 100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66777"/>
            <a:ext cx="318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CST model of the Al800 set-up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78045" y="1600199"/>
            <a:ext cx="4494045" cy="3678972"/>
            <a:chOff x="171450" y="-261562"/>
            <a:chExt cx="8176001" cy="6693140"/>
          </a:xfrm>
        </p:grpSpPr>
        <p:pic>
          <p:nvPicPr>
            <p:cNvPr id="7" name="Picture 6" descr="C:\Users\madrak\Desktop\al800_test_fixture-Mode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0967"/>
              <a:ext cx="7620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3"/>
            <p:cNvSpPr txBox="1"/>
            <p:nvPr/>
          </p:nvSpPr>
          <p:spPr>
            <a:xfrm>
              <a:off x="4800600" y="394323"/>
              <a:ext cx="3546851" cy="10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Outer conductor ID: 3.027: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Inner conductor OD: 0.625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4800600" y="5927635"/>
              <a:ext cx="3036492" cy="50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Garnet OD/ID 3”, 0.65”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888712" y="5094514"/>
              <a:ext cx="2532185" cy="281416"/>
            </a:xfrm>
            <a:custGeom>
              <a:avLst/>
              <a:gdLst>
                <a:gd name="connsiteX0" fmla="*/ 0 w 2532185"/>
                <a:gd name="connsiteY0" fmla="*/ 20097 h 281416"/>
                <a:gd name="connsiteX1" fmla="*/ 844062 w 2532185"/>
                <a:gd name="connsiteY1" fmla="*/ 281354 h 281416"/>
                <a:gd name="connsiteX2" fmla="*/ 2532185 w 2532185"/>
                <a:gd name="connsiteY2" fmla="*/ 0 h 28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85" h="281416">
                  <a:moveTo>
                    <a:pt x="0" y="20097"/>
                  </a:moveTo>
                  <a:cubicBezTo>
                    <a:pt x="211015" y="152400"/>
                    <a:pt x="422031" y="284704"/>
                    <a:pt x="844062" y="281354"/>
                  </a:cubicBezTo>
                  <a:cubicBezTo>
                    <a:pt x="1266093" y="278005"/>
                    <a:pt x="1899139" y="139002"/>
                    <a:pt x="2532185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6399963" y="4865890"/>
              <a:ext cx="1683310" cy="50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Shorted end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57400" y="1313765"/>
              <a:ext cx="1087734" cy="1037549"/>
            </a:xfrm>
            <a:custGeom>
              <a:avLst/>
              <a:gdLst>
                <a:gd name="connsiteX0" fmla="*/ 1436914 w 1436914"/>
                <a:gd name="connsiteY0" fmla="*/ 1135463 h 1135463"/>
                <a:gd name="connsiteX1" fmla="*/ 1115367 w 1436914"/>
                <a:gd name="connsiteY1" fmla="*/ 482320 h 1135463"/>
                <a:gd name="connsiteX2" fmla="*/ 0 w 1436914"/>
                <a:gd name="connsiteY2" fmla="*/ 0 h 113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914" h="1135463">
                  <a:moveTo>
                    <a:pt x="1436914" y="1135463"/>
                  </a:moveTo>
                  <a:cubicBezTo>
                    <a:pt x="1395883" y="903513"/>
                    <a:pt x="1354853" y="671564"/>
                    <a:pt x="1115367" y="482320"/>
                  </a:cubicBezTo>
                  <a:cubicBezTo>
                    <a:pt x="875881" y="293076"/>
                    <a:pt x="159099" y="23446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317085" y="-261562"/>
              <a:ext cx="2765273" cy="1847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is a thin piece</a:t>
              </a:r>
            </a:p>
            <a:p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copper with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BNC connectors</a:t>
              </a:r>
            </a:p>
            <a:p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ith BNC connectors</a:t>
              </a:r>
            </a:p>
            <a:p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pickups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805563"/>
              <a:ext cx="1885950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2755" r="30856" b="-2755"/>
          <a:stretch/>
        </p:blipFill>
        <p:spPr bwMode="auto">
          <a:xfrm>
            <a:off x="4953000" y="2048352"/>
            <a:ext cx="3808008" cy="29538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3791" y="1066800"/>
            <a:ext cx="320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 of the set-up from Robyn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7763" y="1046672"/>
            <a:ext cx="123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CST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t="15844" r="48482" b="13108"/>
          <a:stretch/>
        </p:blipFill>
        <p:spPr bwMode="auto">
          <a:xfrm>
            <a:off x="7620000" y="1587857"/>
            <a:ext cx="1290518" cy="1299713"/>
          </a:xfrm>
          <a:prstGeom prst="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6857004" y="2362200"/>
            <a:ext cx="619240" cy="525370"/>
          </a:xfrm>
          <a:prstGeom prst="straightConnector1">
            <a:avLst/>
          </a:prstGeom>
          <a:ln w="22225"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Callout 1 18"/>
          <p:cNvSpPr/>
          <p:nvPr/>
        </p:nvSpPr>
        <p:spPr>
          <a:xfrm>
            <a:off x="4064254" y="5332476"/>
            <a:ext cx="1492919" cy="534924"/>
          </a:xfrm>
          <a:prstGeom prst="borderCallout1">
            <a:avLst>
              <a:gd name="adj1" fmla="val -963"/>
              <a:gd name="adj2" fmla="val 50697"/>
              <a:gd name="adj3" fmla="val -234075"/>
              <a:gd name="adj4" fmla="val 102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coil,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 turns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7294951" y="5332476"/>
            <a:ext cx="1712059" cy="534924"/>
          </a:xfrm>
          <a:prstGeom prst="borderCallout1">
            <a:avLst>
              <a:gd name="adj1" fmla="val -963"/>
              <a:gd name="adj2" fmla="val 50697"/>
              <a:gd name="adj3" fmla="val -120228"/>
              <a:gd name="adj4" fmla="val 33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yoke,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CMD ferrite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5259" y="1679038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5699459" y="5332476"/>
            <a:ext cx="1492919" cy="534924"/>
          </a:xfrm>
          <a:prstGeom prst="borderCallout1">
            <a:avLst>
              <a:gd name="adj1" fmla="val -963"/>
              <a:gd name="adj2" fmla="val 50697"/>
              <a:gd name="adj3" fmla="val -161506"/>
              <a:gd name="adj4" fmla="val 65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cavity</a:t>
            </a:r>
          </a:p>
        </p:txBody>
      </p:sp>
      <p:sp>
        <p:nvSpPr>
          <p:cNvPr id="25" name="Line Callout 1 24"/>
          <p:cNvSpPr/>
          <p:nvPr/>
        </p:nvSpPr>
        <p:spPr>
          <a:xfrm>
            <a:off x="4953000" y="1550075"/>
            <a:ext cx="1492919" cy="534924"/>
          </a:xfrm>
          <a:prstGeom prst="borderCallout1">
            <a:avLst>
              <a:gd name="adj1" fmla="val 103859"/>
              <a:gd name="adj2" fmla="val 51275"/>
              <a:gd name="adj3" fmla="val 348089"/>
              <a:gd name="adj4" fmla="val 103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Al800 garnet</a:t>
            </a:r>
          </a:p>
        </p:txBody>
      </p:sp>
    </p:spTree>
    <p:extLst>
      <p:ext uri="{BB962C8B-B14F-4D97-AF65-F5344CB8AC3E}">
        <p14:creationId xmlns:p14="http://schemas.microsoft.com/office/powerpoint/2010/main" val="11814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Gennady Romanov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8"/>
          <a:stretch/>
        </p:blipFill>
        <p:spPr bwMode="auto">
          <a:xfrm>
            <a:off x="228600" y="536109"/>
            <a:ext cx="3326252" cy="2514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1"/>
          <a:stretch/>
        </p:blipFill>
        <p:spPr bwMode="auto">
          <a:xfrm>
            <a:off x="5077688" y="536109"/>
            <a:ext cx="3345240" cy="2514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56951" y="7620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Magnetostatic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solver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62" y="3124200"/>
            <a:ext cx="3137416" cy="269304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024369"/>
              </p:ext>
            </p:extLst>
          </p:nvPr>
        </p:nvGraphicFramePr>
        <p:xfrm>
          <a:off x="389445" y="3396999"/>
          <a:ext cx="3657600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445" y="3152319"/>
            <a:ext cx="363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Robyn: In empty resonator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H_int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7.477·I_sol(A)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3962400" y="1066800"/>
            <a:ext cx="914400" cy="304800"/>
          </a:xfrm>
          <a:prstGeom prst="borderCallout1">
            <a:avLst>
              <a:gd name="adj1" fmla="val 18750"/>
              <a:gd name="adj2" fmla="val -8333"/>
              <a:gd name="adj3" fmla="val 136719"/>
              <a:gd name="adj4" fmla="val -96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 field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3886200" y="1943100"/>
            <a:ext cx="1012166" cy="304800"/>
          </a:xfrm>
          <a:prstGeom prst="borderCallout1">
            <a:avLst>
              <a:gd name="adj1" fmla="val 32901"/>
              <a:gd name="adj2" fmla="val 109591"/>
              <a:gd name="adj3" fmla="val 3700"/>
              <a:gd name="adj4" fmla="val 129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|H| field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599" y="5902026"/>
            <a:ext cx="883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simuations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both yoke CMD ferrite and Al800 garnet are non-linear. But CMD can be replaced in by material with fixed µ = 2000 without compromising accuracy of simulations (Y.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erechkine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verified by CST simulations).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3120000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y = 0.4”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52400"/>
            <a:ext cx="609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of Al800 set-up with original G810 parameters 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363" y="558912"/>
            <a:ext cx="748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9.4 GHz;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14.4,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13.86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tan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_e=0.0002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44346"/>
              </p:ext>
            </p:extLst>
          </p:nvPr>
        </p:nvGraphicFramePr>
        <p:xfrm>
          <a:off x="304801" y="1066800"/>
          <a:ext cx="3886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4191000"/>
            <a:ext cx="3732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Since electrical field is strong in the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ferrite,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impact of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ε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is significant.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Upper 123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MHz is dominated by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ε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since µ ≤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2"/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Assume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that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ε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drops from static value of 13.8 to 10.4-10.5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remains constant in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70-123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MHz interval.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</a:t>
            </a:r>
          </a:p>
          <a:p>
            <a:pPr marL="0" lvl="2"/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tan</a:t>
            </a:r>
            <a:r>
              <a:rPr lang="el-G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δ_</a:t>
            </a:r>
            <a:r>
              <a:rPr lang="en-US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e=0.0002 is constant as well.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1"/>
          <a:stretch/>
        </p:blipFill>
        <p:spPr bwMode="auto">
          <a:xfrm>
            <a:off x="4953000" y="4295503"/>
            <a:ext cx="2873829" cy="2077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/>
          <a:stretch/>
        </p:blipFill>
        <p:spPr bwMode="auto">
          <a:xfrm>
            <a:off x="4343400" y="1066800"/>
            <a:ext cx="4133929" cy="304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1213282"/>
            <a:ext cx="9300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TRIUMF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Gennady Romanov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438429"/>
              </p:ext>
            </p:extLst>
          </p:nvPr>
        </p:nvGraphicFramePr>
        <p:xfrm>
          <a:off x="228600" y="3581400"/>
          <a:ext cx="4572000" cy="282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71902"/>
              </p:ext>
            </p:extLst>
          </p:nvPr>
        </p:nvGraphicFramePr>
        <p:xfrm>
          <a:off x="5181600" y="609600"/>
          <a:ext cx="3810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75411"/>
              </p:ext>
            </p:extLst>
          </p:nvPr>
        </p:nvGraphicFramePr>
        <p:xfrm>
          <a:off x="228600" y="6096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71800" y="76200"/>
            <a:ext cx="242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Fitting B(H) for Al800.</a:t>
            </a:r>
          </a:p>
        </p:txBody>
      </p:sp>
      <p:sp>
        <p:nvSpPr>
          <p:cNvPr id="16" name="Left Arrow Callout 15"/>
          <p:cNvSpPr/>
          <p:nvPr/>
        </p:nvSpPr>
        <p:spPr>
          <a:xfrm>
            <a:off x="4495800" y="1905000"/>
            <a:ext cx="1828800" cy="1295400"/>
          </a:xfrm>
          <a:prstGeom prst="leftArrowCallout">
            <a:avLst>
              <a:gd name="adj1" fmla="val 17719"/>
              <a:gd name="adj2" fmla="val 16262"/>
              <a:gd name="adj3" fmla="val 25000"/>
              <a:gd name="adj4" fmla="val 48398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082538"/>
              </p:ext>
            </p:extLst>
          </p:nvPr>
        </p:nvGraphicFramePr>
        <p:xfrm>
          <a:off x="5181600" y="3581400"/>
          <a:ext cx="3767138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69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6853</TotalTime>
  <Words>721</Words>
  <Application>Microsoft Office PowerPoint</Application>
  <PresentationFormat>On-screen Show (4:3)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Design modifications. Reproducing of Al800 measurements in CST MWS.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Gennady Romanov x6766 12815N</dc:creator>
  <cp:lastModifiedBy>Gennady Romanov x6766 12815N</cp:lastModifiedBy>
  <cp:revision>66</cp:revision>
  <cp:lastPrinted>2014-12-29T15:25:40Z</cp:lastPrinted>
  <dcterms:created xsi:type="dcterms:W3CDTF">2014-12-29T14:44:46Z</dcterms:created>
  <dcterms:modified xsi:type="dcterms:W3CDTF">2015-01-14T18:38:23Z</dcterms:modified>
</cp:coreProperties>
</file>