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amssrv1\madrak$\Booster\HarmonicCav\ModelCav\compar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amssrv1\madrak$\Booster\HarmonicCav\ModelCav\compar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amssrv1\madrak$\Booster\HarmonicCav\ModelCav\compar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amssrv1\madrak$\Booster\HarmonicCav\ModelCav\compar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amssrv1\madrak$\Booster\HarmonicCav\ModelCav\compare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00240594925634"/>
          <c:y val="8.3807961504811887E-2"/>
          <c:w val="0.76894969378827638"/>
          <c:h val="0.71592957130358703"/>
        </c:manualLayout>
      </c:layout>
      <c:scatterChart>
        <c:scatterStyle val="lineMarker"/>
        <c:varyColors val="0"/>
        <c:ser>
          <c:idx val="0"/>
          <c:order val="0"/>
          <c:tx>
            <c:v>Real cavity with garnet</c:v>
          </c:tx>
          <c:spPr>
            <a:ln w="28575">
              <a:solidFill>
                <a:srgbClr val="0000FF"/>
              </a:solidFill>
            </a:ln>
          </c:spPr>
          <c:marker>
            <c:symbol val="circl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onetwo!$A$8:$A$16</c:f>
              <c:numCache>
                <c:formatCode>General</c:formatCode>
                <c:ptCount val="9"/>
                <c:pt idx="0">
                  <c:v>71.294259999999994</c:v>
                </c:pt>
                <c:pt idx="1">
                  <c:v>168.84108000000001</c:v>
                </c:pt>
                <c:pt idx="2">
                  <c:v>254.53478000000001</c:v>
                </c:pt>
                <c:pt idx="3">
                  <c:v>394.46172999999999</c:v>
                </c:pt>
                <c:pt idx="4">
                  <c:v>500.96064999999999</c:v>
                </c:pt>
                <c:pt idx="5">
                  <c:v>582.19021999999995</c:v>
                </c:pt>
                <c:pt idx="6">
                  <c:v>713.24959000000001</c:v>
                </c:pt>
                <c:pt idx="7">
                  <c:v>819.31356000000005</c:v>
                </c:pt>
                <c:pt idx="8">
                  <c:v>908.89499999999998</c:v>
                </c:pt>
              </c:numCache>
            </c:numRef>
          </c:xVal>
          <c:yVal>
            <c:numRef>
              <c:f>onetwo!$D$8:$D$16</c:f>
              <c:numCache>
                <c:formatCode>General</c:formatCode>
                <c:ptCount val="9"/>
                <c:pt idx="0">
                  <c:v>37.207499999999996</c:v>
                </c:pt>
                <c:pt idx="1">
                  <c:v>172.42499999999995</c:v>
                </c:pt>
                <c:pt idx="2">
                  <c:v>18.452500000000001</c:v>
                </c:pt>
                <c:pt idx="3">
                  <c:v>7.8649999999999984</c:v>
                </c:pt>
                <c:pt idx="4">
                  <c:v>54.147499999999994</c:v>
                </c:pt>
                <c:pt idx="5">
                  <c:v>13.914999999999999</c:v>
                </c:pt>
                <c:pt idx="6">
                  <c:v>6.9574999999999996</c:v>
                </c:pt>
                <c:pt idx="7">
                  <c:v>24.2</c:v>
                </c:pt>
                <c:pt idx="8">
                  <c:v>13.007499999999999</c:v>
                </c:pt>
              </c:numCache>
            </c:numRef>
          </c:yVal>
          <c:smooth val="0"/>
        </c:ser>
        <c:ser>
          <c:idx val="1"/>
          <c:order val="1"/>
          <c:tx>
            <c:v>Possible model no garnet</c:v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onetwo!$A$20:$A$26</c:f>
              <c:numCache>
                <c:formatCode>General</c:formatCode>
                <c:ptCount val="7"/>
                <c:pt idx="0">
                  <c:v>71.30753</c:v>
                </c:pt>
                <c:pt idx="1">
                  <c:v>213.79400000000001</c:v>
                </c:pt>
                <c:pt idx="2">
                  <c:v>355.88950999999997</c:v>
                </c:pt>
                <c:pt idx="3">
                  <c:v>497.31887999999998</c:v>
                </c:pt>
                <c:pt idx="4">
                  <c:v>637.80906000000004</c:v>
                </c:pt>
                <c:pt idx="5">
                  <c:v>777.14538000000005</c:v>
                </c:pt>
                <c:pt idx="6">
                  <c:v>915.28849000000002</c:v>
                </c:pt>
              </c:numCache>
            </c:numRef>
          </c:xVal>
          <c:yVal>
            <c:numRef>
              <c:f>onetwo!$D$20:$D$26</c:f>
              <c:numCache>
                <c:formatCode>General</c:formatCode>
                <c:ptCount val="7"/>
                <c:pt idx="0">
                  <c:v>676.57799999999997</c:v>
                </c:pt>
                <c:pt idx="1">
                  <c:v>400.19100000000003</c:v>
                </c:pt>
                <c:pt idx="2">
                  <c:v>324.17099999999999</c:v>
                </c:pt>
                <c:pt idx="3">
                  <c:v>291.048</c:v>
                </c:pt>
                <c:pt idx="4">
                  <c:v>273.12900000000002</c:v>
                </c:pt>
                <c:pt idx="5">
                  <c:v>258.46800000000002</c:v>
                </c:pt>
                <c:pt idx="6">
                  <c:v>238.37700000000001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554752"/>
        <c:axId val="119804288"/>
      </c:scatterChart>
      <c:valAx>
        <c:axId val="11455475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f(MHz)</a:t>
                </a:r>
              </a:p>
            </c:rich>
          </c:tx>
          <c:layout>
            <c:manualLayout>
              <c:xMode val="edge"/>
              <c:yMode val="edge"/>
              <c:x val="0.49535914260717412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804288"/>
        <c:crosses val="autoZero"/>
        <c:crossBetween val="midCat"/>
      </c:valAx>
      <c:valAx>
        <c:axId val="11980428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Rshunt(kOhm)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384550524934383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45547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336176727909026"/>
          <c:y val="0.12017825896762904"/>
          <c:w val="0.33874912510936134"/>
          <c:h val="0.2739158646835812"/>
        </c:manualLayout>
      </c:layout>
      <c:overlay val="0"/>
      <c:spPr>
        <a:solidFill>
          <a:schemeClr val="bg1">
            <a:lumMod val="95000"/>
          </a:schemeClr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00240594925634"/>
          <c:y val="8.3807961504811887E-2"/>
          <c:w val="0.76894969378827638"/>
          <c:h val="0.71592957130358703"/>
        </c:manualLayout>
      </c:layout>
      <c:scatterChart>
        <c:scatterStyle val="lineMarker"/>
        <c:varyColors val="0"/>
        <c:ser>
          <c:idx val="0"/>
          <c:order val="0"/>
          <c:tx>
            <c:v>Real cavity with garnet</c:v>
          </c:tx>
          <c:spPr>
            <a:ln w="28575">
              <a:solidFill>
                <a:srgbClr val="0000FF"/>
              </a:solidFill>
            </a:ln>
          </c:spPr>
          <c:marker>
            <c:symbol val="circl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onetwo!$A$8:$A$16</c:f>
              <c:numCache>
                <c:formatCode>General</c:formatCode>
                <c:ptCount val="9"/>
                <c:pt idx="0">
                  <c:v>71.294259999999994</c:v>
                </c:pt>
                <c:pt idx="1">
                  <c:v>168.84108000000001</c:v>
                </c:pt>
                <c:pt idx="2">
                  <c:v>254.53478000000001</c:v>
                </c:pt>
                <c:pt idx="3">
                  <c:v>394.46172999999999</c:v>
                </c:pt>
                <c:pt idx="4">
                  <c:v>500.96064999999999</c:v>
                </c:pt>
                <c:pt idx="5">
                  <c:v>582.19021999999995</c:v>
                </c:pt>
                <c:pt idx="6">
                  <c:v>713.24959000000001</c:v>
                </c:pt>
                <c:pt idx="7">
                  <c:v>819.31356000000005</c:v>
                </c:pt>
                <c:pt idx="8">
                  <c:v>908.89499999999998</c:v>
                </c:pt>
              </c:numCache>
            </c:numRef>
          </c:xVal>
          <c:yVal>
            <c:numRef>
              <c:f>onetwo!$C$8:$C$16</c:f>
              <c:numCache>
                <c:formatCode>General</c:formatCode>
                <c:ptCount val="9"/>
                <c:pt idx="0">
                  <c:v>1365.36</c:v>
                </c:pt>
                <c:pt idx="1">
                  <c:v>3257.58</c:v>
                </c:pt>
                <c:pt idx="2">
                  <c:v>1750.83</c:v>
                </c:pt>
                <c:pt idx="3">
                  <c:v>1583.14</c:v>
                </c:pt>
                <c:pt idx="4">
                  <c:v>3119.52</c:v>
                </c:pt>
                <c:pt idx="5">
                  <c:v>1918.11</c:v>
                </c:pt>
                <c:pt idx="6">
                  <c:v>1713.83</c:v>
                </c:pt>
                <c:pt idx="7">
                  <c:v>2661.18</c:v>
                </c:pt>
                <c:pt idx="8">
                  <c:v>2082.69</c:v>
                </c:pt>
              </c:numCache>
            </c:numRef>
          </c:yVal>
          <c:smooth val="0"/>
        </c:ser>
        <c:ser>
          <c:idx val="1"/>
          <c:order val="1"/>
          <c:tx>
            <c:v>Possible model no garnet</c:v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onetwo!$A$20:$A$26</c:f>
              <c:numCache>
                <c:formatCode>General</c:formatCode>
                <c:ptCount val="7"/>
                <c:pt idx="0">
                  <c:v>71.30753</c:v>
                </c:pt>
                <c:pt idx="1">
                  <c:v>213.79400000000001</c:v>
                </c:pt>
                <c:pt idx="2">
                  <c:v>355.88950999999997</c:v>
                </c:pt>
                <c:pt idx="3">
                  <c:v>497.31887999999998</c:v>
                </c:pt>
                <c:pt idx="4">
                  <c:v>637.80906000000004</c:v>
                </c:pt>
                <c:pt idx="5">
                  <c:v>777.14538000000005</c:v>
                </c:pt>
                <c:pt idx="6">
                  <c:v>915.28849000000002</c:v>
                </c:pt>
              </c:numCache>
            </c:numRef>
          </c:xVal>
          <c:yVal>
            <c:numRef>
              <c:f>onetwo!$C$20:$C$26</c:f>
              <c:numCache>
                <c:formatCode>General</c:formatCode>
                <c:ptCount val="7"/>
                <c:pt idx="0">
                  <c:v>8643.2999999999993</c:v>
                </c:pt>
                <c:pt idx="1">
                  <c:v>14969</c:v>
                </c:pt>
                <c:pt idx="2">
                  <c:v>19316.099999999999</c:v>
                </c:pt>
                <c:pt idx="3">
                  <c:v>22824.5</c:v>
                </c:pt>
                <c:pt idx="4">
                  <c:v>25799.3</c:v>
                </c:pt>
                <c:pt idx="5">
                  <c:v>28347.3</c:v>
                </c:pt>
                <c:pt idx="6">
                  <c:v>30505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851648"/>
        <c:axId val="119858304"/>
      </c:scatterChart>
      <c:valAx>
        <c:axId val="11985164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f(MHz)</a:t>
                </a:r>
              </a:p>
            </c:rich>
          </c:tx>
          <c:layout>
            <c:manualLayout>
              <c:xMode val="edge"/>
              <c:yMode val="edge"/>
              <c:x val="0.49535914260717412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858304"/>
        <c:crosses val="autoZero"/>
        <c:crossBetween val="midCat"/>
      </c:valAx>
      <c:valAx>
        <c:axId val="11985830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</a:t>
                </a:r>
              </a:p>
            </c:rich>
          </c:tx>
          <c:layout>
            <c:manualLayout>
              <c:xMode val="edge"/>
              <c:yMode val="edge"/>
              <c:x val="1.1436527190021813E-2"/>
              <c:y val="0.424260215414284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8516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5228413166088595"/>
          <c:y val="9.2686925323192379E-2"/>
          <c:w val="0.40548260538936781"/>
          <c:h val="0.18838708187748743"/>
        </c:manualLayout>
      </c:layout>
      <c:overlay val="0"/>
      <c:spPr>
        <a:solidFill>
          <a:schemeClr val="bg1">
            <a:lumMod val="95000"/>
          </a:schemeClr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00240594925634"/>
          <c:y val="8.3807961504811887E-2"/>
          <c:w val="0.76894969378827638"/>
          <c:h val="0.71592957130358703"/>
        </c:manualLayout>
      </c:layout>
      <c:scatterChart>
        <c:scatterStyle val="lineMarker"/>
        <c:varyColors val="0"/>
        <c:ser>
          <c:idx val="0"/>
          <c:order val="0"/>
          <c:tx>
            <c:v>Real cavity with garnet</c:v>
          </c:tx>
          <c:spPr>
            <a:ln w="28575">
              <a:solidFill>
                <a:srgbClr val="0000FF"/>
              </a:solidFill>
            </a:ln>
          </c:spPr>
          <c:marker>
            <c:symbol val="circl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onetwo!$A$8:$A$16</c:f>
              <c:numCache>
                <c:formatCode>General</c:formatCode>
                <c:ptCount val="9"/>
                <c:pt idx="0">
                  <c:v>71.294259999999994</c:v>
                </c:pt>
                <c:pt idx="1">
                  <c:v>168.84108000000001</c:v>
                </c:pt>
                <c:pt idx="2">
                  <c:v>254.53478000000001</c:v>
                </c:pt>
                <c:pt idx="3">
                  <c:v>394.46172999999999</c:v>
                </c:pt>
                <c:pt idx="4">
                  <c:v>500.96064999999999</c:v>
                </c:pt>
                <c:pt idx="5">
                  <c:v>582.19021999999995</c:v>
                </c:pt>
                <c:pt idx="6">
                  <c:v>713.24959000000001</c:v>
                </c:pt>
                <c:pt idx="7">
                  <c:v>819.31356000000005</c:v>
                </c:pt>
                <c:pt idx="8">
                  <c:v>908.89499999999998</c:v>
                </c:pt>
              </c:numCache>
            </c:numRef>
          </c:xVal>
          <c:yVal>
            <c:numRef>
              <c:f>onetwo!$D$8:$D$16</c:f>
              <c:numCache>
                <c:formatCode>General</c:formatCode>
                <c:ptCount val="9"/>
                <c:pt idx="0">
                  <c:v>37.207499999999996</c:v>
                </c:pt>
                <c:pt idx="1">
                  <c:v>172.42499999999995</c:v>
                </c:pt>
                <c:pt idx="2">
                  <c:v>18.452500000000001</c:v>
                </c:pt>
                <c:pt idx="3">
                  <c:v>7.8649999999999984</c:v>
                </c:pt>
                <c:pt idx="4">
                  <c:v>54.147499999999994</c:v>
                </c:pt>
                <c:pt idx="5">
                  <c:v>13.914999999999999</c:v>
                </c:pt>
                <c:pt idx="6">
                  <c:v>6.9574999999999996</c:v>
                </c:pt>
                <c:pt idx="7">
                  <c:v>24.2</c:v>
                </c:pt>
                <c:pt idx="8">
                  <c:v>13.007499999999999</c:v>
                </c:pt>
              </c:numCache>
            </c:numRef>
          </c:yVal>
          <c:smooth val="0"/>
        </c:ser>
        <c:ser>
          <c:idx val="1"/>
          <c:order val="1"/>
          <c:tx>
            <c:v>Possible model with small OD garnet</c:v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onetwo!$A$29:$A$37</c:f>
              <c:numCache>
                <c:formatCode>General</c:formatCode>
                <c:ptCount val="9"/>
                <c:pt idx="0">
                  <c:v>71.290989999999994</c:v>
                </c:pt>
                <c:pt idx="1">
                  <c:v>162.08336</c:v>
                </c:pt>
                <c:pt idx="2">
                  <c:v>253.29324</c:v>
                </c:pt>
                <c:pt idx="3">
                  <c:v>396.06554999999997</c:v>
                </c:pt>
                <c:pt idx="4">
                  <c:v>486.63335000000001</c:v>
                </c:pt>
                <c:pt idx="5">
                  <c:v>576.87118999999996</c:v>
                </c:pt>
                <c:pt idx="6">
                  <c:v>718.44254000000001</c:v>
                </c:pt>
                <c:pt idx="7">
                  <c:v>808.01595999999995</c:v>
                </c:pt>
                <c:pt idx="8">
                  <c:v>899.35787000000005</c:v>
                </c:pt>
              </c:numCache>
            </c:numRef>
          </c:xVal>
          <c:yVal>
            <c:numRef>
              <c:f>onetwo!$D$29:$D$37</c:f>
              <c:numCache>
                <c:formatCode>General</c:formatCode>
                <c:ptCount val="9"/>
                <c:pt idx="0">
                  <c:v>50.517499999999998</c:v>
                </c:pt>
                <c:pt idx="1">
                  <c:v>259.24250000000001</c:v>
                </c:pt>
                <c:pt idx="2">
                  <c:v>19.662499999999998</c:v>
                </c:pt>
                <c:pt idx="3">
                  <c:v>13.007499999999999</c:v>
                </c:pt>
                <c:pt idx="4">
                  <c:v>121.605</c:v>
                </c:pt>
                <c:pt idx="5">
                  <c:v>10.587500000000002</c:v>
                </c:pt>
                <c:pt idx="6">
                  <c:v>9.0749999999999993</c:v>
                </c:pt>
                <c:pt idx="7">
                  <c:v>81.674999999999997</c:v>
                </c:pt>
                <c:pt idx="8">
                  <c:v>8.4700000000000006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135040"/>
        <c:axId val="120158080"/>
      </c:scatterChart>
      <c:valAx>
        <c:axId val="12013504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f(MHz)</a:t>
                </a:r>
              </a:p>
            </c:rich>
          </c:tx>
          <c:layout>
            <c:manualLayout>
              <c:xMode val="edge"/>
              <c:yMode val="edge"/>
              <c:x val="0.49535914260717412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0158080"/>
        <c:crosses val="autoZero"/>
        <c:crossBetween val="midCat"/>
      </c:valAx>
      <c:valAx>
        <c:axId val="12015808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Rshunt(kOhm)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384550524934383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0135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336176727909026"/>
          <c:y val="0.12017825896762904"/>
          <c:w val="0.33874912510936134"/>
          <c:h val="0.2739158646835812"/>
        </c:manualLayout>
      </c:layout>
      <c:overlay val="0"/>
      <c:spPr>
        <a:solidFill>
          <a:schemeClr val="bg1">
            <a:lumMod val="95000"/>
          </a:schemeClr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00240594925634"/>
          <c:y val="8.3807961504811887E-2"/>
          <c:w val="0.76894969378827638"/>
          <c:h val="0.71592957130358703"/>
        </c:manualLayout>
      </c:layout>
      <c:scatterChart>
        <c:scatterStyle val="lineMarker"/>
        <c:varyColors val="0"/>
        <c:ser>
          <c:idx val="0"/>
          <c:order val="0"/>
          <c:tx>
            <c:v>Real cavity with garnet</c:v>
          </c:tx>
          <c:spPr>
            <a:ln w="28575">
              <a:solidFill>
                <a:srgbClr val="0000FF"/>
              </a:solidFill>
            </a:ln>
          </c:spPr>
          <c:marker>
            <c:symbol val="circl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onetwo!$A$8:$A$16</c:f>
              <c:numCache>
                <c:formatCode>General</c:formatCode>
                <c:ptCount val="9"/>
                <c:pt idx="0">
                  <c:v>71.294259999999994</c:v>
                </c:pt>
                <c:pt idx="1">
                  <c:v>168.84108000000001</c:v>
                </c:pt>
                <c:pt idx="2">
                  <c:v>254.53478000000001</c:v>
                </c:pt>
                <c:pt idx="3">
                  <c:v>394.46172999999999</c:v>
                </c:pt>
                <c:pt idx="4">
                  <c:v>500.96064999999999</c:v>
                </c:pt>
                <c:pt idx="5">
                  <c:v>582.19021999999995</c:v>
                </c:pt>
                <c:pt idx="6">
                  <c:v>713.24959000000001</c:v>
                </c:pt>
                <c:pt idx="7">
                  <c:v>819.31356000000005</c:v>
                </c:pt>
                <c:pt idx="8">
                  <c:v>908.89499999999998</c:v>
                </c:pt>
              </c:numCache>
            </c:numRef>
          </c:xVal>
          <c:yVal>
            <c:numRef>
              <c:f>onetwo!$C$8:$C$16</c:f>
              <c:numCache>
                <c:formatCode>General</c:formatCode>
                <c:ptCount val="9"/>
                <c:pt idx="0">
                  <c:v>1365.36</c:v>
                </c:pt>
                <c:pt idx="1">
                  <c:v>3257.58</c:v>
                </c:pt>
                <c:pt idx="2">
                  <c:v>1750.83</c:v>
                </c:pt>
                <c:pt idx="3">
                  <c:v>1583.14</c:v>
                </c:pt>
                <c:pt idx="4">
                  <c:v>3119.52</c:v>
                </c:pt>
                <c:pt idx="5">
                  <c:v>1918.11</c:v>
                </c:pt>
                <c:pt idx="6">
                  <c:v>1713.83</c:v>
                </c:pt>
                <c:pt idx="7">
                  <c:v>2661.18</c:v>
                </c:pt>
                <c:pt idx="8">
                  <c:v>2082.69</c:v>
                </c:pt>
              </c:numCache>
            </c:numRef>
          </c:yVal>
          <c:smooth val="0"/>
        </c:ser>
        <c:ser>
          <c:idx val="1"/>
          <c:order val="1"/>
          <c:tx>
            <c:v>Possilbe model with small OD garnet</c:v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onetwo!$A$29:$A$37</c:f>
              <c:numCache>
                <c:formatCode>General</c:formatCode>
                <c:ptCount val="9"/>
                <c:pt idx="0">
                  <c:v>71.290989999999994</c:v>
                </c:pt>
                <c:pt idx="1">
                  <c:v>162.08336</c:v>
                </c:pt>
                <c:pt idx="2">
                  <c:v>253.29324</c:v>
                </c:pt>
                <c:pt idx="3">
                  <c:v>396.06554999999997</c:v>
                </c:pt>
                <c:pt idx="4">
                  <c:v>486.63335000000001</c:v>
                </c:pt>
                <c:pt idx="5">
                  <c:v>576.87118999999996</c:v>
                </c:pt>
                <c:pt idx="6">
                  <c:v>718.44254000000001</c:v>
                </c:pt>
                <c:pt idx="7">
                  <c:v>808.01595999999995</c:v>
                </c:pt>
                <c:pt idx="8">
                  <c:v>899.35787000000005</c:v>
                </c:pt>
              </c:numCache>
            </c:numRef>
          </c:xVal>
          <c:yVal>
            <c:numRef>
              <c:f>onetwo!$C$29:$C$37</c:f>
              <c:numCache>
                <c:formatCode>General</c:formatCode>
                <c:ptCount val="9"/>
                <c:pt idx="0">
                  <c:v>1037.27</c:v>
                </c:pt>
                <c:pt idx="1">
                  <c:v>2814.89</c:v>
                </c:pt>
                <c:pt idx="2">
                  <c:v>1418.99</c:v>
                </c:pt>
                <c:pt idx="3">
                  <c:v>1398.36</c:v>
                </c:pt>
                <c:pt idx="4">
                  <c:v>3475.02</c:v>
                </c:pt>
                <c:pt idx="5">
                  <c:v>1497.12</c:v>
                </c:pt>
                <c:pt idx="6">
                  <c:v>1494.94</c:v>
                </c:pt>
                <c:pt idx="7">
                  <c:v>3558.96</c:v>
                </c:pt>
                <c:pt idx="8">
                  <c:v>1554.97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340288"/>
        <c:axId val="121342592"/>
      </c:scatterChart>
      <c:valAx>
        <c:axId val="12134028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f(MHz)</a:t>
                </a:r>
              </a:p>
            </c:rich>
          </c:tx>
          <c:layout>
            <c:manualLayout>
              <c:xMode val="edge"/>
              <c:yMode val="edge"/>
              <c:x val="0.49535914260717412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1342592"/>
        <c:crosses val="autoZero"/>
        <c:crossBetween val="midCat"/>
      </c:valAx>
      <c:valAx>
        <c:axId val="12134259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</a:t>
                </a:r>
              </a:p>
            </c:rich>
          </c:tx>
          <c:layout>
            <c:manualLayout>
              <c:xMode val="edge"/>
              <c:yMode val="edge"/>
              <c:x val="1.1436527190021813E-2"/>
              <c:y val="0.424260215414284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1340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7558650270680846"/>
          <c:y val="0.59528786692152558"/>
          <c:w val="0.40548260538936781"/>
          <c:h val="0.18838708187748743"/>
        </c:manualLayout>
      </c:layout>
      <c:overlay val="0"/>
      <c:spPr>
        <a:solidFill>
          <a:schemeClr val="bg1">
            <a:lumMod val="95000"/>
          </a:schemeClr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00240594925634"/>
          <c:y val="8.3807961504811887E-2"/>
          <c:w val="0.76894969378827638"/>
          <c:h val="0.71592957130358703"/>
        </c:manualLayout>
      </c:layout>
      <c:scatterChart>
        <c:scatterStyle val="lineMarker"/>
        <c:varyColors val="0"/>
        <c:ser>
          <c:idx val="2"/>
          <c:order val="0"/>
          <c:tx>
            <c:v>Modes, sfish cav with garnet</c:v>
          </c:tx>
          <c:spPr>
            <a:ln w="254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onetwo!$A$8:$A$16</c:f>
              <c:numCache>
                <c:formatCode>General</c:formatCode>
                <c:ptCount val="9"/>
                <c:pt idx="0">
                  <c:v>71.294259999999994</c:v>
                </c:pt>
                <c:pt idx="1">
                  <c:v>168.84108000000001</c:v>
                </c:pt>
                <c:pt idx="2">
                  <c:v>254.53478000000001</c:v>
                </c:pt>
                <c:pt idx="3">
                  <c:v>394.46172999999999</c:v>
                </c:pt>
                <c:pt idx="4">
                  <c:v>500.96064999999999</c:v>
                </c:pt>
                <c:pt idx="5">
                  <c:v>582.19021999999995</c:v>
                </c:pt>
                <c:pt idx="6">
                  <c:v>713.24959000000001</c:v>
                </c:pt>
                <c:pt idx="7">
                  <c:v>819.31356000000005</c:v>
                </c:pt>
                <c:pt idx="8">
                  <c:v>908.89499999999998</c:v>
                </c:pt>
              </c:numCache>
            </c:numRef>
          </c:xVal>
          <c:yVal>
            <c:numRef>
              <c:f>onetwo!$E$8:$E$16</c:f>
              <c:numCache>
                <c:formatCode>General</c:formatCode>
                <c:ptCount val="9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</c:numCache>
            </c:numRef>
          </c:yVal>
          <c:smooth val="0"/>
        </c:ser>
        <c:ser>
          <c:idx val="0"/>
          <c:order val="1"/>
          <c:tx>
            <c:v>Modes, sfish cav, no garnet</c:v>
          </c:tx>
          <c:spPr>
            <a:ln w="25400">
              <a:solidFill>
                <a:srgbClr val="0000FF"/>
              </a:solidFill>
            </a:ln>
          </c:spPr>
          <c:marker>
            <c:symbol val="circ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onetwo!$A$20:$A$26</c:f>
              <c:numCache>
                <c:formatCode>General</c:formatCode>
                <c:ptCount val="7"/>
                <c:pt idx="0">
                  <c:v>71.30753</c:v>
                </c:pt>
                <c:pt idx="1">
                  <c:v>213.79400000000001</c:v>
                </c:pt>
                <c:pt idx="2">
                  <c:v>355.88950999999997</c:v>
                </c:pt>
                <c:pt idx="3">
                  <c:v>497.31887999999998</c:v>
                </c:pt>
                <c:pt idx="4">
                  <c:v>637.80906000000004</c:v>
                </c:pt>
                <c:pt idx="5">
                  <c:v>777.14538000000005</c:v>
                </c:pt>
                <c:pt idx="6">
                  <c:v>915.28849000000002</c:v>
                </c:pt>
              </c:numCache>
            </c:numRef>
          </c:xVal>
          <c:yVal>
            <c:numRef>
              <c:f>onetwo!$F$20:$F$26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yVal>
          <c:smooth val="0"/>
        </c:ser>
        <c:ser>
          <c:idx val="4"/>
          <c:order val="2"/>
          <c:tx>
            <c:v>Modes, sfish cav with SMALL OD garnet</c:v>
          </c:tx>
          <c:spPr>
            <a:ln w="25400"/>
          </c:spPr>
          <c:marker>
            <c:symbol val="triangle"/>
            <c:size val="7"/>
          </c:marker>
          <c:xVal>
            <c:numRef>
              <c:f>onetwo!$A$29:$A$37</c:f>
              <c:numCache>
                <c:formatCode>General</c:formatCode>
                <c:ptCount val="9"/>
                <c:pt idx="0">
                  <c:v>71.290989999999994</c:v>
                </c:pt>
                <c:pt idx="1">
                  <c:v>162.08336</c:v>
                </c:pt>
                <c:pt idx="2">
                  <c:v>253.29324</c:v>
                </c:pt>
                <c:pt idx="3">
                  <c:v>396.06554999999997</c:v>
                </c:pt>
                <c:pt idx="4">
                  <c:v>486.63335000000001</c:v>
                </c:pt>
                <c:pt idx="5">
                  <c:v>576.87118999999996</c:v>
                </c:pt>
                <c:pt idx="6">
                  <c:v>718.44254000000001</c:v>
                </c:pt>
                <c:pt idx="7">
                  <c:v>808.01595999999995</c:v>
                </c:pt>
                <c:pt idx="8">
                  <c:v>899.35787000000005</c:v>
                </c:pt>
              </c:numCache>
            </c:numRef>
          </c:xVal>
          <c:yVal>
            <c:numRef>
              <c:f>onetwo!$E$29:$E$37</c:f>
              <c:numCache>
                <c:formatCode>General</c:formatCode>
                <c:ptCount val="9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051392"/>
        <c:axId val="121053568"/>
      </c:scatterChart>
      <c:valAx>
        <c:axId val="121051392"/>
        <c:scaling>
          <c:orientation val="minMax"/>
          <c:max val="510"/>
          <c:min val="1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f(MHz)</a:t>
                </a:r>
              </a:p>
            </c:rich>
          </c:tx>
          <c:layout>
            <c:manualLayout>
              <c:xMode val="edge"/>
              <c:yMode val="edge"/>
              <c:x val="0.49535914260717412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1053568"/>
        <c:crosses val="autoZero"/>
        <c:crossBetween val="midCat"/>
      </c:valAx>
      <c:valAx>
        <c:axId val="121053568"/>
        <c:scaling>
          <c:orientation val="minMax"/>
          <c:max val="1"/>
          <c:min val="-1.0000000000000002E-2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10513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454981653965567"/>
          <c:y val="0.10943196011741049"/>
          <c:w val="0.64915383121309789"/>
          <c:h val="0.24484592688912535"/>
        </c:manualLayout>
      </c:layout>
      <c:overlay val="0"/>
      <c:spPr>
        <a:solidFill>
          <a:schemeClr val="bg1">
            <a:lumMod val="95000"/>
          </a:schemeClr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59407-179E-43C1-98F4-47E19936E3C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54A85-7AB7-4BC6-AD79-4DBD45EF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4A85-7AB7-4BC6-AD79-4DBD45EF2C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8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7449-27D6-44BA-810C-DEA3EE94022A}" type="datetime1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AC91-CFAD-41EB-8486-B9476F01A1D8}" type="datetime1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2CF0-B373-4E47-AA7F-110E92DA4BEA}" type="datetime1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1EDC-1CFD-4182-B8E8-CF5C35C4AA5A}" type="datetime1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5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6CD2-416B-4F50-98FF-892A7B75E5A9}" type="datetime1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1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ED7C-3289-45C2-A489-16E62E79EA82}" type="datetime1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7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69A8-1B92-432D-9D7F-11381FE3E607}" type="datetime1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2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BF8D-B499-49F5-BD0C-EDC69618DCD3}" type="datetime1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0C4D-0A3D-4D2D-9B8B-BD28062BAE37}" type="datetime1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ECAE-9E7B-4DB6-80C7-752A6365BC50}" type="datetime1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5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19DD-9E32-43BD-87C5-75F81E0E8BB5}" type="datetime1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B7A9-17B0-4BEF-BE43-4951C1B4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Mock Booster Harmonic Cavity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Robyn Madrak</a:t>
            </a:r>
          </a:p>
          <a:p>
            <a:r>
              <a:rPr lang="en-US" dirty="0" smtClean="0"/>
              <a:t>01/14/2015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7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Frequencies of modes are very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Rsh</a:t>
            </a:r>
            <a:r>
              <a:rPr lang="en-US" sz="2400" dirty="0" smtClean="0"/>
              <a:t> and Q values are very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General trend of </a:t>
            </a:r>
            <a:r>
              <a:rPr lang="en-US" sz="2400" dirty="0" err="1" smtClean="0"/>
              <a:t>Rsh</a:t>
            </a:r>
            <a:r>
              <a:rPr lang="en-US" sz="2400" dirty="0" smtClean="0"/>
              <a:t> and Q as a function of frequency very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May be possible to use anyway to test HOM damper </a:t>
            </a:r>
            <a:r>
              <a:rPr lang="en-US" sz="2400" dirty="0" smtClean="0"/>
              <a:t>comparatively (we won’t measure the exact values of the HOMs in the real cavity,</a:t>
            </a:r>
            <a:r>
              <a:rPr lang="en-US" sz="2400" dirty="0" smtClean="0"/>
              <a:t> but will be able to quantify the damping as a function of frequency.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8227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50" y="31531"/>
            <a:ext cx="8229600" cy="1143000"/>
          </a:xfrm>
        </p:spPr>
        <p:txBody>
          <a:bodyPr/>
          <a:lstStyle/>
          <a:p>
            <a:r>
              <a:rPr lang="en-US" dirty="0" smtClean="0"/>
              <a:t>Cavity with small garnet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11</a:t>
            </a:fld>
            <a:endParaRPr lang="en-US"/>
          </a:p>
        </p:txBody>
      </p:sp>
      <p:pic>
        <p:nvPicPr>
          <p:cNvPr id="4098" name="Picture 2" descr="C:\Users\madrak\Desktop\smallgarne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4" y="1126611"/>
            <a:ext cx="8731287" cy="559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600200" y="3972911"/>
            <a:ext cx="0" cy="15844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48559" y="2495583"/>
            <a:ext cx="21435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Garnet section:</a:t>
            </a:r>
          </a:p>
          <a:p>
            <a:r>
              <a:rPr lang="en-US" dirty="0" smtClean="0"/>
              <a:t>L=13 cm</a:t>
            </a:r>
          </a:p>
          <a:p>
            <a:r>
              <a:rPr lang="en-US" dirty="0" smtClean="0"/>
              <a:t>OD = 3” (R = 3.81)</a:t>
            </a:r>
          </a:p>
          <a:p>
            <a:r>
              <a:rPr lang="en-US" dirty="0" smtClean="0"/>
              <a:t>ID = 1.853” (r=2.353)</a:t>
            </a:r>
          </a:p>
          <a:p>
            <a:r>
              <a:rPr lang="en-US" dirty="0" smtClean="0"/>
              <a:t>R/r = 17/10.5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600200"/>
            <a:ext cx="7610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get the frequency to come out the same, had to tweak some lengths (shown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37627" y="3951890"/>
            <a:ext cx="977932" cy="1954924"/>
          </a:xfrm>
          <a:custGeom>
            <a:avLst/>
            <a:gdLst>
              <a:gd name="connsiteX0" fmla="*/ 32001 w 977932"/>
              <a:gd name="connsiteY0" fmla="*/ 1954924 h 1954924"/>
              <a:gd name="connsiteX1" fmla="*/ 116083 w 977932"/>
              <a:gd name="connsiteY1" fmla="*/ 746234 h 1954924"/>
              <a:gd name="connsiteX2" fmla="*/ 977932 w 977932"/>
              <a:gd name="connsiteY2" fmla="*/ 0 h 195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7932" h="1954924">
                <a:moveTo>
                  <a:pt x="32001" y="1954924"/>
                </a:moveTo>
                <a:cubicBezTo>
                  <a:pt x="-4786" y="1513489"/>
                  <a:pt x="-41572" y="1072055"/>
                  <a:pt x="116083" y="746234"/>
                </a:cubicBezTo>
                <a:cubicBezTo>
                  <a:pt x="273738" y="420413"/>
                  <a:pt x="850056" y="173421"/>
                  <a:pt x="977932" y="0"/>
                </a:cubicBezTo>
              </a:path>
            </a:pathLst>
          </a:custGeom>
          <a:noFill/>
          <a:ln>
            <a:solidFill>
              <a:srgbClr val="FF0000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15201" y="3028560"/>
            <a:ext cx="173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vac</a:t>
            </a:r>
            <a:r>
              <a:rPr lang="en-US" dirty="0" smtClean="0">
                <a:solidFill>
                  <a:srgbClr val="FF0000"/>
                </a:solidFill>
              </a:rPr>
              <a:t> part here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 </a:t>
            </a:r>
            <a:r>
              <a:rPr lang="en-US" dirty="0" err="1" smtClean="0">
                <a:solidFill>
                  <a:srgbClr val="FF0000"/>
                </a:solidFill>
              </a:rPr>
              <a:t>cav</a:t>
            </a:r>
            <a:r>
              <a:rPr lang="en-US" dirty="0" smtClean="0">
                <a:solidFill>
                  <a:srgbClr val="FF0000"/>
                </a:solidFill>
              </a:rPr>
              <a:t>: l = 2cm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Here: l = 3cm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120269" y="4363399"/>
            <a:ext cx="1528266" cy="1192924"/>
          </a:xfrm>
          <a:custGeom>
            <a:avLst/>
            <a:gdLst>
              <a:gd name="connsiteX0" fmla="*/ 32001 w 977932"/>
              <a:gd name="connsiteY0" fmla="*/ 1954924 h 1954924"/>
              <a:gd name="connsiteX1" fmla="*/ 116083 w 977932"/>
              <a:gd name="connsiteY1" fmla="*/ 746234 h 1954924"/>
              <a:gd name="connsiteX2" fmla="*/ 977932 w 977932"/>
              <a:gd name="connsiteY2" fmla="*/ 0 h 195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7932" h="1954924">
                <a:moveTo>
                  <a:pt x="32001" y="1954924"/>
                </a:moveTo>
                <a:cubicBezTo>
                  <a:pt x="-4786" y="1513489"/>
                  <a:pt x="-41572" y="1072055"/>
                  <a:pt x="116083" y="746234"/>
                </a:cubicBezTo>
                <a:cubicBezTo>
                  <a:pt x="273738" y="420413"/>
                  <a:pt x="850056" y="173421"/>
                  <a:pt x="977932" y="0"/>
                </a:cubicBezTo>
              </a:path>
            </a:pathLst>
          </a:custGeom>
          <a:noFill/>
          <a:ln>
            <a:solidFill>
              <a:srgbClr val="FF0000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535" y="3841798"/>
            <a:ext cx="173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ir part here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 </a:t>
            </a:r>
            <a:r>
              <a:rPr lang="en-US" dirty="0" err="1" smtClean="0">
                <a:solidFill>
                  <a:srgbClr val="FF0000"/>
                </a:solidFill>
              </a:rPr>
              <a:t>cav</a:t>
            </a:r>
            <a:r>
              <a:rPr lang="en-US" dirty="0" smtClean="0">
                <a:solidFill>
                  <a:srgbClr val="FF0000"/>
                </a:solidFill>
              </a:rPr>
              <a:t>: l = 4cm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Here: l = 4.4 cm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2457316"/>
            <a:ext cx="2146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vacuum part,</a:t>
            </a:r>
          </a:p>
          <a:p>
            <a:r>
              <a:rPr lang="en-US" dirty="0"/>
              <a:t>t</a:t>
            </a:r>
            <a:r>
              <a:rPr lang="en-US" dirty="0" smtClean="0"/>
              <a:t>he OD, ID and</a:t>
            </a:r>
          </a:p>
          <a:p>
            <a:r>
              <a:rPr lang="en-US" dirty="0"/>
              <a:t>l</a:t>
            </a:r>
            <a:r>
              <a:rPr lang="en-US" dirty="0" smtClean="0"/>
              <a:t>ength are the same</a:t>
            </a:r>
          </a:p>
          <a:p>
            <a:r>
              <a:rPr lang="en-US" dirty="0"/>
              <a:t>a</a:t>
            </a:r>
            <a:r>
              <a:rPr lang="en-US" dirty="0" smtClean="0"/>
              <a:t>s in the real cavity</a:t>
            </a:r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10400" y="3733800"/>
            <a:ext cx="0" cy="15844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80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Rsh</a:t>
            </a:r>
            <a:r>
              <a:rPr lang="en-US" dirty="0" smtClean="0"/>
              <a:t> vs f(mode)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668076"/>
              </p:ext>
            </p:extLst>
          </p:nvPr>
        </p:nvGraphicFramePr>
        <p:xfrm>
          <a:off x="76200" y="1238250"/>
          <a:ext cx="9067799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46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Results: Q vs f(mode)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667453"/>
              </p:ext>
            </p:extLst>
          </p:nvPr>
        </p:nvGraphicFramePr>
        <p:xfrm>
          <a:off x="-10509" y="1445417"/>
          <a:ext cx="9186040" cy="4692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07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988210"/>
              </p:ext>
            </p:extLst>
          </p:nvPr>
        </p:nvGraphicFramePr>
        <p:xfrm>
          <a:off x="228600" y="990600"/>
          <a:ext cx="8686800" cy="498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0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 frequencies only up to 510 MHz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791200"/>
            <a:ext cx="476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axis is arbitrary; this is just to show frequencies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2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47" y="76200"/>
            <a:ext cx="8229600" cy="1143000"/>
          </a:xfrm>
        </p:spPr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45820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Simulations done using  13 cm long garnet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Got a quote for </a:t>
            </a:r>
            <a:r>
              <a:rPr lang="en-US" sz="2000" dirty="0" err="1" smtClean="0"/>
              <a:t>toroids</a:t>
            </a:r>
            <a:r>
              <a:rPr lang="en-US" sz="2000" dirty="0" smtClean="0"/>
              <a:t> assuming  Gennady’s new length (11 cm)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Assumption is 10 </a:t>
            </a:r>
            <a:r>
              <a:rPr lang="en-US" sz="2000" dirty="0" err="1" smtClean="0"/>
              <a:t>toroids</a:t>
            </a:r>
            <a:r>
              <a:rPr lang="en-US" sz="2000" dirty="0" smtClean="0"/>
              <a:t> will be stacked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Ordering extra may not be a bad idea. They are difficult to get into the outer conductor which has an ID close to the garnet OD</a:t>
            </a:r>
          </a:p>
          <a:p>
            <a:endParaRPr lang="en-US" sz="2000" dirty="0"/>
          </a:p>
          <a:p>
            <a:r>
              <a:rPr lang="en-US" sz="2000" dirty="0" smtClean="0"/>
              <a:t>Here is our quotation for your consideration:</a:t>
            </a:r>
          </a:p>
          <a:p>
            <a:r>
              <a:rPr lang="en-US" sz="2000" dirty="0" smtClean="0"/>
              <a:t>Toroid, AL-800</a:t>
            </a:r>
          </a:p>
          <a:p>
            <a:r>
              <a:rPr lang="en-US" sz="2000" dirty="0" smtClean="0"/>
              <a:t>OD = 3.000" +/-0.005"</a:t>
            </a:r>
          </a:p>
          <a:p>
            <a:r>
              <a:rPr lang="en-US" sz="2000" dirty="0" smtClean="0"/>
              <a:t>ID = 1.853" +/-0.007"</a:t>
            </a:r>
          </a:p>
          <a:p>
            <a:r>
              <a:rPr lang="en-US" sz="2000" dirty="0" smtClean="0"/>
              <a:t>Thickness = 0.433" +/-0.003"</a:t>
            </a:r>
          </a:p>
          <a:p>
            <a:r>
              <a:rPr lang="en-US" sz="2000" dirty="0" smtClean="0"/>
              <a:t>Quantity = 20 pcs</a:t>
            </a:r>
          </a:p>
          <a:p>
            <a:r>
              <a:rPr lang="en-US" sz="2000" dirty="0" smtClean="0"/>
              <a:t>Price: $225/pc</a:t>
            </a:r>
          </a:p>
          <a:p>
            <a:r>
              <a:rPr lang="en-US" sz="2000" dirty="0" smtClean="0"/>
              <a:t>NRE: $450</a:t>
            </a:r>
          </a:p>
          <a:p>
            <a:r>
              <a:rPr lang="en-US" sz="2000" dirty="0" smtClean="0"/>
              <a:t>Lead time: 6-7 weeks ARO</a:t>
            </a:r>
          </a:p>
          <a:p>
            <a:r>
              <a:rPr lang="en-US" sz="2000" dirty="0" smtClean="0"/>
              <a:t>Other terms: as in the past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647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Comments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600199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it worth it to make the ‘small garnet’ cavity (instead of a long one with no ferrite)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 smtClean="0"/>
              <a:t>well do we trust </a:t>
            </a:r>
            <a:r>
              <a:rPr lang="en-US" dirty="0" err="1" smtClean="0"/>
              <a:t>superfish</a:t>
            </a:r>
            <a:r>
              <a:rPr lang="en-US" dirty="0" smtClean="0"/>
              <a:t>? (hopefully well enough to trust comparative results)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the ‘small garnet’ cavity, since </a:t>
            </a:r>
            <a:r>
              <a:rPr lang="en-US" dirty="0" smtClean="0"/>
              <a:t>the solenoid which will accommodate the 3” garnet must sit upright, this cavity will have to stand on end (not impossible to deal with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concerns?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7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Main purpose: to test the higher order mode damper before we have a real cavity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Constraints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We will not yet have the real (large) solenoid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We will not yet have the real (large) pieces of AL800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It is assumed that all tests will be low power and the cavity will not be under vacuum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35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HOM damper ideas (Tan) – damper is a cavity attached to the main cavity: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10946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69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Tan’s Calculations for this type of HOM Damper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4</a:t>
            </a:fld>
            <a:endParaRPr lang="en-US"/>
          </a:p>
        </p:txBody>
      </p:sp>
      <p:pic>
        <p:nvPicPr>
          <p:cNvPr id="2051" name="Picture 3" descr="C:\Users\madrak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2057400"/>
            <a:ext cx="8794750" cy="402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6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2" y="0"/>
            <a:ext cx="8229600" cy="1143000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5</a:t>
            </a:fld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39882" y="11430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O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order: make a quarter wave cavity out of Al or Cu with no garnet, with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~ 76 </a:t>
            </a:r>
            <a:r>
              <a:rPr lang="en-US" sz="2400" dirty="0" err="1" smtClean="0"/>
              <a:t>MHz.</a:t>
            </a:r>
            <a:r>
              <a:rPr lang="en-US" sz="2400" dirty="0" smtClean="0"/>
              <a:t> (It will be long)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order: Make the cavity similar as similar to the real one as possible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For the non-garnet section, dimensions are the same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For the garnet section, the OD is 3” and the ratio of ID/OD is the same as in the real cavity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In this case the garnet part can fit in the test solenoid which we have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We would have to order another lot of 3” garnet pieces (affordable)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order: Any other ideas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096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44669"/>
            <a:ext cx="8229600" cy="1143000"/>
          </a:xfrm>
        </p:spPr>
        <p:txBody>
          <a:bodyPr/>
          <a:lstStyle/>
          <a:p>
            <a:r>
              <a:rPr lang="en-US" dirty="0" smtClean="0"/>
              <a:t>Superfish Simulation of Real Cavity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C:\Users\madrak\Desktop\realc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784648" cy="561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22307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:</a:t>
            </a:r>
          </a:p>
          <a:p>
            <a:r>
              <a:rPr lang="en-US" dirty="0" smtClean="0"/>
              <a:t>garnet length = 13 cm</a:t>
            </a:r>
          </a:p>
          <a:p>
            <a:r>
              <a:rPr lang="en-US" dirty="0" smtClean="0"/>
              <a:t>R = 17 cm</a:t>
            </a:r>
          </a:p>
          <a:p>
            <a:r>
              <a:rPr lang="en-US" dirty="0"/>
              <a:t>r</a:t>
            </a:r>
            <a:r>
              <a:rPr lang="en-US" dirty="0" smtClean="0"/>
              <a:t> = 10.5 cm</a:t>
            </a:r>
          </a:p>
          <a:p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 smtClean="0"/>
              <a:t> = 14</a:t>
            </a:r>
          </a:p>
          <a:p>
            <a:pPr marL="285750" indent="-285750">
              <a:buFont typeface="Symbol"/>
              <a:buChar char="m"/>
            </a:pPr>
            <a:r>
              <a:rPr lang="en-US" dirty="0" smtClean="0"/>
              <a:t>= 3.5</a:t>
            </a:r>
          </a:p>
          <a:p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’’ = 0.0024</a:t>
            </a:r>
          </a:p>
        </p:txBody>
      </p:sp>
    </p:spTree>
    <p:extLst>
      <p:ext uri="{BB962C8B-B14F-4D97-AF65-F5344CB8AC3E}">
        <p14:creationId xmlns:p14="http://schemas.microsoft.com/office/powerpoint/2010/main" val="380875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Superfish Simulation of Quarter Wave Cavity with no garnet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 descr="C:\Users\madrak\Desktop\nogarnetc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55035"/>
            <a:ext cx="8744627" cy="560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1752599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Adjusted cavity length until f</a:t>
            </a:r>
            <a:r>
              <a:rPr lang="en-US" baseline="-25000" dirty="0" smtClean="0"/>
              <a:t>0</a:t>
            </a:r>
            <a:r>
              <a:rPr lang="en-US" dirty="0" smtClean="0"/>
              <a:t> was the same as that of the cavity on the previous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Then, ran scans for HOM frequencies in both cavities</a:t>
            </a:r>
          </a:p>
        </p:txBody>
      </p:sp>
    </p:spTree>
    <p:extLst>
      <p:ext uri="{BB962C8B-B14F-4D97-AF65-F5344CB8AC3E}">
        <p14:creationId xmlns:p14="http://schemas.microsoft.com/office/powerpoint/2010/main" val="110168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Rsh</a:t>
            </a:r>
            <a:r>
              <a:rPr lang="en-US" dirty="0" smtClean="0"/>
              <a:t> vs f(mode)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503747"/>
              </p:ext>
            </p:extLst>
          </p:nvPr>
        </p:nvGraphicFramePr>
        <p:xfrm>
          <a:off x="21020" y="1371600"/>
          <a:ext cx="881817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96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Q vs f(mode)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2A32-0553-41DB-843D-77C463639A62}" type="datetime1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Robyn Madrak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B7A9-17B0-4BEF-BE43-4951C1B4C5F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951281"/>
              </p:ext>
            </p:extLst>
          </p:nvPr>
        </p:nvGraphicFramePr>
        <p:xfrm>
          <a:off x="0" y="1371600"/>
          <a:ext cx="9067799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59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745</Words>
  <Application>Microsoft Office PowerPoint</Application>
  <PresentationFormat>On-screen Show (4:3)</PresentationFormat>
  <Paragraphs>146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Possible Mock Booster Harmonic Cavity</vt:lpstr>
      <vt:lpstr>Basics</vt:lpstr>
      <vt:lpstr>HOM damper ideas (Tan) – damper is a cavity attached to the main cavity:</vt:lpstr>
      <vt:lpstr>Tan’s Calculations for this type of HOM Damper</vt:lpstr>
      <vt:lpstr>Options</vt:lpstr>
      <vt:lpstr>Superfish Simulation of Real Cavity</vt:lpstr>
      <vt:lpstr>Superfish Simulation of Quarter Wave Cavity with no garnet</vt:lpstr>
      <vt:lpstr>Results: Rsh vs f(mode)</vt:lpstr>
      <vt:lpstr>Results: Q vs f(mode)</vt:lpstr>
      <vt:lpstr>Results</vt:lpstr>
      <vt:lpstr>Cavity with small garnet</vt:lpstr>
      <vt:lpstr>Results: Rsh vs f(mode)</vt:lpstr>
      <vt:lpstr>Results: Q vs f(mode)</vt:lpstr>
      <vt:lpstr>Mode frequencies only up to 510 MHz</vt:lpstr>
      <vt:lpstr>Quote</vt:lpstr>
      <vt:lpstr>Comments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Madrak x6668,2169 14079N</dc:creator>
  <cp:lastModifiedBy>Robyn Madrak x6668,2169 14079N</cp:lastModifiedBy>
  <cp:revision>15</cp:revision>
  <dcterms:created xsi:type="dcterms:W3CDTF">2015-01-06T21:50:20Z</dcterms:created>
  <dcterms:modified xsi:type="dcterms:W3CDTF">2015-01-14T19:23:54Z</dcterms:modified>
</cp:coreProperties>
</file>