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5" r:id="rId5"/>
    <p:sldId id="284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RF Cavity Refurbishment Projections</a:t>
            </a:r>
          </a:p>
        </c:rich>
      </c:tx>
      <c:layout>
        <c:manualLayout>
          <c:xMode val="edge"/>
          <c:yMode val="edge"/>
          <c:x val="0.24575927161628044"/>
          <c:y val="4.0382944787929122E-2"/>
        </c:manualLayout>
      </c:layout>
      <c:overlay val="1"/>
      <c:spPr>
        <a:solidFill>
          <a:schemeClr val="bg1">
            <a:lumMod val="95000"/>
          </a:schemeClr>
        </a:solidFill>
        <a:ln w="34925">
          <a:solidFill>
            <a:schemeClr val="tx1"/>
          </a:solidFill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  Cavity Certified</c:v>
          </c:tx>
          <c:spPr>
            <a:ln w="28575">
              <a:noFill/>
            </a:ln>
          </c:spPr>
          <c:marker>
            <c:symbol val="circle"/>
            <c:size val="7"/>
          </c:marker>
          <c:xVal>
            <c:numRef>
              <c:f>Dates!$B$10:$B$33</c:f>
              <c:numCache>
                <c:formatCode>m/d/yyyy</c:formatCode>
                <c:ptCount val="24"/>
                <c:pt idx="0">
                  <c:v>40973</c:v>
                </c:pt>
                <c:pt idx="1">
                  <c:v>41108</c:v>
                </c:pt>
                <c:pt idx="2">
                  <c:v>41176</c:v>
                </c:pt>
                <c:pt idx="3">
                  <c:v>41226</c:v>
                </c:pt>
                <c:pt idx="4">
                  <c:v>41323</c:v>
                </c:pt>
                <c:pt idx="5">
                  <c:v>41339</c:v>
                </c:pt>
                <c:pt idx="6">
                  <c:v>41383</c:v>
                </c:pt>
                <c:pt idx="7">
                  <c:v>41410</c:v>
                </c:pt>
                <c:pt idx="8">
                  <c:v>41449</c:v>
                </c:pt>
                <c:pt idx="9">
                  <c:v>41516</c:v>
                </c:pt>
                <c:pt idx="10">
                  <c:v>41527</c:v>
                </c:pt>
                <c:pt idx="11">
                  <c:v>41568</c:v>
                </c:pt>
                <c:pt idx="12">
                  <c:v>41605</c:v>
                </c:pt>
                <c:pt idx="13">
                  <c:v>41612</c:v>
                </c:pt>
                <c:pt idx="14">
                  <c:v>41687</c:v>
                </c:pt>
                <c:pt idx="15">
                  <c:v>41722</c:v>
                </c:pt>
                <c:pt idx="16">
                  <c:v>41765</c:v>
                </c:pt>
                <c:pt idx="17">
                  <c:v>41772</c:v>
                </c:pt>
                <c:pt idx="18">
                  <c:v>41842</c:v>
                </c:pt>
                <c:pt idx="19">
                  <c:v>41872</c:v>
                </c:pt>
                <c:pt idx="20">
                  <c:v>41918</c:v>
                </c:pt>
                <c:pt idx="21">
                  <c:v>41969</c:v>
                </c:pt>
                <c:pt idx="22">
                  <c:v>42013</c:v>
                </c:pt>
                <c:pt idx="23">
                  <c:v>42051</c:v>
                </c:pt>
              </c:numCache>
            </c:numRef>
          </c:xVal>
          <c:yVal>
            <c:numRef>
              <c:f>Dates!$A$10:$A$33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  <c:pt idx="23">
                  <c:v>16</c:v>
                </c:pt>
              </c:numCache>
            </c:numRef>
          </c:yVal>
          <c:smooth val="0"/>
        </c:ser>
        <c:ser>
          <c:idx val="8"/>
          <c:order val="1"/>
          <c:tx>
            <c:v>  Cavity Decertified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xVal>
            <c:numRef>
              <c:f>Dates!$S$10:$S$34</c:f>
              <c:numCache>
                <c:formatCode>General</c:formatCode>
                <c:ptCount val="25"/>
                <c:pt idx="5" formatCode="m/d/yyyy">
                  <c:v>41339</c:v>
                </c:pt>
                <c:pt idx="10" formatCode="m/d/yyyy">
                  <c:v>41527</c:v>
                </c:pt>
                <c:pt idx="13" formatCode="m/d/yyyy">
                  <c:v>41612</c:v>
                </c:pt>
                <c:pt idx="16" formatCode="m/d/yyyy">
                  <c:v>41765</c:v>
                </c:pt>
              </c:numCache>
            </c:numRef>
          </c:xVal>
          <c:yVal>
            <c:numRef>
              <c:f>Dates!$A$10:$A$36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  <c:pt idx="23">
                  <c:v>16</c:v>
                </c:pt>
                <c:pt idx="24">
                  <c:v>17</c:v>
                </c:pt>
                <c:pt idx="25">
                  <c:v>18</c:v>
                </c:pt>
                <c:pt idx="26">
                  <c:v>19</c:v>
                </c:pt>
              </c:numCache>
            </c:numRef>
          </c:yVal>
          <c:smooth val="0"/>
        </c:ser>
        <c:ser>
          <c:idx val="9"/>
          <c:order val="2"/>
          <c:tx>
            <c:v>  Cavity Recertified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</c:spPr>
          </c:marker>
          <c:xVal>
            <c:numRef>
              <c:f>Dates!$T$10:$T$34</c:f>
              <c:numCache>
                <c:formatCode>General</c:formatCode>
                <c:ptCount val="25"/>
                <c:pt idx="7" formatCode="m/d/yyyy">
                  <c:v>41410</c:v>
                </c:pt>
                <c:pt idx="12" formatCode="m/d/yyyy">
                  <c:v>41605</c:v>
                </c:pt>
                <c:pt idx="15" formatCode="m/d/yyyy">
                  <c:v>41722</c:v>
                </c:pt>
                <c:pt idx="18" formatCode="m/d/yyyy">
                  <c:v>41842</c:v>
                </c:pt>
              </c:numCache>
            </c:numRef>
          </c:xVal>
          <c:yVal>
            <c:numRef>
              <c:f>Dates!$A$10:$A$36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9</c:v>
                </c:pt>
                <c:pt idx="17">
                  <c:v>10</c:v>
                </c:pt>
                <c:pt idx="18">
                  <c:v>11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  <c:pt idx="23">
                  <c:v>16</c:v>
                </c:pt>
                <c:pt idx="24">
                  <c:v>17</c:v>
                </c:pt>
                <c:pt idx="25">
                  <c:v>18</c:v>
                </c:pt>
                <c:pt idx="26">
                  <c:v>19</c:v>
                </c:pt>
              </c:numCache>
            </c:numRef>
          </c:yVal>
          <c:smooth val="0"/>
        </c:ser>
        <c:ser>
          <c:idx val="10"/>
          <c:order val="3"/>
          <c:tx>
            <c:v>  Cavity Number 20</c:v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7030A0"/>
              </a:solidFill>
            </c:spPr>
          </c:marker>
          <c:xVal>
            <c:numRef>
              <c:f>Dates!$B$29</c:f>
              <c:numCache>
                <c:formatCode>m/d/yyyy</c:formatCode>
                <c:ptCount val="1"/>
                <c:pt idx="0">
                  <c:v>41872</c:v>
                </c:pt>
              </c:numCache>
            </c:numRef>
          </c:xVal>
          <c:yVal>
            <c:numRef>
              <c:f>Dates!$A$29</c:f>
              <c:numCache>
                <c:formatCode>General</c:formatCode>
                <c:ptCount val="1"/>
                <c:pt idx="0">
                  <c:v>12</c:v>
                </c:pt>
              </c:numCache>
            </c:numRef>
          </c:yVal>
          <c:smooth val="0"/>
        </c:ser>
        <c:ser>
          <c:idx val="1"/>
          <c:order val="4"/>
          <c:tx>
            <c:v>  6 weeks per cavity</c:v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Dates!$J$34:$J$37</c:f>
              <c:numCache>
                <c:formatCode>m/d/yyyy</c:formatCode>
                <c:ptCount val="4"/>
                <c:pt idx="0">
                  <c:v>42079</c:v>
                </c:pt>
                <c:pt idx="1">
                  <c:v>42121</c:v>
                </c:pt>
                <c:pt idx="2">
                  <c:v>42163</c:v>
                </c:pt>
                <c:pt idx="3">
                  <c:v>42205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2"/>
          <c:order val="5"/>
          <c:tx>
            <c:v>  7 weeks per cavity</c:v>
          </c:tx>
          <c:spPr>
            <a:ln w="28575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Dates!$K$34:$K$37</c:f>
              <c:numCache>
                <c:formatCode>m/d/yyyy</c:formatCode>
                <c:ptCount val="4"/>
                <c:pt idx="0">
                  <c:v>42086</c:v>
                </c:pt>
                <c:pt idx="1">
                  <c:v>42135</c:v>
                </c:pt>
                <c:pt idx="2">
                  <c:v>42184</c:v>
                </c:pt>
                <c:pt idx="3">
                  <c:v>42233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3"/>
          <c:order val="6"/>
          <c:tx>
            <c:v>  8 weeks per cavity</c:v>
          </c:tx>
          <c:spPr>
            <a:ln w="2857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Dates!$L$34:$L$37</c:f>
              <c:numCache>
                <c:formatCode>m/d/yyyy</c:formatCode>
                <c:ptCount val="4"/>
                <c:pt idx="0">
                  <c:v>42093</c:v>
                </c:pt>
                <c:pt idx="1">
                  <c:v>42149</c:v>
                </c:pt>
                <c:pt idx="2">
                  <c:v>42205</c:v>
                </c:pt>
                <c:pt idx="3">
                  <c:v>42261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4"/>
          <c:order val="7"/>
          <c:tx>
            <c:v>  9 weeks per cavity</c:v>
          </c:tx>
          <c:spPr>
            <a:ln w="4445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Dates!$M$34:$M$37</c:f>
              <c:numCache>
                <c:formatCode>m/d/yyyy</c:formatCode>
                <c:ptCount val="4"/>
                <c:pt idx="0">
                  <c:v>42100</c:v>
                </c:pt>
                <c:pt idx="1">
                  <c:v>42163</c:v>
                </c:pt>
                <c:pt idx="2">
                  <c:v>42226</c:v>
                </c:pt>
                <c:pt idx="3">
                  <c:v>42289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5"/>
          <c:order val="8"/>
          <c:tx>
            <c:v>10 weeks per cavity</c:v>
          </c:tx>
          <c:spPr>
            <a:ln w="28575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Dates!$N$34:$N$37</c:f>
              <c:numCache>
                <c:formatCode>m/d/yyyy</c:formatCode>
                <c:ptCount val="4"/>
                <c:pt idx="0">
                  <c:v>42107</c:v>
                </c:pt>
                <c:pt idx="1">
                  <c:v>42177</c:v>
                </c:pt>
                <c:pt idx="2">
                  <c:v>42247</c:v>
                </c:pt>
                <c:pt idx="3">
                  <c:v>42317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6"/>
          <c:order val="9"/>
          <c:tx>
            <c:v>11 weeks per cavity</c:v>
          </c:tx>
          <c:spPr>
            <a:ln w="28575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Dates!$O$34:$O$37</c:f>
              <c:numCache>
                <c:formatCode>m/d/yyyy</c:formatCode>
                <c:ptCount val="4"/>
                <c:pt idx="0">
                  <c:v>42114</c:v>
                </c:pt>
                <c:pt idx="1">
                  <c:v>42191</c:v>
                </c:pt>
                <c:pt idx="2">
                  <c:v>42268</c:v>
                </c:pt>
                <c:pt idx="3">
                  <c:v>42345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ser>
          <c:idx val="7"/>
          <c:order val="10"/>
          <c:tx>
            <c:v>12 weeks per cavity</c:v>
          </c:tx>
          <c:spPr>
            <a:ln w="28575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Dates!$P$34:$P$37</c:f>
              <c:numCache>
                <c:formatCode>m/d/yyyy</c:formatCode>
                <c:ptCount val="4"/>
                <c:pt idx="0">
                  <c:v>42121</c:v>
                </c:pt>
                <c:pt idx="1">
                  <c:v>42205</c:v>
                </c:pt>
                <c:pt idx="2">
                  <c:v>42289</c:v>
                </c:pt>
                <c:pt idx="3">
                  <c:v>42373</c:v>
                </c:pt>
              </c:numCache>
            </c:numRef>
          </c:xVal>
          <c:yVal>
            <c:numRef>
              <c:f>Dates!$A$34:$A$37</c:f>
              <c:numCache>
                <c:formatCode>General</c:formatCode>
                <c:ptCount val="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42368"/>
        <c:axId val="8052736"/>
      </c:scatterChart>
      <c:valAx>
        <c:axId val="8042368"/>
        <c:scaling>
          <c:orientation val="minMax"/>
          <c:max val="42280"/>
          <c:min val="40819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600"/>
                </a:pPr>
                <a:r>
                  <a:rPr lang="en-US" sz="600"/>
                  <a:t>-</a:t>
                </a:r>
              </a:p>
            </c:rich>
          </c:tx>
          <c:layout>
            <c:manualLayout>
              <c:xMode val="edge"/>
              <c:yMode val="edge"/>
              <c:x val="0.43036401425712401"/>
              <c:y val="0.96929878673099112"/>
            </c:manualLayout>
          </c:layout>
          <c:overlay val="0"/>
        </c:title>
        <c:numFmt formatCode="[$-409]mmm\-yy;@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 sz="1200"/>
            </a:pPr>
            <a:endParaRPr lang="en-US"/>
          </a:p>
        </c:txPr>
        <c:crossAx val="8052736"/>
        <c:crosses val="autoZero"/>
        <c:crossBetween val="midCat"/>
        <c:majorUnit val="91.25"/>
        <c:minorUnit val="30.4"/>
      </c:valAx>
      <c:valAx>
        <c:axId val="8052736"/>
        <c:scaling>
          <c:orientation val="minMax"/>
          <c:max val="20"/>
        </c:scaling>
        <c:delete val="0"/>
        <c:axPos val="l"/>
        <c:majorGridlines>
          <c:spPr>
            <a:ln>
              <a:gradFill>
                <a:gsLst>
                  <a:gs pos="0">
                    <a:srgbClr val="4F81BD">
                      <a:lumMod val="5000"/>
                      <a:lumOff val="95000"/>
                    </a:srgbClr>
                  </a:gs>
                  <a:gs pos="74000">
                    <a:srgbClr val="4F81BD">
                      <a:lumMod val="45000"/>
                      <a:lumOff val="55000"/>
                    </a:srgbClr>
                  </a:gs>
                  <a:gs pos="83000">
                    <a:srgbClr val="4F81BD">
                      <a:lumMod val="45000"/>
                      <a:lumOff val="55000"/>
                    </a:srgbClr>
                  </a:gs>
                  <a:gs pos="100000">
                    <a:srgbClr val="4F81BD">
                      <a:lumMod val="30000"/>
                      <a:lumOff val="70000"/>
                    </a:srgbClr>
                  </a:gs>
                </a:gsLst>
                <a:lin ang="5400000" scaled="1"/>
              </a:gra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Certified</a:t>
                </a:r>
                <a:r>
                  <a:rPr lang="en-US" sz="1400" baseline="0"/>
                  <a:t> </a:t>
                </a:r>
                <a:r>
                  <a:rPr lang="en-US" sz="1400"/>
                  <a:t>Refurbished Cavities</a:t>
                </a:r>
              </a:p>
            </c:rich>
          </c:tx>
          <c:layout>
            <c:manualLayout>
              <c:xMode val="edge"/>
              <c:yMode val="edge"/>
              <c:x val="8.7878792771427256E-3"/>
              <c:y val="0.253962616204308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042368"/>
        <c:crosses val="autoZero"/>
        <c:crossBetween val="midCat"/>
        <c:majorUnit val="1"/>
      </c:valAx>
    </c:plotArea>
    <c:legend>
      <c:legendPos val="l"/>
      <c:layout>
        <c:manualLayout>
          <c:xMode val="edge"/>
          <c:yMode val="edge"/>
          <c:x val="0.75575761783427531"/>
          <c:y val="0.41873186742183827"/>
          <c:w val="0.18449685168428515"/>
          <c:h val="0.45496174985422805"/>
        </c:manualLayout>
      </c:layout>
      <c:overlay val="1"/>
      <c:spPr>
        <a:solidFill>
          <a:sysClr val="window" lastClr="FFFFFF">
            <a:lumMod val="95000"/>
          </a:sysClr>
        </a:solidFill>
        <a:ln w="25400" cmpd="sng">
          <a:solidFill>
            <a:srgbClr val="002060"/>
          </a:solidFill>
          <a:prstDash val="solid"/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0.33158</cdr:x>
      <cdr:y>0.82449</cdr:y>
    </cdr:from>
    <cdr:to>
      <cdr:x>0.72873</cdr:x>
      <cdr:y>0.87076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75141" y="5185864"/>
          <a:ext cx="3443676" cy="29102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>
              <a:solidFill>
                <a:srgbClr val="FF0000"/>
              </a:solidFill>
            </a:rPr>
            <a:t>RF Leak on Refurbishment Cavity</a:t>
          </a:r>
          <a:r>
            <a:rPr lang="en-US" sz="1200" baseline="0">
              <a:solidFill>
                <a:srgbClr val="FF0000"/>
              </a:solidFill>
            </a:rPr>
            <a:t> - no longer certified</a:t>
          </a:r>
        </a:p>
        <a:p xmlns:a="http://schemas.openxmlformats.org/drawingml/2006/main">
          <a:endParaRPr lang="en-US" sz="12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0.40176</cdr:x>
      <cdr:y>0.73475</cdr:y>
    </cdr:from>
    <cdr:to>
      <cdr:x>0.43736</cdr:x>
      <cdr:y>0.82028</cdr:y>
    </cdr:to>
    <cdr:sp macro="" textlink="">
      <cdr:nvSpPr>
        <cdr:cNvPr id="4" name="Straight Arrow Connector 3"/>
        <cdr:cNvSpPr/>
      </cdr:nvSpPr>
      <cdr:spPr>
        <a:xfrm xmlns:a="http://schemas.openxmlformats.org/drawingml/2006/main" flipH="1" flipV="1">
          <a:off x="3483681" y="4621388"/>
          <a:ext cx="308680" cy="53798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0.28094</cdr:x>
      <cdr:y>0.38438</cdr:y>
    </cdr:from>
    <cdr:to>
      <cdr:x>0.42707</cdr:x>
      <cdr:y>0.43065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35655" y="2417124"/>
          <a:ext cx="1266902" cy="2909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baseline="0">
              <a:solidFill>
                <a:srgbClr val="00B050"/>
              </a:solidFill>
            </a:rPr>
            <a:t>Cavity recertified</a:t>
          </a:r>
        </a:p>
        <a:p xmlns:a="http://schemas.openxmlformats.org/drawingml/2006/main">
          <a:endParaRPr lang="en-US" sz="1200" b="1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0.42489</cdr:x>
      <cdr:y>0.42658</cdr:y>
    </cdr:from>
    <cdr:to>
      <cdr:x>0.4408</cdr:x>
      <cdr:y>0.62987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3681853" y="2685658"/>
          <a:ext cx="137866" cy="127985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0.51707</cdr:x>
      <cdr:y>0.61597</cdr:y>
    </cdr:from>
    <cdr:to>
      <cdr:x>0.52599</cdr:x>
      <cdr:y>0.82108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H="1" flipV="1">
          <a:off x="4480637" y="3878035"/>
          <a:ext cx="77289" cy="129131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0.42265</cdr:x>
      <cdr:y>0.42658</cdr:y>
    </cdr:from>
    <cdr:to>
      <cdr:x>0.55745</cdr:x>
      <cdr:y>0.50482</cdr:y>
    </cdr:to>
    <cdr:sp macro="" textlink="">
      <cdr:nvSpPr>
        <cdr:cNvPr id="8" name="Straight Arrow Connector 7"/>
        <cdr:cNvSpPr/>
      </cdr:nvSpPr>
      <cdr:spPr>
        <a:xfrm xmlns:a="http://schemas.openxmlformats.org/drawingml/2006/main">
          <a:off x="3662443" y="2685659"/>
          <a:ext cx="1168093" cy="49258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0.57427</cdr:x>
      <cdr:y>0.5712</cdr:y>
    </cdr:from>
    <cdr:to>
      <cdr:x>0.60739</cdr:x>
      <cdr:y>0.82649</cdr:y>
    </cdr:to>
    <cdr:sp macro="" textlink="">
      <cdr:nvSpPr>
        <cdr:cNvPr id="9" name="Straight Arrow Connector 8"/>
        <cdr:cNvSpPr/>
      </cdr:nvSpPr>
      <cdr:spPr>
        <a:xfrm xmlns:a="http://schemas.openxmlformats.org/drawingml/2006/main" flipH="1" flipV="1">
          <a:off x="4976326" y="3596173"/>
          <a:ext cx="286967" cy="160723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0.42489</cdr:x>
      <cdr:y>0.42813</cdr:y>
    </cdr:from>
    <cdr:to>
      <cdr:x>0.62811</cdr:x>
      <cdr:y>0.46159</cdr:y>
    </cdr:to>
    <cdr:sp macro="" textlink="">
      <cdr:nvSpPr>
        <cdr:cNvPr id="10" name="Straight Arrow Connector 9"/>
        <cdr:cNvSpPr/>
      </cdr:nvSpPr>
      <cdr:spPr>
        <a:xfrm xmlns:a="http://schemas.openxmlformats.org/drawingml/2006/main">
          <a:off x="3681854" y="2695418"/>
          <a:ext cx="1761004" cy="21067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0.66625</cdr:x>
      <cdr:y>0.52334</cdr:y>
    </cdr:from>
    <cdr:to>
      <cdr:x>0.69069</cdr:x>
      <cdr:y>0.82464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flipH="1" flipV="1">
          <a:off x="5773315" y="3294871"/>
          <a:ext cx="211808" cy="189689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0.42377</cdr:x>
      <cdr:y>0.41682</cdr:y>
    </cdr:from>
    <cdr:to>
      <cdr:x>0.70102</cdr:x>
      <cdr:y>0.42658</cdr:y>
    </cdr:to>
    <cdr:sp macro="" textlink="">
      <cdr:nvSpPr>
        <cdr:cNvPr id="12" name="Straight Arrow Connector 11"/>
        <cdr:cNvSpPr/>
      </cdr:nvSpPr>
      <cdr:spPr>
        <a:xfrm xmlns:a="http://schemas.openxmlformats.org/drawingml/2006/main" flipV="1">
          <a:off x="3672148" y="2624235"/>
          <a:ext cx="2402469" cy="614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B050"/>
          </a:solidFill>
          <a:tailEnd type="arrow"/>
        </a:ln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9386D-BE52-4F99-B84F-75FAE385FB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Feb 11</a:t>
            </a:r>
            <a:r>
              <a:rPr lang="en-US" baseline="30000" dirty="0" smtClean="0"/>
              <a:t>th</a:t>
            </a:r>
            <a:r>
              <a:rPr lang="en-US" dirty="0" smtClean="0"/>
              <a:t>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sz="2400" dirty="0" smtClean="0"/>
              <a:t>Current Activities</a:t>
            </a:r>
          </a:p>
          <a:p>
            <a:pPr lvl="1"/>
            <a:r>
              <a:rPr lang="en-US" sz="2400" dirty="0" smtClean="0"/>
              <a:t>Updates (Ken Domann, Bill Robotham, Matt Slabaugh, Trevor Butler)</a:t>
            </a:r>
          </a:p>
          <a:p>
            <a:pPr lvl="1"/>
            <a:r>
              <a:rPr lang="en-US" sz="2400" dirty="0" smtClean="0"/>
              <a:t>Additional Meetings/Notes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Updates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r>
              <a:rPr lang="en-US" sz="3300" b="1" dirty="0" smtClean="0"/>
              <a:t>			Linac</a:t>
            </a:r>
          </a:p>
          <a:p>
            <a:pPr lvl="1"/>
            <a:r>
              <a:rPr lang="en-US" sz="3300" b="1" dirty="0" smtClean="0"/>
              <a:t>SBK</a:t>
            </a:r>
            <a:r>
              <a:rPr lang="en-US" sz="3300" dirty="0" smtClean="0"/>
              <a:t>: Work at CPI continues – discussing testing items/location at CPI – no formal agreement yet.</a:t>
            </a:r>
          </a:p>
          <a:p>
            <a:pPr lvl="1"/>
            <a:r>
              <a:rPr lang="en-US" sz="3300" b="1" dirty="0" smtClean="0"/>
              <a:t>LN:  </a:t>
            </a:r>
            <a:r>
              <a:rPr lang="en-US" sz="3300" dirty="0" smtClean="0"/>
              <a:t>Received laser – starting to test,</a:t>
            </a:r>
            <a:r>
              <a:rPr lang="en-US" sz="3300" dirty="0"/>
              <a:t> </a:t>
            </a:r>
            <a:r>
              <a:rPr lang="en-US" sz="3300" dirty="0" smtClean="0"/>
              <a:t>working on vertical beam size issue  </a:t>
            </a:r>
          </a:p>
          <a:p>
            <a:pPr lvl="1"/>
            <a:r>
              <a:rPr lang="en-US" sz="3300" b="1" dirty="0" smtClean="0"/>
              <a:t>Modulator</a:t>
            </a:r>
            <a:r>
              <a:rPr lang="en-US" sz="3300" dirty="0" smtClean="0"/>
              <a:t>: Update today</a:t>
            </a:r>
          </a:p>
          <a:p>
            <a:pPr lvl="1"/>
            <a:r>
              <a:rPr lang="en-US" sz="3300" b="1" dirty="0" smtClean="0"/>
              <a:t>Utilities: </a:t>
            </a:r>
            <a:r>
              <a:rPr lang="en-US" sz="3300" dirty="0" smtClean="0"/>
              <a:t>completed – task closed </a:t>
            </a:r>
          </a:p>
          <a:p>
            <a:pPr marL="914400" lvl="2" indent="0">
              <a:buNone/>
            </a:pPr>
            <a:r>
              <a:rPr lang="en-US" sz="2900" b="1" dirty="0" smtClean="0"/>
              <a:t>		Booster</a:t>
            </a:r>
            <a:endParaRPr lang="en-US" sz="2100" b="1" dirty="0" smtClean="0"/>
          </a:p>
          <a:p>
            <a:pPr lvl="1"/>
            <a:r>
              <a:rPr lang="en-US" sz="3300" b="1" dirty="0" smtClean="0"/>
              <a:t>Beam Studies</a:t>
            </a:r>
            <a:r>
              <a:rPr lang="en-US" sz="3300" dirty="0" smtClean="0"/>
              <a:t>:  </a:t>
            </a:r>
          </a:p>
          <a:p>
            <a:pPr lvl="2"/>
            <a:r>
              <a:rPr lang="en-US" sz="3300" dirty="0" smtClean="0"/>
              <a:t>Cogging: Kiyomi has tried using new system in operations: finishing up support hardware</a:t>
            </a:r>
            <a:endParaRPr lang="en-US" sz="3300" dirty="0"/>
          </a:p>
          <a:p>
            <a:pPr lvl="2"/>
            <a:r>
              <a:rPr lang="en-US" sz="3300" dirty="0" smtClean="0"/>
              <a:t>Booster optics software –more Beta corrections last week</a:t>
            </a:r>
            <a:r>
              <a:rPr lang="en-US" sz="3300" dirty="0"/>
              <a:t> </a:t>
            </a:r>
            <a:r>
              <a:rPr lang="en-US" sz="3300" dirty="0" smtClean="0"/>
              <a:t>– eff. ~90% (not sure why low)</a:t>
            </a:r>
          </a:p>
          <a:p>
            <a:pPr lvl="2"/>
            <a:r>
              <a:rPr lang="en-US" sz="3300" dirty="0" smtClean="0"/>
              <a:t>Booster Longitudinal dampers –ACNET software ready for testing, damping tests performed…</a:t>
            </a:r>
          </a:p>
          <a:p>
            <a:pPr lvl="2"/>
            <a:r>
              <a:rPr lang="en-US" sz="3300" dirty="0" smtClean="0"/>
              <a:t>Booster BPMs – Peter taking data and working on hardware –</a:t>
            </a:r>
          </a:p>
          <a:p>
            <a:pPr lvl="1"/>
            <a:r>
              <a:rPr lang="en-US" sz="4100" b="1" dirty="0" smtClean="0"/>
              <a:t>RF:</a:t>
            </a:r>
          </a:p>
          <a:p>
            <a:pPr lvl="2"/>
            <a:r>
              <a:rPr lang="en-US" sz="3300" dirty="0" smtClean="0"/>
              <a:t>Refurbished cavity </a:t>
            </a:r>
            <a:r>
              <a:rPr lang="en-US" sz="3300" dirty="0"/>
              <a:t>w</a:t>
            </a:r>
            <a:r>
              <a:rPr lang="en-US" sz="3300" dirty="0" smtClean="0"/>
              <a:t>ork: Another cavity installed last Wed. (#16)</a:t>
            </a:r>
          </a:p>
          <a:p>
            <a:pPr lvl="2"/>
            <a:r>
              <a:rPr lang="en-US" sz="3300" dirty="0"/>
              <a:t>C</a:t>
            </a:r>
            <a:r>
              <a:rPr lang="en-US" sz="3300" dirty="0" smtClean="0"/>
              <a:t>avity # 17 will be given to John for testing this week – install in about two weeks…..</a:t>
            </a:r>
          </a:p>
          <a:p>
            <a:pPr lvl="2"/>
            <a:r>
              <a:rPr lang="en-US" sz="3300" dirty="0" smtClean="0"/>
              <a:t>New Tuners – Talk today</a:t>
            </a:r>
          </a:p>
          <a:p>
            <a:pPr lvl="2"/>
            <a:r>
              <a:rPr lang="en-US" sz="3300" dirty="0" smtClean="0"/>
              <a:t>Bias Supplies:  Supply # </a:t>
            </a:r>
            <a:r>
              <a:rPr lang="en-US" sz="3300" dirty="0"/>
              <a:t>5</a:t>
            </a:r>
            <a:r>
              <a:rPr lang="en-US" sz="3300" dirty="0" smtClean="0"/>
              <a:t> has been ready for high power testing……needs Johns time</a:t>
            </a:r>
          </a:p>
          <a:p>
            <a:pPr lvl="2"/>
            <a:r>
              <a:rPr lang="en-US" sz="3300" dirty="0" smtClean="0"/>
              <a:t>Anode Supplies: Filling cabinet #1, mounting load disconnect switches then series resistors</a:t>
            </a:r>
          </a:p>
          <a:p>
            <a:pPr lvl="3"/>
            <a:r>
              <a:rPr lang="en-US" sz="2900" dirty="0" smtClean="0"/>
              <a:t>Update next week</a:t>
            </a:r>
          </a:p>
          <a:p>
            <a:pPr lvl="2"/>
            <a:r>
              <a:rPr lang="en-US" sz="3300" dirty="0" smtClean="0"/>
              <a:t>Perpendicular cavity:  Regular meetings, progressing on cooling design and ferrite testing</a:t>
            </a:r>
          </a:p>
          <a:p>
            <a:pPr lvl="2"/>
            <a:r>
              <a:rPr lang="en-US" sz="3300" dirty="0" smtClean="0"/>
              <a:t>Stations 20, 21 &amp; 22:  starting to ramp up activity on 20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upstairs – Tomlin contracted to help</a:t>
            </a:r>
          </a:p>
          <a:p>
            <a:pPr lvl="2"/>
            <a:r>
              <a:rPr lang="en-US" sz="3300" dirty="0" smtClean="0"/>
              <a:t>Rework of cavities 21 &amp; 22:  Need to put together plan – looking at options/floor space</a:t>
            </a:r>
          </a:p>
          <a:p>
            <a:pPr lvl="2"/>
            <a:r>
              <a:rPr lang="en-US" sz="3300" dirty="0" smtClean="0"/>
              <a:t>New cavities: Dialogue with management still ongoing – working on design details</a:t>
            </a:r>
          </a:p>
          <a:p>
            <a:pPr lvl="1"/>
            <a:r>
              <a:rPr lang="en-US" sz="3700" b="1" dirty="0" smtClean="0"/>
              <a:t>Shielding: </a:t>
            </a:r>
            <a:r>
              <a:rPr lang="en-US" sz="3700" dirty="0"/>
              <a:t> </a:t>
            </a:r>
            <a:r>
              <a:rPr lang="en-US" sz="3400" dirty="0" smtClean="0"/>
              <a:t>TLMs functioning in tunnel after modifications last shutdown – looking at operations</a:t>
            </a:r>
          </a:p>
          <a:p>
            <a:pPr lvl="1"/>
            <a:r>
              <a:rPr lang="en-US" sz="3700" dirty="0" smtClean="0"/>
              <a:t> Transformer: </a:t>
            </a:r>
            <a:r>
              <a:rPr lang="en-US" sz="3400" dirty="0" smtClean="0"/>
              <a:t>Waiting for shutdown</a:t>
            </a:r>
          </a:p>
          <a:p>
            <a:pPr lvl="1"/>
            <a:r>
              <a:rPr lang="en-US" sz="3300" b="1" dirty="0" smtClean="0"/>
              <a:t>Absorber/Kicker: </a:t>
            </a:r>
            <a:r>
              <a:rPr lang="en-US" sz="3300" dirty="0" smtClean="0"/>
              <a:t>Completed for now – working on optimizing positions/reduction of losses</a:t>
            </a:r>
          </a:p>
          <a:p>
            <a:pPr marL="914400" lvl="2" indent="0">
              <a:buNone/>
            </a:pP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95826"/>
              </p:ext>
            </p:extLst>
          </p:nvPr>
        </p:nvGraphicFramePr>
        <p:xfrm>
          <a:off x="239661" y="284726"/>
          <a:ext cx="8664677" cy="628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305800" y="634790"/>
            <a:ext cx="0" cy="12573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1928876"/>
            <a:ext cx="113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Shutdown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FY15 Budget: </a:t>
            </a:r>
          </a:p>
          <a:p>
            <a:pPr lvl="2"/>
            <a:r>
              <a:rPr lang="en-US" dirty="0" smtClean="0"/>
              <a:t>No updates</a:t>
            </a:r>
          </a:p>
          <a:p>
            <a:r>
              <a:rPr lang="en-US" dirty="0"/>
              <a:t>Update of RLS – Some Booster items </a:t>
            </a:r>
            <a:r>
              <a:rPr lang="en-US" dirty="0" smtClean="0"/>
              <a:t>remain</a:t>
            </a:r>
          </a:p>
          <a:p>
            <a:pPr lvl="1"/>
            <a:r>
              <a:rPr lang="en-US" dirty="0" smtClean="0"/>
              <a:t>Mostly cavities related</a:t>
            </a:r>
            <a:endParaRPr lang="en-US" dirty="0"/>
          </a:p>
          <a:p>
            <a:r>
              <a:rPr lang="en-US" dirty="0" smtClean="0"/>
              <a:t>Meetings to discuss transition PIP to PIP-II continue….</a:t>
            </a:r>
          </a:p>
          <a:p>
            <a:r>
              <a:rPr lang="en-US" b="1" dirty="0" smtClean="0"/>
              <a:t>DOE REVIEW of PIP </a:t>
            </a:r>
          </a:p>
          <a:p>
            <a:pPr lvl="2"/>
            <a:r>
              <a:rPr lang="en-US" dirty="0" smtClean="0"/>
              <a:t>Waiting for official document </a:t>
            </a:r>
          </a:p>
          <a:p>
            <a:r>
              <a:rPr lang="en-US" dirty="0" smtClean="0"/>
              <a:t>Ann and company are going through dept. budgets</a:t>
            </a:r>
          </a:p>
          <a:p>
            <a:r>
              <a:rPr lang="en-US" dirty="0" smtClean="0"/>
              <a:t>PIP PMG – March 5th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Bias Supplies – Pat</a:t>
            </a:r>
          </a:p>
          <a:p>
            <a:r>
              <a:rPr lang="en-US" dirty="0" smtClean="0"/>
              <a:t>Proton Source (PIP) shutdown plan – Joe (next week)</a:t>
            </a:r>
          </a:p>
          <a:p>
            <a:r>
              <a:rPr lang="en-US" dirty="0" smtClean="0"/>
              <a:t>Anode S. – update, testing and install – Ryan (Next </a:t>
            </a:r>
            <a:r>
              <a:rPr lang="en-US" dirty="0" err="1" smtClean="0"/>
              <a:t>Wk</a:t>
            </a:r>
            <a:r>
              <a:rPr lang="en-US" dirty="0" smtClean="0"/>
              <a:t>)</a:t>
            </a:r>
          </a:p>
          <a:p>
            <a:r>
              <a:rPr lang="en-US" dirty="0" smtClean="0"/>
              <a:t>15 Hz East gallery – John</a:t>
            </a:r>
          </a:p>
          <a:p>
            <a:r>
              <a:rPr lang="en-US" dirty="0" smtClean="0"/>
              <a:t>Laser Notcher – Dave</a:t>
            </a:r>
          </a:p>
          <a:p>
            <a:r>
              <a:rPr lang="en-US" dirty="0" smtClean="0"/>
              <a:t>Cogging – Kiyomi (next week?)</a:t>
            </a:r>
          </a:p>
          <a:p>
            <a:r>
              <a:rPr lang="en-US" dirty="0" smtClean="0"/>
              <a:t>Salah Chaurize – Notch system operations</a:t>
            </a:r>
          </a:p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Nathan </a:t>
            </a:r>
            <a:r>
              <a:rPr lang="en-US" dirty="0"/>
              <a:t>Eddy / Alexei Semenov - Longitudinal Dampers </a:t>
            </a:r>
            <a:endParaRPr lang="en-US" dirty="0" smtClean="0"/>
          </a:p>
          <a:p>
            <a:r>
              <a:rPr lang="en-US" dirty="0" smtClean="0"/>
              <a:t>New Cavities(plans)</a:t>
            </a:r>
          </a:p>
          <a:p>
            <a:r>
              <a:rPr lang="en-US" dirty="0" smtClean="0"/>
              <a:t>Collimator – Status and plans (V. Kapin)</a:t>
            </a:r>
          </a:p>
          <a:p>
            <a:r>
              <a:rPr lang="en-US" dirty="0" smtClean="0"/>
              <a:t>Install of Cavity 21 and 22 (plans)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5099</TotalTime>
  <Words>193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PIP Update</vt:lpstr>
      <vt:lpstr>Agenda</vt:lpstr>
      <vt:lpstr>Updates</vt:lpstr>
      <vt:lpstr>PowerPoint Presentation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pellico</cp:lastModifiedBy>
  <cp:revision>319</cp:revision>
  <dcterms:created xsi:type="dcterms:W3CDTF">2012-05-23T14:14:44Z</dcterms:created>
  <dcterms:modified xsi:type="dcterms:W3CDTF">2015-02-25T17:43:56Z</dcterms:modified>
</cp:coreProperties>
</file>