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8" r:id="rId3"/>
    <p:sldId id="259" r:id="rId4"/>
    <p:sldId id="261" r:id="rId5"/>
    <p:sldId id="266" r:id="rId6"/>
    <p:sldId id="267" r:id="rId7"/>
    <p:sldId id="265" r:id="rId8"/>
    <p:sldId id="263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30D"/>
    <a:srgbClr val="0DAF01"/>
    <a:srgbClr val="4C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3096" autoAdjust="0"/>
  </p:normalViewPr>
  <p:slideViewPr>
    <p:cSldViewPr snapToGrid="0">
      <p:cViewPr varScale="1">
        <p:scale>
          <a:sx n="103" d="100"/>
          <a:sy n="10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4034D-419C-42BC-BBF2-C28861DF905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7D81C-F4CC-4EA2-899F-F3203D0C0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D81C-F4CC-4EA2-899F-F3203D0C0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4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6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7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19AE-F059-4487-A21B-D8490B89573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5747-E300-4064-9BEC-B4DD195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900" y="1449858"/>
            <a:ext cx="75555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Status of Magnetic cogging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March 11, 2015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fr-FR" sz="3200" dirty="0">
                <a:solidFill>
                  <a:srgbClr val="0070C0"/>
                </a:solidFill>
              </a:rPr>
              <a:t>K. Seiya, </a:t>
            </a:r>
            <a:r>
              <a:rPr lang="en-GB" sz="3200" dirty="0">
                <a:solidFill>
                  <a:srgbClr val="0070C0"/>
                </a:solidFill>
              </a:rPr>
              <a:t>S. </a:t>
            </a:r>
            <a:r>
              <a:rPr lang="en-GB" sz="3200" dirty="0" err="1">
                <a:solidFill>
                  <a:srgbClr val="0070C0"/>
                </a:solidFill>
              </a:rPr>
              <a:t>Chaurize</a:t>
            </a:r>
            <a:r>
              <a:rPr lang="fr-FR" sz="3200" dirty="0">
                <a:solidFill>
                  <a:srgbClr val="0070C0"/>
                </a:solidFill>
              </a:rPr>
              <a:t>, </a:t>
            </a:r>
            <a:r>
              <a:rPr lang="en-GB" sz="3200" dirty="0">
                <a:solidFill>
                  <a:srgbClr val="0070C0"/>
                </a:solidFill>
              </a:rPr>
              <a:t>C. </a:t>
            </a:r>
            <a:r>
              <a:rPr lang="en-GB" sz="3200" dirty="0" err="1">
                <a:solidFill>
                  <a:srgbClr val="0070C0"/>
                </a:solidFill>
              </a:rPr>
              <a:t>Drennan</a:t>
            </a:r>
            <a:r>
              <a:rPr lang="fr-FR" sz="3200" dirty="0">
                <a:solidFill>
                  <a:srgbClr val="0070C0"/>
                </a:solidFill>
              </a:rPr>
              <a:t>, </a:t>
            </a:r>
            <a:r>
              <a:rPr lang="en-GB" sz="3200" dirty="0">
                <a:solidFill>
                  <a:srgbClr val="0070C0"/>
                </a:solidFill>
              </a:rPr>
              <a:t>W. </a:t>
            </a:r>
            <a:r>
              <a:rPr lang="en-GB" sz="3200" dirty="0" err="1">
                <a:solidFill>
                  <a:srgbClr val="0070C0"/>
                </a:solidFill>
              </a:rPr>
              <a:t>Pellico</a:t>
            </a:r>
            <a:r>
              <a:rPr lang="en-GB" sz="3200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en-GB" sz="3200" dirty="0">
                <a:solidFill>
                  <a:srgbClr val="0070C0"/>
                </a:solidFill>
              </a:rPr>
              <a:t>A. K. Triplett, A. Waller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35"/>
            <a:ext cx="5747221" cy="477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099636"/>
            <a:ext cx="5747221" cy="4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5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998243"/>
            <a:ext cx="5710989" cy="428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85" y="998243"/>
            <a:ext cx="5710989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33" y="1002455"/>
            <a:ext cx="5658267" cy="4347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706401"/>
            <a:ext cx="6055743" cy="46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" y="2117526"/>
            <a:ext cx="5696548" cy="4729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42" y="2117526"/>
            <a:ext cx="5696548" cy="4729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1912" y="349685"/>
            <a:ext cx="9462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Booster intensity and beam loss on MI 2 + 6 operation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6919" y="2410695"/>
            <a:ext cx="180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CAE02"/>
                </a:solidFill>
              </a:rPr>
              <a:t>Intensity</a:t>
            </a:r>
            <a:endParaRPr lang="en-US" sz="3600" dirty="0">
              <a:solidFill>
                <a:srgbClr val="4CAE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554" y="3003441"/>
            <a:ext cx="3495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Loss @ extraction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8501" y="1387287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Magnetic Cogging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2946" y="1373432"/>
            <a:ext cx="202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RF Cogging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4" y="1553202"/>
            <a:ext cx="5819355" cy="474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53" y="1553202"/>
            <a:ext cx="5819355" cy="4744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1497" y="228300"/>
            <a:ext cx="439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Beam loss in the Booster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8501" y="924146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Magnetic Cogging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4812" y="910291"/>
            <a:ext cx="202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RF Cogging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6" y="1286379"/>
            <a:ext cx="5673577" cy="3747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59" y="1054777"/>
            <a:ext cx="6229350" cy="5172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4304" y="132045"/>
            <a:ext cx="548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Current </a:t>
            </a:r>
            <a:r>
              <a:rPr lang="en-US" sz="3200" b="1" u="sng" dirty="0" smtClean="0">
                <a:solidFill>
                  <a:srgbClr val="0070C0"/>
                </a:solidFill>
              </a:rPr>
              <a:t>offset </a:t>
            </a:r>
            <a:r>
              <a:rPr lang="en-US" sz="3200" b="1" u="sng" dirty="0" smtClean="0">
                <a:solidFill>
                  <a:srgbClr val="0070C0"/>
                </a:solidFill>
              </a:rPr>
              <a:t>to </a:t>
            </a:r>
            <a:r>
              <a:rPr lang="en-US" sz="3200" b="1" u="sng" dirty="0" smtClean="0">
                <a:solidFill>
                  <a:srgbClr val="0070C0"/>
                </a:solidFill>
              </a:rPr>
              <a:t>the correctors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275" y="3379204"/>
            <a:ext cx="203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Bucket error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275" y="3764270"/>
            <a:ext cx="266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32 turns average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014" y="4184296"/>
            <a:ext cx="4580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DA30D"/>
                </a:solidFill>
              </a:rPr>
              <a:t>32 turns average x Gain curve</a:t>
            </a:r>
            <a:endParaRPr lang="en-US" sz="2800" b="1" dirty="0">
              <a:solidFill>
                <a:srgbClr val="2DA30D"/>
              </a:solidFill>
            </a:endParaRPr>
          </a:p>
          <a:p>
            <a:r>
              <a:rPr lang="en-US" sz="2800" b="1" dirty="0" smtClean="0">
                <a:solidFill>
                  <a:srgbClr val="2DA30D"/>
                </a:solidFill>
              </a:rPr>
              <a:t>                          II</a:t>
            </a:r>
          </a:p>
          <a:p>
            <a:r>
              <a:rPr lang="en-US" sz="2800" b="1" dirty="0" smtClean="0">
                <a:solidFill>
                  <a:srgbClr val="2DA30D"/>
                </a:solidFill>
              </a:rPr>
              <a:t>Corrector current offset</a:t>
            </a:r>
            <a:endParaRPr lang="en-US" sz="2800" b="1" dirty="0">
              <a:solidFill>
                <a:srgbClr val="2DA30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27395" y="3902424"/>
            <a:ext cx="2419815" cy="1413189"/>
          </a:xfrm>
          <a:prstGeom prst="straightConnector1">
            <a:avLst/>
          </a:prstGeom>
          <a:ln w="57150">
            <a:solidFill>
              <a:srgbClr val="4CAE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9179" y="6226852"/>
            <a:ext cx="498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DA30D"/>
                </a:solidFill>
              </a:rPr>
              <a:t>Corrector current offset ~ +/- 1A</a:t>
            </a:r>
            <a:endParaRPr lang="en-US" sz="2800" b="1" dirty="0">
              <a:solidFill>
                <a:srgbClr val="2DA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4304" y="47821"/>
            <a:ext cx="6231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Beam </a:t>
            </a:r>
            <a:r>
              <a:rPr lang="en-US" sz="3200" b="1" u="sng" dirty="0">
                <a:solidFill>
                  <a:srgbClr val="0070C0"/>
                </a:solidFill>
              </a:rPr>
              <a:t>l</a:t>
            </a:r>
            <a:r>
              <a:rPr lang="en-US" sz="3200" b="1" u="sng" dirty="0" smtClean="0">
                <a:solidFill>
                  <a:srgbClr val="0070C0"/>
                </a:solidFill>
              </a:rPr>
              <a:t>oss at extraction last 4 week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8020479" y="4343543"/>
            <a:ext cx="318824" cy="2679407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0131" y="5923645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Magnetic Cogging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2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661" y="685497"/>
            <a:ext cx="119783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Plan</a:t>
            </a:r>
          </a:p>
          <a:p>
            <a:endParaRPr lang="en-US" sz="3200" b="1" u="sng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Move notch from 700 to 400MeV.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Beam Extraction </a:t>
            </a:r>
            <a:r>
              <a:rPr lang="en-US" sz="3200" b="1" dirty="0" err="1" smtClean="0">
                <a:solidFill>
                  <a:srgbClr val="0070C0"/>
                </a:solidFill>
              </a:rPr>
              <a:t>Sycn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Fix +/- 1 bucket error between the end of cogging and the phase lock.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Set ACNET parameters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Cogging with </a:t>
            </a:r>
            <a:r>
              <a:rPr lang="en-US" sz="3200" b="1" dirty="0" err="1" smtClean="0">
                <a:solidFill>
                  <a:srgbClr val="0070C0"/>
                </a:solidFill>
              </a:rPr>
              <a:t>Linac</a:t>
            </a:r>
            <a:r>
              <a:rPr lang="en-US" sz="3200" b="1" dirty="0" smtClean="0">
                <a:solidFill>
                  <a:srgbClr val="0070C0"/>
                </a:solidFill>
              </a:rPr>
              <a:t> Notch.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6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35" y="460190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27" y="1451513"/>
            <a:ext cx="9111674" cy="26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1600" y="1908713"/>
            <a:ext cx="1143000" cy="12192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Cogging VXI Module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1400" y="2169711"/>
            <a:ext cx="990600" cy="931729"/>
          </a:xfrm>
          <a:prstGeom prst="rect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Notch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Trigger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Module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1958439"/>
            <a:ext cx="1066800" cy="1143000"/>
          </a:xfrm>
          <a:prstGeom prst="rect">
            <a:avLst/>
          </a:prstGeom>
          <a:solidFill>
            <a:srgbClr val="CC99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Beam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Extraction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Sync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4304" y="47821"/>
            <a:ext cx="6378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Beam Extraction Sync Block Diagram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7927" y="1266848"/>
            <a:ext cx="1212961" cy="461665"/>
          </a:xfrm>
          <a:prstGeom prst="rect">
            <a:avLst/>
          </a:prstGeom>
          <a:solidFill>
            <a:srgbClr val="92D050">
              <a:alpha val="5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Notcher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1882239"/>
            <a:ext cx="5257800" cy="13451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477" y="6248400"/>
            <a:ext cx="869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</a:rPr>
              <a:t>Notch(extraction kicker gap) – Booster extraction kicker – MI/RR injection kicker</a:t>
            </a:r>
          </a:p>
        </p:txBody>
      </p:sp>
      <p:cxnSp>
        <p:nvCxnSpPr>
          <p:cNvPr id="14" name="Straight Arrow Connector 13"/>
          <p:cNvCxnSpPr>
            <a:endCxn id="18" idx="1"/>
          </p:cNvCxnSpPr>
          <p:nvPr/>
        </p:nvCxnSpPr>
        <p:spPr>
          <a:xfrm>
            <a:off x="8001000" y="3227366"/>
            <a:ext cx="1066800" cy="225903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067800" y="4876800"/>
            <a:ext cx="1143000" cy="12192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Cogging VXI Module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1371601"/>
            <a:ext cx="1000134" cy="834487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OAA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(MI/RR desired position)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1600" y="1295400"/>
            <a:ext cx="1623330" cy="369332"/>
          </a:xfrm>
          <a:prstGeom prst="rect">
            <a:avLst/>
          </a:prstGeom>
          <a:solidFill>
            <a:schemeClr val="accent5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RPOS feedback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1937" y="3429001"/>
            <a:ext cx="1489126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Ext. kicker</a:t>
            </a:r>
          </a:p>
        </p:txBody>
      </p:sp>
    </p:spTree>
    <p:extLst>
      <p:ext uri="{BB962C8B-B14F-4D97-AF65-F5344CB8AC3E}">
        <p14:creationId xmlns:p14="http://schemas.microsoft.com/office/powerpoint/2010/main" val="3485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60" y="988828"/>
            <a:ext cx="4141148" cy="55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0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177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Kiyomi Seiya</dc:creator>
  <cp:lastModifiedBy>Kiyomi Seiya</cp:lastModifiedBy>
  <cp:revision>17</cp:revision>
  <dcterms:created xsi:type="dcterms:W3CDTF">2015-03-08T19:41:14Z</dcterms:created>
  <dcterms:modified xsi:type="dcterms:W3CDTF">2015-03-11T15:13:10Z</dcterms:modified>
</cp:coreProperties>
</file>