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0" r:id="rId2"/>
    <p:sldId id="275" r:id="rId3"/>
    <p:sldId id="286" r:id="rId4"/>
    <p:sldId id="281" r:id="rId5"/>
    <p:sldId id="282" r:id="rId6"/>
    <p:sldId id="288" r:id="rId7"/>
    <p:sldId id="289" r:id="rId8"/>
    <p:sldId id="287" r:id="rId9"/>
    <p:sldId id="285" r:id="rId10"/>
    <p:sldId id="280" r:id="rId11"/>
    <p:sldId id="258" r:id="rId12"/>
    <p:sldId id="262" r:id="rId13"/>
    <p:sldId id="284" r:id="rId14"/>
    <p:sldId id="279" r:id="rId15"/>
    <p:sldId id="276"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CC"/>
    <a:srgbClr val="CCFF33"/>
    <a:srgbClr val="0000CC"/>
    <a:srgbClr val="FF6600"/>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2" d="100"/>
          <a:sy n="62" d="100"/>
        </p:scale>
        <p:origin x="1404" y="6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B185D2-3088-4900-85F9-046DB5E11638}" type="datetimeFigureOut">
              <a:rPr lang="en-US" smtClean="0"/>
              <a:t>3/16/2015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3392E2-90C3-4DBE-B66C-485117394B05}" type="slidenum">
              <a:rPr lang="en-US" smtClean="0"/>
              <a:t>‹#›</a:t>
            </a:fld>
            <a:endParaRPr lang="en-US"/>
          </a:p>
        </p:txBody>
      </p:sp>
    </p:spTree>
    <p:extLst>
      <p:ext uri="{BB962C8B-B14F-4D97-AF65-F5344CB8AC3E}">
        <p14:creationId xmlns:p14="http://schemas.microsoft.com/office/powerpoint/2010/main" val="3881444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3/12/2015  Chandra Bhat</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5A684-8D20-4DA3-A9FC-BF564364D81E}" type="slidenum">
              <a:rPr lang="en-US" smtClean="0"/>
              <a:t>‹#›</a:t>
            </a:fld>
            <a:endParaRPr lang="en-US"/>
          </a:p>
        </p:txBody>
      </p:sp>
    </p:spTree>
    <p:extLst>
      <p:ext uri="{BB962C8B-B14F-4D97-AF65-F5344CB8AC3E}">
        <p14:creationId xmlns:p14="http://schemas.microsoft.com/office/powerpoint/2010/main" val="1116686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3/12/2015  Chandra Bhat</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F5A684-8D20-4DA3-A9FC-BF564364D81E}" type="slidenum">
              <a:rPr lang="en-US" smtClean="0"/>
              <a:t>‹#›</a:t>
            </a:fld>
            <a:endParaRPr lang="en-US"/>
          </a:p>
        </p:txBody>
      </p:sp>
    </p:spTree>
    <p:extLst>
      <p:ext uri="{BB962C8B-B14F-4D97-AF65-F5344CB8AC3E}">
        <p14:creationId xmlns:p14="http://schemas.microsoft.com/office/powerpoint/2010/main" val="1323415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3/12/2015  Chandra Bhat</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5A684-8D20-4DA3-A9FC-BF564364D81E}" type="slidenum">
              <a:rPr lang="en-US" smtClean="0"/>
              <a:t>‹#›</a:t>
            </a:fld>
            <a:endParaRPr lang="en-US"/>
          </a:p>
        </p:txBody>
      </p:sp>
    </p:spTree>
    <p:extLst>
      <p:ext uri="{BB962C8B-B14F-4D97-AF65-F5344CB8AC3E}">
        <p14:creationId xmlns:p14="http://schemas.microsoft.com/office/powerpoint/2010/main" val="4096794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3/12/2015  Chandra Bhat</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5A684-8D20-4DA3-A9FC-BF564364D81E}" type="slidenum">
              <a:rPr lang="en-US" smtClean="0"/>
              <a:t>‹#›</a:t>
            </a:fld>
            <a:endParaRPr lang="en-US"/>
          </a:p>
        </p:txBody>
      </p:sp>
    </p:spTree>
    <p:extLst>
      <p:ext uri="{BB962C8B-B14F-4D97-AF65-F5344CB8AC3E}">
        <p14:creationId xmlns:p14="http://schemas.microsoft.com/office/powerpoint/2010/main" val="2195704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5478" y="46893"/>
            <a:ext cx="8229600" cy="738554"/>
          </a:xfrm>
        </p:spPr>
        <p:txBody>
          <a:bodyPr>
            <a:normAutofit/>
          </a:bodyPr>
          <a:lstStyle>
            <a:lvl1pPr>
              <a:defRPr sz="3600">
                <a:solidFill>
                  <a:srgbClr val="0000CC"/>
                </a:solidFill>
                <a:latin typeface="Comic Sans MS" panose="030F0702030302020204" pitchFamily="66"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990600"/>
            <a:ext cx="8229600" cy="4525963"/>
          </a:xfrm>
        </p:spPr>
        <p:txBody>
          <a:bodyPr/>
          <a:lstStyle>
            <a:lvl1pPr>
              <a:defRPr sz="2800">
                <a:latin typeface="Comic Sans MS" panose="030F0702030302020204" pitchFamily="66" charset="0"/>
              </a:defRPr>
            </a:lvl1pPr>
            <a:lvl2pPr>
              <a:defRPr sz="2600">
                <a:solidFill>
                  <a:srgbClr val="FF0000"/>
                </a:solidFill>
                <a:latin typeface="Comic Sans MS" panose="030F0702030302020204" pitchFamily="66" charset="0"/>
              </a:defRPr>
            </a:lvl2pPr>
            <a:lvl3pPr>
              <a:defRPr sz="2400">
                <a:latin typeface="Comic Sans MS" panose="030F0702030302020204" pitchFamily="66" charset="0"/>
              </a:defRPr>
            </a:lvl3pPr>
            <a:lvl4pPr>
              <a:defRPr sz="2000">
                <a:solidFill>
                  <a:srgbClr val="FF0000"/>
                </a:solidFill>
                <a:latin typeface="Comic Sans MS" panose="030F0702030302020204" pitchFamily="66" charset="0"/>
              </a:defRPr>
            </a:lvl4pPr>
            <a:lvl5pPr>
              <a:defRPr>
                <a:latin typeface="Comic Sans MS" panose="030F0702030302020204" pitchFamily="66"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smtClean="0"/>
              <a:t>3/12/2015  Chandra Bhat</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5A684-8D20-4DA3-A9FC-BF564364D81E}" type="slidenum">
              <a:rPr lang="en-US" smtClean="0"/>
              <a:t>‹#›</a:t>
            </a:fld>
            <a:endParaRPr lang="en-US"/>
          </a:p>
        </p:txBody>
      </p:sp>
    </p:spTree>
    <p:extLst>
      <p:ext uri="{BB962C8B-B14F-4D97-AF65-F5344CB8AC3E}">
        <p14:creationId xmlns:p14="http://schemas.microsoft.com/office/powerpoint/2010/main" val="20236721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3/12/2015  Chandra Bhat</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5A684-8D20-4DA3-A9FC-BF564364D81E}" type="slidenum">
              <a:rPr lang="en-US" smtClean="0"/>
              <a:t>‹#›</a:t>
            </a:fld>
            <a:endParaRPr lang="en-US"/>
          </a:p>
        </p:txBody>
      </p:sp>
    </p:spTree>
    <p:extLst>
      <p:ext uri="{BB962C8B-B14F-4D97-AF65-F5344CB8AC3E}">
        <p14:creationId xmlns:p14="http://schemas.microsoft.com/office/powerpoint/2010/main" val="3301964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3/12/2015  Chandra Bhat</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F5A684-8D20-4DA3-A9FC-BF564364D81E}" type="slidenum">
              <a:rPr lang="en-US" smtClean="0"/>
              <a:t>‹#›</a:t>
            </a:fld>
            <a:endParaRPr lang="en-US"/>
          </a:p>
        </p:txBody>
      </p:sp>
    </p:spTree>
    <p:extLst>
      <p:ext uri="{BB962C8B-B14F-4D97-AF65-F5344CB8AC3E}">
        <p14:creationId xmlns:p14="http://schemas.microsoft.com/office/powerpoint/2010/main" val="3185719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3/12/2015  Chandra Bhat</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9F5A684-8D20-4DA3-A9FC-BF564364D81E}" type="slidenum">
              <a:rPr lang="en-US" smtClean="0"/>
              <a:t>‹#›</a:t>
            </a:fld>
            <a:endParaRPr lang="en-US"/>
          </a:p>
        </p:txBody>
      </p:sp>
    </p:spTree>
    <p:extLst>
      <p:ext uri="{BB962C8B-B14F-4D97-AF65-F5344CB8AC3E}">
        <p14:creationId xmlns:p14="http://schemas.microsoft.com/office/powerpoint/2010/main" val="175769207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3/12/2015  Chandra Bhat</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F5A684-8D20-4DA3-A9FC-BF564364D81E}" type="slidenum">
              <a:rPr lang="en-US" smtClean="0"/>
              <a:t>‹#›</a:t>
            </a:fld>
            <a:endParaRPr lang="en-US" dirty="0"/>
          </a:p>
        </p:txBody>
      </p:sp>
    </p:spTree>
    <p:extLst>
      <p:ext uri="{BB962C8B-B14F-4D97-AF65-F5344CB8AC3E}">
        <p14:creationId xmlns:p14="http://schemas.microsoft.com/office/powerpoint/2010/main" val="16277190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4990166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3/12/2015  Chandra Bhat</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F5A684-8D20-4DA3-A9FC-BF564364D81E}" type="slidenum">
              <a:rPr lang="en-US" smtClean="0"/>
              <a:t>‹#›</a:t>
            </a:fld>
            <a:endParaRPr lang="en-US"/>
          </a:p>
        </p:txBody>
      </p:sp>
    </p:spTree>
    <p:extLst>
      <p:ext uri="{BB962C8B-B14F-4D97-AF65-F5344CB8AC3E}">
        <p14:creationId xmlns:p14="http://schemas.microsoft.com/office/powerpoint/2010/main" val="207376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3/12/2015  Chandra Bhat</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F5A684-8D20-4DA3-A9FC-BF564364D81E}" type="slidenum">
              <a:rPr lang="en-US" smtClean="0"/>
              <a:t>‹#›</a:t>
            </a:fld>
            <a:endParaRPr lang="en-US"/>
          </a:p>
        </p:txBody>
      </p:sp>
    </p:spTree>
    <p:extLst>
      <p:ext uri="{BB962C8B-B14F-4D97-AF65-F5344CB8AC3E}">
        <p14:creationId xmlns:p14="http://schemas.microsoft.com/office/powerpoint/2010/main" val="990357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3/12/2015  Chandra Bhat</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F5A684-8D20-4DA3-A9FC-BF564364D81E}" type="slidenum">
              <a:rPr lang="en-US" smtClean="0"/>
              <a:t>‹#›</a:t>
            </a:fld>
            <a:endParaRPr lang="en-US" dirty="0"/>
          </a:p>
        </p:txBody>
      </p:sp>
    </p:spTree>
    <p:extLst>
      <p:ext uri="{BB962C8B-B14F-4D97-AF65-F5344CB8AC3E}">
        <p14:creationId xmlns:p14="http://schemas.microsoft.com/office/powerpoint/2010/main" val="1287791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hf hdr="0" ftr="0"/>
  <p:txStyles>
    <p:titleStyle>
      <a:lvl1pPr algn="ctr" defTabSz="914400" rtl="0" eaLnBrk="1" latinLnBrk="0" hangingPunct="1">
        <a:spcBef>
          <a:spcPct val="0"/>
        </a:spcBef>
        <a:buNone/>
        <a:defRPr sz="3200" kern="1200">
          <a:solidFill>
            <a:srgbClr val="0000CC"/>
          </a:solidFill>
          <a:latin typeface="Comic Sans MS" panose="030F0702030302020204" pitchFamily="66" charset="0"/>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q"/>
        <a:defRPr sz="2800" kern="1200">
          <a:solidFill>
            <a:schemeClr val="tx1"/>
          </a:solidFill>
          <a:latin typeface="Comic Sans MS" panose="030F0702030302020204" pitchFamily="66" charset="0"/>
          <a:ea typeface="+mn-ea"/>
          <a:cs typeface="+mn-cs"/>
        </a:defRPr>
      </a:lvl1pPr>
      <a:lvl2pPr marL="742950" indent="-285750" algn="l" defTabSz="914400" rtl="0" eaLnBrk="1" latinLnBrk="0" hangingPunct="1">
        <a:spcBef>
          <a:spcPct val="20000"/>
        </a:spcBef>
        <a:buFont typeface="Wingdings" panose="05000000000000000000" pitchFamily="2" charset="2"/>
        <a:buChar char="Ø"/>
        <a:defRPr sz="2600" kern="1200">
          <a:solidFill>
            <a:srgbClr val="C00000"/>
          </a:solidFill>
          <a:latin typeface="Comic Sans MS" panose="030F0702030302020204" pitchFamily="66" charset="0"/>
          <a:ea typeface="+mn-ea"/>
          <a:cs typeface="+mn-cs"/>
        </a:defRPr>
      </a:lvl2pPr>
      <a:lvl3pPr marL="1143000" indent="-228600" algn="l" defTabSz="914400" rtl="0" eaLnBrk="1" latinLnBrk="0" hangingPunct="1">
        <a:spcBef>
          <a:spcPct val="20000"/>
        </a:spcBef>
        <a:buFont typeface="Courier New" panose="02070309020205020404" pitchFamily="49" charset="0"/>
        <a:buChar char="o"/>
        <a:defRPr sz="2400" kern="1200">
          <a:solidFill>
            <a:schemeClr val="tx1"/>
          </a:solidFill>
          <a:latin typeface="Comic Sans MS" panose="030F0702030302020204" pitchFamily="66"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200" kern="1200">
          <a:solidFill>
            <a:srgbClr val="C00000"/>
          </a:solidFill>
          <a:latin typeface="Comic Sans MS" panose="030F0702030302020204" pitchFamily="66"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7164" y="72588"/>
            <a:ext cx="7772400" cy="1470025"/>
          </a:xfrm>
        </p:spPr>
        <p:txBody>
          <a:bodyPr>
            <a:normAutofit/>
          </a:bodyPr>
          <a:lstStyle/>
          <a:p>
            <a:r>
              <a:rPr lang="en-US" dirty="0" smtClean="0"/>
              <a:t>Early Beam Injection in the Fermilab Booster &amp; its Implementation Plan </a:t>
            </a:r>
            <a:endParaRPr lang="en-US" dirty="0"/>
          </a:p>
        </p:txBody>
      </p:sp>
      <p:sp>
        <p:nvSpPr>
          <p:cNvPr id="3" name="Subtitle 2"/>
          <p:cNvSpPr>
            <a:spLocks noGrp="1"/>
          </p:cNvSpPr>
          <p:nvPr>
            <p:ph type="subTitle" idx="1"/>
          </p:nvPr>
        </p:nvSpPr>
        <p:spPr>
          <a:xfrm>
            <a:off x="847164" y="1767115"/>
            <a:ext cx="7449671" cy="1791830"/>
          </a:xfrm>
        </p:spPr>
        <p:txBody>
          <a:bodyPr>
            <a:normAutofit/>
          </a:bodyPr>
          <a:lstStyle/>
          <a:p>
            <a:r>
              <a:rPr lang="en-US" sz="3200" dirty="0" smtClean="0">
                <a:solidFill>
                  <a:schemeClr val="tx1"/>
                </a:solidFill>
              </a:rPr>
              <a:t>Chandra </a:t>
            </a:r>
            <a:r>
              <a:rPr lang="en-US" sz="3200" dirty="0" smtClean="0">
                <a:solidFill>
                  <a:schemeClr val="tx1"/>
                </a:solidFill>
              </a:rPr>
              <a:t>Bhat</a:t>
            </a:r>
            <a:r>
              <a:rPr lang="en-US" dirty="0" smtClean="0">
                <a:solidFill>
                  <a:schemeClr val="tx2">
                    <a:lumMod val="60000"/>
                    <a:lumOff val="40000"/>
                  </a:schemeClr>
                </a:solidFill>
              </a:rPr>
              <a:t> </a:t>
            </a:r>
            <a:endParaRPr lang="en-US" dirty="0" smtClean="0">
              <a:solidFill>
                <a:schemeClr val="tx2">
                  <a:lumMod val="60000"/>
                  <a:lumOff val="40000"/>
                </a:schemeClr>
              </a:solidFill>
            </a:endParaRPr>
          </a:p>
          <a:p>
            <a:r>
              <a:rPr lang="en-US" sz="2000" b="1" dirty="0" smtClean="0">
                <a:solidFill>
                  <a:srgbClr val="0000CC"/>
                </a:solidFill>
              </a:rPr>
              <a:t>Todd’s Operation Meeting</a:t>
            </a:r>
          </a:p>
          <a:p>
            <a:r>
              <a:rPr lang="en-US" sz="2400" dirty="0" smtClean="0">
                <a:solidFill>
                  <a:srgbClr val="0000CC"/>
                </a:solidFill>
              </a:rPr>
              <a:t>20150212</a:t>
            </a:r>
          </a:p>
          <a:p>
            <a:endParaRPr lang="en-US" dirty="0">
              <a:solidFill>
                <a:srgbClr val="0000CC"/>
              </a:solidFill>
            </a:endParaRPr>
          </a:p>
          <a:p>
            <a:endParaRPr lang="en-US" dirty="0">
              <a:solidFill>
                <a:srgbClr val="0000CC"/>
              </a:solidFill>
            </a:endParaRPr>
          </a:p>
        </p:txBody>
      </p:sp>
      <p:sp>
        <p:nvSpPr>
          <p:cNvPr id="4" name="Slide Number Placeholder 3"/>
          <p:cNvSpPr>
            <a:spLocks noGrp="1"/>
          </p:cNvSpPr>
          <p:nvPr>
            <p:ph type="sldNum" sz="quarter" idx="12"/>
          </p:nvPr>
        </p:nvSpPr>
        <p:spPr/>
        <p:txBody>
          <a:bodyPr/>
          <a:lstStyle/>
          <a:p>
            <a:fld id="{E9F5A684-8D20-4DA3-A9FC-BF564364D81E}" type="slidenum">
              <a:rPr lang="en-US" smtClean="0"/>
              <a:t>1</a:t>
            </a:fld>
            <a:endParaRPr lang="en-US" dirty="0"/>
          </a:p>
        </p:txBody>
      </p:sp>
      <p:sp>
        <p:nvSpPr>
          <p:cNvPr id="5" name="Date Placeholder 4"/>
          <p:cNvSpPr>
            <a:spLocks noGrp="1"/>
          </p:cNvSpPr>
          <p:nvPr>
            <p:ph type="dt" sz="half" idx="10"/>
          </p:nvPr>
        </p:nvSpPr>
        <p:spPr/>
        <p:txBody>
          <a:bodyPr/>
          <a:lstStyle/>
          <a:p>
            <a:r>
              <a:rPr lang="en-US" dirty="0" smtClean="0"/>
              <a:t>3/12/2015  Chandra Bhat</a:t>
            </a:r>
            <a:endParaRPr lang="en-US" dirty="0"/>
          </a:p>
        </p:txBody>
      </p:sp>
      <p:sp>
        <p:nvSpPr>
          <p:cNvPr id="6" name="TextBox 5"/>
          <p:cNvSpPr txBox="1"/>
          <p:nvPr/>
        </p:nvSpPr>
        <p:spPr>
          <a:xfrm>
            <a:off x="603066" y="3524806"/>
            <a:ext cx="8260596" cy="2800767"/>
          </a:xfrm>
          <a:prstGeom prst="rect">
            <a:avLst/>
          </a:prstGeom>
          <a:noFill/>
        </p:spPr>
        <p:txBody>
          <a:bodyPr wrap="square" rtlCol="0">
            <a:spAutoFit/>
          </a:bodyPr>
          <a:lstStyle/>
          <a:p>
            <a:r>
              <a:rPr lang="en-US" sz="1600" dirty="0" smtClean="0"/>
              <a:t>Abstract: </a:t>
            </a:r>
          </a:p>
          <a:p>
            <a:r>
              <a:rPr lang="en-US" sz="1600" dirty="0"/>
              <a:t>Over the past 6-8 months we have made significant progress in understanding the Early Injection Scheme (EIS) via simulations as well as by the experiments in the Booster.  The studies needs dedicated beam time, hence, we developed 1-shot sequence which will help us to make progress in the beam studies even during the nominal beam operation. The results from the simulations on the EIS  shows that one can operate Booster at a lower rf power, produce lower emittance beam  and no beam losses under current operational scenario.  The conclusions from a preliminary  analysis (presented here) of the beam data from EIS are, 1) one can lower the  rf power by ~15%, 2) beam delivery  efficiency  is  about 90%, comparable to that with the current </a:t>
            </a:r>
            <a:r>
              <a:rPr lang="en-US" sz="1600" dirty="0" smtClean="0"/>
              <a:t>operation, </a:t>
            </a:r>
            <a:r>
              <a:rPr lang="en-US" sz="1600" dirty="0"/>
              <a:t>even with a part of the scheme implemented in the tests. We present game plan for implementation of the full scheme in operation.</a:t>
            </a:r>
          </a:p>
        </p:txBody>
      </p:sp>
    </p:spTree>
    <p:extLst>
      <p:ext uri="{BB962C8B-B14F-4D97-AF65-F5344CB8AC3E}">
        <p14:creationId xmlns:p14="http://schemas.microsoft.com/office/powerpoint/2010/main" val="36534515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Tree>
    <p:extLst>
      <p:ext uri="{BB962C8B-B14F-4D97-AF65-F5344CB8AC3E}">
        <p14:creationId xmlns:p14="http://schemas.microsoft.com/office/powerpoint/2010/main" val="39924774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30314"/>
            <a:ext cx="8991600" cy="646331"/>
          </a:xfrm>
          <a:prstGeom prst="rect">
            <a:avLst/>
          </a:prstGeom>
        </p:spPr>
        <p:txBody>
          <a:bodyPr wrap="square">
            <a:spAutoFit/>
          </a:bodyPr>
          <a:lstStyle/>
          <a:p>
            <a:pPr algn="ctr"/>
            <a:r>
              <a:rPr lang="en-US" sz="3600" b="1" u="sng" dirty="0">
                <a:solidFill>
                  <a:srgbClr val="0070C0"/>
                </a:solidFill>
              </a:rPr>
              <a:t>Simulation </a:t>
            </a:r>
            <a:r>
              <a:rPr lang="en-US" sz="3600" b="1" u="sng" dirty="0" smtClean="0">
                <a:solidFill>
                  <a:srgbClr val="0070C0"/>
                </a:solidFill>
              </a:rPr>
              <a:t>of Beam Capture at Injection </a:t>
            </a:r>
          </a:p>
        </p:txBody>
      </p:sp>
      <p:sp>
        <p:nvSpPr>
          <p:cNvPr id="6" name="TextBox 5"/>
          <p:cNvSpPr txBox="1"/>
          <p:nvPr/>
        </p:nvSpPr>
        <p:spPr>
          <a:xfrm>
            <a:off x="4546158" y="1193270"/>
            <a:ext cx="4864541" cy="646331"/>
          </a:xfrm>
          <a:prstGeom prst="rect">
            <a:avLst/>
          </a:prstGeom>
          <a:noFill/>
        </p:spPr>
        <p:txBody>
          <a:bodyPr wrap="square" rtlCol="0">
            <a:spAutoFit/>
          </a:bodyPr>
          <a:lstStyle/>
          <a:p>
            <a:pPr algn="ctr"/>
            <a:r>
              <a:rPr lang="en-US" b="1" dirty="0" smtClean="0">
                <a:solidFill>
                  <a:srgbClr val="006600"/>
                </a:solidFill>
              </a:rPr>
              <a:t>Early Injection Scheme: </a:t>
            </a:r>
          </a:p>
          <a:p>
            <a:pPr algn="ctr"/>
            <a:r>
              <a:rPr lang="en-US" b="1" dirty="0" smtClean="0">
                <a:solidFill>
                  <a:srgbClr val="006600"/>
                </a:solidFill>
              </a:rPr>
              <a:t>Beam Inj. at </a:t>
            </a:r>
            <a:r>
              <a:rPr lang="en-US" b="1" dirty="0" smtClean="0">
                <a:solidFill>
                  <a:srgbClr val="006600"/>
                </a:solidFill>
                <a:sym typeface="Symbol"/>
              </a:rPr>
              <a:t>-144s w.r.t. Bmin</a:t>
            </a:r>
            <a:r>
              <a:rPr lang="en-US" b="1" dirty="0">
                <a:solidFill>
                  <a:srgbClr val="006600"/>
                </a:solidFill>
                <a:sym typeface="Symbol"/>
              </a:rPr>
              <a:t> </a:t>
            </a:r>
            <a:r>
              <a:rPr lang="en-US" b="1" dirty="0" smtClean="0">
                <a:solidFill>
                  <a:srgbClr val="006600"/>
                </a:solidFill>
                <a:sym typeface="Symbol"/>
              </a:rPr>
              <a:t>(17BT)</a:t>
            </a:r>
          </a:p>
        </p:txBody>
      </p:sp>
      <p:sp>
        <p:nvSpPr>
          <p:cNvPr id="7" name="TextBox 6"/>
          <p:cNvSpPr txBox="1"/>
          <p:nvPr/>
        </p:nvSpPr>
        <p:spPr>
          <a:xfrm>
            <a:off x="309436" y="1088567"/>
            <a:ext cx="3818674" cy="646331"/>
          </a:xfrm>
          <a:prstGeom prst="rect">
            <a:avLst/>
          </a:prstGeom>
          <a:noFill/>
        </p:spPr>
        <p:txBody>
          <a:bodyPr wrap="none" rtlCol="0">
            <a:spAutoFit/>
          </a:bodyPr>
          <a:lstStyle/>
          <a:p>
            <a:pPr algn="ctr"/>
            <a:r>
              <a:rPr lang="en-US" b="1" dirty="0" smtClean="0">
                <a:solidFill>
                  <a:srgbClr val="FF0000"/>
                </a:solidFill>
              </a:rPr>
              <a:t>Operational  Scheme:</a:t>
            </a:r>
          </a:p>
          <a:p>
            <a:pPr algn="ctr"/>
            <a:r>
              <a:rPr lang="en-US" b="1" dirty="0" smtClean="0">
                <a:solidFill>
                  <a:srgbClr val="FF0000"/>
                </a:solidFill>
              </a:rPr>
              <a:t>Beam inj. at -11</a:t>
            </a:r>
            <a:r>
              <a:rPr lang="en-US" b="1" dirty="0">
                <a:solidFill>
                  <a:srgbClr val="FF0000"/>
                </a:solidFill>
                <a:sym typeface="Symbol"/>
              </a:rPr>
              <a:t> </a:t>
            </a:r>
            <a:r>
              <a:rPr lang="en-US" b="1" dirty="0" smtClean="0">
                <a:solidFill>
                  <a:srgbClr val="FF0000"/>
                </a:solidFill>
                <a:sym typeface="Symbol"/>
              </a:rPr>
              <a:t>s w.r.t. Bmin</a:t>
            </a:r>
            <a:r>
              <a:rPr lang="en-US" b="1" dirty="0">
                <a:solidFill>
                  <a:srgbClr val="FF0000"/>
                </a:solidFill>
                <a:sym typeface="Symbol"/>
              </a:rPr>
              <a:t> </a:t>
            </a:r>
            <a:r>
              <a:rPr lang="en-US" b="1" dirty="0" smtClean="0">
                <a:solidFill>
                  <a:srgbClr val="FF0000"/>
                </a:solidFill>
                <a:sym typeface="Symbol"/>
              </a:rPr>
              <a:t>(17BT)</a:t>
            </a:r>
            <a:r>
              <a:rPr lang="en-US" b="1" dirty="0" smtClean="0">
                <a:solidFill>
                  <a:srgbClr val="FF0000"/>
                </a:solidFill>
              </a:rPr>
              <a:t>  </a:t>
            </a:r>
            <a:endParaRPr lang="en-US" b="1" dirty="0">
              <a:solidFill>
                <a:srgbClr val="FF0000"/>
              </a:solidFill>
            </a:endParaRPr>
          </a:p>
        </p:txBody>
      </p:sp>
      <p:sp>
        <p:nvSpPr>
          <p:cNvPr id="10" name="TextBox 9"/>
          <p:cNvSpPr txBox="1"/>
          <p:nvPr/>
        </p:nvSpPr>
        <p:spPr>
          <a:xfrm>
            <a:off x="5675063" y="5416073"/>
            <a:ext cx="2363852" cy="923330"/>
          </a:xfrm>
          <a:prstGeom prst="rect">
            <a:avLst/>
          </a:prstGeom>
          <a:noFill/>
        </p:spPr>
        <p:txBody>
          <a:bodyPr wrap="none" rtlCol="0">
            <a:spAutoFit/>
          </a:bodyPr>
          <a:lstStyle/>
          <a:p>
            <a:pPr algn="ctr"/>
            <a:r>
              <a:rPr lang="en-US" b="1" dirty="0" smtClean="0">
                <a:solidFill>
                  <a:srgbClr val="006600"/>
                </a:solidFill>
              </a:rPr>
              <a:t>Bucket </a:t>
            </a:r>
            <a:r>
              <a:rPr lang="en-US" b="1" dirty="0" smtClean="0">
                <a:solidFill>
                  <a:srgbClr val="006600"/>
                </a:solidFill>
              </a:rPr>
              <a:t>Area=0.065 </a:t>
            </a:r>
            <a:r>
              <a:rPr lang="en-US" b="1" dirty="0" smtClean="0">
                <a:solidFill>
                  <a:srgbClr val="006600"/>
                </a:solidFill>
              </a:rPr>
              <a:t>eVs</a:t>
            </a:r>
          </a:p>
          <a:p>
            <a:pPr algn="ctr"/>
            <a:r>
              <a:rPr lang="en-US" b="1" dirty="0" smtClean="0">
                <a:solidFill>
                  <a:srgbClr val="006600"/>
                </a:solidFill>
              </a:rPr>
              <a:t> </a:t>
            </a:r>
            <a:r>
              <a:rPr lang="en-US" b="1" dirty="0" smtClean="0">
                <a:solidFill>
                  <a:srgbClr val="006600"/>
                </a:solidFill>
                <a:sym typeface="Symbol"/>
              </a:rPr>
              <a:t></a:t>
            </a:r>
            <a:r>
              <a:rPr lang="en-US" b="1" baseline="-25000" dirty="0" smtClean="0">
                <a:solidFill>
                  <a:srgbClr val="006600"/>
                </a:solidFill>
                <a:sym typeface="Symbol"/>
              </a:rPr>
              <a:t>L</a:t>
            </a:r>
            <a:r>
              <a:rPr lang="en-US" b="1" dirty="0" smtClean="0">
                <a:solidFill>
                  <a:srgbClr val="006600"/>
                </a:solidFill>
                <a:sym typeface="Symbol"/>
              </a:rPr>
              <a:t> = 0.045 eVs</a:t>
            </a:r>
          </a:p>
          <a:p>
            <a:pPr algn="ctr"/>
            <a:r>
              <a:rPr lang="en-US" b="1" dirty="0" smtClean="0">
                <a:solidFill>
                  <a:srgbClr val="006600"/>
                </a:solidFill>
                <a:sym typeface="Symbol"/>
              </a:rPr>
              <a:t>No Beam loss</a:t>
            </a:r>
          </a:p>
        </p:txBody>
      </p:sp>
      <p:sp>
        <p:nvSpPr>
          <p:cNvPr id="11" name="TextBox 10"/>
          <p:cNvSpPr txBox="1"/>
          <p:nvPr/>
        </p:nvSpPr>
        <p:spPr>
          <a:xfrm>
            <a:off x="929060" y="4990397"/>
            <a:ext cx="2579424" cy="1477328"/>
          </a:xfrm>
          <a:prstGeom prst="rect">
            <a:avLst/>
          </a:prstGeom>
          <a:noFill/>
        </p:spPr>
        <p:txBody>
          <a:bodyPr wrap="none" rtlCol="0">
            <a:spAutoFit/>
          </a:bodyPr>
          <a:lstStyle/>
          <a:p>
            <a:pPr algn="ctr"/>
            <a:r>
              <a:rPr lang="en-US" b="1" dirty="0" err="1" smtClean="0">
                <a:solidFill>
                  <a:srgbClr val="FF0000"/>
                </a:solidFill>
              </a:rPr>
              <a:t>Vrf</a:t>
            </a:r>
            <a:r>
              <a:rPr lang="en-US" b="1" dirty="0" smtClean="0">
                <a:solidFill>
                  <a:srgbClr val="FF0000"/>
                </a:solidFill>
              </a:rPr>
              <a:t> (@400</a:t>
            </a:r>
            <a:r>
              <a:rPr lang="en-US" b="1" dirty="0">
                <a:solidFill>
                  <a:srgbClr val="FF0000"/>
                </a:solidFill>
                <a:sym typeface="Symbol"/>
              </a:rPr>
              <a:t> </a:t>
            </a:r>
            <a:r>
              <a:rPr lang="en-US" b="1" dirty="0" smtClean="0">
                <a:solidFill>
                  <a:srgbClr val="FF0000"/>
                </a:solidFill>
                <a:sym typeface="Symbol"/>
              </a:rPr>
              <a:t>s)</a:t>
            </a:r>
            <a:r>
              <a:rPr lang="en-US" b="1" dirty="0" smtClean="0">
                <a:solidFill>
                  <a:srgbClr val="FF0000"/>
                </a:solidFill>
              </a:rPr>
              <a:t> =  0.81 MV</a:t>
            </a:r>
          </a:p>
          <a:p>
            <a:pPr algn="ctr"/>
            <a:r>
              <a:rPr lang="en-US" b="1" dirty="0" smtClean="0">
                <a:solidFill>
                  <a:srgbClr val="FF0000"/>
                </a:solidFill>
              </a:rPr>
              <a:t>Bucket Area = 0.07 eVs</a:t>
            </a:r>
          </a:p>
          <a:p>
            <a:pPr algn="ctr"/>
            <a:r>
              <a:rPr lang="en-US" b="1" dirty="0" smtClean="0">
                <a:solidFill>
                  <a:srgbClr val="FF0000"/>
                </a:solidFill>
                <a:sym typeface="Symbol"/>
              </a:rPr>
              <a:t></a:t>
            </a:r>
            <a:r>
              <a:rPr lang="en-US" b="1" baseline="-25000" dirty="0" smtClean="0">
                <a:solidFill>
                  <a:srgbClr val="FF0000"/>
                </a:solidFill>
                <a:sym typeface="Symbol"/>
              </a:rPr>
              <a:t>L</a:t>
            </a:r>
            <a:r>
              <a:rPr lang="en-US" b="1" dirty="0" smtClean="0">
                <a:solidFill>
                  <a:srgbClr val="FF0000"/>
                </a:solidFill>
                <a:sym typeface="Symbol"/>
              </a:rPr>
              <a:t> = 0.06 eVs</a:t>
            </a:r>
          </a:p>
          <a:p>
            <a:pPr algn="ctr"/>
            <a:r>
              <a:rPr lang="en-US" b="1" dirty="0" smtClean="0">
                <a:solidFill>
                  <a:srgbClr val="FF0000"/>
                </a:solidFill>
                <a:sym typeface="Symbol"/>
              </a:rPr>
              <a:t>~2% Beam loss</a:t>
            </a:r>
          </a:p>
          <a:p>
            <a:pPr algn="ctr"/>
            <a:r>
              <a:rPr lang="en-US" b="1" dirty="0">
                <a:solidFill>
                  <a:srgbClr val="FF0000"/>
                </a:solidFill>
                <a:sym typeface="Symbol"/>
              </a:rPr>
              <a:t>e</a:t>
            </a:r>
            <a:r>
              <a:rPr lang="en-US" b="1" dirty="0" smtClean="0">
                <a:solidFill>
                  <a:srgbClr val="FF0000"/>
                </a:solidFill>
                <a:sym typeface="Symbol"/>
              </a:rPr>
              <a:t>ven without SC effects</a:t>
            </a:r>
          </a:p>
        </p:txBody>
      </p:sp>
      <p:sp>
        <p:nvSpPr>
          <p:cNvPr id="12" name="TextBox 11"/>
          <p:cNvSpPr txBox="1"/>
          <p:nvPr/>
        </p:nvSpPr>
        <p:spPr>
          <a:xfrm>
            <a:off x="2487522" y="710674"/>
            <a:ext cx="4804841" cy="369332"/>
          </a:xfrm>
          <a:prstGeom prst="rect">
            <a:avLst/>
          </a:prstGeom>
          <a:noFill/>
        </p:spPr>
        <p:txBody>
          <a:bodyPr wrap="none" rtlCol="0">
            <a:spAutoFit/>
          </a:bodyPr>
          <a:lstStyle/>
          <a:p>
            <a:r>
              <a:rPr lang="en-US" b="1" dirty="0" smtClean="0"/>
              <a:t>Used </a:t>
            </a:r>
            <a:r>
              <a:rPr lang="en-US" b="1" dirty="0" err="1" smtClean="0"/>
              <a:t>dE</a:t>
            </a:r>
            <a:r>
              <a:rPr lang="en-US" b="1" baseline="-25000" dirty="0" err="1" smtClean="0"/>
              <a:t>full</a:t>
            </a:r>
            <a:r>
              <a:rPr lang="en-US" b="1" dirty="0" smtClean="0"/>
              <a:t> @ </a:t>
            </a:r>
            <a:r>
              <a:rPr lang="en-US" b="1" dirty="0" err="1" smtClean="0"/>
              <a:t>Inj</a:t>
            </a:r>
            <a:r>
              <a:rPr lang="en-US" b="1" dirty="0" smtClean="0"/>
              <a:t>= </a:t>
            </a:r>
            <a:r>
              <a:rPr lang="en-US" b="1" dirty="0" smtClean="0">
                <a:sym typeface="Symbol"/>
              </a:rPr>
              <a:t>0.8 MeV (Measured at Inj.) </a:t>
            </a:r>
            <a:endParaRPr lang="en-US" b="1" dirty="0"/>
          </a:p>
        </p:txBody>
      </p:sp>
      <p:sp>
        <p:nvSpPr>
          <p:cNvPr id="2" name="Oval 1"/>
          <p:cNvSpPr/>
          <p:nvPr/>
        </p:nvSpPr>
        <p:spPr>
          <a:xfrm>
            <a:off x="929060" y="5883934"/>
            <a:ext cx="2728540" cy="63698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486400" y="6005592"/>
            <a:ext cx="2728540" cy="35561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E9F5A684-8D20-4DA3-A9FC-BF564364D81E}" type="slidenum">
              <a:rPr lang="en-US" smtClean="0"/>
              <a:t>11</a:t>
            </a:fld>
            <a:endParaRPr lang="en-US"/>
          </a:p>
        </p:txBody>
      </p:sp>
      <p:grpSp>
        <p:nvGrpSpPr>
          <p:cNvPr id="21" name="Group 20"/>
          <p:cNvGrpSpPr/>
          <p:nvPr/>
        </p:nvGrpSpPr>
        <p:grpSpPr>
          <a:xfrm>
            <a:off x="5099327" y="1833262"/>
            <a:ext cx="3423983" cy="3563297"/>
            <a:chOff x="5280302" y="1833262"/>
            <a:chExt cx="3423983" cy="3563297"/>
          </a:xfrm>
        </p:grpSpPr>
        <p:pic>
          <p:nvPicPr>
            <p:cNvPr id="20" name="Picture 19"/>
            <p:cNvPicPr>
              <a:picLocks noChangeAspect="1"/>
            </p:cNvPicPr>
            <p:nvPr/>
          </p:nvPicPr>
          <p:blipFill>
            <a:blip r:embed="rId2"/>
            <a:stretch>
              <a:fillRect/>
            </a:stretch>
          </p:blipFill>
          <p:spPr>
            <a:xfrm>
              <a:off x="5280302" y="1833262"/>
              <a:ext cx="3423983" cy="2156190"/>
            </a:xfrm>
            <a:prstGeom prst="rect">
              <a:avLst/>
            </a:prstGeom>
            <a:ln>
              <a:solidFill>
                <a:schemeClr val="tx1"/>
              </a:solidFill>
            </a:ln>
          </p:spPr>
        </p:pic>
        <p:pic>
          <p:nvPicPr>
            <p:cNvPr id="19" name="Picture 18"/>
            <p:cNvPicPr>
              <a:picLocks noChangeAspect="1"/>
            </p:cNvPicPr>
            <p:nvPr/>
          </p:nvPicPr>
          <p:blipFill>
            <a:blip r:embed="rId3"/>
            <a:stretch>
              <a:fillRect/>
            </a:stretch>
          </p:blipFill>
          <p:spPr>
            <a:xfrm>
              <a:off x="5280302" y="3798802"/>
              <a:ext cx="3414827" cy="1597757"/>
            </a:xfrm>
            <a:prstGeom prst="rect">
              <a:avLst/>
            </a:prstGeom>
            <a:ln>
              <a:solidFill>
                <a:schemeClr val="tx1"/>
              </a:solidFill>
            </a:ln>
          </p:spPr>
        </p:pic>
      </p:grpSp>
      <p:grpSp>
        <p:nvGrpSpPr>
          <p:cNvPr id="24" name="Group 23"/>
          <p:cNvGrpSpPr/>
          <p:nvPr/>
        </p:nvGrpSpPr>
        <p:grpSpPr>
          <a:xfrm>
            <a:off x="604738" y="1724776"/>
            <a:ext cx="3377184" cy="3563297"/>
            <a:chOff x="604738" y="2120383"/>
            <a:chExt cx="3377184" cy="4158857"/>
          </a:xfrm>
        </p:grpSpPr>
        <p:pic>
          <p:nvPicPr>
            <p:cNvPr id="23" name="Picture 22"/>
            <p:cNvPicPr>
              <a:picLocks noChangeAspect="1"/>
            </p:cNvPicPr>
            <p:nvPr/>
          </p:nvPicPr>
          <p:blipFill>
            <a:blip r:embed="rId4"/>
            <a:stretch>
              <a:fillRect/>
            </a:stretch>
          </p:blipFill>
          <p:spPr>
            <a:xfrm>
              <a:off x="604738" y="2120383"/>
              <a:ext cx="3377184" cy="2342435"/>
            </a:xfrm>
            <a:prstGeom prst="rect">
              <a:avLst/>
            </a:prstGeom>
            <a:ln>
              <a:solidFill>
                <a:schemeClr val="tx1"/>
              </a:solidFill>
            </a:ln>
          </p:spPr>
        </p:pic>
        <p:pic>
          <p:nvPicPr>
            <p:cNvPr id="22" name="Picture 21"/>
            <p:cNvPicPr>
              <a:picLocks noChangeAspect="1"/>
            </p:cNvPicPr>
            <p:nvPr/>
          </p:nvPicPr>
          <p:blipFill>
            <a:blip r:embed="rId5"/>
            <a:stretch>
              <a:fillRect/>
            </a:stretch>
          </p:blipFill>
          <p:spPr>
            <a:xfrm>
              <a:off x="606765" y="4256787"/>
              <a:ext cx="3352093" cy="2022453"/>
            </a:xfrm>
            <a:prstGeom prst="rect">
              <a:avLst/>
            </a:prstGeom>
            <a:ln>
              <a:solidFill>
                <a:schemeClr val="tx1"/>
              </a:solidFill>
            </a:ln>
          </p:spPr>
        </p:pic>
      </p:grpSp>
      <p:sp>
        <p:nvSpPr>
          <p:cNvPr id="14" name="TextBox 13"/>
          <p:cNvSpPr txBox="1"/>
          <p:nvPr/>
        </p:nvSpPr>
        <p:spPr>
          <a:xfrm>
            <a:off x="6093253" y="2362518"/>
            <a:ext cx="2398221" cy="276999"/>
          </a:xfrm>
          <a:prstGeom prst="rect">
            <a:avLst/>
          </a:prstGeom>
          <a:solidFill>
            <a:srgbClr val="FFFF00"/>
          </a:solidFill>
          <a:ln>
            <a:solidFill>
              <a:schemeClr val="tx1"/>
            </a:solidFill>
          </a:ln>
        </p:spPr>
        <p:txBody>
          <a:bodyPr wrap="none" rtlCol="0">
            <a:spAutoFit/>
          </a:bodyPr>
          <a:lstStyle/>
          <a:p>
            <a:r>
              <a:rPr lang="en-US" sz="1200" dirty="0" smtClean="0">
                <a:sym typeface="Symbol"/>
              </a:rPr>
              <a:t>~150s after </a:t>
            </a:r>
            <a:r>
              <a:rPr lang="en-US" sz="1200" dirty="0" err="1" smtClean="0">
                <a:sym typeface="Symbol"/>
              </a:rPr>
              <a:t>Bmin</a:t>
            </a:r>
            <a:r>
              <a:rPr lang="en-US" sz="1200" dirty="0" smtClean="0">
                <a:sym typeface="Symbol"/>
              </a:rPr>
              <a:t> – end of capture</a:t>
            </a:r>
            <a:endParaRPr lang="en-US" sz="1200" dirty="0"/>
          </a:p>
        </p:txBody>
      </p:sp>
      <p:sp>
        <p:nvSpPr>
          <p:cNvPr id="25" name="TextBox 24"/>
          <p:cNvSpPr txBox="1"/>
          <p:nvPr/>
        </p:nvSpPr>
        <p:spPr>
          <a:xfrm>
            <a:off x="1467810" y="2232607"/>
            <a:ext cx="2398221" cy="276999"/>
          </a:xfrm>
          <a:prstGeom prst="rect">
            <a:avLst/>
          </a:prstGeom>
          <a:solidFill>
            <a:srgbClr val="FFFF00"/>
          </a:solidFill>
          <a:ln>
            <a:solidFill>
              <a:schemeClr val="tx1"/>
            </a:solidFill>
          </a:ln>
        </p:spPr>
        <p:txBody>
          <a:bodyPr wrap="none" rtlCol="0">
            <a:spAutoFit/>
          </a:bodyPr>
          <a:lstStyle/>
          <a:p>
            <a:r>
              <a:rPr lang="en-US" sz="1200" dirty="0" smtClean="0">
                <a:sym typeface="Symbol"/>
              </a:rPr>
              <a:t>~220s after </a:t>
            </a:r>
            <a:r>
              <a:rPr lang="en-US" sz="1200" dirty="0" err="1" smtClean="0">
                <a:sym typeface="Symbol"/>
              </a:rPr>
              <a:t>Bmin</a:t>
            </a:r>
            <a:r>
              <a:rPr lang="en-US" sz="1200" dirty="0" smtClean="0">
                <a:sym typeface="Symbol"/>
              </a:rPr>
              <a:t> – end of capture</a:t>
            </a:r>
            <a:endParaRPr lang="en-US" sz="1200" dirty="0"/>
          </a:p>
        </p:txBody>
      </p:sp>
      <p:sp>
        <p:nvSpPr>
          <p:cNvPr id="4" name="Date Placeholder 3"/>
          <p:cNvSpPr>
            <a:spLocks noGrp="1"/>
          </p:cNvSpPr>
          <p:nvPr>
            <p:ph type="dt" sz="half" idx="10"/>
          </p:nvPr>
        </p:nvSpPr>
        <p:spPr>
          <a:xfrm>
            <a:off x="457200" y="6464838"/>
            <a:ext cx="2133600" cy="365125"/>
          </a:xfrm>
        </p:spPr>
        <p:txBody>
          <a:bodyPr/>
          <a:lstStyle/>
          <a:p>
            <a:r>
              <a:rPr lang="en-US" dirty="0" smtClean="0"/>
              <a:t>3/12/2015  Chandra Bhat</a:t>
            </a:r>
            <a:endParaRPr lang="en-US" dirty="0"/>
          </a:p>
        </p:txBody>
      </p:sp>
    </p:spTree>
    <p:extLst>
      <p:ext uri="{BB962C8B-B14F-4D97-AF65-F5344CB8AC3E}">
        <p14:creationId xmlns:p14="http://schemas.microsoft.com/office/powerpoint/2010/main" val="1390755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p:cNvGrpSpPr/>
          <p:nvPr/>
        </p:nvGrpSpPr>
        <p:grpSpPr>
          <a:xfrm>
            <a:off x="4686775" y="1441523"/>
            <a:ext cx="3438114" cy="3414671"/>
            <a:chOff x="4329724" y="1818626"/>
            <a:chExt cx="3438114" cy="3414671"/>
          </a:xfrm>
        </p:grpSpPr>
        <p:pic>
          <p:nvPicPr>
            <p:cNvPr id="11" name="Picture 10"/>
            <p:cNvPicPr>
              <a:picLocks noChangeAspect="1"/>
            </p:cNvPicPr>
            <p:nvPr/>
          </p:nvPicPr>
          <p:blipFill>
            <a:blip r:embed="rId2"/>
            <a:stretch>
              <a:fillRect/>
            </a:stretch>
          </p:blipFill>
          <p:spPr>
            <a:xfrm>
              <a:off x="4350956" y="1818626"/>
              <a:ext cx="3416882" cy="1981107"/>
            </a:xfrm>
            <a:prstGeom prst="rect">
              <a:avLst/>
            </a:prstGeom>
            <a:ln>
              <a:solidFill>
                <a:schemeClr val="tx1"/>
              </a:solidFill>
            </a:ln>
          </p:spPr>
        </p:pic>
        <p:pic>
          <p:nvPicPr>
            <p:cNvPr id="22" name="Picture 21"/>
            <p:cNvPicPr>
              <a:picLocks noChangeAspect="1"/>
            </p:cNvPicPr>
            <p:nvPr/>
          </p:nvPicPr>
          <p:blipFill>
            <a:blip r:embed="rId3"/>
            <a:stretch>
              <a:fillRect/>
            </a:stretch>
          </p:blipFill>
          <p:spPr>
            <a:xfrm>
              <a:off x="4329724" y="3631962"/>
              <a:ext cx="3438114" cy="1601335"/>
            </a:xfrm>
            <a:prstGeom prst="rect">
              <a:avLst/>
            </a:prstGeom>
            <a:ln>
              <a:solidFill>
                <a:schemeClr val="tx1"/>
              </a:solidFill>
            </a:ln>
          </p:spPr>
        </p:pic>
      </p:grpSp>
      <p:sp>
        <p:nvSpPr>
          <p:cNvPr id="5" name="Rectangle 4"/>
          <p:cNvSpPr/>
          <p:nvPr/>
        </p:nvSpPr>
        <p:spPr>
          <a:xfrm>
            <a:off x="125392" y="39469"/>
            <a:ext cx="8991600" cy="646331"/>
          </a:xfrm>
          <a:prstGeom prst="rect">
            <a:avLst/>
          </a:prstGeom>
        </p:spPr>
        <p:txBody>
          <a:bodyPr wrap="square">
            <a:spAutoFit/>
          </a:bodyPr>
          <a:lstStyle/>
          <a:p>
            <a:pPr algn="ctr"/>
            <a:r>
              <a:rPr lang="en-US" sz="3600" b="1" u="sng" dirty="0" smtClean="0">
                <a:solidFill>
                  <a:srgbClr val="0070C0"/>
                </a:solidFill>
              </a:rPr>
              <a:t>Early Inj. Scheme: Beam at ~1ms w.r.t. Inj.  </a:t>
            </a:r>
          </a:p>
        </p:txBody>
      </p:sp>
      <p:sp>
        <p:nvSpPr>
          <p:cNvPr id="6" name="TextBox 5"/>
          <p:cNvSpPr txBox="1"/>
          <p:nvPr/>
        </p:nvSpPr>
        <p:spPr>
          <a:xfrm>
            <a:off x="4196032" y="709141"/>
            <a:ext cx="4419600" cy="584775"/>
          </a:xfrm>
          <a:prstGeom prst="rect">
            <a:avLst/>
          </a:prstGeom>
          <a:noFill/>
        </p:spPr>
        <p:txBody>
          <a:bodyPr wrap="square" rtlCol="0">
            <a:spAutoFit/>
          </a:bodyPr>
          <a:lstStyle/>
          <a:p>
            <a:pPr algn="ctr"/>
            <a:r>
              <a:rPr lang="en-US" b="1" dirty="0" smtClean="0">
                <a:solidFill>
                  <a:srgbClr val="006600"/>
                </a:solidFill>
              </a:rPr>
              <a:t>Beam Inj. at </a:t>
            </a:r>
            <a:r>
              <a:rPr lang="en-US" b="1" dirty="0" smtClean="0">
                <a:solidFill>
                  <a:srgbClr val="006600"/>
                </a:solidFill>
                <a:sym typeface="Symbol"/>
              </a:rPr>
              <a:t>-144s w.r.t. </a:t>
            </a:r>
            <a:r>
              <a:rPr lang="en-US" b="1" dirty="0" err="1" smtClean="0">
                <a:solidFill>
                  <a:srgbClr val="006600"/>
                </a:solidFill>
                <a:sym typeface="Symbol"/>
              </a:rPr>
              <a:t>Bmin</a:t>
            </a:r>
            <a:r>
              <a:rPr lang="en-US" b="1" dirty="0">
                <a:solidFill>
                  <a:srgbClr val="006600"/>
                </a:solidFill>
                <a:sym typeface="Symbol"/>
              </a:rPr>
              <a:t> </a:t>
            </a:r>
            <a:r>
              <a:rPr lang="en-US" b="1" dirty="0" smtClean="0">
                <a:solidFill>
                  <a:srgbClr val="006600"/>
                </a:solidFill>
                <a:sym typeface="Symbol"/>
              </a:rPr>
              <a:t> (16BT)</a:t>
            </a:r>
          </a:p>
          <a:p>
            <a:pPr algn="ctr"/>
            <a:r>
              <a:rPr lang="en-US" sz="1400" b="1" dirty="0" smtClean="0">
                <a:solidFill>
                  <a:srgbClr val="006600"/>
                </a:solidFill>
                <a:sym typeface="Symbol"/>
              </a:rPr>
              <a:t>Simulations with longitudinal SC(symmetric)</a:t>
            </a:r>
          </a:p>
        </p:txBody>
      </p:sp>
      <p:sp>
        <p:nvSpPr>
          <p:cNvPr id="10" name="TextBox 9"/>
          <p:cNvSpPr txBox="1"/>
          <p:nvPr/>
        </p:nvSpPr>
        <p:spPr>
          <a:xfrm>
            <a:off x="3914473" y="5006306"/>
            <a:ext cx="4701159" cy="1477328"/>
          </a:xfrm>
          <a:prstGeom prst="rect">
            <a:avLst/>
          </a:prstGeom>
          <a:noFill/>
        </p:spPr>
        <p:txBody>
          <a:bodyPr wrap="none" rtlCol="0">
            <a:spAutoFit/>
          </a:bodyPr>
          <a:lstStyle/>
          <a:p>
            <a:pPr algn="ctr"/>
            <a:r>
              <a:rPr lang="en-US" b="1" dirty="0" err="1" smtClean="0">
                <a:solidFill>
                  <a:srgbClr val="006600"/>
                </a:solidFill>
              </a:rPr>
              <a:t>Vrf</a:t>
            </a:r>
            <a:r>
              <a:rPr lang="en-US" b="1" dirty="0">
                <a:solidFill>
                  <a:srgbClr val="FF0000"/>
                </a:solidFill>
              </a:rPr>
              <a:t> </a:t>
            </a:r>
            <a:r>
              <a:rPr lang="en-US" b="1" dirty="0">
                <a:solidFill>
                  <a:srgbClr val="006600"/>
                </a:solidFill>
              </a:rPr>
              <a:t>(@400</a:t>
            </a:r>
            <a:r>
              <a:rPr lang="en-US" b="1" dirty="0">
                <a:solidFill>
                  <a:srgbClr val="006600"/>
                </a:solidFill>
                <a:sym typeface="Symbol"/>
              </a:rPr>
              <a:t> s)</a:t>
            </a:r>
            <a:r>
              <a:rPr lang="en-US" b="1" dirty="0" smtClean="0">
                <a:solidFill>
                  <a:srgbClr val="006600"/>
                </a:solidFill>
              </a:rPr>
              <a:t> =  0.44 MV</a:t>
            </a:r>
          </a:p>
          <a:p>
            <a:pPr algn="ctr"/>
            <a:r>
              <a:rPr lang="en-US" b="1" dirty="0" smtClean="0">
                <a:solidFill>
                  <a:srgbClr val="006600"/>
                </a:solidFill>
              </a:rPr>
              <a:t>Bucket Area=0.06 eVs</a:t>
            </a:r>
          </a:p>
          <a:p>
            <a:pPr algn="ctr"/>
            <a:r>
              <a:rPr lang="en-US" b="1" dirty="0" smtClean="0">
                <a:solidFill>
                  <a:srgbClr val="006600"/>
                </a:solidFill>
                <a:sym typeface="Symbol"/>
              </a:rPr>
              <a:t></a:t>
            </a:r>
            <a:r>
              <a:rPr lang="en-US" b="1" baseline="-25000" dirty="0" smtClean="0">
                <a:solidFill>
                  <a:srgbClr val="006600"/>
                </a:solidFill>
                <a:sym typeface="Symbol"/>
              </a:rPr>
              <a:t>L</a:t>
            </a:r>
            <a:r>
              <a:rPr lang="en-US" b="1" dirty="0" smtClean="0">
                <a:solidFill>
                  <a:srgbClr val="006600"/>
                </a:solidFill>
                <a:sym typeface="Symbol"/>
              </a:rPr>
              <a:t>  </a:t>
            </a:r>
            <a:r>
              <a:rPr lang="en-US" b="1" dirty="0" smtClean="0">
                <a:solidFill>
                  <a:srgbClr val="006600"/>
                </a:solidFill>
                <a:sym typeface="Symbol" panose="05050102010706020507" pitchFamily="18" charset="2"/>
              </a:rPr>
              <a:t> × </a:t>
            </a:r>
            <a:r>
              <a:rPr lang="en-US" b="1" dirty="0">
                <a:solidFill>
                  <a:srgbClr val="006600"/>
                </a:solidFill>
                <a:sym typeface="Symbol" panose="05050102010706020507" pitchFamily="18" charset="2"/>
              </a:rPr>
              <a:t>0.008µsc </a:t>
            </a:r>
            <a:r>
              <a:rPr lang="en-US" b="1" dirty="0" smtClean="0">
                <a:solidFill>
                  <a:srgbClr val="006600"/>
                </a:solidFill>
                <a:sym typeface="Symbol" panose="05050102010706020507" pitchFamily="18" charset="2"/>
              </a:rPr>
              <a:t>× 1.8 MeV = </a:t>
            </a:r>
            <a:r>
              <a:rPr lang="en-US" b="1" dirty="0" smtClean="0">
                <a:solidFill>
                  <a:srgbClr val="006600"/>
                </a:solidFill>
                <a:sym typeface="Symbol"/>
              </a:rPr>
              <a:t>0.045 eVs</a:t>
            </a:r>
          </a:p>
          <a:p>
            <a:pPr algn="ctr"/>
            <a:r>
              <a:rPr lang="en-US" b="1" dirty="0" smtClean="0">
                <a:solidFill>
                  <a:srgbClr val="006600"/>
                </a:solidFill>
                <a:sym typeface="Symbol"/>
              </a:rPr>
              <a:t>No Beam loss even with SC effect</a:t>
            </a:r>
          </a:p>
          <a:p>
            <a:pPr algn="ctr"/>
            <a:r>
              <a:rPr lang="en-US" b="1" dirty="0" smtClean="0">
                <a:solidFill>
                  <a:srgbClr val="006600"/>
                </a:solidFill>
                <a:sym typeface="Symbol"/>
              </a:rPr>
              <a:t>~30% lower rf power on average over the cycle </a:t>
            </a:r>
            <a:endParaRPr lang="en-US" b="1" dirty="0">
              <a:solidFill>
                <a:srgbClr val="006600"/>
              </a:solidFill>
            </a:endParaRPr>
          </a:p>
        </p:txBody>
      </p:sp>
      <p:sp>
        <p:nvSpPr>
          <p:cNvPr id="13" name="Oval 12"/>
          <p:cNvSpPr/>
          <p:nvPr/>
        </p:nvSpPr>
        <p:spPr>
          <a:xfrm>
            <a:off x="4463263" y="5306529"/>
            <a:ext cx="3581399" cy="355612"/>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902330" y="1923006"/>
            <a:ext cx="1603581" cy="307777"/>
          </a:xfrm>
          <a:prstGeom prst="rect">
            <a:avLst/>
          </a:prstGeom>
          <a:solidFill>
            <a:srgbClr val="FFFF00"/>
          </a:solidFill>
          <a:ln>
            <a:solidFill>
              <a:schemeClr val="tx1"/>
            </a:solidFill>
          </a:ln>
        </p:spPr>
        <p:txBody>
          <a:bodyPr wrap="none" rtlCol="0">
            <a:spAutoFit/>
          </a:bodyPr>
          <a:lstStyle/>
          <a:p>
            <a:r>
              <a:rPr lang="en-US" sz="1400" dirty="0" smtClean="0">
                <a:sym typeface="Symbol"/>
              </a:rPr>
              <a:t>1ms w.r.t. Beam inj.</a:t>
            </a:r>
            <a:endParaRPr lang="en-US" sz="1400" dirty="0"/>
          </a:p>
        </p:txBody>
      </p:sp>
      <p:grpSp>
        <p:nvGrpSpPr>
          <p:cNvPr id="28" name="Group 27"/>
          <p:cNvGrpSpPr/>
          <p:nvPr/>
        </p:nvGrpSpPr>
        <p:grpSpPr>
          <a:xfrm>
            <a:off x="629797" y="937620"/>
            <a:ext cx="3291840" cy="5328928"/>
            <a:chOff x="4953000" y="1319903"/>
            <a:chExt cx="3291840" cy="5328928"/>
          </a:xfrm>
        </p:grpSpPr>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1319903"/>
              <a:ext cx="3291840" cy="2547747"/>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9858" y="4114800"/>
              <a:ext cx="3284982" cy="2534031"/>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Down Arrow 3"/>
            <p:cNvSpPr/>
            <p:nvPr/>
          </p:nvSpPr>
          <p:spPr>
            <a:xfrm rot="10800000">
              <a:off x="6438900" y="5657349"/>
              <a:ext cx="266699" cy="5148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904080" y="6157554"/>
              <a:ext cx="1396536" cy="319446"/>
            </a:xfrm>
            <a:prstGeom prst="rect">
              <a:avLst/>
            </a:prstGeom>
            <a:noFill/>
          </p:spPr>
          <p:txBody>
            <a:bodyPr wrap="none" rtlCol="0">
              <a:spAutoFit/>
            </a:bodyPr>
            <a:lstStyle/>
            <a:p>
              <a:pPr algn="ctr">
                <a:lnSpc>
                  <a:spcPct val="80000"/>
                </a:lnSpc>
              </a:pPr>
              <a:r>
                <a:rPr lang="en-US" b="1" dirty="0" err="1" smtClean="0"/>
                <a:t>Bmin</a:t>
              </a:r>
              <a:r>
                <a:rPr lang="en-US" b="1" dirty="0" smtClean="0"/>
                <a:t>(</a:t>
              </a:r>
              <a:r>
                <a:rPr lang="en-US" b="1" dirty="0" err="1" smtClean="0"/>
                <a:t>E</a:t>
              </a:r>
              <a:r>
                <a:rPr lang="en-US" b="1" baseline="-25000" dirty="0" err="1" smtClean="0"/>
                <a:t>s</a:t>
              </a:r>
              <a:r>
                <a:rPr lang="en-US" b="1" dirty="0" err="1" smtClean="0"/>
                <a:t>min</a:t>
              </a:r>
              <a:r>
                <a:rPr lang="en-US" b="1" dirty="0" smtClean="0"/>
                <a:t>)</a:t>
              </a:r>
              <a:endParaRPr lang="en-US" b="1" dirty="0"/>
            </a:p>
          </p:txBody>
        </p:sp>
        <p:sp>
          <p:nvSpPr>
            <p:cNvPr id="19" name="Down Arrow 18"/>
            <p:cNvSpPr/>
            <p:nvPr/>
          </p:nvSpPr>
          <p:spPr>
            <a:xfrm rot="10800000">
              <a:off x="6453483" y="2854330"/>
              <a:ext cx="252116" cy="42227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5918664" y="3276600"/>
              <a:ext cx="1396536" cy="319446"/>
            </a:xfrm>
            <a:prstGeom prst="rect">
              <a:avLst/>
            </a:prstGeom>
            <a:noFill/>
          </p:spPr>
          <p:txBody>
            <a:bodyPr wrap="none" rtlCol="0">
              <a:spAutoFit/>
            </a:bodyPr>
            <a:lstStyle/>
            <a:p>
              <a:pPr algn="ctr">
                <a:lnSpc>
                  <a:spcPct val="80000"/>
                </a:lnSpc>
              </a:pPr>
              <a:r>
                <a:rPr lang="en-US" b="1" dirty="0" err="1" smtClean="0"/>
                <a:t>Bmin</a:t>
              </a:r>
              <a:r>
                <a:rPr lang="en-US" b="1" dirty="0" smtClean="0"/>
                <a:t>(</a:t>
              </a:r>
              <a:r>
                <a:rPr lang="en-US" b="1" dirty="0" err="1" smtClean="0"/>
                <a:t>E</a:t>
              </a:r>
              <a:r>
                <a:rPr lang="en-US" b="1" baseline="-25000" dirty="0" err="1" smtClean="0"/>
                <a:t>s</a:t>
              </a:r>
              <a:r>
                <a:rPr lang="en-US" b="1" dirty="0" err="1" smtClean="0"/>
                <a:t>min</a:t>
              </a:r>
              <a:r>
                <a:rPr lang="en-US" b="1" dirty="0" smtClean="0"/>
                <a:t>)</a:t>
              </a:r>
              <a:endParaRPr lang="en-US" b="1" dirty="0"/>
            </a:p>
          </p:txBody>
        </p:sp>
        <p:sp>
          <p:nvSpPr>
            <p:cNvPr id="16" name="TextBox 15"/>
            <p:cNvSpPr txBox="1"/>
            <p:nvPr/>
          </p:nvSpPr>
          <p:spPr>
            <a:xfrm>
              <a:off x="5587629" y="2255222"/>
              <a:ext cx="461152" cy="369332"/>
            </a:xfrm>
            <a:prstGeom prst="rect">
              <a:avLst/>
            </a:prstGeom>
            <a:noFill/>
          </p:spPr>
          <p:txBody>
            <a:bodyPr wrap="none" rtlCol="0">
              <a:spAutoFit/>
            </a:bodyPr>
            <a:lstStyle/>
            <a:p>
              <a:r>
                <a:rPr lang="en-US" dirty="0" err="1" smtClean="0"/>
                <a:t>Vrf</a:t>
              </a:r>
              <a:endParaRPr lang="en-US" dirty="0"/>
            </a:p>
          </p:txBody>
        </p:sp>
        <p:sp>
          <p:nvSpPr>
            <p:cNvPr id="17" name="TextBox 16"/>
            <p:cNvSpPr txBox="1"/>
            <p:nvPr/>
          </p:nvSpPr>
          <p:spPr>
            <a:xfrm>
              <a:off x="5569446" y="4769289"/>
              <a:ext cx="357790" cy="369332"/>
            </a:xfrm>
            <a:prstGeom prst="rect">
              <a:avLst/>
            </a:prstGeom>
            <a:noFill/>
          </p:spPr>
          <p:txBody>
            <a:bodyPr wrap="none" rtlCol="0">
              <a:spAutoFit/>
            </a:bodyPr>
            <a:lstStyle/>
            <a:p>
              <a:r>
                <a:rPr lang="en-US" dirty="0" err="1" smtClean="0"/>
                <a:t>E</a:t>
              </a:r>
              <a:r>
                <a:rPr lang="en-US" baseline="-25000" dirty="0" err="1" smtClean="0"/>
                <a:t>s</a:t>
              </a:r>
              <a:endParaRPr lang="en-US" baseline="-25000" dirty="0"/>
            </a:p>
          </p:txBody>
        </p:sp>
        <p:sp>
          <p:nvSpPr>
            <p:cNvPr id="21" name="TextBox 20"/>
            <p:cNvSpPr txBox="1"/>
            <p:nvPr/>
          </p:nvSpPr>
          <p:spPr>
            <a:xfrm>
              <a:off x="7220545" y="3668060"/>
              <a:ext cx="930832" cy="646331"/>
            </a:xfrm>
            <a:prstGeom prst="rect">
              <a:avLst/>
            </a:prstGeom>
            <a:solidFill>
              <a:srgbClr val="92D050"/>
            </a:solidFill>
          </p:spPr>
          <p:txBody>
            <a:bodyPr wrap="none" rtlCol="0">
              <a:spAutoFit/>
            </a:bodyPr>
            <a:lstStyle/>
            <a:p>
              <a:pPr algn="ctr"/>
              <a:r>
                <a:rPr lang="en-US" dirty="0" smtClean="0"/>
                <a:t>End of </a:t>
              </a:r>
            </a:p>
            <a:p>
              <a:pPr algn="ctr"/>
              <a:r>
                <a:rPr lang="en-US" dirty="0" smtClean="0"/>
                <a:t>Capture</a:t>
              </a:r>
              <a:endParaRPr lang="en-US" dirty="0"/>
            </a:p>
          </p:txBody>
        </p:sp>
      </p:grpSp>
      <p:sp>
        <p:nvSpPr>
          <p:cNvPr id="2" name="Slide Number Placeholder 1"/>
          <p:cNvSpPr>
            <a:spLocks noGrp="1"/>
          </p:cNvSpPr>
          <p:nvPr>
            <p:ph type="sldNum" sz="quarter" idx="12"/>
          </p:nvPr>
        </p:nvSpPr>
        <p:spPr/>
        <p:txBody>
          <a:bodyPr/>
          <a:lstStyle/>
          <a:p>
            <a:fld id="{E9F5A684-8D20-4DA3-A9FC-BF564364D81E}" type="slidenum">
              <a:rPr lang="en-US" smtClean="0"/>
              <a:t>12</a:t>
            </a:fld>
            <a:endParaRPr lang="en-US"/>
          </a:p>
        </p:txBody>
      </p:sp>
      <p:cxnSp>
        <p:nvCxnSpPr>
          <p:cNvPr id="30" name="Straight Arrow Connector 29"/>
          <p:cNvCxnSpPr>
            <a:stCxn id="21" idx="2"/>
          </p:cNvCxnSpPr>
          <p:nvPr/>
        </p:nvCxnSpPr>
        <p:spPr>
          <a:xfrm>
            <a:off x="3362758" y="3932108"/>
            <a:ext cx="208507" cy="51858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V="1">
            <a:off x="3258504" y="1695435"/>
            <a:ext cx="312761" cy="156070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728721" y="3905040"/>
            <a:ext cx="230577" cy="55460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745685" y="3159282"/>
            <a:ext cx="191543" cy="38856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061" name="Straight Connector 2060"/>
          <p:cNvCxnSpPr/>
          <p:nvPr/>
        </p:nvCxnSpPr>
        <p:spPr>
          <a:xfrm>
            <a:off x="1157035" y="2712241"/>
            <a:ext cx="0" cy="229406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37196" y="2683182"/>
            <a:ext cx="0" cy="2294065"/>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98409" y="3515431"/>
            <a:ext cx="1656415" cy="369332"/>
          </a:xfrm>
          <a:prstGeom prst="rect">
            <a:avLst/>
          </a:prstGeom>
          <a:solidFill>
            <a:srgbClr val="92D050"/>
          </a:solidFill>
        </p:spPr>
        <p:txBody>
          <a:bodyPr wrap="none" rtlCol="0">
            <a:spAutoFit/>
          </a:bodyPr>
          <a:lstStyle/>
          <a:p>
            <a:pPr algn="ctr"/>
            <a:r>
              <a:rPr lang="en-US" dirty="0" smtClean="0"/>
              <a:t>Injection region</a:t>
            </a:r>
            <a:endParaRPr lang="en-US" dirty="0"/>
          </a:p>
        </p:txBody>
      </p:sp>
      <p:sp>
        <p:nvSpPr>
          <p:cNvPr id="3" name="Date Placeholder 2"/>
          <p:cNvSpPr>
            <a:spLocks noGrp="1"/>
          </p:cNvSpPr>
          <p:nvPr>
            <p:ph type="dt" sz="half" idx="10"/>
          </p:nvPr>
        </p:nvSpPr>
        <p:spPr/>
        <p:txBody>
          <a:bodyPr/>
          <a:lstStyle/>
          <a:p>
            <a:r>
              <a:rPr lang="en-US" smtClean="0"/>
              <a:t>3/12/2015  Chandra Bhat</a:t>
            </a:r>
            <a:endParaRPr lang="en-US"/>
          </a:p>
        </p:txBody>
      </p:sp>
    </p:spTree>
    <p:extLst>
      <p:ext uri="{BB962C8B-B14F-4D97-AF65-F5344CB8AC3E}">
        <p14:creationId xmlns:p14="http://schemas.microsoft.com/office/powerpoint/2010/main" val="37046629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298" y="2159149"/>
            <a:ext cx="4411463" cy="3512820"/>
          </a:xfrm>
          <a:prstGeom prst="rect">
            <a:avLst/>
          </a:prstGeom>
        </p:spPr>
      </p:pic>
      <p:sp>
        <p:nvSpPr>
          <p:cNvPr id="2" name="Title 1"/>
          <p:cNvSpPr>
            <a:spLocks noGrp="1"/>
          </p:cNvSpPr>
          <p:nvPr>
            <p:ph type="title"/>
          </p:nvPr>
        </p:nvSpPr>
        <p:spPr>
          <a:xfrm>
            <a:off x="457200" y="-10886"/>
            <a:ext cx="8229600" cy="856129"/>
          </a:xfrm>
        </p:spPr>
        <p:txBody>
          <a:bodyPr>
            <a:noAutofit/>
          </a:bodyPr>
          <a:lstStyle/>
          <a:p>
            <a:r>
              <a:rPr lang="en-US" sz="2800" b="1" dirty="0" smtClean="0"/>
              <a:t>Simulation for Injection </a:t>
            </a:r>
            <a:r>
              <a:rPr lang="en-US" sz="2800" b="1" dirty="0" smtClean="0">
                <a:sym typeface="Wingdings" panose="05000000000000000000" pitchFamily="2" charset="2"/>
              </a:rPr>
              <a:t> </a:t>
            </a:r>
            <a:r>
              <a:rPr lang="en-US" sz="2800" b="1" dirty="0" smtClean="0"/>
              <a:t> Extraction  in the Booster </a:t>
            </a:r>
            <a:endParaRPr lang="en-US" sz="2800" b="1" dirty="0"/>
          </a:p>
        </p:txBody>
      </p:sp>
      <p:sp>
        <p:nvSpPr>
          <p:cNvPr id="8" name="TextBox 7"/>
          <p:cNvSpPr txBox="1"/>
          <p:nvPr/>
        </p:nvSpPr>
        <p:spPr>
          <a:xfrm>
            <a:off x="4628272" y="740637"/>
            <a:ext cx="4419600" cy="1200329"/>
          </a:xfrm>
          <a:prstGeom prst="rect">
            <a:avLst/>
          </a:prstGeom>
          <a:noFill/>
        </p:spPr>
        <p:txBody>
          <a:bodyPr wrap="square" rtlCol="0">
            <a:spAutoFit/>
          </a:bodyPr>
          <a:lstStyle/>
          <a:p>
            <a:r>
              <a:rPr lang="en-US" dirty="0" smtClean="0"/>
              <a:t>Proposed Scheme: </a:t>
            </a:r>
            <a:r>
              <a:rPr lang="en-US" b="1" dirty="0" err="1" smtClean="0">
                <a:solidFill>
                  <a:srgbClr val="FF0000"/>
                </a:solidFill>
              </a:rPr>
              <a:t>Inj@</a:t>
            </a:r>
            <a:r>
              <a:rPr lang="en-US" b="1" dirty="0" err="1" smtClean="0">
                <a:solidFill>
                  <a:srgbClr val="FF0000"/>
                </a:solidFill>
                <a:sym typeface="Symbol"/>
              </a:rPr>
              <a:t>Bdot</a:t>
            </a:r>
            <a:r>
              <a:rPr lang="en-US" b="1" dirty="0" smtClean="0">
                <a:solidFill>
                  <a:srgbClr val="FF0000"/>
                </a:solidFill>
                <a:sym typeface="Symbol"/>
              </a:rPr>
              <a:t>=0 at -100s, </a:t>
            </a:r>
            <a:r>
              <a:rPr lang="en-US" dirty="0" smtClean="0">
                <a:sym typeface="Symbol"/>
              </a:rPr>
              <a:t>Capture from </a:t>
            </a:r>
            <a:r>
              <a:rPr lang="en-US" dirty="0">
                <a:sym typeface="Symbol"/>
              </a:rPr>
              <a:t>-64 s</a:t>
            </a:r>
            <a:r>
              <a:rPr lang="en-US" dirty="0" smtClean="0"/>
              <a:t>  to 135</a:t>
            </a:r>
            <a:r>
              <a:rPr lang="en-US" dirty="0" smtClean="0">
                <a:sym typeface="Symbol"/>
              </a:rPr>
              <a:t>s, with a phase kick of </a:t>
            </a:r>
            <a:r>
              <a:rPr lang="en-US" dirty="0">
                <a:sym typeface="Symbol"/>
              </a:rPr>
              <a:t>~ </a:t>
            </a:r>
            <a:r>
              <a:rPr lang="en-US" dirty="0" smtClean="0">
                <a:sym typeface="Symbol"/>
              </a:rPr>
              <a:t>6 </a:t>
            </a:r>
            <a:r>
              <a:rPr lang="en-US" dirty="0" err="1" smtClean="0">
                <a:sym typeface="Symbol"/>
              </a:rPr>
              <a:t>deg</a:t>
            </a:r>
            <a:r>
              <a:rPr lang="en-US" dirty="0" smtClean="0">
                <a:sym typeface="Symbol"/>
              </a:rPr>
              <a:t> after transition crossing.</a:t>
            </a:r>
          </a:p>
          <a:p>
            <a:r>
              <a:rPr lang="en-US" dirty="0" smtClean="0">
                <a:sym typeface="Symbol"/>
              </a:rPr>
              <a:t>            </a:t>
            </a:r>
            <a:r>
              <a:rPr lang="en-US" b="1" dirty="0" smtClean="0">
                <a:solidFill>
                  <a:srgbClr val="FF0000"/>
                </a:solidFill>
                <a:sym typeface="Symbol"/>
              </a:rPr>
              <a:t>This video is for </a:t>
            </a:r>
            <a:r>
              <a:rPr lang="en-US" b="1" dirty="0" err="1" smtClean="0">
                <a:solidFill>
                  <a:srgbClr val="FF0000"/>
                </a:solidFill>
                <a:sym typeface="Symbol"/>
              </a:rPr>
              <a:t>Inj</a:t>
            </a:r>
            <a:r>
              <a:rPr lang="en-US" b="1" dirty="0" smtClean="0">
                <a:solidFill>
                  <a:srgbClr val="FF0000"/>
                </a:solidFill>
                <a:sym typeface="Symbol"/>
              </a:rPr>
              <a:t> </a:t>
            </a:r>
            <a:r>
              <a:rPr lang="en-US" b="1" dirty="0" smtClean="0">
                <a:solidFill>
                  <a:srgbClr val="FF0000"/>
                </a:solidFill>
                <a:sym typeface="Wingdings" panose="05000000000000000000" pitchFamily="2" charset="2"/>
              </a:rPr>
              <a:t> Extraction</a:t>
            </a:r>
            <a:endParaRPr lang="en-US" b="1" dirty="0">
              <a:solidFill>
                <a:srgbClr val="FF0000"/>
              </a:solidFill>
            </a:endParaRPr>
          </a:p>
        </p:txBody>
      </p:sp>
      <p:sp>
        <p:nvSpPr>
          <p:cNvPr id="9" name="TextBox 8"/>
          <p:cNvSpPr txBox="1"/>
          <p:nvPr/>
        </p:nvSpPr>
        <p:spPr>
          <a:xfrm>
            <a:off x="744543" y="1604682"/>
            <a:ext cx="3130537" cy="369332"/>
          </a:xfrm>
          <a:prstGeom prst="rect">
            <a:avLst/>
          </a:prstGeom>
          <a:noFill/>
        </p:spPr>
        <p:txBody>
          <a:bodyPr wrap="none" rtlCol="0">
            <a:spAutoFit/>
          </a:bodyPr>
          <a:lstStyle/>
          <a:p>
            <a:r>
              <a:rPr lang="en-US" dirty="0" smtClean="0"/>
              <a:t>Mimic of  Operational  Scheme </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9158" y="2159149"/>
            <a:ext cx="4391024" cy="3512820"/>
          </a:xfrm>
          <a:prstGeom prst="rect">
            <a:avLst/>
          </a:prstGeom>
        </p:spPr>
      </p:pic>
      <p:sp>
        <p:nvSpPr>
          <p:cNvPr id="5" name="Slide Number Placeholder 4"/>
          <p:cNvSpPr>
            <a:spLocks noGrp="1"/>
          </p:cNvSpPr>
          <p:nvPr>
            <p:ph type="sldNum" sz="quarter" idx="4294967295"/>
          </p:nvPr>
        </p:nvSpPr>
        <p:spPr>
          <a:xfrm>
            <a:off x="6553200" y="6356350"/>
            <a:ext cx="2133600" cy="365125"/>
          </a:xfrm>
        </p:spPr>
        <p:txBody>
          <a:bodyPr/>
          <a:lstStyle/>
          <a:p>
            <a:fld id="{44D64833-0210-4999-B6BB-5BBCA76D12EA}" type="slidenum">
              <a:rPr lang="en-US" smtClean="0"/>
              <a:t>13</a:t>
            </a:fld>
            <a:endParaRPr lang="en-US"/>
          </a:p>
        </p:txBody>
      </p:sp>
      <p:sp>
        <p:nvSpPr>
          <p:cNvPr id="11" name="TextBox 10"/>
          <p:cNvSpPr txBox="1"/>
          <p:nvPr/>
        </p:nvSpPr>
        <p:spPr>
          <a:xfrm>
            <a:off x="2049704" y="4903774"/>
            <a:ext cx="777392" cy="369332"/>
          </a:xfrm>
          <a:prstGeom prst="rect">
            <a:avLst/>
          </a:prstGeom>
          <a:noFill/>
        </p:spPr>
        <p:txBody>
          <a:bodyPr wrap="none" rtlCol="0">
            <a:spAutoFit/>
          </a:bodyPr>
          <a:lstStyle/>
          <a:p>
            <a:r>
              <a:rPr lang="en-US" dirty="0" smtClean="0">
                <a:solidFill>
                  <a:srgbClr val="FFFF00"/>
                </a:solidFill>
              </a:rPr>
              <a:t>VIDEO</a:t>
            </a:r>
            <a:endParaRPr lang="en-US" dirty="0">
              <a:solidFill>
                <a:srgbClr val="FFFF00"/>
              </a:solidFill>
            </a:endParaRPr>
          </a:p>
        </p:txBody>
      </p:sp>
      <p:sp>
        <p:nvSpPr>
          <p:cNvPr id="12" name="TextBox 11"/>
          <p:cNvSpPr txBox="1"/>
          <p:nvPr/>
        </p:nvSpPr>
        <p:spPr>
          <a:xfrm>
            <a:off x="6445974" y="4917697"/>
            <a:ext cx="777392" cy="369332"/>
          </a:xfrm>
          <a:prstGeom prst="rect">
            <a:avLst/>
          </a:prstGeom>
          <a:noFill/>
        </p:spPr>
        <p:txBody>
          <a:bodyPr wrap="none" rtlCol="0">
            <a:spAutoFit/>
          </a:bodyPr>
          <a:lstStyle/>
          <a:p>
            <a:r>
              <a:rPr lang="en-US" dirty="0" smtClean="0">
                <a:solidFill>
                  <a:srgbClr val="FFFF00"/>
                </a:solidFill>
              </a:rPr>
              <a:t>VIDEO</a:t>
            </a:r>
            <a:endParaRPr lang="en-US" dirty="0">
              <a:solidFill>
                <a:srgbClr val="FFFF00"/>
              </a:solidFill>
            </a:endParaRPr>
          </a:p>
        </p:txBody>
      </p:sp>
    </p:spTree>
    <p:extLst>
      <p:ext uri="{BB962C8B-B14F-4D97-AF65-F5344CB8AC3E}">
        <p14:creationId xmlns:p14="http://schemas.microsoft.com/office/powerpoint/2010/main" val="1233767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p:spPr>
        <p:txBody>
          <a:bodyPr>
            <a:normAutofit fontScale="90000"/>
          </a:bodyPr>
          <a:lstStyle/>
          <a:p>
            <a:r>
              <a:rPr lang="en-US" dirty="0" smtClean="0"/>
              <a:t>Recent Beam Studies on Early Injection</a:t>
            </a:r>
            <a:endParaRPr lang="en-US" dirty="0"/>
          </a:p>
        </p:txBody>
      </p:sp>
      <p:grpSp>
        <p:nvGrpSpPr>
          <p:cNvPr id="38" name="Group 37"/>
          <p:cNvGrpSpPr/>
          <p:nvPr/>
        </p:nvGrpSpPr>
        <p:grpSpPr>
          <a:xfrm>
            <a:off x="4694698" y="3120569"/>
            <a:ext cx="4352154" cy="3568732"/>
            <a:chOff x="5492932" y="1552247"/>
            <a:chExt cx="4352154" cy="3568732"/>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2932" y="1552247"/>
              <a:ext cx="4298252" cy="3568732"/>
            </a:xfrm>
            <a:prstGeom prst="rect">
              <a:avLst/>
            </a:prstGeom>
          </p:spPr>
        </p:pic>
        <p:sp>
          <p:nvSpPr>
            <p:cNvPr id="35" name="TextBox 34"/>
            <p:cNvSpPr txBox="1"/>
            <p:nvPr/>
          </p:nvSpPr>
          <p:spPr>
            <a:xfrm rot="20112085">
              <a:off x="6928920" y="3681433"/>
              <a:ext cx="2367715" cy="646331"/>
            </a:xfrm>
            <a:prstGeom prst="rect">
              <a:avLst/>
            </a:prstGeom>
            <a:noFill/>
          </p:spPr>
          <p:txBody>
            <a:bodyPr wrap="square" rtlCol="0">
              <a:spAutoFit/>
            </a:bodyPr>
            <a:lstStyle/>
            <a:p>
              <a:r>
                <a:rPr lang="en-US" sz="3600" dirty="0" smtClean="0">
                  <a:solidFill>
                    <a:schemeClr val="tx1">
                      <a:lumMod val="85000"/>
                      <a:lumOff val="15000"/>
                    </a:schemeClr>
                  </a:solidFill>
                </a:rPr>
                <a:t>Preliminary</a:t>
              </a:r>
              <a:endParaRPr lang="en-US" sz="3600" dirty="0">
                <a:solidFill>
                  <a:schemeClr val="tx1">
                    <a:lumMod val="85000"/>
                    <a:lumOff val="15000"/>
                  </a:schemeClr>
                </a:solidFill>
              </a:endParaRPr>
            </a:p>
          </p:txBody>
        </p:sp>
        <p:cxnSp>
          <p:nvCxnSpPr>
            <p:cNvPr id="25" name="Straight Arrow Connector 24"/>
            <p:cNvCxnSpPr/>
            <p:nvPr/>
          </p:nvCxnSpPr>
          <p:spPr>
            <a:xfrm>
              <a:off x="6872611" y="2295223"/>
              <a:ext cx="540813" cy="477342"/>
            </a:xfrm>
            <a:prstGeom prst="straightConnector1">
              <a:avLst/>
            </a:prstGeom>
            <a:ln w="38100">
              <a:solidFill>
                <a:srgbClr val="92D05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891748" y="2919674"/>
              <a:ext cx="953338" cy="437043"/>
            </a:xfrm>
            <a:prstGeom prst="rect">
              <a:avLst/>
            </a:prstGeom>
            <a:noFill/>
          </p:spPr>
          <p:txBody>
            <a:bodyPr wrap="none" rtlCol="0">
              <a:spAutoFit/>
            </a:bodyPr>
            <a:lstStyle/>
            <a:p>
              <a:pPr algn="ctr">
                <a:lnSpc>
                  <a:spcPct val="80000"/>
                </a:lnSpc>
              </a:pPr>
              <a:r>
                <a:rPr lang="en-US" sz="1400" b="1" dirty="0" smtClean="0">
                  <a:solidFill>
                    <a:srgbClr val="92D050"/>
                  </a:solidFill>
                </a:rPr>
                <a:t>Beam </a:t>
              </a:r>
            </a:p>
            <a:p>
              <a:pPr algn="ctr">
                <a:lnSpc>
                  <a:spcPct val="80000"/>
                </a:lnSpc>
              </a:pPr>
              <a:r>
                <a:rPr lang="en-US" sz="1400" b="1" dirty="0" smtClean="0">
                  <a:solidFill>
                    <a:srgbClr val="92D050"/>
                  </a:solidFill>
                </a:rPr>
                <a:t>(no notch)</a:t>
              </a:r>
              <a:endParaRPr lang="en-US" sz="1400" b="1" dirty="0">
                <a:solidFill>
                  <a:srgbClr val="92D050"/>
                </a:solidFill>
              </a:endParaRPr>
            </a:p>
          </p:txBody>
        </p:sp>
        <p:cxnSp>
          <p:nvCxnSpPr>
            <p:cNvPr id="28" name="Straight Arrow Connector 27"/>
            <p:cNvCxnSpPr/>
            <p:nvPr/>
          </p:nvCxnSpPr>
          <p:spPr>
            <a:xfrm flipH="1" flipV="1">
              <a:off x="9075301" y="2675774"/>
              <a:ext cx="247714" cy="299187"/>
            </a:xfrm>
            <a:prstGeom prst="straightConnector1">
              <a:avLst/>
            </a:prstGeom>
            <a:ln w="38100">
              <a:solidFill>
                <a:srgbClr val="92D05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8864754" y="2129112"/>
              <a:ext cx="503663" cy="268984"/>
            </a:xfrm>
            <a:prstGeom prst="rect">
              <a:avLst/>
            </a:prstGeom>
            <a:noFill/>
          </p:spPr>
          <p:txBody>
            <a:bodyPr wrap="none" rtlCol="0">
              <a:spAutoFit/>
            </a:bodyPr>
            <a:lstStyle/>
            <a:p>
              <a:pPr algn="ctr">
                <a:lnSpc>
                  <a:spcPct val="80000"/>
                </a:lnSpc>
              </a:pPr>
              <a:r>
                <a:rPr lang="en-US" sz="1400" b="1" dirty="0" smtClean="0">
                  <a:solidFill>
                    <a:srgbClr val="FF0000"/>
                  </a:solidFill>
                </a:rPr>
                <a:t>APG</a:t>
              </a:r>
            </a:p>
          </p:txBody>
        </p:sp>
        <p:cxnSp>
          <p:nvCxnSpPr>
            <p:cNvPr id="34" name="Straight Arrow Connector 33"/>
            <p:cNvCxnSpPr/>
            <p:nvPr/>
          </p:nvCxnSpPr>
          <p:spPr>
            <a:xfrm flipH="1">
              <a:off x="8348172" y="2261456"/>
              <a:ext cx="460729" cy="67535"/>
            </a:xfrm>
            <a:prstGeom prst="straightConnector1">
              <a:avLst/>
            </a:prstGeom>
            <a:ln w="381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6071941" y="1891948"/>
              <a:ext cx="1097609" cy="437043"/>
            </a:xfrm>
            <a:prstGeom prst="rect">
              <a:avLst/>
            </a:prstGeom>
            <a:noFill/>
          </p:spPr>
          <p:txBody>
            <a:bodyPr wrap="none" rtlCol="0">
              <a:spAutoFit/>
            </a:bodyPr>
            <a:lstStyle/>
            <a:p>
              <a:pPr algn="ctr">
                <a:lnSpc>
                  <a:spcPct val="80000"/>
                </a:lnSpc>
              </a:pPr>
              <a:r>
                <a:rPr lang="en-US" sz="1400" b="1" dirty="0" smtClean="0">
                  <a:solidFill>
                    <a:srgbClr val="92D050"/>
                  </a:solidFill>
                </a:rPr>
                <a:t>Beam </a:t>
              </a:r>
            </a:p>
            <a:p>
              <a:pPr algn="ctr">
                <a:lnSpc>
                  <a:spcPct val="80000"/>
                </a:lnSpc>
              </a:pPr>
              <a:r>
                <a:rPr lang="en-US" sz="1400" b="1" dirty="0" smtClean="0">
                  <a:solidFill>
                    <a:srgbClr val="92D050"/>
                  </a:solidFill>
                </a:rPr>
                <a:t>(with notch)</a:t>
              </a:r>
              <a:endParaRPr lang="en-US" sz="1400" b="1" dirty="0">
                <a:solidFill>
                  <a:srgbClr val="92D050"/>
                </a:solidFill>
              </a:endParaRPr>
            </a:p>
          </p:txBody>
        </p:sp>
      </p:grpSp>
      <p:grpSp>
        <p:nvGrpSpPr>
          <p:cNvPr id="37" name="Group 36"/>
          <p:cNvGrpSpPr/>
          <p:nvPr/>
        </p:nvGrpSpPr>
        <p:grpSpPr>
          <a:xfrm>
            <a:off x="170690" y="1062714"/>
            <a:ext cx="5000625" cy="4305300"/>
            <a:chOff x="170690" y="1062714"/>
            <a:chExt cx="5000625" cy="430530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690" y="1062714"/>
              <a:ext cx="5000625" cy="4305300"/>
            </a:xfrm>
            <a:prstGeom prst="rect">
              <a:avLst/>
            </a:prstGeom>
          </p:spPr>
        </p:pic>
        <p:cxnSp>
          <p:nvCxnSpPr>
            <p:cNvPr id="4" name="Straight Connector 3"/>
            <p:cNvCxnSpPr/>
            <p:nvPr/>
          </p:nvCxnSpPr>
          <p:spPr>
            <a:xfrm>
              <a:off x="422555" y="1554368"/>
              <a:ext cx="2133600" cy="3429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1413155" y="3306969"/>
              <a:ext cx="0" cy="1066799"/>
            </a:xfrm>
            <a:prstGeom prst="straightConnector1">
              <a:avLst/>
            </a:prstGeom>
            <a:ln w="38100">
              <a:solidFill>
                <a:srgbClr val="FF66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63194" y="4297568"/>
              <a:ext cx="1452321" cy="461665"/>
            </a:xfrm>
            <a:prstGeom prst="rect">
              <a:avLst/>
            </a:prstGeom>
            <a:noFill/>
          </p:spPr>
          <p:txBody>
            <a:bodyPr wrap="none" rtlCol="0">
              <a:spAutoFit/>
            </a:bodyPr>
            <a:lstStyle/>
            <a:p>
              <a:r>
                <a:rPr lang="en-US" sz="2400" b="1" dirty="0" smtClean="0">
                  <a:solidFill>
                    <a:srgbClr val="FF6600"/>
                  </a:solidFill>
                </a:rPr>
                <a:t>BDOT=0.0</a:t>
              </a:r>
              <a:endParaRPr lang="en-US" sz="2400" b="1" dirty="0">
                <a:solidFill>
                  <a:srgbClr val="FF6600"/>
                </a:solidFill>
              </a:endParaRPr>
            </a:p>
          </p:txBody>
        </p:sp>
        <p:sp>
          <p:nvSpPr>
            <p:cNvPr id="20" name="TextBox 19"/>
            <p:cNvSpPr txBox="1"/>
            <p:nvPr/>
          </p:nvSpPr>
          <p:spPr>
            <a:xfrm>
              <a:off x="2937155" y="1168903"/>
              <a:ext cx="498855" cy="461665"/>
            </a:xfrm>
            <a:prstGeom prst="rect">
              <a:avLst/>
            </a:prstGeom>
            <a:noFill/>
          </p:spPr>
          <p:txBody>
            <a:bodyPr wrap="none" rtlCol="0">
              <a:spAutoFit/>
            </a:bodyPr>
            <a:lstStyle/>
            <a:p>
              <a:r>
                <a:rPr lang="en-US" sz="2400" b="1" dirty="0" smtClean="0">
                  <a:solidFill>
                    <a:srgbClr val="FFFF00"/>
                  </a:solidFill>
                </a:rPr>
                <a:t>RF</a:t>
              </a:r>
              <a:endParaRPr lang="en-US" sz="2400" b="1" dirty="0">
                <a:solidFill>
                  <a:srgbClr val="FFFF00"/>
                </a:solidFill>
              </a:endParaRPr>
            </a:p>
          </p:txBody>
        </p:sp>
        <p:sp>
          <p:nvSpPr>
            <p:cNvPr id="21" name="TextBox 20"/>
            <p:cNvSpPr txBox="1"/>
            <p:nvPr/>
          </p:nvSpPr>
          <p:spPr>
            <a:xfrm>
              <a:off x="794424" y="1245103"/>
              <a:ext cx="1692386" cy="461665"/>
            </a:xfrm>
            <a:prstGeom prst="rect">
              <a:avLst/>
            </a:prstGeom>
            <a:noFill/>
          </p:spPr>
          <p:txBody>
            <a:bodyPr wrap="none" rtlCol="0">
              <a:spAutoFit/>
            </a:bodyPr>
            <a:lstStyle/>
            <a:p>
              <a:r>
                <a:rPr lang="en-US" sz="2400" b="1" dirty="0" smtClean="0">
                  <a:solidFill>
                    <a:srgbClr val="33CCCC"/>
                  </a:solidFill>
                </a:rPr>
                <a:t>Beam WCM</a:t>
              </a:r>
              <a:endParaRPr lang="en-US" sz="2400" b="1" dirty="0">
                <a:solidFill>
                  <a:srgbClr val="33CCCC"/>
                </a:solidFill>
              </a:endParaRPr>
            </a:p>
          </p:txBody>
        </p:sp>
        <p:sp>
          <p:nvSpPr>
            <p:cNvPr id="22" name="TextBox 21"/>
            <p:cNvSpPr txBox="1"/>
            <p:nvPr/>
          </p:nvSpPr>
          <p:spPr>
            <a:xfrm>
              <a:off x="4046227" y="4674103"/>
              <a:ext cx="915635" cy="461665"/>
            </a:xfrm>
            <a:prstGeom prst="rect">
              <a:avLst/>
            </a:prstGeom>
            <a:noFill/>
          </p:spPr>
          <p:txBody>
            <a:bodyPr wrap="none" rtlCol="0">
              <a:spAutoFit/>
            </a:bodyPr>
            <a:lstStyle/>
            <a:p>
              <a:r>
                <a:rPr lang="en-US" sz="2400" b="1" dirty="0" smtClean="0">
                  <a:solidFill>
                    <a:srgbClr val="CC00CC"/>
                  </a:solidFill>
                </a:rPr>
                <a:t>Beam</a:t>
              </a:r>
              <a:endParaRPr lang="en-US" sz="2400" b="1" dirty="0">
                <a:solidFill>
                  <a:srgbClr val="CC00CC"/>
                </a:solidFill>
              </a:endParaRPr>
            </a:p>
          </p:txBody>
        </p:sp>
        <p:cxnSp>
          <p:nvCxnSpPr>
            <p:cNvPr id="23" name="Straight Arrow Connector 22"/>
            <p:cNvCxnSpPr/>
            <p:nvPr/>
          </p:nvCxnSpPr>
          <p:spPr>
            <a:xfrm>
              <a:off x="1692866" y="1635032"/>
              <a:ext cx="707356" cy="960778"/>
            </a:xfrm>
            <a:prstGeom prst="straightConnector1">
              <a:avLst/>
            </a:prstGeom>
            <a:ln w="38100">
              <a:solidFill>
                <a:srgbClr val="33CCCC"/>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338982" y="1481515"/>
              <a:ext cx="893573" cy="304801"/>
            </a:xfrm>
            <a:prstGeom prst="straightConnector1">
              <a:avLst/>
            </a:prstGeom>
            <a:ln w="38100">
              <a:solidFill>
                <a:srgbClr val="FFFF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rot="3485725">
              <a:off x="481201" y="1858544"/>
              <a:ext cx="905697" cy="461665"/>
            </a:xfrm>
            <a:prstGeom prst="rect">
              <a:avLst/>
            </a:prstGeom>
            <a:noFill/>
          </p:spPr>
          <p:txBody>
            <a:bodyPr wrap="none" rtlCol="0">
              <a:spAutoFit/>
            </a:bodyPr>
            <a:lstStyle/>
            <a:p>
              <a:r>
                <a:rPr lang="en-US" sz="2400" b="1" dirty="0" smtClean="0">
                  <a:solidFill>
                    <a:srgbClr val="FF0000"/>
                  </a:solidFill>
                </a:rPr>
                <a:t>BDOT</a:t>
              </a:r>
              <a:endParaRPr lang="en-US" sz="2400" b="1" dirty="0">
                <a:solidFill>
                  <a:srgbClr val="FF0000"/>
                </a:solidFill>
              </a:endParaRPr>
            </a:p>
          </p:txBody>
        </p:sp>
      </p:grpSp>
    </p:spTree>
    <p:extLst>
      <p:ext uri="{BB962C8B-B14F-4D97-AF65-F5344CB8AC3E}">
        <p14:creationId xmlns:p14="http://schemas.microsoft.com/office/powerpoint/2010/main" val="37834477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1771"/>
            <a:ext cx="8763000" cy="563562"/>
          </a:xfrm>
        </p:spPr>
        <p:txBody>
          <a:bodyPr>
            <a:normAutofit fontScale="90000"/>
          </a:bodyPr>
          <a:lstStyle/>
          <a:p>
            <a:r>
              <a:rPr lang="en-US" dirty="0" smtClean="0"/>
              <a:t>Beam Studies on Early Injection Scheme</a:t>
            </a:r>
            <a:endParaRPr lang="en-US" dirty="0"/>
          </a:p>
        </p:txBody>
      </p:sp>
      <p:sp>
        <p:nvSpPr>
          <p:cNvPr id="31" name="TextBox 30"/>
          <p:cNvSpPr txBox="1"/>
          <p:nvPr/>
        </p:nvSpPr>
        <p:spPr>
          <a:xfrm>
            <a:off x="3139079" y="1828800"/>
            <a:ext cx="2817246" cy="369332"/>
          </a:xfrm>
          <a:prstGeom prst="rect">
            <a:avLst/>
          </a:prstGeom>
          <a:solidFill>
            <a:srgbClr val="FFFF00"/>
          </a:solidFill>
          <a:ln>
            <a:solidFill>
              <a:schemeClr val="tx1"/>
            </a:solidFill>
          </a:ln>
        </p:spPr>
        <p:txBody>
          <a:bodyPr wrap="none" rtlCol="0">
            <a:spAutoFit/>
          </a:bodyPr>
          <a:lstStyle/>
          <a:p>
            <a:r>
              <a:rPr lang="en-US" dirty="0" smtClean="0"/>
              <a:t>12 BT after transition tuning</a:t>
            </a:r>
            <a:endParaRPr lang="en-US" dirty="0"/>
          </a:p>
        </p:txBody>
      </p:sp>
      <p:sp>
        <p:nvSpPr>
          <p:cNvPr id="48" name="TextBox 47"/>
          <p:cNvSpPr txBox="1"/>
          <p:nvPr/>
        </p:nvSpPr>
        <p:spPr>
          <a:xfrm>
            <a:off x="794656" y="647700"/>
            <a:ext cx="5161669" cy="1200329"/>
          </a:xfrm>
          <a:prstGeom prst="rect">
            <a:avLst/>
          </a:prstGeom>
          <a:noFill/>
        </p:spPr>
        <p:txBody>
          <a:bodyPr wrap="none" rtlCol="0">
            <a:spAutoFit/>
          </a:bodyPr>
          <a:lstStyle/>
          <a:p>
            <a:r>
              <a:rPr lang="en-US" dirty="0" smtClean="0"/>
              <a:t>Conditions:   </a:t>
            </a:r>
          </a:p>
          <a:p>
            <a:pPr marL="342900" indent="-342900">
              <a:buAutoNum type="arabicParenR"/>
            </a:pPr>
            <a:r>
              <a:rPr lang="en-US" dirty="0" smtClean="0"/>
              <a:t>beam injection at  144 </a:t>
            </a:r>
            <a:r>
              <a:rPr lang="en-US" dirty="0" smtClean="0">
                <a:sym typeface="Symbol"/>
              </a:rPr>
              <a:t>s earlier than BDOT=0.0</a:t>
            </a:r>
          </a:p>
          <a:p>
            <a:pPr marL="342900" indent="-342900">
              <a:buFontTx/>
              <a:buAutoNum type="arabicParenR"/>
            </a:pPr>
            <a:r>
              <a:rPr lang="en-US" dirty="0" smtClean="0">
                <a:sym typeface="Symbol"/>
              </a:rPr>
              <a:t>New RF, ROF and </a:t>
            </a:r>
            <a:r>
              <a:rPr lang="en-US" dirty="0" err="1" smtClean="0">
                <a:sym typeface="Symbol"/>
              </a:rPr>
              <a:t>Paraphase</a:t>
            </a:r>
            <a:r>
              <a:rPr lang="en-US" dirty="0" smtClean="0">
                <a:sym typeface="Symbol"/>
              </a:rPr>
              <a:t> curves</a:t>
            </a:r>
          </a:p>
          <a:p>
            <a:pPr marL="342900" indent="-342900">
              <a:buFontTx/>
              <a:buAutoNum type="arabicParenR"/>
            </a:pPr>
            <a:r>
              <a:rPr lang="en-US" dirty="0" smtClean="0">
                <a:sym typeface="Symbol"/>
              </a:rPr>
              <a:t>Additional tuning was done at transition crossing </a:t>
            </a:r>
            <a:endParaRPr lang="en-US" dirty="0">
              <a:sym typeface="Symbol"/>
            </a:endParaRPr>
          </a:p>
        </p:txBody>
      </p:sp>
      <p:pic>
        <p:nvPicPr>
          <p:cNvPr id="3076" name="Picture 4"/>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411" y="2200372"/>
            <a:ext cx="3786314" cy="3259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3" name="TextBox 62"/>
          <p:cNvSpPr txBox="1"/>
          <p:nvPr/>
        </p:nvSpPr>
        <p:spPr>
          <a:xfrm>
            <a:off x="533399" y="5505271"/>
            <a:ext cx="8534400" cy="1200329"/>
          </a:xfrm>
          <a:prstGeom prst="rect">
            <a:avLst/>
          </a:prstGeom>
          <a:noFill/>
        </p:spPr>
        <p:txBody>
          <a:bodyPr wrap="square" rtlCol="0">
            <a:spAutoFit/>
          </a:bodyPr>
          <a:lstStyle/>
          <a:p>
            <a:r>
              <a:rPr lang="en-US" b="1" dirty="0" smtClean="0"/>
              <a:t>Flans: </a:t>
            </a:r>
          </a:p>
          <a:p>
            <a:r>
              <a:rPr lang="en-US" dirty="0" smtClean="0"/>
              <a:t>We would like to start beam capture as early as possible after the beam injection with proper frequency curve. This needs some changes to the timing and </a:t>
            </a:r>
            <a:r>
              <a:rPr lang="en-US" dirty="0" err="1" smtClean="0"/>
              <a:t>hardwares</a:t>
            </a:r>
            <a:r>
              <a:rPr lang="en-US" dirty="0" smtClean="0"/>
              <a:t>. This work is in progress. </a:t>
            </a:r>
            <a:endParaRPr lang="en-US" dirty="0"/>
          </a:p>
        </p:txBody>
      </p:sp>
      <p:pic>
        <p:nvPicPr>
          <p:cNvPr id="308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202808"/>
            <a:ext cx="3985727" cy="3378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5709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5907"/>
            <a:ext cx="8991600" cy="954107"/>
          </a:xfrm>
          <a:prstGeom prst="rect">
            <a:avLst/>
          </a:prstGeom>
        </p:spPr>
        <p:txBody>
          <a:bodyPr wrap="square">
            <a:spAutoFit/>
          </a:bodyPr>
          <a:lstStyle/>
          <a:p>
            <a:pPr algn="ctr"/>
            <a:r>
              <a:rPr lang="en-US" sz="2000" b="1" u="sng" dirty="0" smtClean="0">
                <a:solidFill>
                  <a:srgbClr val="0070C0"/>
                </a:solidFill>
              </a:rPr>
              <a:t>Schematic of the  </a:t>
            </a:r>
          </a:p>
          <a:p>
            <a:pPr algn="ctr"/>
            <a:r>
              <a:rPr lang="en-US" sz="3600" b="1" u="sng" dirty="0" smtClean="0">
                <a:solidFill>
                  <a:srgbClr val="0070C0"/>
                </a:solidFill>
              </a:rPr>
              <a:t>Beam Capture in the Booster</a:t>
            </a:r>
          </a:p>
        </p:txBody>
      </p:sp>
      <p:cxnSp>
        <p:nvCxnSpPr>
          <p:cNvPr id="24" name="Straight Connector 23"/>
          <p:cNvCxnSpPr/>
          <p:nvPr/>
        </p:nvCxnSpPr>
        <p:spPr>
          <a:xfrm>
            <a:off x="3394401" y="1289291"/>
            <a:ext cx="0" cy="426367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3667125" y="1925249"/>
            <a:ext cx="6807" cy="367439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081685" y="1925249"/>
            <a:ext cx="7131" cy="367439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4232082" y="776645"/>
            <a:ext cx="5300" cy="5034519"/>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4620920" y="4658278"/>
            <a:ext cx="1301959" cy="535531"/>
          </a:xfrm>
          <a:prstGeom prst="rect">
            <a:avLst/>
          </a:prstGeom>
          <a:noFill/>
          <a:ln>
            <a:noFill/>
          </a:ln>
        </p:spPr>
        <p:txBody>
          <a:bodyPr wrap="none" rtlCol="0">
            <a:spAutoFit/>
          </a:bodyPr>
          <a:lstStyle/>
          <a:p>
            <a:pPr algn="ctr">
              <a:lnSpc>
                <a:spcPct val="80000"/>
              </a:lnSpc>
            </a:pPr>
            <a:r>
              <a:rPr lang="en-US" b="1" dirty="0" smtClean="0">
                <a:solidFill>
                  <a:schemeClr val="accent3">
                    <a:lumMod val="75000"/>
                  </a:schemeClr>
                </a:solidFill>
                <a:sym typeface="Symbol"/>
              </a:rPr>
              <a:t>~60s</a:t>
            </a:r>
          </a:p>
          <a:p>
            <a:pPr algn="ctr">
              <a:lnSpc>
                <a:spcPct val="80000"/>
              </a:lnSpc>
            </a:pPr>
            <a:r>
              <a:rPr lang="en-US" b="1" dirty="0" smtClean="0">
                <a:solidFill>
                  <a:schemeClr val="accent3">
                    <a:lumMod val="75000"/>
                  </a:schemeClr>
                </a:solidFill>
                <a:sym typeface="Symbol"/>
              </a:rPr>
              <a:t>debunching</a:t>
            </a:r>
            <a:endParaRPr lang="en-US" b="1" dirty="0">
              <a:solidFill>
                <a:schemeClr val="accent3">
                  <a:lumMod val="75000"/>
                </a:schemeClr>
              </a:solidFill>
            </a:endParaRPr>
          </a:p>
        </p:txBody>
      </p:sp>
      <p:cxnSp>
        <p:nvCxnSpPr>
          <p:cNvPr id="37" name="Straight Connector 36"/>
          <p:cNvCxnSpPr/>
          <p:nvPr/>
        </p:nvCxnSpPr>
        <p:spPr>
          <a:xfrm>
            <a:off x="7642031" y="152400"/>
            <a:ext cx="0" cy="584273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84031" y="179738"/>
            <a:ext cx="0" cy="584273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4269594" y="5355124"/>
            <a:ext cx="3426606" cy="0"/>
          </a:xfrm>
          <a:prstGeom prst="straightConnector1">
            <a:avLst/>
          </a:prstGeom>
          <a:ln w="190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800100" y="5347801"/>
            <a:ext cx="3426606" cy="0"/>
          </a:xfrm>
          <a:prstGeom prst="straightConnector1">
            <a:avLst/>
          </a:prstGeom>
          <a:ln w="190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421369" y="5188078"/>
            <a:ext cx="1580882" cy="319446"/>
          </a:xfrm>
          <a:prstGeom prst="rect">
            <a:avLst/>
          </a:prstGeom>
          <a:solidFill>
            <a:schemeClr val="bg1"/>
          </a:solidFill>
        </p:spPr>
        <p:txBody>
          <a:bodyPr wrap="none" rtlCol="0">
            <a:spAutoFit/>
          </a:bodyPr>
          <a:lstStyle/>
          <a:p>
            <a:pPr algn="ctr">
              <a:lnSpc>
                <a:spcPct val="80000"/>
              </a:lnSpc>
            </a:pPr>
            <a:r>
              <a:rPr lang="en-US" b="1" dirty="0" smtClean="0"/>
              <a:t>1/30s</a:t>
            </a:r>
            <a:r>
              <a:rPr lang="en-US" b="1" dirty="0" smtClean="0">
                <a:sym typeface="Symbol"/>
              </a:rPr>
              <a:t></a:t>
            </a:r>
            <a:r>
              <a:rPr lang="en-US" b="1" dirty="0" smtClean="0"/>
              <a:t>0.0333s</a:t>
            </a:r>
            <a:endParaRPr lang="en-US" b="1" dirty="0"/>
          </a:p>
        </p:txBody>
      </p:sp>
      <p:sp>
        <p:nvSpPr>
          <p:cNvPr id="42" name="TextBox 41"/>
          <p:cNvSpPr txBox="1"/>
          <p:nvPr/>
        </p:nvSpPr>
        <p:spPr>
          <a:xfrm>
            <a:off x="5469494" y="5188078"/>
            <a:ext cx="1580882" cy="319446"/>
          </a:xfrm>
          <a:prstGeom prst="rect">
            <a:avLst/>
          </a:prstGeom>
          <a:solidFill>
            <a:schemeClr val="bg1"/>
          </a:solidFill>
        </p:spPr>
        <p:txBody>
          <a:bodyPr wrap="none" rtlCol="0">
            <a:spAutoFit/>
          </a:bodyPr>
          <a:lstStyle/>
          <a:p>
            <a:pPr algn="ctr">
              <a:lnSpc>
                <a:spcPct val="80000"/>
              </a:lnSpc>
            </a:pPr>
            <a:r>
              <a:rPr lang="en-US" b="1" dirty="0" smtClean="0"/>
              <a:t>1/30s</a:t>
            </a:r>
            <a:r>
              <a:rPr lang="en-US" b="1" dirty="0" smtClean="0">
                <a:sym typeface="Symbol"/>
              </a:rPr>
              <a:t></a:t>
            </a:r>
            <a:r>
              <a:rPr lang="en-US" b="1" dirty="0" smtClean="0"/>
              <a:t>0.0333s</a:t>
            </a:r>
            <a:endParaRPr lang="en-US" b="1" dirty="0"/>
          </a:p>
        </p:txBody>
      </p:sp>
      <p:sp>
        <p:nvSpPr>
          <p:cNvPr id="45" name="TextBox 44"/>
          <p:cNvSpPr txBox="1"/>
          <p:nvPr/>
        </p:nvSpPr>
        <p:spPr>
          <a:xfrm>
            <a:off x="3926361" y="2895600"/>
            <a:ext cx="681597" cy="319446"/>
          </a:xfrm>
          <a:prstGeom prst="rect">
            <a:avLst/>
          </a:prstGeom>
          <a:noFill/>
        </p:spPr>
        <p:txBody>
          <a:bodyPr wrap="none" rtlCol="0">
            <a:spAutoFit/>
          </a:bodyPr>
          <a:lstStyle/>
          <a:p>
            <a:pPr algn="ctr">
              <a:lnSpc>
                <a:spcPct val="80000"/>
              </a:lnSpc>
            </a:pPr>
            <a:r>
              <a:rPr lang="en-US" b="1" dirty="0" smtClean="0"/>
              <a:t>Bmin</a:t>
            </a:r>
            <a:endParaRPr lang="en-US" b="1" dirty="0"/>
          </a:p>
        </p:txBody>
      </p:sp>
      <p:cxnSp>
        <p:nvCxnSpPr>
          <p:cNvPr id="50" name="Straight Connector 49"/>
          <p:cNvCxnSpPr/>
          <p:nvPr/>
        </p:nvCxnSpPr>
        <p:spPr>
          <a:xfrm>
            <a:off x="2694488" y="968681"/>
            <a:ext cx="0" cy="438150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914400" y="776645"/>
            <a:ext cx="10287000" cy="2423755"/>
            <a:chOff x="-581025" y="2007697"/>
            <a:chExt cx="10287000" cy="1765842"/>
          </a:xfrm>
        </p:grpSpPr>
        <p:grpSp>
          <p:nvGrpSpPr>
            <p:cNvPr id="52" name="Group 51"/>
            <p:cNvGrpSpPr/>
            <p:nvPr/>
          </p:nvGrpSpPr>
          <p:grpSpPr>
            <a:xfrm>
              <a:off x="-581025" y="2007697"/>
              <a:ext cx="10287000" cy="1765842"/>
              <a:chOff x="152400" y="1598591"/>
              <a:chExt cx="8691835" cy="2744906"/>
            </a:xfrm>
          </p:grpSpPr>
          <p:sp>
            <p:nvSpPr>
              <p:cNvPr id="61" name="Freeform 60"/>
              <p:cNvSpPr/>
              <p:nvPr/>
            </p:nvSpPr>
            <p:spPr>
              <a:xfrm>
                <a:off x="152400" y="1598591"/>
                <a:ext cx="3054676" cy="1563710"/>
              </a:xfrm>
              <a:custGeom>
                <a:avLst/>
                <a:gdLst>
                  <a:gd name="connsiteX0" fmla="*/ 0 w 1828800"/>
                  <a:gd name="connsiteY0" fmla="*/ 1323977 h 1333502"/>
                  <a:gd name="connsiteX1" fmla="*/ 923925 w 1828800"/>
                  <a:gd name="connsiteY1" fmla="*/ 2 h 1333502"/>
                  <a:gd name="connsiteX2" fmla="*/ 1828800 w 1828800"/>
                  <a:gd name="connsiteY2" fmla="*/ 1333502 h 1333502"/>
                  <a:gd name="connsiteX0" fmla="*/ 0 w 1847850"/>
                  <a:gd name="connsiteY0" fmla="*/ 1324151 h 1400351"/>
                  <a:gd name="connsiteX1" fmla="*/ 923925 w 1847850"/>
                  <a:gd name="connsiteY1" fmla="*/ 176 h 1400351"/>
                  <a:gd name="connsiteX2" fmla="*/ 1847850 w 1847850"/>
                  <a:gd name="connsiteY2" fmla="*/ 1400351 h 1400351"/>
                  <a:gd name="connsiteX0" fmla="*/ 0 w 1925920"/>
                  <a:gd name="connsiteY0" fmla="*/ 1325585 h 1563710"/>
                  <a:gd name="connsiteX1" fmla="*/ 923925 w 1925920"/>
                  <a:gd name="connsiteY1" fmla="*/ 1610 h 1563710"/>
                  <a:gd name="connsiteX2" fmla="*/ 1925920 w 1925920"/>
                  <a:gd name="connsiteY2" fmla="*/ 1563710 h 1563710"/>
                </a:gdLst>
                <a:ahLst/>
                <a:cxnLst>
                  <a:cxn ang="0">
                    <a:pos x="connsiteX0" y="connsiteY0"/>
                  </a:cxn>
                  <a:cxn ang="0">
                    <a:pos x="connsiteX1" y="connsiteY1"/>
                  </a:cxn>
                  <a:cxn ang="0">
                    <a:pos x="connsiteX2" y="connsiteY2"/>
                  </a:cxn>
                </a:cxnLst>
                <a:rect l="l" t="t" r="r" b="b"/>
                <a:pathLst>
                  <a:path w="1925920" h="1563710">
                    <a:moveTo>
                      <a:pt x="0" y="1325585"/>
                    </a:moveTo>
                    <a:cubicBezTo>
                      <a:pt x="309562" y="662803"/>
                      <a:pt x="602938" y="-38077"/>
                      <a:pt x="923925" y="1610"/>
                    </a:cubicBezTo>
                    <a:cubicBezTo>
                      <a:pt x="1244912" y="41297"/>
                      <a:pt x="1625882" y="897753"/>
                      <a:pt x="1925920" y="156371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p:nvPr/>
            </p:nvSpPr>
            <p:spPr>
              <a:xfrm rot="10800000">
                <a:off x="3068144" y="2962272"/>
                <a:ext cx="2885527" cy="1381225"/>
              </a:xfrm>
              <a:custGeom>
                <a:avLst/>
                <a:gdLst>
                  <a:gd name="connsiteX0" fmla="*/ 0 w 1828800"/>
                  <a:gd name="connsiteY0" fmla="*/ 1323977 h 1333502"/>
                  <a:gd name="connsiteX1" fmla="*/ 923925 w 1828800"/>
                  <a:gd name="connsiteY1" fmla="*/ 2 h 1333502"/>
                  <a:gd name="connsiteX2" fmla="*/ 1828800 w 1828800"/>
                  <a:gd name="connsiteY2" fmla="*/ 1333502 h 1333502"/>
                  <a:gd name="connsiteX0" fmla="*/ 0 w 1819275"/>
                  <a:gd name="connsiteY0" fmla="*/ 1324075 h 1381225"/>
                  <a:gd name="connsiteX1" fmla="*/ 923925 w 1819275"/>
                  <a:gd name="connsiteY1" fmla="*/ 100 h 1381225"/>
                  <a:gd name="connsiteX2" fmla="*/ 1819275 w 1819275"/>
                  <a:gd name="connsiteY2" fmla="*/ 1381225 h 1381225"/>
                </a:gdLst>
                <a:ahLst/>
                <a:cxnLst>
                  <a:cxn ang="0">
                    <a:pos x="connsiteX0" y="connsiteY0"/>
                  </a:cxn>
                  <a:cxn ang="0">
                    <a:pos x="connsiteX1" y="connsiteY1"/>
                  </a:cxn>
                  <a:cxn ang="0">
                    <a:pos x="connsiteX2" y="connsiteY2"/>
                  </a:cxn>
                </a:cxnLst>
                <a:rect l="l" t="t" r="r" b="b"/>
                <a:pathLst>
                  <a:path w="1819275" h="1381225">
                    <a:moveTo>
                      <a:pt x="0" y="1324075"/>
                    </a:moveTo>
                    <a:cubicBezTo>
                      <a:pt x="309562" y="661293"/>
                      <a:pt x="620713" y="-9425"/>
                      <a:pt x="923925" y="100"/>
                    </a:cubicBezTo>
                    <a:cubicBezTo>
                      <a:pt x="1227137" y="9625"/>
                      <a:pt x="1519237" y="715268"/>
                      <a:pt x="1819275" y="13812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a:off x="5943600" y="1600336"/>
                <a:ext cx="2900635" cy="1438316"/>
              </a:xfrm>
              <a:custGeom>
                <a:avLst/>
                <a:gdLst>
                  <a:gd name="connsiteX0" fmla="*/ 0 w 1828800"/>
                  <a:gd name="connsiteY0" fmla="*/ 1323977 h 1333502"/>
                  <a:gd name="connsiteX1" fmla="*/ 923925 w 1828800"/>
                  <a:gd name="connsiteY1" fmla="*/ 2 h 1333502"/>
                  <a:gd name="connsiteX2" fmla="*/ 1828800 w 1828800"/>
                  <a:gd name="connsiteY2" fmla="*/ 1333502 h 1333502"/>
                  <a:gd name="connsiteX0" fmla="*/ 0 w 1847850"/>
                  <a:gd name="connsiteY0" fmla="*/ 1324151 h 1400351"/>
                  <a:gd name="connsiteX1" fmla="*/ 923925 w 1847850"/>
                  <a:gd name="connsiteY1" fmla="*/ 176 h 1400351"/>
                  <a:gd name="connsiteX2" fmla="*/ 1847850 w 1847850"/>
                  <a:gd name="connsiteY2" fmla="*/ 1400351 h 1400351"/>
                  <a:gd name="connsiteX0" fmla="*/ 0 w 1828800"/>
                  <a:gd name="connsiteY0" fmla="*/ 1419236 h 1419236"/>
                  <a:gd name="connsiteX1" fmla="*/ 904875 w 1828800"/>
                  <a:gd name="connsiteY1" fmla="*/ 11 h 1419236"/>
                  <a:gd name="connsiteX2" fmla="*/ 1828800 w 1828800"/>
                  <a:gd name="connsiteY2" fmla="*/ 1400186 h 1419236"/>
                  <a:gd name="connsiteX0" fmla="*/ 0 w 1847850"/>
                  <a:gd name="connsiteY0" fmla="*/ 1419236 h 1419236"/>
                  <a:gd name="connsiteX1" fmla="*/ 923925 w 1847850"/>
                  <a:gd name="connsiteY1" fmla="*/ 11 h 1419236"/>
                  <a:gd name="connsiteX2" fmla="*/ 1847850 w 1847850"/>
                  <a:gd name="connsiteY2" fmla="*/ 1400186 h 1419236"/>
                  <a:gd name="connsiteX0" fmla="*/ 0 w 1819275"/>
                  <a:gd name="connsiteY0" fmla="*/ 1419236 h 1419236"/>
                  <a:gd name="connsiteX1" fmla="*/ 895350 w 1819275"/>
                  <a:gd name="connsiteY1" fmla="*/ 11 h 1419236"/>
                  <a:gd name="connsiteX2" fmla="*/ 1819275 w 1819275"/>
                  <a:gd name="connsiteY2" fmla="*/ 1400186 h 1419236"/>
                  <a:gd name="connsiteX0" fmla="*/ 0 w 1838325"/>
                  <a:gd name="connsiteY0" fmla="*/ 1476534 h 1476534"/>
                  <a:gd name="connsiteX1" fmla="*/ 914400 w 1838325"/>
                  <a:gd name="connsiteY1" fmla="*/ 159 h 1476534"/>
                  <a:gd name="connsiteX2" fmla="*/ 1838325 w 1838325"/>
                  <a:gd name="connsiteY2" fmla="*/ 1400334 h 1476534"/>
                  <a:gd name="connsiteX0" fmla="*/ 0 w 1828800"/>
                  <a:gd name="connsiteY0" fmla="*/ 1438316 h 1438316"/>
                  <a:gd name="connsiteX1" fmla="*/ 904875 w 1828800"/>
                  <a:gd name="connsiteY1" fmla="*/ 41 h 1438316"/>
                  <a:gd name="connsiteX2" fmla="*/ 1828800 w 1828800"/>
                  <a:gd name="connsiteY2" fmla="*/ 1400216 h 1438316"/>
                </a:gdLst>
                <a:ahLst/>
                <a:cxnLst>
                  <a:cxn ang="0">
                    <a:pos x="connsiteX0" y="connsiteY0"/>
                  </a:cxn>
                  <a:cxn ang="0">
                    <a:pos x="connsiteX1" y="connsiteY1"/>
                  </a:cxn>
                  <a:cxn ang="0">
                    <a:pos x="connsiteX2" y="connsiteY2"/>
                  </a:cxn>
                </a:cxnLst>
                <a:rect l="l" t="t" r="r" b="b"/>
                <a:pathLst>
                  <a:path w="1828800" h="1438316">
                    <a:moveTo>
                      <a:pt x="0" y="1438316"/>
                    </a:moveTo>
                    <a:cubicBezTo>
                      <a:pt x="309562" y="775534"/>
                      <a:pt x="600075" y="6391"/>
                      <a:pt x="904875" y="41"/>
                    </a:cubicBezTo>
                    <a:cubicBezTo>
                      <a:pt x="1209675" y="-6309"/>
                      <a:pt x="1528762" y="734259"/>
                      <a:pt x="1828800" y="140021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p:cNvGrpSpPr/>
            <p:nvPr/>
          </p:nvGrpSpPr>
          <p:grpSpPr>
            <a:xfrm>
              <a:off x="2052500" y="2168403"/>
              <a:ext cx="299184" cy="422168"/>
              <a:chOff x="2094578" y="1614532"/>
              <a:chExt cx="299184" cy="422168"/>
            </a:xfrm>
          </p:grpSpPr>
          <p:cxnSp>
            <p:nvCxnSpPr>
              <p:cNvPr id="58" name="Straight Connector 57"/>
              <p:cNvCxnSpPr/>
              <p:nvPr/>
            </p:nvCxnSpPr>
            <p:spPr>
              <a:xfrm flipH="1">
                <a:off x="2094578" y="1614532"/>
                <a:ext cx="216114" cy="324438"/>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2177648" y="1700686"/>
                <a:ext cx="216114" cy="336014"/>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rot="2160541">
                <a:off x="2203621" y="1776655"/>
                <a:ext cx="74091" cy="103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p:cNvGrpSpPr/>
            <p:nvPr/>
          </p:nvGrpSpPr>
          <p:grpSpPr>
            <a:xfrm rot="16792174">
              <a:off x="6898314" y="2132370"/>
              <a:ext cx="299184" cy="422168"/>
              <a:chOff x="2094578" y="1614532"/>
              <a:chExt cx="299184" cy="422168"/>
            </a:xfrm>
          </p:grpSpPr>
          <p:cxnSp>
            <p:nvCxnSpPr>
              <p:cNvPr id="55" name="Straight Connector 54"/>
              <p:cNvCxnSpPr/>
              <p:nvPr/>
            </p:nvCxnSpPr>
            <p:spPr>
              <a:xfrm flipH="1">
                <a:off x="2094578" y="1614532"/>
                <a:ext cx="216114" cy="324438"/>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2177648" y="1700686"/>
                <a:ext cx="216114" cy="336014"/>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rot="2160541">
                <a:off x="2203621" y="1776655"/>
                <a:ext cx="74091" cy="1035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9" name="TextBox 68"/>
          <p:cNvSpPr txBox="1"/>
          <p:nvPr/>
        </p:nvSpPr>
        <p:spPr>
          <a:xfrm>
            <a:off x="76200" y="2060593"/>
            <a:ext cx="2216248" cy="461665"/>
          </a:xfrm>
          <a:prstGeom prst="rect">
            <a:avLst/>
          </a:prstGeom>
          <a:noFill/>
        </p:spPr>
        <p:txBody>
          <a:bodyPr wrap="none" rtlCol="0">
            <a:spAutoFit/>
          </a:bodyPr>
          <a:lstStyle/>
          <a:p>
            <a:r>
              <a:rPr lang="en-US" sz="2400" b="1" dirty="0" smtClean="0"/>
              <a:t>Booster B-curve</a:t>
            </a:r>
            <a:endParaRPr lang="en-US" sz="2400" b="1" dirty="0"/>
          </a:p>
        </p:txBody>
      </p:sp>
      <p:sp>
        <p:nvSpPr>
          <p:cNvPr id="70" name="Freeform 69"/>
          <p:cNvSpPr/>
          <p:nvPr/>
        </p:nvSpPr>
        <p:spPr>
          <a:xfrm rot="10800000" flipH="1">
            <a:off x="1247297" y="990600"/>
            <a:ext cx="289312" cy="1164852"/>
          </a:xfrm>
          <a:custGeom>
            <a:avLst/>
            <a:gdLst>
              <a:gd name="connsiteX0" fmla="*/ 363557 w 363557"/>
              <a:gd name="connsiteY0" fmla="*/ 848299 h 848299"/>
              <a:gd name="connsiteX1" fmla="*/ 363557 w 363557"/>
              <a:gd name="connsiteY1" fmla="*/ 848299 h 848299"/>
              <a:gd name="connsiteX2" fmla="*/ 363557 w 363557"/>
              <a:gd name="connsiteY2" fmla="*/ 275422 h 848299"/>
              <a:gd name="connsiteX3" fmla="*/ 363557 w 363557"/>
              <a:gd name="connsiteY3" fmla="*/ 275422 h 848299"/>
              <a:gd name="connsiteX4" fmla="*/ 0 w 363557"/>
              <a:gd name="connsiteY4" fmla="*/ 0 h 84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557" h="848299">
                <a:moveTo>
                  <a:pt x="363557" y="848299"/>
                </a:moveTo>
                <a:lnTo>
                  <a:pt x="363557" y="848299"/>
                </a:lnTo>
                <a:lnTo>
                  <a:pt x="363557" y="275422"/>
                </a:lnTo>
                <a:lnTo>
                  <a:pt x="363557" y="275422"/>
                </a:lnTo>
                <a:lnTo>
                  <a:pt x="0" y="0"/>
                </a:lnTo>
              </a:path>
            </a:pathLst>
          </a:custGeom>
          <a:noFill/>
          <a:ln w="38100">
            <a:solidFill>
              <a:schemeClr val="tx1"/>
            </a:solidFill>
            <a:headEnd type="triangle" w="lg" len="lg"/>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1" name="Straight Connector 70"/>
          <p:cNvCxnSpPr/>
          <p:nvPr/>
        </p:nvCxnSpPr>
        <p:spPr>
          <a:xfrm flipH="1">
            <a:off x="4130673" y="1292064"/>
            <a:ext cx="7131" cy="4263679"/>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4711698" y="1301589"/>
            <a:ext cx="7131" cy="4263679"/>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130673" y="4318543"/>
            <a:ext cx="286784" cy="31366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4720285" y="4320206"/>
            <a:ext cx="1539649" cy="31366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p:cNvSpPr txBox="1"/>
          <p:nvPr/>
        </p:nvSpPr>
        <p:spPr>
          <a:xfrm>
            <a:off x="232371" y="4177668"/>
            <a:ext cx="1961755" cy="535531"/>
          </a:xfrm>
          <a:prstGeom prst="rect">
            <a:avLst/>
          </a:prstGeom>
          <a:solidFill>
            <a:srgbClr val="00B0F0">
              <a:alpha val="25000"/>
            </a:srgbClr>
          </a:solidFill>
          <a:ln>
            <a:solidFill>
              <a:srgbClr val="0070C0"/>
            </a:solidFill>
          </a:ln>
        </p:spPr>
        <p:txBody>
          <a:bodyPr wrap="none" rtlCol="0">
            <a:spAutoFit/>
          </a:bodyPr>
          <a:lstStyle/>
          <a:p>
            <a:pPr algn="ctr">
              <a:lnSpc>
                <a:spcPct val="80000"/>
              </a:lnSpc>
            </a:pPr>
            <a:r>
              <a:rPr lang="en-US" b="1" dirty="0" smtClean="0">
                <a:solidFill>
                  <a:schemeClr val="tx2">
                    <a:lumMod val="60000"/>
                    <a:lumOff val="40000"/>
                  </a:schemeClr>
                </a:solidFill>
              </a:rPr>
              <a:t>Present operation:</a:t>
            </a:r>
            <a:endParaRPr lang="en-US" b="1" dirty="0">
              <a:solidFill>
                <a:schemeClr val="tx2">
                  <a:lumMod val="60000"/>
                  <a:lumOff val="40000"/>
                </a:schemeClr>
              </a:solidFill>
            </a:endParaRPr>
          </a:p>
          <a:p>
            <a:pPr algn="ctr">
              <a:lnSpc>
                <a:spcPct val="80000"/>
              </a:lnSpc>
            </a:pPr>
            <a:r>
              <a:rPr lang="en-US" b="1" dirty="0" smtClean="0">
                <a:solidFill>
                  <a:schemeClr val="tx2">
                    <a:lumMod val="60000"/>
                    <a:lumOff val="40000"/>
                  </a:schemeClr>
                </a:solidFill>
              </a:rPr>
              <a:t>Beam Inj. </a:t>
            </a:r>
            <a:endParaRPr lang="en-US" b="1" dirty="0">
              <a:solidFill>
                <a:schemeClr val="tx2">
                  <a:lumMod val="60000"/>
                  <a:lumOff val="40000"/>
                </a:schemeClr>
              </a:solidFill>
            </a:endParaRPr>
          </a:p>
        </p:txBody>
      </p:sp>
      <p:sp>
        <p:nvSpPr>
          <p:cNvPr id="79" name="Rectangle 78"/>
          <p:cNvSpPr/>
          <p:nvPr/>
        </p:nvSpPr>
        <p:spPr>
          <a:xfrm>
            <a:off x="4437616" y="4320206"/>
            <a:ext cx="286784" cy="313666"/>
          </a:xfrm>
          <a:prstGeom prst="rect">
            <a:avLst/>
          </a:prstGeom>
          <a:solidFill>
            <a:schemeClr val="accent3">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6172200" y="4417469"/>
            <a:ext cx="2753511" cy="535531"/>
          </a:xfrm>
          <a:prstGeom prst="rect">
            <a:avLst/>
          </a:prstGeom>
          <a:noFill/>
        </p:spPr>
        <p:txBody>
          <a:bodyPr wrap="none" rtlCol="0">
            <a:spAutoFit/>
          </a:bodyPr>
          <a:lstStyle/>
          <a:p>
            <a:pPr algn="ctr">
              <a:lnSpc>
                <a:spcPct val="80000"/>
              </a:lnSpc>
            </a:pPr>
            <a:r>
              <a:rPr lang="en-US" b="1" dirty="0">
                <a:solidFill>
                  <a:schemeClr val="accent2">
                    <a:lumMod val="75000"/>
                  </a:schemeClr>
                </a:solidFill>
                <a:sym typeface="Symbol"/>
              </a:rPr>
              <a:t>3</a:t>
            </a:r>
            <a:r>
              <a:rPr lang="en-US" b="1" dirty="0" smtClean="0">
                <a:solidFill>
                  <a:schemeClr val="accent2">
                    <a:lumMod val="75000"/>
                  </a:schemeClr>
                </a:solidFill>
                <a:sym typeface="Symbol"/>
              </a:rPr>
              <a:t>60s for</a:t>
            </a:r>
            <a:endParaRPr lang="en-US" b="1" dirty="0">
              <a:solidFill>
                <a:schemeClr val="accent2">
                  <a:lumMod val="75000"/>
                </a:schemeClr>
              </a:solidFill>
              <a:sym typeface="Symbol"/>
            </a:endParaRPr>
          </a:p>
          <a:p>
            <a:pPr algn="ctr">
              <a:lnSpc>
                <a:spcPct val="80000"/>
              </a:lnSpc>
            </a:pPr>
            <a:r>
              <a:rPr lang="en-US" b="1" dirty="0" smtClean="0">
                <a:solidFill>
                  <a:schemeClr val="accent2">
                    <a:lumMod val="75000"/>
                  </a:schemeClr>
                </a:solidFill>
                <a:sym typeface="Symbol"/>
              </a:rPr>
              <a:t>rf capture and acceleration</a:t>
            </a:r>
            <a:endParaRPr lang="en-US" b="1" dirty="0">
              <a:solidFill>
                <a:schemeClr val="accent2">
                  <a:lumMod val="75000"/>
                </a:schemeClr>
              </a:solidFill>
            </a:endParaRPr>
          </a:p>
        </p:txBody>
      </p:sp>
      <p:cxnSp>
        <p:nvCxnSpPr>
          <p:cNvPr id="65" name="Straight Arrow Connector 64"/>
          <p:cNvCxnSpPr/>
          <p:nvPr/>
        </p:nvCxnSpPr>
        <p:spPr>
          <a:xfrm flipH="1" flipV="1">
            <a:off x="6234210" y="4500635"/>
            <a:ext cx="825897" cy="65685"/>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2209800" y="3637443"/>
            <a:ext cx="1018227" cy="535531"/>
          </a:xfrm>
          <a:prstGeom prst="rect">
            <a:avLst/>
          </a:prstGeom>
          <a:noFill/>
          <a:ln>
            <a:noFill/>
          </a:ln>
        </p:spPr>
        <p:txBody>
          <a:bodyPr wrap="none" rtlCol="0">
            <a:spAutoFit/>
          </a:bodyPr>
          <a:lstStyle/>
          <a:p>
            <a:pPr algn="ctr">
              <a:lnSpc>
                <a:spcPct val="80000"/>
              </a:lnSpc>
            </a:pPr>
            <a:r>
              <a:rPr lang="en-US" b="1" dirty="0" smtClean="0">
                <a:solidFill>
                  <a:schemeClr val="accent6">
                    <a:lumMod val="75000"/>
                  </a:schemeClr>
                </a:solidFill>
                <a:sym typeface="Symbol" panose="05050102010706020507" pitchFamily="18" charset="2"/>
              </a:rPr>
              <a:t> </a:t>
            </a:r>
            <a:r>
              <a:rPr lang="en-US" b="1" dirty="0" smtClean="0">
                <a:solidFill>
                  <a:schemeClr val="accent6">
                    <a:lumMod val="75000"/>
                  </a:schemeClr>
                </a:solidFill>
                <a:sym typeface="Symbol"/>
              </a:rPr>
              <a:t>40s</a:t>
            </a:r>
          </a:p>
          <a:p>
            <a:pPr algn="ctr">
              <a:lnSpc>
                <a:spcPct val="80000"/>
              </a:lnSpc>
            </a:pPr>
            <a:r>
              <a:rPr lang="en-US" b="1" dirty="0" smtClean="0">
                <a:solidFill>
                  <a:schemeClr val="accent6">
                    <a:lumMod val="75000"/>
                  </a:schemeClr>
                </a:solidFill>
                <a:sym typeface="Symbol"/>
              </a:rPr>
              <a:t>injection</a:t>
            </a:r>
            <a:endParaRPr lang="en-US" b="1" dirty="0">
              <a:solidFill>
                <a:schemeClr val="accent6">
                  <a:lumMod val="75000"/>
                </a:schemeClr>
              </a:solidFill>
            </a:endParaRPr>
          </a:p>
        </p:txBody>
      </p:sp>
      <p:sp>
        <p:nvSpPr>
          <p:cNvPr id="67" name="Left Brace 9"/>
          <p:cNvSpPr/>
          <p:nvPr/>
        </p:nvSpPr>
        <p:spPr>
          <a:xfrm>
            <a:off x="2297602" y="4114800"/>
            <a:ext cx="163864" cy="655243"/>
          </a:xfrm>
          <a:custGeom>
            <a:avLst/>
            <a:gdLst>
              <a:gd name="connsiteX0" fmla="*/ 163864 w 163864"/>
              <a:gd name="connsiteY0" fmla="*/ 655243 h 655243"/>
              <a:gd name="connsiteX1" fmla="*/ 81932 w 163864"/>
              <a:gd name="connsiteY1" fmla="*/ 641588 h 655243"/>
              <a:gd name="connsiteX2" fmla="*/ 81932 w 163864"/>
              <a:gd name="connsiteY2" fmla="*/ 341276 h 655243"/>
              <a:gd name="connsiteX3" fmla="*/ 0 w 163864"/>
              <a:gd name="connsiteY3" fmla="*/ 327621 h 655243"/>
              <a:gd name="connsiteX4" fmla="*/ 81932 w 163864"/>
              <a:gd name="connsiteY4" fmla="*/ 313966 h 655243"/>
              <a:gd name="connsiteX5" fmla="*/ 81932 w 163864"/>
              <a:gd name="connsiteY5" fmla="*/ 13655 h 655243"/>
              <a:gd name="connsiteX6" fmla="*/ 163864 w 163864"/>
              <a:gd name="connsiteY6" fmla="*/ 0 h 655243"/>
              <a:gd name="connsiteX7" fmla="*/ 163864 w 163864"/>
              <a:gd name="connsiteY7" fmla="*/ 655243 h 655243"/>
              <a:gd name="connsiteX0" fmla="*/ 163864 w 163864"/>
              <a:gd name="connsiteY0" fmla="*/ 655243 h 655243"/>
              <a:gd name="connsiteX1" fmla="*/ 81932 w 163864"/>
              <a:gd name="connsiteY1" fmla="*/ 641588 h 655243"/>
              <a:gd name="connsiteX2" fmla="*/ 81932 w 163864"/>
              <a:gd name="connsiteY2" fmla="*/ 341276 h 655243"/>
              <a:gd name="connsiteX3" fmla="*/ 0 w 163864"/>
              <a:gd name="connsiteY3" fmla="*/ 327621 h 655243"/>
              <a:gd name="connsiteX4" fmla="*/ 81932 w 163864"/>
              <a:gd name="connsiteY4" fmla="*/ 313966 h 655243"/>
              <a:gd name="connsiteX5" fmla="*/ 81932 w 163864"/>
              <a:gd name="connsiteY5" fmla="*/ 13655 h 655243"/>
              <a:gd name="connsiteX6" fmla="*/ 163864 w 163864"/>
              <a:gd name="connsiteY6" fmla="*/ 0 h 655243"/>
              <a:gd name="connsiteX0" fmla="*/ 163865 w 163865"/>
              <a:gd name="connsiteY0" fmla="*/ 655243 h 655243"/>
              <a:gd name="connsiteX1" fmla="*/ 81933 w 163865"/>
              <a:gd name="connsiteY1" fmla="*/ 641588 h 655243"/>
              <a:gd name="connsiteX2" fmla="*/ 81933 w 163865"/>
              <a:gd name="connsiteY2" fmla="*/ 341276 h 655243"/>
              <a:gd name="connsiteX3" fmla="*/ 1 w 163865"/>
              <a:gd name="connsiteY3" fmla="*/ 327621 h 655243"/>
              <a:gd name="connsiteX4" fmla="*/ 81933 w 163865"/>
              <a:gd name="connsiteY4" fmla="*/ 313966 h 655243"/>
              <a:gd name="connsiteX5" fmla="*/ 81933 w 163865"/>
              <a:gd name="connsiteY5" fmla="*/ 13655 h 655243"/>
              <a:gd name="connsiteX6" fmla="*/ 163865 w 163865"/>
              <a:gd name="connsiteY6" fmla="*/ 0 h 655243"/>
              <a:gd name="connsiteX7" fmla="*/ 163865 w 163865"/>
              <a:gd name="connsiteY7" fmla="*/ 655243 h 655243"/>
              <a:gd name="connsiteX0" fmla="*/ 163865 w 163865"/>
              <a:gd name="connsiteY0" fmla="*/ 655243 h 655243"/>
              <a:gd name="connsiteX1" fmla="*/ 81933 w 163865"/>
              <a:gd name="connsiteY1" fmla="*/ 641588 h 655243"/>
              <a:gd name="connsiteX2" fmla="*/ 81933 w 163865"/>
              <a:gd name="connsiteY2" fmla="*/ 341276 h 655243"/>
              <a:gd name="connsiteX3" fmla="*/ 1 w 163865"/>
              <a:gd name="connsiteY3" fmla="*/ 327621 h 655243"/>
              <a:gd name="connsiteX4" fmla="*/ 84314 w 163865"/>
              <a:gd name="connsiteY4" fmla="*/ 285391 h 655243"/>
              <a:gd name="connsiteX5" fmla="*/ 81933 w 163865"/>
              <a:gd name="connsiteY5" fmla="*/ 13655 h 655243"/>
              <a:gd name="connsiteX6" fmla="*/ 163865 w 163865"/>
              <a:gd name="connsiteY6" fmla="*/ 0 h 655243"/>
              <a:gd name="connsiteX0" fmla="*/ 163869 w 163869"/>
              <a:gd name="connsiteY0" fmla="*/ 655243 h 655243"/>
              <a:gd name="connsiteX1" fmla="*/ 81937 w 163869"/>
              <a:gd name="connsiteY1" fmla="*/ 641588 h 655243"/>
              <a:gd name="connsiteX2" fmla="*/ 81937 w 163869"/>
              <a:gd name="connsiteY2" fmla="*/ 341276 h 655243"/>
              <a:gd name="connsiteX3" fmla="*/ 5 w 163869"/>
              <a:gd name="connsiteY3" fmla="*/ 327621 h 655243"/>
              <a:gd name="connsiteX4" fmla="*/ 81937 w 163869"/>
              <a:gd name="connsiteY4" fmla="*/ 313966 h 655243"/>
              <a:gd name="connsiteX5" fmla="*/ 81937 w 163869"/>
              <a:gd name="connsiteY5" fmla="*/ 13655 h 655243"/>
              <a:gd name="connsiteX6" fmla="*/ 163869 w 163869"/>
              <a:gd name="connsiteY6" fmla="*/ 0 h 655243"/>
              <a:gd name="connsiteX7" fmla="*/ 163869 w 163869"/>
              <a:gd name="connsiteY7" fmla="*/ 655243 h 655243"/>
              <a:gd name="connsiteX0" fmla="*/ 163869 w 163869"/>
              <a:gd name="connsiteY0" fmla="*/ 655243 h 655243"/>
              <a:gd name="connsiteX1" fmla="*/ 81937 w 163869"/>
              <a:gd name="connsiteY1" fmla="*/ 641588 h 655243"/>
              <a:gd name="connsiteX2" fmla="*/ 79556 w 163869"/>
              <a:gd name="connsiteY2" fmla="*/ 369851 h 655243"/>
              <a:gd name="connsiteX3" fmla="*/ 5 w 163869"/>
              <a:gd name="connsiteY3" fmla="*/ 327621 h 655243"/>
              <a:gd name="connsiteX4" fmla="*/ 84318 w 163869"/>
              <a:gd name="connsiteY4" fmla="*/ 285391 h 655243"/>
              <a:gd name="connsiteX5" fmla="*/ 81937 w 163869"/>
              <a:gd name="connsiteY5" fmla="*/ 13655 h 655243"/>
              <a:gd name="connsiteX6" fmla="*/ 163869 w 163869"/>
              <a:gd name="connsiteY6" fmla="*/ 0 h 655243"/>
              <a:gd name="connsiteX0" fmla="*/ 163864 w 163864"/>
              <a:gd name="connsiteY0" fmla="*/ 655243 h 655243"/>
              <a:gd name="connsiteX1" fmla="*/ 81932 w 163864"/>
              <a:gd name="connsiteY1" fmla="*/ 641588 h 655243"/>
              <a:gd name="connsiteX2" fmla="*/ 81932 w 163864"/>
              <a:gd name="connsiteY2" fmla="*/ 341276 h 655243"/>
              <a:gd name="connsiteX3" fmla="*/ 0 w 163864"/>
              <a:gd name="connsiteY3" fmla="*/ 327621 h 655243"/>
              <a:gd name="connsiteX4" fmla="*/ 81932 w 163864"/>
              <a:gd name="connsiteY4" fmla="*/ 313966 h 655243"/>
              <a:gd name="connsiteX5" fmla="*/ 81932 w 163864"/>
              <a:gd name="connsiteY5" fmla="*/ 13655 h 655243"/>
              <a:gd name="connsiteX6" fmla="*/ 163864 w 163864"/>
              <a:gd name="connsiteY6" fmla="*/ 0 h 655243"/>
              <a:gd name="connsiteX7" fmla="*/ 163864 w 163864"/>
              <a:gd name="connsiteY7" fmla="*/ 655243 h 655243"/>
              <a:gd name="connsiteX0" fmla="*/ 163864 w 163864"/>
              <a:gd name="connsiteY0" fmla="*/ 655243 h 655243"/>
              <a:gd name="connsiteX1" fmla="*/ 81932 w 163864"/>
              <a:gd name="connsiteY1" fmla="*/ 641588 h 655243"/>
              <a:gd name="connsiteX2" fmla="*/ 79551 w 163864"/>
              <a:gd name="connsiteY2" fmla="*/ 369851 h 655243"/>
              <a:gd name="connsiteX3" fmla="*/ 19050 w 163864"/>
              <a:gd name="connsiteY3" fmla="*/ 327621 h 655243"/>
              <a:gd name="connsiteX4" fmla="*/ 84313 w 163864"/>
              <a:gd name="connsiteY4" fmla="*/ 285391 h 655243"/>
              <a:gd name="connsiteX5" fmla="*/ 81932 w 163864"/>
              <a:gd name="connsiteY5" fmla="*/ 13655 h 655243"/>
              <a:gd name="connsiteX6" fmla="*/ 163864 w 163864"/>
              <a:gd name="connsiteY6" fmla="*/ 0 h 655243"/>
              <a:gd name="connsiteX0" fmla="*/ 163864 w 163864"/>
              <a:gd name="connsiteY0" fmla="*/ 655243 h 655243"/>
              <a:gd name="connsiteX1" fmla="*/ 81932 w 163864"/>
              <a:gd name="connsiteY1" fmla="*/ 641588 h 655243"/>
              <a:gd name="connsiteX2" fmla="*/ 81932 w 163864"/>
              <a:gd name="connsiteY2" fmla="*/ 341276 h 655243"/>
              <a:gd name="connsiteX3" fmla="*/ 0 w 163864"/>
              <a:gd name="connsiteY3" fmla="*/ 327621 h 655243"/>
              <a:gd name="connsiteX4" fmla="*/ 81932 w 163864"/>
              <a:gd name="connsiteY4" fmla="*/ 313966 h 655243"/>
              <a:gd name="connsiteX5" fmla="*/ 81932 w 163864"/>
              <a:gd name="connsiteY5" fmla="*/ 13655 h 655243"/>
              <a:gd name="connsiteX6" fmla="*/ 163864 w 163864"/>
              <a:gd name="connsiteY6" fmla="*/ 0 h 655243"/>
              <a:gd name="connsiteX7" fmla="*/ 163864 w 163864"/>
              <a:gd name="connsiteY7" fmla="*/ 655243 h 655243"/>
              <a:gd name="connsiteX0" fmla="*/ 163864 w 163864"/>
              <a:gd name="connsiteY0" fmla="*/ 655243 h 655243"/>
              <a:gd name="connsiteX1" fmla="*/ 81932 w 163864"/>
              <a:gd name="connsiteY1" fmla="*/ 641588 h 655243"/>
              <a:gd name="connsiteX2" fmla="*/ 79551 w 163864"/>
              <a:gd name="connsiteY2" fmla="*/ 369851 h 655243"/>
              <a:gd name="connsiteX3" fmla="*/ 19050 w 163864"/>
              <a:gd name="connsiteY3" fmla="*/ 327621 h 655243"/>
              <a:gd name="connsiteX4" fmla="*/ 84313 w 163864"/>
              <a:gd name="connsiteY4" fmla="*/ 298918 h 655243"/>
              <a:gd name="connsiteX5" fmla="*/ 81932 w 163864"/>
              <a:gd name="connsiteY5" fmla="*/ 13655 h 655243"/>
              <a:gd name="connsiteX6" fmla="*/ 163864 w 163864"/>
              <a:gd name="connsiteY6" fmla="*/ 0 h 655243"/>
              <a:gd name="connsiteX0" fmla="*/ 163864 w 163864"/>
              <a:gd name="connsiteY0" fmla="*/ 655243 h 655243"/>
              <a:gd name="connsiteX1" fmla="*/ 81932 w 163864"/>
              <a:gd name="connsiteY1" fmla="*/ 641588 h 655243"/>
              <a:gd name="connsiteX2" fmla="*/ 81932 w 163864"/>
              <a:gd name="connsiteY2" fmla="*/ 341276 h 655243"/>
              <a:gd name="connsiteX3" fmla="*/ 0 w 163864"/>
              <a:gd name="connsiteY3" fmla="*/ 327621 h 655243"/>
              <a:gd name="connsiteX4" fmla="*/ 81932 w 163864"/>
              <a:gd name="connsiteY4" fmla="*/ 313966 h 655243"/>
              <a:gd name="connsiteX5" fmla="*/ 81932 w 163864"/>
              <a:gd name="connsiteY5" fmla="*/ 13655 h 655243"/>
              <a:gd name="connsiteX6" fmla="*/ 163864 w 163864"/>
              <a:gd name="connsiteY6" fmla="*/ 0 h 655243"/>
              <a:gd name="connsiteX7" fmla="*/ 163864 w 163864"/>
              <a:gd name="connsiteY7" fmla="*/ 655243 h 655243"/>
              <a:gd name="connsiteX0" fmla="*/ 163864 w 163864"/>
              <a:gd name="connsiteY0" fmla="*/ 655243 h 655243"/>
              <a:gd name="connsiteX1" fmla="*/ 81932 w 163864"/>
              <a:gd name="connsiteY1" fmla="*/ 641588 h 655243"/>
              <a:gd name="connsiteX2" fmla="*/ 82256 w 163864"/>
              <a:gd name="connsiteY2" fmla="*/ 356324 h 655243"/>
              <a:gd name="connsiteX3" fmla="*/ 19050 w 163864"/>
              <a:gd name="connsiteY3" fmla="*/ 327621 h 655243"/>
              <a:gd name="connsiteX4" fmla="*/ 84313 w 163864"/>
              <a:gd name="connsiteY4" fmla="*/ 298918 h 655243"/>
              <a:gd name="connsiteX5" fmla="*/ 81932 w 163864"/>
              <a:gd name="connsiteY5" fmla="*/ 13655 h 655243"/>
              <a:gd name="connsiteX6" fmla="*/ 163864 w 163864"/>
              <a:gd name="connsiteY6" fmla="*/ 0 h 655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864" h="655243" stroke="0" extrusionOk="0">
                <a:moveTo>
                  <a:pt x="163864" y="655243"/>
                </a:moveTo>
                <a:cubicBezTo>
                  <a:pt x="118614" y="655243"/>
                  <a:pt x="81932" y="649129"/>
                  <a:pt x="81932" y="641588"/>
                </a:cubicBezTo>
                <a:lnTo>
                  <a:pt x="81932" y="341276"/>
                </a:lnTo>
                <a:cubicBezTo>
                  <a:pt x="81932" y="333735"/>
                  <a:pt x="45250" y="327621"/>
                  <a:pt x="0" y="327621"/>
                </a:cubicBezTo>
                <a:cubicBezTo>
                  <a:pt x="45250" y="327621"/>
                  <a:pt x="81932" y="321507"/>
                  <a:pt x="81932" y="313966"/>
                </a:cubicBezTo>
                <a:lnTo>
                  <a:pt x="81932" y="13655"/>
                </a:lnTo>
                <a:cubicBezTo>
                  <a:pt x="81932" y="6114"/>
                  <a:pt x="118614" y="0"/>
                  <a:pt x="163864" y="0"/>
                </a:cubicBezTo>
                <a:lnTo>
                  <a:pt x="163864" y="655243"/>
                </a:lnTo>
                <a:close/>
              </a:path>
              <a:path w="163864" h="655243" fill="none">
                <a:moveTo>
                  <a:pt x="163864" y="655243"/>
                </a:moveTo>
                <a:cubicBezTo>
                  <a:pt x="118614" y="655243"/>
                  <a:pt x="81932" y="649129"/>
                  <a:pt x="81932" y="641588"/>
                </a:cubicBezTo>
                <a:cubicBezTo>
                  <a:pt x="81138" y="551009"/>
                  <a:pt x="83050" y="446903"/>
                  <a:pt x="82256" y="356324"/>
                </a:cubicBezTo>
                <a:cubicBezTo>
                  <a:pt x="82256" y="348783"/>
                  <a:pt x="18707" y="337189"/>
                  <a:pt x="19050" y="327621"/>
                </a:cubicBezTo>
                <a:cubicBezTo>
                  <a:pt x="19393" y="318053"/>
                  <a:pt x="84313" y="306459"/>
                  <a:pt x="84313" y="298918"/>
                </a:cubicBezTo>
                <a:cubicBezTo>
                  <a:pt x="84313" y="198814"/>
                  <a:pt x="81932" y="113759"/>
                  <a:pt x="81932" y="13655"/>
                </a:cubicBezTo>
                <a:cubicBezTo>
                  <a:pt x="81932" y="6114"/>
                  <a:pt x="118614" y="0"/>
                  <a:pt x="163864" y="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E9F5A684-8D20-4DA3-A9FC-BF564364D81E}" type="slidenum">
              <a:rPr lang="en-US" smtClean="0"/>
              <a:t>2</a:t>
            </a:fld>
            <a:endParaRPr lang="en-US" dirty="0"/>
          </a:p>
        </p:txBody>
      </p:sp>
      <p:cxnSp>
        <p:nvCxnSpPr>
          <p:cNvPr id="78" name="Straight Arrow Connector 77"/>
          <p:cNvCxnSpPr>
            <a:endCxn id="2" idx="1"/>
          </p:cNvCxnSpPr>
          <p:nvPr/>
        </p:nvCxnSpPr>
        <p:spPr>
          <a:xfrm>
            <a:off x="3179429" y="4110359"/>
            <a:ext cx="951244" cy="365017"/>
          </a:xfrm>
          <a:prstGeom prst="straightConnector1">
            <a:avLst/>
          </a:prstGeom>
          <a:ln w="381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0"/>
          </p:nvPr>
        </p:nvSpPr>
        <p:spPr/>
        <p:txBody>
          <a:bodyPr/>
          <a:lstStyle/>
          <a:p>
            <a:r>
              <a:rPr lang="en-US" dirty="0" smtClean="0"/>
              <a:t>3/12/2015  Chandra Bhat</a:t>
            </a:r>
            <a:endParaRPr lang="en-US" dirty="0"/>
          </a:p>
        </p:txBody>
      </p:sp>
      <p:grpSp>
        <p:nvGrpSpPr>
          <p:cNvPr id="15" name="Group 14"/>
          <p:cNvGrpSpPr/>
          <p:nvPr/>
        </p:nvGrpSpPr>
        <p:grpSpPr>
          <a:xfrm>
            <a:off x="316770" y="990600"/>
            <a:ext cx="8563020" cy="6008790"/>
            <a:chOff x="316770" y="990600"/>
            <a:chExt cx="8563020" cy="6008790"/>
          </a:xfrm>
        </p:grpSpPr>
        <p:grpSp>
          <p:nvGrpSpPr>
            <p:cNvPr id="13" name="Group 12"/>
            <p:cNvGrpSpPr/>
            <p:nvPr/>
          </p:nvGrpSpPr>
          <p:grpSpPr>
            <a:xfrm>
              <a:off x="316770" y="990600"/>
              <a:ext cx="7178242" cy="6008790"/>
              <a:chOff x="316770" y="990600"/>
              <a:chExt cx="7178242" cy="6008790"/>
            </a:xfrm>
          </p:grpSpPr>
          <p:cxnSp>
            <p:nvCxnSpPr>
              <p:cNvPr id="81" name="Straight Arrow Connector 80"/>
              <p:cNvCxnSpPr/>
              <p:nvPr/>
            </p:nvCxnSpPr>
            <p:spPr>
              <a:xfrm>
                <a:off x="3401682" y="2389754"/>
                <a:ext cx="2431" cy="382314"/>
              </a:xfrm>
              <a:prstGeom prst="straightConnector1">
                <a:avLst/>
              </a:prstGeom>
              <a:ln w="3810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316770" y="990600"/>
                <a:ext cx="7178242" cy="6008790"/>
                <a:chOff x="316770" y="990600"/>
                <a:chExt cx="7178242" cy="6008790"/>
              </a:xfrm>
            </p:grpSpPr>
            <p:grpSp>
              <p:nvGrpSpPr>
                <p:cNvPr id="20" name="Group 19"/>
                <p:cNvGrpSpPr/>
                <p:nvPr/>
              </p:nvGrpSpPr>
              <p:grpSpPr>
                <a:xfrm>
                  <a:off x="316770" y="990600"/>
                  <a:ext cx="7178242" cy="6008790"/>
                  <a:chOff x="316770" y="990600"/>
                  <a:chExt cx="7178242" cy="6008790"/>
                </a:xfrm>
              </p:grpSpPr>
              <p:grpSp>
                <p:nvGrpSpPr>
                  <p:cNvPr id="19" name="Group 18"/>
                  <p:cNvGrpSpPr/>
                  <p:nvPr/>
                </p:nvGrpSpPr>
                <p:grpSpPr>
                  <a:xfrm>
                    <a:off x="316770" y="990600"/>
                    <a:ext cx="7178242" cy="5730875"/>
                    <a:chOff x="316770" y="990600"/>
                    <a:chExt cx="7178242" cy="5730875"/>
                  </a:xfrm>
                </p:grpSpPr>
                <p:grpSp>
                  <p:nvGrpSpPr>
                    <p:cNvPr id="17" name="Group 16"/>
                    <p:cNvGrpSpPr/>
                    <p:nvPr/>
                  </p:nvGrpSpPr>
                  <p:grpSpPr>
                    <a:xfrm>
                      <a:off x="316770" y="990600"/>
                      <a:ext cx="7178242" cy="2971800"/>
                      <a:chOff x="316770" y="990600"/>
                      <a:chExt cx="7178242" cy="2971800"/>
                    </a:xfrm>
                  </p:grpSpPr>
                  <p:cxnSp>
                    <p:nvCxnSpPr>
                      <p:cNvPr id="30" name="Straight Arrow Connector 29"/>
                      <p:cNvCxnSpPr/>
                      <p:nvPr/>
                    </p:nvCxnSpPr>
                    <p:spPr>
                      <a:xfrm flipH="1">
                        <a:off x="3666554" y="1752600"/>
                        <a:ext cx="7378" cy="1274309"/>
                      </a:xfrm>
                      <a:prstGeom prst="straightConnector1">
                        <a:avLst/>
                      </a:prstGeom>
                      <a:ln w="3810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083827" y="1752600"/>
                        <a:ext cx="0" cy="1110125"/>
                      </a:xfrm>
                      <a:prstGeom prst="straightConnector1">
                        <a:avLst/>
                      </a:prstGeom>
                      <a:ln w="3810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3" name="Rectangle 22"/>
                      <p:cNvSpPr>
                        <a:spLocks noChangeAspect="1"/>
                      </p:cNvSpPr>
                      <p:nvPr/>
                    </p:nvSpPr>
                    <p:spPr>
                      <a:xfrm>
                        <a:off x="2958404" y="990600"/>
                        <a:ext cx="2801151" cy="81939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48" name="TextBox 47"/>
                          <p:cNvSpPr txBox="1"/>
                          <p:nvPr/>
                        </p:nvSpPr>
                        <p:spPr>
                          <a:xfrm>
                            <a:off x="2958404" y="990600"/>
                            <a:ext cx="2801151" cy="830997"/>
                          </a:xfrm>
                          <a:prstGeom prst="rect">
                            <a:avLst/>
                          </a:prstGeom>
                          <a:noFill/>
                        </p:spPr>
                        <p:txBody>
                          <a:bodyPr wrap="none" rtlCol="0">
                            <a:spAutoFit/>
                          </a:bodyPr>
                          <a:lstStyle/>
                          <a:p>
                            <a:pPr algn="ctr">
                              <a:lnSpc>
                                <a:spcPct val="80000"/>
                              </a:lnSpc>
                            </a:pPr>
                            <a:r>
                              <a:rPr lang="en-US" sz="2000" b="1" dirty="0" smtClean="0"/>
                              <a:t>New Scheme: Capture in</a:t>
                            </a:r>
                          </a:p>
                          <a:p>
                            <a:pPr algn="ctr">
                              <a:lnSpc>
                                <a:spcPct val="80000"/>
                              </a:lnSpc>
                            </a:pPr>
                            <a:r>
                              <a:rPr lang="en-US" sz="2000" b="1" dirty="0" smtClean="0"/>
                              <a:t>Stationary Buckets (</a:t>
                            </a:r>
                            <a14:m>
                              <m:oMath xmlns:m="http://schemas.openxmlformats.org/officeDocument/2006/math">
                                <m:acc>
                                  <m:accPr>
                                    <m:chr m:val="̇"/>
                                    <m:ctrlPr>
                                      <a:rPr lang="en-US" sz="2000" b="1" i="1" smtClean="0">
                                        <a:latin typeface="Cambria Math" panose="02040503050406030204" pitchFamily="18" charset="0"/>
                                      </a:rPr>
                                    </m:ctrlPr>
                                  </m:accPr>
                                  <m:e>
                                    <m:r>
                                      <a:rPr lang="en-US" sz="2000" b="1" i="1" smtClean="0">
                                        <a:latin typeface="Cambria Math"/>
                                      </a:rPr>
                                      <m:t>𝒑</m:t>
                                    </m:r>
                                  </m:e>
                                </m:acc>
                              </m:oMath>
                            </a14:m>
                            <a:r>
                              <a:rPr lang="en-US" sz="2000" b="1" dirty="0" smtClean="0"/>
                              <a:t>=0)</a:t>
                            </a:r>
                          </a:p>
                          <a:p>
                            <a:pPr algn="ctr">
                              <a:lnSpc>
                                <a:spcPct val="80000"/>
                              </a:lnSpc>
                            </a:pPr>
                            <a:r>
                              <a:rPr lang="en-US" sz="2000" b="1" dirty="0" smtClean="0">
                                <a:solidFill>
                                  <a:srgbClr val="0000CC"/>
                                </a:solidFill>
                              </a:rPr>
                              <a:t>Start</a:t>
                            </a:r>
                            <a:r>
                              <a:rPr lang="en-US" sz="2000" b="1" dirty="0" smtClean="0"/>
                              <a:t>               </a:t>
                            </a:r>
                            <a:r>
                              <a:rPr lang="en-US" sz="2000" b="1" dirty="0" smtClean="0">
                                <a:solidFill>
                                  <a:srgbClr val="0000CC"/>
                                </a:solidFill>
                              </a:rPr>
                              <a:t>End</a:t>
                            </a:r>
                            <a:endParaRPr lang="en-US" sz="2000" b="1" dirty="0">
                              <a:solidFill>
                                <a:srgbClr val="0000CC"/>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2958404" y="990600"/>
                            <a:ext cx="2801151" cy="830997"/>
                          </a:xfrm>
                          <a:prstGeom prst="rect">
                            <a:avLst/>
                          </a:prstGeom>
                          <a:blipFill rotWithShape="1">
                            <a:blip r:embed="rId2"/>
                            <a:stretch>
                              <a:fillRect l="-1739" t="-10294" r="-1739" b="-12500"/>
                            </a:stretch>
                          </a:blipFill>
                        </p:spPr>
                        <p:txBody>
                          <a:bodyPr/>
                          <a:lstStyle/>
                          <a:p>
                            <a:r>
                              <a:rPr lang="en-US">
                                <a:noFill/>
                              </a:rPr>
                              <a:t> </a:t>
                            </a:r>
                          </a:p>
                        </p:txBody>
                      </p:sp>
                    </mc:Fallback>
                  </mc:AlternateContent>
                  <p:grpSp>
                    <p:nvGrpSpPr>
                      <p:cNvPr id="16" name="Group 15"/>
                      <p:cNvGrpSpPr/>
                      <p:nvPr/>
                    </p:nvGrpSpPr>
                    <p:grpSpPr>
                      <a:xfrm>
                        <a:off x="316770" y="3215046"/>
                        <a:ext cx="7178242" cy="747354"/>
                        <a:chOff x="316770" y="3215046"/>
                        <a:chExt cx="7178242" cy="747354"/>
                      </a:xfrm>
                    </p:grpSpPr>
                    <p:sp>
                      <p:nvSpPr>
                        <p:cNvPr id="32" name="TextBox 31"/>
                        <p:cNvSpPr txBox="1"/>
                        <p:nvPr/>
                      </p:nvSpPr>
                      <p:spPr>
                        <a:xfrm>
                          <a:off x="5362953" y="3313107"/>
                          <a:ext cx="2132059" cy="535531"/>
                        </a:xfrm>
                        <a:prstGeom prst="rect">
                          <a:avLst/>
                        </a:prstGeom>
                        <a:noFill/>
                      </p:spPr>
                      <p:txBody>
                        <a:bodyPr wrap="none" rtlCol="0">
                          <a:spAutoFit/>
                        </a:bodyPr>
                        <a:lstStyle/>
                        <a:p>
                          <a:pPr algn="ctr">
                            <a:lnSpc>
                              <a:spcPct val="80000"/>
                            </a:lnSpc>
                          </a:pPr>
                          <a:r>
                            <a:rPr lang="en-US" b="1" dirty="0" smtClean="0">
                              <a:solidFill>
                                <a:schemeClr val="accent2">
                                  <a:lumMod val="75000"/>
                                </a:schemeClr>
                              </a:solidFill>
                              <a:sym typeface="Symbol"/>
                            </a:rPr>
                            <a:t>260s for rf capture </a:t>
                          </a:r>
                        </a:p>
                        <a:p>
                          <a:pPr algn="ctr">
                            <a:lnSpc>
                              <a:spcPct val="80000"/>
                            </a:lnSpc>
                          </a:pPr>
                          <a:r>
                            <a:rPr lang="en-US" b="1" dirty="0" smtClean="0">
                              <a:solidFill>
                                <a:schemeClr val="accent2">
                                  <a:lumMod val="75000"/>
                                </a:schemeClr>
                              </a:solidFill>
                              <a:sym typeface="Symbol"/>
                            </a:rPr>
                            <a:t>(no debunching)</a:t>
                          </a:r>
                          <a:endParaRPr lang="en-US" b="1" dirty="0">
                            <a:solidFill>
                              <a:schemeClr val="accent2">
                                <a:lumMod val="75000"/>
                              </a:schemeClr>
                            </a:solidFill>
                          </a:endParaRPr>
                        </a:p>
                      </p:txBody>
                    </p:sp>
                    <p:sp>
                      <p:nvSpPr>
                        <p:cNvPr id="33" name="TextBox 32"/>
                        <p:cNvSpPr txBox="1"/>
                        <p:nvPr/>
                      </p:nvSpPr>
                      <p:spPr>
                        <a:xfrm>
                          <a:off x="3395763" y="3648468"/>
                          <a:ext cx="813043" cy="313932"/>
                        </a:xfrm>
                        <a:prstGeom prst="rect">
                          <a:avLst/>
                        </a:prstGeom>
                        <a:noFill/>
                      </p:spPr>
                      <p:txBody>
                        <a:bodyPr wrap="none" rtlCol="0">
                          <a:spAutoFit/>
                        </a:bodyPr>
                        <a:lstStyle/>
                        <a:p>
                          <a:pPr algn="ctr">
                            <a:lnSpc>
                              <a:spcPct val="80000"/>
                            </a:lnSpc>
                          </a:pPr>
                          <a:r>
                            <a:rPr lang="en-US" b="1" dirty="0" smtClean="0"/>
                            <a:t> 150</a:t>
                          </a:r>
                          <a:r>
                            <a:rPr lang="en-US" b="1" dirty="0" smtClean="0">
                              <a:sym typeface="Symbol"/>
                            </a:rPr>
                            <a:t>s</a:t>
                          </a:r>
                          <a:endParaRPr lang="en-US" b="1" dirty="0"/>
                        </a:p>
                      </p:txBody>
                    </p:sp>
                    <p:cxnSp>
                      <p:nvCxnSpPr>
                        <p:cNvPr id="35" name="Straight Arrow Connector 34"/>
                        <p:cNvCxnSpPr/>
                        <p:nvPr/>
                      </p:nvCxnSpPr>
                      <p:spPr>
                        <a:xfrm flipH="1">
                          <a:off x="3372363" y="3962400"/>
                          <a:ext cx="904874" cy="0"/>
                        </a:xfrm>
                        <a:prstGeom prst="straightConnector1">
                          <a:avLst/>
                        </a:prstGeom>
                        <a:ln w="19050">
                          <a:solidFill>
                            <a:schemeClr val="tx1"/>
                          </a:solidFill>
                          <a:headEnd type="triangle" w="lg" len="lg"/>
                          <a:tailEnd type="triangle" w="lg" len="lg"/>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316770" y="3268954"/>
                          <a:ext cx="1664430" cy="541046"/>
                        </a:xfrm>
                        <a:prstGeom prst="rect">
                          <a:avLst/>
                        </a:prstGeom>
                        <a:solidFill>
                          <a:srgbClr val="FFFF00"/>
                        </a:solidFill>
                        <a:ln>
                          <a:solidFill>
                            <a:srgbClr val="0070C0"/>
                          </a:solidFill>
                        </a:ln>
                      </p:spPr>
                      <p:txBody>
                        <a:bodyPr wrap="none" rtlCol="0">
                          <a:spAutoFit/>
                        </a:bodyPr>
                        <a:lstStyle/>
                        <a:p>
                          <a:pPr algn="ctr">
                            <a:lnSpc>
                              <a:spcPct val="80000"/>
                            </a:lnSpc>
                          </a:pPr>
                          <a:r>
                            <a:rPr lang="en-US" b="1" dirty="0" smtClean="0"/>
                            <a:t>Early Beam Inj. </a:t>
                          </a:r>
                        </a:p>
                        <a:p>
                          <a:pPr algn="ctr">
                            <a:lnSpc>
                              <a:spcPct val="80000"/>
                            </a:lnSpc>
                          </a:pPr>
                          <a:r>
                            <a:rPr lang="en-US" b="1" dirty="0" smtClean="0"/>
                            <a:t>Scheme</a:t>
                          </a:r>
                          <a:endParaRPr lang="en-US" b="1" dirty="0"/>
                        </a:p>
                      </p:txBody>
                    </p:sp>
                    <p:sp>
                      <p:nvSpPr>
                        <p:cNvPr id="74" name="Rectangle 73"/>
                        <p:cNvSpPr/>
                        <p:nvPr/>
                      </p:nvSpPr>
                      <p:spPr>
                        <a:xfrm>
                          <a:off x="3394401" y="3288858"/>
                          <a:ext cx="279531" cy="31366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p:cNvSpPr/>
                        <p:nvPr/>
                      </p:nvSpPr>
                      <p:spPr>
                        <a:xfrm>
                          <a:off x="3657600" y="3288858"/>
                          <a:ext cx="1416702" cy="313666"/>
                        </a:xfrm>
                        <a:prstGeom prst="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Arrow Connector 4"/>
                        <p:cNvCxnSpPr>
                          <a:endCxn id="74" idx="1"/>
                        </p:cNvCxnSpPr>
                        <p:nvPr/>
                      </p:nvCxnSpPr>
                      <p:spPr>
                        <a:xfrm flipV="1">
                          <a:off x="3060964" y="3445691"/>
                          <a:ext cx="333437" cy="424598"/>
                        </a:xfrm>
                        <a:prstGeom prst="straightConnector1">
                          <a:avLst/>
                        </a:prstGeom>
                        <a:ln w="38100">
                          <a:solidFill>
                            <a:srgbClr val="FF66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flipV="1">
                          <a:off x="5074303" y="3524108"/>
                          <a:ext cx="395191" cy="39207"/>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Left Brace 9"/>
                        <p:cNvSpPr/>
                        <p:nvPr/>
                      </p:nvSpPr>
                      <p:spPr>
                        <a:xfrm>
                          <a:off x="2122136" y="3215046"/>
                          <a:ext cx="163864" cy="655243"/>
                        </a:xfrm>
                        <a:custGeom>
                          <a:avLst/>
                          <a:gdLst>
                            <a:gd name="connsiteX0" fmla="*/ 163864 w 163864"/>
                            <a:gd name="connsiteY0" fmla="*/ 655243 h 655243"/>
                            <a:gd name="connsiteX1" fmla="*/ 81932 w 163864"/>
                            <a:gd name="connsiteY1" fmla="*/ 641588 h 655243"/>
                            <a:gd name="connsiteX2" fmla="*/ 81932 w 163864"/>
                            <a:gd name="connsiteY2" fmla="*/ 341276 h 655243"/>
                            <a:gd name="connsiteX3" fmla="*/ 0 w 163864"/>
                            <a:gd name="connsiteY3" fmla="*/ 327621 h 655243"/>
                            <a:gd name="connsiteX4" fmla="*/ 81932 w 163864"/>
                            <a:gd name="connsiteY4" fmla="*/ 313966 h 655243"/>
                            <a:gd name="connsiteX5" fmla="*/ 81932 w 163864"/>
                            <a:gd name="connsiteY5" fmla="*/ 13655 h 655243"/>
                            <a:gd name="connsiteX6" fmla="*/ 163864 w 163864"/>
                            <a:gd name="connsiteY6" fmla="*/ 0 h 655243"/>
                            <a:gd name="connsiteX7" fmla="*/ 163864 w 163864"/>
                            <a:gd name="connsiteY7" fmla="*/ 655243 h 655243"/>
                            <a:gd name="connsiteX0" fmla="*/ 163864 w 163864"/>
                            <a:gd name="connsiteY0" fmla="*/ 655243 h 655243"/>
                            <a:gd name="connsiteX1" fmla="*/ 81932 w 163864"/>
                            <a:gd name="connsiteY1" fmla="*/ 641588 h 655243"/>
                            <a:gd name="connsiteX2" fmla="*/ 81932 w 163864"/>
                            <a:gd name="connsiteY2" fmla="*/ 341276 h 655243"/>
                            <a:gd name="connsiteX3" fmla="*/ 0 w 163864"/>
                            <a:gd name="connsiteY3" fmla="*/ 327621 h 655243"/>
                            <a:gd name="connsiteX4" fmla="*/ 81932 w 163864"/>
                            <a:gd name="connsiteY4" fmla="*/ 313966 h 655243"/>
                            <a:gd name="connsiteX5" fmla="*/ 81932 w 163864"/>
                            <a:gd name="connsiteY5" fmla="*/ 13655 h 655243"/>
                            <a:gd name="connsiteX6" fmla="*/ 163864 w 163864"/>
                            <a:gd name="connsiteY6" fmla="*/ 0 h 655243"/>
                            <a:gd name="connsiteX0" fmla="*/ 163865 w 163865"/>
                            <a:gd name="connsiteY0" fmla="*/ 655243 h 655243"/>
                            <a:gd name="connsiteX1" fmla="*/ 81933 w 163865"/>
                            <a:gd name="connsiteY1" fmla="*/ 641588 h 655243"/>
                            <a:gd name="connsiteX2" fmla="*/ 81933 w 163865"/>
                            <a:gd name="connsiteY2" fmla="*/ 341276 h 655243"/>
                            <a:gd name="connsiteX3" fmla="*/ 1 w 163865"/>
                            <a:gd name="connsiteY3" fmla="*/ 327621 h 655243"/>
                            <a:gd name="connsiteX4" fmla="*/ 81933 w 163865"/>
                            <a:gd name="connsiteY4" fmla="*/ 313966 h 655243"/>
                            <a:gd name="connsiteX5" fmla="*/ 81933 w 163865"/>
                            <a:gd name="connsiteY5" fmla="*/ 13655 h 655243"/>
                            <a:gd name="connsiteX6" fmla="*/ 163865 w 163865"/>
                            <a:gd name="connsiteY6" fmla="*/ 0 h 655243"/>
                            <a:gd name="connsiteX7" fmla="*/ 163865 w 163865"/>
                            <a:gd name="connsiteY7" fmla="*/ 655243 h 655243"/>
                            <a:gd name="connsiteX0" fmla="*/ 163865 w 163865"/>
                            <a:gd name="connsiteY0" fmla="*/ 655243 h 655243"/>
                            <a:gd name="connsiteX1" fmla="*/ 81933 w 163865"/>
                            <a:gd name="connsiteY1" fmla="*/ 641588 h 655243"/>
                            <a:gd name="connsiteX2" fmla="*/ 81933 w 163865"/>
                            <a:gd name="connsiteY2" fmla="*/ 341276 h 655243"/>
                            <a:gd name="connsiteX3" fmla="*/ 1 w 163865"/>
                            <a:gd name="connsiteY3" fmla="*/ 327621 h 655243"/>
                            <a:gd name="connsiteX4" fmla="*/ 84314 w 163865"/>
                            <a:gd name="connsiteY4" fmla="*/ 285391 h 655243"/>
                            <a:gd name="connsiteX5" fmla="*/ 81933 w 163865"/>
                            <a:gd name="connsiteY5" fmla="*/ 13655 h 655243"/>
                            <a:gd name="connsiteX6" fmla="*/ 163865 w 163865"/>
                            <a:gd name="connsiteY6" fmla="*/ 0 h 655243"/>
                            <a:gd name="connsiteX0" fmla="*/ 163869 w 163869"/>
                            <a:gd name="connsiteY0" fmla="*/ 655243 h 655243"/>
                            <a:gd name="connsiteX1" fmla="*/ 81937 w 163869"/>
                            <a:gd name="connsiteY1" fmla="*/ 641588 h 655243"/>
                            <a:gd name="connsiteX2" fmla="*/ 81937 w 163869"/>
                            <a:gd name="connsiteY2" fmla="*/ 341276 h 655243"/>
                            <a:gd name="connsiteX3" fmla="*/ 5 w 163869"/>
                            <a:gd name="connsiteY3" fmla="*/ 327621 h 655243"/>
                            <a:gd name="connsiteX4" fmla="*/ 81937 w 163869"/>
                            <a:gd name="connsiteY4" fmla="*/ 313966 h 655243"/>
                            <a:gd name="connsiteX5" fmla="*/ 81937 w 163869"/>
                            <a:gd name="connsiteY5" fmla="*/ 13655 h 655243"/>
                            <a:gd name="connsiteX6" fmla="*/ 163869 w 163869"/>
                            <a:gd name="connsiteY6" fmla="*/ 0 h 655243"/>
                            <a:gd name="connsiteX7" fmla="*/ 163869 w 163869"/>
                            <a:gd name="connsiteY7" fmla="*/ 655243 h 655243"/>
                            <a:gd name="connsiteX0" fmla="*/ 163869 w 163869"/>
                            <a:gd name="connsiteY0" fmla="*/ 655243 h 655243"/>
                            <a:gd name="connsiteX1" fmla="*/ 81937 w 163869"/>
                            <a:gd name="connsiteY1" fmla="*/ 641588 h 655243"/>
                            <a:gd name="connsiteX2" fmla="*/ 79556 w 163869"/>
                            <a:gd name="connsiteY2" fmla="*/ 369851 h 655243"/>
                            <a:gd name="connsiteX3" fmla="*/ 5 w 163869"/>
                            <a:gd name="connsiteY3" fmla="*/ 327621 h 655243"/>
                            <a:gd name="connsiteX4" fmla="*/ 84318 w 163869"/>
                            <a:gd name="connsiteY4" fmla="*/ 285391 h 655243"/>
                            <a:gd name="connsiteX5" fmla="*/ 81937 w 163869"/>
                            <a:gd name="connsiteY5" fmla="*/ 13655 h 655243"/>
                            <a:gd name="connsiteX6" fmla="*/ 163869 w 163869"/>
                            <a:gd name="connsiteY6" fmla="*/ 0 h 655243"/>
                            <a:gd name="connsiteX0" fmla="*/ 163864 w 163864"/>
                            <a:gd name="connsiteY0" fmla="*/ 655243 h 655243"/>
                            <a:gd name="connsiteX1" fmla="*/ 81932 w 163864"/>
                            <a:gd name="connsiteY1" fmla="*/ 641588 h 655243"/>
                            <a:gd name="connsiteX2" fmla="*/ 81932 w 163864"/>
                            <a:gd name="connsiteY2" fmla="*/ 341276 h 655243"/>
                            <a:gd name="connsiteX3" fmla="*/ 0 w 163864"/>
                            <a:gd name="connsiteY3" fmla="*/ 327621 h 655243"/>
                            <a:gd name="connsiteX4" fmla="*/ 81932 w 163864"/>
                            <a:gd name="connsiteY4" fmla="*/ 313966 h 655243"/>
                            <a:gd name="connsiteX5" fmla="*/ 81932 w 163864"/>
                            <a:gd name="connsiteY5" fmla="*/ 13655 h 655243"/>
                            <a:gd name="connsiteX6" fmla="*/ 163864 w 163864"/>
                            <a:gd name="connsiteY6" fmla="*/ 0 h 655243"/>
                            <a:gd name="connsiteX7" fmla="*/ 163864 w 163864"/>
                            <a:gd name="connsiteY7" fmla="*/ 655243 h 655243"/>
                            <a:gd name="connsiteX0" fmla="*/ 163864 w 163864"/>
                            <a:gd name="connsiteY0" fmla="*/ 655243 h 655243"/>
                            <a:gd name="connsiteX1" fmla="*/ 81932 w 163864"/>
                            <a:gd name="connsiteY1" fmla="*/ 641588 h 655243"/>
                            <a:gd name="connsiteX2" fmla="*/ 79551 w 163864"/>
                            <a:gd name="connsiteY2" fmla="*/ 369851 h 655243"/>
                            <a:gd name="connsiteX3" fmla="*/ 19050 w 163864"/>
                            <a:gd name="connsiteY3" fmla="*/ 327621 h 655243"/>
                            <a:gd name="connsiteX4" fmla="*/ 84313 w 163864"/>
                            <a:gd name="connsiteY4" fmla="*/ 285391 h 655243"/>
                            <a:gd name="connsiteX5" fmla="*/ 81932 w 163864"/>
                            <a:gd name="connsiteY5" fmla="*/ 13655 h 655243"/>
                            <a:gd name="connsiteX6" fmla="*/ 163864 w 163864"/>
                            <a:gd name="connsiteY6" fmla="*/ 0 h 655243"/>
                            <a:gd name="connsiteX0" fmla="*/ 163864 w 163864"/>
                            <a:gd name="connsiteY0" fmla="*/ 655243 h 655243"/>
                            <a:gd name="connsiteX1" fmla="*/ 81932 w 163864"/>
                            <a:gd name="connsiteY1" fmla="*/ 641588 h 655243"/>
                            <a:gd name="connsiteX2" fmla="*/ 81932 w 163864"/>
                            <a:gd name="connsiteY2" fmla="*/ 341276 h 655243"/>
                            <a:gd name="connsiteX3" fmla="*/ 0 w 163864"/>
                            <a:gd name="connsiteY3" fmla="*/ 327621 h 655243"/>
                            <a:gd name="connsiteX4" fmla="*/ 81932 w 163864"/>
                            <a:gd name="connsiteY4" fmla="*/ 313966 h 655243"/>
                            <a:gd name="connsiteX5" fmla="*/ 81932 w 163864"/>
                            <a:gd name="connsiteY5" fmla="*/ 13655 h 655243"/>
                            <a:gd name="connsiteX6" fmla="*/ 163864 w 163864"/>
                            <a:gd name="connsiteY6" fmla="*/ 0 h 655243"/>
                            <a:gd name="connsiteX7" fmla="*/ 163864 w 163864"/>
                            <a:gd name="connsiteY7" fmla="*/ 655243 h 655243"/>
                            <a:gd name="connsiteX0" fmla="*/ 163864 w 163864"/>
                            <a:gd name="connsiteY0" fmla="*/ 655243 h 655243"/>
                            <a:gd name="connsiteX1" fmla="*/ 81932 w 163864"/>
                            <a:gd name="connsiteY1" fmla="*/ 641588 h 655243"/>
                            <a:gd name="connsiteX2" fmla="*/ 79551 w 163864"/>
                            <a:gd name="connsiteY2" fmla="*/ 369851 h 655243"/>
                            <a:gd name="connsiteX3" fmla="*/ 19050 w 163864"/>
                            <a:gd name="connsiteY3" fmla="*/ 327621 h 655243"/>
                            <a:gd name="connsiteX4" fmla="*/ 84313 w 163864"/>
                            <a:gd name="connsiteY4" fmla="*/ 298918 h 655243"/>
                            <a:gd name="connsiteX5" fmla="*/ 81932 w 163864"/>
                            <a:gd name="connsiteY5" fmla="*/ 13655 h 655243"/>
                            <a:gd name="connsiteX6" fmla="*/ 163864 w 163864"/>
                            <a:gd name="connsiteY6" fmla="*/ 0 h 655243"/>
                            <a:gd name="connsiteX0" fmla="*/ 163864 w 163864"/>
                            <a:gd name="connsiteY0" fmla="*/ 655243 h 655243"/>
                            <a:gd name="connsiteX1" fmla="*/ 81932 w 163864"/>
                            <a:gd name="connsiteY1" fmla="*/ 641588 h 655243"/>
                            <a:gd name="connsiteX2" fmla="*/ 81932 w 163864"/>
                            <a:gd name="connsiteY2" fmla="*/ 341276 h 655243"/>
                            <a:gd name="connsiteX3" fmla="*/ 0 w 163864"/>
                            <a:gd name="connsiteY3" fmla="*/ 327621 h 655243"/>
                            <a:gd name="connsiteX4" fmla="*/ 81932 w 163864"/>
                            <a:gd name="connsiteY4" fmla="*/ 313966 h 655243"/>
                            <a:gd name="connsiteX5" fmla="*/ 81932 w 163864"/>
                            <a:gd name="connsiteY5" fmla="*/ 13655 h 655243"/>
                            <a:gd name="connsiteX6" fmla="*/ 163864 w 163864"/>
                            <a:gd name="connsiteY6" fmla="*/ 0 h 655243"/>
                            <a:gd name="connsiteX7" fmla="*/ 163864 w 163864"/>
                            <a:gd name="connsiteY7" fmla="*/ 655243 h 655243"/>
                            <a:gd name="connsiteX0" fmla="*/ 163864 w 163864"/>
                            <a:gd name="connsiteY0" fmla="*/ 655243 h 655243"/>
                            <a:gd name="connsiteX1" fmla="*/ 81932 w 163864"/>
                            <a:gd name="connsiteY1" fmla="*/ 641588 h 655243"/>
                            <a:gd name="connsiteX2" fmla="*/ 82256 w 163864"/>
                            <a:gd name="connsiteY2" fmla="*/ 356324 h 655243"/>
                            <a:gd name="connsiteX3" fmla="*/ 19050 w 163864"/>
                            <a:gd name="connsiteY3" fmla="*/ 327621 h 655243"/>
                            <a:gd name="connsiteX4" fmla="*/ 84313 w 163864"/>
                            <a:gd name="connsiteY4" fmla="*/ 298918 h 655243"/>
                            <a:gd name="connsiteX5" fmla="*/ 81932 w 163864"/>
                            <a:gd name="connsiteY5" fmla="*/ 13655 h 655243"/>
                            <a:gd name="connsiteX6" fmla="*/ 163864 w 163864"/>
                            <a:gd name="connsiteY6" fmla="*/ 0 h 655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3864" h="655243" stroke="0" extrusionOk="0">
                              <a:moveTo>
                                <a:pt x="163864" y="655243"/>
                              </a:moveTo>
                              <a:cubicBezTo>
                                <a:pt x="118614" y="655243"/>
                                <a:pt x="81932" y="649129"/>
                                <a:pt x="81932" y="641588"/>
                              </a:cubicBezTo>
                              <a:lnTo>
                                <a:pt x="81932" y="341276"/>
                              </a:lnTo>
                              <a:cubicBezTo>
                                <a:pt x="81932" y="333735"/>
                                <a:pt x="45250" y="327621"/>
                                <a:pt x="0" y="327621"/>
                              </a:cubicBezTo>
                              <a:cubicBezTo>
                                <a:pt x="45250" y="327621"/>
                                <a:pt x="81932" y="321507"/>
                                <a:pt x="81932" y="313966"/>
                              </a:cubicBezTo>
                              <a:lnTo>
                                <a:pt x="81932" y="13655"/>
                              </a:lnTo>
                              <a:cubicBezTo>
                                <a:pt x="81932" y="6114"/>
                                <a:pt x="118614" y="0"/>
                                <a:pt x="163864" y="0"/>
                              </a:cubicBezTo>
                              <a:lnTo>
                                <a:pt x="163864" y="655243"/>
                              </a:lnTo>
                              <a:close/>
                            </a:path>
                            <a:path w="163864" h="655243" fill="none">
                              <a:moveTo>
                                <a:pt x="163864" y="655243"/>
                              </a:moveTo>
                              <a:cubicBezTo>
                                <a:pt x="118614" y="655243"/>
                                <a:pt x="81932" y="649129"/>
                                <a:pt x="81932" y="641588"/>
                              </a:cubicBezTo>
                              <a:cubicBezTo>
                                <a:pt x="81138" y="551009"/>
                                <a:pt x="83050" y="446903"/>
                                <a:pt x="82256" y="356324"/>
                              </a:cubicBezTo>
                              <a:cubicBezTo>
                                <a:pt x="82256" y="348783"/>
                                <a:pt x="18707" y="337189"/>
                                <a:pt x="19050" y="327621"/>
                              </a:cubicBezTo>
                              <a:cubicBezTo>
                                <a:pt x="19393" y="318053"/>
                                <a:pt x="84313" y="306459"/>
                                <a:pt x="84313" y="298918"/>
                              </a:cubicBezTo>
                              <a:cubicBezTo>
                                <a:pt x="84313" y="198814"/>
                                <a:pt x="81932" y="113759"/>
                                <a:pt x="81932" y="13655"/>
                              </a:cubicBezTo>
                              <a:cubicBezTo>
                                <a:pt x="81932" y="6114"/>
                                <a:pt x="118614" y="0"/>
                                <a:pt x="163864" y="0"/>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grpSp>
                  <p:nvGrpSpPr>
                    <p:cNvPr id="18" name="Group 17"/>
                    <p:cNvGrpSpPr/>
                    <p:nvPr/>
                  </p:nvGrpSpPr>
                  <p:grpSpPr>
                    <a:xfrm>
                      <a:off x="2362200" y="5516317"/>
                      <a:ext cx="3996152" cy="1205158"/>
                      <a:chOff x="2362200" y="5516317"/>
                      <a:chExt cx="3996152" cy="1205158"/>
                    </a:xfrm>
                  </p:grpSpPr>
                  <p:sp>
                    <p:nvSpPr>
                      <p:cNvPr id="14" name="Freeform 13"/>
                      <p:cNvSpPr/>
                      <p:nvPr/>
                    </p:nvSpPr>
                    <p:spPr>
                      <a:xfrm>
                        <a:off x="2362200" y="5520958"/>
                        <a:ext cx="1026630" cy="1200517"/>
                      </a:xfrm>
                      <a:custGeom>
                        <a:avLst/>
                        <a:gdLst>
                          <a:gd name="connsiteX0" fmla="*/ 1333500 w 1333500"/>
                          <a:gd name="connsiteY0" fmla="*/ 0 h 977900"/>
                          <a:gd name="connsiteX1" fmla="*/ 0 w 1333500"/>
                          <a:gd name="connsiteY1" fmla="*/ 749300 h 977900"/>
                          <a:gd name="connsiteX2" fmla="*/ 0 w 1333500"/>
                          <a:gd name="connsiteY2" fmla="*/ 977900 h 977900"/>
                        </a:gdLst>
                        <a:ahLst/>
                        <a:cxnLst>
                          <a:cxn ang="0">
                            <a:pos x="connsiteX0" y="connsiteY0"/>
                          </a:cxn>
                          <a:cxn ang="0">
                            <a:pos x="connsiteX1" y="connsiteY1"/>
                          </a:cxn>
                          <a:cxn ang="0">
                            <a:pos x="connsiteX2" y="connsiteY2"/>
                          </a:cxn>
                        </a:cxnLst>
                        <a:rect l="l" t="t" r="r" b="b"/>
                        <a:pathLst>
                          <a:path w="1333500" h="977900">
                            <a:moveTo>
                              <a:pt x="1333500" y="0"/>
                            </a:moveTo>
                            <a:lnTo>
                              <a:pt x="0" y="749300"/>
                            </a:lnTo>
                            <a:lnTo>
                              <a:pt x="0" y="977900"/>
                            </a:lnTo>
                          </a:path>
                        </a:pathLst>
                      </a:custGeom>
                      <a:noFill/>
                      <a:ln>
                        <a:headEnd type="triangle" w="lg" len="lg"/>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flipH="1">
                        <a:off x="4254972" y="5516317"/>
                        <a:ext cx="2103380" cy="1168756"/>
                      </a:xfrm>
                      <a:custGeom>
                        <a:avLst/>
                        <a:gdLst>
                          <a:gd name="connsiteX0" fmla="*/ 1333500 w 1333500"/>
                          <a:gd name="connsiteY0" fmla="*/ 0 h 977900"/>
                          <a:gd name="connsiteX1" fmla="*/ 0 w 1333500"/>
                          <a:gd name="connsiteY1" fmla="*/ 749300 h 977900"/>
                          <a:gd name="connsiteX2" fmla="*/ 0 w 1333500"/>
                          <a:gd name="connsiteY2" fmla="*/ 977900 h 977900"/>
                        </a:gdLst>
                        <a:ahLst/>
                        <a:cxnLst>
                          <a:cxn ang="0">
                            <a:pos x="connsiteX0" y="connsiteY0"/>
                          </a:cxn>
                          <a:cxn ang="0">
                            <a:pos x="connsiteX1" y="connsiteY1"/>
                          </a:cxn>
                          <a:cxn ang="0">
                            <a:pos x="connsiteX2" y="connsiteY2"/>
                          </a:cxn>
                        </a:cxnLst>
                        <a:rect l="l" t="t" r="r" b="b"/>
                        <a:pathLst>
                          <a:path w="1333500" h="977900">
                            <a:moveTo>
                              <a:pt x="1333500" y="0"/>
                            </a:moveTo>
                            <a:lnTo>
                              <a:pt x="0" y="749300"/>
                            </a:lnTo>
                            <a:lnTo>
                              <a:pt x="0" y="977900"/>
                            </a:lnTo>
                          </a:path>
                        </a:pathLst>
                      </a:custGeom>
                      <a:noFill/>
                      <a:ln>
                        <a:headEnd type="triangle" w="lg" len="lg"/>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73" name="TextBox 72"/>
                  <p:cNvSpPr txBox="1"/>
                  <p:nvPr/>
                </p:nvSpPr>
                <p:spPr>
                  <a:xfrm>
                    <a:off x="2342367" y="5799061"/>
                    <a:ext cx="4184031" cy="1200329"/>
                  </a:xfrm>
                  <a:prstGeom prst="rect">
                    <a:avLst/>
                  </a:prstGeom>
                  <a:noFill/>
                </p:spPr>
                <p:txBody>
                  <a:bodyPr wrap="none" rtlCol="0">
                    <a:spAutoFit/>
                  </a:bodyPr>
                  <a:lstStyle/>
                  <a:p>
                    <a:pPr>
                      <a:lnSpc>
                        <a:spcPct val="80000"/>
                      </a:lnSpc>
                    </a:pPr>
                    <a:r>
                      <a:rPr lang="en-US" b="1" dirty="0" smtClean="0"/>
                      <a:t>         Change in Es </a:t>
                    </a:r>
                    <a:r>
                      <a:rPr lang="en-US" b="1" dirty="0"/>
                      <a:t> </a:t>
                    </a:r>
                    <a:r>
                      <a:rPr lang="en-US" b="1" dirty="0" smtClean="0"/>
                      <a:t>&lt;0.24MeV </a:t>
                    </a:r>
                  </a:p>
                  <a:p>
                    <a:pPr>
                      <a:lnSpc>
                        <a:spcPct val="80000"/>
                      </a:lnSpc>
                    </a:pPr>
                    <a:r>
                      <a:rPr lang="en-US" b="1" dirty="0" smtClean="0"/>
                      <a:t>     the energy acceptance &gt;</a:t>
                    </a:r>
                    <a:r>
                      <a:rPr lang="en-US" b="1" dirty="0" smtClean="0">
                        <a:sym typeface="Symbol"/>
                      </a:rPr>
                      <a:t>2MeV</a:t>
                    </a:r>
                  </a:p>
                  <a:p>
                    <a:pPr>
                      <a:lnSpc>
                        <a:spcPct val="80000"/>
                      </a:lnSpc>
                    </a:pPr>
                    <a:r>
                      <a:rPr lang="en-US" b="1" dirty="0" smtClean="0">
                        <a:sym typeface="Symbol"/>
                      </a:rPr>
                      <a:t>           Beam </a:t>
                    </a:r>
                    <a:r>
                      <a:rPr lang="en-US" b="1" dirty="0" smtClean="0">
                        <a:sym typeface="Symbol" panose="05050102010706020507" pitchFamily="18" charset="2"/>
                      </a:rPr>
                      <a:t>E &lt; </a:t>
                    </a:r>
                    <a:r>
                      <a:rPr lang="en-US" b="1" dirty="0" smtClean="0">
                        <a:sym typeface="Symbol"/>
                      </a:rPr>
                      <a:t>0.8MeV</a:t>
                    </a:r>
                  </a:p>
                  <a:p>
                    <a:pPr>
                      <a:lnSpc>
                        <a:spcPct val="80000"/>
                      </a:lnSpc>
                    </a:pPr>
                    <a:r>
                      <a:rPr lang="en-US" b="1" dirty="0"/>
                      <a:t>f</a:t>
                    </a:r>
                    <a:r>
                      <a:rPr lang="en-US" b="1" baseline="-25000" dirty="0"/>
                      <a:t>sy</a:t>
                    </a:r>
                    <a:r>
                      <a:rPr lang="en-US" b="1" dirty="0"/>
                      <a:t> = 8kHz-27kHz for Vrf=0.035MV-0.4MV  </a:t>
                    </a:r>
                  </a:p>
                  <a:p>
                    <a:pPr>
                      <a:lnSpc>
                        <a:spcPct val="80000"/>
                      </a:lnSpc>
                    </a:pPr>
                    <a:r>
                      <a:rPr lang="en-US" b="1" dirty="0" smtClean="0"/>
                      <a:t> </a:t>
                    </a:r>
                    <a:endParaRPr lang="en-US" b="1" dirty="0"/>
                  </a:p>
                </p:txBody>
              </p:sp>
            </p:grpSp>
            <p:sp>
              <p:nvSpPr>
                <p:cNvPr id="82" name="TextBox 81"/>
                <p:cNvSpPr txBox="1"/>
                <p:nvPr/>
              </p:nvSpPr>
              <p:spPr>
                <a:xfrm>
                  <a:off x="2707390" y="1842449"/>
                  <a:ext cx="1306768" cy="626005"/>
                </a:xfrm>
                <a:prstGeom prst="rect">
                  <a:avLst/>
                </a:prstGeom>
                <a:noFill/>
              </p:spPr>
              <p:txBody>
                <a:bodyPr wrap="none" rtlCol="0">
                  <a:spAutoFit/>
                </a:bodyPr>
                <a:lstStyle/>
                <a:p>
                  <a:pPr algn="ctr">
                    <a:lnSpc>
                      <a:spcPct val="70000"/>
                    </a:lnSpc>
                  </a:pPr>
                  <a:r>
                    <a:rPr lang="en-US" sz="2400" b="1" dirty="0" smtClean="0"/>
                    <a:t>Begin </a:t>
                  </a:r>
                </a:p>
                <a:p>
                  <a:pPr algn="ctr">
                    <a:lnSpc>
                      <a:spcPct val="70000"/>
                    </a:lnSpc>
                  </a:pPr>
                  <a:r>
                    <a:rPr lang="en-US" sz="2400" b="1" dirty="0" smtClean="0"/>
                    <a:t>Injection</a:t>
                  </a:r>
                  <a:endParaRPr lang="en-US" sz="2400" b="1" dirty="0"/>
                </a:p>
              </p:txBody>
            </p:sp>
          </p:grpSp>
        </p:grpSp>
        <p:sp>
          <p:nvSpPr>
            <p:cNvPr id="83" name="TextBox 82"/>
            <p:cNvSpPr txBox="1"/>
            <p:nvPr/>
          </p:nvSpPr>
          <p:spPr>
            <a:xfrm>
              <a:off x="6229842" y="1867544"/>
              <a:ext cx="2649948" cy="978729"/>
            </a:xfrm>
            <a:prstGeom prst="rect">
              <a:avLst/>
            </a:prstGeom>
            <a:solidFill>
              <a:srgbClr val="CCFF33"/>
            </a:solidFill>
            <a:ln>
              <a:solidFill>
                <a:srgbClr val="0070C0"/>
              </a:solidFill>
            </a:ln>
          </p:spPr>
          <p:txBody>
            <a:bodyPr wrap="square" rtlCol="0">
              <a:spAutoFit/>
            </a:bodyPr>
            <a:lstStyle/>
            <a:p>
              <a:pPr algn="ctr">
                <a:lnSpc>
                  <a:spcPct val="80000"/>
                </a:lnSpc>
              </a:pPr>
              <a:r>
                <a:rPr lang="en-US" b="1" dirty="0" smtClean="0"/>
                <a:t>Early Beam Inj. Scheme can produce lower emittance beam to downstream accelerators</a:t>
              </a:r>
              <a:endParaRPr lang="en-US" b="1" dirty="0"/>
            </a:p>
          </p:txBody>
        </p:sp>
      </p:grpSp>
    </p:spTree>
    <p:extLst>
      <p:ext uri="{BB962C8B-B14F-4D97-AF65-F5344CB8AC3E}">
        <p14:creationId xmlns:p14="http://schemas.microsoft.com/office/powerpoint/2010/main" val="285338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Beam Studies on Early Injection Scheme</a:t>
            </a:r>
          </a:p>
        </p:txBody>
      </p:sp>
      <p:sp>
        <p:nvSpPr>
          <p:cNvPr id="3" name="Content Placeholder 2"/>
          <p:cNvSpPr>
            <a:spLocks noGrp="1"/>
          </p:cNvSpPr>
          <p:nvPr>
            <p:ph idx="1"/>
          </p:nvPr>
        </p:nvSpPr>
        <p:spPr>
          <a:xfrm>
            <a:off x="457200" y="870264"/>
            <a:ext cx="8503920" cy="2322037"/>
          </a:xfrm>
        </p:spPr>
        <p:txBody>
          <a:bodyPr>
            <a:normAutofit fontScale="70000" lnSpcReduction="20000"/>
          </a:bodyPr>
          <a:lstStyle/>
          <a:p>
            <a:r>
              <a:rPr lang="en-US" dirty="0"/>
              <a:t>T</a:t>
            </a:r>
            <a:r>
              <a:rPr lang="en-US" dirty="0" smtClean="0"/>
              <a:t>he Beam studies were made on $17</a:t>
            </a:r>
          </a:p>
          <a:p>
            <a:r>
              <a:rPr lang="en-US" dirty="0" smtClean="0"/>
              <a:t>Following  </a:t>
            </a:r>
            <a:r>
              <a:rPr lang="en-US" dirty="0"/>
              <a:t>Changes were made:   </a:t>
            </a:r>
          </a:p>
          <a:p>
            <a:pPr lvl="1">
              <a:lnSpc>
                <a:spcPct val="120000"/>
              </a:lnSpc>
            </a:pPr>
            <a:r>
              <a:rPr lang="en-US" dirty="0"/>
              <a:t>beam injection at  144 </a:t>
            </a:r>
            <a:r>
              <a:rPr lang="en-US" dirty="0">
                <a:sym typeface="Symbol"/>
              </a:rPr>
              <a:t>s earlier than BDOT=0.0 </a:t>
            </a:r>
            <a:endParaRPr lang="en-US" dirty="0" smtClean="0">
              <a:sym typeface="Symbol"/>
            </a:endParaRPr>
          </a:p>
          <a:p>
            <a:pPr marL="457200" lvl="1" indent="0">
              <a:lnSpc>
                <a:spcPct val="120000"/>
              </a:lnSpc>
              <a:buNone/>
            </a:pPr>
            <a:r>
              <a:rPr lang="en-US" dirty="0">
                <a:sym typeface="Symbol"/>
              </a:rPr>
              <a:t> </a:t>
            </a:r>
            <a:r>
              <a:rPr lang="en-US" dirty="0" smtClean="0">
                <a:sym typeface="Symbol"/>
              </a:rPr>
              <a:t>       </a:t>
            </a:r>
            <a:r>
              <a:rPr lang="en-US" dirty="0" smtClean="0">
                <a:sym typeface="Symbol" panose="05050102010706020507" pitchFamily="18" charset="2"/>
              </a:rPr>
              <a:t> </a:t>
            </a:r>
            <a:r>
              <a:rPr lang="en-US" dirty="0">
                <a:sym typeface="Symbol" panose="05050102010706020507" pitchFamily="18" charset="2"/>
              </a:rPr>
              <a:t>B:RSTDLY </a:t>
            </a:r>
            <a:r>
              <a:rPr lang="en-US" dirty="0" smtClean="0">
                <a:sym typeface="Symbol" panose="05050102010706020507" pitchFamily="18" charset="2"/>
              </a:rPr>
              <a:t>changed </a:t>
            </a:r>
            <a:r>
              <a:rPr lang="en-US" dirty="0">
                <a:sym typeface="Symbol" panose="05050102010706020507" pitchFamily="18" charset="2"/>
              </a:rPr>
              <a:t>to 64491µs  from nominal value of 64635 µs</a:t>
            </a:r>
            <a:endParaRPr lang="en-US" dirty="0">
              <a:sym typeface="Symbol"/>
            </a:endParaRPr>
          </a:p>
          <a:p>
            <a:pPr lvl="1">
              <a:lnSpc>
                <a:spcPct val="120000"/>
              </a:lnSpc>
            </a:pPr>
            <a:r>
              <a:rPr lang="en-US" dirty="0">
                <a:sym typeface="Symbol"/>
              </a:rPr>
              <a:t>New RF, ROF and Paraphase curves, B:VFINJ</a:t>
            </a:r>
          </a:p>
          <a:p>
            <a:pPr lvl="1">
              <a:lnSpc>
                <a:spcPct val="120000"/>
              </a:lnSpc>
            </a:pPr>
            <a:r>
              <a:rPr lang="en-US" dirty="0">
                <a:sym typeface="Symbol"/>
              </a:rPr>
              <a:t>Additional tuning was needed at transition crossing  (some times</a:t>
            </a:r>
            <a:r>
              <a:rPr lang="en-US" dirty="0" smtClean="0">
                <a:sym typeface="Symbol"/>
              </a:rPr>
              <a:t>)</a:t>
            </a:r>
          </a:p>
        </p:txBody>
      </p:sp>
      <p:sp>
        <p:nvSpPr>
          <p:cNvPr id="4" name="Slide Number Placeholder 3"/>
          <p:cNvSpPr>
            <a:spLocks noGrp="1"/>
          </p:cNvSpPr>
          <p:nvPr>
            <p:ph type="sldNum" sz="quarter" idx="12"/>
          </p:nvPr>
        </p:nvSpPr>
        <p:spPr>
          <a:xfrm>
            <a:off x="6553200" y="6368073"/>
            <a:ext cx="2133600" cy="365125"/>
          </a:xfrm>
        </p:spPr>
        <p:txBody>
          <a:bodyPr/>
          <a:lstStyle/>
          <a:p>
            <a:fld id="{E9F5A684-8D20-4DA3-A9FC-BF564364D81E}" type="slidenum">
              <a:rPr lang="en-US" smtClean="0"/>
              <a:t>3</a:t>
            </a:fld>
            <a:endParaRPr lang="en-US" dirty="0"/>
          </a:p>
        </p:txBody>
      </p:sp>
      <p:pic>
        <p:nvPicPr>
          <p:cNvPr id="5" name="Picture 4"/>
          <p:cNvPicPr preferRelativeResize="0">
            <a:picLocks noChangeAspect="1"/>
          </p:cNvPicPr>
          <p:nvPr/>
        </p:nvPicPr>
        <p:blipFill>
          <a:blip r:embed="rId2"/>
          <a:stretch>
            <a:fillRect/>
          </a:stretch>
        </p:blipFill>
        <p:spPr>
          <a:xfrm>
            <a:off x="4700562" y="2983474"/>
            <a:ext cx="3846497" cy="3135733"/>
          </a:xfrm>
          <a:prstGeom prst="rect">
            <a:avLst/>
          </a:prstGeom>
        </p:spPr>
      </p:pic>
      <p:pic>
        <p:nvPicPr>
          <p:cNvPr id="6" name="Picture 5"/>
          <p:cNvPicPr preferRelativeResize="0">
            <a:picLocks noChangeAspect="1"/>
          </p:cNvPicPr>
          <p:nvPr/>
        </p:nvPicPr>
        <p:blipFill>
          <a:blip r:embed="rId3"/>
          <a:stretch>
            <a:fillRect/>
          </a:stretch>
        </p:blipFill>
        <p:spPr>
          <a:xfrm>
            <a:off x="435892" y="2995554"/>
            <a:ext cx="3614107" cy="3111572"/>
          </a:xfrm>
          <a:prstGeom prst="rect">
            <a:avLst/>
          </a:prstGeom>
        </p:spPr>
      </p:pic>
      <p:sp>
        <p:nvSpPr>
          <p:cNvPr id="7" name="TextBox 6"/>
          <p:cNvSpPr txBox="1"/>
          <p:nvPr/>
        </p:nvSpPr>
        <p:spPr>
          <a:xfrm>
            <a:off x="4049999" y="2822969"/>
            <a:ext cx="650563" cy="369332"/>
          </a:xfrm>
          <a:prstGeom prst="rect">
            <a:avLst/>
          </a:prstGeom>
          <a:solidFill>
            <a:srgbClr val="FFFF00"/>
          </a:solidFill>
          <a:ln>
            <a:solidFill>
              <a:schemeClr val="tx1"/>
            </a:solidFill>
          </a:ln>
        </p:spPr>
        <p:txBody>
          <a:bodyPr wrap="none" rtlCol="0">
            <a:spAutoFit/>
          </a:bodyPr>
          <a:lstStyle/>
          <a:p>
            <a:r>
              <a:rPr lang="en-US" dirty="0" smtClean="0"/>
              <a:t>13BT</a:t>
            </a:r>
            <a:endParaRPr lang="en-US" dirty="0"/>
          </a:p>
        </p:txBody>
      </p:sp>
      <p:sp>
        <p:nvSpPr>
          <p:cNvPr id="8" name="TextBox 7"/>
          <p:cNvSpPr txBox="1"/>
          <p:nvPr/>
        </p:nvSpPr>
        <p:spPr>
          <a:xfrm>
            <a:off x="2242945" y="6289273"/>
            <a:ext cx="5016117" cy="369332"/>
          </a:xfrm>
          <a:prstGeom prst="rect">
            <a:avLst/>
          </a:prstGeom>
          <a:solidFill>
            <a:srgbClr val="FFFF00"/>
          </a:solidFill>
          <a:ln>
            <a:solidFill>
              <a:srgbClr val="0000CC"/>
            </a:solidFill>
          </a:ln>
        </p:spPr>
        <p:txBody>
          <a:bodyPr wrap="none" rtlCol="0">
            <a:spAutoFit/>
          </a:bodyPr>
          <a:lstStyle/>
          <a:p>
            <a:r>
              <a:rPr lang="en-US" dirty="0" smtClean="0">
                <a:latin typeface="Comic Sans MS" panose="030F0702030302020204" pitchFamily="66" charset="0"/>
              </a:rPr>
              <a:t>The beam lifetime was good  for &gt; First 1 ms!</a:t>
            </a:r>
            <a:endParaRPr lang="en-US" dirty="0">
              <a:latin typeface="Comic Sans MS" panose="030F0702030302020204" pitchFamily="66" charset="0"/>
            </a:endParaRPr>
          </a:p>
        </p:txBody>
      </p:sp>
      <p:sp>
        <p:nvSpPr>
          <p:cNvPr id="9" name="Date Placeholder 8"/>
          <p:cNvSpPr>
            <a:spLocks noGrp="1"/>
          </p:cNvSpPr>
          <p:nvPr>
            <p:ph type="dt" sz="half" idx="10"/>
          </p:nvPr>
        </p:nvSpPr>
        <p:spPr/>
        <p:txBody>
          <a:bodyPr/>
          <a:lstStyle/>
          <a:p>
            <a:r>
              <a:rPr lang="en-US" dirty="0" smtClean="0"/>
              <a:t>3/12/2015  Chandra Bhat</a:t>
            </a:r>
            <a:endParaRPr lang="en-US" dirty="0"/>
          </a:p>
        </p:txBody>
      </p:sp>
    </p:spTree>
    <p:extLst>
      <p:ext uri="{BB962C8B-B14F-4D97-AF65-F5344CB8AC3E}">
        <p14:creationId xmlns:p14="http://schemas.microsoft.com/office/powerpoint/2010/main" val="14958642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21771"/>
            <a:ext cx="8763000" cy="563562"/>
          </a:xfrm>
        </p:spPr>
        <p:txBody>
          <a:bodyPr>
            <a:normAutofit fontScale="90000"/>
          </a:bodyPr>
          <a:lstStyle/>
          <a:p>
            <a:r>
              <a:rPr lang="en-US" dirty="0" smtClean="0"/>
              <a:t>New Settings for a few Parameters</a:t>
            </a:r>
            <a:endParaRPr lang="en-US" dirty="0"/>
          </a:p>
        </p:txBody>
      </p:sp>
      <p:grpSp>
        <p:nvGrpSpPr>
          <p:cNvPr id="9" name="Group 8"/>
          <p:cNvGrpSpPr/>
          <p:nvPr/>
        </p:nvGrpSpPr>
        <p:grpSpPr>
          <a:xfrm>
            <a:off x="547473" y="776653"/>
            <a:ext cx="3787460" cy="5871633"/>
            <a:chOff x="598273" y="647700"/>
            <a:chExt cx="3355889" cy="5634989"/>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273" y="647700"/>
              <a:ext cx="3355889" cy="278631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273" y="3496378"/>
              <a:ext cx="3355889" cy="2786311"/>
            </a:xfrm>
            <a:prstGeom prst="rect">
              <a:avLst/>
            </a:prstGeom>
          </p:spPr>
        </p:pic>
      </p:grpSp>
      <p:sp>
        <p:nvSpPr>
          <p:cNvPr id="10" name="TextBox 9"/>
          <p:cNvSpPr txBox="1"/>
          <p:nvPr/>
        </p:nvSpPr>
        <p:spPr>
          <a:xfrm>
            <a:off x="2681416" y="5009872"/>
            <a:ext cx="959173" cy="369332"/>
          </a:xfrm>
          <a:prstGeom prst="rect">
            <a:avLst/>
          </a:prstGeom>
          <a:noFill/>
        </p:spPr>
        <p:txBody>
          <a:bodyPr wrap="none" rtlCol="0">
            <a:spAutoFit/>
          </a:bodyPr>
          <a:lstStyle/>
          <a:p>
            <a:r>
              <a:rPr lang="en-US" dirty="0" smtClean="0">
                <a:solidFill>
                  <a:srgbClr val="FFFF00"/>
                </a:solidFill>
              </a:rPr>
              <a:t>B:PARAT</a:t>
            </a:r>
            <a:endParaRPr lang="en-US" dirty="0">
              <a:solidFill>
                <a:srgbClr val="FFFF00"/>
              </a:solidFill>
            </a:endParaRPr>
          </a:p>
        </p:txBody>
      </p:sp>
      <p:sp>
        <p:nvSpPr>
          <p:cNvPr id="11" name="TextBox 10"/>
          <p:cNvSpPr txBox="1"/>
          <p:nvPr/>
        </p:nvSpPr>
        <p:spPr>
          <a:xfrm>
            <a:off x="651933" y="1119553"/>
            <a:ext cx="692434" cy="338554"/>
          </a:xfrm>
          <a:prstGeom prst="rect">
            <a:avLst/>
          </a:prstGeom>
          <a:noFill/>
        </p:spPr>
        <p:txBody>
          <a:bodyPr wrap="none" rtlCol="0">
            <a:spAutoFit/>
          </a:bodyPr>
          <a:lstStyle/>
          <a:p>
            <a:r>
              <a:rPr lang="en-US" sz="1600" dirty="0" smtClean="0">
                <a:solidFill>
                  <a:srgbClr val="FFFF00"/>
                </a:solidFill>
              </a:rPr>
              <a:t>B:ROF</a:t>
            </a:r>
            <a:endParaRPr lang="en-US" sz="1600" dirty="0">
              <a:solidFill>
                <a:srgbClr val="FFFF00"/>
              </a:solidFill>
            </a:endParaRPr>
          </a:p>
        </p:txBody>
      </p:sp>
      <p:sp>
        <p:nvSpPr>
          <p:cNvPr id="15" name="TextBox 14"/>
          <p:cNvSpPr txBox="1"/>
          <p:nvPr/>
        </p:nvSpPr>
        <p:spPr>
          <a:xfrm>
            <a:off x="2335199" y="1119553"/>
            <a:ext cx="808939" cy="338554"/>
          </a:xfrm>
          <a:prstGeom prst="rect">
            <a:avLst/>
          </a:prstGeom>
          <a:noFill/>
        </p:spPr>
        <p:txBody>
          <a:bodyPr wrap="none" rtlCol="0">
            <a:spAutoFit/>
          </a:bodyPr>
          <a:lstStyle/>
          <a:p>
            <a:r>
              <a:rPr lang="en-US" sz="1600" dirty="0" smtClean="0">
                <a:solidFill>
                  <a:srgbClr val="FFFF00"/>
                </a:solidFill>
              </a:rPr>
              <a:t>B:RAGT</a:t>
            </a:r>
            <a:endParaRPr lang="en-US" sz="1600" dirty="0">
              <a:solidFill>
                <a:srgbClr val="FFFF00"/>
              </a:solidFill>
            </a:endParaRPr>
          </a:p>
        </p:txBody>
      </p:sp>
      <p:sp>
        <p:nvSpPr>
          <p:cNvPr id="16" name="TextBox 15"/>
          <p:cNvSpPr txBox="1"/>
          <p:nvPr/>
        </p:nvSpPr>
        <p:spPr>
          <a:xfrm>
            <a:off x="998150" y="2190586"/>
            <a:ext cx="705642" cy="338554"/>
          </a:xfrm>
          <a:prstGeom prst="rect">
            <a:avLst/>
          </a:prstGeom>
          <a:noFill/>
        </p:spPr>
        <p:txBody>
          <a:bodyPr wrap="none" rtlCol="0">
            <a:spAutoFit/>
          </a:bodyPr>
          <a:lstStyle/>
          <a:p>
            <a:r>
              <a:rPr lang="en-US" sz="1600" dirty="0" smtClean="0">
                <a:solidFill>
                  <a:srgbClr val="FFFF00"/>
                </a:solidFill>
              </a:rPr>
              <a:t>B:APG</a:t>
            </a:r>
            <a:endParaRPr lang="en-US" sz="1600" dirty="0">
              <a:solidFill>
                <a:srgbClr val="FFFF00"/>
              </a:solidFill>
            </a:endParaRPr>
          </a:p>
        </p:txBody>
      </p:sp>
      <p:sp>
        <p:nvSpPr>
          <p:cNvPr id="17" name="TextBox 16"/>
          <p:cNvSpPr txBox="1"/>
          <p:nvPr/>
        </p:nvSpPr>
        <p:spPr>
          <a:xfrm>
            <a:off x="2471349" y="2194819"/>
            <a:ext cx="739883" cy="338554"/>
          </a:xfrm>
          <a:prstGeom prst="rect">
            <a:avLst/>
          </a:prstGeom>
          <a:noFill/>
        </p:spPr>
        <p:txBody>
          <a:bodyPr wrap="none" rtlCol="0">
            <a:spAutoFit/>
          </a:bodyPr>
          <a:lstStyle/>
          <a:p>
            <a:r>
              <a:rPr lang="en-US" sz="1600" dirty="0" smtClean="0">
                <a:solidFill>
                  <a:srgbClr val="FFFF00"/>
                </a:solidFill>
              </a:rPr>
              <a:t>B:CIGT</a:t>
            </a:r>
            <a:endParaRPr lang="en-US" sz="1600" dirty="0">
              <a:solidFill>
                <a:srgbClr val="FFFF00"/>
              </a:solidFill>
            </a:endParaRPr>
          </a:p>
        </p:txBody>
      </p:sp>
      <p:grpSp>
        <p:nvGrpSpPr>
          <p:cNvPr id="7" name="Group 6"/>
          <p:cNvGrpSpPr/>
          <p:nvPr/>
        </p:nvGrpSpPr>
        <p:grpSpPr>
          <a:xfrm>
            <a:off x="4639733" y="776652"/>
            <a:ext cx="4362133" cy="5841867"/>
            <a:chOff x="4639733" y="776652"/>
            <a:chExt cx="4362133" cy="5841867"/>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9733" y="776652"/>
              <a:ext cx="4362133" cy="5841867"/>
            </a:xfrm>
            <a:prstGeom prst="rect">
              <a:avLst/>
            </a:prstGeom>
          </p:spPr>
        </p:pic>
        <p:sp>
          <p:nvSpPr>
            <p:cNvPr id="3" name="Oval 2"/>
            <p:cNvSpPr/>
            <p:nvPr/>
          </p:nvSpPr>
          <p:spPr>
            <a:xfrm>
              <a:off x="7263581" y="3766888"/>
              <a:ext cx="516193" cy="117988"/>
            </a:xfrm>
            <a:prstGeom prst="ellipse">
              <a:avLst/>
            </a:prstGeom>
            <a:noFill/>
            <a:ln w="63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6946183" y="3522932"/>
              <a:ext cx="664292" cy="123127"/>
            </a:xfrm>
            <a:prstGeom prst="ellipse">
              <a:avLst/>
            </a:prstGeom>
            <a:noFill/>
            <a:ln w="63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6855542" y="3983505"/>
              <a:ext cx="887361" cy="122904"/>
            </a:xfrm>
            <a:prstGeom prst="roundRect">
              <a:avLst/>
            </a:prstGeom>
            <a:noFill/>
            <a:ln w="635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4330603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223" y="92446"/>
            <a:ext cx="8763000" cy="563562"/>
          </a:xfrm>
        </p:spPr>
        <p:txBody>
          <a:bodyPr>
            <a:normAutofit fontScale="90000"/>
          </a:bodyPr>
          <a:lstStyle/>
          <a:p>
            <a:r>
              <a:rPr lang="en-US" dirty="0" smtClean="0"/>
              <a:t>Beam Efficiency on  $17 with 13BT </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803" y="921081"/>
            <a:ext cx="6229350" cy="5172075"/>
          </a:xfrm>
          <a:prstGeom prst="rect">
            <a:avLst/>
          </a:prstGeom>
        </p:spPr>
      </p:pic>
      <p:sp>
        <p:nvSpPr>
          <p:cNvPr id="5" name="TextBox 4"/>
          <p:cNvSpPr txBox="1"/>
          <p:nvPr/>
        </p:nvSpPr>
        <p:spPr>
          <a:xfrm>
            <a:off x="3753875" y="3622430"/>
            <a:ext cx="3671668" cy="707886"/>
          </a:xfrm>
          <a:prstGeom prst="rect">
            <a:avLst/>
          </a:prstGeom>
          <a:noFill/>
        </p:spPr>
        <p:txBody>
          <a:bodyPr wrap="square" rtlCol="0">
            <a:spAutoFit/>
          </a:bodyPr>
          <a:lstStyle/>
          <a:p>
            <a:r>
              <a:rPr lang="en-US" sz="2000" dirty="0" smtClean="0">
                <a:solidFill>
                  <a:srgbClr val="FFFF00"/>
                </a:solidFill>
              </a:rPr>
              <a:t>~90% efficiency was achieved. Goal is (82/84) </a:t>
            </a:r>
            <a:r>
              <a:rPr lang="en-US" sz="2000" dirty="0" smtClean="0">
                <a:solidFill>
                  <a:srgbClr val="FFFF00"/>
                </a:solidFill>
                <a:sym typeface="Symbol" panose="05050102010706020507" pitchFamily="18" charset="2"/>
              </a:rPr>
              <a:t> </a:t>
            </a:r>
            <a:r>
              <a:rPr lang="en-US" sz="2000" dirty="0" smtClean="0">
                <a:solidFill>
                  <a:srgbClr val="FFFF00"/>
                </a:solidFill>
              </a:rPr>
              <a:t>97% </a:t>
            </a:r>
            <a:r>
              <a:rPr lang="en-US" sz="2000" dirty="0">
                <a:solidFill>
                  <a:srgbClr val="FFFF00"/>
                </a:solidFill>
              </a:rPr>
              <a:t>with notch.</a:t>
            </a:r>
            <a:r>
              <a:rPr lang="en-US" sz="2000" dirty="0" smtClean="0">
                <a:solidFill>
                  <a:srgbClr val="FFFF00"/>
                </a:solidFill>
              </a:rPr>
              <a:t>   </a:t>
            </a:r>
            <a:endParaRPr lang="en-US" sz="2000" dirty="0">
              <a:solidFill>
                <a:srgbClr val="FFFF00"/>
              </a:solidFill>
            </a:endParaRPr>
          </a:p>
        </p:txBody>
      </p:sp>
      <p:sp>
        <p:nvSpPr>
          <p:cNvPr id="7" name="Left Brace 6"/>
          <p:cNvSpPr/>
          <p:nvPr/>
        </p:nvSpPr>
        <p:spPr>
          <a:xfrm rot="16200000">
            <a:off x="5079983" y="2089572"/>
            <a:ext cx="515360" cy="2550356"/>
          </a:xfrm>
          <a:prstGeom prst="leftBrace">
            <a:avLst>
              <a:gd name="adj1" fmla="val 8333"/>
              <a:gd name="adj2" fmla="val 51120"/>
            </a:avLst>
          </a:prstGeom>
          <a:ln w="1905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12338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3016615" y="3979859"/>
            <a:ext cx="3257550" cy="2717956"/>
          </a:xfrm>
          <a:prstGeom prst="rect">
            <a:avLst/>
          </a:prstGeom>
        </p:spPr>
      </p:pic>
      <p:sp>
        <p:nvSpPr>
          <p:cNvPr id="2" name="Title 1"/>
          <p:cNvSpPr>
            <a:spLocks noGrp="1"/>
          </p:cNvSpPr>
          <p:nvPr>
            <p:ph type="title"/>
          </p:nvPr>
        </p:nvSpPr>
        <p:spPr>
          <a:xfrm>
            <a:off x="445478" y="46893"/>
            <a:ext cx="8698522" cy="738554"/>
          </a:xfrm>
        </p:spPr>
        <p:txBody>
          <a:bodyPr>
            <a:normAutofit fontScale="90000"/>
          </a:bodyPr>
          <a:lstStyle/>
          <a:p>
            <a:r>
              <a:rPr lang="en-US" sz="2800" dirty="0" smtClean="0"/>
              <a:t>Studies Continued </a:t>
            </a:r>
            <a:r>
              <a:rPr lang="en-US" sz="2800" dirty="0"/>
              <a:t>with </a:t>
            </a:r>
            <a:r>
              <a:rPr lang="en-US" sz="2800" dirty="0" smtClean="0"/>
              <a:t>B:RSTDLY=64635 (standard Val.)</a:t>
            </a:r>
            <a:endParaRPr lang="en-US" sz="2800" dirty="0"/>
          </a:p>
        </p:txBody>
      </p:sp>
      <p:sp>
        <p:nvSpPr>
          <p:cNvPr id="3" name="Content Placeholder 2"/>
          <p:cNvSpPr>
            <a:spLocks noGrp="1"/>
          </p:cNvSpPr>
          <p:nvPr>
            <p:ph idx="1"/>
          </p:nvPr>
        </p:nvSpPr>
        <p:spPr>
          <a:xfrm>
            <a:off x="445478" y="687730"/>
            <a:ext cx="8096095" cy="759098"/>
          </a:xfrm>
        </p:spPr>
        <p:txBody>
          <a:bodyPr>
            <a:normAutofit fontScale="62500" lnSpcReduction="20000"/>
          </a:bodyPr>
          <a:lstStyle/>
          <a:p>
            <a:pPr>
              <a:lnSpc>
                <a:spcPct val="120000"/>
              </a:lnSpc>
            </a:pPr>
            <a:r>
              <a:rPr lang="en-US" dirty="0" smtClean="0"/>
              <a:t>Did continue our beam studies to optimize the APG and ROF curves on $17, B29 (Ramp 8) to smooth and reduce the RF power. </a:t>
            </a:r>
            <a:endParaRPr lang="en-US" dirty="0"/>
          </a:p>
        </p:txBody>
      </p:sp>
      <p:sp>
        <p:nvSpPr>
          <p:cNvPr id="4" name="Date Placeholder 3"/>
          <p:cNvSpPr>
            <a:spLocks noGrp="1"/>
          </p:cNvSpPr>
          <p:nvPr>
            <p:ph type="dt" sz="half" idx="10"/>
          </p:nvPr>
        </p:nvSpPr>
        <p:spPr>
          <a:xfrm>
            <a:off x="457200" y="6411214"/>
            <a:ext cx="2133600" cy="365125"/>
          </a:xfrm>
        </p:spPr>
        <p:txBody>
          <a:bodyPr/>
          <a:lstStyle/>
          <a:p>
            <a:r>
              <a:rPr lang="en-US" smtClean="0"/>
              <a:t>3/12/2015  Chandra Bhat</a:t>
            </a:r>
            <a:endParaRPr lang="en-US"/>
          </a:p>
        </p:txBody>
      </p:sp>
      <p:sp>
        <p:nvSpPr>
          <p:cNvPr id="5" name="Slide Number Placeholder 4"/>
          <p:cNvSpPr>
            <a:spLocks noGrp="1"/>
          </p:cNvSpPr>
          <p:nvPr>
            <p:ph type="sldNum" sz="quarter" idx="12"/>
          </p:nvPr>
        </p:nvSpPr>
        <p:spPr>
          <a:xfrm>
            <a:off x="6553200" y="6411214"/>
            <a:ext cx="2133600" cy="365125"/>
          </a:xfrm>
        </p:spPr>
        <p:txBody>
          <a:bodyPr/>
          <a:lstStyle/>
          <a:p>
            <a:fld id="{E9F5A684-8D20-4DA3-A9FC-BF564364D81E}" type="slidenum">
              <a:rPr lang="en-US" smtClean="0"/>
              <a:t>6</a:t>
            </a:fld>
            <a:endParaRPr lang="en-US"/>
          </a:p>
        </p:txBody>
      </p:sp>
      <p:cxnSp>
        <p:nvCxnSpPr>
          <p:cNvPr id="17" name="Straight Arrow Connector 16"/>
          <p:cNvCxnSpPr/>
          <p:nvPr/>
        </p:nvCxnSpPr>
        <p:spPr>
          <a:xfrm flipH="1">
            <a:off x="5457825" y="3664839"/>
            <a:ext cx="816340" cy="971550"/>
          </a:xfrm>
          <a:prstGeom prst="straightConnector1">
            <a:avLst/>
          </a:prstGeom>
          <a:ln w="381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280139" y="4850549"/>
            <a:ext cx="2746295" cy="646331"/>
          </a:xfrm>
          <a:prstGeom prst="rect">
            <a:avLst/>
          </a:prstGeom>
          <a:noFill/>
        </p:spPr>
        <p:txBody>
          <a:bodyPr wrap="square" rtlCol="0">
            <a:spAutoFit/>
          </a:bodyPr>
          <a:lstStyle/>
          <a:p>
            <a:r>
              <a:rPr lang="en-US" dirty="0" smtClean="0"/>
              <a:t> </a:t>
            </a:r>
            <a:r>
              <a:rPr lang="en-US" dirty="0" smtClean="0"/>
              <a:t>&gt;90</a:t>
            </a:r>
            <a:r>
              <a:rPr lang="en-US" dirty="0" smtClean="0"/>
              <a:t>% beam efficiency  </a:t>
            </a:r>
            <a:r>
              <a:rPr lang="en-US" dirty="0" smtClean="0"/>
              <a:t>with 13BT.</a:t>
            </a:r>
            <a:endParaRPr lang="en-US" dirty="0"/>
          </a:p>
        </p:txBody>
      </p:sp>
      <p:pic>
        <p:nvPicPr>
          <p:cNvPr id="7" name="Picture 6"/>
          <p:cNvPicPr>
            <a:picLocks noChangeAspect="1"/>
          </p:cNvPicPr>
          <p:nvPr/>
        </p:nvPicPr>
        <p:blipFill>
          <a:blip r:embed="rId3"/>
          <a:stretch>
            <a:fillRect/>
          </a:stretch>
        </p:blipFill>
        <p:spPr>
          <a:xfrm>
            <a:off x="924890" y="1446827"/>
            <a:ext cx="3301134" cy="2739215"/>
          </a:xfrm>
          <a:prstGeom prst="rect">
            <a:avLst/>
          </a:prstGeom>
        </p:spPr>
      </p:pic>
      <p:cxnSp>
        <p:nvCxnSpPr>
          <p:cNvPr id="13" name="Straight Arrow Connector 12"/>
          <p:cNvCxnSpPr/>
          <p:nvPr/>
        </p:nvCxnSpPr>
        <p:spPr>
          <a:xfrm>
            <a:off x="3143250" y="4055364"/>
            <a:ext cx="762000" cy="581025"/>
          </a:xfrm>
          <a:prstGeom prst="straightConnector1">
            <a:avLst/>
          </a:prstGeom>
          <a:ln w="38100">
            <a:solidFill>
              <a:srgbClr val="FF66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861685" y="1580578"/>
            <a:ext cx="954107" cy="261610"/>
          </a:xfrm>
          <a:prstGeom prst="rect">
            <a:avLst/>
          </a:prstGeom>
          <a:noFill/>
        </p:spPr>
        <p:txBody>
          <a:bodyPr wrap="none" rtlCol="0">
            <a:spAutoFit/>
          </a:bodyPr>
          <a:lstStyle/>
          <a:p>
            <a:r>
              <a:rPr lang="en-US" sz="1100" dirty="0" smtClean="0">
                <a:solidFill>
                  <a:srgbClr val="FF0000"/>
                </a:solidFill>
              </a:rPr>
              <a:t>APG-Nominal</a:t>
            </a:r>
            <a:endParaRPr lang="en-US" sz="1100" dirty="0">
              <a:solidFill>
                <a:srgbClr val="FF0000"/>
              </a:solidFill>
            </a:endParaRPr>
          </a:p>
        </p:txBody>
      </p:sp>
      <p:sp>
        <p:nvSpPr>
          <p:cNvPr id="10" name="Freeform 9"/>
          <p:cNvSpPr/>
          <p:nvPr/>
        </p:nvSpPr>
        <p:spPr>
          <a:xfrm>
            <a:off x="3261977" y="1754687"/>
            <a:ext cx="176166" cy="163006"/>
          </a:xfrm>
          <a:custGeom>
            <a:avLst/>
            <a:gdLst>
              <a:gd name="connsiteX0" fmla="*/ 221876 w 222577"/>
              <a:gd name="connsiteY0" fmla="*/ 0 h 289231"/>
              <a:gd name="connsiteX1" fmla="*/ 188259 w 222577"/>
              <a:gd name="connsiteY1" fmla="*/ 242047 h 289231"/>
              <a:gd name="connsiteX2" fmla="*/ 0 w 222577"/>
              <a:gd name="connsiteY2" fmla="*/ 289111 h 289231"/>
            </a:gdLst>
            <a:ahLst/>
            <a:cxnLst>
              <a:cxn ang="0">
                <a:pos x="connsiteX0" y="connsiteY0"/>
              </a:cxn>
              <a:cxn ang="0">
                <a:pos x="connsiteX1" y="connsiteY1"/>
              </a:cxn>
              <a:cxn ang="0">
                <a:pos x="connsiteX2" y="connsiteY2"/>
              </a:cxn>
            </a:cxnLst>
            <a:rect l="l" t="t" r="r" b="b"/>
            <a:pathLst>
              <a:path w="222577" h="289231">
                <a:moveTo>
                  <a:pt x="221876" y="0"/>
                </a:moveTo>
                <a:cubicBezTo>
                  <a:pt x="223557" y="96931"/>
                  <a:pt x="225238" y="193862"/>
                  <a:pt x="188259" y="242047"/>
                </a:cubicBezTo>
                <a:cubicBezTo>
                  <a:pt x="151280" y="290232"/>
                  <a:pt x="75640" y="289671"/>
                  <a:pt x="0" y="289111"/>
                </a:cubicBezTo>
              </a:path>
            </a:pathLst>
          </a:custGeom>
          <a:noFill/>
          <a:ln w="127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6200000">
            <a:off x="2279442" y="1704156"/>
            <a:ext cx="214454" cy="225757"/>
          </a:xfrm>
          <a:custGeom>
            <a:avLst/>
            <a:gdLst>
              <a:gd name="connsiteX0" fmla="*/ 221876 w 222577"/>
              <a:gd name="connsiteY0" fmla="*/ 0 h 289231"/>
              <a:gd name="connsiteX1" fmla="*/ 188259 w 222577"/>
              <a:gd name="connsiteY1" fmla="*/ 242047 h 289231"/>
              <a:gd name="connsiteX2" fmla="*/ 0 w 222577"/>
              <a:gd name="connsiteY2" fmla="*/ 289111 h 289231"/>
            </a:gdLst>
            <a:ahLst/>
            <a:cxnLst>
              <a:cxn ang="0">
                <a:pos x="connsiteX0" y="connsiteY0"/>
              </a:cxn>
              <a:cxn ang="0">
                <a:pos x="connsiteX1" y="connsiteY1"/>
              </a:cxn>
              <a:cxn ang="0">
                <a:pos x="connsiteX2" y="connsiteY2"/>
              </a:cxn>
            </a:cxnLst>
            <a:rect l="l" t="t" r="r" b="b"/>
            <a:pathLst>
              <a:path w="222577" h="289231">
                <a:moveTo>
                  <a:pt x="221876" y="0"/>
                </a:moveTo>
                <a:cubicBezTo>
                  <a:pt x="223557" y="96931"/>
                  <a:pt x="225238" y="193862"/>
                  <a:pt x="188259" y="242047"/>
                </a:cubicBezTo>
                <a:cubicBezTo>
                  <a:pt x="151280" y="290232"/>
                  <a:pt x="75640" y="289671"/>
                  <a:pt x="0" y="289111"/>
                </a:cubicBezTo>
              </a:path>
            </a:pathLst>
          </a:custGeom>
          <a:noFill/>
          <a:ln w="127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621350" y="1582831"/>
            <a:ext cx="734496" cy="261610"/>
          </a:xfrm>
          <a:prstGeom prst="rect">
            <a:avLst/>
          </a:prstGeom>
          <a:noFill/>
        </p:spPr>
        <p:txBody>
          <a:bodyPr wrap="none" rtlCol="0">
            <a:spAutoFit/>
          </a:bodyPr>
          <a:lstStyle/>
          <a:p>
            <a:r>
              <a:rPr lang="en-US" sz="1100" dirty="0" smtClean="0">
                <a:solidFill>
                  <a:srgbClr val="FF0000"/>
                </a:solidFill>
              </a:rPr>
              <a:t>APG-New</a:t>
            </a:r>
            <a:endParaRPr lang="en-US" sz="1100" dirty="0">
              <a:solidFill>
                <a:srgbClr val="FF0000"/>
              </a:solidFill>
            </a:endParaRPr>
          </a:p>
        </p:txBody>
      </p:sp>
      <p:sp>
        <p:nvSpPr>
          <p:cNvPr id="27" name="TextBox 26"/>
          <p:cNvSpPr txBox="1"/>
          <p:nvPr/>
        </p:nvSpPr>
        <p:spPr>
          <a:xfrm>
            <a:off x="1750505" y="2163418"/>
            <a:ext cx="840295" cy="261610"/>
          </a:xfrm>
          <a:prstGeom prst="rect">
            <a:avLst/>
          </a:prstGeom>
          <a:noFill/>
        </p:spPr>
        <p:txBody>
          <a:bodyPr wrap="none" rtlCol="0">
            <a:spAutoFit/>
          </a:bodyPr>
          <a:lstStyle/>
          <a:p>
            <a:r>
              <a:rPr lang="en-US" sz="1100" dirty="0" smtClean="0">
                <a:solidFill>
                  <a:srgbClr val="33CCCC"/>
                </a:solidFill>
              </a:rPr>
              <a:t>B:ROF-New</a:t>
            </a:r>
            <a:endParaRPr lang="en-US" sz="1100" dirty="0">
              <a:solidFill>
                <a:srgbClr val="33CCCC"/>
              </a:solidFill>
            </a:endParaRPr>
          </a:p>
        </p:txBody>
      </p:sp>
      <p:sp>
        <p:nvSpPr>
          <p:cNvPr id="31" name="Freeform 30"/>
          <p:cNvSpPr/>
          <p:nvPr/>
        </p:nvSpPr>
        <p:spPr>
          <a:xfrm rot="16200000">
            <a:off x="2469046" y="2340554"/>
            <a:ext cx="162924" cy="80590"/>
          </a:xfrm>
          <a:custGeom>
            <a:avLst/>
            <a:gdLst>
              <a:gd name="connsiteX0" fmla="*/ 221876 w 222577"/>
              <a:gd name="connsiteY0" fmla="*/ 0 h 289231"/>
              <a:gd name="connsiteX1" fmla="*/ 188259 w 222577"/>
              <a:gd name="connsiteY1" fmla="*/ 242047 h 289231"/>
              <a:gd name="connsiteX2" fmla="*/ 0 w 222577"/>
              <a:gd name="connsiteY2" fmla="*/ 289111 h 289231"/>
            </a:gdLst>
            <a:ahLst/>
            <a:cxnLst>
              <a:cxn ang="0">
                <a:pos x="connsiteX0" y="connsiteY0"/>
              </a:cxn>
              <a:cxn ang="0">
                <a:pos x="connsiteX1" y="connsiteY1"/>
              </a:cxn>
              <a:cxn ang="0">
                <a:pos x="connsiteX2" y="connsiteY2"/>
              </a:cxn>
            </a:cxnLst>
            <a:rect l="l" t="t" r="r" b="b"/>
            <a:pathLst>
              <a:path w="222577" h="289231">
                <a:moveTo>
                  <a:pt x="221876" y="0"/>
                </a:moveTo>
                <a:cubicBezTo>
                  <a:pt x="223557" y="96931"/>
                  <a:pt x="225238" y="193862"/>
                  <a:pt x="188259" y="242047"/>
                </a:cubicBezTo>
                <a:cubicBezTo>
                  <a:pt x="151280" y="290232"/>
                  <a:pt x="75640" y="289671"/>
                  <a:pt x="0" y="289111"/>
                </a:cubicBezTo>
              </a:path>
            </a:pathLst>
          </a:custGeom>
          <a:noFill/>
          <a:ln w="12700">
            <a:solidFill>
              <a:srgbClr val="33CCCC"/>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1956709" y="2598279"/>
            <a:ext cx="1059906" cy="261610"/>
          </a:xfrm>
          <a:prstGeom prst="rect">
            <a:avLst/>
          </a:prstGeom>
          <a:noFill/>
        </p:spPr>
        <p:txBody>
          <a:bodyPr wrap="none" rtlCol="0">
            <a:spAutoFit/>
          </a:bodyPr>
          <a:lstStyle/>
          <a:p>
            <a:r>
              <a:rPr lang="en-US" sz="1100" dirty="0" smtClean="0">
                <a:solidFill>
                  <a:srgbClr val="33CCCC"/>
                </a:solidFill>
              </a:rPr>
              <a:t>B:ROF-Nominal</a:t>
            </a:r>
            <a:endParaRPr lang="en-US" sz="1100" dirty="0">
              <a:solidFill>
                <a:srgbClr val="33CCCC"/>
              </a:solidFill>
            </a:endParaRPr>
          </a:p>
        </p:txBody>
      </p:sp>
      <p:sp>
        <p:nvSpPr>
          <p:cNvPr id="33" name="Freeform 32"/>
          <p:cNvSpPr/>
          <p:nvPr/>
        </p:nvSpPr>
        <p:spPr>
          <a:xfrm rot="16200000" flipH="1">
            <a:off x="2971976" y="2571926"/>
            <a:ext cx="135335" cy="207219"/>
          </a:xfrm>
          <a:custGeom>
            <a:avLst/>
            <a:gdLst>
              <a:gd name="connsiteX0" fmla="*/ 221876 w 222577"/>
              <a:gd name="connsiteY0" fmla="*/ 0 h 289231"/>
              <a:gd name="connsiteX1" fmla="*/ 188259 w 222577"/>
              <a:gd name="connsiteY1" fmla="*/ 242047 h 289231"/>
              <a:gd name="connsiteX2" fmla="*/ 0 w 222577"/>
              <a:gd name="connsiteY2" fmla="*/ 289111 h 289231"/>
            </a:gdLst>
            <a:ahLst/>
            <a:cxnLst>
              <a:cxn ang="0">
                <a:pos x="connsiteX0" y="connsiteY0"/>
              </a:cxn>
              <a:cxn ang="0">
                <a:pos x="connsiteX1" y="connsiteY1"/>
              </a:cxn>
              <a:cxn ang="0">
                <a:pos x="connsiteX2" y="connsiteY2"/>
              </a:cxn>
            </a:cxnLst>
            <a:rect l="l" t="t" r="r" b="b"/>
            <a:pathLst>
              <a:path w="222577" h="289231">
                <a:moveTo>
                  <a:pt x="221876" y="0"/>
                </a:moveTo>
                <a:cubicBezTo>
                  <a:pt x="223557" y="96931"/>
                  <a:pt x="225238" y="193862"/>
                  <a:pt x="188259" y="242047"/>
                </a:cubicBezTo>
                <a:cubicBezTo>
                  <a:pt x="151280" y="290232"/>
                  <a:pt x="75640" y="289671"/>
                  <a:pt x="0" y="289111"/>
                </a:cubicBezTo>
              </a:path>
            </a:pathLst>
          </a:custGeom>
          <a:noFill/>
          <a:ln w="12700">
            <a:solidFill>
              <a:srgbClr val="33CCCC"/>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2121216" y="3456587"/>
            <a:ext cx="728084" cy="261610"/>
          </a:xfrm>
          <a:prstGeom prst="rect">
            <a:avLst/>
          </a:prstGeom>
          <a:noFill/>
        </p:spPr>
        <p:txBody>
          <a:bodyPr wrap="none" rtlCol="0">
            <a:spAutoFit/>
          </a:bodyPr>
          <a:lstStyle/>
          <a:p>
            <a:r>
              <a:rPr lang="en-US" sz="1100" dirty="0" smtClean="0">
                <a:solidFill>
                  <a:srgbClr val="FFC000"/>
                </a:solidFill>
              </a:rPr>
              <a:t>BLM data</a:t>
            </a:r>
            <a:endParaRPr lang="en-US" sz="1100" dirty="0">
              <a:solidFill>
                <a:srgbClr val="FFC000"/>
              </a:solidFill>
            </a:endParaRPr>
          </a:p>
        </p:txBody>
      </p:sp>
      <p:pic>
        <p:nvPicPr>
          <p:cNvPr id="14" name="Picture 13"/>
          <p:cNvPicPr>
            <a:picLocks noChangeAspect="1"/>
          </p:cNvPicPr>
          <p:nvPr/>
        </p:nvPicPr>
        <p:blipFill>
          <a:blip r:embed="rId4"/>
          <a:stretch>
            <a:fillRect/>
          </a:stretch>
        </p:blipFill>
        <p:spPr>
          <a:xfrm>
            <a:off x="4985732" y="1376940"/>
            <a:ext cx="3439429" cy="2822857"/>
          </a:xfrm>
          <a:prstGeom prst="rect">
            <a:avLst/>
          </a:prstGeom>
        </p:spPr>
      </p:pic>
      <p:grpSp>
        <p:nvGrpSpPr>
          <p:cNvPr id="30" name="Group 29"/>
          <p:cNvGrpSpPr/>
          <p:nvPr/>
        </p:nvGrpSpPr>
        <p:grpSpPr>
          <a:xfrm>
            <a:off x="6403553" y="1559941"/>
            <a:ext cx="1530772" cy="2254398"/>
            <a:chOff x="6403553" y="1505077"/>
            <a:chExt cx="1530772" cy="2254398"/>
          </a:xfrm>
        </p:grpSpPr>
        <p:sp>
          <p:nvSpPr>
            <p:cNvPr id="22" name="Oval 21"/>
            <p:cNvSpPr/>
            <p:nvPr/>
          </p:nvSpPr>
          <p:spPr>
            <a:xfrm>
              <a:off x="7620000" y="1505077"/>
              <a:ext cx="314325" cy="1571625"/>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403553" y="3218429"/>
              <a:ext cx="1373609" cy="541046"/>
            </a:xfrm>
            <a:prstGeom prst="rect">
              <a:avLst/>
            </a:prstGeom>
            <a:noFill/>
          </p:spPr>
          <p:txBody>
            <a:bodyPr wrap="square" rtlCol="0">
              <a:spAutoFit/>
            </a:bodyPr>
            <a:lstStyle/>
            <a:p>
              <a:pPr algn="ctr">
                <a:lnSpc>
                  <a:spcPct val="80000"/>
                </a:lnSpc>
              </a:pPr>
              <a:r>
                <a:rPr lang="en-US" dirty="0" smtClean="0">
                  <a:solidFill>
                    <a:srgbClr val="FFFF00"/>
                  </a:solidFill>
                </a:rPr>
                <a:t>Fast bunch rotation</a:t>
              </a:r>
              <a:endParaRPr lang="en-US" dirty="0">
                <a:solidFill>
                  <a:srgbClr val="FFFF00"/>
                </a:solidFill>
              </a:endParaRPr>
            </a:p>
          </p:txBody>
        </p:sp>
        <p:cxnSp>
          <p:nvCxnSpPr>
            <p:cNvPr id="26" name="Straight Arrow Connector 25"/>
            <p:cNvCxnSpPr/>
            <p:nvPr/>
          </p:nvCxnSpPr>
          <p:spPr>
            <a:xfrm flipV="1">
              <a:off x="7564614" y="3076702"/>
              <a:ext cx="215717" cy="241049"/>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
        <p:nvSpPr>
          <p:cNvPr id="35" name="Freeform 34"/>
          <p:cNvSpPr/>
          <p:nvPr/>
        </p:nvSpPr>
        <p:spPr>
          <a:xfrm rot="16200000">
            <a:off x="6416391" y="1670332"/>
            <a:ext cx="214454" cy="225757"/>
          </a:xfrm>
          <a:custGeom>
            <a:avLst/>
            <a:gdLst>
              <a:gd name="connsiteX0" fmla="*/ 221876 w 222577"/>
              <a:gd name="connsiteY0" fmla="*/ 0 h 289231"/>
              <a:gd name="connsiteX1" fmla="*/ 188259 w 222577"/>
              <a:gd name="connsiteY1" fmla="*/ 242047 h 289231"/>
              <a:gd name="connsiteX2" fmla="*/ 0 w 222577"/>
              <a:gd name="connsiteY2" fmla="*/ 289111 h 289231"/>
            </a:gdLst>
            <a:ahLst/>
            <a:cxnLst>
              <a:cxn ang="0">
                <a:pos x="connsiteX0" y="connsiteY0"/>
              </a:cxn>
              <a:cxn ang="0">
                <a:pos x="connsiteX1" y="connsiteY1"/>
              </a:cxn>
              <a:cxn ang="0">
                <a:pos x="connsiteX2" y="connsiteY2"/>
              </a:cxn>
            </a:cxnLst>
            <a:rect l="l" t="t" r="r" b="b"/>
            <a:pathLst>
              <a:path w="222577" h="289231">
                <a:moveTo>
                  <a:pt x="221876" y="0"/>
                </a:moveTo>
                <a:cubicBezTo>
                  <a:pt x="223557" y="96931"/>
                  <a:pt x="225238" y="193862"/>
                  <a:pt x="188259" y="242047"/>
                </a:cubicBezTo>
                <a:cubicBezTo>
                  <a:pt x="151280" y="290232"/>
                  <a:pt x="75640" y="289671"/>
                  <a:pt x="0" y="289111"/>
                </a:cubicBezTo>
              </a:path>
            </a:pathLst>
          </a:custGeom>
          <a:noFill/>
          <a:ln w="12700">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5758299" y="1549007"/>
            <a:ext cx="734496" cy="261610"/>
          </a:xfrm>
          <a:prstGeom prst="rect">
            <a:avLst/>
          </a:prstGeom>
          <a:noFill/>
        </p:spPr>
        <p:txBody>
          <a:bodyPr wrap="none" rtlCol="0">
            <a:spAutoFit/>
          </a:bodyPr>
          <a:lstStyle/>
          <a:p>
            <a:r>
              <a:rPr lang="en-US" sz="1100" dirty="0" smtClean="0">
                <a:solidFill>
                  <a:srgbClr val="FF0000"/>
                </a:solidFill>
              </a:rPr>
              <a:t>APG-New</a:t>
            </a:r>
            <a:endParaRPr lang="en-US" sz="1100" dirty="0">
              <a:solidFill>
                <a:srgbClr val="FF0000"/>
              </a:solidFill>
            </a:endParaRPr>
          </a:p>
        </p:txBody>
      </p:sp>
      <p:sp>
        <p:nvSpPr>
          <p:cNvPr id="37" name="TextBox 36"/>
          <p:cNvSpPr txBox="1"/>
          <p:nvPr/>
        </p:nvSpPr>
        <p:spPr>
          <a:xfrm>
            <a:off x="5983405" y="2116788"/>
            <a:ext cx="840295" cy="261610"/>
          </a:xfrm>
          <a:prstGeom prst="rect">
            <a:avLst/>
          </a:prstGeom>
          <a:noFill/>
        </p:spPr>
        <p:txBody>
          <a:bodyPr wrap="none" rtlCol="0">
            <a:spAutoFit/>
          </a:bodyPr>
          <a:lstStyle/>
          <a:p>
            <a:r>
              <a:rPr lang="en-US" sz="1100" dirty="0" smtClean="0">
                <a:solidFill>
                  <a:srgbClr val="33CCCC"/>
                </a:solidFill>
              </a:rPr>
              <a:t>B:ROF-New</a:t>
            </a:r>
            <a:endParaRPr lang="en-US" sz="1100" dirty="0">
              <a:solidFill>
                <a:srgbClr val="33CCCC"/>
              </a:solidFill>
            </a:endParaRPr>
          </a:p>
        </p:txBody>
      </p:sp>
      <p:sp>
        <p:nvSpPr>
          <p:cNvPr id="38" name="Freeform 37"/>
          <p:cNvSpPr/>
          <p:nvPr/>
        </p:nvSpPr>
        <p:spPr>
          <a:xfrm rot="16200000">
            <a:off x="6701946" y="2293924"/>
            <a:ext cx="162924" cy="80590"/>
          </a:xfrm>
          <a:custGeom>
            <a:avLst/>
            <a:gdLst>
              <a:gd name="connsiteX0" fmla="*/ 221876 w 222577"/>
              <a:gd name="connsiteY0" fmla="*/ 0 h 289231"/>
              <a:gd name="connsiteX1" fmla="*/ 188259 w 222577"/>
              <a:gd name="connsiteY1" fmla="*/ 242047 h 289231"/>
              <a:gd name="connsiteX2" fmla="*/ 0 w 222577"/>
              <a:gd name="connsiteY2" fmla="*/ 289111 h 289231"/>
            </a:gdLst>
            <a:ahLst/>
            <a:cxnLst>
              <a:cxn ang="0">
                <a:pos x="connsiteX0" y="connsiteY0"/>
              </a:cxn>
              <a:cxn ang="0">
                <a:pos x="connsiteX1" y="connsiteY1"/>
              </a:cxn>
              <a:cxn ang="0">
                <a:pos x="connsiteX2" y="connsiteY2"/>
              </a:cxn>
            </a:cxnLst>
            <a:rect l="l" t="t" r="r" b="b"/>
            <a:pathLst>
              <a:path w="222577" h="289231">
                <a:moveTo>
                  <a:pt x="221876" y="0"/>
                </a:moveTo>
                <a:cubicBezTo>
                  <a:pt x="223557" y="96931"/>
                  <a:pt x="225238" y="193862"/>
                  <a:pt x="188259" y="242047"/>
                </a:cubicBezTo>
                <a:cubicBezTo>
                  <a:pt x="151280" y="290232"/>
                  <a:pt x="75640" y="289671"/>
                  <a:pt x="0" y="289111"/>
                </a:cubicBezTo>
              </a:path>
            </a:pathLst>
          </a:custGeom>
          <a:noFill/>
          <a:ln w="12700">
            <a:solidFill>
              <a:srgbClr val="33CCCC"/>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2946625" y="2840786"/>
            <a:ext cx="511679" cy="261610"/>
          </a:xfrm>
          <a:prstGeom prst="rect">
            <a:avLst/>
          </a:prstGeom>
          <a:noFill/>
        </p:spPr>
        <p:txBody>
          <a:bodyPr wrap="none" rtlCol="0">
            <a:spAutoFit/>
          </a:bodyPr>
          <a:lstStyle/>
          <a:p>
            <a:r>
              <a:rPr lang="en-US" sz="1100" dirty="0" smtClean="0">
                <a:solidFill>
                  <a:srgbClr val="92D050"/>
                </a:solidFill>
              </a:rPr>
              <a:t>Beam</a:t>
            </a:r>
            <a:endParaRPr lang="en-US" sz="1100" dirty="0">
              <a:solidFill>
                <a:srgbClr val="92D050"/>
              </a:solidFill>
            </a:endParaRPr>
          </a:p>
        </p:txBody>
      </p:sp>
      <p:sp>
        <p:nvSpPr>
          <p:cNvPr id="40" name="TextBox 39"/>
          <p:cNvSpPr txBox="1"/>
          <p:nvPr/>
        </p:nvSpPr>
        <p:spPr>
          <a:xfrm>
            <a:off x="6889864" y="2770390"/>
            <a:ext cx="511679" cy="261610"/>
          </a:xfrm>
          <a:prstGeom prst="rect">
            <a:avLst/>
          </a:prstGeom>
          <a:noFill/>
        </p:spPr>
        <p:txBody>
          <a:bodyPr wrap="none" rtlCol="0">
            <a:spAutoFit/>
          </a:bodyPr>
          <a:lstStyle/>
          <a:p>
            <a:r>
              <a:rPr lang="en-US" sz="1100" dirty="0" smtClean="0">
                <a:solidFill>
                  <a:srgbClr val="92D050"/>
                </a:solidFill>
              </a:rPr>
              <a:t>Beam</a:t>
            </a:r>
            <a:endParaRPr lang="en-US" sz="1100" dirty="0">
              <a:solidFill>
                <a:srgbClr val="92D050"/>
              </a:solidFill>
            </a:endParaRPr>
          </a:p>
        </p:txBody>
      </p:sp>
      <p:sp>
        <p:nvSpPr>
          <p:cNvPr id="15" name="TextBox 14"/>
          <p:cNvSpPr txBox="1"/>
          <p:nvPr/>
        </p:nvSpPr>
        <p:spPr>
          <a:xfrm>
            <a:off x="290726" y="4850549"/>
            <a:ext cx="2748917" cy="1200329"/>
          </a:xfrm>
          <a:prstGeom prst="rect">
            <a:avLst/>
          </a:prstGeom>
          <a:noFill/>
        </p:spPr>
        <p:txBody>
          <a:bodyPr wrap="square" rtlCol="0">
            <a:spAutoFit/>
          </a:bodyPr>
          <a:lstStyle/>
          <a:p>
            <a:r>
              <a:rPr lang="en-US" dirty="0" smtClean="0"/>
              <a:t>The difference between new and nominal APG </a:t>
            </a:r>
            <a:r>
              <a:rPr lang="en-US" dirty="0"/>
              <a:t>(</a:t>
            </a:r>
            <a:r>
              <a:rPr lang="en-US" dirty="0" err="1"/>
              <a:t>Vrf</a:t>
            </a:r>
            <a:r>
              <a:rPr lang="en-US" dirty="0"/>
              <a:t>)</a:t>
            </a:r>
            <a:r>
              <a:rPr lang="en-US" dirty="0" smtClean="0"/>
              <a:t>  curves on the cycle are shown for comparison.</a:t>
            </a:r>
            <a:endParaRPr lang="en-US" dirty="0"/>
          </a:p>
        </p:txBody>
      </p:sp>
      <p:sp>
        <p:nvSpPr>
          <p:cNvPr id="16" name="Down Arrow 15"/>
          <p:cNvSpPr/>
          <p:nvPr/>
        </p:nvSpPr>
        <p:spPr>
          <a:xfrm rot="10800000">
            <a:off x="1498986" y="4210220"/>
            <a:ext cx="251519" cy="6924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3387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753"/>
            <a:ext cx="8500819" cy="701755"/>
          </a:xfrm>
        </p:spPr>
        <p:txBody>
          <a:bodyPr>
            <a:normAutofit fontScale="90000"/>
          </a:bodyPr>
          <a:lstStyle/>
          <a:p>
            <a:r>
              <a:rPr lang="en-US" dirty="0" smtClean="0"/>
              <a:t>Samples of Transverse </a:t>
            </a:r>
            <a:br>
              <a:rPr lang="en-US" dirty="0" smtClean="0"/>
            </a:br>
            <a:r>
              <a:rPr lang="en-US" dirty="0" smtClean="0"/>
              <a:t>Beam Sizes for the First 2 </a:t>
            </a:r>
            <a:r>
              <a:rPr lang="en-US" dirty="0" err="1" smtClean="0"/>
              <a:t>ms</a:t>
            </a:r>
            <a:endParaRPr lang="en-US" dirty="0"/>
          </a:p>
        </p:txBody>
      </p:sp>
      <p:sp>
        <p:nvSpPr>
          <p:cNvPr id="3" name="Date Placeholder 2"/>
          <p:cNvSpPr>
            <a:spLocks noGrp="1"/>
          </p:cNvSpPr>
          <p:nvPr>
            <p:ph type="dt" sz="half" idx="10"/>
          </p:nvPr>
        </p:nvSpPr>
        <p:spPr/>
        <p:txBody>
          <a:bodyPr/>
          <a:lstStyle/>
          <a:p>
            <a:r>
              <a:rPr lang="en-US" smtClean="0"/>
              <a:t>3/12/2015  Chandra Bhat</a:t>
            </a:r>
            <a:endParaRPr lang="en-US"/>
          </a:p>
        </p:txBody>
      </p:sp>
      <p:sp>
        <p:nvSpPr>
          <p:cNvPr id="4" name="Slide Number Placeholder 3"/>
          <p:cNvSpPr>
            <a:spLocks noGrp="1"/>
          </p:cNvSpPr>
          <p:nvPr>
            <p:ph type="sldNum" sz="quarter" idx="12"/>
          </p:nvPr>
        </p:nvSpPr>
        <p:spPr>
          <a:xfrm>
            <a:off x="6599695" y="6331084"/>
            <a:ext cx="2133600" cy="365125"/>
          </a:xfrm>
        </p:spPr>
        <p:txBody>
          <a:bodyPr/>
          <a:lstStyle/>
          <a:p>
            <a:fld id="{E9F5A684-8D20-4DA3-A9FC-BF564364D81E}" type="slidenum">
              <a:rPr lang="en-US" smtClean="0"/>
              <a:t>7</a:t>
            </a:fld>
            <a:endParaRPr lang="en-US" dirty="0"/>
          </a:p>
        </p:txBody>
      </p:sp>
      <p:pic>
        <p:nvPicPr>
          <p:cNvPr id="14" name="Picture 13"/>
          <p:cNvPicPr>
            <a:picLocks noChangeAspect="1"/>
          </p:cNvPicPr>
          <p:nvPr/>
        </p:nvPicPr>
        <p:blipFill>
          <a:blip r:embed="rId2"/>
          <a:stretch>
            <a:fillRect/>
          </a:stretch>
        </p:blipFill>
        <p:spPr>
          <a:xfrm>
            <a:off x="430381" y="2524003"/>
            <a:ext cx="4119698" cy="2989155"/>
          </a:xfrm>
          <a:prstGeom prst="rect">
            <a:avLst/>
          </a:prstGeom>
          <a:ln>
            <a:solidFill>
              <a:schemeClr val="tx1"/>
            </a:solidFill>
          </a:ln>
        </p:spPr>
      </p:pic>
      <p:pic>
        <p:nvPicPr>
          <p:cNvPr id="16" name="Picture 15"/>
          <p:cNvPicPr>
            <a:picLocks noChangeAspect="1"/>
          </p:cNvPicPr>
          <p:nvPr/>
        </p:nvPicPr>
        <p:blipFill>
          <a:blip r:embed="rId3"/>
          <a:stretch>
            <a:fillRect/>
          </a:stretch>
        </p:blipFill>
        <p:spPr>
          <a:xfrm>
            <a:off x="4838321" y="2524003"/>
            <a:ext cx="4119698" cy="2989155"/>
          </a:xfrm>
          <a:prstGeom prst="rect">
            <a:avLst/>
          </a:prstGeom>
          <a:ln>
            <a:solidFill>
              <a:schemeClr val="tx1"/>
            </a:solidFill>
          </a:ln>
        </p:spPr>
      </p:pic>
      <p:sp>
        <p:nvSpPr>
          <p:cNvPr id="19" name="TextBox 18"/>
          <p:cNvSpPr txBox="1"/>
          <p:nvPr/>
        </p:nvSpPr>
        <p:spPr>
          <a:xfrm>
            <a:off x="3156107" y="1521411"/>
            <a:ext cx="2787943" cy="369332"/>
          </a:xfrm>
          <a:prstGeom prst="rect">
            <a:avLst/>
          </a:prstGeom>
          <a:noFill/>
        </p:spPr>
        <p:txBody>
          <a:bodyPr wrap="none" rtlCol="0">
            <a:spAutoFit/>
          </a:bodyPr>
          <a:lstStyle/>
          <a:p>
            <a:r>
              <a:rPr lang="en-US" dirty="0">
                <a:latin typeface="Comic Sans MS" panose="030F0702030302020204" pitchFamily="66" charset="0"/>
              </a:rPr>
              <a:t>D</a:t>
            </a:r>
            <a:r>
              <a:rPr lang="en-US" dirty="0" smtClean="0">
                <a:latin typeface="Comic Sans MS" panose="030F0702030302020204" pitchFamily="66" charset="0"/>
              </a:rPr>
              <a:t>ata are for 14BT beam</a:t>
            </a:r>
            <a:endParaRPr lang="en-US" dirty="0">
              <a:latin typeface="Comic Sans MS" panose="030F0702030302020204" pitchFamily="66" charset="0"/>
            </a:endParaRPr>
          </a:p>
        </p:txBody>
      </p:sp>
    </p:spTree>
    <p:extLst>
      <p:ext uri="{BB962C8B-B14F-4D97-AF65-F5344CB8AC3E}">
        <p14:creationId xmlns:p14="http://schemas.microsoft.com/office/powerpoint/2010/main" val="11654930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 plan &amp; </a:t>
            </a:r>
            <a:r>
              <a:rPr lang="en-US" dirty="0" smtClean="0"/>
              <a:t>Issue</a:t>
            </a:r>
            <a:endParaRPr lang="en-US" dirty="0"/>
          </a:p>
        </p:txBody>
      </p:sp>
      <p:sp>
        <p:nvSpPr>
          <p:cNvPr id="3" name="Content Placeholder 2"/>
          <p:cNvSpPr>
            <a:spLocks noGrp="1"/>
          </p:cNvSpPr>
          <p:nvPr>
            <p:ph idx="1"/>
          </p:nvPr>
        </p:nvSpPr>
        <p:spPr>
          <a:xfrm>
            <a:off x="457200" y="899160"/>
            <a:ext cx="8229600" cy="5010150"/>
          </a:xfrm>
        </p:spPr>
        <p:txBody>
          <a:bodyPr>
            <a:normAutofit fontScale="70000" lnSpcReduction="20000"/>
          </a:bodyPr>
          <a:lstStyle/>
          <a:p>
            <a:pPr>
              <a:lnSpc>
                <a:spcPct val="120000"/>
              </a:lnSpc>
            </a:pPr>
            <a:r>
              <a:rPr lang="en-US" dirty="0" smtClean="0"/>
              <a:t>Early Injection Scheme can be made operational immediately                        </a:t>
            </a:r>
            <a:r>
              <a:rPr lang="en-US" dirty="0" smtClean="0">
                <a:sym typeface="Wingdings" panose="05000000000000000000" pitchFamily="2" charset="2"/>
              </a:rPr>
              <a:t>       </a:t>
            </a:r>
          </a:p>
          <a:p>
            <a:pPr lvl="1">
              <a:lnSpc>
                <a:spcPct val="120000"/>
              </a:lnSpc>
            </a:pPr>
            <a:r>
              <a:rPr lang="en-US" dirty="0" smtClean="0"/>
              <a:t>Set the B:RSTDLY = 64491 µs</a:t>
            </a:r>
          </a:p>
          <a:p>
            <a:pPr lvl="1">
              <a:lnSpc>
                <a:spcPct val="120000"/>
              </a:lnSpc>
            </a:pPr>
            <a:r>
              <a:rPr lang="en-US" dirty="0" smtClean="0"/>
              <a:t>Set new values for B:VFINJ, B:TTRXnn (turn dependent), … parameters indicated in earlier. This enables us to start beam capture immediately after Bmin. </a:t>
            </a:r>
          </a:p>
          <a:p>
            <a:pPr lvl="1">
              <a:lnSpc>
                <a:spcPct val="120000"/>
              </a:lnSpc>
            </a:pPr>
            <a:r>
              <a:rPr lang="en-US" dirty="0" smtClean="0"/>
              <a:t>Our immediate goal is to provide the beam with efficiency </a:t>
            </a:r>
            <a:r>
              <a:rPr lang="en-US" dirty="0"/>
              <a:t>&gt;85%</a:t>
            </a:r>
            <a:r>
              <a:rPr lang="en-US" dirty="0" smtClean="0"/>
              <a:t> (so far we have proved efficiency ~90% with 13BT).                                </a:t>
            </a:r>
            <a:r>
              <a:rPr lang="en-US" sz="2400" dirty="0" smtClean="0">
                <a:solidFill>
                  <a:srgbClr val="0000CC"/>
                </a:solidFill>
                <a:sym typeface="Wingdings" panose="05000000000000000000" pitchFamily="2" charset="2"/>
              </a:rPr>
              <a:t> We may have to inform the users about this new development and why we are doing this.</a:t>
            </a:r>
          </a:p>
          <a:p>
            <a:pPr marL="0" indent="0">
              <a:lnSpc>
                <a:spcPct val="120000"/>
              </a:lnSpc>
              <a:buNone/>
            </a:pPr>
            <a:r>
              <a:rPr lang="en-US" dirty="0" smtClean="0">
                <a:sym typeface="Wingdings" panose="05000000000000000000" pitchFamily="2" charset="2"/>
              </a:rPr>
              <a:t>    No showstopper</a:t>
            </a:r>
            <a:endParaRPr lang="en-US" dirty="0" smtClean="0">
              <a:solidFill>
                <a:srgbClr val="0000CC"/>
              </a:solidFill>
            </a:endParaRPr>
          </a:p>
          <a:p>
            <a:pPr>
              <a:lnSpc>
                <a:spcPct val="120000"/>
              </a:lnSpc>
            </a:pPr>
            <a:r>
              <a:rPr lang="en-US" dirty="0" smtClean="0"/>
              <a:t>We will continue to optimize various parameters for better efficiency (similar to what is currently being done). This tuning is transparent to down-stream machines.  </a:t>
            </a:r>
            <a:r>
              <a:rPr lang="en-US" dirty="0"/>
              <a:t>A</a:t>
            </a:r>
            <a:r>
              <a:rPr lang="en-US" dirty="0" smtClean="0"/>
              <a:t>lso improve on </a:t>
            </a:r>
          </a:p>
          <a:p>
            <a:pPr lvl="1">
              <a:lnSpc>
                <a:spcPct val="120000"/>
              </a:lnSpc>
            </a:pPr>
            <a:r>
              <a:rPr lang="en-US" dirty="0" smtClean="0"/>
              <a:t>PARAT, </a:t>
            </a:r>
            <a:r>
              <a:rPr lang="en-US" b="1" dirty="0" smtClean="0"/>
              <a:t>APG</a:t>
            </a:r>
            <a:r>
              <a:rPr lang="en-US" dirty="0" smtClean="0"/>
              <a:t>, ROF … curves, tune, chromaticity curves etc.,</a:t>
            </a:r>
          </a:p>
        </p:txBody>
      </p:sp>
      <p:sp>
        <p:nvSpPr>
          <p:cNvPr id="4" name="Slide Number Placeholder 3"/>
          <p:cNvSpPr>
            <a:spLocks noGrp="1"/>
          </p:cNvSpPr>
          <p:nvPr>
            <p:ph type="sldNum" sz="quarter" idx="12"/>
          </p:nvPr>
        </p:nvSpPr>
        <p:spPr/>
        <p:txBody>
          <a:bodyPr/>
          <a:lstStyle/>
          <a:p>
            <a:fld id="{E9F5A684-8D20-4DA3-A9FC-BF564364D81E}" type="slidenum">
              <a:rPr lang="en-US" smtClean="0"/>
              <a:t>8</a:t>
            </a:fld>
            <a:endParaRPr lang="en-US" dirty="0"/>
          </a:p>
        </p:txBody>
      </p:sp>
      <p:sp>
        <p:nvSpPr>
          <p:cNvPr id="5" name="Date Placeholder 4"/>
          <p:cNvSpPr>
            <a:spLocks noGrp="1"/>
          </p:cNvSpPr>
          <p:nvPr>
            <p:ph type="dt" sz="half" idx="10"/>
          </p:nvPr>
        </p:nvSpPr>
        <p:spPr/>
        <p:txBody>
          <a:bodyPr/>
          <a:lstStyle/>
          <a:p>
            <a:r>
              <a:rPr lang="en-US" dirty="0" smtClean="0"/>
              <a:t>3/12/2015  Chandra Bhat</a:t>
            </a:r>
            <a:endParaRPr lang="en-US" dirty="0"/>
          </a:p>
        </p:txBody>
      </p:sp>
      <p:sp>
        <p:nvSpPr>
          <p:cNvPr id="9" name="TextBox 8"/>
          <p:cNvSpPr txBox="1"/>
          <p:nvPr/>
        </p:nvSpPr>
        <p:spPr>
          <a:xfrm>
            <a:off x="662794" y="5525353"/>
            <a:ext cx="7818412" cy="830997"/>
          </a:xfrm>
          <a:prstGeom prst="rect">
            <a:avLst/>
          </a:prstGeom>
          <a:solidFill>
            <a:srgbClr val="FFFF00"/>
          </a:solidFill>
          <a:ln>
            <a:solidFill>
              <a:srgbClr val="0000CC"/>
            </a:solidFill>
          </a:ln>
        </p:spPr>
        <p:txBody>
          <a:bodyPr wrap="square" rtlCol="0">
            <a:spAutoFit/>
          </a:bodyPr>
          <a:lstStyle/>
          <a:p>
            <a:r>
              <a:rPr lang="en-US" sz="2400" dirty="0" smtClean="0">
                <a:latin typeface="Comic Sans MS" panose="030F0702030302020204" pitchFamily="66" charset="0"/>
              </a:rPr>
              <a:t>This gives us an ability to make progress; reaching 97% efficiency with notch in place .</a:t>
            </a:r>
            <a:endParaRPr lang="en-US" sz="2400" dirty="0">
              <a:latin typeface="Comic Sans MS" panose="030F0702030302020204" pitchFamily="66" charset="0"/>
            </a:endParaRPr>
          </a:p>
        </p:txBody>
      </p:sp>
    </p:spTree>
    <p:extLst>
      <p:ext uri="{BB962C8B-B14F-4D97-AF65-F5344CB8AC3E}">
        <p14:creationId xmlns:p14="http://schemas.microsoft.com/office/powerpoint/2010/main" val="9266041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Game plan &amp; </a:t>
            </a:r>
            <a:r>
              <a:rPr lang="en-US" dirty="0" smtClean="0"/>
              <a:t>Issue (cont.)</a:t>
            </a:r>
            <a:endParaRPr lang="en-US" dirty="0"/>
          </a:p>
        </p:txBody>
      </p:sp>
      <p:sp>
        <p:nvSpPr>
          <p:cNvPr id="3" name="Content Placeholder 2"/>
          <p:cNvSpPr>
            <a:spLocks noGrp="1"/>
          </p:cNvSpPr>
          <p:nvPr>
            <p:ph idx="1"/>
          </p:nvPr>
        </p:nvSpPr>
        <p:spPr>
          <a:xfrm>
            <a:off x="457200" y="899160"/>
            <a:ext cx="8229600" cy="5457190"/>
          </a:xfrm>
        </p:spPr>
        <p:txBody>
          <a:bodyPr>
            <a:normAutofit fontScale="70000" lnSpcReduction="20000"/>
          </a:bodyPr>
          <a:lstStyle/>
          <a:p>
            <a:pPr>
              <a:lnSpc>
                <a:spcPct val="120000"/>
              </a:lnSpc>
            </a:pPr>
            <a:r>
              <a:rPr lang="en-US" dirty="0" smtClean="0"/>
              <a:t>So far, we have taken only the partial benefits of Early Injection Scheme, i.e.,  </a:t>
            </a:r>
          </a:p>
          <a:p>
            <a:pPr lvl="1">
              <a:lnSpc>
                <a:spcPct val="120000"/>
              </a:lnSpc>
            </a:pPr>
            <a:r>
              <a:rPr lang="en-US" dirty="0" smtClean="0"/>
              <a:t>Start beam rf capture immediately after </a:t>
            </a:r>
            <a:r>
              <a:rPr lang="en-US" dirty="0" err="1" smtClean="0"/>
              <a:t>Bmin</a:t>
            </a:r>
            <a:r>
              <a:rPr lang="en-US" dirty="0" smtClean="0"/>
              <a:t> </a:t>
            </a:r>
            <a:r>
              <a:rPr lang="en-US" dirty="0"/>
              <a:t>though beam injection is about 144 µs </a:t>
            </a:r>
            <a:r>
              <a:rPr lang="en-US" dirty="0" smtClean="0"/>
              <a:t>earlier</a:t>
            </a:r>
            <a:r>
              <a:rPr lang="en-US" dirty="0"/>
              <a:t> </a:t>
            </a:r>
            <a:r>
              <a:rPr lang="en-US" dirty="0" smtClean="0"/>
              <a:t>(in contrast, operationally we wait for 100s of µs on the </a:t>
            </a:r>
            <a:r>
              <a:rPr lang="en-US" dirty="0" smtClean="0"/>
              <a:t>up-ramp </a:t>
            </a:r>
            <a:r>
              <a:rPr lang="en-US" dirty="0" smtClean="0"/>
              <a:t>before rf paraphrase is turned on). </a:t>
            </a:r>
          </a:p>
          <a:p>
            <a:pPr>
              <a:lnSpc>
                <a:spcPct val="120000"/>
              </a:lnSpc>
            </a:pPr>
            <a:r>
              <a:rPr lang="en-US" dirty="0" smtClean="0"/>
              <a:t>To take full benefit we need</a:t>
            </a:r>
          </a:p>
          <a:p>
            <a:pPr lvl="1">
              <a:lnSpc>
                <a:spcPct val="120000"/>
              </a:lnSpc>
            </a:pPr>
            <a:r>
              <a:rPr lang="en-US" dirty="0"/>
              <a:t>T</a:t>
            </a:r>
            <a:r>
              <a:rPr lang="en-US" dirty="0" smtClean="0"/>
              <a:t>o move the beam capture soon after the completion of the beam injection, i.e., B:VCDLY and B:VFIDR need to be referenced to TCLK</a:t>
            </a:r>
          </a:p>
          <a:p>
            <a:pPr lvl="1">
              <a:lnSpc>
                <a:spcPct val="120000"/>
              </a:lnSpc>
            </a:pPr>
            <a:r>
              <a:rPr lang="en-US" dirty="0" smtClean="0"/>
              <a:t>Currently, we use a calculated frequency curve which does not match with the value at injection (therefore we adjust B:VFINJ). We need better frequency </a:t>
            </a:r>
            <a:r>
              <a:rPr lang="en-US" dirty="0" smtClean="0"/>
              <a:t>synchronization bet. LLRF and real freq.. </a:t>
            </a:r>
            <a:endParaRPr lang="en-US" dirty="0" smtClean="0"/>
          </a:p>
          <a:p>
            <a:pPr lvl="1">
              <a:lnSpc>
                <a:spcPct val="120000"/>
              </a:lnSpc>
            </a:pPr>
            <a:r>
              <a:rPr lang="en-US" dirty="0" smtClean="0"/>
              <a:t>We also work on fast bunch rotation at extraction which is more clean and gives better lower energy spread beam to slip-stacking in RR.</a:t>
            </a:r>
          </a:p>
          <a:p>
            <a:pPr lvl="1">
              <a:lnSpc>
                <a:spcPct val="120000"/>
              </a:lnSpc>
            </a:pPr>
            <a:r>
              <a:rPr lang="en-US" dirty="0" smtClean="0"/>
              <a:t>If LINAC can give us more number of turns we can accommodate them!  </a:t>
            </a:r>
          </a:p>
          <a:p>
            <a:pPr>
              <a:lnSpc>
                <a:spcPct val="120000"/>
              </a:lnSpc>
            </a:pPr>
            <a:endParaRPr lang="en-US" dirty="0" smtClean="0"/>
          </a:p>
        </p:txBody>
      </p:sp>
      <p:sp>
        <p:nvSpPr>
          <p:cNvPr id="4" name="Slide Number Placeholder 3"/>
          <p:cNvSpPr>
            <a:spLocks noGrp="1"/>
          </p:cNvSpPr>
          <p:nvPr>
            <p:ph type="sldNum" sz="quarter" idx="12"/>
          </p:nvPr>
        </p:nvSpPr>
        <p:spPr/>
        <p:txBody>
          <a:bodyPr/>
          <a:lstStyle/>
          <a:p>
            <a:fld id="{E9F5A684-8D20-4DA3-A9FC-BF564364D81E}" type="slidenum">
              <a:rPr lang="en-US" smtClean="0"/>
              <a:t>9</a:t>
            </a:fld>
            <a:endParaRPr lang="en-US" dirty="0"/>
          </a:p>
        </p:txBody>
      </p:sp>
      <p:sp>
        <p:nvSpPr>
          <p:cNvPr id="5" name="Date Placeholder 4"/>
          <p:cNvSpPr>
            <a:spLocks noGrp="1"/>
          </p:cNvSpPr>
          <p:nvPr>
            <p:ph type="dt" sz="half" idx="10"/>
          </p:nvPr>
        </p:nvSpPr>
        <p:spPr/>
        <p:txBody>
          <a:bodyPr/>
          <a:lstStyle/>
          <a:p>
            <a:r>
              <a:rPr lang="en-US" dirty="0" smtClean="0"/>
              <a:t>3/12/2015  Chandra Bhat</a:t>
            </a:r>
            <a:endParaRPr lang="en-US" dirty="0"/>
          </a:p>
        </p:txBody>
      </p:sp>
    </p:spTree>
    <p:extLst>
      <p:ext uri="{BB962C8B-B14F-4D97-AF65-F5344CB8AC3E}">
        <p14:creationId xmlns:p14="http://schemas.microsoft.com/office/powerpoint/2010/main" val="4054819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1777</TotalTime>
  <Words>1210</Words>
  <Application>Microsoft Office PowerPoint</Application>
  <PresentationFormat>On-screen Show (4:3)</PresentationFormat>
  <Paragraphs>164</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Cambria Math</vt:lpstr>
      <vt:lpstr>Comic Sans MS</vt:lpstr>
      <vt:lpstr>Courier New</vt:lpstr>
      <vt:lpstr>Symbol</vt:lpstr>
      <vt:lpstr>Wingdings</vt:lpstr>
      <vt:lpstr>Office Theme</vt:lpstr>
      <vt:lpstr>Early Beam Injection in the Fermilab Booster &amp; its Implementation Plan </vt:lpstr>
      <vt:lpstr>PowerPoint Presentation</vt:lpstr>
      <vt:lpstr>Beam Studies on Early Injection Scheme</vt:lpstr>
      <vt:lpstr>New Settings for a few Parameters</vt:lpstr>
      <vt:lpstr>Beam Efficiency on  $17 with 13BT </vt:lpstr>
      <vt:lpstr>Studies Continued with B:RSTDLY=64635 (standard Val.)</vt:lpstr>
      <vt:lpstr>Samples of Transverse  Beam Sizes for the First 2 ms</vt:lpstr>
      <vt:lpstr>Game plan &amp; Issue</vt:lpstr>
      <vt:lpstr>Game plan &amp; Issue (cont.)</vt:lpstr>
      <vt:lpstr>Backup slides</vt:lpstr>
      <vt:lpstr>PowerPoint Presentation</vt:lpstr>
      <vt:lpstr>PowerPoint Presentation</vt:lpstr>
      <vt:lpstr>Simulation for Injection   Extraction  in the Booster </vt:lpstr>
      <vt:lpstr>Recent Beam Studies on Early Injection</vt:lpstr>
      <vt:lpstr>Beam Studies on Early Injection Scheme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Kiyomi Seiya x8187 13047N</dc:creator>
  <cp:lastModifiedBy>Chandrashekhara M Bhat</cp:lastModifiedBy>
  <cp:revision>137</cp:revision>
  <dcterms:created xsi:type="dcterms:W3CDTF">2014-10-31T20:09:49Z</dcterms:created>
  <dcterms:modified xsi:type="dcterms:W3CDTF">2015-03-16T20:27:46Z</dcterms:modified>
</cp:coreProperties>
</file>